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1" r:id="rId4"/>
    <p:sldId id="266" r:id="rId5"/>
    <p:sldId id="267" r:id="rId6"/>
    <p:sldId id="264" r:id="rId7"/>
    <p:sldId id="265" r:id="rId8"/>
    <p:sldId id="272" r:id="rId9"/>
    <p:sldId id="286" r:id="rId10"/>
    <p:sldId id="276" r:id="rId11"/>
    <p:sldId id="288" r:id="rId12"/>
    <p:sldId id="277" r:id="rId13"/>
    <p:sldId id="287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otte Pahl" initials="CP" lastIdx="1" clrIdx="0"/>
  <p:cmAuthor id="1" name="Frank Kneepkens" initials="F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324" autoAdjust="0"/>
  </p:normalViewPr>
  <p:slideViewPr>
    <p:cSldViewPr snapToGrid="0">
      <p:cViewPr>
        <p:scale>
          <a:sx n="108" d="100"/>
          <a:sy n="108" d="100"/>
        </p:scale>
        <p:origin x="-1656" y="-2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5" d="100"/>
          <a:sy n="165" d="100"/>
        </p:scale>
        <p:origin x="-649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Adults</a:t>
            </a:r>
            <a:endParaRPr lang="en-US" dirty="0"/>
          </a:p>
        </c:rich>
      </c:tx>
      <c:layout>
        <c:manualLayout>
          <c:xMode val="edge"/>
          <c:yMode val="edge"/>
          <c:x val="0.343662617116993"/>
          <c:y val="0.0284683468968941"/>
        </c:manualLayout>
      </c:layout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&gt;75%</c:v>
                </c:pt>
                <c:pt idx="1">
                  <c:v>51-75%</c:v>
                </c:pt>
                <c:pt idx="2">
                  <c:v>26-50%</c:v>
                </c:pt>
                <c:pt idx="3">
                  <c:v>1-25%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82.0</c:v>
                </c:pt>
                <c:pt idx="1">
                  <c:v>11.0</c:v>
                </c:pt>
                <c:pt idx="2">
                  <c:v>5.0</c:v>
                </c:pt>
                <c:pt idx="3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600743035570877"/>
          <c:y val="0.273306466717042"/>
          <c:w val="0.292556165915595"/>
          <c:h val="0.629588726928544"/>
        </c:manualLayout>
      </c:layout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Children</a:t>
            </a:r>
            <a:endParaRPr lang="en-US" dirty="0"/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&gt;75%</c:v>
                </c:pt>
                <c:pt idx="1">
                  <c:v>51-75%</c:v>
                </c:pt>
                <c:pt idx="2">
                  <c:v>26-50%</c:v>
                </c:pt>
                <c:pt idx="3">
                  <c:v>1-25%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95.0</c:v>
                </c:pt>
                <c:pt idx="1">
                  <c:v>2.0</c:v>
                </c:pt>
                <c:pt idx="2">
                  <c:v>2.0</c:v>
                </c:pt>
                <c:pt idx="3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Adolescents</a:t>
            </a:r>
            <a:endParaRPr lang="en-US" dirty="0"/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&gt;75%</c:v>
                </c:pt>
                <c:pt idx="1">
                  <c:v>51-75%</c:v>
                </c:pt>
                <c:pt idx="2">
                  <c:v>26-50%</c:v>
                </c:pt>
                <c:pt idx="3">
                  <c:v>1-25%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98.0</c:v>
                </c:pt>
                <c:pt idx="1">
                  <c:v>2.0</c:v>
                </c:pt>
                <c:pt idx="2">
                  <c:v>0.0</c:v>
                </c:pt>
                <c:pt idx="3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5A4D7-FE93-8F42-9E3E-ABA0F3C905B9}" type="datetimeFigureOut">
              <a:t>2014-05-11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D027B-C368-3C4C-9170-6730E12ED4D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1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z="1200" dirty="0" smtClean="0">
                <a:solidFill>
                  <a:srgbClr val="E31837"/>
                </a:solidFill>
              </a:rPr>
              <a:t>May 12 2014 8:45AM – 20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052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Age:</a:t>
            </a:r>
            <a:r>
              <a:rPr lang="en-US" baseline="0" dirty="0" smtClean="0"/>
              <a:t> interestingly, with age the belief in control of disease decreases – no test for age-related </a:t>
            </a:r>
            <a:r>
              <a:rPr lang="en-US" baseline="0" dirty="0" err="1" smtClean="0"/>
              <a:t>comorbdities</a:t>
            </a:r>
            <a:r>
              <a:rPr lang="en-US" baseline="0" dirty="0" smtClean="0"/>
              <a:t> (HIV increases belief of treatment necessity – by </a:t>
            </a:r>
            <a:r>
              <a:rPr lang="en-US" baseline="0" dirty="0" err="1" smtClean="0"/>
              <a:t>traslation</a:t>
            </a:r>
            <a:r>
              <a:rPr lang="en-US" baseline="0" dirty="0" smtClean="0"/>
              <a:t>?)</a:t>
            </a:r>
          </a:p>
          <a:p>
            <a:endParaRPr lang="en-US" baseline="0" dirty="0" smtClean="0"/>
          </a:p>
          <a:p>
            <a:r>
              <a:rPr lang="en-US" dirty="0" smtClean="0"/>
              <a:t>Factors that influence  adherence to prophylaxis </a:t>
            </a:r>
          </a:p>
          <a:p>
            <a:pPr lvl="1"/>
            <a:r>
              <a:rPr lang="en-US" dirty="0" smtClean="0"/>
              <a:t>Increase knowledge on disease and the importance of preventing all bleedings</a:t>
            </a:r>
          </a:p>
          <a:p>
            <a:pPr lvl="1"/>
            <a:r>
              <a:rPr lang="en-US" dirty="0" smtClean="0"/>
              <a:t>Good relationship with health care provider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Factors that can have an impact on adherence </a:t>
            </a:r>
          </a:p>
          <a:p>
            <a:pPr lvl="1"/>
            <a:r>
              <a:rPr lang="en-US" dirty="0" smtClean="0"/>
              <a:t>Lower frequency of infusion is preferable in young children</a:t>
            </a:r>
          </a:p>
          <a:p>
            <a:pPr lvl="1"/>
            <a:r>
              <a:rPr lang="en-US" dirty="0" smtClean="0"/>
              <a:t>Daily infusion in adults makes higher levels possible and may increase adherence</a:t>
            </a:r>
          </a:p>
          <a:p>
            <a:pPr lvl="1"/>
            <a:r>
              <a:rPr lang="en-US" dirty="0" smtClean="0"/>
              <a:t>Increasing dose and the total costs of clotting products can jeopardize adherence</a:t>
            </a:r>
          </a:p>
          <a:p>
            <a:pPr lvl="1"/>
            <a:r>
              <a:rPr lang="en-US" dirty="0" smtClean="0"/>
              <a:t>Reimbursement of all costs of clotting products is very important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Four main</a:t>
            </a:r>
            <a:r>
              <a:rPr lang="en-US" baseline="0" dirty="0" smtClean="0"/>
              <a:t> limitation of the literature so far</a:t>
            </a:r>
          </a:p>
          <a:p>
            <a:pPr lvl="1"/>
            <a:r>
              <a:rPr lang="en-US" baseline="0" dirty="0" smtClean="0"/>
              <a:t>First, the number of studies reporting on the determinants of (non) adherence </a:t>
            </a:r>
            <a:r>
              <a:rPr lang="en-US" baseline="0" dirty="0" err="1" smtClean="0"/>
              <a:t>behaviour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hae</a:t>
            </a:r>
            <a:r>
              <a:rPr lang="en-US" baseline="0" dirty="0" smtClean="0"/>
              <a:t>- </a:t>
            </a:r>
            <a:r>
              <a:rPr lang="en-US" baseline="0" dirty="0" err="1" smtClean="0"/>
              <a:t>mophilia</a:t>
            </a:r>
            <a:r>
              <a:rPr lang="en-US" baseline="0" dirty="0" smtClean="0"/>
              <a:t> was limited. </a:t>
            </a:r>
          </a:p>
          <a:p>
            <a:pPr lvl="1"/>
            <a:r>
              <a:rPr lang="en-US" baseline="0" dirty="0" smtClean="0"/>
              <a:t>Second, data collection was based on </a:t>
            </a:r>
            <a:r>
              <a:rPr lang="en-US" baseline="0" dirty="0" err="1" smtClean="0"/>
              <a:t>prespeci</a:t>
            </a:r>
            <a:r>
              <a:rPr lang="en-US" baseline="0" dirty="0" smtClean="0"/>
              <a:t>- </a:t>
            </a:r>
            <a:r>
              <a:rPr lang="en-US" baseline="0" dirty="0" err="1" smtClean="0"/>
              <a:t>fied</a:t>
            </a:r>
            <a:r>
              <a:rPr lang="en-US" baseline="0" dirty="0" smtClean="0"/>
              <a:t> questions rather than on patient-initiated </a:t>
            </a:r>
            <a:r>
              <a:rPr lang="en-US" baseline="0" dirty="0" err="1" smtClean="0"/>
              <a:t>informa</a:t>
            </a:r>
            <a:r>
              <a:rPr lang="en-US" baseline="0" dirty="0" smtClean="0"/>
              <a:t>- </a:t>
            </a:r>
            <a:r>
              <a:rPr lang="en-US" baseline="0" dirty="0" err="1" smtClean="0"/>
              <a:t>tion</a:t>
            </a:r>
            <a:r>
              <a:rPr lang="en-US" baseline="0" dirty="0" smtClean="0"/>
              <a:t>. </a:t>
            </a:r>
          </a:p>
          <a:p>
            <a:pPr lvl="1"/>
            <a:r>
              <a:rPr lang="en-US" baseline="0" dirty="0" smtClean="0"/>
              <a:t>it is likely that not all possible determinants influencing adherence were measured in these two studies.</a:t>
            </a:r>
          </a:p>
          <a:p>
            <a:pPr lvl="1"/>
            <a:r>
              <a:rPr lang="en-US" baseline="0" dirty="0" smtClean="0"/>
              <a:t>Third, the determinants of adherence were often only reported as a motivator or a barrier, rather than both sides of the effect.</a:t>
            </a:r>
          </a:p>
          <a:p>
            <a:pPr lvl="1"/>
            <a:r>
              <a:rPr lang="en-US" baseline="0" dirty="0" smtClean="0"/>
              <a:t>Fourth, patient characteristics were not fully reported, this is limiting generalization to other populations.</a:t>
            </a:r>
          </a:p>
          <a:p>
            <a:pPr lvl="1"/>
            <a:r>
              <a:rPr lang="en-US" baseline="0" dirty="0" smtClean="0"/>
              <a:t>Fifth, it is clear that the generalizability of the results is limited to Western countries where prophylaxis is the standard of </a:t>
            </a:r>
            <a:r>
              <a:rPr lang="en-US" baseline="0" dirty="0" err="1" smtClean="0"/>
              <a:t>haemo</a:t>
            </a:r>
            <a:r>
              <a:rPr lang="en-US" baseline="0" dirty="0" smtClean="0"/>
              <a:t>- </a:t>
            </a:r>
            <a:r>
              <a:rPr lang="en-US" baseline="0" dirty="0" err="1" smtClean="0"/>
              <a:t>philia</a:t>
            </a:r>
            <a:r>
              <a:rPr lang="en-US" baseline="0" dirty="0" smtClean="0"/>
              <a:t> care</a:t>
            </a:r>
          </a:p>
          <a:p>
            <a:pPr lvl="1"/>
            <a:endParaRPr lang="en-US" baseline="0" dirty="0" smtClean="0"/>
          </a:p>
          <a:p>
            <a:pPr lvl="1"/>
            <a:endParaRPr lang="en-US" dirty="0" smtClean="0"/>
          </a:p>
          <a:p>
            <a:endParaRPr lang="da-DK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Verdana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9pPr>
          </a:lstStyle>
          <a:p>
            <a:fld id="{BD4BE69B-B0AB-6C47-BFC9-812B97D4463B}" type="slidenum">
              <a:rPr lang="nl-NL" sz="1200">
                <a:latin typeface="Calibri" charset="0"/>
                <a:cs typeface="ＭＳ Ｐゴシック" charset="0"/>
              </a:rPr>
              <a:pPr/>
              <a:t>12</a:t>
            </a:fld>
            <a:endParaRPr lang="nl-NL" sz="1200">
              <a:latin typeface="Calibri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78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Self-regulatory Model of Illness (SRM)</a:t>
            </a:r>
          </a:p>
          <a:p>
            <a:r>
              <a:rPr lang="en-CA" dirty="0" smtClean="0"/>
              <a:t>Adherence can be considered a f</a:t>
            </a:r>
            <a:r>
              <a:rPr lang="en-CA" baseline="0" dirty="0" smtClean="0"/>
              <a:t>orm of coping – does not fit in a logical medical reasoning – non-adherence can be intentional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Only 5/190 of included RCTs improved both adherence and clinical outcomes</a:t>
            </a:r>
          </a:p>
          <a:p>
            <a:r>
              <a:rPr lang="en-CA" dirty="0" smtClean="0"/>
              <a:t>No </a:t>
            </a:r>
            <a:r>
              <a:rPr lang="en-CA" dirty="0" smtClean="0"/>
              <a:t>common intervention characteristics were apparent.</a:t>
            </a:r>
          </a:p>
          <a:p>
            <a:r>
              <a:rPr lang="en-CA" dirty="0" smtClean="0"/>
              <a:t>No </a:t>
            </a:r>
            <a:r>
              <a:rPr lang="en-CA" dirty="0" smtClean="0"/>
              <a:t>large improvements in adherence and clinical outcomes was seen.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190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RCT at all, of which 112 in the last 5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Among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112 new RCTs, 70 reported a significant effect on at least 1 adherence measure and 55 on at least 1 clinical outcome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These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interventions were generally complex with multiple components, trying to overcome barriers to adherence by means of tailored ongoing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lowest risk of bias RCTs primarily involved enhanced support from family, peers, or allied health professionals such as pharmacists, who often delivered intense education, </a:t>
            </a:r>
            <a:r>
              <a:rPr lang="en-CA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counseling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(including motivational interviewing or cognitive </a:t>
            </a:r>
            <a:r>
              <a:rPr lang="en-CA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behavioral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therapy by professionals), and/or daily treatment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support.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Only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of these RCTs improved both adherence and clinical outcomes, and no common intervention characteristics were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apparent.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Even </a:t>
            </a:r>
            <a:r>
              <a:rPr lang="en-CA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most effective interventions did not lead to large improvements in adherence and clinical outcomes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40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goal of treatment?</a:t>
            </a:r>
          </a:p>
          <a:p>
            <a:pPr lvl="1"/>
            <a:r>
              <a:rPr lang="en-US" dirty="0" smtClean="0"/>
              <a:t>Clinical outcome: Normal joints</a:t>
            </a:r>
          </a:p>
          <a:p>
            <a:pPr lvl="2"/>
            <a:r>
              <a:rPr lang="en-US" dirty="0" smtClean="0"/>
              <a:t>Adherence outcome: Factor infusion as prescribed at last visit</a:t>
            </a:r>
          </a:p>
          <a:p>
            <a:pPr lvl="2"/>
            <a:r>
              <a:rPr lang="en-US" dirty="0" smtClean="0"/>
              <a:t>Adherence outcome: Factor infusion as prescribed at treatment start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Clinical outcome: Normal life</a:t>
            </a:r>
          </a:p>
          <a:p>
            <a:pPr lvl="2"/>
            <a:r>
              <a:rPr lang="en-US" dirty="0" smtClean="0"/>
              <a:t>Adherence outcome: Factor infusion as prescribed at treatment start</a:t>
            </a:r>
          </a:p>
          <a:p>
            <a:pPr lvl="2"/>
            <a:r>
              <a:rPr lang="en-US" dirty="0" smtClean="0"/>
              <a:t>Adherence outcome: Factor infusion as prescribed at last visit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47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Adherence to the protocol (that is, adherence to </a:t>
            </a:r>
            <a:r>
              <a:rPr lang="en-US" dirty="0" smtClean="0"/>
              <a:t>the number </a:t>
            </a:r>
            <a:r>
              <a:rPr lang="en-US" dirty="0" smtClean="0"/>
              <a:t>of infusions specified on the dose escalation </a:t>
            </a:r>
            <a:r>
              <a:rPr lang="en-US" dirty="0" smtClean="0"/>
              <a:t>protocol</a:t>
            </a:r>
            <a:r>
              <a:rPr lang="en-US" dirty="0" smtClean="0"/>
              <a:t>) was very </a:t>
            </a:r>
            <a:r>
              <a:rPr lang="en-US" dirty="0" smtClean="0"/>
              <a:t>high.</a:t>
            </a:r>
          </a:p>
          <a:p>
            <a:r>
              <a:rPr lang="en-US" dirty="0" smtClean="0"/>
              <a:t>On </a:t>
            </a:r>
            <a:r>
              <a:rPr lang="en-US" dirty="0" smtClean="0"/>
              <a:t>Step 1, subjects received a </a:t>
            </a:r>
            <a:r>
              <a:rPr lang="en-US" dirty="0" smtClean="0"/>
              <a:t>median </a:t>
            </a:r>
            <a:r>
              <a:rPr lang="en-US" dirty="0" smtClean="0"/>
              <a:t>of 96% (range 34–100) of prescribed infusions</a:t>
            </a:r>
            <a:r>
              <a:rPr lang="en-US" dirty="0" smtClean="0"/>
              <a:t>,</a:t>
            </a:r>
          </a:p>
          <a:p>
            <a:r>
              <a:rPr lang="en-US" dirty="0" smtClean="0"/>
              <a:t>on </a:t>
            </a:r>
            <a:r>
              <a:rPr lang="en-US" dirty="0" smtClean="0"/>
              <a:t>Step 2, 94% (range 61–100)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and </a:t>
            </a:r>
            <a:r>
              <a:rPr lang="en-US" dirty="0" smtClean="0"/>
              <a:t>on Step 3, 97% (range 18–100)</a:t>
            </a:r>
            <a:r>
              <a:rPr lang="en-US" dirty="0" smtClean="0"/>
              <a:t>.</a:t>
            </a:r>
          </a:p>
          <a:p>
            <a:r>
              <a:rPr lang="en-US" dirty="0" smtClean="0"/>
              <a:t>Over </a:t>
            </a:r>
            <a:r>
              <a:rPr lang="en-US" dirty="0" smtClean="0"/>
              <a:t>the course of the study, 47 of 54 subjects (87%) received &gt; 80% of their prescribed FVIII infusions.</a:t>
            </a:r>
          </a:p>
          <a:p>
            <a:endParaRPr lang="en-US" dirty="0" smtClean="0"/>
          </a:p>
          <a:p>
            <a:r>
              <a:rPr lang="en-US" dirty="0" smtClean="0"/>
              <a:t>Adherence to on-demand treatment</a:t>
            </a:r>
          </a:p>
          <a:p>
            <a:r>
              <a:rPr lang="en-US" dirty="0" smtClean="0"/>
              <a:t>Adherence </a:t>
            </a:r>
            <a:r>
              <a:rPr lang="en-US" dirty="0" smtClean="0"/>
              <a:t>to prophylaxis</a:t>
            </a:r>
          </a:p>
          <a:p>
            <a:r>
              <a:rPr lang="en-US" dirty="0" smtClean="0"/>
              <a:t>Adherence </a:t>
            </a:r>
            <a:r>
              <a:rPr lang="en-US" dirty="0" smtClean="0"/>
              <a:t>in interventional trials</a:t>
            </a:r>
          </a:p>
          <a:p>
            <a:r>
              <a:rPr lang="en-US" dirty="0" smtClean="0"/>
              <a:t>Adherence </a:t>
            </a:r>
            <a:r>
              <a:rPr lang="en-US" dirty="0" smtClean="0"/>
              <a:t>in routine clinical practice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04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After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selection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only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5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articles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could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be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included</a:t>
            </a:r>
            <a:endParaRPr lang="nl-NL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These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were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critical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appraised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using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the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Strengtening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the Reporting of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Observational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studies in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Epidemiology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(STROBE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guidelines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)</a:t>
            </a:r>
          </a:p>
          <a:p>
            <a:pPr>
              <a:buClr>
                <a:srgbClr val="953735"/>
              </a:buClr>
              <a:buFont typeface="Wingdings" charset="0"/>
              <a:buNone/>
            </a:pPr>
            <a:endParaRPr lang="nl-NL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All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studies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were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published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in English in the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period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of 2001–2008.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All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studies had a cross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-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sectional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design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– none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assessed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adherence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or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outcomes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.</a:t>
            </a:r>
            <a:endParaRPr lang="nl-NL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All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studies had a cross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-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sectional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design;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three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studies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used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postal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questionnaires [11,15,16],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one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used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telephone-administered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questionnaires [17]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one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used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personal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structured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interviews (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DeMooerlose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).</a:t>
            </a: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The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number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of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patients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studied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ranged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from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38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to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208,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with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a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total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of 505 subjects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included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. 2 studies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also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studied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caregivers</a:t>
            </a: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Larger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is De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Mooerlose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with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180 interviews.</a:t>
            </a:r>
          </a:p>
          <a:p>
            <a:pPr>
              <a:buClr>
                <a:srgbClr val="953735"/>
              </a:buClr>
              <a:buFont typeface="Wingdings" charset="0"/>
              <a:buChar char="u"/>
            </a:pP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RoB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assessment (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applicable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itam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of the Dutch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Cochrane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Center Questionnaire)</a:t>
            </a: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Hacker: small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non-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validated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questionnaire – 60%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self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rated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themselves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as excellent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for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adherence</a:t>
            </a: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Du treil: small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number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of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eligible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participants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accepted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– small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proportion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of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patients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on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prophy</a:t>
            </a: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>
              <a:buClr>
                <a:srgbClr val="953735"/>
              </a:buClr>
              <a:buFont typeface="Wingdings" charset="0"/>
              <a:buChar char="u"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Gerarthy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: indirect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assesment</a:t>
            </a:r>
            <a:endParaRPr lang="nl-NL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endParaRPr lang="da-DK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Verdana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9pPr>
          </a:lstStyle>
          <a:p>
            <a:fld id="{409F6C62-BD8A-2542-932D-98D91069D9B1}" type="slidenum">
              <a:rPr lang="nl-NL" sz="1200">
                <a:latin typeface="Calibri" charset="0"/>
                <a:cs typeface="ＭＳ Ｐゴシック" charset="0"/>
              </a:rPr>
              <a:pPr/>
              <a:t>8</a:t>
            </a:fld>
            <a:endParaRPr lang="nl-NL" sz="1200">
              <a:latin typeface="Calibri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First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pyscoogysts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– the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honestly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conclude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they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did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not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find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a strong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association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,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could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not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prove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their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hypothesis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Questionnaire: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Illness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Perceptions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Questionnaire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the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Beliefs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in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Medicine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Questionnaire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specific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subscales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for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necessity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 (Llewellyn).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Generic</a:t>
            </a:r>
            <a:r>
              <a:rPr lang="nl-NL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but </a:t>
            </a:r>
            <a:r>
              <a:rPr lang="nl-NL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to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be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adapted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to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the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specific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disease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Adherence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was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measured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by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patients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diaries</a:t>
            </a: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Adherence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measured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as: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frequency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score (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mean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recorded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time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between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infusions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minus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prescribed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interval; 0 max)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Dose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score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for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prophy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OD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Respondents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were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older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and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more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often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HIV+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than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non respondent (30%)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baseline="0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34%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were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adherent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to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frequency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, 40% adherent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to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 the </a:t>
            </a:r>
            <a:r>
              <a:rPr lang="nl-NL" baseline="0" dirty="0" err="1" smtClean="0">
                <a:solidFill>
                  <a:srgbClr val="17375E"/>
                </a:solidFill>
                <a:latin typeface="Verdana" charset="0"/>
                <a:cs typeface="Verdana" charset="0"/>
              </a:rPr>
              <a:t>dose</a:t>
            </a:r>
            <a:r>
              <a:rPr lang="nl-NL" baseline="0" dirty="0" smtClean="0">
                <a:solidFill>
                  <a:srgbClr val="17375E"/>
                </a:solidFill>
                <a:latin typeface="Verdana" charset="0"/>
                <a:cs typeface="Verdana" charset="0"/>
              </a:rPr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 smtClean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endParaRPr lang="en-US" dirty="0" smtClean="0"/>
          </a:p>
          <a:p>
            <a:r>
              <a:rPr lang="en-US" dirty="0" smtClean="0"/>
              <a:t>1) </a:t>
            </a:r>
            <a:r>
              <a:rPr lang="en-US" dirty="0" err="1" smtClean="0"/>
              <a:t>Bleleding</a:t>
            </a:r>
            <a:r>
              <a:rPr lang="en-US" dirty="0" smtClean="0"/>
              <a:t> experience as a determinant of adherence</a:t>
            </a:r>
          </a:p>
          <a:p>
            <a:endParaRPr lang="en-US" dirty="0" smtClean="0"/>
          </a:p>
          <a:p>
            <a:r>
              <a:rPr lang="en-US" dirty="0" smtClean="0"/>
              <a:t>Absence of bleeding was found to be a barrier in De </a:t>
            </a:r>
            <a:r>
              <a:rPr lang="en-US" dirty="0" err="1" smtClean="0"/>
              <a:t>Moerloose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Gaherty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2) Belief about treatment as determinant </a:t>
            </a:r>
          </a:p>
          <a:p>
            <a:endParaRPr lang="en-US" baseline="0" dirty="0" smtClean="0"/>
          </a:p>
          <a:p>
            <a:r>
              <a:rPr lang="en-US" baseline="0" dirty="0" smtClean="0"/>
              <a:t>Knowledge found to be a determinants in </a:t>
            </a:r>
            <a:r>
              <a:rPr lang="en-US" baseline="0" dirty="0" err="1" smtClean="0"/>
              <a:t>Gaherty</a:t>
            </a:r>
            <a:r>
              <a:rPr lang="en-US" baseline="0" dirty="0" smtClean="0"/>
              <a:t> also.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66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Tijdelijke aanduiding voor notiti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Structured interviews (180 </a:t>
            </a:r>
            <a:r>
              <a:rPr lang="en-US" dirty="0" err="1" smtClean="0"/>
              <a:t>pts</a:t>
            </a:r>
            <a:r>
              <a:rPr lang="en-US" dirty="0" smtClean="0"/>
              <a:t> / 6 countries)</a:t>
            </a:r>
          </a:p>
          <a:p>
            <a:r>
              <a:rPr lang="en-US" dirty="0" smtClean="0"/>
              <a:t>Overall adherence was 80-87%</a:t>
            </a:r>
          </a:p>
          <a:p>
            <a:r>
              <a:rPr lang="en-US" dirty="0" smtClean="0"/>
              <a:t>Positive correlation between younger age and prophylactic treatment</a:t>
            </a:r>
          </a:p>
          <a:p>
            <a:r>
              <a:rPr lang="en-US" dirty="0" smtClean="0"/>
              <a:t>Quality of relation with HTC, hematologist and nurse increase adherence</a:t>
            </a:r>
          </a:p>
          <a:p>
            <a:endParaRPr lang="da-DK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individual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, in-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depth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interviews with 30 patients in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each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of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six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European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countries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(France, Germany,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Italy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, Spain,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Sweden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and the UK), resulting in a total of 180 patients.</a:t>
            </a:r>
          </a:p>
          <a:p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Voluntary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recruitment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via patients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organization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. High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risk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of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self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selection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No </a:t>
            </a:r>
            <a:r>
              <a:rPr lang="da-DK" dirty="0" err="1" smtClean="0">
                <a:latin typeface="Calibri" charset="0"/>
                <a:ea typeface="ＭＳ Ｐゴシック" charset="0"/>
                <a:cs typeface="ＭＳ Ｐゴシック" charset="0"/>
              </a:rPr>
              <a:t>objective</a:t>
            </a:r>
            <a:r>
              <a:rPr lang="da-DK" dirty="0" smtClean="0">
                <a:latin typeface="Calibri" charset="0"/>
                <a:ea typeface="ＭＳ Ｐゴシック" charset="0"/>
                <a:cs typeface="ＭＳ Ｐゴシック" charset="0"/>
              </a:rPr>
              <a:t> measure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of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adherence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which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was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interview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based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They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claim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expert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interviewers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were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able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to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distinghuish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adherent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and non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adherent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– but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there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is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no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validation</a:t>
            </a:r>
            <a:endParaRPr lang="da-DK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endParaRPr lang="da-DK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Overall 67.2% (121) of the patients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were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receiving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prophylaxis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and 33.8% (59) on-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demand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therapy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endParaRPr lang="da-DK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28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profesional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interviewed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also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endParaRPr lang="da-DK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Almonst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all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patinents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started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by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calling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themselves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adherent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 (YOU HAVE TO KEEP A DIARY!!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actually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you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should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measure factor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concentrate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they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say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– and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their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doctors/nurses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judeed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da-DK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adherence</a:t>
            </a:r>
            <a:r>
              <a:rPr lang="da-DK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&gt;95%</a:t>
            </a:r>
            <a:endParaRPr lang="da-DK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endParaRPr lang="da-DK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endParaRPr lang="da-DK" baseline="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endParaRPr lang="da-DK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6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Verdana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Verdana" charset="0"/>
                <a:cs typeface="Verdana" charset="0"/>
              </a:defRPr>
            </a:lvl9pPr>
          </a:lstStyle>
          <a:p>
            <a:fld id="{9EAC307A-0FCE-9942-8EE4-DFBE08A1A948}" type="slidenum">
              <a:rPr lang="nl-NL" sz="1200">
                <a:latin typeface="Calibri" charset="0"/>
                <a:cs typeface="ＭＳ Ｐゴシック" charset="0"/>
              </a:rPr>
              <a:pPr/>
              <a:t>10</a:t>
            </a:fld>
            <a:endParaRPr lang="nl-NL" sz="1200">
              <a:latin typeface="Calibri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Deb </a:t>
            </a:r>
            <a:r>
              <a:rPr lang="en-US" dirty="0" err="1" smtClean="0"/>
              <a:t>Gue</a:t>
            </a:r>
            <a:r>
              <a:rPr lang="en-US" dirty="0" smtClean="0"/>
              <a:t> and </a:t>
            </a:r>
            <a:r>
              <a:rPr lang="en-US" dirty="0" err="1" smtClean="0"/>
              <a:t>Ahannon</a:t>
            </a:r>
            <a:r>
              <a:rPr lang="en-US" baseline="0" dirty="0" smtClean="0"/>
              <a:t> Jackson</a:t>
            </a:r>
          </a:p>
          <a:p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Chan, a K. C., Decker, K., &amp; Warner, M. (2011). Adherence with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haemophilia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treatments: a survey of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haemophilia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healthcare professionals in Canada.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Haemophilia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 : The Official Journal of the World Federation of Hemophilia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(5), 816–7. </a:t>
            </a: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doi:10.1111/j.1365-2516.2011.02502.x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D027B-C368-3C4C-9170-6730E12ED4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2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" y="0"/>
            <a:ext cx="9140967" cy="1794867"/>
          </a:xfrm>
          <a:prstGeom prst="rect">
            <a:avLst/>
          </a:prstGeom>
        </p:spPr>
      </p:pic>
      <p:sp>
        <p:nvSpPr>
          <p:cNvPr id="3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95313" y="4706938"/>
            <a:ext cx="5722937" cy="357187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50"/>
            </a:lvl5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21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" y="0"/>
            <a:ext cx="9140967" cy="1794867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2795698"/>
              </p:ext>
            </p:extLst>
          </p:nvPr>
        </p:nvGraphicFramePr>
        <p:xfrm>
          <a:off x="637508" y="1689356"/>
          <a:ext cx="7868060" cy="3354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5249"/>
                <a:gridCol w="5292811"/>
              </a:tblGrid>
              <a:tr h="451501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>
                          <a:solidFill>
                            <a:srgbClr val="E31837"/>
                          </a:solidFill>
                        </a:rPr>
                        <a:t>Disclosures for:</a:t>
                      </a:r>
                      <a:endParaRPr lang="en-US" sz="2400" dirty="0">
                        <a:solidFill>
                          <a:srgbClr val="E31837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7714">
                <a:tc gridSpan="2">
                  <a:txBody>
                    <a:bodyPr/>
                    <a:lstStyle/>
                    <a:p>
                      <a:pPr algn="l" rtl="0"/>
                      <a:r>
                        <a:rPr lang="en-US" sz="1050" b="1" i="0" u="none" strike="noStrike" baseline="0" dirty="0" smtClean="0">
                          <a:solidFill>
                            <a:srgbClr val="000000"/>
                          </a:solidFill>
                          <a:latin typeface="Arial-BoldMT"/>
                        </a:rPr>
                        <a:t>In compliance with the  </a:t>
                      </a:r>
                      <a:r>
                        <a:rPr lang="en-US" sz="1050" b="1" i="0" u="none" strike="noStrike" baseline="0" dirty="0" err="1" smtClean="0">
                          <a:solidFill>
                            <a:srgbClr val="000000"/>
                          </a:solidFill>
                          <a:latin typeface="Arial-BoldMT"/>
                        </a:rPr>
                        <a:t>EACCME</a:t>
                      </a:r>
                      <a:r>
                        <a:rPr lang="en-US" sz="1050" b="1" i="0" u="none" strike="noStrike" baseline="0" smtClean="0">
                          <a:solidFill>
                            <a:srgbClr val="000000"/>
                          </a:solidFill>
                          <a:latin typeface="Arial-BoldMT"/>
                        </a:rPr>
                        <a:t>* policy, WFH requires the following disclosures be made at each presentation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724">
                <a:tc>
                  <a:txBody>
                    <a:bodyPr/>
                    <a:lstStyle/>
                    <a:p>
                      <a:r>
                        <a:rPr lang="en-US" sz="1050" b="1" cap="all">
                          <a:solidFill>
                            <a:schemeClr val="bg1"/>
                          </a:solidFill>
                        </a:rPr>
                        <a:t>CONFLICT</a:t>
                      </a: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18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50" b="1" i="0" u="none" strike="noStrike" kern="1200" cap="all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Disclosure — if conflict of interest exists</a:t>
                      </a:r>
                      <a:endParaRPr lang="en-US" sz="1050" cap="all" dirty="0">
                        <a:solidFill>
                          <a:schemeClr val="tx1"/>
                        </a:solidFill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31837"/>
                    </a:solidFill>
                  </a:tcPr>
                </a:tc>
              </a:tr>
              <a:tr h="332197">
                <a:tc>
                  <a:txBody>
                    <a:bodyPr/>
                    <a:lstStyle/>
                    <a:p>
                      <a:pPr algn="l" rtl="0"/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Research Support</a:t>
                      </a: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Director, Officer, Employee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Shareholder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Honoraria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Advisory Committee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197">
                <a:tc>
                  <a:txBody>
                    <a:bodyPr/>
                    <a:lstStyle/>
                    <a:p>
                      <a:r>
                        <a:rPr lang="en-US" sz="1050" b="1" i="0" u="none" strike="noStrike" cap="all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Consultant</a:t>
                      </a:r>
                      <a:endParaRPr lang="en-US" sz="1050" b="1" cap="all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b="1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508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7190">
                <a:tc gridSpan="2">
                  <a:txBody>
                    <a:bodyPr/>
                    <a:lstStyle/>
                    <a:p>
                      <a:pPr algn="r"/>
                      <a:r>
                        <a:rPr lang="en-US" sz="1050" i="1" dirty="0">
                          <a:solidFill>
                            <a:schemeClr val="tx1"/>
                          </a:solidFill>
                        </a:rPr>
                        <a:t>* European Accreditation Council for Continuing Medical Education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6858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66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944" y="394510"/>
            <a:ext cx="8096152" cy="610929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2945" y="1018668"/>
            <a:ext cx="8100562" cy="3691016"/>
          </a:xfrm>
        </p:spPr>
        <p:txBody>
          <a:bodyPr/>
          <a:lstStyle>
            <a:lvl2pPr>
              <a:defRPr sz="2000"/>
            </a:lvl2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0223" y="3688730"/>
            <a:ext cx="1517325" cy="1370984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95313" y="4706938"/>
            <a:ext cx="5722937" cy="357187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50"/>
            </a:lvl5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535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" y="0"/>
            <a:ext cx="9140967" cy="179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03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835" y="432162"/>
            <a:ext cx="8214966" cy="286123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082" y="3078892"/>
            <a:ext cx="7979719" cy="168837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0F48D-D1E4-274A-9450-90912AA1F963}" type="datetimeFigureOut">
              <a:t>2014-05-11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EC151-DDBF-9545-B426-E167C91CBBB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1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rgbClr val="E31837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57200" rtl="0" eaLnBrk="1" latinLnBrk="0" hangingPunct="1">
        <a:spcBef>
          <a:spcPts val="0"/>
        </a:spcBef>
        <a:buFont typeface="Arial"/>
        <a:buChar char="•"/>
        <a:defRPr sz="2800" kern="1200">
          <a:ln>
            <a:noFill/>
          </a:ln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chart" Target="../charts/chart3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351305"/>
              </p:ext>
            </p:extLst>
          </p:nvPr>
        </p:nvGraphicFramePr>
        <p:xfrm>
          <a:off x="637508" y="1959905"/>
          <a:ext cx="7868060" cy="3037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8060"/>
              </a:tblGrid>
              <a:tr h="4248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200" dirty="0" smtClean="0">
                          <a:solidFill>
                            <a:srgbClr val="E31837"/>
                          </a:solidFill>
                        </a:rPr>
                        <a:t>Non-adherence and its impact on treatment efficacy </a:t>
                      </a:r>
                      <a:endParaRPr lang="en-CA" sz="3200" dirty="0">
                        <a:solidFill>
                          <a:srgbClr val="E31837"/>
                        </a:solidFill>
                      </a:endParaRPr>
                    </a:p>
                  </a:txBody>
                  <a:tcPr marL="0" marR="0" marT="0" marB="152400">
                    <a:lnB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949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Alfonso Iorio, MD, PhD</a:t>
                      </a: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Health Information Research Unit &amp; Hemophilia Program</a:t>
                      </a: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McMaster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University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Canada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52400" marB="0">
                    <a:lnT w="19050" cap="flat" cmpd="sng" algn="ctr">
                      <a:solidFill>
                        <a:srgbClr val="E3183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53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944" y="312190"/>
            <a:ext cx="8096152" cy="61092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l-NL" dirty="0" err="1" smtClean="0">
                <a:ea typeface="+mj-ea"/>
              </a:rPr>
              <a:t>Determinants</a:t>
            </a:r>
            <a:r>
              <a:rPr lang="nl-NL" dirty="0" smtClean="0">
                <a:ea typeface="+mj-ea"/>
              </a:rPr>
              <a:t> of </a:t>
            </a:r>
            <a:r>
              <a:rPr lang="nl-NL" dirty="0" err="1" smtClean="0">
                <a:ea typeface="+mj-ea"/>
              </a:rPr>
              <a:t>adherence</a:t>
            </a:r>
            <a:r>
              <a:rPr lang="nl-NL" dirty="0" smtClean="0">
                <a:ea typeface="+mj-ea"/>
              </a:rPr>
              <a:t> </a:t>
            </a:r>
            <a:r>
              <a:rPr lang="nl-NL" dirty="0" err="1" smtClean="0">
                <a:ea typeface="+mj-ea"/>
              </a:rPr>
              <a:t>to</a:t>
            </a:r>
            <a:r>
              <a:rPr lang="nl-NL" dirty="0" smtClean="0">
                <a:ea typeface="+mj-ea"/>
              </a:rPr>
              <a:t> </a:t>
            </a:r>
            <a:r>
              <a:rPr lang="nl-NL" dirty="0" err="1" smtClean="0">
                <a:ea typeface="+mj-ea"/>
              </a:rPr>
              <a:t>prophylaxis</a:t>
            </a:r>
            <a:endParaRPr lang="nl-NL" dirty="0" smtClean="0">
              <a:ea typeface="+mj-ea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2060"/>
                </a:solidFill>
              </a:rPr>
              <a:t>De </a:t>
            </a:r>
            <a:r>
              <a:rPr lang="nl-NL" dirty="0" err="1" smtClean="0">
                <a:solidFill>
                  <a:srgbClr val="002060"/>
                </a:solidFill>
              </a:rPr>
              <a:t>Moerloose</a:t>
            </a:r>
            <a:r>
              <a:rPr lang="nl-NL" dirty="0" smtClean="0">
                <a:solidFill>
                  <a:srgbClr val="002060"/>
                </a:solidFill>
              </a:rPr>
              <a:t> </a:t>
            </a:r>
            <a:r>
              <a:rPr lang="nl-NL" dirty="0">
                <a:solidFill>
                  <a:srgbClr val="002060"/>
                </a:solidFill>
              </a:rPr>
              <a:t>P. et al </a:t>
            </a:r>
            <a:r>
              <a:rPr lang="nl-NL" dirty="0" err="1">
                <a:solidFill>
                  <a:srgbClr val="002060"/>
                </a:solidFill>
              </a:rPr>
              <a:t>Haemophilia</a:t>
            </a:r>
            <a:r>
              <a:rPr lang="nl-NL" dirty="0">
                <a:solidFill>
                  <a:srgbClr val="002060"/>
                </a:solidFill>
              </a:rPr>
              <a:t> </a:t>
            </a:r>
            <a:r>
              <a:rPr lang="nl-NL" dirty="0" smtClean="0">
                <a:solidFill>
                  <a:srgbClr val="002060"/>
                </a:solidFill>
              </a:rPr>
              <a:t>2008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898063923"/>
              </p:ext>
            </p:extLst>
          </p:nvPr>
        </p:nvGraphicFramePr>
        <p:xfrm>
          <a:off x="4562446" y="1140716"/>
          <a:ext cx="4985764" cy="2787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2611539"/>
              </p:ext>
            </p:extLst>
          </p:nvPr>
        </p:nvGraphicFramePr>
        <p:xfrm>
          <a:off x="-529149" y="1140714"/>
          <a:ext cx="4233197" cy="2787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128799685"/>
              </p:ext>
            </p:extLst>
          </p:nvPr>
        </p:nvGraphicFramePr>
        <p:xfrm>
          <a:off x="1786884" y="1128475"/>
          <a:ext cx="4233197" cy="2787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8200" y="2528384"/>
            <a:ext cx="584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42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550716" y="2527906"/>
            <a:ext cx="584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45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19617" y="2527426"/>
            <a:ext cx="5840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93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Instruments and their validation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/>
              <a:t>Ho, S et al. Hemophilia 2014;</a:t>
            </a:r>
            <a:r>
              <a:rPr lang="en-US" sz="2400" i="1" dirty="0"/>
              <a:t>20</a:t>
            </a:r>
            <a:r>
              <a:rPr lang="en-US" sz="2400" dirty="0"/>
              <a:t>(1), 39–43.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/>
              <a:t>		Visual analog scale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Duncan</a:t>
            </a:r>
            <a:r>
              <a:rPr lang="en-US" sz="2400" dirty="0"/>
              <a:t>, N et al. Hemophilia 2010;</a:t>
            </a:r>
            <a:r>
              <a:rPr lang="en-US" sz="2400" i="1" dirty="0"/>
              <a:t>16</a:t>
            </a:r>
            <a:r>
              <a:rPr lang="en-US" sz="2400" dirty="0"/>
              <a:t>(2): 247–55. </a:t>
            </a:r>
            <a:r>
              <a:rPr lang="en-US" sz="2400" dirty="0" smtClean="0"/>
              <a:t>	VERITAS</a:t>
            </a:r>
            <a:r>
              <a:rPr lang="en-US" sz="2400" dirty="0"/>
              <a:t>-Pro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Duncan, N. et al. Hemophilia 2010; </a:t>
            </a:r>
            <a:r>
              <a:rPr lang="en-US" sz="2400" i="1" dirty="0"/>
              <a:t>16</a:t>
            </a:r>
            <a:r>
              <a:rPr lang="en-US" sz="2400" dirty="0"/>
              <a:t>(1), 47–53. </a:t>
            </a:r>
            <a:r>
              <a:rPr lang="en-US" sz="2400" dirty="0" smtClean="0"/>
              <a:t>	VERITAS</a:t>
            </a:r>
            <a:r>
              <a:rPr lang="en-US" sz="2400" dirty="0"/>
              <a:t>-PRN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47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944" y="312190"/>
            <a:ext cx="8096152" cy="610929"/>
          </a:xfrm>
        </p:spPr>
        <p:txBody>
          <a:bodyPr/>
          <a:lstStyle/>
          <a:p>
            <a:pPr>
              <a:defRPr/>
            </a:pPr>
            <a:r>
              <a:rPr lang="nl-NL" dirty="0" smtClean="0">
                <a:ea typeface="+mj-ea"/>
              </a:rPr>
              <a:t>A </a:t>
            </a:r>
            <a:r>
              <a:rPr lang="nl-NL" dirty="0" err="1" smtClean="0">
                <a:ea typeface="+mj-ea"/>
              </a:rPr>
              <a:t>graphical</a:t>
            </a:r>
            <a:r>
              <a:rPr lang="nl-NL" dirty="0" smtClean="0">
                <a:ea typeface="+mj-ea"/>
              </a:rPr>
              <a:t> ope</a:t>
            </a:r>
            <a:r>
              <a:rPr lang="nl-NL" dirty="0"/>
              <a:t>n</a:t>
            </a:r>
            <a:r>
              <a:rPr lang="nl-NL" dirty="0" smtClean="0">
                <a:ea typeface="+mj-ea"/>
              </a:rPr>
              <a:t> </a:t>
            </a:r>
            <a:r>
              <a:rPr lang="nl-NL" dirty="0" err="1" smtClean="0">
                <a:ea typeface="+mj-ea"/>
              </a:rPr>
              <a:t>conclusion</a:t>
            </a:r>
            <a:r>
              <a:rPr lang="nl-NL" dirty="0" smtClean="0">
                <a:ea typeface="+mj-ea"/>
              </a:rPr>
              <a:t>…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>
                <a:solidFill>
                  <a:srgbClr val="000090"/>
                </a:solidFill>
              </a:rPr>
              <a:t>Schrijvers et al. </a:t>
            </a:r>
            <a:r>
              <a:rPr lang="nl-NL" dirty="0" err="1">
                <a:solidFill>
                  <a:srgbClr val="000090"/>
                </a:solidFill>
              </a:rPr>
              <a:t>Haemophilia</a:t>
            </a:r>
            <a:r>
              <a:rPr lang="nl-NL" dirty="0">
                <a:solidFill>
                  <a:srgbClr val="000090"/>
                </a:solidFill>
              </a:rPr>
              <a:t> 2013</a:t>
            </a:r>
          </a:p>
          <a:p>
            <a:endParaRPr lang="en-US" dirty="0"/>
          </a:p>
        </p:txBody>
      </p:sp>
      <p:pic>
        <p:nvPicPr>
          <p:cNvPr id="28676" name="Afbeelding 6" descr="Schermafbeelding 2013-12-30 om 22.24.0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500" y="1069386"/>
            <a:ext cx="6670607" cy="3529937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39999"/>
              </a:srgbClr>
            </a:outerShdw>
          </a:effec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36314" y="146957"/>
            <a:ext cx="20350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Thanks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2932" y="2650672"/>
            <a:ext cx="62686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hemophilia.mcmaster.ca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43876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69576" y="1683610"/>
            <a:ext cx="7839676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2400" b="1" dirty="0" smtClean="0"/>
              <a:t>Alfonso Iorio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74542" y="2647551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r>
              <a:rPr lang="en-US" sz="1200" b="1" dirty="0" err="1">
                <a:solidFill>
                  <a:srgbClr val="FF0000"/>
                </a:solidFill>
              </a:rPr>
              <a:t>Biogen</a:t>
            </a: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Idec </a:t>
            </a:r>
            <a:r>
              <a:rPr lang="en-US" sz="1200" b="1" dirty="0" smtClean="0">
                <a:solidFill>
                  <a:prstClr val="black"/>
                </a:solidFill>
              </a:rPr>
              <a:t>(Bayer, Baxter,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 smtClean="0">
                <a:solidFill>
                  <a:prstClr val="black"/>
                </a:solidFill>
              </a:rPr>
              <a:t>, Pfizer - No conflicts)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4542" y="3627265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 fontScale="92500" lnSpcReduction="20000"/>
          </a:bodyPr>
          <a:lstStyle/>
          <a:p>
            <a:pPr lvl="0"/>
            <a:r>
              <a:rPr lang="en-US" sz="1200" b="1" dirty="0" smtClean="0">
                <a:solidFill>
                  <a:prstClr val="black"/>
                </a:solidFill>
              </a:rPr>
              <a:t>Bayer</a:t>
            </a:r>
            <a:r>
              <a:rPr lang="en-US" sz="1200" b="1" dirty="0">
                <a:solidFill>
                  <a:prstClr val="black"/>
                </a:solidFill>
              </a:rPr>
              <a:t>, Baxter, </a:t>
            </a:r>
            <a:r>
              <a:rPr lang="en-US" sz="1200" b="1" dirty="0" err="1">
                <a:solidFill>
                  <a:prstClr val="black"/>
                </a:solidFill>
              </a:rPr>
              <a:t>Biogen</a:t>
            </a:r>
            <a:r>
              <a:rPr lang="en-US" sz="1200" b="1" dirty="0">
                <a:solidFill>
                  <a:prstClr val="black"/>
                </a:solidFill>
              </a:rPr>
              <a:t> Idec, </a:t>
            </a:r>
            <a:r>
              <a:rPr lang="en-US" sz="1200" b="1" dirty="0" smtClean="0">
                <a:solidFill>
                  <a:prstClr val="black"/>
                </a:solidFill>
              </a:rPr>
              <a:t>CSL,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 smtClean="0">
                <a:solidFill>
                  <a:prstClr val="black"/>
                </a:solidFill>
              </a:rPr>
              <a:t>, </a:t>
            </a:r>
            <a:r>
              <a:rPr lang="en-US" sz="1200" b="1" dirty="0" err="1" smtClean="0">
                <a:solidFill>
                  <a:prstClr val="black"/>
                </a:solidFill>
              </a:rPr>
              <a:t>Octapharma</a:t>
            </a:r>
            <a:r>
              <a:rPr lang="en-US" sz="1200" b="1" dirty="0" smtClean="0">
                <a:solidFill>
                  <a:prstClr val="black"/>
                </a:solidFill>
              </a:rPr>
              <a:t>, Pfizer – No conflicts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4542" y="3971979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 fontScale="92500" lnSpcReduction="20000"/>
          </a:bodyPr>
          <a:lstStyle/>
          <a:p>
            <a:pPr lvl="0"/>
            <a:r>
              <a:rPr lang="en-US" sz="1200" b="1" dirty="0" smtClean="0">
                <a:solidFill>
                  <a:prstClr val="black"/>
                </a:solidFill>
              </a:rPr>
              <a:t>Bayer</a:t>
            </a:r>
            <a:r>
              <a:rPr lang="en-US" sz="1200" b="1" dirty="0">
                <a:solidFill>
                  <a:prstClr val="black"/>
                </a:solidFill>
              </a:rPr>
              <a:t>, Baxter, </a:t>
            </a:r>
            <a:r>
              <a:rPr lang="en-US" sz="1200" b="1" dirty="0" err="1">
                <a:solidFill>
                  <a:prstClr val="black"/>
                </a:solidFill>
              </a:rPr>
              <a:t>Biogen</a:t>
            </a:r>
            <a:r>
              <a:rPr lang="en-US" sz="1200" b="1" dirty="0">
                <a:solidFill>
                  <a:prstClr val="black"/>
                </a:solidFill>
              </a:rPr>
              <a:t> Idec, </a:t>
            </a:r>
            <a:r>
              <a:rPr lang="en-US" sz="1200" b="1" dirty="0" smtClean="0">
                <a:solidFill>
                  <a:prstClr val="black"/>
                </a:solidFill>
              </a:rPr>
              <a:t>CSL,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err="1">
                <a:solidFill>
                  <a:prstClr val="black"/>
                </a:solidFill>
              </a:rPr>
              <a:t>Octapharma</a:t>
            </a:r>
            <a:r>
              <a:rPr lang="en-US" sz="1200" b="1" dirty="0">
                <a:solidFill>
                  <a:prstClr val="black"/>
                </a:solidFill>
              </a:rPr>
              <a:t>, </a:t>
            </a:r>
            <a:r>
              <a:rPr lang="en-US" sz="1200" b="1" dirty="0" smtClean="0">
                <a:solidFill>
                  <a:prstClr val="black"/>
                </a:solidFill>
              </a:rPr>
              <a:t>Pfizer </a:t>
            </a:r>
            <a:r>
              <a:rPr lang="en-US" sz="1200" b="1" dirty="0">
                <a:solidFill>
                  <a:prstClr val="black"/>
                </a:solidFill>
              </a:rPr>
              <a:t>– No </a:t>
            </a:r>
            <a:r>
              <a:rPr lang="en-US" sz="1200" b="1" dirty="0" smtClean="0">
                <a:solidFill>
                  <a:prstClr val="black"/>
                </a:solidFill>
              </a:rPr>
              <a:t>conflicts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4542" y="4298550"/>
            <a:ext cx="5203567" cy="29763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r>
              <a:rPr lang="en-US" sz="1200" b="1" dirty="0" smtClean="0">
                <a:solidFill>
                  <a:prstClr val="black"/>
                </a:solidFill>
              </a:rPr>
              <a:t>Bayer, </a:t>
            </a:r>
            <a:r>
              <a:rPr lang="en-US" sz="1200" b="1" dirty="0" err="1" smtClean="0">
                <a:solidFill>
                  <a:prstClr val="black"/>
                </a:solidFill>
              </a:rPr>
              <a:t>NovoNordisk</a:t>
            </a:r>
            <a:r>
              <a:rPr lang="en-US" sz="1200" b="1" dirty="0" smtClean="0">
                <a:solidFill>
                  <a:prstClr val="black"/>
                </a:solidFill>
              </a:rPr>
              <a:t> </a:t>
            </a:r>
            <a:r>
              <a:rPr lang="en-US" sz="1200" b="1" dirty="0">
                <a:solidFill>
                  <a:prstClr val="black"/>
                </a:solidFill>
              </a:rPr>
              <a:t>– No </a:t>
            </a:r>
            <a:r>
              <a:rPr lang="en-US" sz="1200" b="1" dirty="0" smtClean="0">
                <a:solidFill>
                  <a:prstClr val="black"/>
                </a:solidFill>
              </a:rPr>
              <a:t>conflicts</a:t>
            </a:r>
            <a:endParaRPr lang="en-US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703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“theory” to “practice”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Effectiveness = </a:t>
            </a:r>
            <a:r>
              <a:rPr lang="en-US" sz="2400" dirty="0"/>
              <a:t>Efficacy * Prescription * </a:t>
            </a:r>
            <a:r>
              <a:rPr lang="en-US" sz="2400" dirty="0" smtClean="0"/>
              <a:t>Adherence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</a:t>
            </a:r>
            <a:endParaRPr lang="en-US" sz="2400" dirty="0"/>
          </a:p>
          <a:p>
            <a:r>
              <a:rPr lang="en-US" sz="2000" dirty="0"/>
              <a:t>Effectiveness</a:t>
            </a:r>
            <a:r>
              <a:rPr lang="en-US" dirty="0" smtClean="0"/>
              <a:t> </a:t>
            </a:r>
            <a:r>
              <a:rPr lang="en-US" dirty="0"/>
              <a:t>= 0.9 </a:t>
            </a:r>
            <a:r>
              <a:rPr lang="en-US" dirty="0" smtClean="0"/>
              <a:t>	* 		1 		*     1 	= </a:t>
            </a:r>
            <a:r>
              <a:rPr lang="en-US" dirty="0"/>
              <a:t>0.9</a:t>
            </a:r>
          </a:p>
          <a:p>
            <a:r>
              <a:rPr lang="en-US" sz="2000" dirty="0"/>
              <a:t>Effectiveness</a:t>
            </a:r>
            <a:r>
              <a:rPr lang="en-US" dirty="0" smtClean="0"/>
              <a:t> </a:t>
            </a:r>
            <a:r>
              <a:rPr lang="en-US" dirty="0"/>
              <a:t>= 0.9 </a:t>
            </a:r>
            <a:r>
              <a:rPr lang="en-US" dirty="0" smtClean="0"/>
              <a:t>	* 		0.5 	*    0.5 	= </a:t>
            </a:r>
            <a:r>
              <a:rPr lang="en-US" dirty="0"/>
              <a:t>0.225</a:t>
            </a:r>
          </a:p>
          <a:p>
            <a:r>
              <a:rPr lang="en-US" sz="2000" dirty="0"/>
              <a:t>Effectiveness</a:t>
            </a:r>
            <a:r>
              <a:rPr lang="en-US" dirty="0" smtClean="0"/>
              <a:t> </a:t>
            </a:r>
            <a:r>
              <a:rPr lang="en-US" dirty="0"/>
              <a:t>= 0.9 </a:t>
            </a:r>
            <a:r>
              <a:rPr lang="en-US" dirty="0" smtClean="0"/>
              <a:t>	* 		0 		*    any 	= </a:t>
            </a:r>
            <a:r>
              <a:rPr lang="en-US" dirty="0"/>
              <a:t>0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Haynes B, JAMIA 2009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741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adherence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It is a matter of changing people behavior</a:t>
            </a:r>
          </a:p>
          <a:p>
            <a:endParaRPr lang="en-US" dirty="0"/>
          </a:p>
          <a:p>
            <a:r>
              <a:rPr lang="en-US" dirty="0" smtClean="0"/>
              <a:t>It is not a medical intervention</a:t>
            </a:r>
          </a:p>
          <a:p>
            <a:pPr lvl="1"/>
            <a:r>
              <a:rPr lang="en-US" dirty="0" smtClean="0"/>
              <a:t>The medical component is before (efficacy) and after (effectiveness)</a:t>
            </a:r>
          </a:p>
          <a:p>
            <a:endParaRPr lang="en-US" dirty="0"/>
          </a:p>
          <a:p>
            <a:r>
              <a:rPr lang="en-US" dirty="0" smtClean="0"/>
              <a:t>It is a behavioral intervention</a:t>
            </a:r>
          </a:p>
          <a:p>
            <a:pPr lvl="1"/>
            <a:r>
              <a:rPr lang="en-US" dirty="0" smtClean="0"/>
              <a:t>It requires a “behavioral theory” aware approach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0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cognitive theory approach…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65909" y="1030428"/>
            <a:ext cx="8217975" cy="369101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Social </a:t>
            </a:r>
            <a:r>
              <a:rPr lang="en-US" dirty="0"/>
              <a:t>learning </a:t>
            </a:r>
            <a:r>
              <a:rPr lang="en-US" dirty="0" smtClean="0"/>
              <a:t>theory</a:t>
            </a:r>
            <a:endParaRPr lang="en-US" dirty="0"/>
          </a:p>
          <a:p>
            <a:pPr lvl="1"/>
            <a:r>
              <a:rPr lang="en-US" dirty="0"/>
              <a:t>Health belief model</a:t>
            </a:r>
          </a:p>
          <a:p>
            <a:pPr lvl="1"/>
            <a:r>
              <a:rPr lang="en-US" dirty="0" smtClean="0"/>
              <a:t>Trans-theoretical model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effect(s) of any t</a:t>
            </a:r>
            <a:r>
              <a:rPr lang="en-US" dirty="0" smtClean="0"/>
              <a:t>reatment </a:t>
            </a:r>
            <a:r>
              <a:rPr lang="en-US" dirty="0"/>
              <a:t>and/or intervention(s) to improve </a:t>
            </a:r>
            <a:r>
              <a:rPr lang="en-US" dirty="0" smtClean="0"/>
              <a:t>adherence should </a:t>
            </a:r>
            <a:r>
              <a:rPr lang="en-US" dirty="0"/>
              <a:t>ideally be measured on</a:t>
            </a:r>
          </a:p>
          <a:p>
            <a:pPr lvl="2"/>
            <a:r>
              <a:rPr lang="en-US" dirty="0"/>
              <a:t>process outcome</a:t>
            </a:r>
          </a:p>
          <a:p>
            <a:pPr lvl="2"/>
            <a:r>
              <a:rPr lang="en-US" dirty="0"/>
              <a:t>clinical outcomes</a:t>
            </a:r>
          </a:p>
          <a:p>
            <a:pPr lvl="0"/>
            <a:endParaRPr lang="en-US" dirty="0"/>
          </a:p>
          <a:p>
            <a:pPr lvl="1"/>
            <a:endParaRPr lang="en-US" sz="1400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36617" y="4495259"/>
            <a:ext cx="7177307" cy="357187"/>
          </a:xfrm>
        </p:spPr>
        <p:txBody>
          <a:bodyPr/>
          <a:lstStyle/>
          <a:p>
            <a:pPr marL="0" lvl="1" indent="0">
              <a:spcBef>
                <a:spcPts val="0"/>
              </a:spcBef>
              <a:buNone/>
            </a:pPr>
            <a:r>
              <a:rPr lang="en-US" sz="1050" dirty="0"/>
              <a:t>(1) Bandura, A. New York: General Learning Press</a:t>
            </a:r>
            <a:r>
              <a:rPr lang="en-US" sz="1000" dirty="0"/>
              <a:t>, </a:t>
            </a:r>
            <a:r>
              <a:rPr lang="en-US" sz="1050" dirty="0"/>
              <a:t>1977. </a:t>
            </a:r>
            <a:r>
              <a:rPr lang="en-US" sz="1050" dirty="0" err="1"/>
              <a:t>Rosenstock</a:t>
            </a:r>
            <a:r>
              <a:rPr lang="en-US" sz="1050" dirty="0"/>
              <a:t>, IM. Health Education Quarterly,1988;15:175-183. (2) </a:t>
            </a:r>
            <a:r>
              <a:rPr lang="en-US" sz="1050" dirty="0" err="1"/>
              <a:t>Prochaska</a:t>
            </a:r>
            <a:r>
              <a:rPr lang="en-US" sz="1050" dirty="0"/>
              <a:t>, JO. J Consult Clinical </a:t>
            </a:r>
            <a:r>
              <a:rPr lang="en-US" sz="1050" dirty="0" err="1"/>
              <a:t>Psychol</a:t>
            </a:r>
            <a:r>
              <a:rPr lang="en-US" sz="1050" dirty="0"/>
              <a:t>, 2000;51:390-395. </a:t>
            </a:r>
            <a:r>
              <a:rPr lang="en-US" sz="1050" dirty="0" err="1"/>
              <a:t>Prochaska</a:t>
            </a:r>
            <a:r>
              <a:rPr lang="en-US" sz="1050" dirty="0"/>
              <a:t>, JM. </a:t>
            </a:r>
            <a:r>
              <a:rPr lang="en-US" sz="1050" dirty="0" err="1"/>
              <a:t>Adm</a:t>
            </a:r>
            <a:r>
              <a:rPr lang="en-US" sz="1050" dirty="0"/>
              <a:t> Policy </a:t>
            </a:r>
            <a:r>
              <a:rPr lang="en-US" sz="1050" dirty="0" err="1"/>
              <a:t>Ment</a:t>
            </a:r>
            <a:r>
              <a:rPr lang="en-US" sz="1050" dirty="0"/>
              <a:t> Health, 2001;28:247-61.(3) </a:t>
            </a:r>
            <a:r>
              <a:rPr lang="en-US" sz="1050" dirty="0" err="1"/>
              <a:t>Rosenstock</a:t>
            </a:r>
            <a:r>
              <a:rPr lang="en-US" sz="1050" dirty="0"/>
              <a:t> IM. Milbank </a:t>
            </a:r>
            <a:r>
              <a:rPr lang="en-US" sz="1050" dirty="0" err="1"/>
              <a:t>Mem</a:t>
            </a:r>
            <a:r>
              <a:rPr lang="en-US" sz="1050" dirty="0"/>
              <a:t> Fund Q, 1966;44:94-127. Becker, GS. J </a:t>
            </a:r>
            <a:r>
              <a:rPr lang="en-US" sz="1050" dirty="0" err="1"/>
              <a:t>Polit</a:t>
            </a:r>
            <a:r>
              <a:rPr lang="en-US" sz="1050" dirty="0"/>
              <a:t> Econ, 1974, 82:1063-93</a:t>
            </a:r>
          </a:p>
          <a:p>
            <a:endParaRPr lang="en-US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5828017" y="1320079"/>
            <a:ext cx="2085712" cy="139646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5303255" y="1081914"/>
            <a:ext cx="3092586" cy="1846309"/>
          </a:xfrm>
          <a:prstGeom prst="wedgeEllipseCallout">
            <a:avLst>
              <a:gd name="adj1" fmla="val -28817"/>
              <a:gd name="adj2" fmla="val 5931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Haynes RB, </a:t>
            </a:r>
            <a:r>
              <a:rPr lang="en-US" sz="2000" dirty="0"/>
              <a:t>Cochrane Review 2008 – update 2014</a:t>
            </a:r>
          </a:p>
        </p:txBody>
      </p:sp>
    </p:spTree>
    <p:extLst>
      <p:ext uri="{BB962C8B-B14F-4D97-AF65-F5344CB8AC3E}">
        <p14:creationId xmlns:p14="http://schemas.microsoft.com/office/powerpoint/2010/main" val="1289996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186" y="370990"/>
            <a:ext cx="8096152" cy="610929"/>
          </a:xfrm>
        </p:spPr>
        <p:txBody>
          <a:bodyPr/>
          <a:lstStyle/>
          <a:p>
            <a:r>
              <a:rPr lang="en-US" dirty="0" smtClean="0"/>
              <a:t>Framing the problem of adherence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3927467" y="1018668"/>
            <a:ext cx="4985765" cy="36910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60613" y="1607267"/>
            <a:ext cx="1038286" cy="0"/>
          </a:xfrm>
          <a:prstGeom prst="straightConnector1">
            <a:avLst/>
          </a:prstGeom>
          <a:ln w="76200" cmpd="sng">
            <a:solidFill>
              <a:srgbClr val="FF0000"/>
            </a:solidFill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450291" y="2886374"/>
            <a:ext cx="1038286" cy="0"/>
          </a:xfrm>
          <a:prstGeom prst="straightConnector1">
            <a:avLst/>
          </a:prstGeom>
          <a:ln w="76200" cmpd="sng">
            <a:solidFill>
              <a:srgbClr val="FF0000"/>
            </a:solidFill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3104346" y="1093673"/>
            <a:ext cx="2222428" cy="103487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Normal joint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6666821" y="1081434"/>
            <a:ext cx="2222428" cy="103487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Normal life</a:t>
            </a:r>
            <a:endParaRPr lang="en-US" sz="2800" dirty="0"/>
          </a:p>
        </p:txBody>
      </p:sp>
      <p:sp>
        <p:nvSpPr>
          <p:cNvPr id="10" name="Oval 9"/>
          <p:cNvSpPr/>
          <p:nvPr/>
        </p:nvSpPr>
        <p:spPr>
          <a:xfrm>
            <a:off x="3115638" y="2351508"/>
            <a:ext cx="2222428" cy="103487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Clinical outcome</a:t>
            </a:r>
            <a:endParaRPr lang="en-US" sz="2800" dirty="0"/>
          </a:p>
        </p:txBody>
      </p:sp>
      <p:sp>
        <p:nvSpPr>
          <p:cNvPr id="11" name="Oval 10"/>
          <p:cNvSpPr/>
          <p:nvPr/>
        </p:nvSpPr>
        <p:spPr>
          <a:xfrm>
            <a:off x="6666354" y="2339268"/>
            <a:ext cx="2222428" cy="103487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“Life” Goal</a:t>
            </a:r>
            <a:endParaRPr lang="en-US" sz="2800" dirty="0"/>
          </a:p>
        </p:txBody>
      </p:sp>
      <p:pic>
        <p:nvPicPr>
          <p:cNvPr id="12" name="Picture 11" descr="traffic_camer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97" y="1011352"/>
            <a:ext cx="2503930" cy="3692391"/>
          </a:xfrm>
          <a:prstGeom prst="rect">
            <a:avLst/>
          </a:prstGeom>
        </p:spPr>
      </p:pic>
      <p:pic>
        <p:nvPicPr>
          <p:cNvPr id="13" name="Picture 12" descr="traffic_camera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61" r="39899"/>
          <a:stretch/>
        </p:blipFill>
        <p:spPr>
          <a:xfrm>
            <a:off x="576432" y="2487687"/>
            <a:ext cx="1516649" cy="2215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14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adherence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Adherence is a process outcome, </a:t>
            </a:r>
            <a:r>
              <a:rPr lang="en-US" i="1" dirty="0" smtClean="0">
                <a:solidFill>
                  <a:srgbClr val="E31837"/>
                </a:solidFill>
              </a:rPr>
              <a:t>not necessarily</a:t>
            </a:r>
            <a:r>
              <a:rPr lang="en-US" dirty="0" smtClean="0"/>
              <a:t> a </a:t>
            </a:r>
            <a:r>
              <a:rPr lang="en-US" u="sng" dirty="0" smtClean="0"/>
              <a:t>patient relevant outcome</a:t>
            </a:r>
          </a:p>
          <a:p>
            <a:endParaRPr lang="en-US" u="sng" dirty="0"/>
          </a:p>
          <a:p>
            <a:r>
              <a:rPr lang="en-US" dirty="0" smtClean="0"/>
              <a:t>Canadian Hemophilia Prophylaxis Study:</a:t>
            </a:r>
          </a:p>
          <a:p>
            <a:pPr lvl="1"/>
            <a:r>
              <a:rPr lang="en-US" dirty="0" smtClean="0"/>
              <a:t>¼ of children has normal joints 10 years after 1 infusion/week</a:t>
            </a:r>
          </a:p>
          <a:p>
            <a:pPr lvl="1"/>
            <a:r>
              <a:rPr lang="en-US" dirty="0" smtClean="0">
                <a:solidFill>
                  <a:srgbClr val="3366FF"/>
                </a:solidFill>
              </a:rPr>
              <a:t>Hypothetical comparison against a classical regimen: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                                    Classical	“self-selected CHIPS”</a:t>
            </a: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Adherence:               </a:t>
            </a:r>
          </a:p>
          <a:p>
            <a:pPr lvl="2"/>
            <a:r>
              <a:rPr lang="en-US" dirty="0" smtClean="0">
                <a:solidFill>
                  <a:srgbClr val="3366FF"/>
                </a:solidFill>
              </a:rPr>
              <a:t>Joint health: 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Hilliard, P. </a:t>
            </a:r>
            <a:r>
              <a:rPr lang="en-US" i="1" dirty="0"/>
              <a:t>JTH</a:t>
            </a:r>
            <a:r>
              <a:rPr lang="en-US" dirty="0"/>
              <a:t>, 2013;</a:t>
            </a:r>
            <a:r>
              <a:rPr lang="en-US" i="1" dirty="0"/>
              <a:t>11</a:t>
            </a:r>
            <a:r>
              <a:rPr lang="en-US" dirty="0"/>
              <a:t>(3), 460–6.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27467" y="3892538"/>
            <a:ext cx="775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100%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100%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31941" y="3880298"/>
            <a:ext cx="7750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30%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100%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93576" y="4221816"/>
            <a:ext cx="6338037" cy="3175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84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nl-NL" sz="2800" dirty="0" err="1" smtClean="0"/>
              <a:t>A</a:t>
            </a:r>
            <a:r>
              <a:rPr lang="nl-NL" sz="2800" dirty="0" err="1" smtClean="0">
                <a:ea typeface="+mj-ea"/>
              </a:rPr>
              <a:t>dherence</a:t>
            </a:r>
            <a:r>
              <a:rPr lang="nl-NL" sz="2800" dirty="0" smtClean="0">
                <a:ea typeface="+mj-ea"/>
              </a:rPr>
              <a:t> </a:t>
            </a:r>
            <a:r>
              <a:rPr lang="nl-NL" sz="2800" dirty="0" err="1" smtClean="0">
                <a:ea typeface="+mj-ea"/>
              </a:rPr>
              <a:t>to</a:t>
            </a:r>
            <a:r>
              <a:rPr lang="nl-NL" sz="2800" dirty="0" smtClean="0">
                <a:ea typeface="+mj-ea"/>
              </a:rPr>
              <a:t> </a:t>
            </a:r>
            <a:r>
              <a:rPr lang="nl-NL" sz="2800" dirty="0" err="1" smtClean="0">
                <a:ea typeface="+mj-ea"/>
              </a:rPr>
              <a:t>prophylaxis</a:t>
            </a:r>
            <a:r>
              <a:rPr lang="nl-NL" sz="2800" dirty="0" smtClean="0">
                <a:ea typeface="+mj-ea"/>
              </a:rPr>
              <a:t> in </a:t>
            </a:r>
            <a:r>
              <a:rPr lang="nl-NL" sz="2800" dirty="0" err="1" smtClean="0">
                <a:ea typeface="+mj-ea"/>
              </a:rPr>
              <a:t>hemophilia</a:t>
            </a:r>
            <a:endParaRPr lang="nl-NL" sz="2800" dirty="0" smtClean="0">
              <a:ea typeface="+mj-ea"/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>
              <a:buClr>
                <a:srgbClr val="953735"/>
              </a:buClr>
              <a:buFont typeface="Wingdings" charset="0"/>
              <a:buChar char="u"/>
            </a:pPr>
            <a:endParaRPr lang="nl-NL" dirty="0">
              <a:solidFill>
                <a:srgbClr val="17375E"/>
              </a:solidFill>
              <a:latin typeface="Verdana" charset="0"/>
              <a:cs typeface="Verdana" charset="0"/>
            </a:endParaRPr>
          </a:p>
          <a:p>
            <a:pPr lvl="1">
              <a:buClr>
                <a:srgbClr val="953735"/>
              </a:buClr>
              <a:buFont typeface="Wingdings" charset="0"/>
              <a:buChar char="v"/>
            </a:pPr>
            <a:endParaRPr lang="nl-NL" dirty="0">
              <a:solidFill>
                <a:srgbClr val="17375E"/>
              </a:solidFill>
              <a:latin typeface="Verdana" charset="0"/>
              <a:ea typeface="Verdana" charset="0"/>
              <a:cs typeface="Verdana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465000"/>
              </p:ext>
            </p:extLst>
          </p:nvPr>
        </p:nvGraphicFramePr>
        <p:xfrm>
          <a:off x="595862" y="1016002"/>
          <a:ext cx="7329623" cy="3307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4534"/>
                <a:gridCol w="1133585"/>
                <a:gridCol w="1365178"/>
                <a:gridCol w="914181"/>
                <a:gridCol w="1011695"/>
                <a:gridCol w="1060450"/>
              </a:tblGrid>
              <a:tr h="44223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Study / 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Domain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Llewellyn</a:t>
                      </a:r>
                    </a:p>
                    <a:p>
                      <a:pPr algn="ctr"/>
                      <a:r>
                        <a:rPr lang="en-US" sz="1400" dirty="0" smtClean="0"/>
                        <a:t>2003 UK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 </a:t>
                      </a:r>
                      <a:r>
                        <a:rPr lang="en-US" sz="1400" dirty="0" err="1" smtClean="0"/>
                        <a:t>Moerloose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2008 EU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Hacker</a:t>
                      </a:r>
                    </a:p>
                    <a:p>
                      <a:pPr algn="ctr"/>
                      <a:r>
                        <a:rPr lang="en-US" sz="1400" dirty="0" smtClean="0"/>
                        <a:t>2001 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Du </a:t>
                      </a:r>
                      <a:r>
                        <a:rPr lang="en-US" sz="1400" dirty="0" err="1" smtClean="0"/>
                        <a:t>Treil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2007 US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Geraghty</a:t>
                      </a:r>
                      <a:endParaRPr lang="en-US" sz="1400" dirty="0" smtClean="0"/>
                    </a:p>
                    <a:p>
                      <a:pPr algn="ctr"/>
                      <a:r>
                        <a:rPr lang="en-US" sz="1400" dirty="0" smtClean="0"/>
                        <a:t>2006</a:t>
                      </a:r>
                      <a:endParaRPr lang="en-US" sz="1400" dirty="0"/>
                    </a:p>
                  </a:txBody>
                  <a:tcPr/>
                </a:tc>
              </a:tr>
              <a:tr h="39683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E31837"/>
                          </a:solidFill>
                        </a:rPr>
                        <a:t>Overall Score</a:t>
                      </a:r>
                      <a:endParaRPr lang="en-US" dirty="0">
                        <a:solidFill>
                          <a:srgbClr val="E3183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E31837"/>
                          </a:solidFill>
                        </a:rPr>
                        <a:t>++</a:t>
                      </a:r>
                      <a:endParaRPr lang="en-US" dirty="0">
                        <a:solidFill>
                          <a:srgbClr val="E3183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E31837"/>
                          </a:solidFill>
                        </a:rPr>
                        <a:t>+</a:t>
                      </a:r>
                      <a:endParaRPr lang="en-US" dirty="0">
                        <a:solidFill>
                          <a:srgbClr val="E3183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E31837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E3183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E31837"/>
                          </a:solidFill>
                        </a:rPr>
                        <a:t>---</a:t>
                      </a:r>
                      <a:endParaRPr lang="en-US" dirty="0">
                        <a:solidFill>
                          <a:srgbClr val="E31837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E31837"/>
                          </a:solidFill>
                        </a:rPr>
                        <a:t>---</a:t>
                      </a:r>
                      <a:endParaRPr lang="en-US" dirty="0">
                        <a:solidFill>
                          <a:srgbClr val="E31837"/>
                        </a:solidFill>
                      </a:endParaRPr>
                    </a:p>
                  </a:txBody>
                  <a:tcPr/>
                </a:tc>
              </a:tr>
              <a:tr h="431627">
                <a:tc>
                  <a:txBody>
                    <a:bodyPr/>
                    <a:lstStyle/>
                    <a:p>
                      <a:r>
                        <a:rPr lang="en-US" dirty="0" smtClean="0"/>
                        <a:t>Selection bias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45314">
                <a:tc>
                  <a:txBody>
                    <a:bodyPr/>
                    <a:lstStyle/>
                    <a:p>
                      <a:r>
                        <a:rPr lang="en-US" dirty="0" smtClean="0"/>
                        <a:t>Determinants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</a:tr>
              <a:tr h="353084">
                <a:tc>
                  <a:txBody>
                    <a:bodyPr/>
                    <a:lstStyle/>
                    <a:p>
                      <a:r>
                        <a:rPr lang="en-US" dirty="0" smtClean="0"/>
                        <a:t>Information</a:t>
                      </a:r>
                      <a:r>
                        <a:rPr lang="en-US" baseline="0" dirty="0" smtClean="0"/>
                        <a:t> bias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+/-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431627">
                <a:tc>
                  <a:txBody>
                    <a:bodyPr/>
                    <a:lstStyle/>
                    <a:p>
                      <a:r>
                        <a:rPr lang="en-US" dirty="0" smtClean="0"/>
                        <a:t>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</a:tr>
              <a:tr h="431627">
                <a:tc>
                  <a:txBody>
                    <a:bodyPr/>
                    <a:lstStyle/>
                    <a:p>
                      <a:r>
                        <a:rPr lang="en-US" dirty="0" smtClean="0"/>
                        <a:t>Valid results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++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+/-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</a:tr>
              <a:tr h="250070">
                <a:tc>
                  <a:txBody>
                    <a:bodyPr/>
                    <a:lstStyle/>
                    <a:p>
                      <a:r>
                        <a:rPr lang="en-US" dirty="0" smtClean="0"/>
                        <a:t>Generalizability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571795" y="4624618"/>
            <a:ext cx="5722937" cy="357187"/>
          </a:xfrm>
        </p:spPr>
        <p:txBody>
          <a:bodyPr/>
          <a:lstStyle/>
          <a:p>
            <a:r>
              <a:rPr lang="nl-NL" dirty="0">
                <a:solidFill>
                  <a:srgbClr val="000090"/>
                </a:solidFill>
              </a:rPr>
              <a:t>Schrijvers et al. </a:t>
            </a:r>
            <a:r>
              <a:rPr lang="nl-NL" dirty="0" err="1">
                <a:solidFill>
                  <a:srgbClr val="000090"/>
                </a:solidFill>
              </a:rPr>
              <a:t>Haemophilia</a:t>
            </a:r>
            <a:r>
              <a:rPr lang="nl-NL" dirty="0">
                <a:solidFill>
                  <a:srgbClr val="000090"/>
                </a:solidFill>
              </a:rPr>
              <a:t> 2013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/>
              <a:t>Determinants</a:t>
            </a:r>
            <a:r>
              <a:rPr lang="nl-NL" dirty="0"/>
              <a:t> of </a:t>
            </a:r>
            <a:r>
              <a:rPr lang="nl-NL" dirty="0" err="1"/>
              <a:t>adherence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 smtClean="0"/>
              <a:t>prophylaxis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01186" y="1005294"/>
            <a:ext cx="6903906" cy="3328072"/>
          </a:xfrm>
        </p:spPr>
        <p:txBody>
          <a:bodyPr>
            <a:normAutofit/>
          </a:bodyPr>
          <a:lstStyle/>
          <a:p>
            <a:r>
              <a:rPr lang="en-US" dirty="0"/>
              <a:t>Illness </a:t>
            </a:r>
            <a:r>
              <a:rPr lang="en-US" dirty="0" smtClean="0"/>
              <a:t>perception</a:t>
            </a:r>
          </a:p>
          <a:p>
            <a:pPr lvl="1"/>
            <a:r>
              <a:rPr lang="en-US" sz="1800" dirty="0" smtClean="0"/>
              <a:t>Weak </a:t>
            </a:r>
            <a:r>
              <a:rPr lang="en-US" sz="1800" dirty="0"/>
              <a:t>illness perceptions </a:t>
            </a:r>
            <a:r>
              <a:rPr lang="en-US" sz="1800" dirty="0" smtClean="0"/>
              <a:t>identity </a:t>
            </a:r>
            <a:r>
              <a:rPr lang="en-US" sz="1800" dirty="0"/>
              <a:t>and consequences </a:t>
            </a:r>
            <a:r>
              <a:rPr lang="en-US" sz="1800" u="sng" dirty="0" smtClean="0">
                <a:solidFill>
                  <a:srgbClr val="E31837"/>
                </a:solidFill>
              </a:rPr>
              <a:t>are associated with low adherence </a:t>
            </a:r>
            <a:endParaRPr lang="en-US" sz="1800" u="sng" dirty="0">
              <a:solidFill>
                <a:srgbClr val="E31837"/>
              </a:solidFill>
            </a:endParaRPr>
          </a:p>
          <a:p>
            <a:r>
              <a:rPr lang="en-US" dirty="0"/>
              <a:t>Treatment </a:t>
            </a:r>
            <a:r>
              <a:rPr lang="en-US" dirty="0" smtClean="0"/>
              <a:t>perceptions</a:t>
            </a:r>
            <a:endParaRPr lang="en-US" dirty="0"/>
          </a:p>
          <a:p>
            <a:pPr lvl="1"/>
            <a:r>
              <a:rPr lang="en-US" sz="1800" dirty="0" smtClean="0"/>
              <a:t>Weak perception of need for treatment or stronger concerns </a:t>
            </a:r>
            <a:r>
              <a:rPr lang="en-US" sz="1800" dirty="0"/>
              <a:t>regarding clotting </a:t>
            </a:r>
            <a:r>
              <a:rPr lang="en-US" sz="1800" dirty="0" smtClean="0"/>
              <a:t>factors </a:t>
            </a:r>
            <a:r>
              <a:rPr lang="en-US" sz="1800" u="sng" dirty="0">
                <a:solidFill>
                  <a:srgbClr val="E31837"/>
                </a:solidFill>
              </a:rPr>
              <a:t>are associated with low adherence</a:t>
            </a:r>
            <a:endParaRPr lang="en-US" sz="1800" u="sng" dirty="0" smtClean="0">
              <a:solidFill>
                <a:srgbClr val="E31837"/>
              </a:solidFill>
            </a:endParaRPr>
          </a:p>
          <a:p>
            <a:r>
              <a:rPr lang="en-US" sz="2600" dirty="0" smtClean="0"/>
              <a:t>Hemophilia Center “effect”</a:t>
            </a:r>
          </a:p>
          <a:p>
            <a:pPr lvl="1"/>
            <a:r>
              <a:rPr lang="en-US" sz="1800" dirty="0" smtClean="0"/>
              <a:t>Quality of the relation with HC staff and time </a:t>
            </a:r>
            <a:r>
              <a:rPr lang="en-US" sz="1800" dirty="0"/>
              <a:t>spent </a:t>
            </a:r>
            <a:r>
              <a:rPr lang="en-US" sz="1800" dirty="0" smtClean="0"/>
              <a:t>@ HTC </a:t>
            </a:r>
            <a:r>
              <a:rPr lang="en-US" sz="1800" u="sng" dirty="0" smtClean="0">
                <a:solidFill>
                  <a:srgbClr val="E31837"/>
                </a:solidFill>
              </a:rPr>
              <a:t>are associated with higher adherence</a:t>
            </a:r>
            <a:r>
              <a:rPr lang="en-US" sz="1800" dirty="0" smtClean="0"/>
              <a:t>.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595313" y="4318861"/>
            <a:ext cx="5722937" cy="357187"/>
          </a:xfrm>
        </p:spPr>
        <p:txBody>
          <a:bodyPr/>
          <a:lstStyle/>
          <a:p>
            <a:r>
              <a:rPr lang="nl-NL" dirty="0" err="1">
                <a:solidFill>
                  <a:srgbClr val="002060"/>
                </a:solidFill>
              </a:rPr>
              <a:t>Llewelyn</a:t>
            </a:r>
            <a:r>
              <a:rPr lang="nl-NL" dirty="0">
                <a:solidFill>
                  <a:srgbClr val="002060"/>
                </a:solidFill>
              </a:rPr>
              <a:t> CD et al. </a:t>
            </a:r>
            <a:r>
              <a:rPr lang="nl-NL" dirty="0" err="1">
                <a:solidFill>
                  <a:srgbClr val="002060"/>
                </a:solidFill>
              </a:rPr>
              <a:t>Psychol</a:t>
            </a:r>
            <a:r>
              <a:rPr lang="nl-NL" dirty="0">
                <a:solidFill>
                  <a:srgbClr val="002060"/>
                </a:solidFill>
              </a:rPr>
              <a:t> Health 2003</a:t>
            </a:r>
          </a:p>
          <a:p>
            <a:endParaRPr lang="en-US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595313" y="4706938"/>
            <a:ext cx="5722937" cy="35718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800" kern="120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smtClean="0">
                <a:solidFill>
                  <a:srgbClr val="002060"/>
                </a:solidFill>
              </a:rPr>
              <a:t>De </a:t>
            </a:r>
            <a:r>
              <a:rPr lang="nl-NL" dirty="0" err="1" smtClean="0">
                <a:solidFill>
                  <a:srgbClr val="002060"/>
                </a:solidFill>
              </a:rPr>
              <a:t>Moerloose</a:t>
            </a:r>
            <a:r>
              <a:rPr lang="nl-NL" dirty="0" smtClean="0">
                <a:solidFill>
                  <a:srgbClr val="002060"/>
                </a:solidFill>
              </a:rPr>
              <a:t> P. et al </a:t>
            </a:r>
            <a:r>
              <a:rPr lang="nl-NL" dirty="0" err="1" smtClean="0">
                <a:solidFill>
                  <a:srgbClr val="002060"/>
                </a:solidFill>
              </a:rPr>
              <a:t>Haemophilia</a:t>
            </a:r>
            <a:r>
              <a:rPr lang="nl-NL" dirty="0" smtClean="0">
                <a:solidFill>
                  <a:srgbClr val="002060"/>
                </a:solidFill>
              </a:rPr>
              <a:t> 2008</a:t>
            </a:r>
          </a:p>
        </p:txBody>
      </p:sp>
    </p:spTree>
    <p:extLst>
      <p:ext uri="{BB962C8B-B14F-4D97-AF65-F5344CB8AC3E}">
        <p14:creationId xmlns:p14="http://schemas.microsoft.com/office/powerpoint/2010/main" val="2565134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3298</TotalTime>
  <Words>1829</Words>
  <Application>Microsoft Macintosh PowerPoint</Application>
  <PresentationFormat>On-screen Show (16:9)</PresentationFormat>
  <Paragraphs>256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From “theory” to “practice”</vt:lpstr>
      <vt:lpstr>Improving adherence</vt:lpstr>
      <vt:lpstr>A cognitive theory approach…</vt:lpstr>
      <vt:lpstr>Framing the problem of adherence</vt:lpstr>
      <vt:lpstr>Evaluating adherence</vt:lpstr>
      <vt:lpstr>Adherence to prophylaxis in hemophilia</vt:lpstr>
      <vt:lpstr>Determinants of adherence to prophylaxis</vt:lpstr>
      <vt:lpstr>Determinants of adherence to prophylaxis</vt:lpstr>
      <vt:lpstr>Instruments and their validation</vt:lpstr>
      <vt:lpstr>A graphical open conclusion…</vt:lpstr>
      <vt:lpstr>PowerPoint Presentation</vt:lpstr>
    </vt:vector>
  </TitlesOfParts>
  <Company>Em Dash Design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Jubb</dc:creator>
  <cp:lastModifiedBy>Alfonso Iorio</cp:lastModifiedBy>
  <cp:revision>95</cp:revision>
  <cp:lastPrinted>2014-04-21T04:45:37Z</cp:lastPrinted>
  <dcterms:created xsi:type="dcterms:W3CDTF">2014-03-12T17:37:32Z</dcterms:created>
  <dcterms:modified xsi:type="dcterms:W3CDTF">2014-05-11T17:20:20Z</dcterms:modified>
</cp:coreProperties>
</file>