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8" r:id="rId3"/>
    <p:sldId id="260" r:id="rId4"/>
    <p:sldId id="267" r:id="rId5"/>
    <p:sldId id="261" r:id="rId6"/>
    <p:sldId id="262" r:id="rId7"/>
    <p:sldId id="287" r:id="rId8"/>
    <p:sldId id="264" r:id="rId9"/>
    <p:sldId id="284" r:id="rId10"/>
    <p:sldId id="292" r:id="rId11"/>
    <p:sldId id="293" r:id="rId12"/>
    <p:sldId id="278" r:id="rId13"/>
    <p:sldId id="279" r:id="rId14"/>
    <p:sldId id="277" r:id="rId15"/>
    <p:sldId id="282" r:id="rId16"/>
    <p:sldId id="295" r:id="rId17"/>
    <p:sldId id="283" r:id="rId18"/>
    <p:sldId id="288" r:id="rId19"/>
    <p:sldId id="289" r:id="rId20"/>
    <p:sldId id="294" r:id="rId21"/>
    <p:sldId id="269" r:id="rId22"/>
    <p:sldId id="270" r:id="rId23"/>
    <p:sldId id="265" r:id="rId24"/>
    <p:sldId id="280" r:id="rId25"/>
    <p:sldId id="281" r:id="rId26"/>
    <p:sldId id="274" r:id="rId27"/>
    <p:sldId id="285" r:id="rId28"/>
    <p:sldId id="275" r:id="rId29"/>
    <p:sldId id="286" r:id="rId30"/>
    <p:sldId id="271" r:id="rId31"/>
    <p:sldId id="272" r:id="rId32"/>
    <p:sldId id="268" r:id="rId33"/>
    <p:sldId id="29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AFF"/>
    <a:srgbClr val="5523FF"/>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02" autoAdjust="0"/>
  </p:normalViewPr>
  <p:slideViewPr>
    <p:cSldViewPr snapToGrid="0">
      <p:cViewPr>
        <p:scale>
          <a:sx n="121" d="100"/>
          <a:sy n="121" d="100"/>
        </p:scale>
        <p:origin x="-1136" y="-24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65" d="100"/>
          <a:sy n="165" d="100"/>
        </p:scale>
        <p:origin x="-649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5A4D7-FE93-8F42-9E3E-ABA0F3C905B9}" type="datetimeFigureOut">
              <a:t>2014-05-09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D027B-C368-3C4C-9170-6730E12ED4D2}" type="slidenum">
              <a:t>‹#›</a:t>
            </a:fld>
            <a:endParaRPr lang="en-US"/>
          </a:p>
        </p:txBody>
      </p:sp>
    </p:spTree>
    <p:extLst>
      <p:ext uri="{BB962C8B-B14F-4D97-AF65-F5344CB8AC3E}">
        <p14:creationId xmlns:p14="http://schemas.microsoft.com/office/powerpoint/2010/main" val="25605192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3200" dirty="0" smtClean="0">
                <a:solidFill>
                  <a:srgbClr val="E31837"/>
                </a:solidFill>
              </a:rPr>
              <a:t>(May 12 2014 4:15PM – 20 minutes)</a:t>
            </a:r>
          </a:p>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1</a:t>
            </a:fld>
            <a:endParaRPr lang="en-US"/>
          </a:p>
        </p:txBody>
      </p:sp>
    </p:spTree>
    <p:extLst>
      <p:ext uri="{BB962C8B-B14F-4D97-AF65-F5344CB8AC3E}">
        <p14:creationId xmlns:p14="http://schemas.microsoft.com/office/powerpoint/2010/main" val="174639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pPr lvl="0"/>
            <a:endParaRPr/>
          </a:p>
        </p:txBody>
      </p:sp>
      <p:sp>
        <p:nvSpPr>
          <p:cNvPr id="216" name="Shape 216"/>
          <p:cNvSpPr>
            <a:spLocks noGrp="1"/>
          </p:cNvSpPr>
          <p:nvPr>
            <p:ph type="body" sz="quarter" idx="1"/>
          </p:nvPr>
        </p:nvSpPr>
        <p:spPr>
          <a:prstGeom prst="rect">
            <a:avLst/>
          </a:prstGeom>
        </p:spPr>
        <p:txBody>
          <a:bodyPr/>
          <a:lstStyle/>
          <a:p>
            <a:pPr lvl="0">
              <a:defRPr sz="1800"/>
            </a:pPr>
            <a:r>
              <a:rPr sz="2000"/>
              <a:t>From Oct 1st, 2008 to Dec 31st, 2012 68 Centers reported 108 inhibitors in 417 PUPs (26%; CI 22-30%) PUPs with severe hemophilia A and 26 inhibitors developed in17,667 treatment years in PTPs.</a:t>
            </a:r>
          </a:p>
          <a:p>
            <a:pPr lvl="0">
              <a:defRPr sz="1800"/>
            </a:pPr>
            <a:r>
              <a:rPr sz="2000"/>
              <a:t>Clinical inhibitors - safe; denominator: pts or py? switches? cancellation of random errors</a:t>
            </a:r>
          </a:p>
          <a:p>
            <a:pPr lvl="0">
              <a:defRPr sz="1800"/>
            </a:pPr>
            <a:r>
              <a:rPr sz="2000"/>
              <a:t>is 1in 2000 different from 2 in 1000?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pPr lvl="0"/>
            <a:endParaRPr/>
          </a:p>
        </p:txBody>
      </p:sp>
      <p:sp>
        <p:nvSpPr>
          <p:cNvPr id="206" name="Shape 206"/>
          <p:cNvSpPr>
            <a:spLocks noGrp="1"/>
          </p:cNvSpPr>
          <p:nvPr>
            <p:ph type="body" sz="quarter" idx="1"/>
          </p:nvPr>
        </p:nvSpPr>
        <p:spPr>
          <a:prstGeom prst="rect">
            <a:avLst/>
          </a:prstGeom>
        </p:spPr>
        <p:txBody>
          <a:bodyPr/>
          <a:lstStyle/>
          <a:p>
            <a:pPr lvl="0">
              <a:defRPr sz="1800"/>
            </a:pPr>
            <a:r>
              <a:rPr sz="2000"/>
              <a:t>This slide to show the variability and consequent imprecision of estimates for individual molecules; the analysis has to be considered hypothesis generating, and no formal statistical test is possible, being the cohorts completely unrelated. </a:t>
            </a:r>
          </a:p>
          <a:p>
            <a:pPr lvl="0">
              <a:defRPr sz="1800"/>
            </a:pPr>
            <a:r>
              <a:rPr sz="2000"/>
              <a:t>The effect of adding Peerlink, invoke the importance of full data collection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pPr lvl="0"/>
            <a:endParaRPr/>
          </a:p>
        </p:txBody>
      </p:sp>
      <p:sp>
        <p:nvSpPr>
          <p:cNvPr id="257" name="Shape 257"/>
          <p:cNvSpPr>
            <a:spLocks noGrp="1"/>
          </p:cNvSpPr>
          <p:nvPr>
            <p:ph type="body" sz="quarter" idx="1"/>
          </p:nvPr>
        </p:nvSpPr>
        <p:spPr>
          <a:prstGeom prst="rect">
            <a:avLst/>
          </a:prstGeom>
        </p:spPr>
        <p:txBody>
          <a:bodyPr/>
          <a:lstStyle/>
          <a:p>
            <a:pPr lvl="0">
              <a:defRPr sz="1800"/>
            </a:pPr>
            <a:r>
              <a:rPr sz="2000"/>
              <a:t>The overall rate did not change - the figure is slightly different from the one of the final analysis, because this are non validated data. Data for individual studies converged. This suggests cancelling of random errors in the initial estimates. Also, it looks like PUPs are not so bad to this scope..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Manufactures: </a:t>
            </a:r>
            <a:r>
              <a:rPr lang="en-US" dirty="0" err="1" smtClean="0"/>
              <a:t>willingeness</a:t>
            </a:r>
            <a:r>
              <a:rPr lang="en-US" baseline="0" dirty="0" smtClean="0"/>
              <a:t> of profit for effective care</a:t>
            </a:r>
          </a:p>
          <a:p>
            <a:r>
              <a:rPr lang="en-US" baseline="0" dirty="0" smtClean="0"/>
              <a:t>Patients: quest for effective treatment</a:t>
            </a:r>
          </a:p>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17</a:t>
            </a:fld>
            <a:endParaRPr lang="en-US"/>
          </a:p>
        </p:txBody>
      </p:sp>
    </p:spTree>
    <p:extLst>
      <p:ext uri="{BB962C8B-B14F-4D97-AF65-F5344CB8AC3E}">
        <p14:creationId xmlns:p14="http://schemas.microsoft.com/office/powerpoint/2010/main" val="186865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median dose per infusion of 27 IU/kg (Q1 20, Q3 34).</a:t>
            </a:r>
            <a:r>
              <a:rPr lang="en-US" smtClean="0">
                <a:effectLst/>
              </a:rPr>
              <a:t> </a:t>
            </a:r>
            <a:endParaRPr lang="en-US"/>
          </a:p>
        </p:txBody>
      </p:sp>
      <p:sp>
        <p:nvSpPr>
          <p:cNvPr id="4" name="Slide Number Placeholder 3"/>
          <p:cNvSpPr>
            <a:spLocks noGrp="1"/>
          </p:cNvSpPr>
          <p:nvPr>
            <p:ph type="sldNum" sz="quarter" idx="10"/>
          </p:nvPr>
        </p:nvSpPr>
        <p:spPr/>
        <p:txBody>
          <a:bodyPr/>
          <a:lstStyle/>
          <a:p>
            <a:fld id="{A89D027B-C368-3C4C-9170-6730E12ED4D2}" type="slidenum">
              <a:rPr lang="en-US" smtClean="0"/>
              <a:t>19</a:t>
            </a:fld>
            <a:endParaRPr lang="en-US"/>
          </a:p>
        </p:txBody>
      </p:sp>
    </p:spTree>
    <p:extLst>
      <p:ext uri="{BB962C8B-B14F-4D97-AF65-F5344CB8AC3E}">
        <p14:creationId xmlns:p14="http://schemas.microsoft.com/office/powerpoint/2010/main" val="3512593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Manufactures: </a:t>
            </a:r>
            <a:r>
              <a:rPr lang="en-US" dirty="0" err="1" smtClean="0"/>
              <a:t>willingeness</a:t>
            </a:r>
            <a:r>
              <a:rPr lang="en-US" baseline="0" dirty="0" smtClean="0"/>
              <a:t> of profit for effective care</a:t>
            </a:r>
          </a:p>
          <a:p>
            <a:r>
              <a:rPr lang="en-US" baseline="0" dirty="0" smtClean="0"/>
              <a:t>Patients: quest for effective treatment</a:t>
            </a:r>
          </a:p>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20</a:t>
            </a:fld>
            <a:endParaRPr lang="en-US"/>
          </a:p>
        </p:txBody>
      </p:sp>
    </p:spTree>
    <p:extLst>
      <p:ext uri="{BB962C8B-B14F-4D97-AF65-F5344CB8AC3E}">
        <p14:creationId xmlns:p14="http://schemas.microsoft.com/office/powerpoint/2010/main" val="186865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 Health </a:t>
            </a:r>
            <a:r>
              <a:rPr lang="en-US" dirty="0" err="1" smtClean="0"/>
              <a:t>Organisation</a:t>
            </a:r>
            <a:r>
              <a:rPr lang="en-US" dirty="0" smtClean="0"/>
              <a:t>. Global policy report on the prevention and control of viral hepatitis in WHO member states. 2013; 1.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89D027B-C368-3C4C-9170-6730E12ED4D2}" type="slidenum">
              <a:rPr lang="en-US" smtClean="0"/>
              <a:t>23</a:t>
            </a:fld>
            <a:endParaRPr lang="en-US"/>
          </a:p>
        </p:txBody>
      </p:sp>
    </p:spTree>
    <p:extLst>
      <p:ext uri="{BB962C8B-B14F-4D97-AF65-F5344CB8AC3E}">
        <p14:creationId xmlns:p14="http://schemas.microsoft.com/office/powerpoint/2010/main" val="229309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pPr lvl="0"/>
            <a:endParaRPr/>
          </a:p>
        </p:txBody>
      </p:sp>
      <p:sp>
        <p:nvSpPr>
          <p:cNvPr id="221" name="Shape 221"/>
          <p:cNvSpPr>
            <a:spLocks noGrp="1"/>
          </p:cNvSpPr>
          <p:nvPr>
            <p:ph type="body" sz="quarter" idx="1"/>
          </p:nvPr>
        </p:nvSpPr>
        <p:spPr>
          <a:prstGeom prst="rect">
            <a:avLst/>
          </a:prstGeom>
        </p:spPr>
        <p:txBody>
          <a:bodyPr/>
          <a:lstStyle/>
          <a:p>
            <a:pPr lvl="0">
              <a:defRPr sz="1800"/>
            </a:pPr>
            <a:r>
              <a:rPr sz="2000"/>
              <a:t>ISTH SSC project on harmonization of reporting of inhibitors in PTPs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 2-67</a:t>
            </a:r>
          </a:p>
          <a:p>
            <a:r>
              <a:rPr lang="en-US" dirty="0" smtClean="0"/>
              <a:t>Peak 0.5 – 75</a:t>
            </a:r>
          </a:p>
          <a:p>
            <a:r>
              <a:rPr lang="en-US" dirty="0" smtClean="0"/>
              <a:t>Last</a:t>
            </a:r>
            <a:r>
              <a:rPr lang="en-US" baseline="0" dirty="0" smtClean="0"/>
              <a:t> </a:t>
            </a:r>
            <a:r>
              <a:rPr lang="en-US" baseline="0" dirty="0" err="1" smtClean="0"/>
              <a:t>titre</a:t>
            </a:r>
            <a:r>
              <a:rPr lang="en-US" baseline="0" dirty="0" smtClean="0"/>
              <a:t> 0-10.4</a:t>
            </a:r>
          </a:p>
          <a:p>
            <a:r>
              <a:rPr lang="en-US" baseline="0" dirty="0" smtClean="0"/>
              <a:t>Follow up 1-143</a:t>
            </a:r>
          </a:p>
        </p:txBody>
      </p:sp>
      <p:sp>
        <p:nvSpPr>
          <p:cNvPr id="4" name="Slide Number Placeholder 3"/>
          <p:cNvSpPr>
            <a:spLocks noGrp="1"/>
          </p:cNvSpPr>
          <p:nvPr>
            <p:ph type="sldNum" sz="quarter" idx="10"/>
          </p:nvPr>
        </p:nvSpPr>
        <p:spPr/>
        <p:txBody>
          <a:bodyPr/>
          <a:lstStyle/>
          <a:p>
            <a:fld id="{A89D027B-C368-3C4C-9170-6730E12ED4D2}" type="slidenum">
              <a:rPr lang="en-US" smtClean="0"/>
              <a:t>25</a:t>
            </a:fld>
            <a:endParaRPr lang="en-US"/>
          </a:p>
        </p:txBody>
      </p:sp>
    </p:spTree>
    <p:extLst>
      <p:ext uri="{BB962C8B-B14F-4D97-AF65-F5344CB8AC3E}">
        <p14:creationId xmlns:p14="http://schemas.microsoft.com/office/powerpoint/2010/main" val="412437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28</a:t>
            </a:fld>
            <a:endParaRPr lang="en-US"/>
          </a:p>
        </p:txBody>
      </p:sp>
    </p:spTree>
    <p:extLst>
      <p:ext uri="{BB962C8B-B14F-4D97-AF65-F5344CB8AC3E}">
        <p14:creationId xmlns:p14="http://schemas.microsoft.com/office/powerpoint/2010/main" val="397282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D027B-C368-3C4C-9170-6730E12ED4D2}" type="slidenum">
              <a:t>2</a:t>
            </a:fld>
            <a:endParaRPr lang="en-US"/>
          </a:p>
        </p:txBody>
      </p:sp>
    </p:spTree>
    <p:extLst>
      <p:ext uri="{BB962C8B-B14F-4D97-AF65-F5344CB8AC3E}">
        <p14:creationId xmlns:p14="http://schemas.microsoft.com/office/powerpoint/2010/main" val="330927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4</a:t>
            </a:fld>
            <a:endParaRPr lang="en-US"/>
          </a:p>
        </p:txBody>
      </p:sp>
    </p:spTree>
    <p:extLst>
      <p:ext uri="{BB962C8B-B14F-4D97-AF65-F5344CB8AC3E}">
        <p14:creationId xmlns:p14="http://schemas.microsoft.com/office/powerpoint/2010/main" val="215509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term would</a:t>
            </a:r>
            <a:r>
              <a:rPr lang="en-US" baseline="0" dirty="0" smtClean="0"/>
              <a:t> mean long in individual patients – long for the cohort – larger cohort.</a:t>
            </a:r>
          </a:p>
          <a:p>
            <a:r>
              <a:rPr lang="en-US" baseline="0" dirty="0" smtClean="0"/>
              <a:t>Uncommon side effects or long term side effects require large cohorts and long follow up time.</a:t>
            </a:r>
          </a:p>
          <a:p>
            <a:r>
              <a:rPr lang="en-US" baseline="0" dirty="0" smtClean="0"/>
              <a:t>Sometimes they end in drug withdrawals (</a:t>
            </a:r>
            <a:r>
              <a:rPr lang="en-US" baseline="0" dirty="0" err="1" smtClean="0"/>
              <a:t>thalidomiede</a:t>
            </a:r>
            <a:r>
              <a:rPr lang="en-US" baseline="0" dirty="0" smtClean="0"/>
              <a:t> and rosiglitazone (2011)</a:t>
            </a:r>
          </a:p>
          <a:p>
            <a:r>
              <a:rPr lang="en-US" baseline="0" dirty="0" smtClean="0"/>
              <a:t>Some other time they lead to issuing warnings (beta-agonists in </a:t>
            </a:r>
            <a:r>
              <a:rPr lang="en-US" baseline="0" dirty="0" err="1" smtClean="0"/>
              <a:t>chidren</a:t>
            </a:r>
            <a:r>
              <a:rPr lang="en-US" baseline="0" dirty="0" smtClean="0"/>
              <a:t>, some opiates</a:t>
            </a:r>
          </a:p>
          <a:p>
            <a:endParaRPr lang="en-US" baseline="0" dirty="0" smtClean="0"/>
          </a:p>
          <a:p>
            <a:r>
              <a:rPr lang="en-US" baseline="0" dirty="0" smtClean="0"/>
              <a:t>The background question is: in a broadly defined population of hemophilia patients, what is the net clinical benefit (the balance of safety and efficacy) of the use of a given factor concentrate?</a:t>
            </a:r>
          </a:p>
          <a:p>
            <a:r>
              <a:rPr lang="en-US" baseline="0" dirty="0" smtClean="0"/>
              <a:t>The net clinical benefit is comparative concept by nature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5</a:t>
            </a:fld>
            <a:endParaRPr lang="en-US"/>
          </a:p>
        </p:txBody>
      </p:sp>
    </p:spTree>
    <p:extLst>
      <p:ext uri="{BB962C8B-B14F-4D97-AF65-F5344CB8AC3E}">
        <p14:creationId xmlns:p14="http://schemas.microsoft.com/office/powerpoint/2010/main" val="283140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7A980C9A-9547-438A-B0CA-F93FE8733134}" type="slidenum">
              <a:rPr lang="en-GB" smtClean="0">
                <a:latin typeface="Arial" charset="0"/>
                <a:cs typeface="Arial" charset="0"/>
              </a:rPr>
              <a:pPr/>
              <a:t>6</a:t>
            </a:fld>
            <a:endParaRPr lang="en-GB" smtClean="0">
              <a:latin typeface="Arial" charset="0"/>
              <a:cs typeface="Arial" charset="0"/>
            </a:endParaRPr>
          </a:p>
        </p:txBody>
      </p:sp>
      <p:sp>
        <p:nvSpPr>
          <p:cNvPr id="21506" name="Rectangle 7"/>
          <p:cNvSpPr txBox="1">
            <a:spLocks noGrp="1" noChangeArrowheads="1"/>
          </p:cNvSpPr>
          <p:nvPr/>
        </p:nvSpPr>
        <p:spPr bwMode="auto">
          <a:xfrm>
            <a:off x="3885275" y="8684827"/>
            <a:ext cx="2971093" cy="457711"/>
          </a:xfrm>
          <a:prstGeom prst="rect">
            <a:avLst/>
          </a:prstGeom>
          <a:noFill/>
          <a:ln w="9525">
            <a:noFill/>
            <a:miter lim="800000"/>
            <a:headEnd/>
            <a:tailEnd/>
          </a:ln>
        </p:spPr>
        <p:txBody>
          <a:bodyPr lIns="87468" tIns="43734" rIns="87468" bIns="43734" anchor="b"/>
          <a:lstStyle/>
          <a:p>
            <a:pPr algn="r"/>
            <a:fld id="{84524687-2428-4B0C-A05B-04B64D0F1B18}" type="slidenum">
              <a:rPr lang="en-US" sz="1200"/>
              <a:pPr algn="r"/>
              <a:t>6</a:t>
            </a:fld>
            <a:endParaRPr lang="en-US" sz="1200" dirty="0"/>
          </a:p>
        </p:txBody>
      </p:sp>
      <p:sp>
        <p:nvSpPr>
          <p:cNvPr id="21507" name="Rectangle 7"/>
          <p:cNvSpPr txBox="1">
            <a:spLocks noGrp="1" noChangeArrowheads="1"/>
          </p:cNvSpPr>
          <p:nvPr/>
        </p:nvSpPr>
        <p:spPr bwMode="auto">
          <a:xfrm>
            <a:off x="3882010" y="8686288"/>
            <a:ext cx="2974358" cy="456250"/>
          </a:xfrm>
          <a:prstGeom prst="rect">
            <a:avLst/>
          </a:prstGeom>
          <a:noFill/>
          <a:ln w="9525">
            <a:noFill/>
            <a:miter lim="800000"/>
            <a:headEnd/>
            <a:tailEnd/>
          </a:ln>
        </p:spPr>
        <p:txBody>
          <a:bodyPr lIns="88985" tIns="44492" rIns="88985" bIns="44492" anchor="b"/>
          <a:lstStyle/>
          <a:p>
            <a:pPr algn="r" defTabSz="889213"/>
            <a:fld id="{0F5A4C8B-D737-489B-93B3-195D5B0CF51C}" type="slidenum">
              <a:rPr lang="en-US" sz="1200"/>
              <a:pPr algn="r" defTabSz="889213"/>
              <a:t>6</a:t>
            </a:fld>
            <a:endParaRPr lang="en-US" sz="1200" dirty="0"/>
          </a:p>
        </p:txBody>
      </p:sp>
      <p:sp>
        <p:nvSpPr>
          <p:cNvPr id="2150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21509" name="Rectangle 3"/>
          <p:cNvSpPr>
            <a:spLocks noGrp="1" noChangeArrowheads="1"/>
          </p:cNvSpPr>
          <p:nvPr>
            <p:ph type="body" idx="1"/>
          </p:nvPr>
        </p:nvSpPr>
        <p:spPr>
          <a:xfrm>
            <a:off x="685637" y="4340220"/>
            <a:ext cx="5486727" cy="4117944"/>
          </a:xfrm>
          <a:solidFill>
            <a:srgbClr val="FFFFFF"/>
          </a:solidFill>
          <a:ln>
            <a:solidFill>
              <a:srgbClr val="000000"/>
            </a:solidFill>
          </a:ln>
        </p:spPr>
        <p:txBody>
          <a:bodyPr lIns="88985" tIns="44492" rIns="88985" bIns="44492"/>
          <a:lstStyle/>
          <a:p>
            <a:pPr eaLnBrk="1" hangingPunct="1"/>
            <a:r>
              <a:rPr lang="ga-IE" dirty="0" smtClean="0">
                <a:latin typeface="Arial" charset="0"/>
                <a:cs typeface="Arial" charset="0"/>
              </a:rPr>
              <a:t>From the subsitution paradigm</a:t>
            </a:r>
            <a:r>
              <a:rPr lang="ga-IE" baseline="0" dirty="0" smtClean="0">
                <a:latin typeface="Arial" charset="0"/>
                <a:cs typeface="Arial" charset="0"/>
              </a:rPr>
              <a:t> to the true therapeutics concept</a:t>
            </a:r>
          </a:p>
          <a:p>
            <a:pPr eaLnBrk="1" hangingPunct="1"/>
            <a:r>
              <a:rPr lang="ga-IE" baseline="0" dirty="0" smtClean="0">
                <a:latin typeface="Arial" charset="0"/>
                <a:cs typeface="Arial" charset="0"/>
              </a:rPr>
              <a:t>Surveillance was introcuced with the infections and safer concentrates, and it is even more needed with engeneeres model</a:t>
            </a:r>
            <a:endParaRPr lang="ga-IE"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size</a:t>
            </a:r>
          </a:p>
          <a:p>
            <a:r>
              <a:rPr lang="en-US" dirty="0" smtClean="0"/>
              <a:t>Outcome measure</a:t>
            </a:r>
          </a:p>
          <a:p>
            <a:r>
              <a:rPr lang="en-US" dirty="0" smtClean="0"/>
              <a:t>Setting</a:t>
            </a:r>
          </a:p>
          <a:p>
            <a:r>
              <a:rPr lang="en-US" dirty="0" smtClean="0"/>
              <a:t>Comparators</a:t>
            </a:r>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8</a:t>
            </a:fld>
            <a:endParaRPr lang="en-US"/>
          </a:p>
        </p:txBody>
      </p:sp>
    </p:spTree>
    <p:extLst>
      <p:ext uri="{BB962C8B-B14F-4D97-AF65-F5344CB8AC3E}">
        <p14:creationId xmlns:p14="http://schemas.microsoft.com/office/powerpoint/2010/main" val="53239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Norway, </a:t>
            </a:r>
            <a:r>
              <a:rPr lang="en-US" dirty="0" err="1" smtClean="0"/>
              <a:t>denmark</a:t>
            </a:r>
            <a:r>
              <a:rPr lang="en-US" baseline="0" dirty="0" smtClean="0"/>
              <a:t>  </a:t>
            </a:r>
            <a:r>
              <a:rPr lang="en-US" dirty="0" smtClean="0"/>
              <a:t>Medicare,</a:t>
            </a:r>
            <a:r>
              <a:rPr lang="en-US" baseline="0" dirty="0" smtClean="0"/>
              <a:t> Veterans </a:t>
            </a:r>
            <a:r>
              <a:rPr lang="en-US" baseline="0" dirty="0" err="1" smtClean="0"/>
              <a:t>adminsitration</a:t>
            </a:r>
            <a:endParaRPr lang="en-US" baseline="0" dirty="0" smtClean="0"/>
          </a:p>
          <a:p>
            <a:endParaRPr lang="en-US" baseline="0" dirty="0" smtClean="0"/>
          </a:p>
          <a:p>
            <a:r>
              <a:rPr lang="en-US" baseline="0" dirty="0" smtClean="0"/>
              <a:t>The first group is retrospective, the last prospective</a:t>
            </a:r>
          </a:p>
          <a:p>
            <a:r>
              <a:rPr lang="en-US" baseline="0" dirty="0" smtClean="0"/>
              <a:t>Blinded outcome measurement, </a:t>
            </a:r>
            <a:r>
              <a:rPr lang="en-US" baseline="0" dirty="0" err="1" smtClean="0"/>
              <a:t>collelction</a:t>
            </a:r>
            <a:r>
              <a:rPr lang="en-US" baseline="0" dirty="0" smtClean="0"/>
              <a:t> and analysis – </a:t>
            </a:r>
            <a:r>
              <a:rPr lang="en-US" baseline="0" dirty="0" err="1" smtClean="0"/>
              <a:t>multivariaible</a:t>
            </a:r>
            <a:r>
              <a:rPr lang="en-US" baseline="0" dirty="0" smtClean="0"/>
              <a:t> or propensity score analysis</a:t>
            </a:r>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10</a:t>
            </a:fld>
            <a:endParaRPr lang="en-US"/>
          </a:p>
        </p:txBody>
      </p:sp>
    </p:spTree>
    <p:extLst>
      <p:ext uri="{BB962C8B-B14F-4D97-AF65-F5344CB8AC3E}">
        <p14:creationId xmlns:p14="http://schemas.microsoft.com/office/powerpoint/2010/main" val="182543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the first category</a:t>
            </a:r>
          </a:p>
          <a:p>
            <a:r>
              <a:rPr lang="en-US" baseline="0" dirty="0" smtClean="0"/>
              <a:t>Similarly UK, </a:t>
            </a:r>
            <a:r>
              <a:rPr lang="en-US" baseline="0" dirty="0" err="1" smtClean="0"/>
              <a:t>italy</a:t>
            </a:r>
            <a:r>
              <a:rPr lang="en-US" baseline="0" dirty="0" smtClean="0"/>
              <a:t>, CDC</a:t>
            </a:r>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11</a:t>
            </a:fld>
            <a:endParaRPr lang="en-US"/>
          </a:p>
        </p:txBody>
      </p:sp>
    </p:spTree>
    <p:extLst>
      <p:ext uri="{BB962C8B-B14F-4D97-AF65-F5344CB8AC3E}">
        <p14:creationId xmlns:p14="http://schemas.microsoft.com/office/powerpoint/2010/main" val="267963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second type – Rodin</a:t>
            </a:r>
            <a:r>
              <a:rPr lang="en-US" baseline="0" dirty="0" smtClean="0"/>
              <a:t> is another. PASS another as well</a:t>
            </a:r>
          </a:p>
          <a:p>
            <a:r>
              <a:rPr lang="en-US" baseline="0" dirty="0" smtClean="0"/>
              <a:t>They have a </a:t>
            </a:r>
            <a:r>
              <a:rPr lang="en-US" baseline="0" dirty="0" err="1" smtClean="0"/>
              <a:t>protocoll</a:t>
            </a:r>
            <a:endParaRPr lang="en-US" dirty="0"/>
          </a:p>
        </p:txBody>
      </p:sp>
      <p:sp>
        <p:nvSpPr>
          <p:cNvPr id="4" name="Slide Number Placeholder 3"/>
          <p:cNvSpPr>
            <a:spLocks noGrp="1"/>
          </p:cNvSpPr>
          <p:nvPr>
            <p:ph type="sldNum" sz="quarter" idx="10"/>
          </p:nvPr>
        </p:nvSpPr>
        <p:spPr/>
        <p:txBody>
          <a:bodyPr/>
          <a:lstStyle/>
          <a:p>
            <a:fld id="{A89D027B-C368-3C4C-9170-6730E12ED4D2}" type="slidenum">
              <a:rPr lang="en-US" smtClean="0"/>
              <a:t>12</a:t>
            </a:fld>
            <a:endParaRPr lang="en-US"/>
          </a:p>
        </p:txBody>
      </p:sp>
    </p:spTree>
    <p:extLst>
      <p:ext uri="{BB962C8B-B14F-4D97-AF65-F5344CB8AC3E}">
        <p14:creationId xmlns:p14="http://schemas.microsoft.com/office/powerpoint/2010/main" val="375477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 y="0"/>
            <a:ext cx="9140967" cy="1794867"/>
          </a:xfrm>
          <a:prstGeom prst="rect">
            <a:avLst/>
          </a:prstGeom>
        </p:spPr>
      </p:pic>
    </p:spTree>
    <p:extLst>
      <p:ext uri="{BB962C8B-B14F-4D97-AF65-F5344CB8AC3E}">
        <p14:creationId xmlns:p14="http://schemas.microsoft.com/office/powerpoint/2010/main" val="5521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 y="0"/>
            <a:ext cx="9140967" cy="1794867"/>
          </a:xfrm>
          <a:prstGeom prst="rect">
            <a:avLst/>
          </a:prstGeom>
        </p:spPr>
      </p:pic>
      <p:graphicFrame>
        <p:nvGraphicFramePr>
          <p:cNvPr id="6" name="Table 5"/>
          <p:cNvGraphicFramePr>
            <a:graphicFrameLocks noGrp="1"/>
          </p:cNvGraphicFramePr>
          <p:nvPr userDrawn="1">
            <p:extLst>
              <p:ext uri="{D42A27DB-BD31-4B8C-83A1-F6EECF244321}">
                <p14:modId xmlns:p14="http://schemas.microsoft.com/office/powerpoint/2010/main" val="192795698"/>
              </p:ext>
            </p:extLst>
          </p:nvPr>
        </p:nvGraphicFramePr>
        <p:xfrm>
          <a:off x="637508" y="1689356"/>
          <a:ext cx="7868060" cy="3354601"/>
        </p:xfrm>
        <a:graphic>
          <a:graphicData uri="http://schemas.openxmlformats.org/drawingml/2006/table">
            <a:tbl>
              <a:tblPr firstRow="1" bandRow="1">
                <a:tableStyleId>{5C22544A-7EE6-4342-B048-85BDC9FD1C3A}</a:tableStyleId>
              </a:tblPr>
              <a:tblGrid>
                <a:gridCol w="2575249"/>
                <a:gridCol w="5292811"/>
              </a:tblGrid>
              <a:tr h="45150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dirty="0">
                          <a:solidFill>
                            <a:srgbClr val="E31837"/>
                          </a:solidFill>
                        </a:rPr>
                        <a:t>Disclosures for:</a:t>
                      </a:r>
                      <a:endParaRPr lang="en-US" sz="2400" dirty="0">
                        <a:solidFill>
                          <a:srgbClr val="E31837"/>
                        </a:solidFill>
                      </a:endParaRPr>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17714">
                <a:tc gridSpan="2">
                  <a:txBody>
                    <a:bodyPr/>
                    <a:lstStyle/>
                    <a:p>
                      <a:pPr algn="l" rtl="0"/>
                      <a:r>
                        <a:rPr lang="en-US" sz="1050" b="1" i="0" u="none" strike="noStrike" baseline="0" dirty="0" smtClean="0">
                          <a:solidFill>
                            <a:srgbClr val="000000"/>
                          </a:solidFill>
                          <a:latin typeface="Arial-BoldMT"/>
                        </a:rPr>
                        <a:t>In compliance with the  </a:t>
                      </a:r>
                      <a:r>
                        <a:rPr lang="en-US" sz="1050" b="1" i="0" u="none" strike="noStrike" baseline="0" dirty="0" err="1" smtClean="0">
                          <a:solidFill>
                            <a:srgbClr val="000000"/>
                          </a:solidFill>
                          <a:latin typeface="Arial-BoldMT"/>
                        </a:rPr>
                        <a:t>EACCME</a:t>
                      </a:r>
                      <a:r>
                        <a:rPr lang="en-US" sz="1050" b="1" i="0" u="none" strike="noStrike" baseline="0" smtClean="0">
                          <a:solidFill>
                            <a:srgbClr val="000000"/>
                          </a:solidFill>
                          <a:latin typeface="Arial-BoldMT"/>
                        </a:rPr>
                        <a:t>* policy, WFH requires the following disclosures be made at each presentation</a:t>
                      </a:r>
                    </a:p>
                  </a:txBody>
                  <a:tcPr marL="0" marR="0" marT="0" marB="0">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r>
              <a:tr h="280724">
                <a:tc>
                  <a:txBody>
                    <a:bodyPr/>
                    <a:lstStyle/>
                    <a:p>
                      <a:r>
                        <a:rPr lang="en-US" sz="1050" b="1" cap="all">
                          <a:solidFill>
                            <a:schemeClr val="bg1"/>
                          </a:solidFill>
                        </a:rPr>
                        <a:t>CONFLICT</a:t>
                      </a:r>
                    </a:p>
                  </a:txBody>
                  <a:tcPr marL="5080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31837"/>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prstClr val="white"/>
                          </a:solidFill>
                          <a:effectLst/>
                          <a:uLnTx/>
                          <a:uFillTx/>
                          <a:latin typeface="+mn-lt"/>
                          <a:ea typeface="+mn-ea"/>
                          <a:cs typeface="+mn-cs"/>
                        </a:rPr>
                        <a:t>Disclosure — if conflict of interest exists</a:t>
                      </a:r>
                      <a:endParaRPr lang="en-US" sz="1050" cap="all" dirty="0">
                        <a:solidFill>
                          <a:schemeClr val="tx1"/>
                        </a:solidFill>
                      </a:endParaRPr>
                    </a:p>
                  </a:txBody>
                  <a:tcPr marL="50800" marR="0" marT="0"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31837"/>
                    </a:solidFill>
                  </a:tcPr>
                </a:tc>
              </a:tr>
              <a:tr h="332197">
                <a:tc>
                  <a:txBody>
                    <a:bodyPr/>
                    <a:lstStyle/>
                    <a:p>
                      <a:pPr algn="l" rtl="0"/>
                      <a:r>
                        <a:rPr lang="en-US" sz="1050" b="1" i="0" u="none" strike="noStrike" cap="all" baseline="0" dirty="0" smtClean="0">
                          <a:solidFill>
                            <a:schemeClr val="tx1"/>
                          </a:solidFill>
                          <a:latin typeface="+mn-lt"/>
                        </a:rPr>
                        <a:t>Research Support</a:t>
                      </a: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no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r>
              <a:tr h="332197">
                <a:tc>
                  <a:txBody>
                    <a:bodyPr/>
                    <a:lstStyle/>
                    <a:p>
                      <a:r>
                        <a:rPr lang="en-US" sz="1050" b="1" i="0" u="none" strike="noStrike" cap="all" baseline="0" dirty="0" smtClean="0">
                          <a:solidFill>
                            <a:schemeClr val="tx1"/>
                          </a:solidFill>
                          <a:latin typeface="+mn-lt"/>
                        </a:rPr>
                        <a:t>Director, Officer, Employee</a:t>
                      </a:r>
                      <a:endParaRPr lang="en-US" sz="1050" b="1" cap="all"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r>
              <a:tr h="332197">
                <a:tc>
                  <a:txBody>
                    <a:bodyPr/>
                    <a:lstStyle/>
                    <a:p>
                      <a:r>
                        <a:rPr lang="en-US" sz="1050" b="1" i="0" u="none" strike="noStrike" cap="all" baseline="0" dirty="0" smtClean="0">
                          <a:solidFill>
                            <a:schemeClr val="tx1"/>
                          </a:solidFill>
                          <a:latin typeface="+mn-lt"/>
                        </a:rPr>
                        <a:t>Shareholder</a:t>
                      </a:r>
                      <a:endParaRPr lang="en-US" sz="1050" b="1" cap="all"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r>
              <a:tr h="332197">
                <a:tc>
                  <a:txBody>
                    <a:bodyPr/>
                    <a:lstStyle/>
                    <a:p>
                      <a:r>
                        <a:rPr lang="en-US" sz="1050" b="1" i="0" u="none" strike="noStrike" cap="all" baseline="0" dirty="0" smtClean="0">
                          <a:solidFill>
                            <a:schemeClr val="tx1"/>
                          </a:solidFill>
                          <a:latin typeface="+mn-lt"/>
                        </a:rPr>
                        <a:t>Honoraria</a:t>
                      </a:r>
                      <a:endParaRPr lang="en-US" sz="1050" b="1" cap="all"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r>
              <a:tr h="332197">
                <a:tc>
                  <a:txBody>
                    <a:bodyPr/>
                    <a:lstStyle/>
                    <a:p>
                      <a:r>
                        <a:rPr lang="en-US" sz="1050" b="1" i="0" u="none" strike="noStrike" cap="all" baseline="0" dirty="0" smtClean="0">
                          <a:solidFill>
                            <a:schemeClr val="tx1"/>
                          </a:solidFill>
                          <a:latin typeface="+mn-lt"/>
                        </a:rPr>
                        <a:t>Advisory Committee</a:t>
                      </a:r>
                      <a:endParaRPr lang="en-US" sz="1050" b="1" cap="all"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r>
              <a:tr h="332197">
                <a:tc>
                  <a:txBody>
                    <a:bodyPr/>
                    <a:lstStyle/>
                    <a:p>
                      <a:r>
                        <a:rPr lang="en-US" sz="1050" b="1" i="0" u="none" strike="noStrike" cap="all" baseline="0" dirty="0" smtClean="0">
                          <a:solidFill>
                            <a:schemeClr val="tx1"/>
                          </a:solidFill>
                          <a:latin typeface="+mn-lt"/>
                        </a:rPr>
                        <a:t>Consultant</a:t>
                      </a:r>
                      <a:endParaRPr lang="en-US" sz="1050" b="1" cap="all"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b="1" baseline="0" dirty="0">
                        <a:solidFill>
                          <a:schemeClr val="tx1"/>
                        </a:solidFill>
                        <a:latin typeface="+mn-lt"/>
                      </a:endParaRPr>
                    </a:p>
                  </a:txBody>
                  <a:tcPr marL="50800" marR="0" marT="0" marB="0" anchor="ctr">
                    <a:lnL w="12700" cmpd="sng">
                      <a:noFill/>
                    </a:lnL>
                    <a:lnR w="12700" cmpd="sng">
                      <a:noFill/>
                    </a:lnR>
                    <a:lnT w="19050" cap="flat" cmpd="sng" algn="ctr">
                      <a:solidFill>
                        <a:srgbClr val="E31837"/>
                      </a:solidFill>
                      <a:prstDash val="solid"/>
                      <a:round/>
                      <a:headEnd type="none" w="med" len="med"/>
                      <a:tailEnd type="none" w="med" len="med"/>
                    </a:lnT>
                    <a:lnB w="19050" cap="flat" cmpd="sng" algn="ctr">
                      <a:solidFill>
                        <a:srgbClr val="E31837"/>
                      </a:solidFill>
                      <a:prstDash val="solid"/>
                      <a:round/>
                      <a:headEnd type="none" w="med" len="med"/>
                      <a:tailEnd type="none" w="med" len="med"/>
                    </a:lnB>
                    <a:lnTlToBr w="12700" cmpd="sng">
                      <a:noFill/>
                      <a:prstDash val="solid"/>
                    </a:lnTlToBr>
                    <a:lnBlToTr w="12700" cmpd="sng">
                      <a:noFill/>
                      <a:prstDash val="solid"/>
                    </a:lnBlToTr>
                    <a:noFill/>
                  </a:tcPr>
                </a:tc>
              </a:tr>
              <a:tr h="377190">
                <a:tc gridSpan="2">
                  <a:txBody>
                    <a:bodyPr/>
                    <a:lstStyle/>
                    <a:p>
                      <a:pPr algn="r"/>
                      <a:r>
                        <a:rPr lang="en-US" sz="1050" i="1" dirty="0">
                          <a:solidFill>
                            <a:schemeClr val="tx1"/>
                          </a:solidFill>
                        </a:rPr>
                        <a:t>* European Accreditation Council for Continuing Medical Education</a:t>
                      </a:r>
                    </a:p>
                    <a:p>
                      <a:endParaRPr lang="en-US" sz="1200" dirty="0">
                        <a:solidFill>
                          <a:schemeClr val="tx1"/>
                        </a:solidFill>
                      </a:endParaRPr>
                    </a:p>
                  </a:txBody>
                  <a:tcPr marL="0" marR="0" marT="68580" marB="0">
                    <a:lnL w="12700" cmpd="sng">
                      <a:noFill/>
                    </a:lnL>
                    <a:lnR w="12700" cmpd="sng">
                      <a:noFill/>
                    </a:lnR>
                    <a:lnT w="19050" cap="flat" cmpd="sng" algn="ctr">
                      <a:solidFill>
                        <a:srgbClr val="E3183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1600">
                        <a:solidFill>
                          <a:schemeClr val="tx1"/>
                        </a:solidFill>
                      </a:endParaRPr>
                    </a:p>
                  </a:txBody>
                  <a:tcPr marL="0" marR="0" marT="0" marB="0">
                    <a:lnL w="12700" cmpd="sng">
                      <a:noFill/>
                    </a:lnL>
                    <a:lnR w="12700" cmpd="sng">
                      <a:noFill/>
                    </a:lnR>
                    <a:lnT w="19050" cap="flat" cmpd="sng" algn="ctr">
                      <a:solidFill>
                        <a:srgbClr val="E31837"/>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5966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p:spTree>
      <p:nvGrpSpPr>
        <p:cNvPr id="1" name=""/>
        <p:cNvGrpSpPr/>
        <p:nvPr/>
      </p:nvGrpSpPr>
      <p:grpSpPr>
        <a:xfrm>
          <a:off x="0" y="0"/>
          <a:ext cx="0" cy="0"/>
          <a:chOff x="0" y="0"/>
          <a:chExt cx="0" cy="0"/>
        </a:xfrm>
      </p:grpSpPr>
      <p:sp>
        <p:nvSpPr>
          <p:cNvPr id="2" name="Title 1"/>
          <p:cNvSpPr>
            <a:spLocks noGrp="1"/>
          </p:cNvSpPr>
          <p:nvPr>
            <p:ph type="title"/>
          </p:nvPr>
        </p:nvSpPr>
        <p:spPr>
          <a:xfrm>
            <a:off x="612944" y="394510"/>
            <a:ext cx="8096152" cy="610929"/>
          </a:xfrm>
        </p:spPr>
        <p:txBody>
          <a:bodyPr/>
          <a:lstStyle/>
          <a:p>
            <a:r>
              <a:rPr lang="en-CA"/>
              <a:t>Click to edit Master title style</a:t>
            </a:r>
            <a:endParaRPr lang="en-US"/>
          </a:p>
        </p:txBody>
      </p:sp>
      <p:sp>
        <p:nvSpPr>
          <p:cNvPr id="8" name="Text Placeholder 7"/>
          <p:cNvSpPr>
            <a:spLocks noGrp="1"/>
          </p:cNvSpPr>
          <p:nvPr>
            <p:ph type="body" sz="quarter" idx="13"/>
          </p:nvPr>
        </p:nvSpPr>
        <p:spPr>
          <a:xfrm>
            <a:off x="612945" y="1018668"/>
            <a:ext cx="8100562" cy="3691016"/>
          </a:xfrm>
        </p:spPr>
        <p:txBody>
          <a:bodyPr/>
          <a:lstStyle>
            <a:lvl2pPr>
              <a:defRPr sz="2000"/>
            </a:lvl2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0223" y="3688730"/>
            <a:ext cx="1517325" cy="1370984"/>
          </a:xfrm>
          <a:prstGeom prst="rect">
            <a:avLst/>
          </a:prstGeom>
        </p:spPr>
      </p:pic>
    </p:spTree>
    <p:extLst>
      <p:ext uri="{BB962C8B-B14F-4D97-AF65-F5344CB8AC3E}">
        <p14:creationId xmlns:p14="http://schemas.microsoft.com/office/powerpoint/2010/main" val="70535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17756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000"/>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000"/>
              <a:t>Title Text</a:t>
            </a:r>
          </a:p>
        </p:txBody>
      </p:sp>
      <p:sp>
        <p:nvSpPr>
          <p:cNvPr id="19" name="Shape 19"/>
          <p:cNvSpPr>
            <a:spLocks noGrp="1"/>
          </p:cNvSpPr>
          <p:nvPr>
            <p:ph type="body" idx="1"/>
          </p:nvPr>
        </p:nvSpPr>
        <p:spPr>
          <a:prstGeom prst="rect">
            <a:avLst/>
          </a:prstGeom>
        </p:spPr>
        <p:txBody>
          <a:bodyPr/>
          <a:lstStyle/>
          <a:p>
            <a:pPr lvl="0">
              <a:defRPr sz="1800"/>
            </a:pPr>
            <a:r>
              <a:rPr sz="2300"/>
              <a:t>Body Level One</a:t>
            </a:r>
          </a:p>
          <a:p>
            <a:pPr lvl="1">
              <a:defRPr sz="1800"/>
            </a:pPr>
            <a:r>
              <a:rPr sz="2300"/>
              <a:t>Body Level Two</a:t>
            </a:r>
          </a:p>
          <a:p>
            <a:pPr lvl="2">
              <a:defRPr sz="1800"/>
            </a:pPr>
            <a:r>
              <a:rPr sz="2300"/>
              <a:t>Body Level Three</a:t>
            </a:r>
          </a:p>
          <a:p>
            <a:pPr lvl="3">
              <a:defRPr sz="1800"/>
            </a:pPr>
            <a:r>
              <a:rPr sz="2300"/>
              <a:t>Body Level Four</a:t>
            </a:r>
          </a:p>
          <a:p>
            <a:pPr lvl="4">
              <a:defRPr sz="1800"/>
            </a:pPr>
            <a:r>
              <a:rPr sz="2300"/>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05941"/>
            <a:ext cx="8228707" cy="857250"/>
          </a:xfrm>
          <a:prstGeom prst="rect">
            <a:avLst/>
          </a:prstGeom>
        </p:spPr>
        <p:txBody>
          <a:bodyPr lIns="57397" tIns="28698" rIns="57397" bIns="28698"/>
          <a:lstStyle/>
          <a:p>
            <a:r>
              <a:rPr lang="en-US" smtClean="0"/>
              <a:t>Click to edit Master title style</a:t>
            </a:r>
            <a:endParaRPr lang="en-US"/>
          </a:p>
        </p:txBody>
      </p:sp>
      <p:sp>
        <p:nvSpPr>
          <p:cNvPr id="3" name="Content Placeholder 2"/>
          <p:cNvSpPr>
            <a:spLocks noGrp="1"/>
          </p:cNvSpPr>
          <p:nvPr>
            <p:ph idx="1"/>
          </p:nvPr>
        </p:nvSpPr>
        <p:spPr>
          <a:xfrm>
            <a:off x="457647" y="1200485"/>
            <a:ext cx="8228707" cy="3393839"/>
          </a:xfrm>
          <a:prstGeom prst="rect">
            <a:avLst/>
          </a:prstGeom>
        </p:spPr>
        <p:txBody>
          <a:bodyPr lIns="57397" tIns="28698" rIns="57397" bIns="2869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6120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835" y="432162"/>
            <a:ext cx="8214966" cy="2861234"/>
          </a:xfrm>
          <a:prstGeom prst="rect">
            <a:avLst/>
          </a:prstGeom>
        </p:spPr>
        <p:txBody>
          <a:bodyPr vert="horz" lIns="0" tIns="0" rIns="0" bIns="0" rtlCol="0" anchor="t" anchorCtr="0">
            <a:normAutofit/>
          </a:bodyPr>
          <a:lstStyle/>
          <a:p>
            <a:r>
              <a:rPr lang="en-CA"/>
              <a:t>Click to edit Master title style</a:t>
            </a:r>
            <a:endParaRPr lang="en-US"/>
          </a:p>
        </p:txBody>
      </p:sp>
      <p:sp>
        <p:nvSpPr>
          <p:cNvPr id="3" name="Text Placeholder 2"/>
          <p:cNvSpPr>
            <a:spLocks noGrp="1"/>
          </p:cNvSpPr>
          <p:nvPr>
            <p:ph type="body" idx="1"/>
          </p:nvPr>
        </p:nvSpPr>
        <p:spPr>
          <a:xfrm>
            <a:off x="707082" y="3078892"/>
            <a:ext cx="7979719" cy="1688371"/>
          </a:xfrm>
          <a:prstGeom prst="rect">
            <a:avLst/>
          </a:prstGeom>
        </p:spPr>
        <p:txBody>
          <a:bodyPr vert="horz" lIns="0" tIns="45720" rIns="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6E0F48D-D1E4-274A-9450-90912AA1F963}" type="datetimeFigureOut">
              <a:t>2014-05-09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9EC151-DDBF-9545-B426-E167C91CBBBC}" type="slidenum">
              <a:t>‹#›</a:t>
            </a:fld>
            <a:endParaRPr lang="en-US" dirty="0"/>
          </a:p>
        </p:txBody>
      </p:sp>
    </p:spTree>
    <p:extLst>
      <p:ext uri="{BB962C8B-B14F-4D97-AF65-F5344CB8AC3E}">
        <p14:creationId xmlns:p14="http://schemas.microsoft.com/office/powerpoint/2010/main" val="3287013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457200" rtl="0" eaLnBrk="1" latinLnBrk="0" hangingPunct="1">
        <a:spcBef>
          <a:spcPct val="0"/>
        </a:spcBef>
        <a:buNone/>
        <a:defRPr sz="3200" b="1" i="0" kern="1200" baseline="0">
          <a:solidFill>
            <a:srgbClr val="E31837"/>
          </a:solidFill>
          <a:latin typeface="+mj-lt"/>
          <a:ea typeface="+mj-ea"/>
          <a:cs typeface="+mj-cs"/>
        </a:defRPr>
      </a:lvl1pPr>
    </p:titleStyle>
    <p:bodyStyle>
      <a:lvl1pPr marL="457200" indent="-457200" algn="l" defTabSz="457200" rtl="0" eaLnBrk="1" latinLnBrk="0" hangingPunct="1">
        <a:spcBef>
          <a:spcPts val="0"/>
        </a:spcBef>
        <a:buFont typeface="Arial"/>
        <a:buChar char="•"/>
        <a:defRPr sz="2800" kern="1200">
          <a:ln>
            <a:noFill/>
          </a:ln>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4.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745491"/>
              </p:ext>
            </p:extLst>
          </p:nvPr>
        </p:nvGraphicFramePr>
        <p:xfrm>
          <a:off x="637508" y="1959905"/>
          <a:ext cx="7868060" cy="3037258"/>
        </p:xfrm>
        <a:graphic>
          <a:graphicData uri="http://schemas.openxmlformats.org/drawingml/2006/table">
            <a:tbl>
              <a:tblPr firstRow="1" bandRow="1">
                <a:tableStyleId>{5C22544A-7EE6-4342-B048-85BDC9FD1C3A}</a:tableStyleId>
              </a:tblPr>
              <a:tblGrid>
                <a:gridCol w="7868060"/>
              </a:tblGrid>
              <a:tr h="4248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3200" dirty="0" smtClean="0">
                          <a:solidFill>
                            <a:srgbClr val="E31837"/>
                          </a:solidFill>
                        </a:rPr>
                        <a:t>Assessment of long term safety and efficacy of clotting factor concentrates</a:t>
                      </a:r>
                      <a:endParaRPr lang="en-CA" sz="2400" dirty="0">
                        <a:solidFill>
                          <a:srgbClr val="E31837"/>
                        </a:solidFill>
                      </a:endParaRPr>
                    </a:p>
                  </a:txBody>
                  <a:tcPr marL="0" marR="0" marT="0" marB="152400">
                    <a:lnB w="19050" cap="flat" cmpd="sng" algn="ctr">
                      <a:solidFill>
                        <a:srgbClr val="E31837"/>
                      </a:solidFill>
                      <a:prstDash val="solid"/>
                      <a:round/>
                      <a:headEnd type="none" w="med" len="med"/>
                      <a:tailEnd type="none" w="med" len="med"/>
                    </a:lnB>
                    <a:noFill/>
                  </a:tcPr>
                </a:tc>
              </a:tr>
              <a:tr h="19094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Alfonso Iorio, MD, PhD</a:t>
                      </a:r>
                    </a:p>
                    <a:p>
                      <a:r>
                        <a:rPr lang="en-US" sz="2400" dirty="0" smtClean="0">
                          <a:solidFill>
                            <a:schemeClr val="tx1"/>
                          </a:solidFill>
                        </a:rPr>
                        <a:t>Health Information Research Unit &amp; Hemophilia Program</a:t>
                      </a:r>
                      <a:endParaRPr lang="en-US" sz="2400" dirty="0">
                        <a:solidFill>
                          <a:schemeClr val="tx1"/>
                        </a:solidFill>
                      </a:endParaRPr>
                    </a:p>
                    <a:p>
                      <a:r>
                        <a:rPr lang="en-US" sz="2400" dirty="0" smtClean="0">
                          <a:solidFill>
                            <a:schemeClr val="tx1"/>
                          </a:solidFill>
                        </a:rPr>
                        <a:t>McMaster</a:t>
                      </a:r>
                      <a:r>
                        <a:rPr lang="en-US" sz="2400" baseline="0" dirty="0" smtClean="0">
                          <a:solidFill>
                            <a:schemeClr val="tx1"/>
                          </a:solidFill>
                        </a:rPr>
                        <a:t> University</a:t>
                      </a:r>
                      <a:endParaRPr lang="en-US" sz="2400" dirty="0">
                        <a:solidFill>
                          <a:schemeClr val="tx1"/>
                        </a:solidFill>
                      </a:endParaRPr>
                    </a:p>
                    <a:p>
                      <a:r>
                        <a:rPr lang="en-US" sz="2400" dirty="0" smtClean="0">
                          <a:solidFill>
                            <a:schemeClr val="tx1"/>
                          </a:solidFill>
                        </a:rPr>
                        <a:t>Canada</a:t>
                      </a:r>
                      <a:endParaRPr lang="en-US" sz="2400" dirty="0">
                        <a:solidFill>
                          <a:schemeClr val="tx1"/>
                        </a:solidFill>
                      </a:endParaRPr>
                    </a:p>
                  </a:txBody>
                  <a:tcPr marL="0" marR="0" marT="152400" marB="0">
                    <a:lnT w="19050" cap="flat" cmpd="sng" algn="ctr">
                      <a:solidFill>
                        <a:srgbClr val="E31837"/>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1481530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a:t>
            </a:r>
            <a:endParaRPr lang="en-US" dirty="0"/>
          </a:p>
        </p:txBody>
      </p:sp>
      <p:sp>
        <p:nvSpPr>
          <p:cNvPr id="3" name="Text Placeholder 2"/>
          <p:cNvSpPr>
            <a:spLocks noGrp="1"/>
          </p:cNvSpPr>
          <p:nvPr>
            <p:ph type="body" sz="quarter" idx="13"/>
          </p:nvPr>
        </p:nvSpPr>
        <p:spPr/>
        <p:txBody>
          <a:bodyPr/>
          <a:lstStyle/>
          <a:p>
            <a:r>
              <a:rPr lang="en-US" dirty="0" smtClean="0"/>
              <a:t>Administrative databases</a:t>
            </a:r>
          </a:p>
          <a:p>
            <a:pPr lvl="1"/>
            <a:r>
              <a:rPr lang="en-US" dirty="0" smtClean="0"/>
              <a:t>National health care systems / insurance databases</a:t>
            </a:r>
          </a:p>
          <a:p>
            <a:pPr lvl="1"/>
            <a:r>
              <a:rPr lang="en-US" dirty="0" smtClean="0"/>
              <a:t>Disease registry</a:t>
            </a:r>
          </a:p>
          <a:p>
            <a:r>
              <a:rPr lang="en-US" dirty="0" smtClean="0"/>
              <a:t>Dedicated research databases</a:t>
            </a:r>
          </a:p>
          <a:p>
            <a:pPr lvl="1"/>
            <a:r>
              <a:rPr lang="en-US" dirty="0" smtClean="0"/>
              <a:t>Prospective targeted research projects</a:t>
            </a:r>
          </a:p>
          <a:p>
            <a:endParaRPr lang="en-US" dirty="0"/>
          </a:p>
          <a:p>
            <a:r>
              <a:rPr lang="en-US" dirty="0" smtClean="0">
                <a:solidFill>
                  <a:srgbClr val="FF0000"/>
                </a:solidFill>
              </a:rPr>
              <a:t>Comprehensiveness</a:t>
            </a:r>
          </a:p>
          <a:p>
            <a:r>
              <a:rPr lang="en-US" dirty="0" smtClean="0">
                <a:solidFill>
                  <a:srgbClr val="FF0000"/>
                </a:solidFill>
              </a:rPr>
              <a:t>Risk of bias reduction techniques</a:t>
            </a:r>
            <a:endParaRPr lang="en-US" dirty="0">
              <a:solidFill>
                <a:srgbClr val="FF0000"/>
              </a:solidFill>
            </a:endParaRPr>
          </a:p>
        </p:txBody>
      </p:sp>
    </p:spTree>
    <p:extLst>
      <p:ext uri="{BB962C8B-B14F-4D97-AF65-F5344CB8AC3E}">
        <p14:creationId xmlns:p14="http://schemas.microsoft.com/office/powerpoint/2010/main" val="459789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43" y="394510"/>
            <a:ext cx="8119118" cy="970092"/>
          </a:xfrm>
        </p:spPr>
        <p:txBody>
          <a:bodyPr>
            <a:normAutofit fontScale="90000"/>
          </a:bodyPr>
          <a:lstStyle/>
          <a:p>
            <a:r>
              <a:rPr lang="en-US" dirty="0" smtClean="0"/>
              <a:t>Canadian Hemophilia Assessment Resource Management System (CHARMS)</a:t>
            </a:r>
            <a:endParaRPr lang="en-US" dirty="0"/>
          </a:p>
        </p:txBody>
      </p:sp>
      <p:sp>
        <p:nvSpPr>
          <p:cNvPr id="3" name="Text Placeholder 2"/>
          <p:cNvSpPr>
            <a:spLocks noGrp="1"/>
          </p:cNvSpPr>
          <p:nvPr>
            <p:ph type="body" sz="quarter" idx="13"/>
          </p:nvPr>
        </p:nvSpPr>
        <p:spPr>
          <a:xfrm>
            <a:off x="5027233" y="1459074"/>
            <a:ext cx="3319128" cy="2960137"/>
          </a:xfrm>
        </p:spPr>
        <p:txBody>
          <a:bodyPr>
            <a:normAutofit/>
          </a:bodyPr>
          <a:lstStyle/>
          <a:p>
            <a:pPr marL="0" indent="0">
              <a:buNone/>
            </a:pPr>
            <a:r>
              <a:rPr lang="en-US" sz="2400" dirty="0" smtClean="0"/>
              <a:t>Over </a:t>
            </a:r>
            <a:r>
              <a:rPr lang="en-US" sz="2400" dirty="0"/>
              <a:t>10 </a:t>
            </a:r>
            <a:r>
              <a:rPr lang="en-US" sz="2400" dirty="0" smtClean="0"/>
              <a:t>years</a:t>
            </a:r>
          </a:p>
          <a:p>
            <a:pPr marL="0" indent="0">
              <a:buNone/>
            </a:pPr>
            <a:endParaRPr lang="en-US" sz="1100" dirty="0"/>
          </a:p>
          <a:p>
            <a:pPr>
              <a:buFont typeface="Wingdings" charset="2"/>
              <a:buChar char="Ø"/>
            </a:pPr>
            <a:r>
              <a:rPr lang="en-US" sz="2400" dirty="0" smtClean="0"/>
              <a:t>2260 patients</a:t>
            </a:r>
          </a:p>
          <a:p>
            <a:pPr>
              <a:buFont typeface="Wingdings" charset="2"/>
              <a:buChar char="Ø"/>
            </a:pPr>
            <a:endParaRPr lang="en-US" sz="800" dirty="0" smtClean="0"/>
          </a:p>
          <a:p>
            <a:pPr>
              <a:buFont typeface="Wingdings" charset="2"/>
              <a:buChar char="Ø"/>
            </a:pPr>
            <a:r>
              <a:rPr lang="en-US" sz="2400" dirty="0" smtClean="0"/>
              <a:t>FC units tracked</a:t>
            </a:r>
          </a:p>
          <a:p>
            <a:pPr>
              <a:buFont typeface="Wingdings" charset="2"/>
              <a:buChar char="Ø"/>
            </a:pPr>
            <a:endParaRPr lang="en-US" sz="1000" dirty="0" smtClean="0"/>
          </a:p>
          <a:p>
            <a:pPr>
              <a:buFont typeface="Wingdings" charset="2"/>
              <a:buChar char="Ø"/>
            </a:pPr>
            <a:r>
              <a:rPr lang="en-US" sz="2400" dirty="0" smtClean="0">
                <a:solidFill>
                  <a:srgbClr val="E31837"/>
                </a:solidFill>
              </a:rPr>
              <a:t>FVIII: 1 009 097 765</a:t>
            </a:r>
          </a:p>
          <a:p>
            <a:pPr>
              <a:buFont typeface="Wingdings" charset="2"/>
              <a:buChar char="Ø"/>
            </a:pPr>
            <a:r>
              <a:rPr lang="en-US" sz="2400" dirty="0" smtClean="0">
                <a:solidFill>
                  <a:srgbClr val="E31837"/>
                </a:solidFill>
              </a:rPr>
              <a:t>FIX:      272 406 859</a:t>
            </a:r>
          </a:p>
          <a:p>
            <a:endParaRPr lang="en-US" dirty="0"/>
          </a:p>
        </p:txBody>
      </p:sp>
      <p:sp>
        <p:nvSpPr>
          <p:cNvPr id="4" name="TextBox 3"/>
          <p:cNvSpPr txBox="1"/>
          <p:nvPr/>
        </p:nvSpPr>
        <p:spPr>
          <a:xfrm>
            <a:off x="608725" y="4471696"/>
            <a:ext cx="6706475" cy="535344"/>
          </a:xfrm>
          <a:prstGeom prst="rect">
            <a:avLst/>
          </a:prstGeom>
          <a:noFill/>
        </p:spPr>
        <p:txBody>
          <a:bodyPr wrap="square" rtlCol="0">
            <a:spAutoFit/>
          </a:bodyPr>
          <a:lstStyle/>
          <a:p>
            <a:r>
              <a:rPr lang="en-US" sz="1400" dirty="0" err="1" smtClean="0"/>
              <a:t>Traore</a:t>
            </a:r>
            <a:r>
              <a:rPr lang="en-US" sz="1400" dirty="0" smtClean="0"/>
              <a:t>, A et al. First analysis of 10 years trends in national factor concentrate utilization in Canada. Hemophilia, 2014, accepted</a:t>
            </a:r>
            <a:endParaRPr lang="en-US" sz="1400" dirty="0"/>
          </a:p>
        </p:txBody>
      </p:sp>
      <p:pic>
        <p:nvPicPr>
          <p:cNvPr id="5" name="Picture 4"/>
          <p:cNvPicPr>
            <a:picLocks noChangeAspect="1"/>
          </p:cNvPicPr>
          <p:nvPr/>
        </p:nvPicPr>
        <p:blipFill>
          <a:blip r:embed="rId3"/>
          <a:stretch>
            <a:fillRect/>
          </a:stretch>
        </p:blipFill>
        <p:spPr>
          <a:xfrm>
            <a:off x="220400" y="1396159"/>
            <a:ext cx="4558318" cy="3054543"/>
          </a:xfrm>
          <a:prstGeom prst="rect">
            <a:avLst/>
          </a:prstGeom>
        </p:spPr>
      </p:pic>
    </p:spTree>
    <p:extLst>
      <p:ext uri="{BB962C8B-B14F-4D97-AF65-F5344CB8AC3E}">
        <p14:creationId xmlns:p14="http://schemas.microsoft.com/office/powerpoint/2010/main" val="350904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p>
            <a:pPr lvl="0">
              <a:defRPr sz="1800"/>
            </a:pPr>
            <a:r>
              <a:rPr sz="5000"/>
              <a:t>The EUHASS study</a:t>
            </a:r>
          </a:p>
        </p:txBody>
      </p:sp>
      <p:sp>
        <p:nvSpPr>
          <p:cNvPr id="209" name="Shape 209"/>
          <p:cNvSpPr>
            <a:spLocks noGrp="1"/>
          </p:cNvSpPr>
          <p:nvPr>
            <p:ph type="body" idx="1"/>
          </p:nvPr>
        </p:nvSpPr>
        <p:spPr>
          <a:xfrm>
            <a:off x="669727" y="1470182"/>
            <a:ext cx="3738282" cy="3315147"/>
          </a:xfrm>
          <a:prstGeom prst="rect">
            <a:avLst/>
          </a:prstGeom>
        </p:spPr>
        <p:txBody>
          <a:bodyPr/>
          <a:lstStyle/>
          <a:p>
            <a:pPr lvl="0">
              <a:defRPr sz="1800"/>
            </a:pPr>
            <a:r>
              <a:rPr sz="2300" b="1" dirty="0" smtClean="0">
                <a:solidFill>
                  <a:srgbClr val="C82506"/>
                </a:solidFill>
              </a:rPr>
              <a:t>Strengths</a:t>
            </a:r>
            <a:endParaRPr lang="en-CA" sz="2300" b="1" dirty="0" smtClean="0">
              <a:solidFill>
                <a:srgbClr val="C82506"/>
              </a:solidFill>
            </a:endParaRPr>
          </a:p>
          <a:p>
            <a:pPr lvl="0">
              <a:defRPr sz="1800"/>
            </a:pPr>
            <a:endParaRPr sz="2300" b="1" dirty="0">
              <a:solidFill>
                <a:srgbClr val="C82506"/>
              </a:solidFill>
            </a:endParaRPr>
          </a:p>
          <a:p>
            <a:pPr lvl="1">
              <a:defRPr sz="1800"/>
            </a:pPr>
            <a:r>
              <a:rPr dirty="0"/>
              <a:t>Prospective, very large inception cohort</a:t>
            </a:r>
          </a:p>
          <a:p>
            <a:pPr lvl="1">
              <a:defRPr sz="1800"/>
            </a:pPr>
            <a:r>
              <a:rPr dirty="0"/>
              <a:t>Controlled (parallel, head-to-head)</a:t>
            </a:r>
          </a:p>
        </p:txBody>
      </p:sp>
      <p:sp>
        <p:nvSpPr>
          <p:cNvPr id="210" name="Shape 210"/>
          <p:cNvSpPr/>
          <p:nvPr/>
        </p:nvSpPr>
        <p:spPr>
          <a:xfrm>
            <a:off x="4655608" y="1376288"/>
            <a:ext cx="3738283" cy="33151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marL="262272" indent="-262272" defTabSz="344700">
              <a:spcBef>
                <a:spcPts val="2448"/>
              </a:spcBef>
              <a:buSzPct val="75000"/>
              <a:buChar char="•"/>
              <a:defRPr sz="1800"/>
            </a:pPr>
            <a:r>
              <a:rPr sz="2300" b="1" dirty="0">
                <a:solidFill>
                  <a:srgbClr val="C82506"/>
                </a:solidFill>
              </a:rPr>
              <a:t>Limitations</a:t>
            </a:r>
          </a:p>
          <a:p>
            <a:pPr marL="524544" lvl="1" indent="-262272" defTabSz="344700">
              <a:spcBef>
                <a:spcPts val="2448"/>
              </a:spcBef>
              <a:buSzPct val="75000"/>
              <a:buChar char="•"/>
              <a:defRPr sz="1800"/>
            </a:pPr>
            <a:r>
              <a:rPr sz="1900" dirty="0"/>
              <a:t>Minimal information collected</a:t>
            </a:r>
          </a:p>
          <a:p>
            <a:pPr marL="524544" lvl="1" indent="-262272" defTabSz="344700">
              <a:spcBef>
                <a:spcPts val="2448"/>
              </a:spcBef>
              <a:buSzPct val="75000"/>
              <a:buChar char="•"/>
              <a:defRPr sz="1800"/>
            </a:pPr>
            <a:r>
              <a:rPr sz="1900" dirty="0"/>
              <a:t>No multivariable approach</a:t>
            </a:r>
          </a:p>
          <a:p>
            <a:pPr marL="524544" lvl="1" indent="-262272" defTabSz="344700">
              <a:spcBef>
                <a:spcPts val="2448"/>
              </a:spcBef>
              <a:buSzPct val="75000"/>
              <a:buChar char="•"/>
              <a:defRPr sz="1800"/>
            </a:pPr>
            <a:r>
              <a:rPr sz="1900" dirty="0"/>
              <a:t>Confounding still possible</a:t>
            </a:r>
          </a:p>
          <a:p>
            <a:pPr marL="524544" lvl="1" indent="-262272" defTabSz="344700">
              <a:spcBef>
                <a:spcPts val="2448"/>
              </a:spcBef>
              <a:buSzPct val="75000"/>
              <a:buChar char="•"/>
              <a:defRPr sz="1800"/>
            </a:pPr>
            <a:r>
              <a:rPr sz="1900" dirty="0"/>
              <a:t>Dynamic cohort not always at steady-state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advAuto="0"/>
      <p:bldP spid="210"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471835" y="432162"/>
            <a:ext cx="8214966" cy="868318"/>
          </a:xfrm>
          <a:prstGeom prst="rect">
            <a:avLst/>
          </a:prstGeom>
        </p:spPr>
        <p:txBody>
          <a:bodyPr>
            <a:normAutofit/>
          </a:bodyPr>
          <a:lstStyle/>
          <a:p>
            <a:pPr lvl="0">
              <a:defRPr sz="1800"/>
            </a:pPr>
            <a:r>
              <a:rPr lang="en-CA" sz="4800" dirty="0" smtClean="0"/>
              <a:t>EUHASS: </a:t>
            </a:r>
            <a:r>
              <a:rPr sz="4800" dirty="0" smtClean="0"/>
              <a:t>Inhibitors </a:t>
            </a:r>
            <a:r>
              <a:rPr sz="4800" dirty="0"/>
              <a:t>in PTPs</a:t>
            </a:r>
          </a:p>
        </p:txBody>
      </p:sp>
      <p:graphicFrame>
        <p:nvGraphicFramePr>
          <p:cNvPr id="213" name="Table 213"/>
          <p:cNvGraphicFramePr/>
          <p:nvPr>
            <p:extLst>
              <p:ext uri="{D42A27DB-BD31-4B8C-83A1-F6EECF244321}">
                <p14:modId xmlns:p14="http://schemas.microsoft.com/office/powerpoint/2010/main" val="1558918698"/>
              </p:ext>
            </p:extLst>
          </p:nvPr>
        </p:nvGraphicFramePr>
        <p:xfrm>
          <a:off x="413583" y="1526976"/>
          <a:ext cx="8316833" cy="3013770"/>
        </p:xfrm>
        <a:graphic>
          <a:graphicData uri="http://schemas.openxmlformats.org/drawingml/2006/table">
            <a:tbl>
              <a:tblPr firstRow="1" firstCol="1"/>
              <a:tblGrid>
                <a:gridCol w="1506434"/>
                <a:gridCol w="1644997"/>
                <a:gridCol w="1537601"/>
                <a:gridCol w="1435599"/>
                <a:gridCol w="2192202"/>
              </a:tblGrid>
              <a:tr h="602754">
                <a:tc>
                  <a:txBody>
                    <a:bodyPr/>
                    <a:lstStyle/>
                    <a:p>
                      <a:pPr lvl="0" defTabSz="914400">
                        <a:tabLst>
                          <a:tab pos="1181100" algn="l"/>
                        </a:tabLst>
                        <a:defRPr b="0"/>
                      </a:pPr>
                      <a:r>
                        <a:rPr sz="2000" b="1" dirty="0">
                          <a:sym typeface="Helvetica"/>
                        </a:rPr>
                        <a:t>Product</a:t>
                      </a:r>
                    </a:p>
                  </a:txBody>
                  <a:tcPr marL="35719" marR="35719" marT="26789" marB="26789" anchor="ctr" horzOverflow="overflow">
                    <a:lnL w="12700">
                      <a:miter lim="400000"/>
                    </a:lnL>
                    <a:solidFill>
                      <a:schemeClr val="accent1">
                        <a:lumMod val="60000"/>
                        <a:lumOff val="40000"/>
                      </a:schemeClr>
                    </a:solidFill>
                  </a:tcPr>
                </a:tc>
                <a:tc>
                  <a:txBody>
                    <a:bodyPr/>
                    <a:lstStyle/>
                    <a:p>
                      <a:pPr lvl="0" algn="ctr" defTabSz="914400">
                        <a:tabLst>
                          <a:tab pos="1181100" algn="l"/>
                        </a:tabLst>
                        <a:defRPr b="0"/>
                      </a:pPr>
                      <a:r>
                        <a:rPr sz="2000" b="1" dirty="0">
                          <a:solidFill>
                            <a:srgbClr val="FFFFFF"/>
                          </a:solidFill>
                          <a:sym typeface="Helvetica"/>
                        </a:rPr>
                        <a:t>Inhibitors</a:t>
                      </a:r>
                    </a:p>
                  </a:txBody>
                  <a:tcPr marL="35719" marR="35719" marT="26789" marB="26789" anchor="ctr" horzOverflow="overflow">
                    <a:solidFill>
                      <a:schemeClr val="accent1">
                        <a:lumMod val="60000"/>
                        <a:lumOff val="40000"/>
                      </a:schemeClr>
                    </a:solidFill>
                  </a:tcPr>
                </a:tc>
                <a:tc>
                  <a:txBody>
                    <a:bodyPr/>
                    <a:lstStyle/>
                    <a:p>
                      <a:pPr lvl="0" algn="ctr" defTabSz="914400">
                        <a:tabLst>
                          <a:tab pos="1181100" algn="l"/>
                        </a:tabLst>
                        <a:defRPr b="0"/>
                      </a:pPr>
                      <a:r>
                        <a:rPr sz="2000" b="1" dirty="0">
                          <a:solidFill>
                            <a:srgbClr val="FFFFFF"/>
                          </a:solidFill>
                          <a:sym typeface="Helvetica"/>
                        </a:rPr>
                        <a:t>Pt/yr</a:t>
                      </a:r>
                    </a:p>
                  </a:txBody>
                  <a:tcPr marL="35719" marR="35719" marT="26789" marB="26789" anchor="ctr" horzOverflow="overflow">
                    <a:solidFill>
                      <a:schemeClr val="accent1">
                        <a:lumMod val="60000"/>
                        <a:lumOff val="40000"/>
                      </a:schemeClr>
                    </a:solidFill>
                  </a:tcPr>
                </a:tc>
                <a:tc>
                  <a:txBody>
                    <a:bodyPr/>
                    <a:lstStyle/>
                    <a:p>
                      <a:pPr lvl="0" algn="ctr" defTabSz="914400">
                        <a:tabLst>
                          <a:tab pos="1181100" algn="l"/>
                        </a:tabLst>
                        <a:defRPr b="0"/>
                      </a:pPr>
                      <a:r>
                        <a:rPr sz="2000" b="1" dirty="0">
                          <a:solidFill>
                            <a:srgbClr val="FFFFFF"/>
                          </a:solidFill>
                          <a:sym typeface="Helvetica"/>
                        </a:rPr>
                        <a:t>Rate</a:t>
                      </a:r>
                    </a:p>
                  </a:txBody>
                  <a:tcPr marL="35719" marR="35719" marT="26789" marB="26789" anchor="ctr" horzOverflow="overflow">
                    <a:solidFill>
                      <a:schemeClr val="accent1">
                        <a:lumMod val="60000"/>
                        <a:lumOff val="40000"/>
                      </a:schemeClr>
                    </a:solidFill>
                  </a:tcPr>
                </a:tc>
                <a:tc>
                  <a:txBody>
                    <a:bodyPr/>
                    <a:lstStyle/>
                    <a:p>
                      <a:pPr lvl="0" algn="ctr" defTabSz="914400">
                        <a:tabLst>
                          <a:tab pos="1181100" algn="l"/>
                        </a:tabLst>
                        <a:defRPr b="0"/>
                      </a:pPr>
                      <a:r>
                        <a:rPr sz="2000" b="1" dirty="0">
                          <a:solidFill>
                            <a:srgbClr val="FFFFFF"/>
                          </a:solidFill>
                          <a:sym typeface="Helvetica"/>
                        </a:rPr>
                        <a:t>(95% C.I.)</a:t>
                      </a:r>
                    </a:p>
                  </a:txBody>
                  <a:tcPr marL="35719" marR="35719" marT="26789" marB="26789" anchor="ctr" horzOverflow="overflow">
                    <a:lnR w="12700">
                      <a:miter lim="400000"/>
                    </a:lnR>
                    <a:solidFill>
                      <a:schemeClr val="accent1">
                        <a:lumMod val="60000"/>
                        <a:lumOff val="40000"/>
                      </a:schemeClr>
                    </a:solidFill>
                  </a:tcPr>
                </a:tc>
              </a:tr>
              <a:tr h="602754">
                <a:tc>
                  <a:txBody>
                    <a:bodyPr/>
                    <a:lstStyle/>
                    <a:p>
                      <a:pPr lvl="0" algn="ctr" defTabSz="914400">
                        <a:tabLst>
                          <a:tab pos="1181100" algn="l"/>
                        </a:tabLst>
                        <a:defRPr b="0"/>
                      </a:pPr>
                      <a:r>
                        <a:rPr sz="2000" b="1" dirty="0">
                          <a:solidFill>
                            <a:schemeClr val="bg1"/>
                          </a:solidFill>
                          <a:sym typeface="Helvetica"/>
                        </a:rPr>
                        <a:t>1</a:t>
                      </a:r>
                    </a:p>
                  </a:txBody>
                  <a:tcPr marL="35719" marR="35719" marT="26789" marB="26789" anchor="ctr" horzOverflow="overflow">
                    <a:solidFill>
                      <a:schemeClr val="accent1">
                        <a:lumMod val="75000"/>
                      </a:schemeClr>
                    </a:solidFill>
                  </a:tcPr>
                </a:tc>
                <a:tc>
                  <a:txBody>
                    <a:bodyPr/>
                    <a:lstStyle/>
                    <a:p>
                      <a:pPr lvl="0" algn="ctr" defTabSz="914400"/>
                      <a:r>
                        <a:rPr sz="2000" dirty="0"/>
                        <a:t>5</a:t>
                      </a:r>
                    </a:p>
                  </a:txBody>
                  <a:tcPr marL="35719" marR="35719" marT="26789" marB="26789" anchor="ctr" horzOverflow="overflow"/>
                </a:tc>
                <a:tc>
                  <a:txBody>
                    <a:bodyPr/>
                    <a:lstStyle/>
                    <a:p>
                      <a:pPr lvl="0" algn="ctr" defTabSz="914400"/>
                      <a:r>
                        <a:rPr sz="2000" dirty="0"/>
                        <a:t>4656</a:t>
                      </a:r>
                    </a:p>
                  </a:txBody>
                  <a:tcPr marL="35719" marR="35719" marT="26789" marB="26789" anchor="ctr" horzOverflow="overflow"/>
                </a:tc>
                <a:tc>
                  <a:txBody>
                    <a:bodyPr/>
                    <a:lstStyle/>
                    <a:p>
                      <a:pPr lvl="0" algn="ctr" defTabSz="914400"/>
                      <a:r>
                        <a:rPr sz="2000"/>
                        <a:t>0.11</a:t>
                      </a:r>
                    </a:p>
                  </a:txBody>
                  <a:tcPr marL="35719" marR="35719" marT="26789" marB="26789" anchor="ctr" horzOverflow="overflow"/>
                </a:tc>
                <a:tc>
                  <a:txBody>
                    <a:bodyPr/>
                    <a:lstStyle/>
                    <a:p>
                      <a:pPr lvl="0" algn="ctr"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000"/>
                        <a:t>(0.03-0.25)</a:t>
                      </a:r>
                    </a:p>
                  </a:txBody>
                  <a:tcPr marL="35719" marR="35719" marT="26789" marB="26789" anchor="ctr" horzOverflow="overflow">
                    <a:lnR w="12700">
                      <a:miter lim="400000"/>
                    </a:lnR>
                  </a:tcPr>
                </a:tc>
              </a:tr>
              <a:tr h="602754">
                <a:tc>
                  <a:txBody>
                    <a:bodyPr/>
                    <a:lstStyle/>
                    <a:p>
                      <a:pPr lvl="0" algn="ctr" defTabSz="914400">
                        <a:tabLst>
                          <a:tab pos="1181100" algn="l"/>
                        </a:tabLst>
                        <a:defRPr b="0"/>
                      </a:pPr>
                      <a:r>
                        <a:rPr sz="2000" b="1" dirty="0">
                          <a:solidFill>
                            <a:schemeClr val="bg1"/>
                          </a:solidFill>
                          <a:sym typeface="Helvetica"/>
                        </a:rPr>
                        <a:t>2</a:t>
                      </a:r>
                    </a:p>
                  </a:txBody>
                  <a:tcPr marL="35719" marR="35719" marT="26789" marB="26789" anchor="ctr" horzOverflow="overflow">
                    <a:solidFill>
                      <a:schemeClr val="accent1">
                        <a:lumMod val="75000"/>
                      </a:schemeClr>
                    </a:solidFill>
                  </a:tcPr>
                </a:tc>
                <a:tc>
                  <a:txBody>
                    <a:bodyPr/>
                    <a:lstStyle/>
                    <a:p>
                      <a:pPr lvl="0" algn="ctr" defTabSz="914400"/>
                      <a:r>
                        <a:rPr sz="2000"/>
                        <a:t>1</a:t>
                      </a:r>
                    </a:p>
                  </a:txBody>
                  <a:tcPr marL="35719" marR="35719" marT="26789" marB="26789" anchor="ctr" horzOverflow="overflow"/>
                </a:tc>
                <a:tc>
                  <a:txBody>
                    <a:bodyPr/>
                    <a:lstStyle/>
                    <a:p>
                      <a:pPr lvl="0" algn="ctr" defTabSz="914400"/>
                      <a:r>
                        <a:rPr sz="2000" dirty="0"/>
                        <a:t>1987</a:t>
                      </a:r>
                    </a:p>
                  </a:txBody>
                  <a:tcPr marL="35719" marR="35719" marT="26789" marB="26789" anchor="ctr" horzOverflow="overflow"/>
                </a:tc>
                <a:tc>
                  <a:txBody>
                    <a:bodyPr/>
                    <a:lstStyle/>
                    <a:p>
                      <a:pPr lvl="0" algn="ctr" defTabSz="914400"/>
                      <a:r>
                        <a:rPr sz="2000" dirty="0"/>
                        <a:t>0.05</a:t>
                      </a:r>
                    </a:p>
                  </a:txBody>
                  <a:tcPr marL="35719" marR="35719" marT="26789" marB="26789" anchor="ctr" horzOverflow="overflow"/>
                </a:tc>
                <a:tc>
                  <a:txBody>
                    <a:bodyPr/>
                    <a:lstStyle/>
                    <a:p>
                      <a:pPr lvl="0" algn="ctr" defTabSz="9144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000"/>
                        <a:t>(0.00 - 0.28)</a:t>
                      </a:r>
                    </a:p>
                  </a:txBody>
                  <a:tcPr marL="35719" marR="35719" marT="26789" marB="26789" anchor="ctr" horzOverflow="overflow">
                    <a:lnR w="12700">
                      <a:miter lim="400000"/>
                    </a:lnR>
                  </a:tcPr>
                </a:tc>
              </a:tr>
              <a:tr h="602754">
                <a:tc>
                  <a:txBody>
                    <a:bodyPr/>
                    <a:lstStyle/>
                    <a:p>
                      <a:pPr lvl="0" algn="ctr" defTabSz="914400">
                        <a:tabLst>
                          <a:tab pos="1181100" algn="l"/>
                        </a:tabLst>
                        <a:defRPr b="0"/>
                      </a:pPr>
                      <a:r>
                        <a:rPr sz="2000" b="1" dirty="0">
                          <a:solidFill>
                            <a:schemeClr val="bg1"/>
                          </a:solidFill>
                          <a:sym typeface="Helvetica"/>
                        </a:rPr>
                        <a:t>3</a:t>
                      </a:r>
                    </a:p>
                  </a:txBody>
                  <a:tcPr marL="35719" marR="35719" marT="26789" marB="26789" anchor="ctr" horzOverflow="overflow">
                    <a:solidFill>
                      <a:schemeClr val="accent1">
                        <a:lumMod val="75000"/>
                      </a:schemeClr>
                    </a:solidFill>
                  </a:tcPr>
                </a:tc>
                <a:tc>
                  <a:txBody>
                    <a:bodyPr/>
                    <a:lstStyle/>
                    <a:p>
                      <a:pPr lvl="0" algn="ctr" defTabSz="914400"/>
                      <a:r>
                        <a:rPr sz="2000"/>
                        <a:t>6</a:t>
                      </a:r>
                    </a:p>
                  </a:txBody>
                  <a:tcPr marL="35719" marR="35719" marT="26789" marB="26789" anchor="ctr" horzOverflow="overflow"/>
                </a:tc>
                <a:tc>
                  <a:txBody>
                    <a:bodyPr/>
                    <a:lstStyle/>
                    <a:p>
                      <a:pPr lvl="0" algn="ctr" defTabSz="914400"/>
                      <a:r>
                        <a:rPr sz="2000"/>
                        <a:t>3519</a:t>
                      </a:r>
                    </a:p>
                  </a:txBody>
                  <a:tcPr marL="35719" marR="35719" marT="26789" marB="26789" anchor="ctr" horzOverflow="overflow"/>
                </a:tc>
                <a:tc>
                  <a:txBody>
                    <a:bodyPr/>
                    <a:lstStyle/>
                    <a:p>
                      <a:pPr lvl="0" algn="ctr" defTabSz="914400"/>
                      <a:r>
                        <a:rPr sz="2000"/>
                        <a:t>0.17</a:t>
                      </a:r>
                    </a:p>
                  </a:txBody>
                  <a:tcPr marL="35719" marR="35719" marT="26789" marB="26789" anchor="ctr" horzOverflow="overflow"/>
                </a:tc>
                <a:tc>
                  <a:txBody>
                    <a:bodyPr/>
                    <a:lstStyle/>
                    <a:p>
                      <a:pPr lvl="0" algn="ctr" defTabSz="914400"/>
                      <a:r>
                        <a:rPr sz="2000" dirty="0"/>
                        <a:t>(0.06 - 0.37)</a:t>
                      </a:r>
                    </a:p>
                  </a:txBody>
                  <a:tcPr marL="35719" marR="35719" marT="26789" marB="26789" anchor="ctr" horzOverflow="overflow">
                    <a:lnR w="12700">
                      <a:miter lim="400000"/>
                    </a:lnR>
                  </a:tcPr>
                </a:tc>
              </a:tr>
              <a:tr h="602754">
                <a:tc>
                  <a:txBody>
                    <a:bodyPr/>
                    <a:lstStyle/>
                    <a:p>
                      <a:pPr lvl="0" algn="ctr" defTabSz="914400">
                        <a:tabLst>
                          <a:tab pos="1181100" algn="l"/>
                        </a:tabLst>
                        <a:defRPr b="0"/>
                      </a:pPr>
                      <a:r>
                        <a:rPr sz="2000" b="1" dirty="0">
                          <a:solidFill>
                            <a:schemeClr val="bg1"/>
                          </a:solidFill>
                          <a:sym typeface="Helvetica"/>
                        </a:rPr>
                        <a:t>4</a:t>
                      </a:r>
                    </a:p>
                  </a:txBody>
                  <a:tcPr marL="35719" marR="35719" marT="26789" marB="26789" anchor="ctr" horzOverflow="overflow">
                    <a:lnB w="12700">
                      <a:miter lim="400000"/>
                    </a:lnB>
                    <a:solidFill>
                      <a:schemeClr val="accent1">
                        <a:lumMod val="75000"/>
                      </a:schemeClr>
                    </a:solidFill>
                  </a:tcPr>
                </a:tc>
                <a:tc>
                  <a:txBody>
                    <a:bodyPr/>
                    <a:lstStyle/>
                    <a:p>
                      <a:pPr lvl="0" algn="ctr" defTabSz="914400"/>
                      <a:r>
                        <a:rPr sz="2000"/>
                        <a:t>3</a:t>
                      </a:r>
                    </a:p>
                  </a:txBody>
                  <a:tcPr marL="35719" marR="35719" marT="26789" marB="26789" anchor="ctr" horzOverflow="overflow">
                    <a:lnB w="12700">
                      <a:miter lim="400000"/>
                    </a:lnB>
                  </a:tcPr>
                </a:tc>
                <a:tc>
                  <a:txBody>
                    <a:bodyPr/>
                    <a:lstStyle/>
                    <a:p>
                      <a:pPr lvl="0" algn="ctr" defTabSz="914400"/>
                      <a:r>
                        <a:rPr sz="2000"/>
                        <a:t>2338</a:t>
                      </a:r>
                    </a:p>
                  </a:txBody>
                  <a:tcPr marL="35719" marR="35719" marT="26789" marB="26789" anchor="ctr" horzOverflow="overflow">
                    <a:lnB w="12700">
                      <a:miter lim="400000"/>
                    </a:lnB>
                  </a:tcPr>
                </a:tc>
                <a:tc>
                  <a:txBody>
                    <a:bodyPr/>
                    <a:lstStyle/>
                    <a:p>
                      <a:pPr lvl="0" algn="ctr" defTabSz="914400"/>
                      <a:r>
                        <a:rPr sz="2000"/>
                        <a:t>0.13</a:t>
                      </a:r>
                    </a:p>
                  </a:txBody>
                  <a:tcPr marL="35719" marR="35719" marT="26789" marB="26789" anchor="ctr" horzOverflow="overflow">
                    <a:lnB w="12700">
                      <a:miter lim="400000"/>
                    </a:lnB>
                  </a:tcPr>
                </a:tc>
                <a:tc>
                  <a:txBody>
                    <a:bodyPr/>
                    <a:lstStyle/>
                    <a:p>
                      <a:pPr lvl="0" algn="ctr" defTabSz="914400"/>
                      <a:r>
                        <a:rPr sz="2000" dirty="0"/>
                        <a:t>(0.03 - 0.37)</a:t>
                      </a:r>
                    </a:p>
                  </a:txBody>
                  <a:tcPr marL="35719" marR="35719" marT="26789" marB="26789" anchor="ctr" horzOverflow="overflow">
                    <a:lnR w="12700">
                      <a:miter lim="400000"/>
                    </a:lnR>
                    <a:lnB w="12700">
                      <a:miter lim="400000"/>
                    </a:lnB>
                  </a:tcPr>
                </a:tc>
              </a:tr>
            </a:tbl>
          </a:graphicData>
        </a:graphic>
      </p:graphicFrame>
      <p:sp>
        <p:nvSpPr>
          <p:cNvPr id="214" name="Shape 214"/>
          <p:cNvSpPr/>
          <p:nvPr/>
        </p:nvSpPr>
        <p:spPr>
          <a:xfrm>
            <a:off x="3626511" y="4842125"/>
            <a:ext cx="4308878" cy="20005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b="1"/>
            </a:lvl1pPr>
          </a:lstStyle>
          <a:p>
            <a:pPr lvl="0">
              <a:defRPr sz="1800" b="0"/>
            </a:pPr>
            <a:r>
              <a:rPr sz="1300"/>
              <a:t>Data from the EUHASS annual reports to the Investigators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669727" y="234405"/>
            <a:ext cx="7804547" cy="651618"/>
          </a:xfrm>
          <a:prstGeom prst="rect">
            <a:avLst/>
          </a:prstGeom>
        </p:spPr>
        <p:txBody>
          <a:bodyPr/>
          <a:lstStyle>
            <a:lvl1pPr defTabSz="338835">
              <a:defRPr sz="4640"/>
            </a:lvl1pPr>
          </a:lstStyle>
          <a:p>
            <a:pPr lvl="0">
              <a:defRPr sz="1800"/>
            </a:pPr>
            <a:r>
              <a:rPr sz="2900"/>
              <a:t>Inhibitor rates, selected recombinant FVIII</a:t>
            </a:r>
          </a:p>
        </p:txBody>
      </p:sp>
      <p:graphicFrame>
        <p:nvGraphicFramePr>
          <p:cNvPr id="202" name="Table 202"/>
          <p:cNvGraphicFramePr/>
          <p:nvPr>
            <p:extLst>
              <p:ext uri="{D42A27DB-BD31-4B8C-83A1-F6EECF244321}">
                <p14:modId xmlns:p14="http://schemas.microsoft.com/office/powerpoint/2010/main" val="4051172542"/>
              </p:ext>
            </p:extLst>
          </p:nvPr>
        </p:nvGraphicFramePr>
        <p:xfrm>
          <a:off x="820602" y="940725"/>
          <a:ext cx="7502796" cy="2979285"/>
        </p:xfrm>
        <a:graphic>
          <a:graphicData uri="http://schemas.openxmlformats.org/drawingml/2006/table">
            <a:tbl>
              <a:tblPr firstRow="1" firstCol="1"/>
              <a:tblGrid>
                <a:gridCol w="1980956"/>
                <a:gridCol w="1345965"/>
                <a:gridCol w="1721197"/>
                <a:gridCol w="2454678"/>
              </a:tblGrid>
              <a:tr h="775543">
                <a:tc>
                  <a:txBody>
                    <a:bodyPr/>
                    <a:lstStyle/>
                    <a:p>
                      <a:pPr lvl="0" defTabSz="914400">
                        <a:defRPr b="0">
                          <a:solidFill>
                            <a:srgbClr val="000000"/>
                          </a:solidFill>
                        </a:defRPr>
                      </a:pPr>
                      <a:r>
                        <a:rPr sz="1700" b="1" dirty="0">
                          <a:solidFill>
                            <a:srgbClr val="FFFFFF"/>
                          </a:solidFill>
                        </a:rPr>
                        <a:t>Product</a:t>
                      </a:r>
                    </a:p>
                  </a:txBody>
                  <a:tcPr marL="35719" marR="35719" marT="26789" marB="26789" anchor="ctr" horzOverflow="overflow">
                    <a:solidFill>
                      <a:schemeClr val="accent1">
                        <a:lumMod val="60000"/>
                        <a:lumOff val="40000"/>
                      </a:schemeClr>
                    </a:solidFill>
                  </a:tcPr>
                </a:tc>
                <a:tc>
                  <a:txBody>
                    <a:bodyPr/>
                    <a:lstStyle/>
                    <a:p>
                      <a:pPr lvl="0" defTabSz="914400">
                        <a:defRPr b="0">
                          <a:solidFill>
                            <a:srgbClr val="000000"/>
                          </a:solidFill>
                        </a:defRPr>
                      </a:pPr>
                      <a:r>
                        <a:rPr sz="1700" b="1" dirty="0">
                          <a:solidFill>
                            <a:srgbClr val="FFFFFF"/>
                          </a:solidFill>
                        </a:rPr>
                        <a:t>Studies</a:t>
                      </a:r>
                    </a:p>
                  </a:txBody>
                  <a:tcPr marL="35719" marR="35719" marT="26789" marB="26789" anchor="ctr" horzOverflow="overflow">
                    <a:solidFill>
                      <a:schemeClr val="accent1">
                        <a:lumMod val="60000"/>
                        <a:lumOff val="40000"/>
                      </a:schemeClr>
                    </a:solidFill>
                  </a:tcPr>
                </a:tc>
                <a:tc>
                  <a:txBody>
                    <a:bodyPr/>
                    <a:lstStyle/>
                    <a:p>
                      <a:pPr lvl="0" defTabSz="914400">
                        <a:defRPr b="0">
                          <a:solidFill>
                            <a:srgbClr val="000000"/>
                          </a:solidFill>
                        </a:defRPr>
                      </a:pPr>
                      <a:r>
                        <a:rPr sz="1700" b="1" dirty="0">
                          <a:solidFill>
                            <a:srgbClr val="FFFFFF"/>
                          </a:solidFill>
                        </a:rPr>
                        <a:t>Rate
(x 100 py)</a:t>
                      </a:r>
                    </a:p>
                  </a:txBody>
                  <a:tcPr marL="35719" marR="35719" marT="26789" marB="26789" anchor="ctr" horzOverflow="overflow">
                    <a:solidFill>
                      <a:schemeClr val="accent1">
                        <a:lumMod val="60000"/>
                        <a:lumOff val="40000"/>
                      </a:schemeClr>
                    </a:solidFill>
                  </a:tcPr>
                </a:tc>
                <a:tc>
                  <a:txBody>
                    <a:bodyPr/>
                    <a:lstStyle/>
                    <a:p>
                      <a:pPr lvl="0" defTabSz="914400">
                        <a:defRPr b="0">
                          <a:solidFill>
                            <a:srgbClr val="000000"/>
                          </a:solidFill>
                        </a:defRPr>
                      </a:pPr>
                      <a:r>
                        <a:rPr sz="1700" b="1" dirty="0">
                          <a:solidFill>
                            <a:srgbClr val="FFFFFF"/>
                          </a:solidFill>
                        </a:rPr>
                        <a:t>95% CI</a:t>
                      </a:r>
                    </a:p>
                  </a:txBody>
                  <a:tcPr marL="35719" marR="35719" marT="26789" marB="26789" anchor="ctr" horzOverflow="overflow">
                    <a:solidFill>
                      <a:schemeClr val="accent1">
                        <a:lumMod val="60000"/>
                        <a:lumOff val="40000"/>
                      </a:schemeClr>
                    </a:solidFill>
                  </a:tcPr>
                </a:tc>
              </a:tr>
              <a:tr h="512881">
                <a:tc>
                  <a:txBody>
                    <a:bodyPr/>
                    <a:lstStyle/>
                    <a:p>
                      <a:pPr lvl="0" defTabSz="914400">
                        <a:defRPr b="0">
                          <a:solidFill>
                            <a:srgbClr val="000000"/>
                          </a:solidFill>
                        </a:defRPr>
                      </a:pPr>
                      <a:r>
                        <a:rPr sz="1700" b="1" dirty="0">
                          <a:solidFill>
                            <a:srgbClr val="FFFFFF"/>
                          </a:solidFill>
                        </a:rPr>
                        <a:t>Advate</a:t>
                      </a:r>
                    </a:p>
                  </a:txBody>
                  <a:tcPr marL="35719" marR="35719" marT="26789" marB="26789" anchor="ctr" horzOverflow="overflow">
                    <a:solidFill>
                      <a:schemeClr val="accent1">
                        <a:lumMod val="75000"/>
                      </a:schemeClr>
                    </a:solidFill>
                  </a:tcPr>
                </a:tc>
                <a:tc>
                  <a:txBody>
                    <a:bodyPr/>
                    <a:lstStyle/>
                    <a:p>
                      <a:pPr lvl="0" algn="ctr" defTabSz="914400"/>
                      <a:r>
                        <a:rPr sz="1700" dirty="0"/>
                        <a:t>9</a:t>
                      </a:r>
                    </a:p>
                  </a:txBody>
                  <a:tcPr marL="35719" marR="35719" marT="26789" marB="26789" anchor="ctr" horzOverflow="overflow"/>
                </a:tc>
                <a:tc>
                  <a:txBody>
                    <a:bodyPr/>
                    <a:lstStyle/>
                    <a:p>
                      <a:pPr lvl="0" algn="ctr" defTabSz="914400"/>
                      <a:r>
                        <a:rPr sz="1700" dirty="0"/>
                        <a:t>0.10</a:t>
                      </a:r>
                    </a:p>
                  </a:txBody>
                  <a:tcPr marL="35719" marR="35719" marT="26789" marB="26789" anchor="ctr" horzOverflow="overflow"/>
                </a:tc>
                <a:tc>
                  <a:txBody>
                    <a:bodyPr/>
                    <a:lstStyle/>
                    <a:p>
                      <a:pPr lvl="0" algn="ctr" defTabSz="914400"/>
                      <a:r>
                        <a:rPr sz="1700"/>
                        <a:t>0.05-0.18</a:t>
                      </a:r>
                    </a:p>
                  </a:txBody>
                  <a:tcPr marL="35719" marR="35719" marT="26789" marB="26789" anchor="ctr" horzOverflow="overflow"/>
                </a:tc>
              </a:tr>
              <a:tr h="554691">
                <a:tc>
                  <a:txBody>
                    <a:bodyPr/>
                    <a:lstStyle/>
                    <a:p>
                      <a:pPr lvl="0" defTabSz="914400">
                        <a:defRPr b="0">
                          <a:solidFill>
                            <a:srgbClr val="000000"/>
                          </a:solidFill>
                        </a:defRPr>
                      </a:pPr>
                      <a:r>
                        <a:rPr sz="1700" b="1" dirty="0">
                          <a:solidFill>
                            <a:srgbClr val="FFFFFF"/>
                          </a:solidFill>
                        </a:rPr>
                        <a:t>Kogenate</a:t>
                      </a:r>
                    </a:p>
                  </a:txBody>
                  <a:tcPr marL="35719" marR="35719" marT="26789" marB="26789" anchor="ctr" horzOverflow="overflow">
                    <a:solidFill>
                      <a:schemeClr val="accent1">
                        <a:lumMod val="75000"/>
                      </a:schemeClr>
                    </a:solidFill>
                  </a:tcPr>
                </a:tc>
                <a:tc>
                  <a:txBody>
                    <a:bodyPr/>
                    <a:lstStyle/>
                    <a:p>
                      <a:pPr lvl="0" algn="ctr" defTabSz="914400"/>
                      <a:r>
                        <a:rPr sz="1700"/>
                        <a:t>9</a:t>
                      </a:r>
                    </a:p>
                  </a:txBody>
                  <a:tcPr marL="35719" marR="35719" marT="26789" marB="26789" anchor="ctr" horzOverflow="overflow"/>
                </a:tc>
                <a:tc>
                  <a:txBody>
                    <a:bodyPr/>
                    <a:lstStyle/>
                    <a:p>
                      <a:pPr lvl="0" algn="ctr" defTabSz="914400"/>
                      <a:r>
                        <a:rPr sz="1700" dirty="0"/>
                        <a:t>0.12</a:t>
                      </a:r>
                    </a:p>
                  </a:txBody>
                  <a:tcPr marL="35719" marR="35719" marT="26789" marB="26789" anchor="ctr" horzOverflow="overflow"/>
                </a:tc>
                <a:tc>
                  <a:txBody>
                    <a:bodyPr/>
                    <a:lstStyle/>
                    <a:p>
                      <a:pPr lvl="0" algn="ctr" defTabSz="914400"/>
                      <a:r>
                        <a:rPr sz="1700" dirty="0"/>
                        <a:t>(0.04-0.33)*</a:t>
                      </a:r>
                    </a:p>
                  </a:txBody>
                  <a:tcPr marL="35719" marR="35719" marT="26789" marB="26789" anchor="ctr" horzOverflow="overflow"/>
                </a:tc>
              </a:tr>
              <a:tr h="551255">
                <a:tc>
                  <a:txBody>
                    <a:bodyPr/>
                    <a:lstStyle/>
                    <a:p>
                      <a:pPr lvl="0" defTabSz="914400">
                        <a:defRPr b="0">
                          <a:solidFill>
                            <a:srgbClr val="000000"/>
                          </a:solidFill>
                        </a:defRPr>
                      </a:pPr>
                      <a:r>
                        <a:rPr sz="1700" b="1" dirty="0">
                          <a:solidFill>
                            <a:srgbClr val="FFFFFF"/>
                          </a:solidFill>
                        </a:rPr>
                        <a:t>Refacto</a:t>
                      </a:r>
                    </a:p>
                  </a:txBody>
                  <a:tcPr marL="35719" marR="35719" marT="26789" marB="26789" anchor="ctr" horzOverflow="overflow">
                    <a:solidFill>
                      <a:schemeClr val="accent1">
                        <a:lumMod val="75000"/>
                      </a:schemeClr>
                    </a:solidFill>
                  </a:tcPr>
                </a:tc>
                <a:tc>
                  <a:txBody>
                    <a:bodyPr/>
                    <a:lstStyle/>
                    <a:p>
                      <a:pPr lvl="0" algn="ctr" defTabSz="914400"/>
                      <a:r>
                        <a:rPr sz="1700"/>
                        <a:t>8</a:t>
                      </a:r>
                    </a:p>
                  </a:txBody>
                  <a:tcPr marL="35719" marR="35719" marT="26789" marB="26789" anchor="ctr" horzOverflow="overflow"/>
                </a:tc>
                <a:tc>
                  <a:txBody>
                    <a:bodyPr/>
                    <a:lstStyle/>
                    <a:p>
                      <a:pPr lvl="0" algn="ctr" defTabSz="914400"/>
                      <a:r>
                        <a:rPr sz="1700"/>
                        <a:t>0.19</a:t>
                      </a:r>
                    </a:p>
                  </a:txBody>
                  <a:tcPr marL="35719" marR="35719" marT="26789" marB="26789" anchor="ctr" horzOverflow="overflow"/>
                </a:tc>
                <a:tc>
                  <a:txBody>
                    <a:bodyPr/>
                    <a:lstStyle/>
                    <a:p>
                      <a:pPr lvl="0" algn="ctr" defTabSz="914400"/>
                      <a:r>
                        <a:rPr sz="1700" dirty="0"/>
                        <a:t>0.11-0.34</a:t>
                      </a:r>
                    </a:p>
                  </a:txBody>
                  <a:tcPr marL="35719" marR="35719" marT="26789" marB="26789" anchor="ctr" horzOverflow="overflow"/>
                </a:tc>
              </a:tr>
              <a:tr h="584915">
                <a:tc>
                  <a:txBody>
                    <a:bodyPr/>
                    <a:lstStyle/>
                    <a:p>
                      <a:pPr lvl="0" defTabSz="914400">
                        <a:defRPr b="0">
                          <a:solidFill>
                            <a:srgbClr val="000000"/>
                          </a:solidFill>
                        </a:defRPr>
                      </a:pPr>
                      <a:r>
                        <a:rPr sz="1700" b="1" dirty="0">
                          <a:solidFill>
                            <a:srgbClr val="FFFFFF"/>
                          </a:solidFill>
                        </a:rPr>
                        <a:t>PD factor VIII</a:t>
                      </a:r>
                    </a:p>
                  </a:txBody>
                  <a:tcPr marL="35719" marR="35719" marT="26789" marB="26789" anchor="ctr" horzOverflow="overflow">
                    <a:solidFill>
                      <a:schemeClr val="accent1">
                        <a:lumMod val="75000"/>
                      </a:schemeClr>
                    </a:solidFill>
                  </a:tcPr>
                </a:tc>
                <a:tc>
                  <a:txBody>
                    <a:bodyPr/>
                    <a:lstStyle/>
                    <a:p>
                      <a:pPr lvl="0" algn="ctr" defTabSz="914400"/>
                      <a:r>
                        <a:rPr sz="1700"/>
                        <a:t>4</a:t>
                      </a:r>
                    </a:p>
                  </a:txBody>
                  <a:tcPr marL="35719" marR="35719" marT="26789" marB="26789" anchor="ctr" horzOverflow="overflow"/>
                </a:tc>
                <a:tc>
                  <a:txBody>
                    <a:bodyPr/>
                    <a:lstStyle/>
                    <a:p>
                      <a:pPr lvl="0" algn="ctr" defTabSz="914400"/>
                      <a:r>
                        <a:rPr sz="1700"/>
                        <a:t>0.09</a:t>
                      </a:r>
                    </a:p>
                  </a:txBody>
                  <a:tcPr marL="35719" marR="35719" marT="26789" marB="26789" anchor="ctr" horzOverflow="overflow"/>
                </a:tc>
                <a:tc>
                  <a:txBody>
                    <a:bodyPr/>
                    <a:lstStyle/>
                    <a:p>
                      <a:pPr lvl="0" algn="ctr" defTabSz="914400"/>
                      <a:r>
                        <a:rPr sz="1700" dirty="0"/>
                        <a:t>0.02-0.45</a:t>
                      </a:r>
                    </a:p>
                  </a:txBody>
                  <a:tcPr marL="35719" marR="35719" marT="26789" marB="26789" anchor="ctr" horzOverflow="overflow"/>
                </a:tc>
              </a:tr>
            </a:tbl>
          </a:graphicData>
        </a:graphic>
      </p:graphicFrame>
      <p:sp>
        <p:nvSpPr>
          <p:cNvPr id="203" name="Shape 203"/>
          <p:cNvSpPr/>
          <p:nvPr/>
        </p:nvSpPr>
        <p:spPr>
          <a:xfrm>
            <a:off x="3691755" y="4168862"/>
            <a:ext cx="4114897" cy="341396"/>
          </a:xfrm>
          <a:prstGeom prst="rect">
            <a:avLst/>
          </a:prstGeom>
          <a:ln w="12700">
            <a:miter lim="400000"/>
          </a:ln>
          <a:extLst>
            <a:ext uri="{C572A759-6A51-4108-AA02-DFA0A04FC94B}">
              <ma14:wrappingTextBoxFlag xmlns:ma14="http://schemas.microsoft.com/office/mac/drawingml/2011/main" val="1"/>
            </a:ext>
          </a:extLst>
        </p:spPr>
        <p:txBody>
          <a:bodyPr wrap="none" lIns="31887" tIns="31887" rIns="31887" bIns="31887" anchor="ctr">
            <a:spAutoFit/>
          </a:bodyPr>
          <a:lstStyle>
            <a:lvl1pPr>
              <a:defRPr sz="2900"/>
            </a:lvl1pPr>
          </a:lstStyle>
          <a:p>
            <a:pPr lvl="0">
              <a:defRPr sz="1800"/>
            </a:pPr>
            <a:r>
              <a:rPr sz="1800"/>
              <a:t>* 0.26 (0.16 - 0.44) at fixed effect model</a:t>
            </a:r>
          </a:p>
        </p:txBody>
      </p:sp>
      <p:sp>
        <p:nvSpPr>
          <p:cNvPr id="204" name="Shape 204"/>
          <p:cNvSpPr/>
          <p:nvPr/>
        </p:nvSpPr>
        <p:spPr>
          <a:xfrm>
            <a:off x="1865214" y="4860430"/>
            <a:ext cx="5979908" cy="20005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b="1"/>
            </a:lvl1pPr>
          </a:lstStyle>
          <a:p>
            <a:pPr lvl="0">
              <a:defRPr sz="1800" b="0"/>
            </a:pPr>
            <a:r>
              <a:rPr sz="1300"/>
              <a:t>Xi, M et al. Journal of Thrombosis and Haemostasis : JTH, 2013; 11(9), 1655–62.</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 name="Table 250"/>
          <p:cNvGraphicFramePr/>
          <p:nvPr/>
        </p:nvGraphicFramePr>
        <p:xfrm>
          <a:off x="270302" y="3840107"/>
          <a:ext cx="8377851" cy="1067751"/>
        </p:xfrm>
        <a:graphic>
          <a:graphicData uri="http://schemas.openxmlformats.org/drawingml/2006/table">
            <a:tbl>
              <a:tblPr/>
              <a:tblGrid>
                <a:gridCol w="1382579"/>
                <a:gridCol w="1767913"/>
                <a:gridCol w="1776987"/>
                <a:gridCol w="1700333"/>
                <a:gridCol w="1750039"/>
              </a:tblGrid>
              <a:tr h="262533">
                <a:tc>
                  <a:txBody>
                    <a:bodyPr/>
                    <a:lstStyle/>
                    <a:p>
                      <a:pPr lvl="0" defTabSz="914400"/>
                      <a:r>
                        <a:rPr sz="1400"/>
                        <a:t>Year</a:t>
                      </a:r>
                    </a:p>
                  </a:txBody>
                  <a:tcPr marL="35719" marR="35719" marT="26789" marB="26789" anchor="ctr" horzOverflow="overflow">
                    <a:lnL w="12700">
                      <a:solidFill>
                        <a:srgbClr val="C82506"/>
                      </a:solidFill>
                      <a:miter lim="400000"/>
                    </a:lnL>
                    <a:lnT w="12700">
                      <a:solidFill>
                        <a:srgbClr val="C82506"/>
                      </a:solidFill>
                      <a:miter lim="400000"/>
                    </a:lnT>
                  </a:tcPr>
                </a:tc>
                <a:tc>
                  <a:txBody>
                    <a:bodyPr/>
                    <a:lstStyle/>
                    <a:p>
                      <a:pPr lvl="0" defTabSz="914400"/>
                      <a:r>
                        <a:rPr sz="1400"/>
                        <a:t>2009</a:t>
                      </a:r>
                    </a:p>
                  </a:txBody>
                  <a:tcPr marL="35719" marR="35719" marT="26789" marB="26789" anchor="ctr" horzOverflow="overflow">
                    <a:lnT w="12700">
                      <a:solidFill>
                        <a:srgbClr val="C82506"/>
                      </a:solidFill>
                      <a:miter lim="400000"/>
                    </a:lnT>
                  </a:tcPr>
                </a:tc>
                <a:tc>
                  <a:txBody>
                    <a:bodyPr/>
                    <a:lstStyle/>
                    <a:p>
                      <a:pPr lvl="0" defTabSz="914400"/>
                      <a:r>
                        <a:rPr sz="1400"/>
                        <a:t>2010</a:t>
                      </a:r>
                    </a:p>
                  </a:txBody>
                  <a:tcPr marL="35719" marR="35719" marT="26789" marB="26789" anchor="ctr" horzOverflow="overflow">
                    <a:lnT w="12700">
                      <a:solidFill>
                        <a:srgbClr val="C82506"/>
                      </a:solidFill>
                      <a:miter lim="400000"/>
                    </a:lnT>
                  </a:tcPr>
                </a:tc>
                <a:tc>
                  <a:txBody>
                    <a:bodyPr/>
                    <a:lstStyle/>
                    <a:p>
                      <a:pPr lvl="0" defTabSz="914400"/>
                      <a:r>
                        <a:rPr sz="1400"/>
                        <a:t>2011</a:t>
                      </a:r>
                    </a:p>
                  </a:txBody>
                  <a:tcPr marL="35719" marR="35719" marT="26789" marB="26789" anchor="ctr" horzOverflow="overflow">
                    <a:lnT w="12700">
                      <a:solidFill>
                        <a:srgbClr val="C82506"/>
                      </a:solidFill>
                      <a:miter lim="400000"/>
                    </a:lnT>
                  </a:tcPr>
                </a:tc>
                <a:tc>
                  <a:txBody>
                    <a:bodyPr/>
                    <a:lstStyle/>
                    <a:p>
                      <a:pPr lvl="0" defTabSz="914400"/>
                      <a:r>
                        <a:rPr sz="1400"/>
                        <a:t>2012</a:t>
                      </a:r>
                    </a:p>
                  </a:txBody>
                  <a:tcPr marL="35719" marR="35719" marT="26789" marB="26789" anchor="ctr" horzOverflow="overflow">
                    <a:lnR w="12700">
                      <a:solidFill>
                        <a:srgbClr val="C82506"/>
                      </a:solidFill>
                      <a:miter lim="400000"/>
                    </a:lnR>
                    <a:lnT w="12700">
                      <a:solidFill>
                        <a:srgbClr val="C82506"/>
                      </a:solidFill>
                      <a:miter lim="400000"/>
                    </a:lnT>
                  </a:tcPr>
                </a:tc>
              </a:tr>
              <a:tr h="262533">
                <a:tc>
                  <a:txBody>
                    <a:bodyPr/>
                    <a:lstStyle/>
                    <a:p>
                      <a:pPr lvl="0" defTabSz="914400"/>
                      <a:r>
                        <a:rPr sz="1400"/>
                        <a:t>Inhib</a:t>
                      </a:r>
                    </a:p>
                  </a:txBody>
                  <a:tcPr marL="35719" marR="35719" marT="26789" marB="26789" anchor="ctr" horzOverflow="overflow">
                    <a:lnL w="12700">
                      <a:solidFill>
                        <a:srgbClr val="C82506"/>
                      </a:solidFill>
                      <a:miter lim="400000"/>
                    </a:lnL>
                  </a:tcPr>
                </a:tc>
                <a:tc>
                  <a:txBody>
                    <a:bodyPr/>
                    <a:lstStyle/>
                    <a:p>
                      <a:pPr lvl="0" defTabSz="914400"/>
                      <a:r>
                        <a:rPr sz="1400"/>
                        <a:t>8</a:t>
                      </a:r>
                    </a:p>
                  </a:txBody>
                  <a:tcPr marL="35719" marR="35719" marT="26789" marB="26789" anchor="ctr" horzOverflow="overflow"/>
                </a:tc>
                <a:tc>
                  <a:txBody>
                    <a:bodyPr/>
                    <a:lstStyle/>
                    <a:p>
                      <a:pPr lvl="0" defTabSz="914400"/>
                      <a:r>
                        <a:rPr sz="1400"/>
                        <a:t>34</a:t>
                      </a:r>
                    </a:p>
                  </a:txBody>
                  <a:tcPr marL="35719" marR="35719" marT="26789" marB="26789" anchor="ctr" horzOverflow="overflow"/>
                </a:tc>
                <a:tc>
                  <a:txBody>
                    <a:bodyPr/>
                    <a:lstStyle/>
                    <a:p>
                      <a:pPr lvl="0" defTabSz="914400"/>
                      <a:r>
                        <a:rPr sz="1400"/>
                        <a:t>63</a:t>
                      </a:r>
                    </a:p>
                  </a:txBody>
                  <a:tcPr marL="35719" marR="35719" marT="26789" marB="26789" anchor="ctr" horzOverflow="overflow"/>
                </a:tc>
                <a:tc>
                  <a:txBody>
                    <a:bodyPr/>
                    <a:lstStyle/>
                    <a:p>
                      <a:pPr lvl="0" defTabSz="914400"/>
                      <a:r>
                        <a:rPr sz="1400"/>
                        <a:t>96</a:t>
                      </a:r>
                    </a:p>
                  </a:txBody>
                  <a:tcPr marL="35719" marR="35719" marT="26789" marB="26789" anchor="ctr" horzOverflow="overflow">
                    <a:lnR w="12700">
                      <a:solidFill>
                        <a:srgbClr val="C82506"/>
                      </a:solidFill>
                      <a:miter lim="400000"/>
                    </a:lnR>
                  </a:tcPr>
                </a:tc>
              </a:tr>
              <a:tr h="262533">
                <a:tc>
                  <a:txBody>
                    <a:bodyPr/>
                    <a:lstStyle/>
                    <a:p>
                      <a:pPr lvl="0" defTabSz="914400"/>
                      <a:r>
                        <a:rPr sz="1400"/>
                        <a:t>Exposed</a:t>
                      </a:r>
                    </a:p>
                  </a:txBody>
                  <a:tcPr marL="35719" marR="35719" marT="26789" marB="26789" anchor="ctr" horzOverflow="overflow">
                    <a:lnL w="12700">
                      <a:solidFill>
                        <a:srgbClr val="C82506"/>
                      </a:solidFill>
                      <a:miter lim="400000"/>
                    </a:lnL>
                  </a:tcPr>
                </a:tc>
                <a:tc>
                  <a:txBody>
                    <a:bodyPr/>
                    <a:lstStyle/>
                    <a:p>
                      <a:pPr lvl="0" defTabSz="914400"/>
                      <a:r>
                        <a:rPr sz="1400"/>
                        <a:t>59</a:t>
                      </a:r>
                    </a:p>
                  </a:txBody>
                  <a:tcPr marL="35719" marR="35719" marT="26789" marB="26789" anchor="ctr" horzOverflow="overflow"/>
                </a:tc>
                <a:tc>
                  <a:txBody>
                    <a:bodyPr/>
                    <a:lstStyle/>
                    <a:p>
                      <a:pPr lvl="0" defTabSz="914400"/>
                      <a:r>
                        <a:rPr sz="1400"/>
                        <a:t>121</a:t>
                      </a:r>
                    </a:p>
                  </a:txBody>
                  <a:tcPr marL="35719" marR="35719" marT="26789" marB="26789" anchor="ctr" horzOverflow="overflow"/>
                </a:tc>
                <a:tc>
                  <a:txBody>
                    <a:bodyPr/>
                    <a:lstStyle/>
                    <a:p>
                      <a:pPr lvl="0" defTabSz="914400"/>
                      <a:r>
                        <a:rPr sz="1400"/>
                        <a:t>221</a:t>
                      </a:r>
                    </a:p>
                  </a:txBody>
                  <a:tcPr marL="35719" marR="35719" marT="26789" marB="26789" anchor="ctr" horzOverflow="overflow"/>
                </a:tc>
                <a:tc>
                  <a:txBody>
                    <a:bodyPr/>
                    <a:lstStyle/>
                    <a:p>
                      <a:pPr lvl="0" defTabSz="914400"/>
                      <a:r>
                        <a:rPr sz="1400"/>
                        <a:t>336</a:t>
                      </a:r>
                    </a:p>
                  </a:txBody>
                  <a:tcPr marL="35719" marR="35719" marT="26789" marB="26789" anchor="ctr" horzOverflow="overflow">
                    <a:lnR w="12700">
                      <a:solidFill>
                        <a:srgbClr val="C82506"/>
                      </a:solidFill>
                      <a:miter lim="400000"/>
                    </a:lnR>
                  </a:tcPr>
                </a:tc>
              </a:tr>
              <a:tr h="262533">
                <a:tc>
                  <a:txBody>
                    <a:bodyPr/>
                    <a:lstStyle/>
                    <a:p>
                      <a:pPr lvl="0" defTabSz="914400"/>
                      <a:r>
                        <a:rPr sz="1400" b="1">
                          <a:solidFill>
                            <a:srgbClr val="C82506"/>
                          </a:solidFill>
                        </a:rPr>
                        <a:t>Proportion</a:t>
                      </a:r>
                    </a:p>
                  </a:txBody>
                  <a:tcPr marL="35719" marR="35719" marT="26789" marB="26789" anchor="ctr" horzOverflow="overflow">
                    <a:lnL w="12700">
                      <a:solidFill>
                        <a:srgbClr val="C82506"/>
                      </a:solidFill>
                      <a:miter lim="400000"/>
                    </a:lnL>
                    <a:lnB w="12700">
                      <a:solidFill>
                        <a:srgbClr val="C82506"/>
                      </a:solidFill>
                      <a:miter lim="400000"/>
                    </a:lnB>
                  </a:tcPr>
                </a:tc>
                <a:tc>
                  <a:txBody>
                    <a:bodyPr/>
                    <a:lstStyle/>
                    <a:p>
                      <a:pPr lvl="0" defTabSz="914400"/>
                      <a:r>
                        <a:rPr sz="1400" b="1">
                          <a:solidFill>
                            <a:srgbClr val="C82506"/>
                          </a:solidFill>
                        </a:rPr>
                        <a:t>0.31</a:t>
                      </a:r>
                    </a:p>
                  </a:txBody>
                  <a:tcPr marL="35719" marR="35719" marT="26789" marB="26789" anchor="ctr" horzOverflow="overflow">
                    <a:lnB w="12700">
                      <a:solidFill>
                        <a:srgbClr val="C82506"/>
                      </a:solidFill>
                      <a:miter lim="400000"/>
                    </a:lnB>
                  </a:tcPr>
                </a:tc>
                <a:tc>
                  <a:txBody>
                    <a:bodyPr/>
                    <a:lstStyle/>
                    <a:p>
                      <a:pPr lvl="0" defTabSz="914400"/>
                      <a:r>
                        <a:rPr sz="1400" b="1">
                          <a:solidFill>
                            <a:srgbClr val="C82506"/>
                          </a:solidFill>
                        </a:rPr>
                        <a:t>0.28</a:t>
                      </a:r>
                    </a:p>
                  </a:txBody>
                  <a:tcPr marL="35719" marR="35719" marT="26789" marB="26789" anchor="ctr" horzOverflow="overflow">
                    <a:lnB w="12700">
                      <a:solidFill>
                        <a:srgbClr val="C82506"/>
                      </a:solidFill>
                      <a:miter lim="400000"/>
                    </a:lnB>
                  </a:tcPr>
                </a:tc>
                <a:tc>
                  <a:txBody>
                    <a:bodyPr/>
                    <a:lstStyle/>
                    <a:p>
                      <a:pPr lvl="0" defTabSz="914400"/>
                      <a:r>
                        <a:rPr sz="1400" b="1">
                          <a:solidFill>
                            <a:srgbClr val="C82506"/>
                          </a:solidFill>
                        </a:rPr>
                        <a:t>0.29</a:t>
                      </a:r>
                    </a:p>
                  </a:txBody>
                  <a:tcPr marL="35719" marR="35719" marT="26789" marB="26789" anchor="ctr" horzOverflow="overflow">
                    <a:lnB w="12700">
                      <a:solidFill>
                        <a:srgbClr val="C82506"/>
                      </a:solidFill>
                      <a:miter lim="400000"/>
                    </a:lnB>
                  </a:tcPr>
                </a:tc>
                <a:tc>
                  <a:txBody>
                    <a:bodyPr/>
                    <a:lstStyle/>
                    <a:p>
                      <a:pPr lvl="0" defTabSz="914400"/>
                      <a:r>
                        <a:rPr sz="1400" b="1">
                          <a:solidFill>
                            <a:srgbClr val="C82506"/>
                          </a:solidFill>
                        </a:rPr>
                        <a:t>0.29</a:t>
                      </a:r>
                    </a:p>
                  </a:txBody>
                  <a:tcPr marL="35719" marR="35719" marT="26789" marB="26789" anchor="ctr" horzOverflow="overflow">
                    <a:lnR w="12700">
                      <a:solidFill>
                        <a:srgbClr val="C82506"/>
                      </a:solidFill>
                      <a:miter lim="400000"/>
                    </a:lnR>
                    <a:lnB w="12700">
                      <a:solidFill>
                        <a:srgbClr val="C82506"/>
                      </a:solidFill>
                      <a:miter lim="400000"/>
                    </a:lnB>
                  </a:tcPr>
                </a:tc>
              </a:tr>
            </a:tbl>
          </a:graphicData>
        </a:graphic>
      </p:graphicFrame>
      <p:sp>
        <p:nvSpPr>
          <p:cNvPr id="251" name="Shape 251"/>
          <p:cNvSpPr/>
          <p:nvPr/>
        </p:nvSpPr>
        <p:spPr>
          <a:xfrm>
            <a:off x="3626511" y="4887886"/>
            <a:ext cx="4308878" cy="20005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b="1"/>
            </a:lvl1pPr>
          </a:lstStyle>
          <a:p>
            <a:pPr lvl="0">
              <a:defRPr sz="1800" b="0"/>
            </a:pPr>
            <a:r>
              <a:rPr sz="1300"/>
              <a:t>Data from the EUHASS annual reports to the Investigators</a:t>
            </a:r>
          </a:p>
        </p:txBody>
      </p:sp>
      <p:pic>
        <p:nvPicPr>
          <p:cNvPr id="252" name="pasted-image.pdf"/>
          <p:cNvPicPr/>
          <p:nvPr/>
        </p:nvPicPr>
        <p:blipFill>
          <a:blip r:embed="rId3">
            <a:extLst/>
          </a:blip>
          <a:stretch>
            <a:fillRect/>
          </a:stretch>
        </p:blipFill>
        <p:spPr>
          <a:xfrm>
            <a:off x="268944" y="477146"/>
            <a:ext cx="8380569" cy="3368344"/>
          </a:xfrm>
          <a:prstGeom prst="rect">
            <a:avLst/>
          </a:prstGeom>
          <a:ln w="12700">
            <a:miter lim="400000"/>
          </a:ln>
        </p:spPr>
      </p:pic>
      <p:pic>
        <p:nvPicPr>
          <p:cNvPr id="253" name="pasted-image.pdf"/>
          <p:cNvPicPr/>
          <p:nvPr/>
        </p:nvPicPr>
        <p:blipFill>
          <a:blip r:embed="rId4">
            <a:extLst/>
          </a:blip>
          <a:stretch>
            <a:fillRect/>
          </a:stretch>
        </p:blipFill>
        <p:spPr>
          <a:xfrm>
            <a:off x="270391" y="477146"/>
            <a:ext cx="8377676" cy="3368344"/>
          </a:xfrm>
          <a:prstGeom prst="rect">
            <a:avLst/>
          </a:prstGeom>
          <a:ln w="12700">
            <a:miter lim="400000"/>
          </a:ln>
        </p:spPr>
      </p:pic>
      <p:pic>
        <p:nvPicPr>
          <p:cNvPr id="254" name="pasted-image.pdf"/>
          <p:cNvPicPr/>
          <p:nvPr/>
        </p:nvPicPr>
        <p:blipFill>
          <a:blip r:embed="rId5">
            <a:extLst/>
          </a:blip>
          <a:stretch>
            <a:fillRect/>
          </a:stretch>
        </p:blipFill>
        <p:spPr>
          <a:xfrm>
            <a:off x="285896" y="462404"/>
            <a:ext cx="8346665" cy="3388144"/>
          </a:xfrm>
          <a:prstGeom prst="rect">
            <a:avLst/>
          </a:prstGeom>
          <a:ln w="12700">
            <a:miter lim="400000"/>
          </a:ln>
        </p:spPr>
      </p:pic>
      <p:pic>
        <p:nvPicPr>
          <p:cNvPr id="255" name="pasted-image.pdf"/>
          <p:cNvPicPr/>
          <p:nvPr/>
        </p:nvPicPr>
        <p:blipFill>
          <a:blip r:embed="rId6">
            <a:extLst/>
          </a:blip>
          <a:stretch>
            <a:fillRect/>
          </a:stretch>
        </p:blipFill>
        <p:spPr>
          <a:xfrm>
            <a:off x="272717" y="462187"/>
            <a:ext cx="8373024" cy="3397516"/>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advAuto="0"/>
      <p:bldP spid="252" grpId="0" animBg="1" advAuto="0"/>
      <p:bldP spid="253" grpId="0" animBg="1" advAuto="0"/>
      <p:bldP spid="254" grpId="0" animBg="1" advAuto="0"/>
      <p:bldP spid="255"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63396984"/>
              </p:ext>
            </p:extLst>
          </p:nvPr>
        </p:nvGraphicFramePr>
        <p:xfrm>
          <a:off x="739674" y="307055"/>
          <a:ext cx="6344631" cy="4572000"/>
        </p:xfrm>
        <a:graphic>
          <a:graphicData uri="http://schemas.openxmlformats.org/drawingml/2006/table">
            <a:tbl>
              <a:tblPr firstRow="1" bandRow="1">
                <a:tableStyleId>{5C22544A-7EE6-4342-B048-85BDC9FD1C3A}</a:tableStyleId>
              </a:tblPr>
              <a:tblGrid>
                <a:gridCol w="1013035"/>
                <a:gridCol w="682192"/>
                <a:gridCol w="871107"/>
                <a:gridCol w="876472"/>
                <a:gridCol w="162560"/>
                <a:gridCol w="1039031"/>
                <a:gridCol w="829126"/>
                <a:gridCol w="871108"/>
              </a:tblGrid>
              <a:tr h="341993">
                <a:tc>
                  <a:txBody>
                    <a:bodyPr/>
                    <a:lstStyle/>
                    <a:p>
                      <a:pPr>
                        <a:lnSpc>
                          <a:spcPct val="200000"/>
                        </a:lnSpc>
                        <a:spcAft>
                          <a:spcPts val="0"/>
                        </a:spcAft>
                      </a:pPr>
                      <a:r>
                        <a:rPr lang="en-GB" sz="1800" b="1">
                          <a:effectLst/>
                          <a:latin typeface="Calibri"/>
                          <a:ea typeface="Calibri"/>
                          <a:cs typeface="Times New Roman"/>
                        </a:rPr>
                        <a:t> </a:t>
                      </a:r>
                      <a:endParaRPr lang="en-US" sz="2400">
                        <a:effectLst/>
                        <a:latin typeface="Calibri"/>
                        <a:ea typeface="Calibri"/>
                        <a:cs typeface="Times New Roman"/>
                      </a:endParaRPr>
                    </a:p>
                  </a:txBody>
                  <a:tcPr marL="68580" marR="68580" marT="0" marB="0"/>
                </a:tc>
                <a:tc gridSpan="3">
                  <a:txBody>
                    <a:bodyPr/>
                    <a:lstStyle/>
                    <a:p>
                      <a:pPr algn="ctr">
                        <a:lnSpc>
                          <a:spcPct val="200000"/>
                        </a:lnSpc>
                        <a:spcAft>
                          <a:spcPts val="0"/>
                        </a:spcAft>
                      </a:pPr>
                      <a:r>
                        <a:rPr lang="en-US" sz="2400" b="1" dirty="0">
                          <a:effectLst/>
                          <a:latin typeface="Calibri"/>
                          <a:ea typeface="Calibri"/>
                          <a:cs typeface="Times New Roman"/>
                        </a:rPr>
                        <a:t>EUHASS</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a:txBody>
                    <a:bodyPr/>
                    <a:lstStyle/>
                    <a:p>
                      <a:pPr>
                        <a:lnSpc>
                          <a:spcPct val="200000"/>
                        </a:lnSpc>
                        <a:spcAft>
                          <a:spcPts val="0"/>
                        </a:spcAft>
                      </a:pPr>
                      <a:r>
                        <a:rPr lang="en-GB" sz="1800" b="1">
                          <a:effectLst/>
                          <a:latin typeface="Calibri"/>
                          <a:ea typeface="Calibri"/>
                          <a:cs typeface="Times New Roman"/>
                        </a:rPr>
                        <a:t> </a:t>
                      </a:r>
                      <a:endParaRPr lang="en-US" sz="2400">
                        <a:effectLst/>
                        <a:latin typeface="Calibri"/>
                        <a:ea typeface="Calibri"/>
                        <a:cs typeface="Times New Roman"/>
                      </a:endParaRPr>
                    </a:p>
                  </a:txBody>
                  <a:tcPr marL="68580" marR="68580" marT="0" marB="0"/>
                </a:tc>
                <a:tc gridSpan="3">
                  <a:txBody>
                    <a:bodyPr/>
                    <a:lstStyle/>
                    <a:p>
                      <a:pPr>
                        <a:lnSpc>
                          <a:spcPct val="200000"/>
                        </a:lnSpc>
                        <a:spcAft>
                          <a:spcPts val="0"/>
                        </a:spcAft>
                      </a:pPr>
                      <a:r>
                        <a:rPr lang="en-US" sz="2400" b="1" dirty="0">
                          <a:effectLst/>
                          <a:latin typeface="Calibri"/>
                          <a:ea typeface="Calibri"/>
                          <a:cs typeface="Times New Roman"/>
                        </a:rPr>
                        <a:t>EUHASS </a:t>
                      </a:r>
                      <a:r>
                        <a:rPr lang="en-US" sz="2400" b="1" dirty="0" smtClean="0">
                          <a:effectLst/>
                          <a:latin typeface="Calibri"/>
                          <a:ea typeface="Calibri"/>
                          <a:cs typeface="Times New Roman"/>
                        </a:rPr>
                        <a:t>-RODIN</a:t>
                      </a:r>
                      <a:endParaRPr lang="en-US" sz="24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70840">
                <a:tc>
                  <a:txBody>
                    <a:bodyPr/>
                    <a:lstStyle/>
                    <a:p>
                      <a:pPr>
                        <a:lnSpc>
                          <a:spcPct val="200000"/>
                        </a:lnSpc>
                        <a:spcAft>
                          <a:spcPts val="0"/>
                        </a:spcAft>
                      </a:pPr>
                      <a:r>
                        <a:rPr lang="en-GB" sz="1800" b="1" dirty="0">
                          <a:effectLst/>
                          <a:latin typeface="Calibri"/>
                          <a:ea typeface="Calibri"/>
                          <a:cs typeface="Times New Roman"/>
                        </a:rPr>
                        <a:t> </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b="1" dirty="0">
                          <a:effectLst/>
                          <a:latin typeface="Calibri"/>
                          <a:ea typeface="Calibri"/>
                          <a:cs typeface="Times New Roman"/>
                        </a:rPr>
                        <a:t>P</a:t>
                      </a:r>
                      <a:endParaRPr lang="en-US" sz="2400" dirty="0">
                        <a:effectLst/>
                        <a:latin typeface="Calibri"/>
                        <a:ea typeface="Calibri"/>
                        <a:cs typeface="Times New Roman"/>
                      </a:endParaRPr>
                    </a:p>
                  </a:txBody>
                  <a:tcPr marL="68580" marR="68580" marT="0" marB="0" anchor="ctr" anchorCtr="1"/>
                </a:tc>
                <a:tc>
                  <a:txBody>
                    <a:bodyPr/>
                    <a:lstStyle/>
                    <a:p>
                      <a:pPr>
                        <a:lnSpc>
                          <a:spcPct val="200000"/>
                        </a:lnSpc>
                        <a:spcAft>
                          <a:spcPts val="0"/>
                        </a:spcAft>
                      </a:pPr>
                      <a:r>
                        <a:rPr lang="nl-NL" sz="1800" b="1" dirty="0">
                          <a:effectLst/>
                          <a:latin typeface="Calibri"/>
                          <a:ea typeface="Calibri"/>
                          <a:cs typeface="Times New Roman"/>
                        </a:rPr>
                        <a:t>LCI</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b="1">
                          <a:effectLst/>
                          <a:latin typeface="Calibri"/>
                          <a:ea typeface="Calibri"/>
                          <a:cs typeface="Times New Roman"/>
                        </a:rPr>
                        <a:t>UCI</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b="1">
                          <a:effectLst/>
                          <a:latin typeface="Calibri"/>
                          <a:ea typeface="Calibri"/>
                          <a:cs typeface="Times New Roman"/>
                        </a:rPr>
                        <a:t> </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b="1">
                          <a:effectLst/>
                          <a:latin typeface="Calibri"/>
                          <a:ea typeface="Calibri"/>
                          <a:cs typeface="Times New Roman"/>
                        </a:rPr>
                        <a:t>P</a:t>
                      </a:r>
                      <a:endParaRPr lang="en-US" sz="2400">
                        <a:effectLst/>
                        <a:latin typeface="Calibri"/>
                        <a:ea typeface="Calibri"/>
                        <a:cs typeface="Times New Roman"/>
                      </a:endParaRPr>
                    </a:p>
                  </a:txBody>
                  <a:tcPr marL="68580" marR="68580" marT="0" marB="0" anchor="ctr" anchorCtr="1"/>
                </a:tc>
                <a:tc>
                  <a:txBody>
                    <a:bodyPr/>
                    <a:lstStyle/>
                    <a:p>
                      <a:pPr>
                        <a:lnSpc>
                          <a:spcPct val="200000"/>
                        </a:lnSpc>
                        <a:spcAft>
                          <a:spcPts val="0"/>
                        </a:spcAft>
                      </a:pPr>
                      <a:r>
                        <a:rPr lang="nl-NL" sz="1800" b="1">
                          <a:effectLst/>
                          <a:latin typeface="Calibri"/>
                          <a:ea typeface="Calibri"/>
                          <a:cs typeface="Times New Roman"/>
                        </a:rPr>
                        <a:t>LCI</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b="1">
                          <a:effectLst/>
                          <a:latin typeface="Calibri"/>
                          <a:ea typeface="Calibri"/>
                          <a:cs typeface="Times New Roman"/>
                        </a:rPr>
                        <a:t>UCI</a:t>
                      </a:r>
                      <a:endParaRPr lang="en-US" sz="2400">
                        <a:effectLst/>
                        <a:latin typeface="Calibri"/>
                        <a:ea typeface="Calibri"/>
                        <a:cs typeface="Times New Roman"/>
                      </a:endParaRPr>
                    </a:p>
                  </a:txBody>
                  <a:tcPr marL="68580" marR="68580" marT="0" marB="0" anchor="ctr" anchorCtr="1"/>
                </a:tc>
              </a:tr>
              <a:tr h="375713">
                <a:tc>
                  <a:txBody>
                    <a:bodyPr/>
                    <a:lstStyle/>
                    <a:p>
                      <a:pPr>
                        <a:lnSpc>
                          <a:spcPct val="200000"/>
                        </a:lnSpc>
                        <a:spcAft>
                          <a:spcPts val="0"/>
                        </a:spcAft>
                      </a:pPr>
                      <a:r>
                        <a:rPr lang="nl-NL" sz="1800" dirty="0" smtClean="0">
                          <a:effectLst/>
                          <a:latin typeface="Calibri"/>
                          <a:ea typeface="Calibri"/>
                          <a:cs typeface="Times New Roman"/>
                        </a:rPr>
                        <a:t>Plasma</a:t>
                      </a:r>
                      <a:r>
                        <a:rPr lang="nl-NL" sz="1800" baseline="0" dirty="0" smtClean="0">
                          <a:effectLst/>
                          <a:latin typeface="Calibri"/>
                          <a:ea typeface="Calibri"/>
                          <a:cs typeface="Times New Roman"/>
                        </a:rPr>
                        <a:t> </a:t>
                      </a:r>
                      <a:r>
                        <a:rPr lang="nl-NL" sz="1800" dirty="0" smtClean="0">
                          <a:effectLst/>
                          <a:latin typeface="Calibri"/>
                          <a:ea typeface="Calibri"/>
                          <a:cs typeface="Times New Roman"/>
                        </a:rPr>
                        <a:t>D</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0.22</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smtClean="0">
                          <a:effectLst/>
                          <a:latin typeface="Calibri"/>
                          <a:ea typeface="Calibri"/>
                          <a:cs typeface="Times New Roman"/>
                        </a:rPr>
                        <a:t>0.11</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smtClean="0">
                          <a:effectLst/>
                          <a:latin typeface="Calibri"/>
                          <a:ea typeface="Calibri"/>
                          <a:cs typeface="Times New Roman"/>
                        </a:rPr>
                        <a:t>0.35</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 </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Arial"/>
                        </a:rPr>
                        <a:t>0.21</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0.10</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0.37</a:t>
                      </a:r>
                      <a:endParaRPr lang="en-US" sz="240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dirty="0" err="1" smtClean="0">
                          <a:effectLst/>
                          <a:latin typeface="Calibri"/>
                          <a:ea typeface="Calibri"/>
                          <a:cs typeface="Times New Roman"/>
                        </a:rPr>
                        <a:t>Recomb</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0.26</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0.22</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0.31</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 </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Arial"/>
                        </a:rPr>
                        <a:t>0.24</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0.19</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0.29</a:t>
                      </a:r>
                      <a:endParaRPr lang="en-US" sz="240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dirty="0">
                          <a:effectLst/>
                          <a:latin typeface="Calibri"/>
                          <a:ea typeface="Calibri"/>
                          <a:cs typeface="Times New Roman"/>
                        </a:rPr>
                        <a:t>A</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0.26</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0.19</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0.34</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 </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0.26</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latin typeface="Calibri"/>
                          <a:ea typeface="Calibri"/>
                          <a:cs typeface="Times New Roman"/>
                        </a:rPr>
                        <a:t>0.17</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0.36</a:t>
                      </a:r>
                      <a:endParaRPr lang="en-US" sz="240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a:effectLst/>
                          <a:latin typeface="Calibri"/>
                          <a:ea typeface="Calibri"/>
                          <a:cs typeface="Times New Roman"/>
                        </a:rPr>
                        <a:t>B</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0.32</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0.18</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0.50</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 </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0.33</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latin typeface="Calibri"/>
                          <a:ea typeface="Calibri"/>
                          <a:cs typeface="Times New Roman"/>
                        </a:rPr>
                        <a:t>0.18</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0.52</a:t>
                      </a:r>
                      <a:endParaRPr lang="en-US" sz="240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a:effectLst/>
                          <a:latin typeface="Calibri"/>
                          <a:ea typeface="Calibri"/>
                          <a:cs typeface="Times New Roman"/>
                        </a:rPr>
                        <a:t>C</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0.30</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0.22</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0.40</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 </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0.22</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latin typeface="Calibri"/>
                          <a:ea typeface="Calibri"/>
                          <a:cs typeface="Times New Roman"/>
                        </a:rPr>
                        <a:t>0.13</a:t>
                      </a:r>
                      <a:endParaRPr lang="en-US" sz="2400" dirty="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latin typeface="Calibri"/>
                          <a:ea typeface="Calibri"/>
                          <a:cs typeface="Times New Roman"/>
                        </a:rPr>
                        <a:t>0.33</a:t>
                      </a:r>
                      <a:endParaRPr lang="en-US" sz="2400" dirty="0">
                        <a:effectLst/>
                        <a:latin typeface="Calibri"/>
                        <a:ea typeface="Calibri"/>
                        <a:cs typeface="Times New Roman"/>
                      </a:endParaRPr>
                    </a:p>
                  </a:txBody>
                  <a:tcPr marL="68580" marR="68580" marT="0" marB="0" anchor="ctr" anchorCtr="1"/>
                </a:tc>
              </a:tr>
              <a:tr h="370840">
                <a:tc>
                  <a:txBody>
                    <a:bodyPr/>
                    <a:lstStyle/>
                    <a:p>
                      <a:pPr>
                        <a:lnSpc>
                          <a:spcPct val="200000"/>
                        </a:lnSpc>
                        <a:spcAft>
                          <a:spcPts val="0"/>
                        </a:spcAft>
                      </a:pPr>
                      <a:r>
                        <a:rPr lang="nl-NL" sz="1800">
                          <a:effectLst/>
                          <a:latin typeface="Calibri"/>
                          <a:ea typeface="Calibri"/>
                          <a:cs typeface="Times New Roman"/>
                        </a:rPr>
                        <a:t>D</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0.29</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0.17</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0.43</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 </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solidFill>
                            <a:srgbClr val="E31837"/>
                          </a:solidFill>
                          <a:effectLst/>
                          <a:latin typeface="Calibri"/>
                          <a:ea typeface="Calibri"/>
                          <a:cs typeface="Times New Roman"/>
                        </a:rPr>
                        <a:t>0.27</a:t>
                      </a:r>
                      <a:endParaRPr lang="en-US" sz="2400" dirty="0">
                        <a:solidFill>
                          <a:srgbClr val="E31837"/>
                        </a:solidFill>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a:effectLst/>
                          <a:latin typeface="Calibri"/>
                          <a:ea typeface="Calibri"/>
                          <a:cs typeface="Times New Roman"/>
                        </a:rPr>
                        <a:t>0.15</a:t>
                      </a:r>
                      <a:endParaRPr lang="en-US" sz="2400">
                        <a:effectLst/>
                        <a:latin typeface="Calibri"/>
                        <a:ea typeface="Calibri"/>
                        <a:cs typeface="Times New Roman"/>
                      </a:endParaRPr>
                    </a:p>
                  </a:txBody>
                  <a:tcPr marL="68580" marR="68580" marT="0" marB="0" anchor="ctr" anchorCtr="1"/>
                </a:tc>
                <a:tc>
                  <a:txBody>
                    <a:bodyPr/>
                    <a:lstStyle/>
                    <a:p>
                      <a:pPr algn="ctr">
                        <a:lnSpc>
                          <a:spcPct val="200000"/>
                        </a:lnSpc>
                        <a:spcAft>
                          <a:spcPts val="0"/>
                        </a:spcAft>
                      </a:pPr>
                      <a:r>
                        <a:rPr lang="nl-NL" sz="1800" dirty="0">
                          <a:effectLst/>
                          <a:latin typeface="Calibri"/>
                          <a:ea typeface="Calibri"/>
                          <a:cs typeface="Times New Roman"/>
                        </a:rPr>
                        <a:t>0.43</a:t>
                      </a:r>
                      <a:endParaRPr lang="en-US" sz="2400" dirty="0">
                        <a:effectLst/>
                        <a:latin typeface="Calibri"/>
                        <a:ea typeface="Calibri"/>
                        <a:cs typeface="Times New Roman"/>
                      </a:endParaRPr>
                    </a:p>
                  </a:txBody>
                  <a:tcPr marL="68580" marR="68580" marT="0" marB="0" anchor="ctr" anchorCtr="1"/>
                </a:tc>
              </a:tr>
            </a:tbl>
          </a:graphicData>
        </a:graphic>
      </p:graphicFrame>
      <p:sp>
        <p:nvSpPr>
          <p:cNvPr id="12" name="Rounded Rectangle 11"/>
          <p:cNvSpPr/>
          <p:nvPr/>
        </p:nvSpPr>
        <p:spPr>
          <a:xfrm>
            <a:off x="461792" y="3820887"/>
            <a:ext cx="6947865" cy="566834"/>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267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and barriers</a:t>
            </a:r>
            <a:endParaRPr lang="en-US" dirty="0"/>
          </a:p>
        </p:txBody>
      </p:sp>
      <p:sp>
        <p:nvSpPr>
          <p:cNvPr id="3" name="Text Placeholder 2"/>
          <p:cNvSpPr>
            <a:spLocks noGrp="1"/>
          </p:cNvSpPr>
          <p:nvPr>
            <p:ph type="body" sz="quarter" idx="13"/>
          </p:nvPr>
        </p:nvSpPr>
        <p:spPr/>
        <p:txBody>
          <a:bodyPr/>
          <a:lstStyle/>
          <a:p>
            <a:r>
              <a:rPr lang="en-US" dirty="0" smtClean="0"/>
              <a:t>Manufacturers</a:t>
            </a:r>
          </a:p>
          <a:p>
            <a:pPr lvl="1"/>
            <a:r>
              <a:rPr lang="en-US" dirty="0" smtClean="0"/>
              <a:t>Accessibility to data – comparative effectiveness</a:t>
            </a:r>
          </a:p>
          <a:p>
            <a:r>
              <a:rPr lang="en-US" dirty="0" smtClean="0"/>
              <a:t>Patients</a:t>
            </a:r>
          </a:p>
          <a:p>
            <a:pPr lvl="1"/>
            <a:r>
              <a:rPr lang="en-US" dirty="0" smtClean="0"/>
              <a:t>“Disease” denial – burden of data generation</a:t>
            </a:r>
          </a:p>
          <a:p>
            <a:r>
              <a:rPr lang="en-US" dirty="0" err="1" smtClean="0"/>
              <a:t>Treaters</a:t>
            </a:r>
            <a:endParaRPr lang="en-US" dirty="0" smtClean="0"/>
          </a:p>
          <a:p>
            <a:pPr lvl="1"/>
            <a:r>
              <a:rPr lang="en-US" dirty="0" smtClean="0"/>
              <a:t>Time commitment – applied science</a:t>
            </a:r>
          </a:p>
          <a:p>
            <a:r>
              <a:rPr lang="en-US" dirty="0" smtClean="0"/>
              <a:t>Researchers</a:t>
            </a:r>
          </a:p>
          <a:p>
            <a:pPr lvl="1"/>
            <a:r>
              <a:rPr lang="en-US" dirty="0" smtClean="0"/>
              <a:t>Small return</a:t>
            </a:r>
          </a:p>
          <a:p>
            <a:pPr lvl="1"/>
            <a:endParaRPr lang="en-US" dirty="0"/>
          </a:p>
        </p:txBody>
      </p:sp>
    </p:spTree>
    <p:extLst>
      <p:ext uri="{BB962C8B-B14F-4D97-AF65-F5344CB8AC3E}">
        <p14:creationId xmlns:p14="http://schemas.microsoft.com/office/powerpoint/2010/main" val="12744735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6696075"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graphicFrame>
        <p:nvGraphicFramePr>
          <p:cNvPr id="5" name="Group 2"/>
          <p:cNvGraphicFramePr>
            <a:graphicFrameLocks noGrp="1"/>
          </p:cNvGraphicFramePr>
          <p:nvPr/>
        </p:nvGraphicFramePr>
        <p:xfrm>
          <a:off x="152400" y="2800350"/>
          <a:ext cx="2971800" cy="2290763"/>
        </p:xfrm>
        <a:graphic>
          <a:graphicData uri="http://schemas.openxmlformats.org/drawingml/2006/table">
            <a:tbl>
              <a:tblPr/>
              <a:tblGrid>
                <a:gridCol w="1485900"/>
                <a:gridCol w="135082"/>
                <a:gridCol w="1350818"/>
              </a:tblGrid>
              <a:tr h="555130">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Helvetica" charset="0"/>
                          <a:ea typeface="Helvetica" charset="0"/>
                          <a:cs typeface="Helvetica" charset="0"/>
                          <a:sym typeface="Helvetica" charset="0"/>
                        </a:rPr>
                        <a:t>Study</a:t>
                      </a:r>
                      <a:endParaRPr kumimoji="0" lang="en-US" altLang="en-US" sz="14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smtClean="0">
                        <a:ln>
                          <a:noFill/>
                        </a:ln>
                        <a:solidFill>
                          <a:srgbClr val="000000"/>
                        </a:solidFill>
                        <a:effectLst/>
                        <a:latin typeface="Helvetica" charset="0"/>
                        <a:ea typeface="Helvetica" charset="0"/>
                        <a:cs typeface="Helvetica" charset="0"/>
                        <a:sym typeface="Helvetica"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Helvetica" charset="0"/>
                          <a:ea typeface="Helvetica" charset="0"/>
                          <a:cs typeface="Helvetica" charset="0"/>
                          <a:sym typeface="Helvetica" charset="0"/>
                        </a:rPr>
                        <a:t>Patients
(n 1,188)</a:t>
                      </a:r>
                      <a:endParaRPr kumimoji="0" lang="en-US" altLang="en-US" sz="14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r>
              <a:tr h="1735633">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Australia-PASS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Europe-PASS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Japan-PASS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Italy-PASS</a:t>
                      </a:r>
                    </a:p>
                    <a:p>
                      <a:pPr marL="0" marR="0" lvl="0" indent="0" algn="r" defTabSz="0" rtl="0" eaLnBrk="1" fontAlgn="base" latinLnBrk="0" hangingPunct="0">
                        <a:lnSpc>
                          <a:spcPct val="115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US-PASS</a:t>
                      </a:r>
                      <a:endParaRPr kumimoji="0" lang="en-US" altLang="en-US" sz="14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ctr" defTabSz="0" rtl="0" eaLnBrk="1"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Helvetica" charset="0"/>
                        <a:ea typeface="Helvetica" charset="0"/>
                        <a:cs typeface="Helvetica" charset="0"/>
                        <a:sym typeface="Helvetica"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lvl1pPr algn="l" defTabSz="0">
                        <a:spcBef>
                          <a:spcPts val="4200"/>
                        </a:spcBef>
                        <a:defRPr sz="3200">
                          <a:solidFill>
                            <a:srgbClr val="000000"/>
                          </a:solidFill>
                          <a:latin typeface="Helvetica Light" charset="0"/>
                          <a:ea typeface="Helvetica Light" charset="0"/>
                          <a:cs typeface="Helvetica Light" charset="0"/>
                          <a:sym typeface="Helvetica Light" charset="0"/>
                        </a:defRPr>
                      </a:lvl1pPr>
                      <a:lvl2pPr algn="l" defTabSz="0">
                        <a:spcBef>
                          <a:spcPts val="4200"/>
                        </a:spcBef>
                        <a:defRPr sz="3200">
                          <a:solidFill>
                            <a:srgbClr val="000000"/>
                          </a:solidFill>
                          <a:latin typeface="Helvetica Light" charset="0"/>
                          <a:ea typeface="Helvetica Light" charset="0"/>
                          <a:cs typeface="Helvetica Light" charset="0"/>
                          <a:sym typeface="Helvetica Light" charset="0"/>
                        </a:defRPr>
                      </a:lvl2pPr>
                      <a:lvl3pPr algn="l" defTabSz="0">
                        <a:spcBef>
                          <a:spcPts val="4200"/>
                        </a:spcBef>
                        <a:defRPr sz="3200">
                          <a:solidFill>
                            <a:srgbClr val="000000"/>
                          </a:solidFill>
                          <a:latin typeface="Helvetica Light" charset="0"/>
                          <a:ea typeface="Helvetica Light" charset="0"/>
                          <a:cs typeface="Helvetica Light" charset="0"/>
                          <a:sym typeface="Helvetica Light" charset="0"/>
                        </a:defRPr>
                      </a:lvl3pPr>
                      <a:lvl4pPr algn="l" defTabSz="0">
                        <a:spcBef>
                          <a:spcPts val="4200"/>
                        </a:spcBef>
                        <a:defRPr sz="3200">
                          <a:solidFill>
                            <a:srgbClr val="000000"/>
                          </a:solidFill>
                          <a:latin typeface="Helvetica Light" charset="0"/>
                          <a:ea typeface="Helvetica Light" charset="0"/>
                          <a:cs typeface="Helvetica Light" charset="0"/>
                          <a:sym typeface="Helvetica Light" charset="0"/>
                        </a:defRPr>
                      </a:lvl4pPr>
                      <a:lvl5pPr algn="l" defTabSz="0">
                        <a:spcBef>
                          <a:spcPts val="4200"/>
                        </a:spcBef>
                        <a:defRPr sz="3200">
                          <a:solidFill>
                            <a:srgbClr val="000000"/>
                          </a:solidFill>
                          <a:latin typeface="Helvetica Light" charset="0"/>
                          <a:ea typeface="Helvetica Light" charset="0"/>
                          <a:cs typeface="Helvetica Light" charset="0"/>
                          <a:sym typeface="Helvetica Light" charset="0"/>
                        </a:defRPr>
                      </a:lvl5pPr>
                      <a:lvl6pPr marL="13716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6pPr>
                      <a:lvl7pPr marL="18288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7pPr>
                      <a:lvl8pPr marL="22860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8pPr>
                      <a:lvl9pPr marL="2743200" defTabSz="0" fontAlgn="base" hangingPunct="0">
                        <a:spcBef>
                          <a:spcPts val="4200"/>
                        </a:spcBef>
                        <a:spcAft>
                          <a:spcPct val="0"/>
                        </a:spcAft>
                        <a:defRPr sz="3200">
                          <a:solidFill>
                            <a:srgbClr val="000000"/>
                          </a:solidFill>
                          <a:latin typeface="Helvetica Light" charset="0"/>
                          <a:ea typeface="Helvetica Light" charset="0"/>
                          <a:cs typeface="Helvetica Light" charset="0"/>
                          <a:sym typeface="Helvetica Light" charset="0"/>
                        </a:defRPr>
                      </a:lvl9pPr>
                    </a:lstStyle>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34 (2.9)</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419 (35.3)</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361 (30.4)</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281 (23.6)</a:t>
                      </a:r>
                    </a:p>
                    <a:p>
                      <a:pPr marL="0" marR="0" lvl="0" indent="0" algn="l" defTabSz="0" rtl="0" eaLnBrk="1" fontAlgn="base" latinLnBrk="0" hangingPunct="0">
                        <a:lnSpc>
                          <a:spcPct val="12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Helvetica" charset="0"/>
                          <a:ea typeface="Helvetica" charset="0"/>
                          <a:cs typeface="Helvetica" charset="0"/>
                          <a:sym typeface="Helvetica" charset="0"/>
                        </a:rPr>
                        <a:t>93 (7.8)</a:t>
                      </a:r>
                      <a:endParaRPr kumimoji="0" lang="en-US" altLang="en-US" sz="1400" b="0" i="0" u="none" strike="noStrike" cap="none" normalizeH="0" baseline="0" dirty="0" smtClean="0">
                        <a:ln>
                          <a:noFill/>
                        </a:ln>
                        <a:solidFill>
                          <a:srgbClr val="000000"/>
                        </a:solidFill>
                        <a:effectLst/>
                        <a:latin typeface="Helvetica Light" charset="0"/>
                        <a:ea typeface="Helvetica Light" charset="0"/>
                        <a:cs typeface="Helvetica Light" charset="0"/>
                        <a:sym typeface="Helvetica Light" charset="0"/>
                      </a:endParaRPr>
                    </a:p>
                  </a:txBody>
                  <a:tcPr marL="35719" marR="35719" marT="26785" marB="26785"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r>
            </a:tbl>
          </a:graphicData>
        </a:graphic>
      </p:graphicFrame>
      <p:sp>
        <p:nvSpPr>
          <p:cNvPr id="2" name="Rectangle 1"/>
          <p:cNvSpPr>
            <a:spLocks noChangeArrowheads="1"/>
          </p:cNvSpPr>
          <p:nvPr/>
        </p:nvSpPr>
        <p:spPr bwMode="auto">
          <a:xfrm>
            <a:off x="4800600" y="4171950"/>
            <a:ext cx="2743200" cy="838200"/>
          </a:xfrm>
          <a:prstGeom prst="rect">
            <a:avLst/>
          </a:prstGeom>
          <a:noFill/>
          <a:ln w="38100">
            <a:solidFill>
              <a:srgbClr val="FF0000"/>
            </a:solidFill>
            <a:miter lim="0"/>
            <a:headEnd/>
            <a:tailEnd/>
          </a:ln>
          <a:effectLst>
            <a:outerShdw blurRad="38100" dist="2694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50800" tIns="50800" rIns="50800" bIns="50800" anchor="ctr"/>
          <a:lstStyle/>
          <a:p>
            <a:pPr marL="228600" defTabSz="584200">
              <a:defRPr/>
            </a:pPr>
            <a:endParaRPr lang="en-US" sz="3600">
              <a:ea typeface="Helvetica Light" charset="0"/>
              <a:cs typeface="+mn-cs"/>
            </a:endParaRPr>
          </a:p>
        </p:txBody>
      </p:sp>
      <p:sp>
        <p:nvSpPr>
          <p:cNvPr id="4113" name="Rectangle 2"/>
          <p:cNvSpPr>
            <a:spLocks noChangeArrowheads="1"/>
          </p:cNvSpPr>
          <p:nvPr/>
        </p:nvSpPr>
        <p:spPr bwMode="auto">
          <a:xfrm>
            <a:off x="15875" y="15875"/>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FF0000"/>
                </a:solidFill>
              </a:rPr>
              <a:t>Patient data meta-analysis of Post Authorization Safety Surveillance (PASS) studies of hemophilia A patients treated with </a:t>
            </a:r>
            <a:r>
              <a:rPr lang="en-US" sz="2000" b="1" dirty="0" err="1">
                <a:solidFill>
                  <a:srgbClr val="FF0000"/>
                </a:solidFill>
              </a:rPr>
              <a:t>rAHF</a:t>
            </a:r>
            <a:r>
              <a:rPr lang="en-US" sz="2000" b="1" dirty="0">
                <a:solidFill>
                  <a:srgbClr val="FF0000"/>
                </a:solidFill>
              </a:rPr>
              <a:t>-PFM </a:t>
            </a:r>
          </a:p>
          <a:p>
            <a:pPr algn="l"/>
            <a:r>
              <a:rPr lang="en-US" sz="2000" b="1" dirty="0">
                <a:solidFill>
                  <a:srgbClr val="FF0000"/>
                </a:solidFill>
              </a:rPr>
              <a:t/>
            </a:r>
            <a:br>
              <a:rPr lang="en-US" sz="2000" b="1" dirty="0">
                <a:solidFill>
                  <a:srgbClr val="FF0000"/>
                </a:solidFill>
              </a:rPr>
            </a:br>
            <a:r>
              <a:rPr lang="en-US" sz="1800" b="1" dirty="0">
                <a:solidFill>
                  <a:srgbClr val="FF0000"/>
                </a:solidFill>
              </a:rPr>
              <a:t>Iorio, </a:t>
            </a:r>
            <a:r>
              <a:rPr lang="en-US" sz="1800" b="1" dirty="0" err="1">
                <a:solidFill>
                  <a:srgbClr val="FF0000"/>
                </a:solidFill>
              </a:rPr>
              <a:t>Marcucci</a:t>
            </a:r>
            <a:r>
              <a:rPr lang="en-US" sz="1800" b="1" dirty="0">
                <a:solidFill>
                  <a:srgbClr val="FF0000"/>
                </a:solidFill>
              </a:rPr>
              <a:t>, Cheng,</a:t>
            </a:r>
          </a:p>
          <a:p>
            <a:pPr algn="l"/>
            <a:r>
              <a:rPr lang="en-US" sz="1800" b="1" dirty="0">
                <a:solidFill>
                  <a:srgbClr val="FF0000"/>
                </a:solidFill>
              </a:rPr>
              <a:t>Romanov, </a:t>
            </a:r>
            <a:r>
              <a:rPr lang="en-US" sz="1800" b="1" dirty="0" err="1">
                <a:solidFill>
                  <a:srgbClr val="FF0000"/>
                </a:solidFill>
              </a:rPr>
              <a:t>Thabane</a:t>
            </a:r>
            <a:r>
              <a:rPr lang="en-US" sz="1800" b="1" dirty="0">
                <a:solidFill>
                  <a:srgbClr val="FF0000"/>
                </a:solidFill>
              </a:rPr>
              <a:t>.</a:t>
            </a:r>
          </a:p>
          <a:p>
            <a:pPr algn="l"/>
            <a:r>
              <a:rPr lang="en-US" sz="1800" b="1" dirty="0" smtClean="0">
                <a:solidFill>
                  <a:srgbClr val="FF0000"/>
                </a:solidFill>
              </a:rPr>
              <a:t>Hemophilia, submitted</a:t>
            </a:r>
            <a:r>
              <a:rPr lang="en-US" sz="1800" b="1" dirty="0">
                <a:solidFill>
                  <a:srgbClr val="FF0000"/>
                </a:solidFill>
              </a:rPr>
              <a:t>.</a:t>
            </a:r>
            <a:endParaRPr lang="en-US" sz="2000" dirty="0">
              <a:solidFill>
                <a:srgbClr val="FF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Group 1"/>
          <p:cNvGraphicFramePr>
            <a:graphicFrameLocks noGrp="1"/>
          </p:cNvGraphicFramePr>
          <p:nvPr>
            <p:extLst>
              <p:ext uri="{D42A27DB-BD31-4B8C-83A1-F6EECF244321}">
                <p14:modId xmlns:p14="http://schemas.microsoft.com/office/powerpoint/2010/main" val="2840404317"/>
              </p:ext>
            </p:extLst>
          </p:nvPr>
        </p:nvGraphicFramePr>
        <p:xfrm>
          <a:off x="398819" y="737895"/>
          <a:ext cx="8301755" cy="4007205"/>
        </p:xfrm>
        <a:graphic>
          <a:graphicData uri="http://schemas.openxmlformats.org/drawingml/2006/table">
            <a:tbl>
              <a:tblPr/>
              <a:tblGrid>
                <a:gridCol w="4255226"/>
                <a:gridCol w="1773011"/>
                <a:gridCol w="2273518"/>
              </a:tblGrid>
              <a:tr h="380964">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Helvetica Light" charset="0"/>
                          <a:ea typeface="MS PGothic" charset="0"/>
                          <a:cs typeface="MS PGothic" charset="0"/>
                          <a:sym typeface="Calibri" charset="0"/>
                        </a:rPr>
                        <a:t>Characteristics, n (%)</a:t>
                      </a:r>
                      <a:endParaRPr kumimoji="0" lang="en-US" sz="1600" b="0" i="0" u="none" strike="noStrike" cap="none" normalizeH="0" baseline="0" dirty="0">
                        <a:ln>
                          <a:noFill/>
                        </a:ln>
                        <a:solidFill>
                          <a:srgbClr val="FF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err="1">
                          <a:ln>
                            <a:noFill/>
                          </a:ln>
                          <a:solidFill>
                            <a:srgbClr val="FF0000"/>
                          </a:solidFill>
                          <a:effectLst/>
                          <a:latin typeface="Helvetica Light" charset="0"/>
                          <a:ea typeface="MS PGothic" charset="0"/>
                          <a:cs typeface="MS PGothic" charset="0"/>
                          <a:sym typeface="Calibri" charset="0"/>
                        </a:rPr>
                        <a:t>Num</a:t>
                      </a:r>
                      <a:r>
                        <a:rPr kumimoji="0" lang="en-US" sz="1800" b="1" i="0" u="none" strike="noStrike" cap="none" normalizeH="0" baseline="0" dirty="0">
                          <a:ln>
                            <a:noFill/>
                          </a:ln>
                          <a:solidFill>
                            <a:srgbClr val="FF0000"/>
                          </a:solidFill>
                          <a:effectLst/>
                          <a:latin typeface="Helvetica Light" charset="0"/>
                          <a:ea typeface="MS PGothic" charset="0"/>
                          <a:cs typeface="MS PGothic" charset="0"/>
                          <a:sym typeface="Calibri" charset="0"/>
                        </a:rPr>
                        <a:t> (%)</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it-IT" sz="2000" b="0" i="0" u="none" strike="noStrike" cap="none" normalizeH="0" baseline="0" dirty="0" smtClean="0">
                          <a:ln>
                            <a:noFill/>
                          </a:ln>
                          <a:solidFill>
                            <a:srgbClr val="FF0000"/>
                          </a:solidFill>
                          <a:effectLst/>
                          <a:latin typeface="Helvetica Light" charset="0"/>
                          <a:ea typeface="MS PGothic" charset="0"/>
                          <a:cs typeface="MS PGothic" charset="0"/>
                          <a:sym typeface="Helvetica Light" charset="0"/>
                        </a:rPr>
                        <a:t>ABR</a:t>
                      </a:r>
                      <a:endParaRPr kumimoji="0" lang="it-IT" sz="2000" b="0" i="0" u="none" strike="noStrike" cap="none" normalizeH="0" baseline="0" dirty="0">
                        <a:ln>
                          <a:noFill/>
                        </a:ln>
                        <a:solidFill>
                          <a:srgbClr val="FF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tx2">
                        <a:lumMod val="40000"/>
                        <a:lumOff val="60000"/>
                      </a:schemeClr>
                    </a:solidFill>
                  </a:tcPr>
                </a:tc>
              </a:tr>
              <a:tr h="380964">
                <a:tc>
                  <a:txBody>
                    <a:bodyPr/>
                    <a:lstStyle/>
                    <a:p>
                      <a:pPr marL="0" marR="0" lvl="0" indent="0" algn="l" defTabSz="0" rtl="0" eaLnBrk="1" fontAlgn="base" latinLnBrk="0" hangingPunct="0">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Calibri" charset="0"/>
                        </a:rPr>
                        <a:t>&gt;150 previous EDs</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Light" charset="0"/>
                          <a:ea typeface="MS PGothic" charset="0"/>
                          <a:cs typeface="MS PGothic" charset="0"/>
                          <a:sym typeface="Calibri" charset="0"/>
                        </a:rPr>
                        <a:t>1016 (85.5)</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Helvetica Light" charset="0"/>
                        <a:ea typeface="MS PGothic" charset="0"/>
                        <a:cs typeface="MS PGothic" charset="0"/>
                        <a:sym typeface="Calibri"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34933">
                <a:tc>
                  <a:txBody>
                    <a:bodyPr/>
                    <a:lstStyle/>
                    <a:p>
                      <a:pPr marL="0" marR="0" lvl="0" indent="0" algn="l" defTabSz="0" rtl="0" eaLnBrk="1" fontAlgn="base" latinLnBrk="0" hangingPunct="0">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Calibri" charset="0"/>
                        </a:rPr>
                        <a:t>Prophylaxis at enrolment</a:t>
                      </a: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743 </a:t>
                      </a:r>
                      <a:r>
                        <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Calibri" charset="0"/>
                        </a:rPr>
                        <a:t>(</a:t>
                      </a: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62.6)</a:t>
                      </a:r>
                      <a:endPar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Calibri"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Helvetica Light" charset="0"/>
                        <a:ea typeface="MS PGothic" charset="0"/>
                        <a:cs typeface="Helvetica Light" charset="0"/>
                        <a:sym typeface="Times New Roman"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07949">
                <a:tc>
                  <a:txBody>
                    <a:bodyPr/>
                    <a:lstStyle/>
                    <a:p>
                      <a:pPr marL="0" marR="0" lvl="0" indent="0" algn="l" defTabSz="0" rtl="0" eaLnBrk="1" fontAlgn="base" latinLnBrk="0" hangingPunct="0">
                        <a:lnSpc>
                          <a:spcPct val="115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Calibri" charset="0"/>
                        </a:rPr>
                        <a:t>≥ twice/week  during the study</a:t>
                      </a:r>
                      <a:endPar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587 </a:t>
                      </a:r>
                      <a:r>
                        <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Calibri" charset="0"/>
                        </a:rPr>
                        <a:t>(</a:t>
                      </a: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49.4)</a:t>
                      </a:r>
                      <a:endPar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no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endParaRPr kumimoji="0" lang="it-IT" sz="16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543254">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Helvetica Light" charset="0"/>
                          <a:ea typeface="MS PGothic" charset="0"/>
                          <a:cs typeface="MS PGothic" charset="0"/>
                          <a:sym typeface="Calibri" charset="0"/>
                        </a:rPr>
                        <a:t>Characteristics, n (%)</a:t>
                      </a:r>
                      <a:endParaRPr kumimoji="0" lang="en-US" sz="1600" b="0" i="0" u="none" strike="noStrike" cap="none" normalizeH="0" baseline="0" dirty="0">
                        <a:ln>
                          <a:noFill/>
                        </a:ln>
                        <a:solidFill>
                          <a:srgbClr val="FF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8EB4E3"/>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err="1">
                          <a:ln>
                            <a:noFill/>
                          </a:ln>
                          <a:solidFill>
                            <a:srgbClr val="FF0000"/>
                          </a:solidFill>
                          <a:effectLst/>
                          <a:latin typeface="Helvetica Light" charset="0"/>
                          <a:ea typeface="MS PGothic" charset="0"/>
                          <a:cs typeface="MS PGothic" charset="0"/>
                          <a:sym typeface="Calibri" charset="0"/>
                        </a:rPr>
                        <a:t>Num</a:t>
                      </a:r>
                      <a:endParaRPr kumimoji="0" lang="en-US" sz="1800" b="1" i="0" u="none" strike="noStrike" cap="none" normalizeH="0" baseline="0" dirty="0">
                        <a:ln>
                          <a:noFill/>
                        </a:ln>
                        <a:solidFill>
                          <a:srgbClr val="FF0000"/>
                        </a:solidFill>
                        <a:effectLst/>
                        <a:latin typeface="Helvetica Light" charset="0"/>
                        <a:ea typeface="MS PGothic" charset="0"/>
                        <a:cs typeface="MS PGothic" charset="0"/>
                        <a:sym typeface="Calibri"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8EB4E3"/>
                    </a:solidFill>
                  </a:tcPr>
                </a:tc>
                <a:tc>
                  <a:txBody>
                    <a:bodyPr/>
                    <a:lstStyle/>
                    <a:p>
                      <a:pPr marL="0" marR="0" lvl="0" indent="0" algn="ctr" defTabSz="0" rtl="0" eaLnBrk="1" fontAlgn="base" latinLnBrk="0" hangingPunct="0">
                        <a:lnSpc>
                          <a:spcPct val="115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Helvetica Light" charset="0"/>
                          <a:ea typeface="MS PGothic" charset="0"/>
                          <a:cs typeface="MS PGothic" charset="0"/>
                          <a:sym typeface="Calibri" charset="0"/>
                        </a:rPr>
                        <a:t>Median </a:t>
                      </a:r>
                      <a:r>
                        <a:rPr kumimoji="0" lang="en-US" sz="1800" b="1" i="0" u="none" strike="noStrike" cap="none" normalizeH="0" baseline="0" dirty="0">
                          <a:ln>
                            <a:noFill/>
                          </a:ln>
                          <a:solidFill>
                            <a:srgbClr val="FF0000"/>
                          </a:solidFill>
                          <a:effectLst/>
                          <a:latin typeface="Helvetica Light" charset="0"/>
                          <a:ea typeface="MS PGothic" charset="0"/>
                          <a:cs typeface="MS PGothic" charset="0"/>
                          <a:sym typeface="Calibri" charset="0"/>
                        </a:rPr>
                        <a:t>(Q1, Q3)</a:t>
                      </a:r>
                      <a:endParaRPr kumimoji="0" lang="en-US" sz="2000" b="0" i="0" u="none" strike="noStrike" cap="none" normalizeH="0" baseline="0" dirty="0">
                        <a:ln>
                          <a:noFill/>
                        </a:ln>
                        <a:solidFill>
                          <a:srgbClr val="FF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8EB4E3"/>
                    </a:solidFill>
                  </a:tcPr>
                </a:tc>
              </a:tr>
              <a:tr h="380964">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Calibri" charset="0"/>
                        </a:rPr>
                        <a:t>All patients</a:t>
                      </a:r>
                      <a:endPar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B9CDE5"/>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Light" charset="0"/>
                          <a:ea typeface="MS PGothic" charset="0"/>
                          <a:cs typeface="MS PGothic" charset="0"/>
                          <a:sym typeface="Calibri" charset="0"/>
                        </a:rPr>
                        <a:t>1,140</a:t>
                      </a:r>
                      <a:endParaRPr kumimoji="0" lang="en-US" sz="1800" b="0" i="0" u="none" strike="noStrike" cap="none" normalizeH="0" baseline="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Light" charset="0"/>
                          <a:ea typeface="MS PGothic" charset="0"/>
                          <a:cs typeface="MS PGothic" charset="0"/>
                          <a:sym typeface="Calibri" charset="0"/>
                        </a:rPr>
                        <a:t>3.83 (0.60, 12.90)</a:t>
                      </a:r>
                      <a:endParaRPr kumimoji="0" lang="en-US" sz="1800" b="0" i="0" u="none" strike="noStrike" cap="none" normalizeH="0" baseline="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57156">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Calibri" charset="0"/>
                        </a:rPr>
                        <a:t>On demand at enrolment</a:t>
                      </a:r>
                      <a:endPar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B9CDE5"/>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Light" charset="0"/>
                          <a:ea typeface="MS PGothic" charset="0"/>
                          <a:cs typeface="MS PGothic" charset="0"/>
                          <a:sym typeface="Calibri" charset="0"/>
                        </a:rPr>
                        <a:t>421</a:t>
                      </a:r>
                      <a:endParaRPr kumimoji="0" lang="en-US" sz="1800" b="0" i="0" u="none" strike="noStrike" cap="none" normalizeH="0" baseline="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Light" charset="0"/>
                          <a:ea typeface="MS PGothic" charset="0"/>
                          <a:cs typeface="MS PGothic" charset="0"/>
                          <a:sym typeface="Calibri" charset="0"/>
                        </a:rPr>
                        <a:t>10.38 (2.27, 27.29)</a:t>
                      </a:r>
                      <a:endParaRPr kumimoji="0" lang="en-US" sz="1800" b="0" i="0" u="none" strike="noStrike" cap="none" normalizeH="0" baseline="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533349">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Calibri" charset="0"/>
                        </a:rPr>
                        <a:t>On prophylaxis (on study, any frequency) </a:t>
                      </a:r>
                      <a:endPar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B9CDE5"/>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710</a:t>
                      </a:r>
                      <a:endPar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Helvetica Light" charset="0"/>
                          <a:ea typeface="MS PGothic" charset="0"/>
                          <a:cs typeface="MS PGothic" charset="0"/>
                          <a:sym typeface="Calibri" charset="0"/>
                        </a:rPr>
                        <a:t>2.00 (0, 6.73)</a:t>
                      </a:r>
                      <a:endParaRPr kumimoji="0" lang="en-US" sz="1800" b="0" i="0" u="none" strike="noStrike" cap="none" normalizeH="0" baseline="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r h="457156">
                <a:tc>
                  <a:txBody>
                    <a:bodyPr/>
                    <a:lstStyle/>
                    <a:p>
                      <a:pPr marL="0" marR="0" lvl="0" indent="0" algn="l" defTabSz="0" rtl="0" eaLnBrk="1" fontAlgn="base" latinLnBrk="0" hangingPunct="0">
                        <a:lnSpc>
                          <a:spcPct val="15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Calibri" charset="0"/>
                        </a:rPr>
                        <a:t>On prophylaxis (on study, ≥twice/week)</a:t>
                      </a:r>
                      <a:endParaRPr kumimoji="0" lang="en-US" sz="16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B9CDE5"/>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557</a:t>
                      </a:r>
                      <a:endPar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c>
                  <a:txBody>
                    <a:bodyPr/>
                    <a:lstStyle/>
                    <a:p>
                      <a:pPr marL="0" marR="0" lvl="0" indent="0" algn="ctr" defTabSz="0" rtl="0" eaLnBrk="1" fontAlgn="base" latinLnBrk="0" hangingPunct="0">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1.66 </a:t>
                      </a:r>
                      <a:r>
                        <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Calibri" charset="0"/>
                        </a:rPr>
                        <a:t>(0, </a:t>
                      </a:r>
                      <a:r>
                        <a:rPr kumimoji="0" lang="en-US" sz="1800" b="0" i="0" u="none" strike="noStrike" cap="none" normalizeH="0" baseline="0" dirty="0" smtClean="0">
                          <a:ln>
                            <a:noFill/>
                          </a:ln>
                          <a:solidFill>
                            <a:srgbClr val="000000"/>
                          </a:solidFill>
                          <a:effectLst/>
                          <a:latin typeface="Helvetica Light" charset="0"/>
                          <a:ea typeface="MS PGothic" charset="0"/>
                          <a:cs typeface="MS PGothic" charset="0"/>
                          <a:sym typeface="Calibri" charset="0"/>
                        </a:rPr>
                        <a:t>4.78)</a:t>
                      </a:r>
                      <a:endParaRPr kumimoji="0" lang="en-US" sz="1800" b="0" i="0" u="none" strike="noStrike" cap="none" normalizeH="0" baseline="0" dirty="0">
                        <a:ln>
                          <a:noFill/>
                        </a:ln>
                        <a:solidFill>
                          <a:srgbClr val="000000"/>
                        </a:solidFill>
                        <a:effectLst/>
                        <a:latin typeface="Helvetica Light" charset="0"/>
                        <a:ea typeface="MS PGothic" charset="0"/>
                        <a:cs typeface="MS PGothic" charset="0"/>
                        <a:sym typeface="Helvetica Light" charset="0"/>
                      </a:endParaRPr>
                    </a:p>
                  </a:txBody>
                  <a:tcPr marL="44648" marR="44648" marT="0" marB="0" anchor="ctr" horzOverflow="overflow">
                    <a:lnL w="12700" cap="flat" cmpd="sng" algn="ctr">
                      <a:solidFill>
                        <a:srgbClr val="CBCBCB"/>
                      </a:solidFill>
                      <a:prstDash val="solid"/>
                      <a:miter lim="0"/>
                      <a:headEnd type="none" w="med" len="med"/>
                      <a:tailEnd type="none" w="med" len="med"/>
                    </a:lnL>
                    <a:lnR w="12700" cap="flat" cmpd="sng" algn="ctr">
                      <a:solidFill>
                        <a:srgbClr val="CBCBCB"/>
                      </a:solidFill>
                      <a:prstDash val="solid"/>
                      <a:miter lim="0"/>
                      <a:headEnd type="none" w="med" len="med"/>
                      <a:tailEnd type="none" w="med" len="med"/>
                    </a:lnR>
                    <a:lnT w="12700" cap="flat" cmpd="sng" algn="ctr">
                      <a:solidFill>
                        <a:srgbClr val="CBCBCB"/>
                      </a:solidFill>
                      <a:prstDash val="solid"/>
                      <a:miter lim="0"/>
                      <a:headEnd type="none" w="med" len="med"/>
                      <a:tailEnd type="none" w="med" len="med"/>
                    </a:lnT>
                    <a:lnB w="12700" cap="flat" cmpd="sng" algn="ctr">
                      <a:solidFill>
                        <a:srgbClr val="CBCBCB"/>
                      </a:solidFill>
                      <a:prstDash val="solid"/>
                      <a:miter lim="0"/>
                      <a:headEnd type="none" w="med" len="med"/>
                      <a:tailEnd type="none" w="med" len="med"/>
                    </a:lnB>
                    <a:lnTlToBr>
                      <a:noFill/>
                    </a:lnTlToBr>
                    <a:lnBlToTr>
                      <a:noFill/>
                    </a:lnBlToTr>
                    <a:solidFill>
                      <a:srgbClr val="FFFFFF"/>
                    </a:solidFill>
                  </a:tcPr>
                </a:tc>
              </a:tr>
            </a:tbl>
          </a:graphicData>
        </a:graphic>
      </p:graphicFrame>
      <p:sp>
        <p:nvSpPr>
          <p:cNvPr id="2" name="Title 1"/>
          <p:cNvSpPr>
            <a:spLocks noGrp="1"/>
          </p:cNvSpPr>
          <p:nvPr>
            <p:ph type="title"/>
          </p:nvPr>
        </p:nvSpPr>
        <p:spPr>
          <a:xfrm>
            <a:off x="392544" y="132087"/>
            <a:ext cx="8096152" cy="610929"/>
          </a:xfrm>
        </p:spPr>
        <p:txBody>
          <a:bodyPr/>
          <a:lstStyle/>
          <a:p>
            <a:pPr defTabSz="286984">
              <a:defRPr/>
            </a:pPr>
            <a:r>
              <a:rPr lang="en-US" dirty="0">
                <a:solidFill>
                  <a:srgbClr val="FF0000"/>
                </a:solidFill>
                <a:latin typeface="Helvetica" charset="0"/>
                <a:ea typeface="ＭＳ Ｐゴシック" charset="0"/>
                <a:cs typeface="Helvetica" charset="0"/>
                <a:sym typeface="Helvetica" charset="0"/>
              </a:rPr>
              <a:t>Patient Characteristics &amp; ABR</a:t>
            </a:r>
            <a:endParaRPr lang="en-US" dirty="0">
              <a:solidFill>
                <a:srgbClr val="FF0000"/>
              </a:solidFill>
              <a:ea typeface="ＭＳ Ｐゴシック" charset="0"/>
            </a:endParaRPr>
          </a:p>
        </p:txBody>
      </p:sp>
      <p:sp>
        <p:nvSpPr>
          <p:cNvPr id="3" name="Rectangle 2"/>
          <p:cNvSpPr/>
          <p:nvPr/>
        </p:nvSpPr>
        <p:spPr>
          <a:xfrm>
            <a:off x="533291" y="4820334"/>
            <a:ext cx="7275186" cy="369332"/>
          </a:xfrm>
          <a:prstGeom prst="rect">
            <a:avLst/>
          </a:prstGeom>
        </p:spPr>
        <p:txBody>
          <a:bodyPr wrap="square">
            <a:spAutoFit/>
          </a:bodyPr>
          <a:lstStyle/>
          <a:p>
            <a:r>
              <a:rPr lang="en-US" dirty="0">
                <a:solidFill>
                  <a:srgbClr val="E31837"/>
                </a:solidFill>
              </a:rPr>
              <a:t>M</a:t>
            </a:r>
            <a:r>
              <a:rPr lang="en-US" dirty="0" smtClean="0">
                <a:solidFill>
                  <a:srgbClr val="E31837"/>
                </a:solidFill>
              </a:rPr>
              <a:t>edian </a:t>
            </a:r>
            <a:r>
              <a:rPr lang="en-US" dirty="0">
                <a:solidFill>
                  <a:srgbClr val="E31837"/>
                </a:solidFill>
              </a:rPr>
              <a:t>dose per infusion of 27 IU/kg (Q1 20, Q3 34).</a:t>
            </a:r>
            <a:r>
              <a:rPr lang="en-US" dirty="0">
                <a:solidFill>
                  <a:srgbClr val="E31837"/>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69576" y="1683610"/>
            <a:ext cx="7839676" cy="369332"/>
          </a:xfrm>
          <a:prstGeom prst="rect">
            <a:avLst/>
          </a:prstGeom>
          <a:noFill/>
        </p:spPr>
        <p:txBody>
          <a:bodyPr wrap="square" lIns="0" tIns="0" rIns="0" bIns="0" rtlCol="0" anchor="t" anchorCtr="0">
            <a:spAutoFit/>
          </a:bodyPr>
          <a:lstStyle/>
          <a:p>
            <a:r>
              <a:rPr lang="en-US" sz="2400" b="1" dirty="0" smtClean="0"/>
              <a:t>Alfonso Iorio</a:t>
            </a:r>
            <a:endParaRPr lang="en-US" sz="2400" b="1" dirty="0"/>
          </a:p>
        </p:txBody>
      </p:sp>
      <p:sp>
        <p:nvSpPr>
          <p:cNvPr id="7" name="TextBox 6"/>
          <p:cNvSpPr txBox="1"/>
          <p:nvPr/>
        </p:nvSpPr>
        <p:spPr>
          <a:xfrm>
            <a:off x="3274542" y="2647551"/>
            <a:ext cx="5203567" cy="297639"/>
          </a:xfrm>
          <a:prstGeom prst="rect">
            <a:avLst/>
          </a:prstGeom>
          <a:noFill/>
        </p:spPr>
        <p:txBody>
          <a:bodyPr wrap="square" lIns="0" tIns="0" rIns="0" bIns="0" rtlCol="0" anchor="ctr" anchorCtr="0">
            <a:normAutofit/>
          </a:bodyPr>
          <a:lstStyle/>
          <a:p>
            <a:r>
              <a:rPr lang="en-US" sz="1200" b="1" dirty="0" smtClean="0">
                <a:solidFill>
                  <a:srgbClr val="FF0000"/>
                </a:solidFill>
              </a:rPr>
              <a:t>Baxter </a:t>
            </a:r>
            <a:r>
              <a:rPr lang="en-US" sz="1200" b="1" dirty="0" smtClean="0">
                <a:solidFill>
                  <a:prstClr val="black"/>
                </a:solidFill>
              </a:rPr>
              <a:t>(Bayer, </a:t>
            </a:r>
            <a:r>
              <a:rPr lang="en-US" sz="1200" b="1" dirty="0" err="1" smtClean="0">
                <a:solidFill>
                  <a:prstClr val="black"/>
                </a:solidFill>
              </a:rPr>
              <a:t>Biogen</a:t>
            </a:r>
            <a:r>
              <a:rPr lang="en-US" sz="1200" b="1" dirty="0" smtClean="0">
                <a:solidFill>
                  <a:prstClr val="black"/>
                </a:solidFill>
              </a:rPr>
              <a:t> Idec, </a:t>
            </a:r>
            <a:r>
              <a:rPr lang="en-US" sz="1200" b="1" dirty="0" err="1" smtClean="0">
                <a:solidFill>
                  <a:prstClr val="black"/>
                </a:solidFill>
              </a:rPr>
              <a:t>NovoNordisk</a:t>
            </a:r>
            <a:r>
              <a:rPr lang="en-US" sz="1200" b="1" smtClean="0">
                <a:solidFill>
                  <a:prstClr val="black"/>
                </a:solidFill>
              </a:rPr>
              <a:t>, Pfizer </a:t>
            </a:r>
            <a:r>
              <a:rPr lang="en-US" sz="1200" b="1" dirty="0" smtClean="0">
                <a:solidFill>
                  <a:prstClr val="black"/>
                </a:solidFill>
              </a:rPr>
              <a:t>- No conflicts)</a:t>
            </a:r>
            <a:endParaRPr lang="en-US" sz="1200" b="1" dirty="0">
              <a:solidFill>
                <a:prstClr val="black"/>
              </a:solidFill>
            </a:endParaRPr>
          </a:p>
        </p:txBody>
      </p:sp>
      <p:sp>
        <p:nvSpPr>
          <p:cNvPr id="9" name="TextBox 8"/>
          <p:cNvSpPr txBox="1"/>
          <p:nvPr/>
        </p:nvSpPr>
        <p:spPr>
          <a:xfrm>
            <a:off x="3274542" y="2980170"/>
            <a:ext cx="5203567" cy="297639"/>
          </a:xfrm>
          <a:prstGeom prst="rect">
            <a:avLst/>
          </a:prstGeom>
          <a:noFill/>
        </p:spPr>
        <p:txBody>
          <a:bodyPr wrap="square" lIns="0" tIns="0" rIns="0" bIns="0" rtlCol="0" anchor="ctr" anchorCtr="0">
            <a:normAutofit/>
          </a:bodyPr>
          <a:lstStyle/>
          <a:p>
            <a:pPr lvl="0"/>
            <a:r>
              <a:rPr lang="en-US" sz="1200" b="1" dirty="0" smtClean="0">
                <a:solidFill>
                  <a:srgbClr val="FF0000"/>
                </a:solidFill>
              </a:rPr>
              <a:t>CHESS/CHR/CHARMS, WFH Data &amp; Demographics Committee</a:t>
            </a:r>
            <a:endParaRPr lang="en-US" sz="1200" b="1" dirty="0">
              <a:solidFill>
                <a:srgbClr val="FF0000"/>
              </a:solidFill>
            </a:endParaRPr>
          </a:p>
        </p:txBody>
      </p:sp>
      <p:sp>
        <p:nvSpPr>
          <p:cNvPr id="10" name="TextBox 9"/>
          <p:cNvSpPr txBox="1"/>
          <p:nvPr/>
        </p:nvSpPr>
        <p:spPr>
          <a:xfrm>
            <a:off x="3274542" y="3306741"/>
            <a:ext cx="5203567" cy="297639"/>
          </a:xfrm>
          <a:prstGeom prst="rect">
            <a:avLst/>
          </a:prstGeom>
          <a:noFill/>
        </p:spPr>
        <p:txBody>
          <a:bodyPr wrap="square" lIns="0" tIns="0" rIns="0" bIns="0" rtlCol="0" anchor="ctr" anchorCtr="0">
            <a:normAutofit/>
          </a:bodyPr>
          <a:lstStyle/>
          <a:p>
            <a:pPr lvl="0"/>
            <a:endParaRPr lang="en-US" sz="1200" b="1" dirty="0">
              <a:solidFill>
                <a:prstClr val="black"/>
              </a:solidFill>
            </a:endParaRPr>
          </a:p>
        </p:txBody>
      </p:sp>
      <p:sp>
        <p:nvSpPr>
          <p:cNvPr id="11" name="TextBox 10"/>
          <p:cNvSpPr txBox="1"/>
          <p:nvPr/>
        </p:nvSpPr>
        <p:spPr>
          <a:xfrm>
            <a:off x="3274542" y="3627265"/>
            <a:ext cx="5203567" cy="297639"/>
          </a:xfrm>
          <a:prstGeom prst="rect">
            <a:avLst/>
          </a:prstGeom>
          <a:noFill/>
        </p:spPr>
        <p:txBody>
          <a:bodyPr wrap="square" lIns="0" tIns="0" rIns="0" bIns="0" rtlCol="0" anchor="ctr" anchorCtr="0">
            <a:normAutofit fontScale="92500" lnSpcReduction="20000"/>
          </a:bodyPr>
          <a:lstStyle/>
          <a:p>
            <a:pPr lvl="0"/>
            <a:r>
              <a:rPr lang="en-US" sz="1200" b="1" dirty="0" smtClean="0">
                <a:solidFill>
                  <a:prstClr val="black"/>
                </a:solidFill>
              </a:rPr>
              <a:t>Bayer</a:t>
            </a:r>
            <a:r>
              <a:rPr lang="en-US" sz="1200" b="1" dirty="0">
                <a:solidFill>
                  <a:prstClr val="black"/>
                </a:solidFill>
              </a:rPr>
              <a:t>, Baxter, </a:t>
            </a:r>
            <a:r>
              <a:rPr lang="en-US" sz="1200" b="1" dirty="0" err="1">
                <a:solidFill>
                  <a:prstClr val="black"/>
                </a:solidFill>
              </a:rPr>
              <a:t>Biogen</a:t>
            </a:r>
            <a:r>
              <a:rPr lang="en-US" sz="1200" b="1" dirty="0">
                <a:solidFill>
                  <a:prstClr val="black"/>
                </a:solidFill>
              </a:rPr>
              <a:t> Idec, </a:t>
            </a:r>
            <a:r>
              <a:rPr lang="en-US" sz="1200" b="1" dirty="0" smtClean="0">
                <a:solidFill>
                  <a:prstClr val="black"/>
                </a:solidFill>
              </a:rPr>
              <a:t>CSL, </a:t>
            </a:r>
            <a:r>
              <a:rPr lang="en-US" sz="1200" b="1" dirty="0" err="1" smtClean="0">
                <a:solidFill>
                  <a:prstClr val="black"/>
                </a:solidFill>
              </a:rPr>
              <a:t>NovoNordisk</a:t>
            </a:r>
            <a:r>
              <a:rPr lang="en-US" sz="1200" b="1" dirty="0" smtClean="0">
                <a:solidFill>
                  <a:prstClr val="black"/>
                </a:solidFill>
              </a:rPr>
              <a:t>, </a:t>
            </a:r>
            <a:r>
              <a:rPr lang="en-US" sz="1200" b="1" dirty="0" err="1" smtClean="0">
                <a:solidFill>
                  <a:prstClr val="black"/>
                </a:solidFill>
              </a:rPr>
              <a:t>Octapharma</a:t>
            </a:r>
            <a:r>
              <a:rPr lang="en-US" sz="1200" b="1" dirty="0" smtClean="0">
                <a:solidFill>
                  <a:prstClr val="black"/>
                </a:solidFill>
              </a:rPr>
              <a:t>, Pfizer – No conflicts</a:t>
            </a:r>
            <a:endParaRPr lang="en-US" sz="1200" b="1" dirty="0">
              <a:solidFill>
                <a:prstClr val="black"/>
              </a:solidFill>
            </a:endParaRPr>
          </a:p>
        </p:txBody>
      </p:sp>
      <p:sp>
        <p:nvSpPr>
          <p:cNvPr id="12" name="TextBox 11"/>
          <p:cNvSpPr txBox="1"/>
          <p:nvPr/>
        </p:nvSpPr>
        <p:spPr>
          <a:xfrm>
            <a:off x="3274542" y="3971979"/>
            <a:ext cx="5203567" cy="297639"/>
          </a:xfrm>
          <a:prstGeom prst="rect">
            <a:avLst/>
          </a:prstGeom>
          <a:noFill/>
        </p:spPr>
        <p:txBody>
          <a:bodyPr wrap="square" lIns="0" tIns="0" rIns="0" bIns="0" rtlCol="0" anchor="ctr" anchorCtr="0">
            <a:normAutofit fontScale="92500" lnSpcReduction="20000"/>
          </a:bodyPr>
          <a:lstStyle/>
          <a:p>
            <a:pPr lvl="0"/>
            <a:r>
              <a:rPr lang="en-US" sz="1200" b="1" dirty="0" smtClean="0">
                <a:solidFill>
                  <a:prstClr val="black"/>
                </a:solidFill>
              </a:rPr>
              <a:t>Bayer</a:t>
            </a:r>
            <a:r>
              <a:rPr lang="en-US" sz="1200" b="1" dirty="0">
                <a:solidFill>
                  <a:prstClr val="black"/>
                </a:solidFill>
              </a:rPr>
              <a:t>, Baxter, </a:t>
            </a:r>
            <a:r>
              <a:rPr lang="en-US" sz="1200" b="1" dirty="0" err="1">
                <a:solidFill>
                  <a:prstClr val="black"/>
                </a:solidFill>
              </a:rPr>
              <a:t>Biogen</a:t>
            </a:r>
            <a:r>
              <a:rPr lang="en-US" sz="1200" b="1" dirty="0">
                <a:solidFill>
                  <a:prstClr val="black"/>
                </a:solidFill>
              </a:rPr>
              <a:t> Idec, </a:t>
            </a:r>
            <a:r>
              <a:rPr lang="en-US" sz="1200" b="1" dirty="0" smtClean="0">
                <a:solidFill>
                  <a:prstClr val="black"/>
                </a:solidFill>
              </a:rPr>
              <a:t>CSL, </a:t>
            </a:r>
            <a:r>
              <a:rPr lang="en-US" sz="1200" b="1" dirty="0" err="1" smtClean="0">
                <a:solidFill>
                  <a:prstClr val="black"/>
                </a:solidFill>
              </a:rPr>
              <a:t>NovoNordisk</a:t>
            </a:r>
            <a:r>
              <a:rPr lang="en-US" sz="1200" b="1" dirty="0">
                <a:solidFill>
                  <a:prstClr val="black"/>
                </a:solidFill>
              </a:rPr>
              <a:t>, </a:t>
            </a:r>
            <a:r>
              <a:rPr lang="en-US" sz="1200" b="1" dirty="0" err="1">
                <a:solidFill>
                  <a:prstClr val="black"/>
                </a:solidFill>
              </a:rPr>
              <a:t>Octapharma</a:t>
            </a:r>
            <a:r>
              <a:rPr lang="en-US" sz="1200" b="1" dirty="0">
                <a:solidFill>
                  <a:prstClr val="black"/>
                </a:solidFill>
              </a:rPr>
              <a:t>, </a:t>
            </a:r>
            <a:r>
              <a:rPr lang="en-US" sz="1200" b="1" dirty="0" smtClean="0">
                <a:solidFill>
                  <a:prstClr val="black"/>
                </a:solidFill>
              </a:rPr>
              <a:t>Pfizer </a:t>
            </a:r>
            <a:r>
              <a:rPr lang="en-US" sz="1200" b="1" dirty="0">
                <a:solidFill>
                  <a:prstClr val="black"/>
                </a:solidFill>
              </a:rPr>
              <a:t>– No </a:t>
            </a:r>
            <a:r>
              <a:rPr lang="en-US" sz="1200" b="1" dirty="0" smtClean="0">
                <a:solidFill>
                  <a:prstClr val="black"/>
                </a:solidFill>
              </a:rPr>
              <a:t>conflicts</a:t>
            </a:r>
            <a:endParaRPr lang="en-US" sz="1200" b="1" dirty="0">
              <a:solidFill>
                <a:prstClr val="black"/>
              </a:solidFill>
            </a:endParaRPr>
          </a:p>
        </p:txBody>
      </p:sp>
      <p:sp>
        <p:nvSpPr>
          <p:cNvPr id="18" name="TextBox 17"/>
          <p:cNvSpPr txBox="1"/>
          <p:nvPr/>
        </p:nvSpPr>
        <p:spPr>
          <a:xfrm>
            <a:off x="3274542" y="4298550"/>
            <a:ext cx="5203567" cy="297639"/>
          </a:xfrm>
          <a:prstGeom prst="rect">
            <a:avLst/>
          </a:prstGeom>
          <a:noFill/>
        </p:spPr>
        <p:txBody>
          <a:bodyPr wrap="square" lIns="0" tIns="0" rIns="0" bIns="0" rtlCol="0" anchor="ctr" anchorCtr="0">
            <a:normAutofit/>
          </a:bodyPr>
          <a:lstStyle/>
          <a:p>
            <a:r>
              <a:rPr lang="en-US" sz="1200" b="1" smtClean="0">
                <a:solidFill>
                  <a:srgbClr val="FF0000"/>
                </a:solidFill>
              </a:rPr>
              <a:t>Bayer </a:t>
            </a:r>
            <a:r>
              <a:rPr lang="en-US" sz="1200" b="1" smtClean="0">
                <a:solidFill>
                  <a:prstClr val="black"/>
                </a:solidFill>
              </a:rPr>
              <a:t>(</a:t>
            </a:r>
            <a:r>
              <a:rPr lang="en-US" sz="1200" b="1" dirty="0" err="1" smtClean="0">
                <a:solidFill>
                  <a:prstClr val="black"/>
                </a:solidFill>
              </a:rPr>
              <a:t>NovoNordisk</a:t>
            </a:r>
            <a:r>
              <a:rPr lang="en-US" sz="1200" b="1" dirty="0" smtClean="0">
                <a:solidFill>
                  <a:prstClr val="black"/>
                </a:solidFill>
              </a:rPr>
              <a:t> </a:t>
            </a:r>
            <a:r>
              <a:rPr lang="en-US" sz="1200" b="1" dirty="0">
                <a:solidFill>
                  <a:prstClr val="black"/>
                </a:solidFill>
              </a:rPr>
              <a:t>– No </a:t>
            </a:r>
            <a:r>
              <a:rPr lang="en-US" sz="1200" b="1" dirty="0" smtClean="0">
                <a:solidFill>
                  <a:prstClr val="black"/>
                </a:solidFill>
              </a:rPr>
              <a:t>conflicts)</a:t>
            </a:r>
            <a:endParaRPr lang="en-US" sz="1200" b="1" dirty="0">
              <a:solidFill>
                <a:prstClr val="black"/>
              </a:solidFill>
            </a:endParaRPr>
          </a:p>
        </p:txBody>
      </p:sp>
    </p:spTree>
    <p:extLst>
      <p:ext uri="{BB962C8B-B14F-4D97-AF65-F5344CB8AC3E}">
        <p14:creationId xmlns:p14="http://schemas.microsoft.com/office/powerpoint/2010/main" val="3104703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and barriers</a:t>
            </a:r>
            <a:endParaRPr lang="en-US" dirty="0"/>
          </a:p>
        </p:txBody>
      </p:sp>
      <p:sp>
        <p:nvSpPr>
          <p:cNvPr id="3" name="Text Placeholder 2"/>
          <p:cNvSpPr>
            <a:spLocks noGrp="1"/>
          </p:cNvSpPr>
          <p:nvPr>
            <p:ph type="body" sz="quarter" idx="13"/>
          </p:nvPr>
        </p:nvSpPr>
        <p:spPr/>
        <p:txBody>
          <a:bodyPr/>
          <a:lstStyle/>
          <a:p>
            <a:r>
              <a:rPr lang="en-US" dirty="0" smtClean="0"/>
              <a:t>Manufacturers</a:t>
            </a:r>
          </a:p>
          <a:p>
            <a:pPr lvl="1"/>
            <a:r>
              <a:rPr lang="en-US" dirty="0" smtClean="0"/>
              <a:t>Accessibility to data – comparative effectiveness</a:t>
            </a:r>
          </a:p>
          <a:p>
            <a:r>
              <a:rPr lang="en-US" dirty="0" smtClean="0"/>
              <a:t>Patients</a:t>
            </a:r>
          </a:p>
          <a:p>
            <a:pPr lvl="1"/>
            <a:r>
              <a:rPr lang="en-US" dirty="0" smtClean="0"/>
              <a:t>“Disease” denial – burden of data generation</a:t>
            </a:r>
          </a:p>
          <a:p>
            <a:r>
              <a:rPr lang="en-US" dirty="0" err="1" smtClean="0"/>
              <a:t>Treaters</a:t>
            </a:r>
            <a:endParaRPr lang="en-US" dirty="0" smtClean="0"/>
          </a:p>
          <a:p>
            <a:pPr lvl="1"/>
            <a:r>
              <a:rPr lang="en-US" dirty="0" smtClean="0"/>
              <a:t>Time commitment – applied science</a:t>
            </a:r>
          </a:p>
          <a:p>
            <a:r>
              <a:rPr lang="en-US" dirty="0" smtClean="0"/>
              <a:t>Researchers</a:t>
            </a:r>
          </a:p>
          <a:p>
            <a:pPr lvl="1"/>
            <a:r>
              <a:rPr lang="en-US" dirty="0" smtClean="0"/>
              <a:t>Small return</a:t>
            </a:r>
          </a:p>
          <a:p>
            <a:pPr lvl="1"/>
            <a:endParaRPr lang="en-US" dirty="0"/>
          </a:p>
        </p:txBody>
      </p:sp>
    </p:spTree>
    <p:extLst>
      <p:ext uri="{BB962C8B-B14F-4D97-AF65-F5344CB8AC3E}">
        <p14:creationId xmlns:p14="http://schemas.microsoft.com/office/powerpoint/2010/main" val="7604293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outcomes</a:t>
            </a:r>
            <a:endParaRPr lang="en-US" dirty="0"/>
          </a:p>
        </p:txBody>
      </p:sp>
      <p:sp>
        <p:nvSpPr>
          <p:cNvPr id="3" name="Text Placeholder 2"/>
          <p:cNvSpPr>
            <a:spLocks noGrp="1"/>
          </p:cNvSpPr>
          <p:nvPr>
            <p:ph type="body" sz="quarter" idx="13"/>
          </p:nvPr>
        </p:nvSpPr>
        <p:spPr/>
        <p:txBody>
          <a:bodyPr/>
          <a:lstStyle/>
          <a:p>
            <a:r>
              <a:rPr lang="en-US" dirty="0" smtClean="0"/>
              <a:t>Cure (as a synonym for normal life)</a:t>
            </a:r>
          </a:p>
          <a:p>
            <a:pPr lvl="1"/>
            <a:r>
              <a:rPr lang="en-US" sz="2800" dirty="0" smtClean="0"/>
              <a:t>Healthy functional joints</a:t>
            </a:r>
          </a:p>
          <a:p>
            <a:pPr lvl="2"/>
            <a:r>
              <a:rPr lang="en-US" sz="2400" dirty="0" smtClean="0"/>
              <a:t>Bleeding (annualized bleeding rate)</a:t>
            </a:r>
          </a:p>
          <a:p>
            <a:pPr marL="1371600" lvl="3" indent="0">
              <a:buNone/>
            </a:pPr>
            <a:endParaRPr lang="en-US" sz="2000" dirty="0"/>
          </a:p>
          <a:p>
            <a:pPr lvl="3"/>
            <a:r>
              <a:rPr lang="en-US" sz="2000" dirty="0" smtClean="0"/>
              <a:t>Pain</a:t>
            </a:r>
          </a:p>
          <a:p>
            <a:pPr lvl="3"/>
            <a:r>
              <a:rPr lang="en-US" sz="2000" dirty="0" smtClean="0"/>
              <a:t>Working capability</a:t>
            </a:r>
          </a:p>
          <a:p>
            <a:pPr lvl="3"/>
            <a:r>
              <a:rPr lang="en-US" sz="2000" dirty="0" smtClean="0"/>
              <a:t>School attendance</a:t>
            </a:r>
          </a:p>
          <a:p>
            <a:pPr lvl="3"/>
            <a:endParaRPr lang="en-US" dirty="0"/>
          </a:p>
        </p:txBody>
      </p:sp>
    </p:spTree>
    <p:extLst>
      <p:ext uri="{BB962C8B-B14F-4D97-AF65-F5344CB8AC3E}">
        <p14:creationId xmlns:p14="http://schemas.microsoft.com/office/powerpoint/2010/main" val="8823927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higher effectiveness</a:t>
            </a:r>
            <a:endParaRPr lang="en-US" dirty="0"/>
          </a:p>
        </p:txBody>
      </p:sp>
      <p:sp>
        <p:nvSpPr>
          <p:cNvPr id="3" name="Text Placeholder 2"/>
          <p:cNvSpPr>
            <a:spLocks noGrp="1"/>
          </p:cNvSpPr>
          <p:nvPr>
            <p:ph type="body" sz="quarter" idx="13"/>
          </p:nvPr>
        </p:nvSpPr>
        <p:spPr/>
        <p:txBody>
          <a:bodyPr/>
          <a:lstStyle/>
          <a:p>
            <a:r>
              <a:rPr lang="en-US" dirty="0" smtClean="0"/>
              <a:t>Improving concentrates</a:t>
            </a:r>
          </a:p>
          <a:p>
            <a:r>
              <a:rPr lang="en-US" dirty="0" smtClean="0"/>
              <a:t>Improving adherence</a:t>
            </a:r>
          </a:p>
          <a:p>
            <a:r>
              <a:rPr lang="en-US" dirty="0" smtClean="0"/>
              <a:t>Reducing cost</a:t>
            </a:r>
          </a:p>
          <a:p>
            <a:pPr lvl="1"/>
            <a:r>
              <a:rPr lang="en-US" dirty="0" smtClean="0"/>
              <a:t>Tailoring dose</a:t>
            </a:r>
          </a:p>
          <a:p>
            <a:r>
              <a:rPr lang="en-US" dirty="0" smtClean="0"/>
              <a:t>Simplifying treatment</a:t>
            </a:r>
          </a:p>
          <a:p>
            <a:r>
              <a:rPr lang="en-US" dirty="0" smtClean="0"/>
              <a:t>Investigating social and cultural components</a:t>
            </a:r>
          </a:p>
        </p:txBody>
      </p:sp>
    </p:spTree>
    <p:extLst>
      <p:ext uri="{BB962C8B-B14F-4D97-AF65-F5344CB8AC3E}">
        <p14:creationId xmlns:p14="http://schemas.microsoft.com/office/powerpoint/2010/main" val="3135558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outcomes</a:t>
            </a:r>
            <a:endParaRPr lang="en-US" dirty="0"/>
          </a:p>
        </p:txBody>
      </p:sp>
      <p:sp>
        <p:nvSpPr>
          <p:cNvPr id="3" name="Text Placeholder 2"/>
          <p:cNvSpPr>
            <a:spLocks noGrp="1"/>
          </p:cNvSpPr>
          <p:nvPr>
            <p:ph type="body" sz="quarter" idx="13"/>
          </p:nvPr>
        </p:nvSpPr>
        <p:spPr/>
        <p:txBody>
          <a:bodyPr/>
          <a:lstStyle/>
          <a:p>
            <a:r>
              <a:rPr lang="en-US" dirty="0" smtClean="0"/>
              <a:t>Inhibitor development</a:t>
            </a:r>
          </a:p>
          <a:p>
            <a:pPr lvl="1"/>
            <a:r>
              <a:rPr lang="en-US" dirty="0" smtClean="0"/>
              <a:t>Laboratory variability</a:t>
            </a:r>
          </a:p>
          <a:p>
            <a:r>
              <a:rPr lang="en-US" dirty="0" smtClean="0"/>
              <a:t>Blood borne infections</a:t>
            </a:r>
          </a:p>
          <a:p>
            <a:endParaRPr lang="en-US" dirty="0"/>
          </a:p>
          <a:p>
            <a:r>
              <a:rPr lang="en-US" dirty="0" smtClean="0"/>
              <a:t>Unexpected events</a:t>
            </a:r>
          </a:p>
          <a:p>
            <a:pPr lvl="1"/>
            <a:r>
              <a:rPr lang="en-US" dirty="0" smtClean="0"/>
              <a:t>Long term toxicity of modified molecules</a:t>
            </a:r>
          </a:p>
          <a:p>
            <a:pPr lvl="1"/>
            <a:r>
              <a:rPr lang="en-US" dirty="0" smtClean="0"/>
              <a:t>Drug interactions</a:t>
            </a:r>
          </a:p>
          <a:p>
            <a:pPr lvl="1"/>
            <a:r>
              <a:rPr lang="en-US" dirty="0" smtClean="0"/>
              <a:t>“Clots”?</a:t>
            </a:r>
            <a:endParaRPr lang="en-US" dirty="0"/>
          </a:p>
        </p:txBody>
      </p:sp>
    </p:spTree>
    <p:extLst>
      <p:ext uri="{BB962C8B-B14F-4D97-AF65-F5344CB8AC3E}">
        <p14:creationId xmlns:p14="http://schemas.microsoft.com/office/powerpoint/2010/main" val="265080269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471835" y="432162"/>
            <a:ext cx="8214966" cy="878478"/>
          </a:xfrm>
          <a:prstGeom prst="rect">
            <a:avLst/>
          </a:prstGeom>
        </p:spPr>
        <p:txBody>
          <a:bodyPr>
            <a:normAutofit/>
          </a:bodyPr>
          <a:lstStyle>
            <a:lvl1pPr defTabSz="490727">
              <a:defRPr sz="6719"/>
            </a:lvl1pPr>
          </a:lstStyle>
          <a:p>
            <a:pPr lvl="0">
              <a:defRPr sz="1800"/>
            </a:pPr>
            <a:r>
              <a:rPr lang="en-CA" sz="3600" dirty="0" smtClean="0"/>
              <a:t>Safety outcomes</a:t>
            </a:r>
            <a:endParaRPr sz="3600" dirty="0"/>
          </a:p>
        </p:txBody>
      </p:sp>
      <p:sp>
        <p:nvSpPr>
          <p:cNvPr id="219" name="Shape 219"/>
          <p:cNvSpPr>
            <a:spLocks noGrp="1"/>
          </p:cNvSpPr>
          <p:nvPr>
            <p:ph type="body" idx="1"/>
          </p:nvPr>
        </p:nvSpPr>
        <p:spPr>
          <a:xfrm>
            <a:off x="686762" y="1259840"/>
            <a:ext cx="7979719" cy="3342640"/>
          </a:xfrm>
          <a:prstGeom prst="rect">
            <a:avLst/>
          </a:prstGeom>
        </p:spPr>
        <p:txBody>
          <a:bodyPr>
            <a:normAutofit fontScale="85000" lnSpcReduction="20000"/>
          </a:bodyPr>
          <a:lstStyle/>
          <a:p>
            <a:pPr marL="0" indent="0" defTabSz="272635">
              <a:buNone/>
              <a:defRPr sz="1800"/>
            </a:pPr>
            <a:endParaRPr sz="700" dirty="0">
              <a:latin typeface="Calibri"/>
              <a:ea typeface="Calibri"/>
              <a:cs typeface="Calibri"/>
              <a:sym typeface="Calibri"/>
            </a:endParaRPr>
          </a:p>
          <a:p>
            <a:pPr marL="0" indent="0" defTabSz="272635">
              <a:buNone/>
              <a:defRPr sz="1800"/>
            </a:pPr>
            <a:r>
              <a:rPr sz="700" dirty="0">
                <a:latin typeface="Calibri"/>
                <a:ea typeface="Calibri"/>
                <a:cs typeface="Calibri"/>
                <a:sym typeface="Calibri"/>
              </a:rPr>
              <a:t> </a:t>
            </a:r>
            <a:r>
              <a:rPr lang="en-CA" sz="3000" b="1" dirty="0" smtClean="0">
                <a:solidFill>
                  <a:srgbClr val="FF0000"/>
                </a:solidFill>
                <a:latin typeface="Calibri"/>
                <a:ea typeface="Calibri"/>
                <a:cs typeface="Calibri"/>
                <a:sym typeface="Calibri"/>
              </a:rPr>
              <a:t>Inhibitor event rate in PTPs – so what?</a:t>
            </a:r>
            <a:endParaRPr lang="en-CA" sz="2500" b="1" dirty="0" smtClean="0">
              <a:solidFill>
                <a:srgbClr val="FF0000"/>
              </a:solidFill>
              <a:latin typeface="Calibri"/>
              <a:ea typeface="Calibri"/>
              <a:cs typeface="Calibri"/>
              <a:sym typeface="Calibri"/>
            </a:endParaRPr>
          </a:p>
          <a:p>
            <a:pPr marL="0" indent="0" defTabSz="272635">
              <a:buNone/>
              <a:defRPr sz="1800"/>
            </a:pPr>
            <a:endParaRPr lang="en-CA" sz="2500" dirty="0" smtClean="0">
              <a:latin typeface="Calibri"/>
              <a:ea typeface="Calibri"/>
              <a:cs typeface="Calibri"/>
              <a:sym typeface="Calibri"/>
            </a:endParaRPr>
          </a:p>
          <a:p>
            <a:pPr marL="0" indent="0" defTabSz="272635">
              <a:buNone/>
              <a:defRPr sz="1800"/>
            </a:pPr>
            <a:r>
              <a:rPr lang="en-CA" sz="2500" dirty="0" smtClean="0">
                <a:latin typeface="Calibri"/>
                <a:ea typeface="Calibri"/>
                <a:cs typeface="Calibri"/>
                <a:sym typeface="Calibri"/>
              </a:rPr>
              <a:t>A</a:t>
            </a:r>
            <a:r>
              <a:rPr sz="2500" dirty="0" smtClean="0">
                <a:latin typeface="Calibri"/>
                <a:ea typeface="Calibri"/>
                <a:cs typeface="Calibri"/>
                <a:sym typeface="Calibri"/>
              </a:rPr>
              <a:t>s </a:t>
            </a:r>
            <a:r>
              <a:rPr sz="2500" dirty="0">
                <a:latin typeface="Calibri"/>
                <a:ea typeface="Calibri"/>
                <a:cs typeface="Calibri"/>
                <a:sym typeface="Calibri"/>
              </a:rPr>
              <a:t>a result of our systematic review, we identified: </a:t>
            </a:r>
          </a:p>
          <a:p>
            <a:pPr marL="0" indent="0" defTabSz="272635">
              <a:spcBef>
                <a:spcPts val="377"/>
              </a:spcBef>
              <a:buNone/>
              <a:defRPr sz="1800"/>
            </a:pPr>
            <a:r>
              <a:rPr sz="2500" dirty="0">
                <a:latin typeface="Calibri"/>
                <a:ea typeface="Calibri"/>
                <a:cs typeface="Calibri"/>
                <a:sym typeface="Calibri"/>
              </a:rPr>
              <a:t>	</a:t>
            </a:r>
            <a:r>
              <a:rPr sz="2500" dirty="0">
                <a:latin typeface="Arial"/>
                <a:ea typeface="Arial"/>
                <a:cs typeface="Arial"/>
                <a:sym typeface="Arial"/>
              </a:rPr>
              <a:t>•</a:t>
            </a:r>
            <a:r>
              <a:rPr sz="2500" b="1" dirty="0">
                <a:latin typeface="Calibri"/>
                <a:ea typeface="Calibri"/>
                <a:cs typeface="Calibri"/>
                <a:sym typeface="Calibri"/>
              </a:rPr>
              <a:t>39 de novo inhibitors </a:t>
            </a:r>
            <a:r>
              <a:rPr sz="2500" dirty="0">
                <a:latin typeface="Calibri"/>
                <a:ea typeface="Calibri"/>
                <a:cs typeface="Calibri"/>
                <a:sym typeface="Calibri"/>
              </a:rPr>
              <a:t>reported in </a:t>
            </a:r>
            <a:r>
              <a:rPr sz="2500" b="1" dirty="0">
                <a:latin typeface="Calibri"/>
                <a:ea typeface="Calibri"/>
                <a:cs typeface="Calibri"/>
                <a:sym typeface="Calibri"/>
              </a:rPr>
              <a:t>19 publications. </a:t>
            </a:r>
            <a:endParaRPr lang="en-CA" sz="2500" b="1" dirty="0" smtClean="0">
              <a:latin typeface="Calibri"/>
              <a:ea typeface="Calibri"/>
              <a:cs typeface="Calibri"/>
              <a:sym typeface="Calibri"/>
            </a:endParaRPr>
          </a:p>
          <a:p>
            <a:pPr marL="0" indent="0" defTabSz="272635">
              <a:spcBef>
                <a:spcPts val="377"/>
              </a:spcBef>
              <a:buNone/>
              <a:defRPr sz="1800"/>
            </a:pPr>
            <a:endParaRPr lang="en-CA" sz="2500" b="1" dirty="0" smtClean="0">
              <a:latin typeface="Calibri"/>
              <a:ea typeface="Calibri"/>
              <a:cs typeface="Calibri"/>
              <a:sym typeface="Calibri"/>
            </a:endParaRPr>
          </a:p>
          <a:p>
            <a:pPr marL="0" indent="0" defTabSz="272635">
              <a:spcBef>
                <a:spcPts val="377"/>
              </a:spcBef>
              <a:buNone/>
              <a:defRPr sz="1800"/>
            </a:pPr>
            <a:r>
              <a:rPr sz="2500" dirty="0" smtClean="0">
                <a:latin typeface="Calibri"/>
                <a:ea typeface="Calibri"/>
                <a:cs typeface="Calibri"/>
                <a:sym typeface="Calibri"/>
              </a:rPr>
              <a:t>Individual </a:t>
            </a:r>
            <a:r>
              <a:rPr sz="2500" dirty="0">
                <a:latin typeface="Calibri"/>
                <a:ea typeface="Calibri"/>
                <a:cs typeface="Calibri"/>
                <a:sym typeface="Calibri"/>
              </a:rPr>
              <a:t>patient data has been collected for: </a:t>
            </a:r>
          </a:p>
          <a:p>
            <a:pPr marL="0" indent="0" defTabSz="272635">
              <a:buNone/>
              <a:defRPr sz="1800"/>
            </a:pPr>
            <a:r>
              <a:rPr sz="2500" b="1" dirty="0">
                <a:latin typeface="Calibri"/>
                <a:ea typeface="Calibri"/>
                <a:cs typeface="Calibri"/>
                <a:sym typeface="Calibri"/>
              </a:rPr>
              <a:t>	</a:t>
            </a:r>
            <a:r>
              <a:rPr sz="2500" dirty="0">
                <a:latin typeface="Arial"/>
                <a:ea typeface="Arial"/>
                <a:cs typeface="Arial"/>
                <a:sym typeface="Arial"/>
              </a:rPr>
              <a:t>•</a:t>
            </a:r>
            <a:r>
              <a:rPr sz="2500" b="1" dirty="0">
                <a:latin typeface="Calibri"/>
                <a:ea typeface="Calibri"/>
                <a:cs typeface="Calibri"/>
                <a:sym typeface="Calibri"/>
              </a:rPr>
              <a:t>29 (74%) inhibitor cases overall </a:t>
            </a:r>
            <a:endParaRPr sz="2500" dirty="0">
              <a:latin typeface="Calibri"/>
              <a:ea typeface="Calibri"/>
              <a:cs typeface="Calibri"/>
              <a:sym typeface="Calibri"/>
            </a:endParaRPr>
          </a:p>
          <a:p>
            <a:pPr marL="0" indent="0" defTabSz="272635">
              <a:spcBef>
                <a:spcPts val="377"/>
              </a:spcBef>
              <a:buNone/>
              <a:defRPr sz="1800"/>
            </a:pPr>
            <a:r>
              <a:rPr sz="2500" dirty="0">
                <a:latin typeface="Calibri"/>
                <a:ea typeface="Calibri"/>
                <a:cs typeface="Calibri"/>
                <a:sym typeface="Calibri"/>
              </a:rPr>
              <a:t>		</a:t>
            </a:r>
            <a:r>
              <a:rPr sz="2500" dirty="0">
                <a:latin typeface="Arial"/>
                <a:ea typeface="Arial"/>
                <a:cs typeface="Arial"/>
                <a:sym typeface="Arial"/>
              </a:rPr>
              <a:t>•</a:t>
            </a:r>
            <a:r>
              <a:rPr sz="2500" b="1" dirty="0">
                <a:latin typeface="Calibri"/>
                <a:ea typeface="Calibri"/>
                <a:cs typeface="Calibri"/>
                <a:sym typeface="Calibri"/>
              </a:rPr>
              <a:t>14 (36%) from CRFs </a:t>
            </a:r>
            <a:r>
              <a:rPr sz="2500" dirty="0">
                <a:latin typeface="Calibri"/>
                <a:ea typeface="Calibri"/>
                <a:cs typeface="Calibri"/>
                <a:sym typeface="Calibri"/>
              </a:rPr>
              <a:t>completed by study </a:t>
            </a:r>
            <a:r>
              <a:rPr lang="en-US" sz="2500" dirty="0">
                <a:latin typeface="Calibri"/>
                <a:ea typeface="Calibri"/>
                <a:cs typeface="Calibri"/>
                <a:sym typeface="Calibri"/>
              </a:rPr>
              <a:t>investigators</a:t>
            </a:r>
            <a:r>
              <a:rPr sz="2500" dirty="0">
                <a:latin typeface="Calibri"/>
                <a:ea typeface="Calibri"/>
                <a:cs typeface="Calibri"/>
                <a:sym typeface="Calibri"/>
              </a:rPr>
              <a:t>							</a:t>
            </a:r>
          </a:p>
          <a:p>
            <a:pPr marL="0" indent="0" defTabSz="272635">
              <a:buNone/>
              <a:defRPr sz="1800"/>
            </a:pPr>
            <a:r>
              <a:rPr sz="2500" dirty="0">
                <a:latin typeface="Calibri"/>
                <a:ea typeface="Calibri"/>
                <a:cs typeface="Calibri"/>
                <a:sym typeface="Calibri"/>
              </a:rPr>
              <a:t>		</a:t>
            </a:r>
            <a:r>
              <a:rPr sz="2500" dirty="0">
                <a:latin typeface="Arial"/>
                <a:ea typeface="Arial"/>
                <a:cs typeface="Arial"/>
                <a:sym typeface="Arial"/>
              </a:rPr>
              <a:t>•</a:t>
            </a:r>
            <a:r>
              <a:rPr sz="2500" b="1" dirty="0">
                <a:latin typeface="Calibri"/>
                <a:ea typeface="Calibri"/>
                <a:cs typeface="Calibri"/>
                <a:sym typeface="Calibri"/>
              </a:rPr>
              <a:t>15 (39%) extracted </a:t>
            </a:r>
            <a:r>
              <a:rPr sz="2500" dirty="0">
                <a:latin typeface="Calibri"/>
                <a:ea typeface="Calibri"/>
                <a:cs typeface="Calibri"/>
                <a:sym typeface="Calibri"/>
              </a:rPr>
              <a:t>from patient-level </a:t>
            </a:r>
            <a:r>
              <a:rPr lang="en-US" sz="2500" dirty="0">
                <a:latin typeface="Calibri"/>
                <a:ea typeface="Calibri"/>
                <a:cs typeface="Calibri"/>
                <a:sym typeface="Calibri"/>
              </a:rPr>
              <a:t>information </a:t>
            </a:r>
            <a:r>
              <a:rPr lang="en-US" sz="2500" dirty="0" smtClean="0">
                <a:latin typeface="Calibri"/>
                <a:ea typeface="Calibri"/>
                <a:cs typeface="Calibri"/>
                <a:sym typeface="Calibri"/>
              </a:rPr>
              <a:t>available in </a:t>
            </a:r>
            <a:r>
              <a:rPr lang="en-US" sz="2500" dirty="0">
                <a:latin typeface="Calibri"/>
                <a:ea typeface="Calibri"/>
                <a:cs typeface="Calibri"/>
                <a:sym typeface="Calibri"/>
              </a:rPr>
              <a:t>the published </a:t>
            </a:r>
            <a:r>
              <a:rPr sz="2500" dirty="0" smtClean="0">
                <a:latin typeface="Calibri"/>
                <a:ea typeface="Calibri"/>
                <a:cs typeface="Calibri"/>
                <a:sym typeface="Calibri"/>
              </a:rPr>
              <a:t>report</a:t>
            </a:r>
            <a:r>
              <a:rPr lang="en-CA" sz="2500" dirty="0" smtClean="0">
                <a:latin typeface="Calibri"/>
                <a:ea typeface="Calibri"/>
                <a:cs typeface="Calibri"/>
                <a:sym typeface="Calibri"/>
              </a:rPr>
              <a:t>s</a:t>
            </a:r>
            <a:r>
              <a:rPr sz="2500" dirty="0" smtClean="0">
                <a:latin typeface="Calibri"/>
                <a:ea typeface="Calibri"/>
                <a:cs typeface="Calibri"/>
                <a:sym typeface="Calibri"/>
              </a:rPr>
              <a:t>.</a:t>
            </a:r>
            <a:endParaRPr sz="2500" dirty="0">
              <a:latin typeface="Calibri"/>
              <a:ea typeface="Calibri"/>
              <a:cs typeface="Calibri"/>
              <a:sym typeface="Calibri"/>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results – inhibitor characteristics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79745282"/>
              </p:ext>
            </p:extLst>
          </p:nvPr>
        </p:nvGraphicFramePr>
        <p:xfrm>
          <a:off x="568929" y="1264039"/>
          <a:ext cx="7890254" cy="2286000"/>
        </p:xfrm>
        <a:graphic>
          <a:graphicData uri="http://schemas.openxmlformats.org/drawingml/2006/table">
            <a:tbl>
              <a:tblPr firstRow="1" bandRow="1">
                <a:tableStyleId>{72833802-FEF1-4C79-8D5D-14CF1EAF98D9}</a:tableStyleId>
              </a:tblPr>
              <a:tblGrid>
                <a:gridCol w="5119505"/>
                <a:gridCol w="2770749"/>
              </a:tblGrid>
              <a:tr h="370840">
                <a:tc>
                  <a:txBody>
                    <a:bodyPr/>
                    <a:lstStyle/>
                    <a:p>
                      <a:r>
                        <a:rPr lang="en-US" sz="2400" dirty="0" smtClean="0"/>
                        <a:t>Characteristic (n = 29)</a:t>
                      </a:r>
                      <a:endParaRPr lang="en-US" sz="2400" dirty="0"/>
                    </a:p>
                  </a:txBody>
                  <a:tcPr/>
                </a:tc>
                <a:tc>
                  <a:txBody>
                    <a:bodyPr/>
                    <a:lstStyle/>
                    <a:p>
                      <a:pPr algn="ctr"/>
                      <a:r>
                        <a:rPr lang="en-US" sz="2400" dirty="0" smtClean="0"/>
                        <a:t>Estimate</a:t>
                      </a:r>
                      <a:endParaRPr lang="en-US" sz="2400" dirty="0"/>
                    </a:p>
                  </a:txBody>
                  <a:tcPr/>
                </a:tc>
              </a:tr>
              <a:tr h="370840">
                <a:tc>
                  <a:txBody>
                    <a:bodyPr/>
                    <a:lstStyle/>
                    <a:p>
                      <a:r>
                        <a:rPr lang="en-US" sz="2400" dirty="0" smtClean="0"/>
                        <a:t>Age at inhibitor</a:t>
                      </a:r>
                      <a:r>
                        <a:rPr lang="en-US" sz="2400" baseline="0" dirty="0" smtClean="0"/>
                        <a:t> diagnosis (years)</a:t>
                      </a:r>
                    </a:p>
                  </a:txBody>
                  <a:tcPr/>
                </a:tc>
                <a:tc>
                  <a:txBody>
                    <a:bodyPr/>
                    <a:lstStyle/>
                    <a:p>
                      <a:pPr algn="ctr"/>
                      <a:r>
                        <a:rPr lang="en-US" sz="2400" dirty="0" smtClean="0"/>
                        <a:t>?</a:t>
                      </a:r>
                      <a:endParaRPr lang="en-US" sz="2400" dirty="0"/>
                    </a:p>
                  </a:txBody>
                  <a:tcPr/>
                </a:tc>
              </a:tr>
              <a:tr h="370840">
                <a:tc>
                  <a:txBody>
                    <a:bodyPr/>
                    <a:lstStyle/>
                    <a:p>
                      <a:r>
                        <a:rPr lang="en-US" sz="2400" dirty="0" smtClean="0"/>
                        <a:t>Peak </a:t>
                      </a:r>
                      <a:r>
                        <a:rPr lang="en-US" sz="2400" dirty="0" err="1" smtClean="0"/>
                        <a:t>titre</a:t>
                      </a:r>
                      <a:r>
                        <a:rPr lang="en-US" sz="2400" dirty="0" smtClean="0"/>
                        <a:t> level (BU/ml)</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Last know</a:t>
                      </a:r>
                      <a:r>
                        <a:rPr lang="en-US" sz="2400" baseline="0" dirty="0" smtClean="0"/>
                        <a:t> </a:t>
                      </a:r>
                      <a:r>
                        <a:rPr lang="en-US" sz="2400" baseline="0" dirty="0" err="1" smtClean="0"/>
                        <a:t>titre</a:t>
                      </a:r>
                      <a:r>
                        <a:rPr lang="en-US" sz="2400" baseline="0" dirty="0" smtClean="0"/>
                        <a:t> level (BU/ml)</a:t>
                      </a:r>
                      <a:endParaRPr lang="en-US" sz="2400" dirty="0"/>
                    </a:p>
                  </a:txBody>
                  <a:tcPr/>
                </a:tc>
                <a:tc>
                  <a:txBody>
                    <a:bodyPr/>
                    <a:lstStyle/>
                    <a:p>
                      <a:pPr algn="ctr"/>
                      <a:r>
                        <a:rPr lang="en-US" sz="2400" dirty="0" smtClean="0"/>
                        <a:t>???</a:t>
                      </a:r>
                      <a:endParaRPr lang="en-US" sz="2400" dirty="0"/>
                    </a:p>
                  </a:txBody>
                  <a:tcPr/>
                </a:tc>
              </a:tr>
              <a:tr h="370840">
                <a:tc>
                  <a:txBody>
                    <a:bodyPr/>
                    <a:lstStyle/>
                    <a:p>
                      <a:r>
                        <a:rPr lang="en-US" sz="2400" dirty="0" smtClean="0"/>
                        <a:t>Patient follow-up (</a:t>
                      </a:r>
                      <a:r>
                        <a:rPr lang="en-US" sz="2400" dirty="0" err="1" smtClean="0"/>
                        <a:t>mo</a:t>
                      </a:r>
                      <a:r>
                        <a:rPr lang="en-US" sz="2400" dirty="0" smtClean="0"/>
                        <a:t>)</a:t>
                      </a:r>
                      <a:endParaRPr lang="en-US" sz="2400" dirty="0"/>
                    </a:p>
                  </a:txBody>
                  <a:tcPr/>
                </a:tc>
                <a:tc>
                  <a:txBody>
                    <a:bodyPr/>
                    <a:lstStyle/>
                    <a:p>
                      <a:pPr algn="ctr"/>
                      <a:r>
                        <a:rPr lang="en-US" sz="2400" dirty="0" smtClean="0"/>
                        <a:t>????</a:t>
                      </a:r>
                      <a:endParaRPr lang="en-US" sz="2400" dirty="0"/>
                    </a:p>
                  </a:txBody>
                  <a:tcPr/>
                </a:tc>
              </a:tr>
            </a:tbl>
          </a:graphicData>
        </a:graphic>
      </p:graphicFrame>
      <p:sp>
        <p:nvSpPr>
          <p:cNvPr id="6" name="TextBox 5"/>
          <p:cNvSpPr txBox="1"/>
          <p:nvPr/>
        </p:nvSpPr>
        <p:spPr>
          <a:xfrm>
            <a:off x="640211" y="4093806"/>
            <a:ext cx="5470481" cy="369332"/>
          </a:xfrm>
          <a:prstGeom prst="rect">
            <a:avLst/>
          </a:prstGeom>
          <a:noFill/>
        </p:spPr>
        <p:txBody>
          <a:bodyPr wrap="none" rtlCol="0">
            <a:spAutoFit/>
          </a:bodyPr>
          <a:lstStyle/>
          <a:p>
            <a:r>
              <a:rPr lang="en-US" dirty="0" err="1" smtClean="0"/>
              <a:t>Barbara,A</a:t>
            </a:r>
            <a:r>
              <a:rPr lang="en-US" dirty="0" smtClean="0"/>
              <a:t>. Care until Cure grant competition, CHS</a:t>
            </a:r>
            <a:endParaRPr lang="en-US" dirty="0"/>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 in trial design</a:t>
            </a:r>
            <a:endParaRPr lang="en-US" dirty="0"/>
          </a:p>
        </p:txBody>
      </p:sp>
      <p:sp>
        <p:nvSpPr>
          <p:cNvPr id="3" name="Text Placeholder 2"/>
          <p:cNvSpPr>
            <a:spLocks noGrp="1"/>
          </p:cNvSpPr>
          <p:nvPr>
            <p:ph type="body" sz="quarter" idx="13"/>
          </p:nvPr>
        </p:nvSpPr>
        <p:spPr>
          <a:xfrm>
            <a:off x="338625" y="1232028"/>
            <a:ext cx="7250895" cy="3451732"/>
          </a:xfrm>
        </p:spPr>
        <p:txBody>
          <a:bodyPr>
            <a:normAutofit fontScale="55000" lnSpcReduction="20000"/>
          </a:bodyPr>
          <a:lstStyle/>
          <a:p>
            <a:r>
              <a:rPr lang="en-US" dirty="0"/>
              <a:t>Powell, J et </a:t>
            </a:r>
            <a:r>
              <a:rPr lang="en-US" dirty="0" smtClean="0"/>
              <a:t>al.</a:t>
            </a:r>
            <a:r>
              <a:rPr lang="en-US" i="1" dirty="0"/>
              <a:t> Thrombosis and </a:t>
            </a:r>
            <a:r>
              <a:rPr lang="en-US" i="1" dirty="0" err="1"/>
              <a:t>Haemostasis</a:t>
            </a:r>
            <a:r>
              <a:rPr lang="en-US" dirty="0"/>
              <a:t>, 2012; </a:t>
            </a:r>
            <a:r>
              <a:rPr lang="en-US" i="1" dirty="0"/>
              <a:t>108</a:t>
            </a:r>
            <a:r>
              <a:rPr lang="en-US" dirty="0"/>
              <a:t>(5), 913–22</a:t>
            </a:r>
            <a:endParaRPr lang="en-US" dirty="0" smtClean="0"/>
          </a:p>
          <a:p>
            <a:pPr lvl="1"/>
            <a:r>
              <a:rPr lang="en-US" dirty="0" smtClean="0"/>
              <a:t>Efficacy </a:t>
            </a:r>
            <a:r>
              <a:rPr lang="en-US" dirty="0"/>
              <a:t>and safety of prophylaxis with once-weekly BAY 79-4980 compared with thrice-weekly </a:t>
            </a:r>
            <a:r>
              <a:rPr lang="en-US" dirty="0" err="1"/>
              <a:t>rFVIII</a:t>
            </a:r>
            <a:r>
              <a:rPr lang="en-US" dirty="0"/>
              <a:t>-FS </a:t>
            </a:r>
            <a:r>
              <a:rPr lang="en-US" dirty="0" smtClean="0"/>
              <a:t>in </a:t>
            </a:r>
            <a:r>
              <a:rPr lang="en-US" dirty="0" err="1" smtClean="0"/>
              <a:t>haemophilia</a:t>
            </a:r>
            <a:r>
              <a:rPr lang="en-US" dirty="0" smtClean="0"/>
              <a:t> </a:t>
            </a:r>
            <a:r>
              <a:rPr lang="en-US" dirty="0"/>
              <a:t>A patients. A </a:t>
            </a:r>
            <a:r>
              <a:rPr lang="en-US" dirty="0" err="1"/>
              <a:t>randomised</a:t>
            </a:r>
            <a:r>
              <a:rPr lang="en-US" dirty="0"/>
              <a:t>, active-controlled, double-blind </a:t>
            </a:r>
            <a:r>
              <a:rPr lang="en-US" dirty="0" smtClean="0"/>
              <a:t>study.. </a:t>
            </a:r>
          </a:p>
          <a:p>
            <a:endParaRPr lang="en-US" dirty="0"/>
          </a:p>
          <a:p>
            <a:r>
              <a:rPr lang="en-US" dirty="0"/>
              <a:t>Valentino, L et </a:t>
            </a:r>
            <a:r>
              <a:rPr lang="en-US" dirty="0" smtClean="0"/>
              <a:t>al.</a:t>
            </a:r>
            <a:r>
              <a:rPr lang="en-US" i="1" dirty="0"/>
              <a:t> JTH</a:t>
            </a:r>
            <a:r>
              <a:rPr lang="en-US" dirty="0"/>
              <a:t>. 2012; </a:t>
            </a:r>
            <a:r>
              <a:rPr lang="en-US" i="1" dirty="0"/>
              <a:t>10</a:t>
            </a:r>
            <a:r>
              <a:rPr lang="en-US" dirty="0"/>
              <a:t>(3), 359–67. </a:t>
            </a:r>
            <a:endParaRPr lang="en-US" dirty="0" smtClean="0"/>
          </a:p>
          <a:p>
            <a:pPr lvl="1"/>
            <a:r>
              <a:rPr lang="en-US" dirty="0" smtClean="0"/>
              <a:t>A </a:t>
            </a:r>
            <a:r>
              <a:rPr lang="en-US" dirty="0"/>
              <a:t>randomized comparison of two prophylaxis regimens and a paired comparison of on-demand and prophylaxis treatments in hemophilia A </a:t>
            </a:r>
            <a:r>
              <a:rPr lang="en-US" dirty="0" smtClean="0"/>
              <a:t>management.</a:t>
            </a:r>
          </a:p>
          <a:p>
            <a:endParaRPr lang="en-US" dirty="0"/>
          </a:p>
          <a:p>
            <a:r>
              <a:rPr lang="en-US" dirty="0" err="1"/>
              <a:t>Manco</a:t>
            </a:r>
            <a:r>
              <a:rPr lang="en-US" dirty="0"/>
              <a:t>-Johnson, MJ et </a:t>
            </a:r>
            <a:r>
              <a:rPr lang="en-US" dirty="0" smtClean="0"/>
              <a:t>al.</a:t>
            </a:r>
            <a:r>
              <a:rPr lang="en-US" i="1" dirty="0"/>
              <a:t> JTH</a:t>
            </a:r>
            <a:r>
              <a:rPr lang="en-US" dirty="0"/>
              <a:t>, 2013; </a:t>
            </a:r>
            <a:r>
              <a:rPr lang="en-US" i="1" dirty="0"/>
              <a:t>11</a:t>
            </a:r>
            <a:r>
              <a:rPr lang="en-US" dirty="0"/>
              <a:t>, 1119–1127. </a:t>
            </a:r>
            <a:endParaRPr lang="en-US" dirty="0" smtClean="0"/>
          </a:p>
          <a:p>
            <a:pPr lvl="1"/>
            <a:r>
              <a:rPr lang="en-US" dirty="0" smtClean="0"/>
              <a:t>Randomized </a:t>
            </a:r>
            <a:r>
              <a:rPr lang="en-US" dirty="0"/>
              <a:t>, controlled , parallel-group trial of routine prophylaxis </a:t>
            </a:r>
            <a:r>
              <a:rPr lang="en-US" dirty="0" err="1"/>
              <a:t>vs</a:t>
            </a:r>
            <a:r>
              <a:rPr lang="en-US" dirty="0"/>
              <a:t> . on-demand treatment with sucrose-formulated recombinant factor VIII in adults with severe hemophilia A (SPINART)</a:t>
            </a:r>
            <a:r>
              <a:rPr lang="en-US" dirty="0" smtClean="0"/>
              <a:t>.</a:t>
            </a:r>
          </a:p>
          <a:p>
            <a:endParaRPr lang="en-US" dirty="0"/>
          </a:p>
          <a:p>
            <a:r>
              <a:rPr lang="en-US" dirty="0"/>
              <a:t>Valentino, L et </a:t>
            </a:r>
            <a:r>
              <a:rPr lang="en-US" dirty="0" smtClean="0"/>
              <a:t>al.</a:t>
            </a:r>
            <a:r>
              <a:rPr lang="en-US" i="1" dirty="0"/>
              <a:t> </a:t>
            </a:r>
            <a:r>
              <a:rPr lang="en-US" i="1" dirty="0" err="1"/>
              <a:t>Haemophilia</a:t>
            </a:r>
            <a:r>
              <a:rPr lang="en-US" i="1" dirty="0"/>
              <a:t>. </a:t>
            </a:r>
            <a:r>
              <a:rPr lang="en-US" dirty="0"/>
              <a:t>2014; </a:t>
            </a:r>
            <a:r>
              <a:rPr lang="en-US" i="1" dirty="0"/>
              <a:t>20</a:t>
            </a:r>
            <a:r>
              <a:rPr lang="en-US" dirty="0"/>
              <a:t>(3), 398–406. </a:t>
            </a:r>
            <a:endParaRPr lang="en-US" dirty="0" smtClean="0"/>
          </a:p>
          <a:p>
            <a:pPr lvl="1"/>
            <a:r>
              <a:rPr lang="en-US" dirty="0" err="1" smtClean="0"/>
              <a:t>Multicentre</a:t>
            </a:r>
            <a:r>
              <a:rPr lang="en-US" dirty="0"/>
              <a:t>, randomized, open-label study of on-demand treatment with two prophylaxis regimens of recombinant coagulation factor IX in </a:t>
            </a:r>
            <a:r>
              <a:rPr lang="en-US" dirty="0" err="1"/>
              <a:t>haemophilia</a:t>
            </a:r>
            <a:r>
              <a:rPr lang="en-US" dirty="0"/>
              <a:t> B </a:t>
            </a:r>
            <a:r>
              <a:rPr lang="en-US" dirty="0" smtClean="0"/>
              <a:t>subjects.</a:t>
            </a:r>
          </a:p>
          <a:p>
            <a:endParaRPr lang="en-US" dirty="0"/>
          </a:p>
          <a:p>
            <a:r>
              <a:rPr lang="en-US" dirty="0" err="1"/>
              <a:t>Antunes</a:t>
            </a:r>
            <a:r>
              <a:rPr lang="en-US" dirty="0"/>
              <a:t>, SV et </a:t>
            </a:r>
            <a:r>
              <a:rPr lang="en-US" dirty="0" smtClean="0"/>
              <a:t>al.</a:t>
            </a:r>
            <a:r>
              <a:rPr lang="en-US" i="1" dirty="0"/>
              <a:t> </a:t>
            </a:r>
            <a:r>
              <a:rPr lang="en-US" i="1" dirty="0" err="1"/>
              <a:t>Haemophilia</a:t>
            </a:r>
            <a:r>
              <a:rPr lang="en-US" dirty="0"/>
              <a:t>, 2014; </a:t>
            </a:r>
            <a:r>
              <a:rPr lang="en-US" i="1" dirty="0"/>
              <a:t>20</a:t>
            </a:r>
            <a:r>
              <a:rPr lang="en-US" dirty="0"/>
              <a:t>(1), 65–72. </a:t>
            </a:r>
            <a:endParaRPr lang="en-US" dirty="0" smtClean="0"/>
          </a:p>
          <a:p>
            <a:pPr lvl="1"/>
            <a:r>
              <a:rPr lang="en-US" dirty="0" smtClean="0"/>
              <a:t>Randomized </a:t>
            </a:r>
            <a:r>
              <a:rPr lang="en-US" dirty="0"/>
              <a:t>comparison of prophylaxis and on-demand regimens with FEIBA NF in the treatment of </a:t>
            </a:r>
            <a:r>
              <a:rPr lang="en-US" dirty="0" err="1"/>
              <a:t>haemophilia</a:t>
            </a:r>
            <a:r>
              <a:rPr lang="en-US" dirty="0"/>
              <a:t> A and B with </a:t>
            </a:r>
            <a:r>
              <a:rPr lang="en-US" dirty="0" smtClean="0"/>
              <a:t>inhibitors.</a:t>
            </a:r>
          </a:p>
        </p:txBody>
      </p:sp>
    </p:spTree>
    <p:extLst>
      <p:ext uri="{BB962C8B-B14F-4D97-AF65-F5344CB8AC3E}">
        <p14:creationId xmlns:p14="http://schemas.microsoft.com/office/powerpoint/2010/main" val="41133490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term comparison of different regimens</a:t>
            </a:r>
            <a:endParaRPr lang="en-US" dirty="0"/>
          </a:p>
        </p:txBody>
      </p:sp>
      <p:sp>
        <p:nvSpPr>
          <p:cNvPr id="4" name="Rectangle 3"/>
          <p:cNvSpPr/>
          <p:nvPr/>
        </p:nvSpPr>
        <p:spPr>
          <a:xfrm>
            <a:off x="220401" y="4493191"/>
            <a:ext cx="7210247" cy="523220"/>
          </a:xfrm>
          <a:prstGeom prst="rect">
            <a:avLst/>
          </a:prstGeom>
        </p:spPr>
        <p:txBody>
          <a:bodyPr wrap="square">
            <a:spAutoFit/>
          </a:bodyPr>
          <a:lstStyle/>
          <a:p>
            <a:r>
              <a:rPr lang="en-US" sz="1400" dirty="0"/>
              <a:t>Fischer, </a:t>
            </a:r>
            <a:r>
              <a:rPr lang="en-US" sz="1400" dirty="0" smtClean="0"/>
              <a:t>K</a:t>
            </a:r>
            <a:r>
              <a:rPr lang="en-US" sz="1400" dirty="0"/>
              <a:t> </a:t>
            </a:r>
            <a:r>
              <a:rPr lang="en-US" sz="1400" dirty="0" smtClean="0"/>
              <a:t>et al. </a:t>
            </a:r>
            <a:r>
              <a:rPr lang="en-US" sz="1400" dirty="0"/>
              <a:t>Intermediate-dose versus high-dose prophylaxis for severe hemophilia: comparing outcome and costs since the 1970s. Blood, </a:t>
            </a:r>
            <a:r>
              <a:rPr lang="en-US" sz="1400" dirty="0" smtClean="0"/>
              <a:t>2013; 122</a:t>
            </a:r>
            <a:r>
              <a:rPr lang="en-US" sz="1400" dirty="0"/>
              <a:t>(7), 1129–36. </a:t>
            </a:r>
          </a:p>
        </p:txBody>
      </p:sp>
      <p:pic>
        <p:nvPicPr>
          <p:cNvPr id="5" name="Picture 4"/>
          <p:cNvPicPr>
            <a:picLocks noChangeAspect="1"/>
          </p:cNvPicPr>
          <p:nvPr/>
        </p:nvPicPr>
        <p:blipFill>
          <a:blip r:embed="rId2"/>
          <a:stretch>
            <a:fillRect/>
          </a:stretch>
        </p:blipFill>
        <p:spPr>
          <a:xfrm>
            <a:off x="9474910" y="902737"/>
            <a:ext cx="5654286" cy="5143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93645670"/>
              </p:ext>
            </p:extLst>
          </p:nvPr>
        </p:nvGraphicFramePr>
        <p:xfrm>
          <a:off x="377831" y="959628"/>
          <a:ext cx="8039372" cy="3235960"/>
        </p:xfrm>
        <a:graphic>
          <a:graphicData uri="http://schemas.openxmlformats.org/drawingml/2006/table">
            <a:tbl>
              <a:tblPr firstRow="1" bandRow="1">
                <a:tableStyleId>{72833802-FEF1-4C79-8D5D-14CF1EAF98D9}</a:tableStyleId>
              </a:tblPr>
              <a:tblGrid>
                <a:gridCol w="2009843"/>
                <a:gridCol w="2009843"/>
                <a:gridCol w="2009843"/>
                <a:gridCol w="2009843"/>
              </a:tblGrid>
              <a:tr h="370840">
                <a:tc>
                  <a:txBody>
                    <a:bodyPr/>
                    <a:lstStyle/>
                    <a:p>
                      <a:endParaRPr lang="en-US" dirty="0"/>
                    </a:p>
                  </a:txBody>
                  <a:tcPr/>
                </a:tc>
                <a:tc>
                  <a:txBody>
                    <a:bodyPr/>
                    <a:lstStyle/>
                    <a:p>
                      <a:r>
                        <a:rPr lang="en-US" dirty="0" smtClean="0"/>
                        <a:t>NL</a:t>
                      </a:r>
                    </a:p>
                    <a:p>
                      <a:r>
                        <a:rPr lang="en-US" dirty="0" smtClean="0"/>
                        <a:t>Median (IQR)</a:t>
                      </a:r>
                      <a:endParaRPr lang="en-US" dirty="0"/>
                    </a:p>
                  </a:txBody>
                  <a:tcPr/>
                </a:tc>
                <a:tc>
                  <a:txBody>
                    <a:bodyPr/>
                    <a:lstStyle/>
                    <a:p>
                      <a:r>
                        <a:rPr lang="en-US" dirty="0" smtClean="0"/>
                        <a:t>SW,</a:t>
                      </a:r>
                    </a:p>
                    <a:p>
                      <a:r>
                        <a:rPr lang="en-US" dirty="0" smtClean="0"/>
                        <a:t>Median</a:t>
                      </a:r>
                      <a:r>
                        <a:rPr lang="en-US" baseline="0" dirty="0" smtClean="0"/>
                        <a:t> (IQR)</a:t>
                      </a:r>
                      <a:endParaRPr lang="en-US" dirty="0"/>
                    </a:p>
                  </a:txBody>
                  <a:tcPr/>
                </a:tc>
                <a:tc>
                  <a:txBody>
                    <a:bodyPr/>
                    <a:lstStyle/>
                    <a:p>
                      <a:r>
                        <a:rPr lang="en-US" dirty="0" smtClean="0"/>
                        <a:t>P</a:t>
                      </a:r>
                      <a:endParaRPr lang="en-US" dirty="0"/>
                    </a:p>
                  </a:txBody>
                  <a:tcPr/>
                </a:tc>
              </a:tr>
              <a:tr h="370840">
                <a:tc>
                  <a:txBody>
                    <a:bodyPr/>
                    <a:lstStyle/>
                    <a:p>
                      <a:r>
                        <a:rPr lang="en-US" dirty="0" smtClean="0"/>
                        <a:t>Joint</a:t>
                      </a:r>
                      <a:r>
                        <a:rPr lang="en-US" baseline="0" dirty="0" smtClean="0"/>
                        <a:t> bleeds, 5 </a:t>
                      </a:r>
                      <a:r>
                        <a:rPr lang="en-US" baseline="0" dirty="0" err="1" smtClean="0"/>
                        <a:t>yr</a:t>
                      </a:r>
                      <a:endParaRPr lang="en-US" dirty="0"/>
                    </a:p>
                  </a:txBody>
                  <a:tcPr/>
                </a:tc>
                <a:tc>
                  <a:txBody>
                    <a:bodyPr/>
                    <a:lstStyle/>
                    <a:p>
                      <a:r>
                        <a:rPr lang="en-US" dirty="0" smtClean="0"/>
                        <a:t>10</a:t>
                      </a:r>
                      <a:r>
                        <a:rPr lang="en-US" baseline="0" dirty="0" smtClean="0"/>
                        <a:t> (4 -18)</a:t>
                      </a:r>
                      <a:endParaRPr lang="en-US" dirty="0"/>
                    </a:p>
                  </a:txBody>
                  <a:tcPr/>
                </a:tc>
                <a:tc>
                  <a:txBody>
                    <a:bodyPr/>
                    <a:lstStyle/>
                    <a:p>
                      <a:r>
                        <a:rPr lang="en-US" dirty="0" smtClean="0"/>
                        <a:t>2.5 (0.-9.3)</a:t>
                      </a:r>
                      <a:endParaRPr lang="en-US" dirty="0"/>
                    </a:p>
                  </a:txBody>
                  <a:tcPr/>
                </a:tc>
                <a:tc>
                  <a:txBody>
                    <a:bodyPr/>
                    <a:lstStyle/>
                    <a:p>
                      <a:r>
                        <a:rPr lang="en-US" dirty="0" smtClean="0"/>
                        <a:t>&lt;.01</a:t>
                      </a:r>
                      <a:endParaRPr lang="en-US" dirty="0"/>
                    </a:p>
                  </a:txBody>
                  <a:tcPr/>
                </a:tc>
              </a:tr>
              <a:tr h="370840">
                <a:tc>
                  <a:txBody>
                    <a:bodyPr/>
                    <a:lstStyle/>
                    <a:p>
                      <a:r>
                        <a:rPr lang="en-US" dirty="0" smtClean="0"/>
                        <a:t>Nr</a:t>
                      </a:r>
                      <a:r>
                        <a:rPr lang="en-US" baseline="0" dirty="0" smtClean="0"/>
                        <a:t> joints</a:t>
                      </a:r>
                      <a:endParaRPr lang="en-US" dirty="0"/>
                    </a:p>
                  </a:txBody>
                  <a:tcPr/>
                </a:tc>
                <a:tc>
                  <a:txBody>
                    <a:bodyPr/>
                    <a:lstStyle/>
                    <a:p>
                      <a:r>
                        <a:rPr lang="en-US" dirty="0" smtClean="0"/>
                        <a:t>2 (1-4)</a:t>
                      </a:r>
                      <a:endParaRPr lang="en-US" dirty="0"/>
                    </a:p>
                  </a:txBody>
                  <a:tcPr/>
                </a:tc>
                <a:tc>
                  <a:txBody>
                    <a:bodyPr/>
                    <a:lstStyle/>
                    <a:p>
                      <a:r>
                        <a:rPr lang="en-US" dirty="0" smtClean="0"/>
                        <a:t>3 (2-3)</a:t>
                      </a:r>
                      <a:endParaRPr lang="en-US" dirty="0"/>
                    </a:p>
                  </a:txBody>
                  <a:tcPr/>
                </a:tc>
                <a:tc>
                  <a:txBody>
                    <a:bodyPr/>
                    <a:lstStyle/>
                    <a:p>
                      <a:r>
                        <a:rPr lang="en-US" dirty="0" smtClean="0"/>
                        <a:t>.47</a:t>
                      </a:r>
                      <a:endParaRPr lang="en-US" dirty="0"/>
                    </a:p>
                  </a:txBody>
                  <a:tcPr/>
                </a:tc>
              </a:tr>
              <a:tr h="370840">
                <a:tc>
                  <a:txBody>
                    <a:bodyPr/>
                    <a:lstStyle/>
                    <a:p>
                      <a:r>
                        <a:rPr lang="en-US" dirty="0" smtClean="0"/>
                        <a:t>HJHS (max144)</a:t>
                      </a:r>
                      <a:endParaRPr lang="en-US" dirty="0"/>
                    </a:p>
                  </a:txBody>
                  <a:tcPr/>
                </a:tc>
                <a:tc>
                  <a:txBody>
                    <a:bodyPr/>
                    <a:lstStyle/>
                    <a:p>
                      <a:r>
                        <a:rPr lang="en-US" dirty="0" smtClean="0"/>
                        <a:t>9.0 (2.0 – 18.)</a:t>
                      </a:r>
                      <a:endParaRPr lang="en-US" dirty="0"/>
                    </a:p>
                  </a:txBody>
                  <a:tcPr/>
                </a:tc>
                <a:tc>
                  <a:txBody>
                    <a:bodyPr/>
                    <a:lstStyle/>
                    <a:p>
                      <a:r>
                        <a:rPr lang="en-US" dirty="0" smtClean="0"/>
                        <a:t>4.0 (2.0 – 6.0)</a:t>
                      </a:r>
                      <a:endParaRPr lang="en-US" dirty="0"/>
                    </a:p>
                  </a:txBody>
                  <a:tcPr/>
                </a:tc>
                <a:tc>
                  <a:txBody>
                    <a:bodyPr/>
                    <a:lstStyle/>
                    <a:p>
                      <a:r>
                        <a:rPr lang="en-US" dirty="0" smtClean="0"/>
                        <a:t>&lt;.01</a:t>
                      </a:r>
                      <a:endParaRPr lang="en-US" dirty="0"/>
                    </a:p>
                  </a:txBody>
                  <a:tcPr/>
                </a:tc>
              </a:tr>
              <a:tr h="370840">
                <a:tc>
                  <a:txBody>
                    <a:bodyPr/>
                    <a:lstStyle/>
                    <a:p>
                      <a:r>
                        <a:rPr lang="en-US" dirty="0" smtClean="0"/>
                        <a:t>Activity (max 100)</a:t>
                      </a:r>
                      <a:endParaRPr lang="en-US" dirty="0"/>
                    </a:p>
                  </a:txBody>
                  <a:tcPr/>
                </a:tc>
                <a:tc>
                  <a:txBody>
                    <a:bodyPr/>
                    <a:lstStyle/>
                    <a:p>
                      <a:r>
                        <a:rPr lang="en-US" dirty="0" smtClean="0"/>
                        <a:t>93 (81-98)</a:t>
                      </a:r>
                      <a:endParaRPr lang="en-US" dirty="0"/>
                    </a:p>
                  </a:txBody>
                  <a:tcPr/>
                </a:tc>
                <a:tc>
                  <a:txBody>
                    <a:bodyPr/>
                    <a:lstStyle/>
                    <a:p>
                      <a:r>
                        <a:rPr lang="en-US" dirty="0" smtClean="0"/>
                        <a:t>99 (93-100)</a:t>
                      </a:r>
                      <a:endParaRPr lang="en-US" dirty="0"/>
                    </a:p>
                  </a:txBody>
                  <a:tcPr/>
                </a:tc>
                <a:tc>
                  <a:txBody>
                    <a:bodyPr/>
                    <a:lstStyle/>
                    <a:p>
                      <a:r>
                        <a:rPr lang="en-US" dirty="0" smtClean="0"/>
                        <a:t>&lt;.01</a:t>
                      </a:r>
                      <a:endParaRPr lang="en-US" dirty="0"/>
                    </a:p>
                  </a:txBody>
                  <a:tcPr/>
                </a:tc>
              </a:tr>
              <a:tr h="370840">
                <a:tc>
                  <a:txBody>
                    <a:bodyPr/>
                    <a:lstStyle/>
                    <a:p>
                      <a:r>
                        <a:rPr lang="en-US" dirty="0" smtClean="0"/>
                        <a:t>EQ-D5</a:t>
                      </a:r>
                      <a:r>
                        <a:rPr lang="en-US" baseline="0" dirty="0" smtClean="0"/>
                        <a:t> utility</a:t>
                      </a:r>
                      <a:endParaRPr lang="en-US" dirty="0"/>
                    </a:p>
                  </a:txBody>
                  <a:tcPr/>
                </a:tc>
                <a:tc>
                  <a:txBody>
                    <a:bodyPr/>
                    <a:lstStyle/>
                    <a:p>
                      <a:r>
                        <a:rPr lang="en-US" dirty="0" smtClean="0"/>
                        <a:t>0,04 (0.81 – 1.00)</a:t>
                      </a:r>
                      <a:endParaRPr lang="en-US" dirty="0"/>
                    </a:p>
                  </a:txBody>
                  <a:tcPr/>
                </a:tc>
                <a:tc>
                  <a:txBody>
                    <a:bodyPr/>
                    <a:lstStyle/>
                    <a:p>
                      <a:r>
                        <a:rPr lang="en-US" dirty="0" smtClean="0"/>
                        <a:t>1.00 (0.81 – 1.00)</a:t>
                      </a:r>
                      <a:endParaRPr lang="en-US" dirty="0"/>
                    </a:p>
                  </a:txBody>
                  <a:tcPr/>
                </a:tc>
                <a:tc>
                  <a:txBody>
                    <a:bodyPr/>
                    <a:lstStyle/>
                    <a:p>
                      <a:r>
                        <a:rPr lang="en-US" dirty="0" smtClean="0"/>
                        <a:t>.93</a:t>
                      </a:r>
                      <a:endParaRPr lang="en-US" dirty="0"/>
                    </a:p>
                  </a:txBody>
                  <a:tcPr/>
                </a:tc>
              </a:tr>
              <a:tr h="370840">
                <a:tc>
                  <a:txBody>
                    <a:bodyPr/>
                    <a:lstStyle/>
                    <a:p>
                      <a:r>
                        <a:rPr lang="en-US" dirty="0" smtClean="0"/>
                        <a:t>Factor</a:t>
                      </a:r>
                      <a:r>
                        <a:rPr lang="en-US" baseline="0" dirty="0" smtClean="0"/>
                        <a:t> cost</a:t>
                      </a:r>
                      <a:endParaRPr lang="en-US" dirty="0"/>
                    </a:p>
                  </a:txBody>
                  <a:tcPr/>
                </a:tc>
                <a:tc>
                  <a:txBody>
                    <a:bodyPr/>
                    <a:lstStyle/>
                    <a:p>
                      <a:r>
                        <a:rPr lang="en-US" dirty="0" smtClean="0"/>
                        <a:t>851</a:t>
                      </a:r>
                      <a:r>
                        <a:rPr lang="en-US" baseline="0" dirty="0" smtClean="0"/>
                        <a:t> (647-1048)</a:t>
                      </a:r>
                      <a:endParaRPr lang="en-US" dirty="0"/>
                    </a:p>
                  </a:txBody>
                  <a:tcPr/>
                </a:tc>
                <a:tc>
                  <a:txBody>
                    <a:bodyPr/>
                    <a:lstStyle/>
                    <a:p>
                      <a:r>
                        <a:rPr lang="en-US" dirty="0" smtClean="0"/>
                        <a:t>1474 (1154-1778)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&lt;.01</a:t>
                      </a:r>
                    </a:p>
                  </a:txBody>
                  <a:tcPr/>
                </a:tc>
              </a:tr>
              <a:tr h="370840">
                <a:tc>
                  <a:txBody>
                    <a:bodyPr/>
                    <a:lstStyle/>
                    <a:p>
                      <a:r>
                        <a:rPr lang="en-US" dirty="0" smtClean="0"/>
                        <a:t>Lost production</a:t>
                      </a:r>
                      <a:endParaRPr lang="en-US" dirty="0"/>
                    </a:p>
                  </a:txBody>
                  <a:tcPr/>
                </a:tc>
                <a:tc>
                  <a:txBody>
                    <a:bodyPr/>
                    <a:lstStyle/>
                    <a:p>
                      <a:r>
                        <a:rPr lang="en-US" dirty="0" smtClean="0"/>
                        <a:t>0 (0-0)</a:t>
                      </a:r>
                      <a:endParaRPr lang="en-US" dirty="0"/>
                    </a:p>
                  </a:txBody>
                  <a:tcPr/>
                </a:tc>
                <a:tc>
                  <a:txBody>
                    <a:bodyPr/>
                    <a:lstStyle/>
                    <a:p>
                      <a:r>
                        <a:rPr lang="en-US" dirty="0" smtClean="0"/>
                        <a:t>0</a:t>
                      </a:r>
                      <a:r>
                        <a:rPr lang="en-US" baseline="0" dirty="0" smtClean="0"/>
                        <a:t> (0-0)</a:t>
                      </a:r>
                      <a:endParaRPr lang="en-US" dirty="0"/>
                    </a:p>
                  </a:txBody>
                  <a:tcPr/>
                </a:tc>
                <a:tc>
                  <a:txBody>
                    <a:bodyPr/>
                    <a:lstStyle/>
                    <a:p>
                      <a:r>
                        <a:rPr lang="en-US" dirty="0" smtClean="0"/>
                        <a:t>.82</a:t>
                      </a:r>
                      <a:endParaRPr lang="en-US" dirty="0"/>
                    </a:p>
                  </a:txBody>
                  <a:tcPr/>
                </a:tc>
              </a:tr>
            </a:tbl>
          </a:graphicData>
        </a:graphic>
      </p:graphicFrame>
      <p:pic>
        <p:nvPicPr>
          <p:cNvPr id="7" name="Picture 6"/>
          <p:cNvPicPr>
            <a:picLocks noChangeAspect="1"/>
          </p:cNvPicPr>
          <p:nvPr/>
        </p:nvPicPr>
        <p:blipFill>
          <a:blip r:embed="rId3"/>
          <a:stretch>
            <a:fillRect/>
          </a:stretch>
        </p:blipFill>
        <p:spPr>
          <a:xfrm>
            <a:off x="9414252" y="-210068"/>
            <a:ext cx="9144000" cy="2598719"/>
          </a:xfrm>
          <a:prstGeom prst="rect">
            <a:avLst/>
          </a:prstGeom>
        </p:spPr>
      </p:pic>
    </p:spTree>
    <p:extLst>
      <p:ext uri="{BB962C8B-B14F-4D97-AF65-F5344CB8AC3E}">
        <p14:creationId xmlns:p14="http://schemas.microsoft.com/office/powerpoint/2010/main" val="24570648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study design</a:t>
            </a:r>
            <a:endParaRPr lang="en-US" dirty="0"/>
          </a:p>
        </p:txBody>
      </p:sp>
      <p:sp>
        <p:nvSpPr>
          <p:cNvPr id="3" name="Text Placeholder 2"/>
          <p:cNvSpPr>
            <a:spLocks noGrp="1"/>
          </p:cNvSpPr>
          <p:nvPr>
            <p:ph type="body" sz="quarter" idx="13"/>
          </p:nvPr>
        </p:nvSpPr>
        <p:spPr/>
        <p:txBody>
          <a:bodyPr>
            <a:normAutofit/>
          </a:bodyPr>
          <a:lstStyle/>
          <a:p>
            <a:r>
              <a:rPr lang="en-US" dirty="0" smtClean="0"/>
              <a:t>Interrupted time series</a:t>
            </a:r>
          </a:p>
          <a:p>
            <a:pPr lvl="1"/>
            <a:r>
              <a:rPr lang="en-US" dirty="0" smtClean="0"/>
              <a:t>Ramsay</a:t>
            </a:r>
            <a:r>
              <a:rPr lang="en-US" dirty="0"/>
              <a:t>, C. R</a:t>
            </a:r>
            <a:r>
              <a:rPr lang="en-US" dirty="0" smtClean="0"/>
              <a:t>. et al. </a:t>
            </a:r>
            <a:r>
              <a:rPr lang="en-US" i="1" dirty="0" err="1" smtClean="0"/>
              <a:t>Int</a:t>
            </a:r>
            <a:r>
              <a:rPr lang="en-US" i="1" dirty="0" smtClean="0"/>
              <a:t> J </a:t>
            </a:r>
            <a:r>
              <a:rPr lang="en-US" i="1" dirty="0" err="1" smtClean="0"/>
              <a:t>Technol</a:t>
            </a:r>
            <a:r>
              <a:rPr lang="en-US" i="1" dirty="0" smtClean="0"/>
              <a:t> Assess Health </a:t>
            </a:r>
            <a:r>
              <a:rPr lang="en-US" i="1" dirty="0"/>
              <a:t>Care</a:t>
            </a:r>
            <a:r>
              <a:rPr lang="en-US" dirty="0"/>
              <a:t>, </a:t>
            </a:r>
            <a:r>
              <a:rPr lang="en-US" dirty="0" smtClean="0"/>
              <a:t>2003;</a:t>
            </a:r>
            <a:r>
              <a:rPr lang="en-US" i="1" dirty="0" smtClean="0"/>
              <a:t>19</a:t>
            </a:r>
            <a:r>
              <a:rPr lang="en-US" dirty="0"/>
              <a:t>(4), 613–23.</a:t>
            </a:r>
          </a:p>
          <a:p>
            <a:endParaRPr lang="en-US" dirty="0" smtClean="0"/>
          </a:p>
          <a:p>
            <a:r>
              <a:rPr lang="en-US" dirty="0" smtClean="0"/>
              <a:t>Paired availability design</a:t>
            </a:r>
          </a:p>
          <a:p>
            <a:pPr lvl="1"/>
            <a:r>
              <a:rPr lang="en-US" dirty="0"/>
              <a:t>Baker, S. G</a:t>
            </a:r>
            <a:r>
              <a:rPr lang="en-US" dirty="0" smtClean="0"/>
              <a:t>.</a:t>
            </a:r>
            <a:r>
              <a:rPr lang="en-US" dirty="0"/>
              <a:t> </a:t>
            </a:r>
            <a:r>
              <a:rPr lang="en-US" dirty="0" smtClean="0"/>
              <a:t>et al. </a:t>
            </a:r>
            <a:r>
              <a:rPr lang="en-US" i="1" dirty="0" smtClean="0"/>
              <a:t>BMC Med Res Method</a:t>
            </a:r>
            <a:r>
              <a:rPr lang="en-US" dirty="0" smtClean="0"/>
              <a:t>, 2001;</a:t>
            </a:r>
            <a:r>
              <a:rPr lang="en-US" i="1" dirty="0" smtClean="0"/>
              <a:t>1</a:t>
            </a:r>
            <a:r>
              <a:rPr lang="en-US" dirty="0"/>
              <a:t>, 9</a:t>
            </a:r>
            <a:r>
              <a:rPr lang="en-US" dirty="0" smtClean="0"/>
              <a:t>.</a:t>
            </a:r>
          </a:p>
          <a:p>
            <a:pPr lvl="1"/>
            <a:endParaRPr lang="en-US" dirty="0"/>
          </a:p>
          <a:p>
            <a:r>
              <a:rPr lang="en-US" dirty="0" smtClean="0"/>
              <a:t>Randomized registry trial</a:t>
            </a:r>
          </a:p>
          <a:p>
            <a:pPr lvl="1"/>
            <a:r>
              <a:rPr lang="en-US" dirty="0" smtClean="0"/>
              <a:t>Lauer </a:t>
            </a:r>
            <a:r>
              <a:rPr lang="en-US" dirty="0"/>
              <a:t>&amp; </a:t>
            </a:r>
            <a:r>
              <a:rPr lang="en-US" dirty="0" err="1" smtClean="0"/>
              <a:t>D’Agostino</a:t>
            </a:r>
            <a:r>
              <a:rPr lang="en-US" dirty="0" smtClean="0"/>
              <a:t> </a:t>
            </a:r>
            <a:r>
              <a:rPr lang="en-US" i="1" dirty="0" smtClean="0"/>
              <a:t>NEJM</a:t>
            </a:r>
            <a:r>
              <a:rPr lang="en-US" dirty="0" smtClean="0"/>
              <a:t> </a:t>
            </a:r>
            <a:r>
              <a:rPr lang="en-US" dirty="0"/>
              <a:t>2013;</a:t>
            </a:r>
            <a:r>
              <a:rPr lang="en-US" i="1" dirty="0"/>
              <a:t>369</a:t>
            </a:r>
            <a:r>
              <a:rPr lang="en-US" dirty="0"/>
              <a:t>(17), 1579–81</a:t>
            </a:r>
            <a:r>
              <a:rPr lang="en-US" dirty="0" smtClean="0"/>
              <a:t>.</a:t>
            </a:r>
          </a:p>
          <a:p>
            <a:pPr lvl="1"/>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9320447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660" y="0"/>
            <a:ext cx="7685802" cy="5143500"/>
          </a:xfrm>
          <a:prstGeom prst="rect">
            <a:avLst/>
          </a:prstGeom>
        </p:spPr>
      </p:pic>
    </p:spTree>
    <p:extLst>
      <p:ext uri="{BB962C8B-B14F-4D97-AF65-F5344CB8AC3E}">
        <p14:creationId xmlns:p14="http://schemas.microsoft.com/office/powerpoint/2010/main" val="362084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29" y="394510"/>
            <a:ext cx="8125067" cy="1107174"/>
          </a:xfrm>
        </p:spPr>
        <p:txBody>
          <a:bodyPr>
            <a:normAutofit/>
          </a:bodyPr>
          <a:lstStyle/>
          <a:p>
            <a:pPr>
              <a:spcBef>
                <a:spcPts val="0"/>
              </a:spcBef>
              <a:defRPr/>
            </a:pPr>
            <a:r>
              <a:rPr lang="en-CA" dirty="0"/>
              <a:t>Assessment of long term safety and efficacy of clotting factor concentrates</a:t>
            </a:r>
            <a:endParaRPr lang="en-CA" sz="2400" dirty="0"/>
          </a:p>
        </p:txBody>
      </p:sp>
      <p:sp>
        <p:nvSpPr>
          <p:cNvPr id="3" name="Text Placeholder 2"/>
          <p:cNvSpPr>
            <a:spLocks noGrp="1"/>
          </p:cNvSpPr>
          <p:nvPr>
            <p:ph type="body" sz="quarter" idx="13"/>
          </p:nvPr>
        </p:nvSpPr>
        <p:spPr>
          <a:xfrm>
            <a:off x="612945" y="1659268"/>
            <a:ext cx="8091874" cy="3050416"/>
          </a:xfrm>
        </p:spPr>
        <p:txBody>
          <a:bodyPr>
            <a:normAutofit lnSpcReduction="10000"/>
          </a:bodyPr>
          <a:lstStyle/>
          <a:p>
            <a:r>
              <a:rPr lang="en-US" dirty="0" smtClean="0"/>
              <a:t>Vision</a:t>
            </a:r>
          </a:p>
          <a:p>
            <a:endParaRPr lang="en-US" dirty="0"/>
          </a:p>
          <a:p>
            <a:r>
              <a:rPr lang="en-US" dirty="0" smtClean="0"/>
              <a:t>A few key technical aspects</a:t>
            </a:r>
          </a:p>
          <a:p>
            <a:endParaRPr lang="en-US" dirty="0"/>
          </a:p>
          <a:p>
            <a:r>
              <a:rPr lang="en-US" dirty="0" smtClean="0"/>
              <a:t>State of the art</a:t>
            </a:r>
          </a:p>
          <a:p>
            <a:endParaRPr lang="en-US" dirty="0"/>
          </a:p>
          <a:p>
            <a:r>
              <a:rPr lang="en-US" dirty="0" smtClean="0"/>
              <a:t>Future perspectives</a:t>
            </a:r>
            <a:endParaRPr lang="en-US" dirty="0"/>
          </a:p>
        </p:txBody>
      </p:sp>
    </p:spTree>
    <p:extLst>
      <p:ext uri="{BB962C8B-B14F-4D97-AF65-F5344CB8AC3E}">
        <p14:creationId xmlns:p14="http://schemas.microsoft.com/office/powerpoint/2010/main" val="32238488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82" y="-10497"/>
            <a:ext cx="7556591" cy="4754147"/>
          </a:xfrm>
          <a:prstGeom prst="rect">
            <a:avLst/>
          </a:prstGeom>
        </p:spPr>
      </p:pic>
      <p:sp>
        <p:nvSpPr>
          <p:cNvPr id="8" name="Rectangle 7"/>
          <p:cNvSpPr/>
          <p:nvPr/>
        </p:nvSpPr>
        <p:spPr>
          <a:xfrm>
            <a:off x="92489" y="4774168"/>
            <a:ext cx="4572000" cy="369332"/>
          </a:xfrm>
          <a:prstGeom prst="rect">
            <a:avLst/>
          </a:prstGeom>
        </p:spPr>
        <p:txBody>
          <a:bodyPr>
            <a:spAutoFit/>
          </a:bodyPr>
          <a:lstStyle/>
          <a:p>
            <a:r>
              <a:rPr lang="en-US" dirty="0"/>
              <a:t>Lear, S. A</a:t>
            </a:r>
            <a:r>
              <a:rPr lang="en-US" dirty="0" smtClean="0"/>
              <a:t>. CMAJ, 2014 186</a:t>
            </a:r>
            <a:r>
              <a:rPr lang="en-US" dirty="0"/>
              <a:t>(4), 258–66. </a:t>
            </a:r>
          </a:p>
        </p:txBody>
      </p:sp>
      <p:sp>
        <p:nvSpPr>
          <p:cNvPr id="9" name="TextBox 8"/>
          <p:cNvSpPr txBox="1"/>
          <p:nvPr/>
        </p:nvSpPr>
        <p:spPr>
          <a:xfrm>
            <a:off x="829125" y="0"/>
            <a:ext cx="4883167" cy="338554"/>
          </a:xfrm>
          <a:prstGeom prst="rect">
            <a:avLst/>
          </a:prstGeom>
          <a:noFill/>
        </p:spPr>
        <p:txBody>
          <a:bodyPr wrap="none" rtlCol="0">
            <a:spAutoFit/>
          </a:bodyPr>
          <a:lstStyle/>
          <a:p>
            <a:r>
              <a:rPr lang="en-US" sz="1600" dirty="0" smtClean="0"/>
              <a:t>Prospective urban rural epidemiology (PURE) study</a:t>
            </a:r>
            <a:endParaRPr lang="en-US" sz="1600" dirty="0"/>
          </a:p>
        </p:txBody>
      </p:sp>
    </p:spTree>
    <p:extLst>
      <p:ext uri="{BB962C8B-B14F-4D97-AF65-F5344CB8AC3E}">
        <p14:creationId xmlns:p14="http://schemas.microsoft.com/office/powerpoint/2010/main" val="2539842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Text Placeholder 2"/>
          <p:cNvSpPr>
            <a:spLocks noGrp="1"/>
          </p:cNvSpPr>
          <p:nvPr>
            <p:ph type="body" sz="quarter" idx="13"/>
          </p:nvPr>
        </p:nvSpPr>
        <p:spPr/>
        <p:txBody>
          <a:bodyPr/>
          <a:lstStyle/>
          <a:p>
            <a:endParaRPr lang="en-US" dirty="0" smtClean="0"/>
          </a:p>
          <a:p>
            <a:r>
              <a:rPr lang="en-US" dirty="0" smtClean="0"/>
              <a:t>Bailey</a:t>
            </a:r>
            <a:r>
              <a:rPr lang="en-US" dirty="0"/>
              <a:t>, </a:t>
            </a:r>
            <a:r>
              <a:rPr lang="en-US" dirty="0" smtClean="0"/>
              <a:t>SD. </a:t>
            </a:r>
            <a:r>
              <a:rPr lang="en-US" dirty="0" err="1" smtClean="0"/>
              <a:t>Diabetologia</a:t>
            </a:r>
            <a:r>
              <a:rPr lang="en-US" dirty="0" smtClean="0"/>
              <a:t>, 2014,57;4:738-45</a:t>
            </a:r>
          </a:p>
          <a:p>
            <a:endParaRPr lang="en-US" dirty="0"/>
          </a:p>
          <a:p>
            <a:endParaRPr lang="en-US" dirty="0" smtClean="0"/>
          </a:p>
          <a:p>
            <a:r>
              <a:rPr lang="en-US" dirty="0" smtClean="0"/>
              <a:t>Huffman</a:t>
            </a:r>
            <a:r>
              <a:rPr lang="en-US" dirty="0"/>
              <a:t>, </a:t>
            </a:r>
            <a:r>
              <a:rPr lang="en-US" dirty="0" smtClean="0"/>
              <a:t>MD and Yusuf</a:t>
            </a:r>
            <a:r>
              <a:rPr lang="en-US" dirty="0"/>
              <a:t>, </a:t>
            </a:r>
            <a:r>
              <a:rPr lang="en-US" dirty="0" smtClean="0"/>
              <a:t>S. JAMA. 2014,63;14:1368-70</a:t>
            </a:r>
            <a:endParaRPr lang="en-US" dirty="0"/>
          </a:p>
          <a:p>
            <a:endParaRPr lang="en-US" dirty="0" smtClean="0"/>
          </a:p>
          <a:p>
            <a:endParaRPr lang="en-US" dirty="0"/>
          </a:p>
          <a:p>
            <a:endParaRPr lang="en-US" dirty="0"/>
          </a:p>
          <a:p>
            <a:endParaRPr lang="en-US" dirty="0">
              <a:effectLst/>
            </a:endParaRPr>
          </a:p>
        </p:txBody>
      </p:sp>
    </p:spTree>
    <p:extLst>
      <p:ext uri="{BB962C8B-B14F-4D97-AF65-F5344CB8AC3E}">
        <p14:creationId xmlns:p14="http://schemas.microsoft.com/office/powerpoint/2010/main" val="9089061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Conclusions</a:t>
            </a:r>
            <a:endParaRPr lang="en-US" dirty="0"/>
          </a:p>
        </p:txBody>
      </p:sp>
      <p:sp>
        <p:nvSpPr>
          <p:cNvPr id="6" name="Text Placeholder 5"/>
          <p:cNvSpPr>
            <a:spLocks noGrp="1"/>
          </p:cNvSpPr>
          <p:nvPr>
            <p:ph type="body" sz="quarter" idx="13"/>
          </p:nvPr>
        </p:nvSpPr>
        <p:spPr>
          <a:xfrm>
            <a:off x="591954" y="1175657"/>
            <a:ext cx="7951192" cy="2988186"/>
          </a:xfrm>
        </p:spPr>
        <p:txBody>
          <a:bodyPr/>
          <a:lstStyle/>
          <a:p>
            <a:pPr>
              <a:lnSpc>
                <a:spcPct val="140000"/>
              </a:lnSpc>
            </a:pPr>
            <a:r>
              <a:rPr lang="en-US" dirty="0" smtClean="0"/>
              <a:t>Clear need for surveillance</a:t>
            </a:r>
          </a:p>
          <a:p>
            <a:pPr>
              <a:lnSpc>
                <a:spcPct val="140000"/>
              </a:lnSpc>
            </a:pPr>
            <a:r>
              <a:rPr lang="en-US" dirty="0" smtClean="0"/>
              <a:t>Clear evidence of progress</a:t>
            </a:r>
          </a:p>
          <a:p>
            <a:pPr>
              <a:lnSpc>
                <a:spcPct val="140000"/>
              </a:lnSpc>
            </a:pPr>
            <a:r>
              <a:rPr lang="en-US" dirty="0" smtClean="0"/>
              <a:t>Need for harmonization</a:t>
            </a:r>
          </a:p>
          <a:p>
            <a:pPr>
              <a:lnSpc>
                <a:spcPct val="140000"/>
              </a:lnSpc>
            </a:pPr>
            <a:r>
              <a:rPr lang="en-US" dirty="0" smtClean="0"/>
              <a:t>Need for guidance</a:t>
            </a:r>
          </a:p>
          <a:p>
            <a:pPr>
              <a:lnSpc>
                <a:spcPct val="140000"/>
              </a:lnSpc>
            </a:pPr>
            <a:endParaRPr lang="en-US" dirty="0" smtClean="0"/>
          </a:p>
          <a:p>
            <a:pPr>
              <a:lnSpc>
                <a:spcPct val="140000"/>
              </a:lnSpc>
            </a:pPr>
            <a:endParaRPr lang="en-US" dirty="0"/>
          </a:p>
        </p:txBody>
      </p:sp>
    </p:spTree>
    <p:extLst>
      <p:ext uri="{BB962C8B-B14F-4D97-AF65-F5344CB8AC3E}">
        <p14:creationId xmlns:p14="http://schemas.microsoft.com/office/powerpoint/2010/main" val="6690129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6314" y="146957"/>
            <a:ext cx="2035032" cy="769441"/>
          </a:xfrm>
          <a:prstGeom prst="rect">
            <a:avLst/>
          </a:prstGeom>
          <a:noFill/>
        </p:spPr>
        <p:txBody>
          <a:bodyPr wrap="none" rtlCol="0">
            <a:spAutoFit/>
          </a:bodyPr>
          <a:lstStyle/>
          <a:p>
            <a:r>
              <a:rPr lang="en-US" sz="4400" dirty="0" smtClean="0">
                <a:solidFill>
                  <a:schemeClr val="bg1"/>
                </a:solidFill>
              </a:rPr>
              <a:t>Thanks</a:t>
            </a:r>
            <a:endParaRPr lang="en-US" sz="4400" dirty="0">
              <a:solidFill>
                <a:schemeClr val="bg1"/>
              </a:solidFill>
            </a:endParaRPr>
          </a:p>
        </p:txBody>
      </p:sp>
      <p:sp>
        <p:nvSpPr>
          <p:cNvPr id="3" name="TextBox 2"/>
          <p:cNvSpPr txBox="1"/>
          <p:nvPr/>
        </p:nvSpPr>
        <p:spPr>
          <a:xfrm>
            <a:off x="1348860" y="2650672"/>
            <a:ext cx="6362288" cy="769441"/>
          </a:xfrm>
          <a:prstGeom prst="rect">
            <a:avLst/>
          </a:prstGeom>
          <a:noFill/>
        </p:spPr>
        <p:txBody>
          <a:bodyPr wrap="none" rtlCol="0">
            <a:spAutoFit/>
          </a:bodyPr>
          <a:lstStyle/>
          <a:p>
            <a:r>
              <a:rPr lang="en-US" sz="4400" dirty="0" err="1" smtClean="0"/>
              <a:t>hemophilia.mcmaster.ca</a:t>
            </a:r>
            <a:endParaRPr lang="en-US" sz="4400" dirty="0"/>
          </a:p>
        </p:txBody>
      </p:sp>
    </p:spTree>
    <p:extLst>
      <p:ext uri="{BB962C8B-B14F-4D97-AF65-F5344CB8AC3E}">
        <p14:creationId xmlns:p14="http://schemas.microsoft.com/office/powerpoint/2010/main" val="40335566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29" y="394510"/>
            <a:ext cx="8125067" cy="1107174"/>
          </a:xfrm>
        </p:spPr>
        <p:txBody>
          <a:bodyPr>
            <a:normAutofit/>
          </a:bodyPr>
          <a:lstStyle/>
          <a:p>
            <a:pPr>
              <a:spcBef>
                <a:spcPts val="0"/>
              </a:spcBef>
              <a:defRPr/>
            </a:pPr>
            <a:r>
              <a:rPr lang="en-CA" dirty="0"/>
              <a:t>Assessment of long term safety and efficacy of clotting factor concentrates</a:t>
            </a:r>
            <a:endParaRPr lang="en-CA" sz="2400" dirty="0"/>
          </a:p>
        </p:txBody>
      </p:sp>
      <p:sp>
        <p:nvSpPr>
          <p:cNvPr id="3" name="Text Placeholder 2"/>
          <p:cNvSpPr>
            <a:spLocks noGrp="1"/>
          </p:cNvSpPr>
          <p:nvPr>
            <p:ph type="body" sz="quarter" idx="13"/>
          </p:nvPr>
        </p:nvSpPr>
        <p:spPr>
          <a:xfrm>
            <a:off x="612945" y="1659268"/>
            <a:ext cx="8091874" cy="3050416"/>
          </a:xfrm>
        </p:spPr>
        <p:txBody>
          <a:bodyPr/>
          <a:lstStyle/>
          <a:p>
            <a:r>
              <a:rPr lang="en-US" dirty="0" smtClean="0"/>
              <a:t>Vision</a:t>
            </a:r>
          </a:p>
          <a:p>
            <a:pPr lvl="1"/>
            <a:r>
              <a:rPr lang="en-US" dirty="0" smtClean="0">
                <a:solidFill>
                  <a:srgbClr val="FF0000"/>
                </a:solidFill>
              </a:rPr>
              <a:t>Safe, effective, convenient and affordable treatment for as many patients as we can wherever they happen to be born</a:t>
            </a:r>
          </a:p>
          <a:p>
            <a:endParaRPr lang="en-US" dirty="0"/>
          </a:p>
          <a:p>
            <a:r>
              <a:rPr lang="en-US" dirty="0" smtClean="0"/>
              <a:t>Technical aspects</a:t>
            </a:r>
          </a:p>
          <a:p>
            <a:endParaRPr lang="en-US" dirty="0"/>
          </a:p>
          <a:p>
            <a:r>
              <a:rPr lang="en-US" dirty="0" smtClean="0"/>
              <a:t>State of the art</a:t>
            </a:r>
            <a:endParaRPr lang="en-US" dirty="0"/>
          </a:p>
        </p:txBody>
      </p:sp>
    </p:spTree>
    <p:extLst>
      <p:ext uri="{BB962C8B-B14F-4D97-AF65-F5344CB8AC3E}">
        <p14:creationId xmlns:p14="http://schemas.microsoft.com/office/powerpoint/2010/main" val="41812453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efficacy and safety</a:t>
            </a: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smtClean="0"/>
              <a:t>Setting the stage:</a:t>
            </a:r>
          </a:p>
          <a:p>
            <a:pPr marL="0" indent="0">
              <a:buNone/>
            </a:pPr>
            <a:endParaRPr lang="en-US" dirty="0" smtClean="0"/>
          </a:p>
          <a:p>
            <a:pPr marL="914400" lvl="1" indent="-457200">
              <a:buFont typeface="+mj-ea"/>
              <a:buAutoNum type="circleNumDbPlain"/>
            </a:pPr>
            <a:r>
              <a:rPr lang="en-US" dirty="0" smtClean="0"/>
              <a:t>Efficacy and effectiveness</a:t>
            </a:r>
          </a:p>
          <a:p>
            <a:pPr marL="514350" indent="-514350">
              <a:buFont typeface="+mj-ea"/>
              <a:buAutoNum type="circleNumDbPlain"/>
            </a:pPr>
            <a:endParaRPr lang="en-US" dirty="0" smtClean="0"/>
          </a:p>
          <a:p>
            <a:pPr marL="914400" lvl="1" indent="-457200">
              <a:buFont typeface="+mj-ea"/>
              <a:buAutoNum type="circleNumDbPlain"/>
            </a:pPr>
            <a:r>
              <a:rPr lang="en-US" dirty="0" smtClean="0"/>
              <a:t>Long versus short term</a:t>
            </a:r>
          </a:p>
          <a:p>
            <a:pPr marL="514350" indent="-514350">
              <a:buFont typeface="+mj-ea"/>
              <a:buAutoNum type="circleNumDbPlain"/>
            </a:pPr>
            <a:endParaRPr lang="en-US" dirty="0"/>
          </a:p>
          <a:p>
            <a:pPr marL="914400" lvl="1" indent="-457200">
              <a:buFont typeface="+mj-ea"/>
              <a:buAutoNum type="circleNumDbPlain"/>
            </a:pPr>
            <a:r>
              <a:rPr lang="en-US" dirty="0" smtClean="0"/>
              <a:t>Absolute versus relative</a:t>
            </a:r>
          </a:p>
          <a:p>
            <a:pPr marL="514350" indent="-514350">
              <a:buFont typeface="+mj-ea"/>
              <a:buAutoNum type="circleNumDbPlain"/>
            </a:pPr>
            <a:endParaRPr lang="en-US" dirty="0"/>
          </a:p>
          <a:p>
            <a:pPr marL="914400" lvl="1" indent="-457200">
              <a:buFont typeface="+mj-ea"/>
              <a:buAutoNum type="circleNumDbPlain"/>
            </a:pPr>
            <a:r>
              <a:rPr lang="en-US" dirty="0" smtClean="0"/>
              <a:t>Concentrates versus regimens</a:t>
            </a:r>
          </a:p>
          <a:p>
            <a:pPr marL="514350" indent="-514350">
              <a:buFont typeface="+mj-ea"/>
              <a:buAutoNum type="circleNumDbPlain"/>
            </a:pPr>
            <a:endParaRPr lang="en-US" dirty="0"/>
          </a:p>
          <a:p>
            <a:pPr marL="914400" lvl="1" indent="-457200">
              <a:buFont typeface="+mj-ea"/>
              <a:buAutoNum type="circleNumDbPlain"/>
            </a:pPr>
            <a:r>
              <a:rPr lang="en-US" dirty="0" smtClean="0"/>
              <a:t>Individuals versus populations</a:t>
            </a:r>
            <a:endParaRPr lang="en-US" dirty="0"/>
          </a:p>
        </p:txBody>
      </p:sp>
    </p:spTree>
    <p:extLst>
      <p:ext uri="{BB962C8B-B14F-4D97-AF65-F5344CB8AC3E}">
        <p14:creationId xmlns:p14="http://schemas.microsoft.com/office/powerpoint/2010/main" val="39020832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82"/>
          <p:cNvSpPr txBox="1">
            <a:spLocks noChangeArrowheads="1"/>
          </p:cNvSpPr>
          <p:nvPr/>
        </p:nvSpPr>
        <p:spPr bwMode="auto">
          <a:xfrm>
            <a:off x="2048307" y="4760945"/>
            <a:ext cx="6778625" cy="230832"/>
          </a:xfrm>
          <a:prstGeom prst="rect">
            <a:avLst/>
          </a:prstGeom>
          <a:noFill/>
          <a:ln w="9525">
            <a:noFill/>
            <a:miter lim="800000"/>
            <a:headEnd/>
            <a:tailEnd/>
          </a:ln>
        </p:spPr>
        <p:txBody>
          <a:bodyPr anchor="b">
            <a:spAutoFit/>
          </a:bodyPr>
          <a:lstStyle/>
          <a:p>
            <a:pPr marL="457200" indent="-457200"/>
            <a:r>
              <a:rPr lang="en-US" sz="900" dirty="0"/>
              <a:t>Adapted with permission from Key NS, et al. </a:t>
            </a:r>
            <a:r>
              <a:rPr lang="en-US" sz="900" b="1" dirty="0" smtClean="0"/>
              <a:t>1</a:t>
            </a:r>
            <a:r>
              <a:rPr lang="en-US" sz="900" b="1" dirty="0"/>
              <a:t>. </a:t>
            </a:r>
            <a:r>
              <a:rPr lang="en-US" sz="900" dirty="0"/>
              <a:t>Key NS, et al. </a:t>
            </a:r>
            <a:r>
              <a:rPr lang="en-US" sz="900" i="1" dirty="0"/>
              <a:t>Lancet.</a:t>
            </a:r>
            <a:r>
              <a:rPr lang="en-US" sz="900" dirty="0"/>
              <a:t> 2007;370:439–448</a:t>
            </a:r>
            <a:r>
              <a:rPr lang="en-US" sz="900" dirty="0" smtClean="0"/>
              <a:t>.</a:t>
            </a:r>
            <a:endParaRPr lang="en-US" sz="900" dirty="0"/>
          </a:p>
        </p:txBody>
      </p:sp>
      <p:sp>
        <p:nvSpPr>
          <p:cNvPr id="20482" name="Rectangle 2"/>
          <p:cNvSpPr>
            <a:spLocks noChangeArrowheads="1"/>
          </p:cNvSpPr>
          <p:nvPr/>
        </p:nvSpPr>
        <p:spPr bwMode="auto">
          <a:xfrm>
            <a:off x="264109" y="2257425"/>
            <a:ext cx="4648200" cy="657225"/>
          </a:xfrm>
          <a:prstGeom prst="rect">
            <a:avLst/>
          </a:prstGeom>
          <a:gradFill rotWithShape="1">
            <a:gsLst>
              <a:gs pos="0">
                <a:schemeClr val="bg1">
                  <a:alpha val="39998"/>
                </a:schemeClr>
              </a:gs>
              <a:gs pos="100000">
                <a:schemeClr val="accent1"/>
              </a:gs>
            </a:gsLst>
            <a:lin ang="0" scaled="1"/>
          </a:gradFill>
          <a:ln w="9525">
            <a:noFill/>
            <a:miter lim="800000"/>
            <a:headEnd/>
            <a:tailEnd/>
          </a:ln>
        </p:spPr>
        <p:txBody>
          <a:bodyPr wrap="none" anchor="ctr"/>
          <a:lstStyle/>
          <a:p>
            <a:endParaRPr lang="en-GB"/>
          </a:p>
        </p:txBody>
      </p:sp>
      <p:sp>
        <p:nvSpPr>
          <p:cNvPr id="20483" name="Rectangle 3"/>
          <p:cNvSpPr>
            <a:spLocks noChangeArrowheads="1"/>
          </p:cNvSpPr>
          <p:nvPr/>
        </p:nvSpPr>
        <p:spPr bwMode="auto">
          <a:xfrm>
            <a:off x="278398" y="3568304"/>
            <a:ext cx="1570037" cy="326231"/>
          </a:xfrm>
          <a:prstGeom prst="rect">
            <a:avLst/>
          </a:prstGeom>
          <a:noFill/>
          <a:ln w="9525" algn="ctr">
            <a:noFill/>
            <a:miter lim="800000"/>
            <a:headEnd/>
            <a:tailEnd/>
          </a:ln>
        </p:spPr>
        <p:txBody>
          <a:bodyPr/>
          <a:lstStyle/>
          <a:p>
            <a:pPr algn="ctr"/>
            <a:r>
              <a:rPr lang="en-US" sz="1200" b="1"/>
              <a:t>Donor/plasma screening for HBV</a:t>
            </a:r>
          </a:p>
        </p:txBody>
      </p:sp>
      <p:sp>
        <p:nvSpPr>
          <p:cNvPr id="20484" name="Line 4"/>
          <p:cNvSpPr>
            <a:spLocks noChangeShapeType="1"/>
          </p:cNvSpPr>
          <p:nvPr/>
        </p:nvSpPr>
        <p:spPr bwMode="auto">
          <a:xfrm>
            <a:off x="1419809" y="2983707"/>
            <a:ext cx="0" cy="594122"/>
          </a:xfrm>
          <a:prstGeom prst="line">
            <a:avLst/>
          </a:prstGeom>
          <a:noFill/>
          <a:ln w="25400" cap="rnd">
            <a:solidFill>
              <a:schemeClr val="tx2"/>
            </a:solidFill>
            <a:prstDash val="sysDot"/>
            <a:round/>
            <a:headEnd/>
            <a:tailEnd/>
          </a:ln>
        </p:spPr>
        <p:txBody>
          <a:bodyPr/>
          <a:lstStyle/>
          <a:p>
            <a:endParaRPr lang="en-US"/>
          </a:p>
        </p:txBody>
      </p:sp>
      <p:sp>
        <p:nvSpPr>
          <p:cNvPr id="20485" name="Rectangle 5"/>
          <p:cNvSpPr>
            <a:spLocks noChangeArrowheads="1"/>
          </p:cNvSpPr>
          <p:nvPr/>
        </p:nvSpPr>
        <p:spPr bwMode="auto">
          <a:xfrm>
            <a:off x="1559510" y="3227785"/>
            <a:ext cx="1293813" cy="326231"/>
          </a:xfrm>
          <a:prstGeom prst="rect">
            <a:avLst/>
          </a:prstGeom>
          <a:noFill/>
          <a:ln w="9525" algn="ctr">
            <a:noFill/>
            <a:miter lim="800000"/>
            <a:headEnd/>
            <a:tailEnd/>
          </a:ln>
        </p:spPr>
        <p:txBody>
          <a:bodyPr/>
          <a:lstStyle/>
          <a:p>
            <a:pPr algn="ctr"/>
            <a:r>
              <a:rPr lang="ga-IE" sz="1200" b="1"/>
              <a:t>Viral inactivation through h</a:t>
            </a:r>
            <a:r>
              <a:rPr lang="en-US" sz="1200" b="1"/>
              <a:t>eat treatment</a:t>
            </a:r>
          </a:p>
        </p:txBody>
      </p:sp>
      <p:sp>
        <p:nvSpPr>
          <p:cNvPr id="20486" name="Rectangle 6"/>
          <p:cNvSpPr>
            <a:spLocks noChangeArrowheads="1"/>
          </p:cNvSpPr>
          <p:nvPr/>
        </p:nvSpPr>
        <p:spPr bwMode="auto">
          <a:xfrm>
            <a:off x="2351672" y="3849292"/>
            <a:ext cx="1225550" cy="544115"/>
          </a:xfrm>
          <a:prstGeom prst="rect">
            <a:avLst/>
          </a:prstGeom>
          <a:noFill/>
          <a:ln w="9525" algn="ctr">
            <a:noFill/>
            <a:miter lim="800000"/>
            <a:headEnd/>
            <a:tailEnd/>
          </a:ln>
        </p:spPr>
        <p:txBody>
          <a:bodyPr/>
          <a:lstStyle/>
          <a:p>
            <a:pPr algn="ctr"/>
            <a:r>
              <a:rPr lang="en-GB" sz="1200" b="1"/>
              <a:t>Heat-treated concentrates widely available</a:t>
            </a:r>
            <a:endParaRPr lang="en-US" sz="1200" b="1"/>
          </a:p>
        </p:txBody>
      </p:sp>
      <p:sp>
        <p:nvSpPr>
          <p:cNvPr id="20487" name="Line 7"/>
          <p:cNvSpPr>
            <a:spLocks noChangeShapeType="1"/>
          </p:cNvSpPr>
          <p:nvPr/>
        </p:nvSpPr>
        <p:spPr bwMode="auto">
          <a:xfrm>
            <a:off x="2972384" y="2983707"/>
            <a:ext cx="0" cy="913210"/>
          </a:xfrm>
          <a:prstGeom prst="line">
            <a:avLst/>
          </a:prstGeom>
          <a:noFill/>
          <a:ln w="25400" cap="rnd">
            <a:solidFill>
              <a:schemeClr val="tx2"/>
            </a:solidFill>
            <a:prstDash val="sysDot"/>
            <a:round/>
            <a:headEnd/>
            <a:tailEnd/>
          </a:ln>
        </p:spPr>
        <p:txBody>
          <a:bodyPr/>
          <a:lstStyle/>
          <a:p>
            <a:endParaRPr lang="en-US"/>
          </a:p>
        </p:txBody>
      </p:sp>
      <p:sp>
        <p:nvSpPr>
          <p:cNvPr id="20488" name="Line 8"/>
          <p:cNvSpPr>
            <a:spLocks noChangeShapeType="1"/>
          </p:cNvSpPr>
          <p:nvPr/>
        </p:nvSpPr>
        <p:spPr bwMode="auto">
          <a:xfrm>
            <a:off x="2196097" y="2983707"/>
            <a:ext cx="0" cy="226219"/>
          </a:xfrm>
          <a:prstGeom prst="line">
            <a:avLst/>
          </a:prstGeom>
          <a:noFill/>
          <a:ln w="25400" cap="rnd">
            <a:solidFill>
              <a:schemeClr val="tx2"/>
            </a:solidFill>
            <a:prstDash val="sysDot"/>
            <a:round/>
            <a:headEnd/>
            <a:tailEnd/>
          </a:ln>
        </p:spPr>
        <p:txBody>
          <a:bodyPr/>
          <a:lstStyle/>
          <a:p>
            <a:endParaRPr lang="en-US"/>
          </a:p>
        </p:txBody>
      </p:sp>
      <p:sp>
        <p:nvSpPr>
          <p:cNvPr id="20489" name="Rectangle 9"/>
          <p:cNvSpPr>
            <a:spLocks noChangeArrowheads="1"/>
          </p:cNvSpPr>
          <p:nvPr/>
        </p:nvSpPr>
        <p:spPr bwMode="auto">
          <a:xfrm>
            <a:off x="-197852" y="1665685"/>
            <a:ext cx="1690687" cy="327422"/>
          </a:xfrm>
          <a:prstGeom prst="rect">
            <a:avLst/>
          </a:prstGeom>
          <a:noFill/>
          <a:ln w="9525">
            <a:noFill/>
            <a:miter lim="800000"/>
            <a:headEnd/>
            <a:tailEnd/>
          </a:ln>
        </p:spPr>
        <p:txBody>
          <a:bodyPr anchor="b"/>
          <a:lstStyle/>
          <a:p>
            <a:pPr algn="ctr">
              <a:lnSpc>
                <a:spcPct val="90000"/>
              </a:lnSpc>
            </a:pPr>
            <a:r>
              <a:rPr lang="en-US" sz="1200" b="1"/>
              <a:t>Cryoprecipitate</a:t>
            </a:r>
          </a:p>
        </p:txBody>
      </p:sp>
      <p:sp>
        <p:nvSpPr>
          <p:cNvPr id="20490" name="Line 10"/>
          <p:cNvSpPr>
            <a:spLocks noChangeShapeType="1"/>
          </p:cNvSpPr>
          <p:nvPr/>
        </p:nvSpPr>
        <p:spPr bwMode="auto">
          <a:xfrm>
            <a:off x="653047" y="1981200"/>
            <a:ext cx="0" cy="227410"/>
          </a:xfrm>
          <a:prstGeom prst="line">
            <a:avLst/>
          </a:prstGeom>
          <a:noFill/>
          <a:ln w="25400" cap="rnd">
            <a:solidFill>
              <a:schemeClr val="tx2"/>
            </a:solidFill>
            <a:prstDash val="sysDot"/>
            <a:round/>
            <a:headEnd/>
            <a:tailEnd/>
          </a:ln>
        </p:spPr>
        <p:txBody>
          <a:bodyPr/>
          <a:lstStyle/>
          <a:p>
            <a:endParaRPr lang="en-US"/>
          </a:p>
        </p:txBody>
      </p:sp>
      <p:sp>
        <p:nvSpPr>
          <p:cNvPr id="20491" name="Line 11"/>
          <p:cNvSpPr>
            <a:spLocks noChangeShapeType="1"/>
          </p:cNvSpPr>
          <p:nvPr/>
        </p:nvSpPr>
        <p:spPr bwMode="auto">
          <a:xfrm>
            <a:off x="2980322" y="1981200"/>
            <a:ext cx="0" cy="227410"/>
          </a:xfrm>
          <a:prstGeom prst="line">
            <a:avLst/>
          </a:prstGeom>
          <a:noFill/>
          <a:ln w="25400" cap="rnd">
            <a:solidFill>
              <a:schemeClr val="tx2"/>
            </a:solidFill>
            <a:prstDash val="sysDot"/>
            <a:round/>
            <a:headEnd/>
            <a:tailEnd/>
          </a:ln>
        </p:spPr>
        <p:txBody>
          <a:bodyPr/>
          <a:lstStyle/>
          <a:p>
            <a:endParaRPr lang="en-US"/>
          </a:p>
        </p:txBody>
      </p:sp>
      <p:sp>
        <p:nvSpPr>
          <p:cNvPr id="20492" name="Rectangle 12"/>
          <p:cNvSpPr>
            <a:spLocks noChangeArrowheads="1"/>
          </p:cNvSpPr>
          <p:nvPr/>
        </p:nvSpPr>
        <p:spPr bwMode="auto">
          <a:xfrm>
            <a:off x="2165934" y="1665685"/>
            <a:ext cx="1625600" cy="327422"/>
          </a:xfrm>
          <a:prstGeom prst="rect">
            <a:avLst/>
          </a:prstGeom>
          <a:noFill/>
          <a:ln w="9525">
            <a:noFill/>
            <a:miter lim="800000"/>
            <a:headEnd/>
            <a:tailEnd/>
          </a:ln>
        </p:spPr>
        <p:txBody>
          <a:bodyPr anchor="b"/>
          <a:lstStyle/>
          <a:p>
            <a:pPr algn="ctr">
              <a:lnSpc>
                <a:spcPct val="90000"/>
              </a:lnSpc>
            </a:pPr>
            <a:r>
              <a:rPr lang="en-US" sz="1200" b="1"/>
              <a:t>Intermediate-purity concentrates</a:t>
            </a:r>
          </a:p>
        </p:txBody>
      </p:sp>
      <p:sp>
        <p:nvSpPr>
          <p:cNvPr id="20493" name="Line 13"/>
          <p:cNvSpPr>
            <a:spLocks noChangeShapeType="1"/>
          </p:cNvSpPr>
          <p:nvPr/>
        </p:nvSpPr>
        <p:spPr bwMode="auto">
          <a:xfrm>
            <a:off x="1427747" y="1664494"/>
            <a:ext cx="0" cy="544116"/>
          </a:xfrm>
          <a:prstGeom prst="line">
            <a:avLst/>
          </a:prstGeom>
          <a:noFill/>
          <a:ln w="25400" cap="rnd">
            <a:solidFill>
              <a:schemeClr val="tx2"/>
            </a:solidFill>
            <a:prstDash val="sysDot"/>
            <a:round/>
            <a:headEnd/>
            <a:tailEnd/>
          </a:ln>
        </p:spPr>
        <p:txBody>
          <a:bodyPr/>
          <a:lstStyle/>
          <a:p>
            <a:endParaRPr lang="en-US"/>
          </a:p>
        </p:txBody>
      </p:sp>
      <p:sp>
        <p:nvSpPr>
          <p:cNvPr id="20494" name="Rectangle 14"/>
          <p:cNvSpPr>
            <a:spLocks noChangeArrowheads="1"/>
          </p:cNvSpPr>
          <p:nvPr/>
        </p:nvSpPr>
        <p:spPr bwMode="auto">
          <a:xfrm>
            <a:off x="551448" y="1356123"/>
            <a:ext cx="1666875" cy="326231"/>
          </a:xfrm>
          <a:prstGeom prst="rect">
            <a:avLst/>
          </a:prstGeom>
          <a:noFill/>
          <a:ln w="9525">
            <a:noFill/>
            <a:miter lim="800000"/>
            <a:headEnd/>
            <a:tailEnd/>
          </a:ln>
        </p:spPr>
        <p:txBody>
          <a:bodyPr anchor="b"/>
          <a:lstStyle/>
          <a:p>
            <a:pPr algn="ctr">
              <a:lnSpc>
                <a:spcPct val="90000"/>
              </a:lnSpc>
            </a:pPr>
            <a:r>
              <a:rPr lang="en-US" sz="1200" b="1" dirty="0"/>
              <a:t>Low-purity </a:t>
            </a:r>
            <a:r>
              <a:rPr lang="en-US" sz="1200" b="1" dirty="0" err="1" smtClean="0"/>
              <a:t>pd</a:t>
            </a:r>
            <a:r>
              <a:rPr lang="en-US" sz="1200" b="1" dirty="0"/>
              <a:t/>
            </a:r>
            <a:br>
              <a:rPr lang="en-US" sz="1200" b="1" dirty="0"/>
            </a:br>
            <a:r>
              <a:rPr lang="en-US" sz="1200" b="1" dirty="0"/>
              <a:t>concentrates</a:t>
            </a:r>
          </a:p>
        </p:txBody>
      </p:sp>
      <p:sp>
        <p:nvSpPr>
          <p:cNvPr id="20495" name="Rectangle 15"/>
          <p:cNvSpPr>
            <a:spLocks noChangeArrowheads="1"/>
          </p:cNvSpPr>
          <p:nvPr/>
        </p:nvSpPr>
        <p:spPr bwMode="auto">
          <a:xfrm>
            <a:off x="265698" y="2256235"/>
            <a:ext cx="757237" cy="663178"/>
          </a:xfrm>
          <a:prstGeom prst="rect">
            <a:avLst/>
          </a:prstGeom>
          <a:noFill/>
          <a:ln w="9525">
            <a:noFill/>
            <a:miter lim="800000"/>
            <a:headEnd/>
            <a:tailEnd/>
          </a:ln>
        </p:spPr>
        <p:txBody>
          <a:bodyPr wrap="none" lIns="155448" anchor="ctr"/>
          <a:lstStyle/>
          <a:p>
            <a:pPr algn="ctr">
              <a:lnSpc>
                <a:spcPct val="95000"/>
              </a:lnSpc>
            </a:pPr>
            <a:r>
              <a:rPr lang="en-US" sz="1200" b="1"/>
              <a:t>Mid</a:t>
            </a:r>
          </a:p>
          <a:p>
            <a:pPr algn="ctr">
              <a:lnSpc>
                <a:spcPct val="95000"/>
              </a:lnSpc>
            </a:pPr>
            <a:r>
              <a:rPr lang="en-US" sz="1200" b="1"/>
              <a:t>1960s</a:t>
            </a:r>
          </a:p>
        </p:txBody>
      </p:sp>
      <p:sp>
        <p:nvSpPr>
          <p:cNvPr id="20496" name="Rectangle 16"/>
          <p:cNvSpPr>
            <a:spLocks noChangeArrowheads="1"/>
          </p:cNvSpPr>
          <p:nvPr/>
        </p:nvSpPr>
        <p:spPr bwMode="auto">
          <a:xfrm>
            <a:off x="1040397" y="2256235"/>
            <a:ext cx="760412" cy="663178"/>
          </a:xfrm>
          <a:prstGeom prst="rect">
            <a:avLst/>
          </a:prstGeom>
          <a:noFill/>
          <a:ln w="9525">
            <a:noFill/>
            <a:miter lim="800000"/>
            <a:headEnd/>
            <a:tailEnd/>
          </a:ln>
        </p:spPr>
        <p:txBody>
          <a:bodyPr wrap="none" lIns="155448" anchor="ctr"/>
          <a:lstStyle/>
          <a:p>
            <a:pPr algn="ctr">
              <a:lnSpc>
                <a:spcPct val="95000"/>
              </a:lnSpc>
            </a:pPr>
            <a:r>
              <a:rPr lang="en-US" sz="1200" b="1"/>
              <a:t>1970s</a:t>
            </a:r>
          </a:p>
        </p:txBody>
      </p:sp>
      <p:sp>
        <p:nvSpPr>
          <p:cNvPr id="20497" name="Rectangle 17"/>
          <p:cNvSpPr>
            <a:spLocks noChangeArrowheads="1"/>
          </p:cNvSpPr>
          <p:nvPr/>
        </p:nvSpPr>
        <p:spPr bwMode="auto">
          <a:xfrm>
            <a:off x="1816685" y="2256235"/>
            <a:ext cx="760413" cy="663178"/>
          </a:xfrm>
          <a:prstGeom prst="rect">
            <a:avLst/>
          </a:prstGeom>
          <a:noFill/>
          <a:ln w="9525">
            <a:noFill/>
            <a:miter lim="800000"/>
            <a:headEnd/>
            <a:tailEnd/>
          </a:ln>
        </p:spPr>
        <p:txBody>
          <a:bodyPr wrap="none" lIns="155448" anchor="ctr"/>
          <a:lstStyle/>
          <a:p>
            <a:pPr algn="ctr">
              <a:lnSpc>
                <a:spcPct val="95000"/>
              </a:lnSpc>
            </a:pPr>
            <a:r>
              <a:rPr lang="en-US" sz="1200" b="1"/>
              <a:t>Early</a:t>
            </a:r>
          </a:p>
          <a:p>
            <a:pPr algn="ctr">
              <a:lnSpc>
                <a:spcPct val="95000"/>
              </a:lnSpc>
            </a:pPr>
            <a:r>
              <a:rPr lang="en-US" sz="1200" b="1"/>
              <a:t>1980s</a:t>
            </a:r>
          </a:p>
        </p:txBody>
      </p:sp>
      <p:sp>
        <p:nvSpPr>
          <p:cNvPr id="20498" name="Rectangle 18"/>
          <p:cNvSpPr>
            <a:spLocks noChangeArrowheads="1"/>
          </p:cNvSpPr>
          <p:nvPr/>
        </p:nvSpPr>
        <p:spPr bwMode="auto">
          <a:xfrm>
            <a:off x="2610435" y="2256235"/>
            <a:ext cx="758825" cy="663178"/>
          </a:xfrm>
          <a:prstGeom prst="rect">
            <a:avLst/>
          </a:prstGeom>
          <a:noFill/>
          <a:ln w="9525">
            <a:noFill/>
            <a:miter lim="800000"/>
            <a:headEnd/>
            <a:tailEnd/>
          </a:ln>
        </p:spPr>
        <p:txBody>
          <a:bodyPr wrap="none" lIns="155448" anchor="ctr"/>
          <a:lstStyle/>
          <a:p>
            <a:pPr algn="ctr">
              <a:lnSpc>
                <a:spcPct val="95000"/>
              </a:lnSpc>
            </a:pPr>
            <a:r>
              <a:rPr lang="en-US" sz="1200" b="1"/>
              <a:t>Mid</a:t>
            </a:r>
          </a:p>
          <a:p>
            <a:pPr algn="ctr">
              <a:lnSpc>
                <a:spcPct val="95000"/>
              </a:lnSpc>
            </a:pPr>
            <a:r>
              <a:rPr lang="en-US" sz="1200" b="1"/>
              <a:t>1980s</a:t>
            </a:r>
          </a:p>
        </p:txBody>
      </p:sp>
      <p:sp>
        <p:nvSpPr>
          <p:cNvPr id="20499" name="Freeform 19"/>
          <p:cNvSpPr>
            <a:spLocks/>
          </p:cNvSpPr>
          <p:nvPr/>
        </p:nvSpPr>
        <p:spPr bwMode="auto">
          <a:xfrm>
            <a:off x="265698" y="2256235"/>
            <a:ext cx="757237"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solidFill>
              <a:srgbClr val="C0C0C0"/>
            </a:solidFill>
            <a:round/>
            <a:headEnd/>
            <a:tailEnd/>
          </a:ln>
        </p:spPr>
        <p:txBody>
          <a:bodyPr/>
          <a:lstStyle/>
          <a:p>
            <a:endParaRPr lang="en-US"/>
          </a:p>
        </p:txBody>
      </p:sp>
      <p:sp>
        <p:nvSpPr>
          <p:cNvPr id="20500" name="Freeform 20"/>
          <p:cNvSpPr>
            <a:spLocks/>
          </p:cNvSpPr>
          <p:nvPr/>
        </p:nvSpPr>
        <p:spPr bwMode="auto">
          <a:xfrm>
            <a:off x="1040397" y="2256235"/>
            <a:ext cx="760412"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01" name="Freeform 21"/>
          <p:cNvSpPr>
            <a:spLocks/>
          </p:cNvSpPr>
          <p:nvPr/>
        </p:nvSpPr>
        <p:spPr bwMode="auto">
          <a:xfrm>
            <a:off x="1816685" y="2256235"/>
            <a:ext cx="760413"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02" name="Freeform 22"/>
          <p:cNvSpPr>
            <a:spLocks/>
          </p:cNvSpPr>
          <p:nvPr/>
        </p:nvSpPr>
        <p:spPr bwMode="auto">
          <a:xfrm>
            <a:off x="2594560" y="2256235"/>
            <a:ext cx="758825"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03" name="Freeform 23"/>
          <p:cNvSpPr>
            <a:spLocks/>
          </p:cNvSpPr>
          <p:nvPr/>
        </p:nvSpPr>
        <p:spPr bwMode="auto">
          <a:xfrm rot="10800000">
            <a:off x="265698" y="2797969"/>
            <a:ext cx="757237"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4" name="Freeform 24"/>
          <p:cNvSpPr>
            <a:spLocks/>
          </p:cNvSpPr>
          <p:nvPr/>
        </p:nvSpPr>
        <p:spPr bwMode="auto">
          <a:xfrm rot="10800000">
            <a:off x="1040397" y="2797969"/>
            <a:ext cx="760412"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5" name="Freeform 25"/>
          <p:cNvSpPr>
            <a:spLocks/>
          </p:cNvSpPr>
          <p:nvPr/>
        </p:nvSpPr>
        <p:spPr bwMode="auto">
          <a:xfrm rot="10800000">
            <a:off x="1816685" y="2797969"/>
            <a:ext cx="760413"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6" name="Freeform 26"/>
          <p:cNvSpPr>
            <a:spLocks/>
          </p:cNvSpPr>
          <p:nvPr/>
        </p:nvSpPr>
        <p:spPr bwMode="auto">
          <a:xfrm rot="10800000">
            <a:off x="2591385" y="2797969"/>
            <a:ext cx="760413"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07" name="Oval 27"/>
          <p:cNvSpPr>
            <a:spLocks noChangeArrowheads="1"/>
          </p:cNvSpPr>
          <p:nvPr/>
        </p:nvSpPr>
        <p:spPr bwMode="auto">
          <a:xfrm flipH="1">
            <a:off x="594309" y="2899172"/>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08" name="Oval 28"/>
          <p:cNvSpPr>
            <a:spLocks noChangeArrowheads="1"/>
          </p:cNvSpPr>
          <p:nvPr/>
        </p:nvSpPr>
        <p:spPr bwMode="auto">
          <a:xfrm flipH="1">
            <a:off x="1369009" y="2899172"/>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09" name="Oval 29"/>
          <p:cNvSpPr>
            <a:spLocks noChangeArrowheads="1"/>
          </p:cNvSpPr>
          <p:nvPr/>
        </p:nvSpPr>
        <p:spPr bwMode="auto">
          <a:xfrm flipH="1">
            <a:off x="2146884" y="2899172"/>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0" name="Oval 30"/>
          <p:cNvSpPr>
            <a:spLocks noChangeArrowheads="1"/>
          </p:cNvSpPr>
          <p:nvPr/>
        </p:nvSpPr>
        <p:spPr bwMode="auto">
          <a:xfrm flipH="1">
            <a:off x="2923172" y="2899172"/>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1" name="Oval 31"/>
          <p:cNvSpPr>
            <a:spLocks noChangeArrowheads="1"/>
          </p:cNvSpPr>
          <p:nvPr/>
        </p:nvSpPr>
        <p:spPr bwMode="auto">
          <a:xfrm flipH="1">
            <a:off x="594309" y="2215754"/>
            <a:ext cx="101600" cy="72628"/>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12" name="Oval 32"/>
          <p:cNvSpPr>
            <a:spLocks noChangeArrowheads="1"/>
          </p:cNvSpPr>
          <p:nvPr/>
        </p:nvSpPr>
        <p:spPr bwMode="auto">
          <a:xfrm flipH="1">
            <a:off x="1369009" y="2215754"/>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3" name="Oval 33"/>
          <p:cNvSpPr>
            <a:spLocks noChangeArrowheads="1"/>
          </p:cNvSpPr>
          <p:nvPr/>
        </p:nvSpPr>
        <p:spPr bwMode="auto">
          <a:xfrm flipH="1">
            <a:off x="2146884" y="2215754"/>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14" name="Oval 34"/>
          <p:cNvSpPr>
            <a:spLocks noChangeArrowheads="1"/>
          </p:cNvSpPr>
          <p:nvPr/>
        </p:nvSpPr>
        <p:spPr bwMode="auto">
          <a:xfrm flipH="1">
            <a:off x="2923172" y="2215754"/>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grpSp>
        <p:nvGrpSpPr>
          <p:cNvPr id="20515" name="Group 35"/>
          <p:cNvGrpSpPr>
            <a:grpSpLocks/>
          </p:cNvGrpSpPr>
          <p:nvPr/>
        </p:nvGrpSpPr>
        <p:grpSpPr bwMode="auto">
          <a:xfrm>
            <a:off x="3366084" y="2256235"/>
            <a:ext cx="762000" cy="663178"/>
            <a:chOff x="2351" y="1932"/>
            <a:chExt cx="480" cy="557"/>
          </a:xfrm>
        </p:grpSpPr>
        <p:sp>
          <p:nvSpPr>
            <p:cNvPr id="20564" name="Freeform 36"/>
            <p:cNvSpPr>
              <a:spLocks/>
            </p:cNvSpPr>
            <p:nvPr/>
          </p:nvSpPr>
          <p:spPr bwMode="auto">
            <a:xfrm>
              <a:off x="2353" y="1932"/>
              <a:ext cx="478" cy="101"/>
            </a:xfrm>
            <a:custGeom>
              <a:avLst/>
              <a:gdLst>
                <a:gd name="T0" fmla="*/ 0 w 480"/>
                <a:gd name="T1" fmla="*/ 0 h 96"/>
                <a:gd name="T2" fmla="*/ 96 w 480"/>
                <a:gd name="T3" fmla="*/ 217 h 96"/>
                <a:gd name="T4" fmla="*/ 356 w 480"/>
                <a:gd name="T5" fmla="*/ 217 h 96"/>
                <a:gd name="T6" fmla="*/ 448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65" name="Freeform 37"/>
            <p:cNvSpPr>
              <a:spLocks/>
            </p:cNvSpPr>
            <p:nvPr/>
          </p:nvSpPr>
          <p:spPr bwMode="auto">
            <a:xfrm rot="10800000">
              <a:off x="2351" y="2387"/>
              <a:ext cx="479" cy="102"/>
            </a:xfrm>
            <a:custGeom>
              <a:avLst/>
              <a:gdLst>
                <a:gd name="T0" fmla="*/ 0 w 480"/>
                <a:gd name="T1" fmla="*/ 0 h 96"/>
                <a:gd name="T2" fmla="*/ 96 w 480"/>
                <a:gd name="T3" fmla="*/ 253 h 96"/>
                <a:gd name="T4" fmla="*/ 368 w 480"/>
                <a:gd name="T5" fmla="*/ 253 h 96"/>
                <a:gd name="T6" fmla="*/ 464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grpSp>
      <p:sp>
        <p:nvSpPr>
          <p:cNvPr id="20516" name="Rectangle 39"/>
          <p:cNvSpPr>
            <a:spLocks noChangeArrowheads="1"/>
          </p:cNvSpPr>
          <p:nvPr/>
        </p:nvSpPr>
        <p:spPr bwMode="auto">
          <a:xfrm>
            <a:off x="2783472" y="3474244"/>
            <a:ext cx="1903412" cy="671513"/>
          </a:xfrm>
          <a:prstGeom prst="rect">
            <a:avLst/>
          </a:prstGeom>
          <a:noFill/>
          <a:ln w="9525">
            <a:noFill/>
            <a:miter lim="800000"/>
            <a:headEnd/>
            <a:tailEnd/>
          </a:ln>
        </p:spPr>
        <p:txBody>
          <a:bodyPr/>
          <a:lstStyle/>
          <a:p>
            <a:pPr algn="ctr"/>
            <a:r>
              <a:rPr lang="ga-IE" sz="1200" b="1"/>
              <a:t>Viral partitioning </a:t>
            </a:r>
          </a:p>
          <a:p>
            <a:pPr algn="ctr"/>
            <a:r>
              <a:rPr lang="ga-IE" sz="1200" b="1"/>
              <a:t>via chromatography steps</a:t>
            </a:r>
            <a:endParaRPr lang="en-US" sz="1200" b="1"/>
          </a:p>
        </p:txBody>
      </p:sp>
      <p:sp>
        <p:nvSpPr>
          <p:cNvPr id="20517" name="Line 40"/>
          <p:cNvSpPr>
            <a:spLocks noChangeShapeType="1"/>
          </p:cNvSpPr>
          <p:nvPr/>
        </p:nvSpPr>
        <p:spPr bwMode="auto">
          <a:xfrm>
            <a:off x="3745497" y="2983706"/>
            <a:ext cx="0" cy="544116"/>
          </a:xfrm>
          <a:prstGeom prst="line">
            <a:avLst/>
          </a:prstGeom>
          <a:noFill/>
          <a:ln w="25400" cap="rnd">
            <a:solidFill>
              <a:schemeClr val="tx2"/>
            </a:solidFill>
            <a:prstDash val="sysDot"/>
            <a:round/>
            <a:headEnd/>
            <a:tailEnd/>
          </a:ln>
        </p:spPr>
        <p:txBody>
          <a:bodyPr/>
          <a:lstStyle/>
          <a:p>
            <a:endParaRPr lang="en-US"/>
          </a:p>
        </p:txBody>
      </p:sp>
      <p:sp>
        <p:nvSpPr>
          <p:cNvPr id="20518" name="Rectangle 41"/>
          <p:cNvSpPr>
            <a:spLocks noChangeArrowheads="1"/>
          </p:cNvSpPr>
          <p:nvPr/>
        </p:nvSpPr>
        <p:spPr bwMode="auto">
          <a:xfrm>
            <a:off x="4024897" y="3201592"/>
            <a:ext cx="990600" cy="326231"/>
          </a:xfrm>
          <a:prstGeom prst="rect">
            <a:avLst/>
          </a:prstGeom>
          <a:noFill/>
          <a:ln w="9525">
            <a:noFill/>
            <a:miter lim="800000"/>
            <a:headEnd/>
            <a:tailEnd/>
          </a:ln>
        </p:spPr>
        <p:txBody>
          <a:bodyPr/>
          <a:lstStyle/>
          <a:p>
            <a:pPr algn="ctr">
              <a:lnSpc>
                <a:spcPct val="90000"/>
              </a:lnSpc>
            </a:pPr>
            <a:r>
              <a:rPr lang="en-US" sz="1200" b="1"/>
              <a:t>HCV screening</a:t>
            </a:r>
          </a:p>
        </p:txBody>
      </p:sp>
      <p:sp>
        <p:nvSpPr>
          <p:cNvPr id="20519" name="Line 42"/>
          <p:cNvSpPr>
            <a:spLocks noChangeShapeType="1"/>
          </p:cNvSpPr>
          <p:nvPr/>
        </p:nvSpPr>
        <p:spPr bwMode="auto">
          <a:xfrm>
            <a:off x="4523372" y="2983707"/>
            <a:ext cx="0" cy="226219"/>
          </a:xfrm>
          <a:prstGeom prst="line">
            <a:avLst/>
          </a:prstGeom>
          <a:noFill/>
          <a:ln w="25400" cap="rnd">
            <a:solidFill>
              <a:schemeClr val="tx2"/>
            </a:solidFill>
            <a:prstDash val="sysDot"/>
            <a:round/>
            <a:headEnd/>
            <a:tailEnd/>
          </a:ln>
        </p:spPr>
        <p:txBody>
          <a:bodyPr/>
          <a:lstStyle/>
          <a:p>
            <a:endParaRPr lang="en-US"/>
          </a:p>
        </p:txBody>
      </p:sp>
      <p:sp>
        <p:nvSpPr>
          <p:cNvPr id="20520" name="Line 45"/>
          <p:cNvSpPr>
            <a:spLocks noChangeShapeType="1"/>
          </p:cNvSpPr>
          <p:nvPr/>
        </p:nvSpPr>
        <p:spPr bwMode="auto">
          <a:xfrm>
            <a:off x="3755022" y="1664494"/>
            <a:ext cx="0" cy="544116"/>
          </a:xfrm>
          <a:prstGeom prst="line">
            <a:avLst/>
          </a:prstGeom>
          <a:noFill/>
          <a:ln w="25400" cap="rnd">
            <a:solidFill>
              <a:schemeClr val="tx2"/>
            </a:solidFill>
            <a:prstDash val="sysDot"/>
            <a:round/>
            <a:headEnd/>
            <a:tailEnd/>
          </a:ln>
        </p:spPr>
        <p:txBody>
          <a:bodyPr/>
          <a:lstStyle/>
          <a:p>
            <a:endParaRPr lang="en-US"/>
          </a:p>
        </p:txBody>
      </p:sp>
      <p:sp>
        <p:nvSpPr>
          <p:cNvPr id="20521" name="Rectangle 46"/>
          <p:cNvSpPr>
            <a:spLocks noChangeArrowheads="1"/>
          </p:cNvSpPr>
          <p:nvPr/>
        </p:nvSpPr>
        <p:spPr bwMode="auto">
          <a:xfrm>
            <a:off x="3227972" y="1356123"/>
            <a:ext cx="1143000" cy="326231"/>
          </a:xfrm>
          <a:prstGeom prst="rect">
            <a:avLst/>
          </a:prstGeom>
          <a:noFill/>
          <a:ln w="9525">
            <a:noFill/>
            <a:miter lim="800000"/>
            <a:headEnd/>
            <a:tailEnd/>
          </a:ln>
        </p:spPr>
        <p:txBody>
          <a:bodyPr anchor="b"/>
          <a:lstStyle/>
          <a:p>
            <a:pPr algn="ctr">
              <a:lnSpc>
                <a:spcPct val="90000"/>
              </a:lnSpc>
            </a:pPr>
            <a:r>
              <a:rPr lang="en-US" sz="1200" b="1"/>
              <a:t>High-purity</a:t>
            </a:r>
            <a:br>
              <a:rPr lang="en-US" sz="1200" b="1"/>
            </a:br>
            <a:r>
              <a:rPr lang="en-US" sz="1200" b="1"/>
              <a:t>concentrates</a:t>
            </a:r>
          </a:p>
        </p:txBody>
      </p:sp>
      <p:sp>
        <p:nvSpPr>
          <p:cNvPr id="20522" name="Line 47"/>
          <p:cNvSpPr>
            <a:spLocks noChangeShapeType="1"/>
          </p:cNvSpPr>
          <p:nvPr/>
        </p:nvSpPr>
        <p:spPr bwMode="auto">
          <a:xfrm>
            <a:off x="4531309" y="1981200"/>
            <a:ext cx="0" cy="227410"/>
          </a:xfrm>
          <a:prstGeom prst="line">
            <a:avLst/>
          </a:prstGeom>
          <a:noFill/>
          <a:ln w="25400" cap="rnd">
            <a:solidFill>
              <a:schemeClr val="tx2"/>
            </a:solidFill>
            <a:prstDash val="sysDot"/>
            <a:round/>
            <a:headEnd/>
            <a:tailEnd/>
          </a:ln>
        </p:spPr>
        <p:txBody>
          <a:bodyPr/>
          <a:lstStyle/>
          <a:p>
            <a:endParaRPr lang="en-US"/>
          </a:p>
        </p:txBody>
      </p:sp>
      <p:sp>
        <p:nvSpPr>
          <p:cNvPr id="20523" name="Rectangle 48"/>
          <p:cNvSpPr>
            <a:spLocks noChangeArrowheads="1"/>
          </p:cNvSpPr>
          <p:nvPr/>
        </p:nvSpPr>
        <p:spPr bwMode="auto">
          <a:xfrm>
            <a:off x="4083634" y="1665685"/>
            <a:ext cx="920750" cy="327422"/>
          </a:xfrm>
          <a:prstGeom prst="rect">
            <a:avLst/>
          </a:prstGeom>
          <a:noFill/>
          <a:ln w="9525">
            <a:noFill/>
            <a:miter lim="800000"/>
            <a:headEnd/>
            <a:tailEnd/>
          </a:ln>
        </p:spPr>
        <p:txBody>
          <a:bodyPr anchor="b"/>
          <a:lstStyle/>
          <a:p>
            <a:pPr algn="ctr">
              <a:lnSpc>
                <a:spcPct val="90000"/>
              </a:lnSpc>
            </a:pPr>
            <a:r>
              <a:rPr lang="en-US" sz="1200" b="1" dirty="0" err="1" smtClean="0"/>
              <a:t>rFVIII</a:t>
            </a:r>
            <a:r>
              <a:rPr lang="en-US" sz="1200" b="1" dirty="0" smtClean="0"/>
              <a:t> </a:t>
            </a:r>
            <a:r>
              <a:rPr lang="en-US" sz="1200" b="1" dirty="0"/>
              <a:t/>
            </a:r>
            <a:br>
              <a:rPr lang="en-US" sz="1200" b="1" dirty="0"/>
            </a:br>
            <a:r>
              <a:rPr lang="en-US" sz="1200" b="1" dirty="0"/>
              <a:t>available</a:t>
            </a:r>
          </a:p>
        </p:txBody>
      </p:sp>
      <p:sp>
        <p:nvSpPr>
          <p:cNvPr id="20524" name="Rectangle 57"/>
          <p:cNvSpPr>
            <a:spLocks noChangeArrowheads="1"/>
          </p:cNvSpPr>
          <p:nvPr/>
        </p:nvSpPr>
        <p:spPr bwMode="auto">
          <a:xfrm>
            <a:off x="3383548" y="2256235"/>
            <a:ext cx="757237" cy="663178"/>
          </a:xfrm>
          <a:prstGeom prst="rect">
            <a:avLst/>
          </a:prstGeom>
          <a:noFill/>
          <a:ln w="9525">
            <a:noFill/>
            <a:miter lim="800000"/>
            <a:headEnd/>
            <a:tailEnd/>
          </a:ln>
        </p:spPr>
        <p:txBody>
          <a:bodyPr wrap="none" lIns="155448" anchor="ctr"/>
          <a:lstStyle/>
          <a:p>
            <a:pPr algn="ctr">
              <a:lnSpc>
                <a:spcPct val="95000"/>
              </a:lnSpc>
            </a:pPr>
            <a:r>
              <a:rPr lang="en-US" sz="1200" b="1">
                <a:solidFill>
                  <a:schemeClr val="bg1"/>
                </a:solidFill>
              </a:rPr>
              <a:t>Late</a:t>
            </a:r>
          </a:p>
          <a:p>
            <a:pPr algn="ctr">
              <a:lnSpc>
                <a:spcPct val="95000"/>
              </a:lnSpc>
            </a:pPr>
            <a:r>
              <a:rPr lang="en-US" sz="1200" b="1">
                <a:solidFill>
                  <a:schemeClr val="bg1"/>
                </a:solidFill>
              </a:rPr>
              <a:t>1980s</a:t>
            </a:r>
          </a:p>
        </p:txBody>
      </p:sp>
      <p:sp>
        <p:nvSpPr>
          <p:cNvPr id="20525" name="Rectangle 58"/>
          <p:cNvSpPr>
            <a:spLocks noChangeArrowheads="1"/>
          </p:cNvSpPr>
          <p:nvPr/>
        </p:nvSpPr>
        <p:spPr bwMode="auto">
          <a:xfrm>
            <a:off x="4155073" y="2256235"/>
            <a:ext cx="757237" cy="663178"/>
          </a:xfrm>
          <a:prstGeom prst="rect">
            <a:avLst/>
          </a:prstGeom>
          <a:noFill/>
          <a:ln w="9525">
            <a:noFill/>
            <a:miter lim="800000"/>
            <a:headEnd/>
            <a:tailEnd/>
          </a:ln>
        </p:spPr>
        <p:txBody>
          <a:bodyPr wrap="none" lIns="155448" anchor="ctr"/>
          <a:lstStyle/>
          <a:p>
            <a:pPr algn="ctr">
              <a:lnSpc>
                <a:spcPct val="95000"/>
              </a:lnSpc>
            </a:pPr>
            <a:r>
              <a:rPr lang="en-US" sz="1200" b="1">
                <a:solidFill>
                  <a:schemeClr val="bg1"/>
                </a:solidFill>
              </a:rPr>
              <a:t>Early</a:t>
            </a:r>
          </a:p>
          <a:p>
            <a:pPr algn="ctr">
              <a:lnSpc>
                <a:spcPct val="95000"/>
              </a:lnSpc>
            </a:pPr>
            <a:r>
              <a:rPr lang="en-US" sz="1200" b="1">
                <a:solidFill>
                  <a:schemeClr val="bg1"/>
                </a:solidFill>
              </a:rPr>
              <a:t>1990s</a:t>
            </a:r>
          </a:p>
        </p:txBody>
      </p:sp>
      <p:sp>
        <p:nvSpPr>
          <p:cNvPr id="20526" name="Freeform 62"/>
          <p:cNvSpPr>
            <a:spLocks/>
          </p:cNvSpPr>
          <p:nvPr/>
        </p:nvSpPr>
        <p:spPr bwMode="auto">
          <a:xfrm>
            <a:off x="4147134" y="2256235"/>
            <a:ext cx="755650" cy="120253"/>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27" name="Freeform 66"/>
          <p:cNvSpPr>
            <a:spLocks/>
          </p:cNvSpPr>
          <p:nvPr/>
        </p:nvSpPr>
        <p:spPr bwMode="auto">
          <a:xfrm rot="10800000">
            <a:off x="4145547" y="2797969"/>
            <a:ext cx="755650" cy="121444"/>
          </a:xfrm>
          <a:custGeom>
            <a:avLst/>
            <a:gdLst>
              <a:gd name="T0" fmla="*/ 0 w 480"/>
              <a:gd name="T1" fmla="*/ 0 h 96"/>
              <a:gd name="T2" fmla="*/ 2147483647 w 480"/>
              <a:gd name="T3" fmla="*/ 2147483647 h 96"/>
              <a:gd name="T4" fmla="*/ 2147483647 w 480"/>
              <a:gd name="T5" fmla="*/ 2147483647 h 96"/>
              <a:gd name="T6" fmla="*/ 2147483647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solidFill>
              <a:srgbClr val="C0C0C0"/>
            </a:solidFill>
            <a:round/>
            <a:headEnd/>
            <a:tailEnd/>
          </a:ln>
        </p:spPr>
        <p:txBody>
          <a:bodyPr rot="10800000"/>
          <a:lstStyle/>
          <a:p>
            <a:endParaRPr lang="en-US"/>
          </a:p>
        </p:txBody>
      </p:sp>
      <p:sp>
        <p:nvSpPr>
          <p:cNvPr id="20528" name="Oval 70"/>
          <p:cNvSpPr>
            <a:spLocks noChangeArrowheads="1"/>
          </p:cNvSpPr>
          <p:nvPr/>
        </p:nvSpPr>
        <p:spPr bwMode="auto">
          <a:xfrm flipH="1">
            <a:off x="3697872" y="2899172"/>
            <a:ext cx="101600" cy="7143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29" name="Oval 71"/>
          <p:cNvSpPr>
            <a:spLocks noChangeArrowheads="1"/>
          </p:cNvSpPr>
          <p:nvPr/>
        </p:nvSpPr>
        <p:spPr bwMode="auto">
          <a:xfrm flipH="1">
            <a:off x="4472573" y="2899172"/>
            <a:ext cx="103187" cy="71438"/>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30" name="Oval 75"/>
          <p:cNvSpPr>
            <a:spLocks noChangeArrowheads="1"/>
          </p:cNvSpPr>
          <p:nvPr/>
        </p:nvSpPr>
        <p:spPr bwMode="auto">
          <a:xfrm flipH="1">
            <a:off x="3697872" y="2215754"/>
            <a:ext cx="101600"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31" name="Oval 76"/>
          <p:cNvSpPr>
            <a:spLocks noChangeArrowheads="1"/>
          </p:cNvSpPr>
          <p:nvPr/>
        </p:nvSpPr>
        <p:spPr bwMode="auto">
          <a:xfrm flipH="1">
            <a:off x="4472573" y="2215754"/>
            <a:ext cx="103187" cy="72628"/>
          </a:xfrm>
          <a:prstGeom prst="ellipse">
            <a:avLst/>
          </a:prstGeom>
          <a:solidFill>
            <a:schemeClr val="tx2"/>
          </a:solidFill>
          <a:ln w="25400" algn="ctr">
            <a:solidFill>
              <a:srgbClr val="FFFFFF"/>
            </a:solidFill>
            <a:round/>
            <a:headEnd/>
            <a:tailEnd/>
          </a:ln>
        </p:spPr>
        <p:txBody>
          <a:bodyPr wrap="none" anchor="ctr"/>
          <a:lstStyle/>
          <a:p>
            <a:pPr algn="ctr"/>
            <a:endParaRPr lang="ga-IE" sz="2400" b="1">
              <a:solidFill>
                <a:srgbClr val="5F5F5F"/>
              </a:solidFill>
            </a:endParaRPr>
          </a:p>
        </p:txBody>
      </p:sp>
      <p:sp>
        <p:nvSpPr>
          <p:cNvPr id="20532" name="Line 80"/>
          <p:cNvSpPr>
            <a:spLocks noChangeShapeType="1"/>
          </p:cNvSpPr>
          <p:nvPr/>
        </p:nvSpPr>
        <p:spPr bwMode="auto">
          <a:xfrm>
            <a:off x="2981909" y="1341835"/>
            <a:ext cx="0" cy="329803"/>
          </a:xfrm>
          <a:prstGeom prst="line">
            <a:avLst/>
          </a:prstGeom>
          <a:noFill/>
          <a:ln w="25400" cap="rnd">
            <a:solidFill>
              <a:schemeClr val="tx2"/>
            </a:solidFill>
            <a:prstDash val="sysDot"/>
            <a:round/>
            <a:headEnd/>
            <a:tailEnd/>
          </a:ln>
        </p:spPr>
        <p:txBody>
          <a:bodyPr/>
          <a:lstStyle/>
          <a:p>
            <a:endParaRPr lang="en-US"/>
          </a:p>
        </p:txBody>
      </p:sp>
      <p:sp>
        <p:nvSpPr>
          <p:cNvPr id="20533" name="Rectangle 81"/>
          <p:cNvSpPr>
            <a:spLocks noChangeArrowheads="1"/>
          </p:cNvSpPr>
          <p:nvPr/>
        </p:nvSpPr>
        <p:spPr bwMode="auto">
          <a:xfrm>
            <a:off x="2435809" y="1152525"/>
            <a:ext cx="1143000" cy="191691"/>
          </a:xfrm>
          <a:prstGeom prst="rect">
            <a:avLst/>
          </a:prstGeom>
          <a:noFill/>
          <a:ln w="9525">
            <a:noFill/>
            <a:miter lim="800000"/>
            <a:headEnd/>
            <a:tailEnd/>
          </a:ln>
        </p:spPr>
        <p:txBody>
          <a:bodyPr anchor="b"/>
          <a:lstStyle/>
          <a:p>
            <a:pPr algn="ctr">
              <a:lnSpc>
                <a:spcPct val="90000"/>
              </a:lnSpc>
            </a:pPr>
            <a:r>
              <a:rPr lang="en-US" sz="1200" b="1"/>
              <a:t>HIV screening</a:t>
            </a:r>
          </a:p>
        </p:txBody>
      </p:sp>
      <p:sp>
        <p:nvSpPr>
          <p:cNvPr id="20534" name="Line 40"/>
          <p:cNvSpPr>
            <a:spLocks noChangeShapeType="1"/>
          </p:cNvSpPr>
          <p:nvPr/>
        </p:nvSpPr>
        <p:spPr bwMode="auto">
          <a:xfrm>
            <a:off x="3745497" y="3936206"/>
            <a:ext cx="0" cy="142875"/>
          </a:xfrm>
          <a:prstGeom prst="line">
            <a:avLst/>
          </a:prstGeom>
          <a:noFill/>
          <a:ln w="25400" cap="rnd">
            <a:solidFill>
              <a:schemeClr val="tx2"/>
            </a:solidFill>
            <a:prstDash val="sysDot"/>
            <a:round/>
            <a:headEnd/>
            <a:tailEnd/>
          </a:ln>
        </p:spPr>
        <p:txBody>
          <a:bodyPr/>
          <a:lstStyle/>
          <a:p>
            <a:endParaRPr lang="en-US"/>
          </a:p>
        </p:txBody>
      </p:sp>
      <p:sp>
        <p:nvSpPr>
          <p:cNvPr id="20535" name="Rectangle 6"/>
          <p:cNvSpPr>
            <a:spLocks noChangeArrowheads="1"/>
          </p:cNvSpPr>
          <p:nvPr/>
        </p:nvSpPr>
        <p:spPr bwMode="auto">
          <a:xfrm>
            <a:off x="3167647" y="3999310"/>
            <a:ext cx="1223962" cy="544115"/>
          </a:xfrm>
          <a:prstGeom prst="rect">
            <a:avLst/>
          </a:prstGeom>
          <a:noFill/>
          <a:ln w="9525" algn="ctr">
            <a:noFill/>
            <a:miter lim="800000"/>
            <a:headEnd/>
            <a:tailEnd/>
          </a:ln>
        </p:spPr>
        <p:txBody>
          <a:bodyPr/>
          <a:lstStyle/>
          <a:p>
            <a:pPr algn="ctr"/>
            <a:r>
              <a:rPr lang="en-GB" sz="1200" b="1"/>
              <a:t>Solvent/</a:t>
            </a:r>
            <a:br>
              <a:rPr lang="en-GB" sz="1200" b="1"/>
            </a:br>
            <a:r>
              <a:rPr lang="en-GB" sz="1200" b="1"/>
              <a:t>detergent available</a:t>
            </a:r>
            <a:endParaRPr lang="en-US" sz="1200" b="1"/>
          </a:p>
        </p:txBody>
      </p:sp>
      <p:sp>
        <p:nvSpPr>
          <p:cNvPr id="20536" name="Rectangle 59"/>
          <p:cNvSpPr>
            <a:spLocks noGrp="1" noChangeArrowheads="1"/>
          </p:cNvSpPr>
          <p:nvPr>
            <p:ph type="title"/>
          </p:nvPr>
        </p:nvSpPr>
        <p:spPr>
          <a:xfrm>
            <a:off x="395288" y="411957"/>
            <a:ext cx="8424862" cy="365522"/>
          </a:xfrm>
        </p:spPr>
        <p:txBody>
          <a:bodyPr>
            <a:normAutofit fontScale="90000"/>
          </a:bodyPr>
          <a:lstStyle/>
          <a:p>
            <a:r>
              <a:rPr lang="en-GB" sz="3200" dirty="0" smtClean="0"/>
              <a:t>Haemophilia Product Development</a:t>
            </a:r>
            <a:endParaRPr lang="en-US" sz="3200" baseline="30000" dirty="0" smtClean="0"/>
          </a:p>
        </p:txBody>
      </p:sp>
      <p:sp>
        <p:nvSpPr>
          <p:cNvPr id="20537" name="Rectangle 43"/>
          <p:cNvSpPr>
            <a:spLocks noChangeArrowheads="1"/>
          </p:cNvSpPr>
          <p:nvPr/>
        </p:nvSpPr>
        <p:spPr bwMode="auto">
          <a:xfrm>
            <a:off x="4504322" y="3519488"/>
            <a:ext cx="1543050" cy="544116"/>
          </a:xfrm>
          <a:prstGeom prst="rect">
            <a:avLst/>
          </a:prstGeom>
          <a:noFill/>
          <a:ln w="9525">
            <a:noFill/>
            <a:miter lim="800000"/>
            <a:headEnd/>
            <a:tailEnd/>
          </a:ln>
        </p:spPr>
        <p:txBody>
          <a:bodyPr/>
          <a:lstStyle/>
          <a:p>
            <a:pPr algn="ctr">
              <a:lnSpc>
                <a:spcPct val="90000"/>
              </a:lnSpc>
            </a:pPr>
            <a:r>
              <a:rPr lang="en-US" sz="1200" b="1" dirty="0" err="1"/>
              <a:t>Nanofiltration</a:t>
            </a:r>
            <a:endParaRPr lang="en-US" sz="1200" b="1" dirty="0"/>
          </a:p>
        </p:txBody>
      </p:sp>
      <p:sp>
        <p:nvSpPr>
          <p:cNvPr id="87" name="Rectangle 62"/>
          <p:cNvSpPr>
            <a:spLocks noChangeArrowheads="1"/>
          </p:cNvSpPr>
          <p:nvPr/>
        </p:nvSpPr>
        <p:spPr bwMode="auto">
          <a:xfrm>
            <a:off x="5823838" y="2264205"/>
            <a:ext cx="2325688" cy="657225"/>
          </a:xfrm>
          <a:prstGeom prst="rect">
            <a:avLst/>
          </a:prstGeom>
          <a:solidFill>
            <a:srgbClr val="1E0AFF"/>
          </a:solidFill>
          <a:ln w="9525">
            <a:solidFill>
              <a:schemeClr val="accent6">
                <a:lumMod val="75000"/>
              </a:schemeClr>
            </a:solidFill>
            <a:miter lim="800000"/>
            <a:headEnd/>
            <a:tailEnd/>
          </a:ln>
        </p:spPr>
        <p:txBody>
          <a:bodyPr wrap="none" anchor="ctr"/>
          <a:lstStyle/>
          <a:p>
            <a:endParaRPr lang="en-GB"/>
          </a:p>
        </p:txBody>
      </p:sp>
      <p:grpSp>
        <p:nvGrpSpPr>
          <p:cNvPr id="3" name="Group 87"/>
          <p:cNvGrpSpPr>
            <a:grpSpLocks/>
          </p:cNvGrpSpPr>
          <p:nvPr/>
        </p:nvGrpSpPr>
        <p:grpSpPr bwMode="auto">
          <a:xfrm>
            <a:off x="4696410" y="1196578"/>
            <a:ext cx="4373563" cy="2601517"/>
            <a:chOff x="3256" y="1005"/>
            <a:chExt cx="2755" cy="2185"/>
          </a:xfrm>
        </p:grpSpPr>
        <p:sp>
          <p:nvSpPr>
            <p:cNvPr id="20539" name="Rectangle 62"/>
            <p:cNvSpPr>
              <a:spLocks noChangeArrowheads="1"/>
            </p:cNvSpPr>
            <p:nvPr/>
          </p:nvSpPr>
          <p:spPr bwMode="auto">
            <a:xfrm>
              <a:off x="3389" y="1894"/>
              <a:ext cx="1465" cy="552"/>
            </a:xfrm>
            <a:prstGeom prst="rect">
              <a:avLst/>
            </a:prstGeom>
            <a:gradFill rotWithShape="1">
              <a:gsLst>
                <a:gs pos="0">
                  <a:schemeClr val="accent1"/>
                </a:gs>
                <a:gs pos="100000">
                  <a:schemeClr val="hlink">
                    <a:alpha val="85001"/>
                  </a:schemeClr>
                </a:gs>
              </a:gsLst>
              <a:lin ang="0" scaled="1"/>
            </a:gradFill>
            <a:ln w="9525">
              <a:noFill/>
              <a:miter lim="800000"/>
              <a:headEnd/>
              <a:tailEnd/>
            </a:ln>
          </p:spPr>
          <p:txBody>
            <a:bodyPr wrap="none" anchor="ctr"/>
            <a:lstStyle/>
            <a:p>
              <a:endParaRPr lang="en-GB"/>
            </a:p>
          </p:txBody>
        </p:sp>
        <p:sp>
          <p:nvSpPr>
            <p:cNvPr id="20540" name="Rectangle 59"/>
            <p:cNvSpPr>
              <a:spLocks noChangeArrowheads="1"/>
            </p:cNvSpPr>
            <p:nvPr/>
          </p:nvSpPr>
          <p:spPr bwMode="auto">
            <a:xfrm>
              <a:off x="3396" y="1896"/>
              <a:ext cx="478" cy="557"/>
            </a:xfrm>
            <a:prstGeom prst="rect">
              <a:avLst/>
            </a:prstGeom>
            <a:noFill/>
            <a:ln w="9525">
              <a:noFill/>
              <a:miter lim="800000"/>
              <a:headEnd/>
              <a:tailEnd/>
            </a:ln>
          </p:spPr>
          <p:txBody>
            <a:bodyPr wrap="none" lIns="155448" anchor="ctr"/>
            <a:lstStyle/>
            <a:p>
              <a:pPr algn="ctr">
                <a:lnSpc>
                  <a:spcPct val="95000"/>
                </a:lnSpc>
              </a:pPr>
              <a:r>
                <a:rPr lang="en-US" sz="1200" b="1">
                  <a:solidFill>
                    <a:schemeClr val="bg1"/>
                  </a:solidFill>
                </a:rPr>
                <a:t>Late</a:t>
              </a:r>
            </a:p>
            <a:p>
              <a:pPr algn="ctr">
                <a:lnSpc>
                  <a:spcPct val="95000"/>
                </a:lnSpc>
              </a:pPr>
              <a:r>
                <a:rPr lang="en-US" sz="1200" b="1">
                  <a:solidFill>
                    <a:schemeClr val="bg1"/>
                  </a:solidFill>
                </a:rPr>
                <a:t>1990s</a:t>
              </a:r>
              <a:endParaRPr lang="en-US" sz="1200" b="1">
                <a:solidFill>
                  <a:srgbClr val="5F5F5F"/>
                </a:solidFill>
              </a:endParaRPr>
            </a:p>
          </p:txBody>
        </p:sp>
        <p:sp>
          <p:nvSpPr>
            <p:cNvPr id="20541" name="Line 7"/>
            <p:cNvSpPr>
              <a:spLocks noChangeShapeType="1"/>
            </p:cNvSpPr>
            <p:nvPr/>
          </p:nvSpPr>
          <p:spPr bwMode="auto">
            <a:xfrm>
              <a:off x="5151" y="2463"/>
              <a:ext cx="0" cy="511"/>
            </a:xfrm>
            <a:prstGeom prst="line">
              <a:avLst/>
            </a:prstGeom>
            <a:noFill/>
            <a:ln w="25400" cap="rnd">
              <a:solidFill>
                <a:schemeClr val="tx2"/>
              </a:solidFill>
              <a:prstDash val="sysDot"/>
              <a:round/>
              <a:headEnd/>
              <a:tailEnd/>
            </a:ln>
          </p:spPr>
          <p:txBody>
            <a:bodyPr/>
            <a:lstStyle/>
            <a:p>
              <a:endParaRPr lang="en-US"/>
            </a:p>
          </p:txBody>
        </p:sp>
        <p:sp>
          <p:nvSpPr>
            <p:cNvPr id="20542" name="Line 44"/>
            <p:cNvSpPr>
              <a:spLocks noChangeShapeType="1"/>
            </p:cNvSpPr>
            <p:nvPr/>
          </p:nvSpPr>
          <p:spPr bwMode="auto">
            <a:xfrm>
              <a:off x="3629" y="2507"/>
              <a:ext cx="0" cy="457"/>
            </a:xfrm>
            <a:prstGeom prst="line">
              <a:avLst/>
            </a:prstGeom>
            <a:noFill/>
            <a:ln w="25400" cap="rnd">
              <a:solidFill>
                <a:schemeClr val="tx2"/>
              </a:solidFill>
              <a:prstDash val="sysDot"/>
              <a:round/>
              <a:headEnd/>
              <a:tailEnd/>
            </a:ln>
          </p:spPr>
          <p:txBody>
            <a:bodyPr/>
            <a:lstStyle/>
            <a:p>
              <a:endParaRPr lang="en-US"/>
            </a:p>
          </p:txBody>
        </p:sp>
        <p:sp>
          <p:nvSpPr>
            <p:cNvPr id="20543" name="Rectangle 52"/>
            <p:cNvSpPr>
              <a:spLocks noChangeArrowheads="1"/>
            </p:cNvSpPr>
            <p:nvPr/>
          </p:nvSpPr>
          <p:spPr bwMode="auto">
            <a:xfrm>
              <a:off x="3725" y="1385"/>
              <a:ext cx="1236" cy="274"/>
            </a:xfrm>
            <a:prstGeom prst="rect">
              <a:avLst/>
            </a:prstGeom>
            <a:noFill/>
            <a:ln w="9525">
              <a:noFill/>
              <a:miter lim="800000"/>
              <a:headEnd/>
              <a:tailEnd/>
            </a:ln>
          </p:spPr>
          <p:txBody>
            <a:bodyPr anchor="b"/>
            <a:lstStyle/>
            <a:p>
              <a:pPr algn="ctr">
                <a:lnSpc>
                  <a:spcPct val="90000"/>
                </a:lnSpc>
              </a:pPr>
              <a:r>
                <a:rPr lang="en-US" sz="1200" b="1"/>
                <a:t>Manufacturing changes for rFVIII product</a:t>
              </a:r>
            </a:p>
          </p:txBody>
        </p:sp>
        <p:sp>
          <p:nvSpPr>
            <p:cNvPr id="20544" name="Line 55"/>
            <p:cNvSpPr>
              <a:spLocks noChangeShapeType="1"/>
            </p:cNvSpPr>
            <p:nvPr/>
          </p:nvSpPr>
          <p:spPr bwMode="auto">
            <a:xfrm>
              <a:off x="4612" y="1665"/>
              <a:ext cx="0" cy="191"/>
            </a:xfrm>
            <a:prstGeom prst="line">
              <a:avLst/>
            </a:prstGeom>
            <a:noFill/>
            <a:ln w="25400" cap="rnd">
              <a:solidFill>
                <a:schemeClr val="tx2"/>
              </a:solidFill>
              <a:prstDash val="sysDot"/>
              <a:round/>
              <a:headEnd/>
              <a:tailEnd/>
            </a:ln>
          </p:spPr>
          <p:txBody>
            <a:bodyPr/>
            <a:lstStyle/>
            <a:p>
              <a:endParaRPr lang="en-US"/>
            </a:p>
          </p:txBody>
        </p:sp>
        <p:sp>
          <p:nvSpPr>
            <p:cNvPr id="20545" name="Rectangle 60"/>
            <p:cNvSpPr>
              <a:spLocks noChangeArrowheads="1"/>
            </p:cNvSpPr>
            <p:nvPr/>
          </p:nvSpPr>
          <p:spPr bwMode="auto">
            <a:xfrm>
              <a:off x="3883" y="1896"/>
              <a:ext cx="477" cy="557"/>
            </a:xfrm>
            <a:prstGeom prst="rect">
              <a:avLst/>
            </a:prstGeom>
            <a:noFill/>
            <a:ln w="9525">
              <a:noFill/>
              <a:miter lim="800000"/>
              <a:headEnd/>
              <a:tailEnd/>
            </a:ln>
          </p:spPr>
          <p:txBody>
            <a:bodyPr wrap="none" lIns="155448" anchor="ctr"/>
            <a:lstStyle/>
            <a:p>
              <a:pPr algn="ctr">
                <a:lnSpc>
                  <a:spcPct val="95000"/>
                </a:lnSpc>
              </a:pPr>
              <a:r>
                <a:rPr lang="en-US" sz="1200" b="1" dirty="0">
                  <a:solidFill>
                    <a:schemeClr val="bg1"/>
                  </a:solidFill>
                </a:rPr>
                <a:t>Early</a:t>
              </a:r>
            </a:p>
            <a:p>
              <a:pPr algn="ctr">
                <a:lnSpc>
                  <a:spcPct val="95000"/>
                </a:lnSpc>
              </a:pPr>
              <a:r>
                <a:rPr lang="en-US" sz="1200" b="1" dirty="0">
                  <a:solidFill>
                    <a:schemeClr val="bg1"/>
                  </a:solidFill>
                </a:rPr>
                <a:t>2000s</a:t>
              </a:r>
            </a:p>
          </p:txBody>
        </p:sp>
        <p:sp>
          <p:nvSpPr>
            <p:cNvPr id="20546" name="Rectangle 61"/>
            <p:cNvSpPr>
              <a:spLocks noChangeArrowheads="1"/>
            </p:cNvSpPr>
            <p:nvPr/>
          </p:nvSpPr>
          <p:spPr bwMode="auto">
            <a:xfrm>
              <a:off x="4369" y="1896"/>
              <a:ext cx="478" cy="557"/>
            </a:xfrm>
            <a:prstGeom prst="rect">
              <a:avLst/>
            </a:prstGeom>
            <a:noFill/>
            <a:ln w="9525">
              <a:noFill/>
              <a:miter lim="800000"/>
              <a:headEnd/>
              <a:tailEnd/>
            </a:ln>
          </p:spPr>
          <p:txBody>
            <a:bodyPr wrap="none" lIns="155448" anchor="ctr"/>
            <a:lstStyle/>
            <a:p>
              <a:pPr algn="ctr">
                <a:lnSpc>
                  <a:spcPct val="95000"/>
                </a:lnSpc>
              </a:pPr>
              <a:r>
                <a:rPr lang="en-US" sz="1200" b="1" dirty="0">
                  <a:solidFill>
                    <a:srgbClr val="FFFFFF"/>
                  </a:solidFill>
                </a:rPr>
                <a:t>Late</a:t>
              </a:r>
            </a:p>
            <a:p>
              <a:pPr algn="ctr">
                <a:lnSpc>
                  <a:spcPct val="95000"/>
                </a:lnSpc>
              </a:pPr>
              <a:r>
                <a:rPr lang="en-US" sz="1200" b="1" dirty="0">
                  <a:solidFill>
                    <a:srgbClr val="FFFFFF"/>
                  </a:solidFill>
                </a:rPr>
                <a:t>2000s</a:t>
              </a:r>
            </a:p>
          </p:txBody>
        </p:sp>
        <p:sp>
          <p:nvSpPr>
            <p:cNvPr id="20547" name="Freeform 63"/>
            <p:cNvSpPr>
              <a:spLocks/>
            </p:cNvSpPr>
            <p:nvPr/>
          </p:nvSpPr>
          <p:spPr bwMode="auto">
            <a:xfrm>
              <a:off x="3392" y="1896"/>
              <a:ext cx="478" cy="101"/>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48" name="Freeform 64"/>
            <p:cNvSpPr>
              <a:spLocks/>
            </p:cNvSpPr>
            <p:nvPr/>
          </p:nvSpPr>
          <p:spPr bwMode="auto">
            <a:xfrm>
              <a:off x="3881" y="1896"/>
              <a:ext cx="477" cy="101"/>
            </a:xfrm>
            <a:custGeom>
              <a:avLst/>
              <a:gdLst>
                <a:gd name="T0" fmla="*/ 0 w 480"/>
                <a:gd name="T1" fmla="*/ 0 h 96"/>
                <a:gd name="T2" fmla="*/ 2004366719 w 480"/>
                <a:gd name="T3" fmla="*/ 2147483647 h 96"/>
                <a:gd name="T4" fmla="*/ 2004366719 w 480"/>
                <a:gd name="T5" fmla="*/ 2147483647 h 96"/>
                <a:gd name="T6" fmla="*/ 20043667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49" name="Freeform 65"/>
            <p:cNvSpPr>
              <a:spLocks/>
            </p:cNvSpPr>
            <p:nvPr/>
          </p:nvSpPr>
          <p:spPr bwMode="auto">
            <a:xfrm>
              <a:off x="4369" y="1896"/>
              <a:ext cx="478" cy="101"/>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20550" name="Freeform 67"/>
            <p:cNvSpPr>
              <a:spLocks/>
            </p:cNvSpPr>
            <p:nvPr/>
          </p:nvSpPr>
          <p:spPr bwMode="auto">
            <a:xfrm rot="10800000">
              <a:off x="3391" y="2351"/>
              <a:ext cx="478" cy="102"/>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51" name="Freeform 68"/>
            <p:cNvSpPr>
              <a:spLocks/>
            </p:cNvSpPr>
            <p:nvPr/>
          </p:nvSpPr>
          <p:spPr bwMode="auto">
            <a:xfrm rot="10800000">
              <a:off x="3881" y="2351"/>
              <a:ext cx="477" cy="102"/>
            </a:xfrm>
            <a:custGeom>
              <a:avLst/>
              <a:gdLst>
                <a:gd name="T0" fmla="*/ 0 w 480"/>
                <a:gd name="T1" fmla="*/ 0 h 96"/>
                <a:gd name="T2" fmla="*/ 2004366719 w 480"/>
                <a:gd name="T3" fmla="*/ 2147483647 h 96"/>
                <a:gd name="T4" fmla="*/ 2004366719 w 480"/>
                <a:gd name="T5" fmla="*/ 2147483647 h 96"/>
                <a:gd name="T6" fmla="*/ 20043667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52" name="Freeform 69"/>
            <p:cNvSpPr>
              <a:spLocks/>
            </p:cNvSpPr>
            <p:nvPr/>
          </p:nvSpPr>
          <p:spPr bwMode="auto">
            <a:xfrm rot="10800000">
              <a:off x="4369" y="2351"/>
              <a:ext cx="478" cy="102"/>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rot="10800000"/>
            <a:lstStyle/>
            <a:p>
              <a:endParaRPr lang="en-US"/>
            </a:p>
          </p:txBody>
        </p:sp>
        <p:sp>
          <p:nvSpPr>
            <p:cNvPr id="20553" name="Oval 72"/>
            <p:cNvSpPr>
              <a:spLocks noChangeArrowheads="1"/>
            </p:cNvSpPr>
            <p:nvPr/>
          </p:nvSpPr>
          <p:spPr bwMode="auto">
            <a:xfrm flipH="1">
              <a:off x="3598" y="2436"/>
              <a:ext cx="64" cy="60"/>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4" name="Oval 73"/>
            <p:cNvSpPr>
              <a:spLocks noChangeArrowheads="1"/>
            </p:cNvSpPr>
            <p:nvPr/>
          </p:nvSpPr>
          <p:spPr bwMode="auto">
            <a:xfrm flipH="1">
              <a:off x="4087" y="2436"/>
              <a:ext cx="65" cy="60"/>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5" name="Oval 74"/>
            <p:cNvSpPr>
              <a:spLocks noChangeArrowheads="1"/>
            </p:cNvSpPr>
            <p:nvPr/>
          </p:nvSpPr>
          <p:spPr bwMode="auto">
            <a:xfrm flipH="1">
              <a:off x="4576" y="2436"/>
              <a:ext cx="64" cy="60"/>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6" name="Oval 77"/>
            <p:cNvSpPr>
              <a:spLocks noChangeArrowheads="1"/>
            </p:cNvSpPr>
            <p:nvPr/>
          </p:nvSpPr>
          <p:spPr bwMode="auto">
            <a:xfrm flipH="1">
              <a:off x="3599" y="1862"/>
              <a:ext cx="64" cy="61"/>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7" name="Oval 78"/>
            <p:cNvSpPr>
              <a:spLocks noChangeArrowheads="1"/>
            </p:cNvSpPr>
            <p:nvPr/>
          </p:nvSpPr>
          <p:spPr bwMode="auto">
            <a:xfrm flipH="1">
              <a:off x="4087" y="1862"/>
              <a:ext cx="65" cy="61"/>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8" name="Oval 79"/>
            <p:cNvSpPr>
              <a:spLocks noChangeArrowheads="1"/>
            </p:cNvSpPr>
            <p:nvPr/>
          </p:nvSpPr>
          <p:spPr bwMode="auto">
            <a:xfrm flipH="1">
              <a:off x="4576" y="1862"/>
              <a:ext cx="64" cy="61"/>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
          <p:nvSpPr>
            <p:cNvPr id="20559" name="Line 83"/>
            <p:cNvSpPr>
              <a:spLocks noChangeShapeType="1"/>
            </p:cNvSpPr>
            <p:nvPr/>
          </p:nvSpPr>
          <p:spPr bwMode="auto">
            <a:xfrm>
              <a:off x="4131" y="1665"/>
              <a:ext cx="0" cy="191"/>
            </a:xfrm>
            <a:prstGeom prst="line">
              <a:avLst/>
            </a:prstGeom>
            <a:noFill/>
            <a:ln w="25400" cap="rnd">
              <a:solidFill>
                <a:schemeClr val="tx2"/>
              </a:solidFill>
              <a:prstDash val="sysDot"/>
              <a:round/>
              <a:headEnd/>
              <a:tailEnd/>
            </a:ln>
          </p:spPr>
          <p:txBody>
            <a:bodyPr/>
            <a:lstStyle/>
            <a:p>
              <a:endParaRPr lang="en-US"/>
            </a:p>
          </p:txBody>
        </p:sp>
        <p:sp>
          <p:nvSpPr>
            <p:cNvPr id="20560" name="Line 4"/>
            <p:cNvSpPr>
              <a:spLocks noChangeShapeType="1"/>
            </p:cNvSpPr>
            <p:nvPr/>
          </p:nvSpPr>
          <p:spPr bwMode="auto">
            <a:xfrm>
              <a:off x="3636" y="1352"/>
              <a:ext cx="0" cy="499"/>
            </a:xfrm>
            <a:prstGeom prst="line">
              <a:avLst/>
            </a:prstGeom>
            <a:noFill/>
            <a:ln w="25400" cap="rnd">
              <a:solidFill>
                <a:schemeClr val="tx2"/>
              </a:solidFill>
              <a:prstDash val="sysDot"/>
              <a:round/>
              <a:headEnd/>
              <a:tailEnd/>
            </a:ln>
          </p:spPr>
          <p:txBody>
            <a:bodyPr/>
            <a:lstStyle/>
            <a:p>
              <a:endParaRPr lang="en-US"/>
            </a:p>
          </p:txBody>
        </p:sp>
        <p:sp>
          <p:nvSpPr>
            <p:cNvPr id="20561" name="Rectangle 6"/>
            <p:cNvSpPr>
              <a:spLocks noChangeArrowheads="1"/>
            </p:cNvSpPr>
            <p:nvPr/>
          </p:nvSpPr>
          <p:spPr bwMode="auto">
            <a:xfrm>
              <a:off x="3256" y="1005"/>
              <a:ext cx="772" cy="299"/>
            </a:xfrm>
            <a:prstGeom prst="rect">
              <a:avLst/>
            </a:prstGeom>
            <a:noFill/>
            <a:ln w="9525" algn="ctr">
              <a:noFill/>
              <a:miter lim="800000"/>
              <a:headEnd/>
              <a:tailEnd/>
            </a:ln>
          </p:spPr>
          <p:txBody>
            <a:bodyPr/>
            <a:lstStyle/>
            <a:p>
              <a:pPr algn="ctr"/>
              <a:r>
                <a:rPr lang="en-GB" sz="1200" b="1" dirty="0"/>
                <a:t/>
              </a:r>
              <a:br>
                <a:rPr lang="en-GB" sz="1200" b="1" dirty="0"/>
              </a:br>
              <a:r>
                <a:rPr lang="en-GB" sz="1200" b="1" dirty="0" err="1"/>
                <a:t>rFIX</a:t>
              </a:r>
              <a:r>
                <a:rPr lang="en-GB" sz="1200" b="1" dirty="0"/>
                <a:t> available</a:t>
              </a:r>
              <a:endParaRPr lang="en-US" sz="1200" b="1" dirty="0"/>
            </a:p>
          </p:txBody>
        </p:sp>
        <p:sp>
          <p:nvSpPr>
            <p:cNvPr id="20562" name="Rectangle 87"/>
            <p:cNvSpPr>
              <a:spLocks noChangeArrowheads="1"/>
            </p:cNvSpPr>
            <p:nvPr/>
          </p:nvSpPr>
          <p:spPr bwMode="auto">
            <a:xfrm>
              <a:off x="4562" y="2957"/>
              <a:ext cx="1145" cy="233"/>
            </a:xfrm>
            <a:prstGeom prst="rect">
              <a:avLst/>
            </a:prstGeom>
            <a:noFill/>
            <a:ln w="9525">
              <a:noFill/>
              <a:miter lim="800000"/>
              <a:headEnd/>
              <a:tailEnd/>
            </a:ln>
          </p:spPr>
          <p:txBody>
            <a:bodyPr wrap="none">
              <a:spAutoFit/>
            </a:bodyPr>
            <a:lstStyle/>
            <a:p>
              <a:pPr algn="ctr"/>
              <a:r>
                <a:rPr lang="en-US" sz="1200" b="1" dirty="0" smtClean="0"/>
                <a:t>Modified concentrates</a:t>
              </a:r>
            </a:p>
          </p:txBody>
        </p:sp>
        <p:sp>
          <p:nvSpPr>
            <p:cNvPr id="20563" name="Freeform 38"/>
            <p:cNvSpPr>
              <a:spLocks/>
            </p:cNvSpPr>
            <p:nvPr/>
          </p:nvSpPr>
          <p:spPr bwMode="auto">
            <a:xfrm>
              <a:off x="5424" y="1797"/>
              <a:ext cx="587" cy="741"/>
            </a:xfrm>
            <a:custGeom>
              <a:avLst/>
              <a:gdLst>
                <a:gd name="T0" fmla="*/ 0 w 496"/>
                <a:gd name="T1" fmla="*/ 0 h 528"/>
                <a:gd name="T2" fmla="*/ 0 w 496"/>
                <a:gd name="T3" fmla="*/ 2147483647 h 528"/>
                <a:gd name="T4" fmla="*/ 2147483647 w 496"/>
                <a:gd name="T5" fmla="*/ 2147483647 h 528"/>
                <a:gd name="T6" fmla="*/ 0 w 496"/>
                <a:gd name="T7" fmla="*/ 0 h 528"/>
                <a:gd name="T8" fmla="*/ 0 60000 65536"/>
                <a:gd name="T9" fmla="*/ 0 60000 65536"/>
                <a:gd name="T10" fmla="*/ 0 60000 65536"/>
                <a:gd name="T11" fmla="*/ 0 60000 65536"/>
                <a:gd name="T12" fmla="*/ 0 w 496"/>
                <a:gd name="T13" fmla="*/ 0 h 528"/>
                <a:gd name="T14" fmla="*/ 496 w 496"/>
                <a:gd name="T15" fmla="*/ 528 h 528"/>
              </a:gdLst>
              <a:ahLst/>
              <a:cxnLst>
                <a:cxn ang="T8">
                  <a:pos x="T0" y="T1"/>
                </a:cxn>
                <a:cxn ang="T9">
                  <a:pos x="T2" y="T3"/>
                </a:cxn>
                <a:cxn ang="T10">
                  <a:pos x="T4" y="T5"/>
                </a:cxn>
                <a:cxn ang="T11">
                  <a:pos x="T6" y="T7"/>
                </a:cxn>
              </a:cxnLst>
              <a:rect l="T12" t="T13" r="T14" b="T15"/>
              <a:pathLst>
                <a:path w="496" h="528">
                  <a:moveTo>
                    <a:pt x="0" y="0"/>
                  </a:moveTo>
                  <a:lnTo>
                    <a:pt x="0" y="528"/>
                  </a:lnTo>
                  <a:lnTo>
                    <a:pt x="496" y="280"/>
                  </a:lnTo>
                  <a:lnTo>
                    <a:pt x="0" y="0"/>
                  </a:lnTo>
                  <a:close/>
                </a:path>
              </a:pathLst>
            </a:custGeom>
            <a:solidFill>
              <a:schemeClr val="tx2">
                <a:alpha val="85097"/>
              </a:schemeClr>
            </a:solidFill>
            <a:ln w="25400">
              <a:noFill/>
              <a:round/>
              <a:headEnd/>
              <a:tailEnd/>
            </a:ln>
          </p:spPr>
          <p:txBody>
            <a:bodyPr/>
            <a:lstStyle/>
            <a:p>
              <a:endParaRPr lang="en-US"/>
            </a:p>
          </p:txBody>
        </p:sp>
      </p:grpSp>
      <p:sp>
        <p:nvSpPr>
          <p:cNvPr id="88" name="Freeform 65"/>
          <p:cNvSpPr>
            <a:spLocks/>
          </p:cNvSpPr>
          <p:nvPr/>
        </p:nvSpPr>
        <p:spPr bwMode="auto">
          <a:xfrm flipV="1">
            <a:off x="7295962" y="2807845"/>
            <a:ext cx="812339" cy="108552"/>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89" name="Freeform 65"/>
          <p:cNvSpPr>
            <a:spLocks/>
          </p:cNvSpPr>
          <p:nvPr/>
        </p:nvSpPr>
        <p:spPr bwMode="auto">
          <a:xfrm>
            <a:off x="7245529" y="2263187"/>
            <a:ext cx="884481" cy="117693"/>
          </a:xfrm>
          <a:custGeom>
            <a:avLst/>
            <a:gdLst>
              <a:gd name="T0" fmla="*/ 0 w 480"/>
              <a:gd name="T1" fmla="*/ 0 h 96"/>
              <a:gd name="T2" fmla="*/ 2051076319 w 480"/>
              <a:gd name="T3" fmla="*/ 2147483647 h 96"/>
              <a:gd name="T4" fmla="*/ 2051076319 w 480"/>
              <a:gd name="T5" fmla="*/ 2147483647 h 96"/>
              <a:gd name="T6" fmla="*/ 2051076319 w 480"/>
              <a:gd name="T7" fmla="*/ 0 h 96"/>
              <a:gd name="T8" fmla="*/ 0 w 480"/>
              <a:gd name="T9" fmla="*/ 0 h 96"/>
              <a:gd name="T10" fmla="*/ 0 60000 65536"/>
              <a:gd name="T11" fmla="*/ 0 60000 65536"/>
              <a:gd name="T12" fmla="*/ 0 60000 65536"/>
              <a:gd name="T13" fmla="*/ 0 60000 65536"/>
              <a:gd name="T14" fmla="*/ 0 60000 65536"/>
              <a:gd name="T15" fmla="*/ 0 w 480"/>
              <a:gd name="T16" fmla="*/ 0 h 96"/>
              <a:gd name="T17" fmla="*/ 480 w 480"/>
              <a:gd name="T18" fmla="*/ 96 h 96"/>
            </a:gdLst>
            <a:ahLst/>
            <a:cxnLst>
              <a:cxn ang="T10">
                <a:pos x="T0" y="T1"/>
              </a:cxn>
              <a:cxn ang="T11">
                <a:pos x="T2" y="T3"/>
              </a:cxn>
              <a:cxn ang="T12">
                <a:pos x="T4" y="T5"/>
              </a:cxn>
              <a:cxn ang="T13">
                <a:pos x="T6" y="T7"/>
              </a:cxn>
              <a:cxn ang="T14">
                <a:pos x="T8" y="T9"/>
              </a:cxn>
            </a:cxnLst>
            <a:rect l="T15" t="T16" r="T17" b="T18"/>
            <a:pathLst>
              <a:path w="480" h="96">
                <a:moveTo>
                  <a:pt x="0" y="0"/>
                </a:moveTo>
                <a:lnTo>
                  <a:pt x="96" y="96"/>
                </a:lnTo>
                <a:lnTo>
                  <a:pt x="384" y="96"/>
                </a:lnTo>
                <a:lnTo>
                  <a:pt x="480" y="0"/>
                </a:lnTo>
                <a:lnTo>
                  <a:pt x="0" y="0"/>
                </a:lnTo>
                <a:close/>
              </a:path>
            </a:pathLst>
          </a:custGeom>
          <a:solidFill>
            <a:srgbClr val="C0C0C0"/>
          </a:solidFill>
          <a:ln w="12700" algn="ctr">
            <a:solidFill>
              <a:srgbClr val="C0C0C0"/>
            </a:solidFill>
            <a:round/>
            <a:headEnd/>
            <a:tailEnd/>
          </a:ln>
        </p:spPr>
        <p:txBody>
          <a:bodyPr/>
          <a:lstStyle/>
          <a:p>
            <a:endParaRPr lang="en-US"/>
          </a:p>
        </p:txBody>
      </p:sp>
      <p:sp>
        <p:nvSpPr>
          <p:cNvPr id="90" name="Rectangle 61"/>
          <p:cNvSpPr>
            <a:spLocks noChangeArrowheads="1"/>
          </p:cNvSpPr>
          <p:nvPr/>
        </p:nvSpPr>
        <p:spPr bwMode="auto">
          <a:xfrm>
            <a:off x="7317621" y="2279564"/>
            <a:ext cx="758825" cy="663178"/>
          </a:xfrm>
          <a:prstGeom prst="rect">
            <a:avLst/>
          </a:prstGeom>
          <a:noFill/>
          <a:ln w="9525">
            <a:noFill/>
            <a:miter lim="800000"/>
            <a:headEnd/>
            <a:tailEnd/>
          </a:ln>
        </p:spPr>
        <p:txBody>
          <a:bodyPr wrap="none" lIns="155448" anchor="ctr"/>
          <a:lstStyle/>
          <a:p>
            <a:pPr algn="ctr">
              <a:lnSpc>
                <a:spcPct val="95000"/>
              </a:lnSpc>
            </a:pPr>
            <a:r>
              <a:rPr lang="en-US" sz="1200" b="1" dirty="0" smtClean="0">
                <a:solidFill>
                  <a:srgbClr val="FFFFFF"/>
                </a:solidFill>
              </a:rPr>
              <a:t>Today</a:t>
            </a:r>
            <a:endParaRPr lang="en-US" sz="1200" b="1" dirty="0">
              <a:solidFill>
                <a:srgbClr val="FFFFFF"/>
              </a:solidFill>
            </a:endParaRPr>
          </a:p>
        </p:txBody>
      </p:sp>
      <p:sp>
        <p:nvSpPr>
          <p:cNvPr id="91" name="Oval 79"/>
          <p:cNvSpPr>
            <a:spLocks noChangeArrowheads="1"/>
          </p:cNvSpPr>
          <p:nvPr/>
        </p:nvSpPr>
        <p:spPr bwMode="auto">
          <a:xfrm flipH="1">
            <a:off x="7649851" y="2890388"/>
            <a:ext cx="101600" cy="72628"/>
          </a:xfrm>
          <a:prstGeom prst="ellipse">
            <a:avLst/>
          </a:prstGeom>
          <a:solidFill>
            <a:schemeClr val="tx2"/>
          </a:solidFill>
          <a:ln w="25400">
            <a:solidFill>
              <a:srgbClr val="FFFFFF"/>
            </a:solidFill>
            <a:round/>
            <a:headEnd/>
            <a:tailEnd/>
          </a:ln>
        </p:spPr>
        <p:txBody>
          <a:bodyPr wrap="none" anchor="ctr"/>
          <a:lstStyle/>
          <a:p>
            <a:pPr algn="ctr"/>
            <a:endParaRPr lang="ga-IE" sz="2400" b="1">
              <a:solidFill>
                <a:srgbClr val="5F5F5F"/>
              </a:solidFill>
            </a:endParaRPr>
          </a:p>
        </p:txBody>
      </p:sp>
    </p:spTree>
    <p:custDataLst>
      <p:tags r:id="rId1"/>
    </p:custDataLst>
    <p:extLst>
      <p:ext uri="{BB962C8B-B14F-4D97-AF65-F5344CB8AC3E}">
        <p14:creationId xmlns:p14="http://schemas.microsoft.com/office/powerpoint/2010/main" val="2933633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realistic representation..</a:t>
            </a:r>
            <a:endParaRPr lang="en-US" dirty="0"/>
          </a:p>
        </p:txBody>
      </p:sp>
      <p:sp>
        <p:nvSpPr>
          <p:cNvPr id="20" name="Freeform 19"/>
          <p:cNvSpPr/>
          <p:nvPr/>
        </p:nvSpPr>
        <p:spPr>
          <a:xfrm>
            <a:off x="1016000" y="1290320"/>
            <a:ext cx="5039360" cy="2956560"/>
          </a:xfrm>
          <a:custGeom>
            <a:avLst/>
            <a:gdLst>
              <a:gd name="connsiteX0" fmla="*/ 0 w 5039360"/>
              <a:gd name="connsiteY0" fmla="*/ 2956560 h 2956560"/>
              <a:gd name="connsiteX1" fmla="*/ 1676400 w 5039360"/>
              <a:gd name="connsiteY1" fmla="*/ 508000 h 2956560"/>
              <a:gd name="connsiteX2" fmla="*/ 5039360 w 5039360"/>
              <a:gd name="connsiteY2" fmla="*/ 0 h 2956560"/>
            </a:gdLst>
            <a:ahLst/>
            <a:cxnLst>
              <a:cxn ang="0">
                <a:pos x="connsiteX0" y="connsiteY0"/>
              </a:cxn>
              <a:cxn ang="0">
                <a:pos x="connsiteX1" y="connsiteY1"/>
              </a:cxn>
              <a:cxn ang="0">
                <a:pos x="connsiteX2" y="connsiteY2"/>
              </a:cxn>
            </a:cxnLst>
            <a:rect l="l" t="t" r="r" b="b"/>
            <a:pathLst>
              <a:path w="5039360" h="2956560">
                <a:moveTo>
                  <a:pt x="0" y="2956560"/>
                </a:moveTo>
                <a:cubicBezTo>
                  <a:pt x="418253" y="1978660"/>
                  <a:pt x="836507" y="1000760"/>
                  <a:pt x="1676400" y="508000"/>
                </a:cubicBezTo>
                <a:cubicBezTo>
                  <a:pt x="2516293" y="15240"/>
                  <a:pt x="5039360" y="0"/>
                  <a:pt x="5039360" y="0"/>
                </a:cubicBezTo>
              </a:path>
            </a:pathLst>
          </a:custGeom>
          <a:ln w="57150" cmpd="sng">
            <a:solidFill>
              <a:schemeClr val="accent6">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9" name="Group 58"/>
          <p:cNvGrpSpPr/>
          <p:nvPr/>
        </p:nvGrpSpPr>
        <p:grpSpPr>
          <a:xfrm>
            <a:off x="175270" y="1087120"/>
            <a:ext cx="840730" cy="3210560"/>
            <a:chOff x="175270" y="1087120"/>
            <a:chExt cx="840730" cy="3210560"/>
          </a:xfrm>
        </p:grpSpPr>
        <p:cxnSp>
          <p:nvCxnSpPr>
            <p:cNvPr id="5" name="Straight Arrow Connector 4"/>
            <p:cNvCxnSpPr/>
            <p:nvPr/>
          </p:nvCxnSpPr>
          <p:spPr>
            <a:xfrm flipH="1" flipV="1">
              <a:off x="995680" y="1087120"/>
              <a:ext cx="20320" cy="3210560"/>
            </a:xfrm>
            <a:prstGeom prst="straightConnector1">
              <a:avLst/>
            </a:prstGeom>
            <a:ln w="5715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6200000">
              <a:off x="-476245" y="2378715"/>
              <a:ext cx="1826250" cy="523220"/>
            </a:xfrm>
            <a:prstGeom prst="rect">
              <a:avLst/>
            </a:prstGeom>
            <a:noFill/>
          </p:spPr>
          <p:txBody>
            <a:bodyPr wrap="square" rtlCol="0">
              <a:spAutoFit/>
            </a:bodyPr>
            <a:lstStyle/>
            <a:p>
              <a:r>
                <a:rPr lang="en-US" sz="2800" dirty="0" smtClean="0">
                  <a:solidFill>
                    <a:srgbClr val="008000"/>
                  </a:solidFill>
                  <a:latin typeface="Lucida Calligraphy"/>
                  <a:cs typeface="Lucida Calligraphy"/>
                </a:rPr>
                <a:t>progress</a:t>
              </a:r>
              <a:endParaRPr lang="en-US" sz="2800" dirty="0">
                <a:solidFill>
                  <a:srgbClr val="008000"/>
                </a:solidFill>
                <a:latin typeface="Lucida Calligraphy"/>
                <a:cs typeface="Lucida Calligraphy"/>
              </a:endParaRPr>
            </a:p>
          </p:txBody>
        </p:sp>
      </p:grpSp>
      <p:grpSp>
        <p:nvGrpSpPr>
          <p:cNvPr id="60" name="Group 59"/>
          <p:cNvGrpSpPr/>
          <p:nvPr/>
        </p:nvGrpSpPr>
        <p:grpSpPr>
          <a:xfrm>
            <a:off x="1036320" y="4267200"/>
            <a:ext cx="5273040" cy="676895"/>
            <a:chOff x="1036320" y="4267200"/>
            <a:chExt cx="5273040" cy="676895"/>
          </a:xfrm>
        </p:grpSpPr>
        <p:cxnSp>
          <p:nvCxnSpPr>
            <p:cNvPr id="6" name="Straight Arrow Connector 5"/>
            <p:cNvCxnSpPr/>
            <p:nvPr/>
          </p:nvCxnSpPr>
          <p:spPr>
            <a:xfrm flipV="1">
              <a:off x="1036320" y="4267200"/>
              <a:ext cx="5273040" cy="1016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957835" y="4420875"/>
              <a:ext cx="1826250" cy="523220"/>
            </a:xfrm>
            <a:prstGeom prst="rect">
              <a:avLst/>
            </a:prstGeom>
            <a:noFill/>
          </p:spPr>
          <p:txBody>
            <a:bodyPr wrap="square" rtlCol="0">
              <a:spAutoFit/>
            </a:bodyPr>
            <a:lstStyle/>
            <a:p>
              <a:r>
                <a:rPr lang="en-US" sz="2800" dirty="0" smtClean="0">
                  <a:solidFill>
                    <a:srgbClr val="FF0000"/>
                  </a:solidFill>
                  <a:latin typeface="Lucida Calligraphy"/>
                  <a:cs typeface="Lucida Calligraphy"/>
                </a:rPr>
                <a:t>effort</a:t>
              </a:r>
              <a:endParaRPr lang="en-US" sz="2800" dirty="0">
                <a:solidFill>
                  <a:srgbClr val="FF0000"/>
                </a:solidFill>
                <a:latin typeface="Lucida Calligraphy"/>
                <a:cs typeface="Lucida Calligraphy"/>
              </a:endParaRPr>
            </a:p>
          </p:txBody>
        </p:sp>
      </p:grpSp>
      <p:cxnSp>
        <p:nvCxnSpPr>
          <p:cNvPr id="24" name="Straight Connector 23"/>
          <p:cNvCxnSpPr/>
          <p:nvPr/>
        </p:nvCxnSpPr>
        <p:spPr>
          <a:xfrm>
            <a:off x="1371600" y="3434080"/>
            <a:ext cx="0" cy="79248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869440" y="2621280"/>
            <a:ext cx="20320" cy="163576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846320" y="1290320"/>
            <a:ext cx="0" cy="293624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364131" y="1249680"/>
            <a:ext cx="20669" cy="3007360"/>
          </a:xfrm>
          <a:prstGeom prst="line">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005840" y="1341120"/>
            <a:ext cx="381000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995680" y="1280160"/>
            <a:ext cx="4338320" cy="1016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391920" y="4013200"/>
            <a:ext cx="487680" cy="0"/>
          </a:xfrm>
          <a:prstGeom prst="line">
            <a:avLst/>
          </a:prstGeom>
          <a:ln w="5715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4866640" y="4013200"/>
            <a:ext cx="487680" cy="0"/>
          </a:xfrm>
          <a:prstGeom prst="line">
            <a:avLst/>
          </a:prstGeom>
          <a:ln w="57150" cmpd="sng">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1016000" y="3454400"/>
            <a:ext cx="365760" cy="0"/>
          </a:xfrm>
          <a:prstGeom prst="line">
            <a:avLst/>
          </a:prstGeom>
          <a:ln>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1005840" y="2641600"/>
            <a:ext cx="802640" cy="0"/>
          </a:xfrm>
          <a:prstGeom prst="line">
            <a:avLst/>
          </a:prstGeom>
          <a:ln>
            <a:solidFill>
              <a:srgbClr val="008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219200" y="2621280"/>
            <a:ext cx="0" cy="812800"/>
          </a:xfrm>
          <a:prstGeom prst="line">
            <a:avLst/>
          </a:prstGeom>
          <a:ln w="5715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65" name="Group 64"/>
          <p:cNvGrpSpPr/>
          <p:nvPr/>
        </p:nvGrpSpPr>
        <p:grpSpPr>
          <a:xfrm>
            <a:off x="5650235" y="1657355"/>
            <a:ext cx="1836410" cy="776030"/>
            <a:chOff x="5650235" y="1657355"/>
            <a:chExt cx="1836410" cy="776030"/>
          </a:xfrm>
        </p:grpSpPr>
        <p:sp>
          <p:nvSpPr>
            <p:cNvPr id="55" name="TextBox 54"/>
            <p:cNvSpPr txBox="1"/>
            <p:nvPr/>
          </p:nvSpPr>
          <p:spPr>
            <a:xfrm>
              <a:off x="5650235" y="1657355"/>
              <a:ext cx="1826250" cy="400110"/>
            </a:xfrm>
            <a:prstGeom prst="rect">
              <a:avLst/>
            </a:prstGeom>
            <a:noFill/>
          </p:spPr>
          <p:txBody>
            <a:bodyPr wrap="square" rtlCol="0">
              <a:spAutoFit/>
            </a:bodyPr>
            <a:lstStyle/>
            <a:p>
              <a:r>
                <a:rPr lang="en-US" sz="2000" dirty="0" smtClean="0">
                  <a:solidFill>
                    <a:srgbClr val="008000"/>
                  </a:solidFill>
                  <a:latin typeface="Lucida Calligraphy"/>
                  <a:cs typeface="Lucida Calligraphy"/>
                </a:rPr>
                <a:t>progress</a:t>
              </a:r>
              <a:endParaRPr lang="en-US" sz="2000" dirty="0">
                <a:solidFill>
                  <a:srgbClr val="008000"/>
                </a:solidFill>
                <a:latin typeface="Lucida Calligraphy"/>
                <a:cs typeface="Lucida Calligraphy"/>
              </a:endParaRPr>
            </a:p>
          </p:txBody>
        </p:sp>
        <p:sp>
          <p:nvSpPr>
            <p:cNvPr id="56" name="TextBox 55"/>
            <p:cNvSpPr txBox="1"/>
            <p:nvPr/>
          </p:nvSpPr>
          <p:spPr>
            <a:xfrm>
              <a:off x="5660395" y="2033275"/>
              <a:ext cx="1826250" cy="400110"/>
            </a:xfrm>
            <a:prstGeom prst="rect">
              <a:avLst/>
            </a:prstGeom>
            <a:noFill/>
          </p:spPr>
          <p:txBody>
            <a:bodyPr wrap="square" rtlCol="0">
              <a:spAutoFit/>
            </a:bodyPr>
            <a:lstStyle/>
            <a:p>
              <a:r>
                <a:rPr lang="en-US" sz="2000" dirty="0" smtClean="0">
                  <a:solidFill>
                    <a:srgbClr val="FF0000"/>
                  </a:solidFill>
                  <a:latin typeface="Lucida Calligraphy"/>
                  <a:cs typeface="Lucida Calligraphy"/>
                </a:rPr>
                <a:t>effort</a:t>
              </a:r>
              <a:endParaRPr lang="en-US" sz="2000" dirty="0">
                <a:solidFill>
                  <a:srgbClr val="FF0000"/>
                </a:solidFill>
                <a:latin typeface="Lucida Calligraphy"/>
                <a:cs typeface="Lucida Calligraphy"/>
              </a:endParaRPr>
            </a:p>
          </p:txBody>
        </p:sp>
      </p:grpSp>
      <p:cxnSp>
        <p:nvCxnSpPr>
          <p:cNvPr id="62" name="Straight Connector 61"/>
          <p:cNvCxnSpPr/>
          <p:nvPr/>
        </p:nvCxnSpPr>
        <p:spPr>
          <a:xfrm>
            <a:off x="6992471" y="1867647"/>
            <a:ext cx="863600" cy="597"/>
          </a:xfrm>
          <a:prstGeom prst="line">
            <a:avLst/>
          </a:prstGeom>
          <a:ln w="57150" cmpd="sng">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1165411" y="1449294"/>
            <a:ext cx="89647" cy="0"/>
          </a:xfrm>
          <a:prstGeom prst="straightConnector1">
            <a:avLst/>
          </a:prstGeom>
          <a:ln w="57150" cmpd="sng">
            <a:solidFill>
              <a:srgbClr val="008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rot="19628114">
            <a:off x="2187790" y="763948"/>
            <a:ext cx="9927089" cy="16154167"/>
          </a:xfrm>
          <a:prstGeom prst="rect">
            <a:avLst/>
          </a:prstGeom>
          <a:noFill/>
        </p:spPr>
        <p:txBody>
          <a:bodyPr wrap="none" lIns="91440" tIns="45720" rIns="91440" bIns="45720">
            <a:prstTxWarp prst="textArchUp">
              <a:avLst>
                <a:gd name="adj" fmla="val 11381269"/>
              </a:avLst>
            </a:prstTxWarp>
            <a:spAutoFit/>
          </a:bodyPr>
          <a:lstStyle/>
          <a:p>
            <a:pPr algn="ctr"/>
            <a:r>
              <a:rPr lang="en-CA" sz="2400" b="1" cap="none" spc="0" dirty="0" err="1" smtClean="0">
                <a:ln w="12700">
                  <a:solidFill>
                    <a:srgbClr val="FF6600"/>
                  </a:solidFill>
                  <a:prstDash val="solid"/>
                </a:ln>
                <a:solidFill>
                  <a:srgbClr val="FF6600"/>
                </a:solidFill>
                <a:effectLst/>
                <a:latin typeface="Lucida Calligraphy"/>
                <a:cs typeface="Lucida Calligraphy"/>
              </a:rPr>
              <a:t>Hemophilia</a:t>
            </a:r>
            <a:r>
              <a:rPr lang="en-CA" sz="2400" b="1" cap="none" spc="0" dirty="0" smtClean="0">
                <a:ln w="12700">
                  <a:solidFill>
                    <a:srgbClr val="FF6600"/>
                  </a:solidFill>
                  <a:prstDash val="solid"/>
                </a:ln>
                <a:solidFill>
                  <a:srgbClr val="FF6600"/>
                </a:solidFill>
                <a:effectLst/>
                <a:latin typeface="Lucida Calligraphy"/>
                <a:cs typeface="Lucida Calligraphy"/>
              </a:rPr>
              <a:t> treatment progress</a:t>
            </a:r>
            <a:endParaRPr lang="en-CA" sz="2400" b="1" cap="none" spc="0" dirty="0">
              <a:ln w="12700">
                <a:solidFill>
                  <a:srgbClr val="FF6600"/>
                </a:solidFill>
                <a:prstDash val="solid"/>
              </a:ln>
              <a:solidFill>
                <a:srgbClr val="FF6600"/>
              </a:solidFill>
              <a:effectLst/>
              <a:latin typeface="Lucida Calligraphy"/>
              <a:cs typeface="Lucida Calligraphy"/>
            </a:endParaRPr>
          </a:p>
        </p:txBody>
      </p:sp>
    </p:spTree>
    <p:extLst>
      <p:ext uri="{BB962C8B-B14F-4D97-AF65-F5344CB8AC3E}">
        <p14:creationId xmlns:p14="http://schemas.microsoft.com/office/powerpoint/2010/main" val="4238810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20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path" presetSubtype="0" accel="50000" decel="50000" fill="hold" nodeType="clickEffect">
                                  <p:stCondLst>
                                    <p:cond delay="0"/>
                                  </p:stCondLst>
                                  <p:childTnLst>
                                    <p:animMotion origin="layout" path="M 1.38889E-6 1.15503E-6 L 0.30677 1.15503E-6 C 0.44444 1.15503E-6 0.61423 -0.09358 0.61423 -0.17017 L 0.61423 -0.34003 " pathEditMode="relative" rAng="0" ptsTypes="FfFF">
                                      <p:cBhvr>
                                        <p:cTn id="51" dur="2000" fill="hold"/>
                                        <p:tgtEl>
                                          <p:spTgt spid="50"/>
                                        </p:tgtEl>
                                        <p:attrNameLst>
                                          <p:attrName>ppt_x</p:attrName>
                                          <p:attrName>ppt_y</p:attrName>
                                        </p:attrNameLst>
                                      </p:cBhvr>
                                      <p:rCtr x="30712" y="-17017"/>
                                    </p:animMotion>
                                  </p:childTnLst>
                                </p:cTn>
                              </p:par>
                            </p:childTnLst>
                          </p:cTn>
                        </p:par>
                      </p:childTnLst>
                    </p:cTn>
                  </p:par>
                  <p:par>
                    <p:cTn id="52" fill="hold">
                      <p:stCondLst>
                        <p:cond delay="indefinite"/>
                      </p:stCondLst>
                      <p:childTnLst>
                        <p:par>
                          <p:cTn id="53" fill="hold">
                            <p:stCondLst>
                              <p:cond delay="0"/>
                            </p:stCondLst>
                            <p:childTnLst>
                              <p:par>
                                <p:cTn id="54" presetID="50" presetClass="path" presetSubtype="0" accel="50000" decel="50000" fill="hold" nodeType="clickEffect">
                                  <p:stCondLst>
                                    <p:cond delay="0"/>
                                  </p:stCondLst>
                                  <p:childTnLst>
                                    <p:animMotion origin="layout" path="M -3.33333E-6 -3.79246E-6 L 0.33646 -3.79246E-6 C 0.4875 -3.79246E-6 0.67309 -0.06516 0.67309 -0.11797 L 0.67309 -0.23564 " pathEditMode="relative" rAng="0" ptsTypes="FfFF">
                                      <p:cBhvr>
                                        <p:cTn id="55" dur="2000" fill="hold"/>
                                        <p:tgtEl>
                                          <p:spTgt spid="53"/>
                                        </p:tgtEl>
                                        <p:attrNameLst>
                                          <p:attrName>ppt_x</p:attrName>
                                          <p:attrName>ppt_y</p:attrName>
                                        </p:attrNameLst>
                                      </p:cBhvr>
                                      <p:rCtr x="33646" y="-11797"/>
                                    </p:animMotion>
                                  </p:childTnLst>
                                  <p:subTnLst>
                                    <p:set>
                                      <p:cBhvr override="childStyle">
                                        <p:cTn dur="1" fill="hold" display="0" masterRel="sameClick" afterEffect="1">
                                          <p:stCondLst>
                                            <p:cond evt="end" delay="0">
                                              <p:tn val="54"/>
                                            </p:cond>
                                          </p:stCondLst>
                                        </p:cTn>
                                        <p:tgtEl>
                                          <p:spTgt spid="53"/>
                                        </p:tgtEl>
                                        <p:attrNameLst>
                                          <p:attrName>style.visibility</p:attrName>
                                        </p:attrNameLst>
                                      </p:cBhvr>
                                      <p:to>
                                        <p:strVal val="hidden"/>
                                      </p:to>
                                    </p:set>
                                  </p:subTnLst>
                                </p:cTn>
                              </p:par>
                            </p:childTnLst>
                          </p:cTn>
                        </p:par>
                        <p:par>
                          <p:cTn id="56" fill="hold">
                            <p:stCondLst>
                              <p:cond delay="2000"/>
                            </p:stCondLst>
                            <p:childTnLst>
                              <p:par>
                                <p:cTn id="57" presetID="49" presetClass="entr" presetSubtype="0" decel="100000"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500" fill="hold"/>
                                        <p:tgtEl>
                                          <p:spTgt spid="62"/>
                                        </p:tgtEl>
                                        <p:attrNameLst>
                                          <p:attrName>ppt_w</p:attrName>
                                        </p:attrNameLst>
                                      </p:cBhvr>
                                      <p:tavLst>
                                        <p:tav tm="0">
                                          <p:val>
                                            <p:fltVal val="0"/>
                                          </p:val>
                                        </p:tav>
                                        <p:tav tm="100000">
                                          <p:val>
                                            <p:strVal val="#ppt_w"/>
                                          </p:val>
                                        </p:tav>
                                      </p:tavLst>
                                    </p:anim>
                                    <p:anim calcmode="lin" valueType="num">
                                      <p:cBhvr>
                                        <p:cTn id="60" dur="500" fill="hold"/>
                                        <p:tgtEl>
                                          <p:spTgt spid="62"/>
                                        </p:tgtEl>
                                        <p:attrNameLst>
                                          <p:attrName>ppt_h</p:attrName>
                                        </p:attrNameLst>
                                      </p:cBhvr>
                                      <p:tavLst>
                                        <p:tav tm="0">
                                          <p:val>
                                            <p:fltVal val="0"/>
                                          </p:val>
                                        </p:tav>
                                        <p:tav tm="100000">
                                          <p:val>
                                            <p:strVal val="#ppt_h"/>
                                          </p:val>
                                        </p:tav>
                                      </p:tavLst>
                                    </p:anim>
                                    <p:anim calcmode="lin" valueType="num">
                                      <p:cBhvr>
                                        <p:cTn id="61" dur="500" fill="hold"/>
                                        <p:tgtEl>
                                          <p:spTgt spid="62"/>
                                        </p:tgtEl>
                                        <p:attrNameLst>
                                          <p:attrName>style.rotation</p:attrName>
                                        </p:attrNameLst>
                                      </p:cBhvr>
                                      <p:tavLst>
                                        <p:tav tm="0">
                                          <p:val>
                                            <p:fltVal val="360"/>
                                          </p:val>
                                        </p:tav>
                                        <p:tav tm="100000">
                                          <p:val>
                                            <p:fltVal val="0"/>
                                          </p:val>
                                        </p:tav>
                                      </p:tavLst>
                                    </p:anim>
                                    <p:animEffect transition="in" filter="fade">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par>
                                <p:cTn id="68" presetID="2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500"/>
                                        <p:tgtEl>
                                          <p:spTgt spid="32"/>
                                        </p:tgtEl>
                                      </p:cBhvr>
                                    </p:animEffect>
                                  </p:childTnLst>
                                </p:cTn>
                              </p:par>
                              <p:par>
                                <p:cTn id="71" presetID="22" presetClass="entr" presetSubtype="4"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00"/>
                                        <p:tgtEl>
                                          <p:spTgt spid="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down)">
                                      <p:cBhvr>
                                        <p:cTn id="78" dur="500"/>
                                        <p:tgtEl>
                                          <p:spTgt spid="33"/>
                                        </p:tgtEl>
                                      </p:cBhvr>
                                    </p:animEffect>
                                  </p:childTnLst>
                                </p:cTn>
                              </p:par>
                              <p:par>
                                <p:cTn id="79" presetID="2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down)">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50" presetClass="path" presetSubtype="0" accel="50000" decel="50000" fill="hold" nodeType="clickEffect">
                                  <p:stCondLst>
                                    <p:cond delay="0"/>
                                  </p:stCondLst>
                                  <p:childTnLst>
                                    <p:animMotion origin="layout" path="M -4.16667E-6 1.15503E-6 L 0.17813 1.15503E-6 C 0.25799 1.15503E-6 0.35625 -0.09389 0.35625 -0.17017 L 0.35625 -0.34003 " pathEditMode="relative" rAng="0" ptsTypes="FfFF">
                                      <p:cBhvr>
                                        <p:cTn id="85" dur="2000" fill="hold"/>
                                        <p:tgtEl>
                                          <p:spTgt spid="52"/>
                                        </p:tgtEl>
                                        <p:attrNameLst>
                                          <p:attrName>ppt_x</p:attrName>
                                          <p:attrName>ppt_y</p:attrName>
                                        </p:attrNameLst>
                                      </p:cBhvr>
                                      <p:rCtr x="17812" y="-17017"/>
                                    </p:animMotion>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7"/>
                                        </p:tgtEl>
                                        <p:attrNameLst>
                                          <p:attrName>style.visibility</p:attrName>
                                        </p:attrNameLst>
                                      </p:cBhvr>
                                      <p:to>
                                        <p:strVal val="visible"/>
                                      </p:to>
                                    </p:set>
                                  </p:childTnLst>
                                </p:cTn>
                              </p:par>
                            </p:childTnLst>
                          </p:cTn>
                        </p:par>
                        <p:par>
                          <p:cTn id="90" fill="hold">
                            <p:stCondLst>
                              <p:cond delay="0"/>
                            </p:stCondLst>
                            <p:childTnLst>
                              <p:par>
                                <p:cTn id="91" presetID="50" presetClass="path" presetSubtype="0" accel="50000" decel="50000" fill="hold" nodeType="afterEffect">
                                  <p:stCondLst>
                                    <p:cond delay="0"/>
                                  </p:stCondLst>
                                  <p:childTnLst>
                                    <p:animMotion origin="layout" path="M -1.66667E-6 -4.17542E-6 L 0.3849 -4.17542E-6 C 0.55729 -4.17542E-6 0.76979 0.02286 0.76979 0.0417 L 0.76979 0.08401 " pathEditMode="relative" rAng="0" ptsTypes="FfFF">
                                      <p:cBhvr>
                                        <p:cTn id="92" dur="2000" fill="hold"/>
                                        <p:tgtEl>
                                          <p:spTgt spid="67"/>
                                        </p:tgtEl>
                                        <p:attrNameLst>
                                          <p:attrName>ppt_x</p:attrName>
                                          <p:attrName>ppt_y</p:attrName>
                                        </p:attrNameLst>
                                      </p:cBhvr>
                                      <p:rCtr x="38490" y="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le-endeavour-flight-de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
            <a:ext cx="9144000" cy="5143500"/>
          </a:xfrm>
          <a:prstGeom prst="rect">
            <a:avLst/>
          </a:prstGeom>
        </p:spPr>
      </p:pic>
    </p:spTree>
    <p:extLst>
      <p:ext uri="{BB962C8B-B14F-4D97-AF65-F5344CB8AC3E}">
        <p14:creationId xmlns:p14="http://schemas.microsoft.com/office/powerpoint/2010/main" val="30759986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is slightly different..</a:t>
            </a:r>
            <a:endParaRPr lang="en-US" dirty="0"/>
          </a:p>
        </p:txBody>
      </p:sp>
      <p:sp>
        <p:nvSpPr>
          <p:cNvPr id="3" name="Text Placeholder 2"/>
          <p:cNvSpPr>
            <a:spLocks noGrp="1"/>
          </p:cNvSpPr>
          <p:nvPr>
            <p:ph type="body" sz="quarter" idx="13"/>
          </p:nvPr>
        </p:nvSpPr>
        <p:spPr>
          <a:xfrm>
            <a:off x="609600" y="1028828"/>
            <a:ext cx="4033520" cy="3691016"/>
          </a:xfrm>
        </p:spPr>
        <p:txBody>
          <a:bodyPr/>
          <a:lstStyle/>
          <a:p>
            <a:pPr>
              <a:lnSpc>
                <a:spcPct val="130000"/>
              </a:lnSpc>
            </a:pPr>
            <a:endParaRPr lang="en-US" dirty="0" smtClean="0"/>
          </a:p>
          <a:p>
            <a:pPr>
              <a:lnSpc>
                <a:spcPct val="130000"/>
              </a:lnSpc>
            </a:pPr>
            <a:r>
              <a:rPr lang="en-US" dirty="0" smtClean="0"/>
              <a:t>Study design</a:t>
            </a:r>
          </a:p>
          <a:p>
            <a:pPr>
              <a:lnSpc>
                <a:spcPct val="130000"/>
              </a:lnSpc>
            </a:pPr>
            <a:r>
              <a:rPr lang="en-US" dirty="0" smtClean="0"/>
              <a:t>Study setting</a:t>
            </a:r>
            <a:endParaRPr lang="en-US" dirty="0"/>
          </a:p>
          <a:p>
            <a:pPr>
              <a:lnSpc>
                <a:spcPct val="130000"/>
              </a:lnSpc>
            </a:pPr>
            <a:r>
              <a:rPr lang="en-US" dirty="0" smtClean="0"/>
              <a:t>Study </a:t>
            </a:r>
            <a:r>
              <a:rPr lang="en-US" dirty="0"/>
              <a:t>size</a:t>
            </a:r>
          </a:p>
          <a:p>
            <a:pPr>
              <a:lnSpc>
                <a:spcPct val="130000"/>
              </a:lnSpc>
            </a:pPr>
            <a:r>
              <a:rPr lang="en-US" dirty="0"/>
              <a:t>Outcome </a:t>
            </a:r>
            <a:r>
              <a:rPr lang="en-US" dirty="0" smtClean="0"/>
              <a:t>measure(s)</a:t>
            </a:r>
            <a:endParaRPr lang="en-US" dirty="0"/>
          </a:p>
          <a:p>
            <a:pPr>
              <a:lnSpc>
                <a:spcPct val="130000"/>
              </a:lnSpc>
            </a:pPr>
            <a:r>
              <a:rPr lang="en-US" dirty="0" smtClean="0"/>
              <a:t>Comparator(s)</a:t>
            </a:r>
            <a:endParaRPr lang="en-US" dirty="0"/>
          </a:p>
          <a:p>
            <a:pPr>
              <a:lnSpc>
                <a:spcPct val="130000"/>
              </a:lnSpc>
            </a:pPr>
            <a:endParaRPr lang="en-US" dirty="0"/>
          </a:p>
        </p:txBody>
      </p:sp>
      <p:pic>
        <p:nvPicPr>
          <p:cNvPr id="4" name="Picture 3" descr="lego control panel.jpg"/>
          <p:cNvPicPr>
            <a:picLocks noChangeAspect="1"/>
          </p:cNvPicPr>
          <p:nvPr/>
        </p:nvPicPr>
        <p:blipFill rotWithShape="1">
          <a:blip r:embed="rId2">
            <a:extLst>
              <a:ext uri="{BEBA8EAE-BF5A-486C-A8C5-ECC9F3942E4B}">
                <a14:imgProps xmlns:a14="http://schemas.microsoft.com/office/drawing/2010/main">
                  <a14:imgLayer r:embed="rId3">
                    <a14:imgEffect>
                      <a14:backgroundRemoval t="21733" b="75067" l="24100" r="77400"/>
                    </a14:imgEffect>
                  </a14:imgLayer>
                </a14:imgProps>
              </a:ext>
              <a:ext uri="{28A0092B-C50C-407E-A947-70E740481C1C}">
                <a14:useLocalDpi xmlns:a14="http://schemas.microsoft.com/office/drawing/2010/main" val="0"/>
              </a:ext>
            </a:extLst>
          </a:blip>
          <a:srcRect l="22445" t="20148" r="20370" b="21778"/>
          <a:stretch/>
        </p:blipFill>
        <p:spPr>
          <a:xfrm>
            <a:off x="4754880" y="1076960"/>
            <a:ext cx="3921760" cy="2987040"/>
          </a:xfrm>
          <a:prstGeom prst="rect">
            <a:avLst/>
          </a:prstGeom>
        </p:spPr>
      </p:pic>
    </p:spTree>
    <p:extLst>
      <p:ext uri="{BB962C8B-B14F-4D97-AF65-F5344CB8AC3E}">
        <p14:creationId xmlns:p14="http://schemas.microsoft.com/office/powerpoint/2010/main" val="214291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2701</TotalTime>
  <Words>2125</Words>
  <Application>Microsoft Macintosh PowerPoint</Application>
  <PresentationFormat>On-screen Show (16:9)</PresentationFormat>
  <Paragraphs>489</Paragraphs>
  <Slides>33</Slides>
  <Notes>19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Assessment of long term safety and efficacy of clotting factor concentrates</vt:lpstr>
      <vt:lpstr>Assessment of long term safety and efficacy of clotting factor concentrates</vt:lpstr>
      <vt:lpstr>Assessment of efficacy and safety</vt:lpstr>
      <vt:lpstr>Haemophilia Product Development</vt:lpstr>
      <vt:lpstr>A more realistic representation..</vt:lpstr>
      <vt:lpstr>PowerPoint Presentation</vt:lpstr>
      <vt:lpstr>The reality is slightly different..</vt:lpstr>
      <vt:lpstr>Study design</vt:lpstr>
      <vt:lpstr>Canadian Hemophilia Assessment Resource Management System (CHARMS)</vt:lpstr>
      <vt:lpstr>The EUHASS study</vt:lpstr>
      <vt:lpstr>EUHASS: Inhibitors in PTPs</vt:lpstr>
      <vt:lpstr>Inhibitor rates, selected recombinant FVIII</vt:lpstr>
      <vt:lpstr>PowerPoint Presentation</vt:lpstr>
      <vt:lpstr>PowerPoint Presentation</vt:lpstr>
      <vt:lpstr>Stakeholders and barriers</vt:lpstr>
      <vt:lpstr>PowerPoint Presentation</vt:lpstr>
      <vt:lpstr>Patient Characteristics &amp; ABR</vt:lpstr>
      <vt:lpstr>Stakeholders and barriers</vt:lpstr>
      <vt:lpstr>Effectiveness outcomes</vt:lpstr>
      <vt:lpstr>Ways to higher effectiveness</vt:lpstr>
      <vt:lpstr>Safety outcomes</vt:lpstr>
      <vt:lpstr>Safety outcomes</vt:lpstr>
      <vt:lpstr>Interim results – inhibitor characteristics</vt:lpstr>
      <vt:lpstr>Paradigm shift in trial design</vt:lpstr>
      <vt:lpstr>Long term comparison of different regimens</vt:lpstr>
      <vt:lpstr>New study design</vt:lpstr>
      <vt:lpstr>PowerPoint Presentation</vt:lpstr>
      <vt:lpstr>PowerPoint Presentation</vt:lpstr>
      <vt:lpstr>Innovation</vt:lpstr>
      <vt:lpstr>Conclusions</vt:lpstr>
      <vt:lpstr>PowerPoint Presentation</vt:lpstr>
    </vt:vector>
  </TitlesOfParts>
  <Company>Em Dash Design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Alfonso Iorio</cp:lastModifiedBy>
  <cp:revision>88</cp:revision>
  <dcterms:created xsi:type="dcterms:W3CDTF">2014-03-12T17:37:32Z</dcterms:created>
  <dcterms:modified xsi:type="dcterms:W3CDTF">2014-05-09T20:49:52Z</dcterms:modified>
</cp:coreProperties>
</file>