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0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81" r:id="rId3"/>
    <p:sldMasterId id="2147483688" r:id="rId4"/>
    <p:sldMasterId id="2147483695" r:id="rId5"/>
    <p:sldMasterId id="2147483709" r:id="rId6"/>
    <p:sldMasterId id="2147483716" r:id="rId7"/>
    <p:sldMasterId id="2147483730" r:id="rId8"/>
    <p:sldMasterId id="2147483737" r:id="rId9"/>
    <p:sldMasterId id="2147483744" r:id="rId10"/>
    <p:sldMasterId id="2147483751" r:id="rId11"/>
    <p:sldMasterId id="2147483758" r:id="rId12"/>
    <p:sldMasterId id="2147483765" r:id="rId13"/>
    <p:sldMasterId id="2147483771" r:id="rId14"/>
    <p:sldMasterId id="2147483778" r:id="rId15"/>
  </p:sldMasterIdLst>
  <p:notesMasterIdLst>
    <p:notesMasterId r:id="rId40"/>
  </p:notesMasterIdLst>
  <p:sldIdLst>
    <p:sldId id="310" r:id="rId16"/>
    <p:sldId id="292" r:id="rId17"/>
    <p:sldId id="293" r:id="rId18"/>
    <p:sldId id="285" r:id="rId19"/>
    <p:sldId id="260" r:id="rId20"/>
    <p:sldId id="295" r:id="rId21"/>
    <p:sldId id="296" r:id="rId22"/>
    <p:sldId id="286" r:id="rId23"/>
    <p:sldId id="287" r:id="rId24"/>
    <p:sldId id="288" r:id="rId25"/>
    <p:sldId id="263" r:id="rId26"/>
    <p:sldId id="297" r:id="rId27"/>
    <p:sldId id="299" r:id="rId28"/>
    <p:sldId id="300" r:id="rId29"/>
    <p:sldId id="302" r:id="rId30"/>
    <p:sldId id="289" r:id="rId31"/>
    <p:sldId id="303" r:id="rId32"/>
    <p:sldId id="290" r:id="rId33"/>
    <p:sldId id="304" r:id="rId34"/>
    <p:sldId id="305" r:id="rId35"/>
    <p:sldId id="306" r:id="rId36"/>
    <p:sldId id="307" r:id="rId37"/>
    <p:sldId id="308" r:id="rId38"/>
    <p:sldId id="284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3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352" autoAdjust="0"/>
    <p:restoredTop sz="99568" autoAdjust="0"/>
  </p:normalViewPr>
  <p:slideViewPr>
    <p:cSldViewPr snapToGrid="0">
      <p:cViewPr>
        <p:scale>
          <a:sx n="110" d="100"/>
          <a:sy n="110" d="100"/>
        </p:scale>
        <p:origin x="-72" y="-2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2"/>
    </p:cViewPr>
  </p:sorterViewPr>
  <p:notesViewPr>
    <p:cSldViewPr snapToGrid="0" snapToObjects="1">
      <p:cViewPr varScale="1">
        <p:scale>
          <a:sx n="165" d="100"/>
          <a:sy n="165" d="100"/>
        </p:scale>
        <p:origin x="-649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5A4D7-FE93-8F42-9E3E-ABA0F3C905B9}" type="datetimeFigureOut">
              <a:t>5/11/2014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D027B-C368-3C4C-9170-6730E12ED4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dirty="0" smtClean="0">
                <a:solidFill>
                  <a:srgbClr val="E31837"/>
                </a:solidFill>
              </a:rPr>
              <a:t>(May 12 2014 13:05PM – 20 minutes)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027B-C368-3C4C-9170-6730E12ED4D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9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027B-C368-3C4C-9170-6730E12ED4D2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7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8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82833184"/>
              </p:ext>
            </p:extLst>
          </p:nvPr>
        </p:nvGraphicFramePr>
        <p:xfrm>
          <a:off x="637508" y="1689356"/>
          <a:ext cx="7868060" cy="335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249"/>
                <a:gridCol w="5292811"/>
              </a:tblGrid>
              <a:tr h="45150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rgbClr val="E31837"/>
                          </a:solidFill>
                        </a:rPr>
                        <a:t>Disclosures for:</a:t>
                      </a:r>
                      <a:endParaRPr lang="en-US" sz="2400" dirty="0">
                        <a:solidFill>
                          <a:srgbClr val="E31837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14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Arial-BoldMT"/>
                        </a:rPr>
                        <a:t>In compliance with the  </a:t>
                      </a:r>
                      <a:r>
                        <a:rPr lang="en-US" sz="1050" b="1" i="0" u="none" strike="noStrike" baseline="0" dirty="0" err="1" smtClean="0">
                          <a:solidFill>
                            <a:srgbClr val="000000"/>
                          </a:solidFill>
                          <a:latin typeface="Arial-BoldMT"/>
                        </a:rPr>
                        <a:t>EACCME</a:t>
                      </a:r>
                      <a:r>
                        <a:rPr lang="en-US" sz="1050" b="1" i="0" u="none" strike="noStrike" baseline="0" smtClean="0">
                          <a:solidFill>
                            <a:srgbClr val="000000"/>
                          </a:solidFill>
                          <a:latin typeface="Arial-BoldMT"/>
                        </a:rPr>
                        <a:t>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724">
                <a:tc>
                  <a:txBody>
                    <a:bodyPr/>
                    <a:lstStyle/>
                    <a:p>
                      <a:r>
                        <a:rPr lang="en-US" sz="1050" b="1" cap="all">
                          <a:solidFill>
                            <a:schemeClr val="bg1"/>
                          </a:solidFill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Disclosure — if conflict of interest exists</a:t>
                      </a:r>
                      <a:endParaRPr lang="en-US" sz="1050" cap="all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Director, Officer, Employee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Shareholder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Honoraria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Advisory Committee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90">
                <a:tc gridSpan="2"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solidFill>
                            <a:schemeClr val="tx1"/>
                          </a:solidFill>
                        </a:rPr>
                        <a:t>* European Accreditation Council for Continuing Medical Education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858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219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394510"/>
            <a:ext cx="8096152" cy="61092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018668"/>
            <a:ext cx="8100562" cy="3691016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3" y="3688730"/>
            <a:ext cx="1517325" cy="13709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4724400"/>
            <a:ext cx="7221538" cy="3349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7551173" y="3688730"/>
            <a:ext cx="1411852" cy="129284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0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1685"/>
            <a:ext cx="8642350" cy="756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21581"/>
            <a:ext cx="8642350" cy="33444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4075" y="482084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CE5C-62E1-4106-8980-2EC3C8A8EB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9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97329"/>
            <a:ext cx="1728192" cy="358697"/>
          </a:xfrm>
          <a:prstGeom prst="rect">
            <a:avLst/>
          </a:prstGeom>
        </p:spPr>
      </p:pic>
      <p:pic>
        <p:nvPicPr>
          <p:cNvPr id="9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" y="4351605"/>
            <a:ext cx="1776413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/>
          <p:nvPr userDrawn="1"/>
        </p:nvPicPr>
        <p:blipFill rotWithShape="1">
          <a:blip r:embed="rId5" cstate="print"/>
          <a:srcRect l="44415" t="30184" r="43741" b="46456"/>
          <a:stretch/>
        </p:blipFill>
        <p:spPr bwMode="auto">
          <a:xfrm>
            <a:off x="223589" y="141480"/>
            <a:ext cx="723900" cy="635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sellaDiTesto 10"/>
          <p:cNvSpPr txBox="1"/>
          <p:nvPr userDrawn="1"/>
        </p:nvSpPr>
        <p:spPr>
          <a:xfrm>
            <a:off x="35496" y="802399"/>
            <a:ext cx="11521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REGISTRO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NAZIONALE 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DELLE COAGULOPATIE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 CONGENITE</a:t>
            </a:r>
            <a:endParaRPr lang="it-IT" sz="8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70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585AA-9972-4B1D-B939-52FA269996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16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44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07451211"/>
              </p:ext>
            </p:extLst>
          </p:nvPr>
        </p:nvGraphicFramePr>
        <p:xfrm>
          <a:off x="637508" y="1689356"/>
          <a:ext cx="7868060" cy="335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249"/>
                <a:gridCol w="5292811"/>
              </a:tblGrid>
              <a:tr h="45150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rgbClr val="E31837"/>
                          </a:solidFill>
                        </a:rPr>
                        <a:t>Disclosures for:</a:t>
                      </a:r>
                      <a:endParaRPr lang="en-US" sz="2400" dirty="0">
                        <a:solidFill>
                          <a:srgbClr val="E31837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14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Arial-BoldMT"/>
                        </a:rPr>
                        <a:t>In compliance with the  </a:t>
                      </a:r>
                      <a:r>
                        <a:rPr lang="en-US" sz="1050" b="1" i="0" u="none" strike="noStrike" baseline="0" dirty="0" err="1" smtClean="0">
                          <a:solidFill>
                            <a:srgbClr val="000000"/>
                          </a:solidFill>
                          <a:latin typeface="Arial-BoldMT"/>
                        </a:rPr>
                        <a:t>EACCME</a:t>
                      </a:r>
                      <a:r>
                        <a:rPr lang="en-US" sz="1050" b="1" i="0" u="none" strike="noStrike" baseline="0" smtClean="0">
                          <a:solidFill>
                            <a:srgbClr val="000000"/>
                          </a:solidFill>
                          <a:latin typeface="Arial-BoldMT"/>
                        </a:rPr>
                        <a:t>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724">
                <a:tc>
                  <a:txBody>
                    <a:bodyPr/>
                    <a:lstStyle/>
                    <a:p>
                      <a:r>
                        <a:rPr lang="en-US" sz="1050" b="1" cap="all">
                          <a:solidFill>
                            <a:schemeClr val="bg1"/>
                          </a:solidFill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Disclosure — if conflict of interest exists</a:t>
                      </a:r>
                      <a:endParaRPr lang="en-US" sz="1050" cap="all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Director, Officer, Employee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Shareholder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Honoraria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Advisory Committee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90">
                <a:tc gridSpan="2"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solidFill>
                            <a:schemeClr val="tx1"/>
                          </a:solidFill>
                        </a:rPr>
                        <a:t>* European Accreditation Council for Continuing Medical Education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858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39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394510"/>
            <a:ext cx="8096152" cy="61092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018668"/>
            <a:ext cx="8100562" cy="3691016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3" y="3688730"/>
            <a:ext cx="1517325" cy="13709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4724400"/>
            <a:ext cx="7221538" cy="3349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238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1685"/>
            <a:ext cx="8642350" cy="756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21581"/>
            <a:ext cx="8642350" cy="33444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4075" y="482084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CE5C-62E1-4106-8980-2EC3C8A8EB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2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795698"/>
              </p:ext>
            </p:extLst>
          </p:nvPr>
        </p:nvGraphicFramePr>
        <p:xfrm>
          <a:off x="637508" y="1689356"/>
          <a:ext cx="7868060" cy="335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249"/>
                <a:gridCol w="5292811"/>
              </a:tblGrid>
              <a:tr h="45150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rgbClr val="E31837"/>
                          </a:solidFill>
                        </a:rPr>
                        <a:t>Disclosures for:</a:t>
                      </a:r>
                      <a:endParaRPr lang="en-US" sz="2400" dirty="0">
                        <a:solidFill>
                          <a:srgbClr val="E31837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14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Arial-BoldMT"/>
                        </a:rPr>
                        <a:t>In compliance with the  </a:t>
                      </a:r>
                      <a:r>
                        <a:rPr lang="en-US" sz="1050" b="1" i="0" u="none" strike="noStrike" baseline="0" dirty="0" err="1" smtClean="0">
                          <a:solidFill>
                            <a:srgbClr val="000000"/>
                          </a:solidFill>
                          <a:latin typeface="Arial-BoldMT"/>
                        </a:rPr>
                        <a:t>EACCME</a:t>
                      </a:r>
                      <a:r>
                        <a:rPr lang="en-US" sz="1050" b="1" i="0" u="none" strike="noStrike" baseline="0" smtClean="0">
                          <a:solidFill>
                            <a:srgbClr val="000000"/>
                          </a:solidFill>
                          <a:latin typeface="Arial-BoldMT"/>
                        </a:rPr>
                        <a:t>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724">
                <a:tc>
                  <a:txBody>
                    <a:bodyPr/>
                    <a:lstStyle/>
                    <a:p>
                      <a:r>
                        <a:rPr lang="en-US" sz="1050" b="1" cap="all">
                          <a:solidFill>
                            <a:schemeClr val="bg1"/>
                          </a:solidFill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Disclosure — if conflict of interest exists</a:t>
                      </a:r>
                      <a:endParaRPr lang="en-US" sz="1050" cap="all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Director, Officer, Employee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Shareholder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Honoraria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Advisory Committee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90">
                <a:tc gridSpan="2"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solidFill>
                            <a:schemeClr val="tx1"/>
                          </a:solidFill>
                        </a:rPr>
                        <a:t>* European Accreditation Council for Continuing Medical Education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858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661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97329"/>
            <a:ext cx="1728192" cy="358697"/>
          </a:xfrm>
          <a:prstGeom prst="rect">
            <a:avLst/>
          </a:prstGeom>
        </p:spPr>
      </p:pic>
      <p:pic>
        <p:nvPicPr>
          <p:cNvPr id="9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" y="4351605"/>
            <a:ext cx="1776413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/>
          <p:nvPr userDrawn="1"/>
        </p:nvPicPr>
        <p:blipFill rotWithShape="1">
          <a:blip r:embed="rId5" cstate="print"/>
          <a:srcRect l="44415" t="30184" r="43741" b="46456"/>
          <a:stretch/>
        </p:blipFill>
        <p:spPr bwMode="auto">
          <a:xfrm>
            <a:off x="223589" y="141480"/>
            <a:ext cx="723900" cy="635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sellaDiTesto 10"/>
          <p:cNvSpPr txBox="1"/>
          <p:nvPr userDrawn="1"/>
        </p:nvSpPr>
        <p:spPr>
          <a:xfrm>
            <a:off x="35496" y="802399"/>
            <a:ext cx="11521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REGISTRO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NAZIONALE 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DELLE COAGULOPATIE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 CONGENITE</a:t>
            </a:r>
            <a:endParaRPr lang="it-IT" sz="8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76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585AA-9972-4B1D-B939-52FA269996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05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02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48336638"/>
              </p:ext>
            </p:extLst>
          </p:nvPr>
        </p:nvGraphicFramePr>
        <p:xfrm>
          <a:off x="637508" y="1689356"/>
          <a:ext cx="7868060" cy="335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249"/>
                <a:gridCol w="5292811"/>
              </a:tblGrid>
              <a:tr h="45150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rgbClr val="E31837"/>
                          </a:solidFill>
                        </a:rPr>
                        <a:t>Disclosures for:</a:t>
                      </a:r>
                      <a:endParaRPr lang="en-US" sz="2400" dirty="0">
                        <a:solidFill>
                          <a:srgbClr val="E31837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14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Arial-BoldMT"/>
                        </a:rPr>
                        <a:t>In compliance with the  </a:t>
                      </a:r>
                      <a:r>
                        <a:rPr lang="en-US" sz="1050" b="1" i="0" u="none" strike="noStrike" baseline="0" dirty="0" err="1" smtClean="0">
                          <a:solidFill>
                            <a:srgbClr val="000000"/>
                          </a:solidFill>
                          <a:latin typeface="Arial-BoldMT"/>
                        </a:rPr>
                        <a:t>EACCME</a:t>
                      </a:r>
                      <a:r>
                        <a:rPr lang="en-US" sz="1050" b="1" i="0" u="none" strike="noStrike" baseline="0" smtClean="0">
                          <a:solidFill>
                            <a:srgbClr val="000000"/>
                          </a:solidFill>
                          <a:latin typeface="Arial-BoldMT"/>
                        </a:rPr>
                        <a:t>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724">
                <a:tc>
                  <a:txBody>
                    <a:bodyPr/>
                    <a:lstStyle/>
                    <a:p>
                      <a:r>
                        <a:rPr lang="en-US" sz="1050" b="1" cap="all">
                          <a:solidFill>
                            <a:schemeClr val="bg1"/>
                          </a:solidFill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Disclosure — if conflict of interest exists</a:t>
                      </a:r>
                      <a:endParaRPr lang="en-US" sz="1050" cap="all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Director, Officer, Employee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Shareholder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Honoraria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Advisory Committee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90">
                <a:tc gridSpan="2"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solidFill>
                            <a:schemeClr val="tx1"/>
                          </a:solidFill>
                        </a:rPr>
                        <a:t>* European Accreditation Council for Continuing Medical Education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858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886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394510"/>
            <a:ext cx="8096152" cy="61092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018668"/>
            <a:ext cx="8100562" cy="3691016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3" y="3688730"/>
            <a:ext cx="1517325" cy="13709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4724400"/>
            <a:ext cx="7221538" cy="3349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7477125" y="3571875"/>
            <a:ext cx="1610423" cy="148783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199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1685"/>
            <a:ext cx="8642350" cy="756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21581"/>
            <a:ext cx="8642350" cy="33444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4075" y="482084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CE5C-62E1-4106-8980-2EC3C8A8EB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63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97329"/>
            <a:ext cx="1728192" cy="358697"/>
          </a:xfrm>
          <a:prstGeom prst="rect">
            <a:avLst/>
          </a:prstGeom>
        </p:spPr>
      </p:pic>
      <p:pic>
        <p:nvPicPr>
          <p:cNvPr id="9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" y="4351605"/>
            <a:ext cx="1776413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/>
          <p:nvPr userDrawn="1"/>
        </p:nvPicPr>
        <p:blipFill rotWithShape="1">
          <a:blip r:embed="rId5" cstate="print"/>
          <a:srcRect l="44415" t="30184" r="43741" b="46456"/>
          <a:stretch/>
        </p:blipFill>
        <p:spPr bwMode="auto">
          <a:xfrm>
            <a:off x="223589" y="141480"/>
            <a:ext cx="723900" cy="635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sellaDiTesto 10"/>
          <p:cNvSpPr txBox="1"/>
          <p:nvPr userDrawn="1"/>
        </p:nvSpPr>
        <p:spPr>
          <a:xfrm>
            <a:off x="35496" y="802399"/>
            <a:ext cx="11521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REGISTRO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NAZIONALE 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DELLE COAGULOPATIE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 CONGENITE</a:t>
            </a:r>
            <a:endParaRPr lang="it-IT" sz="8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71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585AA-9972-4B1D-B939-52FA269996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49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74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39008334"/>
              </p:ext>
            </p:extLst>
          </p:nvPr>
        </p:nvGraphicFramePr>
        <p:xfrm>
          <a:off x="637508" y="1689356"/>
          <a:ext cx="7868060" cy="335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249"/>
                <a:gridCol w="5292811"/>
              </a:tblGrid>
              <a:tr h="45150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rgbClr val="E31837"/>
                          </a:solidFill>
                        </a:rPr>
                        <a:t>Disclosures for:</a:t>
                      </a:r>
                      <a:endParaRPr lang="en-US" sz="2400" dirty="0">
                        <a:solidFill>
                          <a:srgbClr val="E31837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14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Arial-BoldMT"/>
                        </a:rPr>
                        <a:t>In compliance with the  </a:t>
                      </a:r>
                      <a:r>
                        <a:rPr lang="en-US" sz="1050" b="1" i="0" u="none" strike="noStrike" baseline="0" dirty="0" err="1" smtClean="0">
                          <a:solidFill>
                            <a:srgbClr val="000000"/>
                          </a:solidFill>
                          <a:latin typeface="Arial-BoldMT"/>
                        </a:rPr>
                        <a:t>EACCME</a:t>
                      </a:r>
                      <a:r>
                        <a:rPr lang="en-US" sz="1050" b="1" i="0" u="none" strike="noStrike" baseline="0" smtClean="0">
                          <a:solidFill>
                            <a:srgbClr val="000000"/>
                          </a:solidFill>
                          <a:latin typeface="Arial-BoldMT"/>
                        </a:rPr>
                        <a:t>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724">
                <a:tc>
                  <a:txBody>
                    <a:bodyPr/>
                    <a:lstStyle/>
                    <a:p>
                      <a:r>
                        <a:rPr lang="en-US" sz="1050" b="1" cap="all">
                          <a:solidFill>
                            <a:schemeClr val="bg1"/>
                          </a:solidFill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Disclosure — if conflict of interest exists</a:t>
                      </a:r>
                      <a:endParaRPr lang="en-US" sz="1050" cap="all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Director, Officer, Employee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Shareholder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Honoraria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Advisory Committee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90">
                <a:tc gridSpan="2"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solidFill>
                            <a:schemeClr val="tx1"/>
                          </a:solidFill>
                        </a:rPr>
                        <a:t>* European Accreditation Council for Continuing Medical Education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858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61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394510"/>
            <a:ext cx="8096152" cy="61092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018668"/>
            <a:ext cx="8100562" cy="3691016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3" y="3688730"/>
            <a:ext cx="1517325" cy="1370984"/>
          </a:xfrm>
          <a:prstGeom prst="rect">
            <a:avLst/>
          </a:prstGeom>
        </p:spPr>
      </p:pic>
      <p:sp>
        <p:nvSpPr>
          <p:cNvPr id="3" name="Oval 2"/>
          <p:cNvSpPr/>
          <p:nvPr userDrawn="1"/>
        </p:nvSpPr>
        <p:spPr>
          <a:xfrm>
            <a:off x="7477125" y="3688730"/>
            <a:ext cx="1610423" cy="13709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350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394510"/>
            <a:ext cx="8096152" cy="61092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018668"/>
            <a:ext cx="8100562" cy="3691016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3" y="3688730"/>
            <a:ext cx="1517325" cy="13709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4724400"/>
            <a:ext cx="7221538" cy="3349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477125" y="3600450"/>
            <a:ext cx="1610423" cy="148783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67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1685"/>
            <a:ext cx="8642350" cy="756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21581"/>
            <a:ext cx="8642350" cy="33444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4075" y="482084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CE5C-62E1-4106-8980-2EC3C8A8EB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17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97329"/>
            <a:ext cx="1728192" cy="358697"/>
          </a:xfrm>
          <a:prstGeom prst="rect">
            <a:avLst/>
          </a:prstGeom>
        </p:spPr>
      </p:pic>
      <p:pic>
        <p:nvPicPr>
          <p:cNvPr id="9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" y="4351605"/>
            <a:ext cx="1776413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/>
          <p:nvPr userDrawn="1"/>
        </p:nvPicPr>
        <p:blipFill rotWithShape="1">
          <a:blip r:embed="rId5" cstate="print"/>
          <a:srcRect l="44415" t="30184" r="43741" b="46456"/>
          <a:stretch/>
        </p:blipFill>
        <p:spPr bwMode="auto">
          <a:xfrm>
            <a:off x="223589" y="141480"/>
            <a:ext cx="723900" cy="635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sellaDiTesto 10"/>
          <p:cNvSpPr txBox="1"/>
          <p:nvPr userDrawn="1"/>
        </p:nvSpPr>
        <p:spPr>
          <a:xfrm>
            <a:off x="35496" y="802399"/>
            <a:ext cx="11521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REGISTRO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NAZIONALE 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DELLE COAGULOPATIE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 CONGENITE</a:t>
            </a:r>
            <a:endParaRPr lang="it-IT" sz="8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61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585AA-9972-4B1D-B939-52FA269996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76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16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79190887"/>
              </p:ext>
            </p:extLst>
          </p:nvPr>
        </p:nvGraphicFramePr>
        <p:xfrm>
          <a:off x="637508" y="1689356"/>
          <a:ext cx="7868060" cy="335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249"/>
                <a:gridCol w="5292811"/>
              </a:tblGrid>
              <a:tr h="45150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rgbClr val="E31837"/>
                          </a:solidFill>
                        </a:rPr>
                        <a:t>Disclosures for:</a:t>
                      </a:r>
                      <a:endParaRPr lang="en-US" sz="2400" dirty="0">
                        <a:solidFill>
                          <a:srgbClr val="E31837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14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Arial-BoldMT"/>
                        </a:rPr>
                        <a:t>In compliance with the  </a:t>
                      </a:r>
                      <a:r>
                        <a:rPr lang="en-US" sz="1050" b="1" i="0" u="none" strike="noStrike" baseline="0" dirty="0" err="1" smtClean="0">
                          <a:solidFill>
                            <a:srgbClr val="000000"/>
                          </a:solidFill>
                          <a:latin typeface="Arial-BoldMT"/>
                        </a:rPr>
                        <a:t>EACCME</a:t>
                      </a:r>
                      <a:r>
                        <a:rPr lang="en-US" sz="1050" b="1" i="0" u="none" strike="noStrike" baseline="0" smtClean="0">
                          <a:solidFill>
                            <a:srgbClr val="000000"/>
                          </a:solidFill>
                          <a:latin typeface="Arial-BoldMT"/>
                        </a:rPr>
                        <a:t>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724">
                <a:tc>
                  <a:txBody>
                    <a:bodyPr/>
                    <a:lstStyle/>
                    <a:p>
                      <a:r>
                        <a:rPr lang="en-US" sz="1050" b="1" cap="all">
                          <a:solidFill>
                            <a:schemeClr val="bg1"/>
                          </a:solidFill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Disclosure — if conflict of interest exists</a:t>
                      </a:r>
                      <a:endParaRPr lang="en-US" sz="1050" cap="all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Director, Officer, Employee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Shareholder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Honoraria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Advisory Committee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90">
                <a:tc gridSpan="2"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solidFill>
                            <a:schemeClr val="tx1"/>
                          </a:solidFill>
                        </a:rPr>
                        <a:t>* European Accreditation Council for Continuing Medical Education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858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109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394510"/>
            <a:ext cx="8096152" cy="61092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018668"/>
            <a:ext cx="8100562" cy="3691016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3" y="3688730"/>
            <a:ext cx="1517325" cy="13709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4724400"/>
            <a:ext cx="7221538" cy="3349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477125" y="3571875"/>
            <a:ext cx="1610423" cy="148783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73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1685"/>
            <a:ext cx="8642350" cy="756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21581"/>
            <a:ext cx="8642350" cy="33444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4075" y="482084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CE5C-62E1-4106-8980-2EC3C8A8EB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58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97329"/>
            <a:ext cx="1728192" cy="358697"/>
          </a:xfrm>
          <a:prstGeom prst="rect">
            <a:avLst/>
          </a:prstGeom>
        </p:spPr>
      </p:pic>
      <p:pic>
        <p:nvPicPr>
          <p:cNvPr id="9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" y="4351605"/>
            <a:ext cx="1776413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/>
          <p:nvPr userDrawn="1"/>
        </p:nvPicPr>
        <p:blipFill rotWithShape="1">
          <a:blip r:embed="rId5" cstate="print"/>
          <a:srcRect l="44415" t="30184" r="43741" b="46456"/>
          <a:stretch/>
        </p:blipFill>
        <p:spPr bwMode="auto">
          <a:xfrm>
            <a:off x="223589" y="141480"/>
            <a:ext cx="723900" cy="635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sellaDiTesto 10"/>
          <p:cNvSpPr txBox="1"/>
          <p:nvPr userDrawn="1"/>
        </p:nvSpPr>
        <p:spPr>
          <a:xfrm>
            <a:off x="35496" y="802399"/>
            <a:ext cx="11521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REGISTRO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NAZIONALE 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DELLE COAGULOPATIE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 CONGENITE</a:t>
            </a:r>
            <a:endParaRPr lang="it-IT" sz="8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87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585AA-9972-4B1D-B939-52FA269996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9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96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23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17204470"/>
              </p:ext>
            </p:extLst>
          </p:nvPr>
        </p:nvGraphicFramePr>
        <p:xfrm>
          <a:off x="637508" y="1689356"/>
          <a:ext cx="7868060" cy="335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249"/>
                <a:gridCol w="5292811"/>
              </a:tblGrid>
              <a:tr h="45150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rgbClr val="E31837"/>
                          </a:solidFill>
                        </a:rPr>
                        <a:t>Disclosures for:</a:t>
                      </a:r>
                      <a:endParaRPr lang="en-US" sz="2400" dirty="0">
                        <a:solidFill>
                          <a:srgbClr val="E31837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14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Arial-BoldMT"/>
                        </a:rPr>
                        <a:t>In compliance with the  </a:t>
                      </a:r>
                      <a:r>
                        <a:rPr lang="en-US" sz="1050" b="1" i="0" u="none" strike="noStrike" baseline="0" dirty="0" err="1" smtClean="0">
                          <a:solidFill>
                            <a:srgbClr val="000000"/>
                          </a:solidFill>
                          <a:latin typeface="Arial-BoldMT"/>
                        </a:rPr>
                        <a:t>EACCME</a:t>
                      </a:r>
                      <a:r>
                        <a:rPr lang="en-US" sz="1050" b="1" i="0" u="none" strike="noStrike" baseline="0" smtClean="0">
                          <a:solidFill>
                            <a:srgbClr val="000000"/>
                          </a:solidFill>
                          <a:latin typeface="Arial-BoldMT"/>
                        </a:rPr>
                        <a:t>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724">
                <a:tc>
                  <a:txBody>
                    <a:bodyPr/>
                    <a:lstStyle/>
                    <a:p>
                      <a:r>
                        <a:rPr lang="en-US" sz="1050" b="1" cap="all">
                          <a:solidFill>
                            <a:schemeClr val="bg1"/>
                          </a:solidFill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Disclosure — if conflict of interest exists</a:t>
                      </a:r>
                      <a:endParaRPr lang="en-US" sz="1050" cap="all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Director, Officer, Employee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Shareholder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Honoraria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Advisory Committee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90">
                <a:tc gridSpan="2"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solidFill>
                            <a:schemeClr val="tx1"/>
                          </a:solidFill>
                        </a:rPr>
                        <a:t>* European Accreditation Council for Continuing Medical Education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858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078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394510"/>
            <a:ext cx="8096152" cy="61092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018668"/>
            <a:ext cx="8100562" cy="3691016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3" y="3688730"/>
            <a:ext cx="1517325" cy="13709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4724400"/>
            <a:ext cx="7221538" cy="3349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477125" y="3600450"/>
            <a:ext cx="1610423" cy="148783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163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1685"/>
            <a:ext cx="8642350" cy="756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21581"/>
            <a:ext cx="8642350" cy="33444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4075" y="482084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CE5C-62E1-4106-8980-2EC3C8A8EB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73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97329"/>
            <a:ext cx="1728192" cy="358697"/>
          </a:xfrm>
          <a:prstGeom prst="rect">
            <a:avLst/>
          </a:prstGeom>
        </p:spPr>
      </p:pic>
      <p:pic>
        <p:nvPicPr>
          <p:cNvPr id="9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" y="4351605"/>
            <a:ext cx="1776413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/>
          <p:nvPr userDrawn="1"/>
        </p:nvPicPr>
        <p:blipFill rotWithShape="1">
          <a:blip r:embed="rId5" cstate="print"/>
          <a:srcRect l="44415" t="30184" r="43741" b="46456"/>
          <a:stretch/>
        </p:blipFill>
        <p:spPr bwMode="auto">
          <a:xfrm>
            <a:off x="223589" y="141480"/>
            <a:ext cx="723900" cy="635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sellaDiTesto 10"/>
          <p:cNvSpPr txBox="1"/>
          <p:nvPr userDrawn="1"/>
        </p:nvSpPr>
        <p:spPr>
          <a:xfrm>
            <a:off x="35496" y="802399"/>
            <a:ext cx="11521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REGISTRO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NAZIONALE 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DELLE COAGULOPATIE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 CONGENITE</a:t>
            </a:r>
            <a:endParaRPr lang="it-IT" sz="8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55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585AA-9972-4B1D-B939-52FA269996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92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00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44679065"/>
              </p:ext>
            </p:extLst>
          </p:nvPr>
        </p:nvGraphicFramePr>
        <p:xfrm>
          <a:off x="637508" y="1689356"/>
          <a:ext cx="7868060" cy="335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249"/>
                <a:gridCol w="5292811"/>
              </a:tblGrid>
              <a:tr h="45150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rgbClr val="E31837"/>
                          </a:solidFill>
                        </a:rPr>
                        <a:t>Disclosures for:</a:t>
                      </a:r>
                      <a:endParaRPr lang="en-US" sz="2400" dirty="0">
                        <a:solidFill>
                          <a:srgbClr val="E31837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14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Arial-BoldMT"/>
                        </a:rPr>
                        <a:t>In compliance with the  </a:t>
                      </a:r>
                      <a:r>
                        <a:rPr lang="en-US" sz="1050" b="1" i="0" u="none" strike="noStrike" baseline="0" dirty="0" err="1" smtClean="0">
                          <a:solidFill>
                            <a:srgbClr val="000000"/>
                          </a:solidFill>
                          <a:latin typeface="Arial-BoldMT"/>
                        </a:rPr>
                        <a:t>EACCME</a:t>
                      </a:r>
                      <a:r>
                        <a:rPr lang="en-US" sz="1050" b="1" i="0" u="none" strike="noStrike" baseline="0" smtClean="0">
                          <a:solidFill>
                            <a:srgbClr val="000000"/>
                          </a:solidFill>
                          <a:latin typeface="Arial-BoldMT"/>
                        </a:rPr>
                        <a:t>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724">
                <a:tc>
                  <a:txBody>
                    <a:bodyPr/>
                    <a:lstStyle/>
                    <a:p>
                      <a:r>
                        <a:rPr lang="en-US" sz="1050" b="1" cap="all">
                          <a:solidFill>
                            <a:schemeClr val="bg1"/>
                          </a:solidFill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Disclosure — if conflict of interest exists</a:t>
                      </a:r>
                      <a:endParaRPr lang="en-US" sz="1050" cap="all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Director, Officer, Employee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Shareholder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Honoraria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Advisory Committee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90">
                <a:tc gridSpan="2"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solidFill>
                            <a:schemeClr val="tx1"/>
                          </a:solidFill>
                        </a:rPr>
                        <a:t>* European Accreditation Council for Continuing Medical Education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858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955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394510"/>
            <a:ext cx="8096152" cy="61092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018668"/>
            <a:ext cx="8100562" cy="3691016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3" y="3688730"/>
            <a:ext cx="1517325" cy="13709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4724400"/>
            <a:ext cx="7221538" cy="3349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477125" y="3581400"/>
            <a:ext cx="1610423" cy="148783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251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1685"/>
            <a:ext cx="8642350" cy="756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21581"/>
            <a:ext cx="8642350" cy="33444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4075" y="482084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CE5C-62E1-4106-8980-2EC3C8A8EB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2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65789173"/>
              </p:ext>
            </p:extLst>
          </p:nvPr>
        </p:nvGraphicFramePr>
        <p:xfrm>
          <a:off x="637508" y="1689356"/>
          <a:ext cx="7868060" cy="335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249"/>
                <a:gridCol w="5292811"/>
              </a:tblGrid>
              <a:tr h="45150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rgbClr val="E31837"/>
                          </a:solidFill>
                        </a:rPr>
                        <a:t>Disclosures for:</a:t>
                      </a:r>
                      <a:endParaRPr lang="en-US" sz="2400" dirty="0">
                        <a:solidFill>
                          <a:srgbClr val="E31837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14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Arial-BoldMT"/>
                        </a:rPr>
                        <a:t>In compliance with the  </a:t>
                      </a:r>
                      <a:r>
                        <a:rPr lang="en-US" sz="1050" b="1" i="0" u="none" strike="noStrike" baseline="0" dirty="0" err="1" smtClean="0">
                          <a:solidFill>
                            <a:srgbClr val="000000"/>
                          </a:solidFill>
                          <a:latin typeface="Arial-BoldMT"/>
                        </a:rPr>
                        <a:t>EACCME</a:t>
                      </a:r>
                      <a:r>
                        <a:rPr lang="en-US" sz="1050" b="1" i="0" u="none" strike="noStrike" baseline="0" smtClean="0">
                          <a:solidFill>
                            <a:srgbClr val="000000"/>
                          </a:solidFill>
                          <a:latin typeface="Arial-BoldMT"/>
                        </a:rPr>
                        <a:t>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724">
                <a:tc>
                  <a:txBody>
                    <a:bodyPr/>
                    <a:lstStyle/>
                    <a:p>
                      <a:r>
                        <a:rPr lang="en-US" sz="1050" b="1" cap="all">
                          <a:solidFill>
                            <a:schemeClr val="bg1"/>
                          </a:solidFill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Disclosure — if conflict of interest exists</a:t>
                      </a:r>
                      <a:endParaRPr lang="en-US" sz="1050" cap="all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Director, Officer, Employee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Shareholder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Honoraria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Advisory Committee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90">
                <a:tc gridSpan="2"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solidFill>
                            <a:schemeClr val="tx1"/>
                          </a:solidFill>
                        </a:rPr>
                        <a:t>* European Accreditation Council for Continuing Medical Education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858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248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97329"/>
            <a:ext cx="1728192" cy="358697"/>
          </a:xfrm>
          <a:prstGeom prst="rect">
            <a:avLst/>
          </a:prstGeom>
        </p:spPr>
      </p:pic>
      <p:pic>
        <p:nvPicPr>
          <p:cNvPr id="9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" y="4351605"/>
            <a:ext cx="1776413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/>
          <p:nvPr userDrawn="1"/>
        </p:nvPicPr>
        <p:blipFill rotWithShape="1">
          <a:blip r:embed="rId5" cstate="print"/>
          <a:srcRect l="44415" t="30184" r="43741" b="46456"/>
          <a:stretch/>
        </p:blipFill>
        <p:spPr bwMode="auto">
          <a:xfrm>
            <a:off x="223589" y="141480"/>
            <a:ext cx="723900" cy="635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sellaDiTesto 10"/>
          <p:cNvSpPr txBox="1"/>
          <p:nvPr userDrawn="1"/>
        </p:nvSpPr>
        <p:spPr>
          <a:xfrm>
            <a:off x="35496" y="802399"/>
            <a:ext cx="11521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REGISTRO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NAZIONALE 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DELLE COAGULOPATIE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 CONGENITE</a:t>
            </a:r>
            <a:endParaRPr lang="it-IT" sz="8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20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585AA-9972-4B1D-B939-52FA269996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220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165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7984082"/>
              </p:ext>
            </p:extLst>
          </p:nvPr>
        </p:nvGraphicFramePr>
        <p:xfrm>
          <a:off x="637508" y="1689356"/>
          <a:ext cx="7868060" cy="335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249"/>
                <a:gridCol w="5292811"/>
              </a:tblGrid>
              <a:tr h="45150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rgbClr val="E31837"/>
                          </a:solidFill>
                        </a:rPr>
                        <a:t>Disclosures for:</a:t>
                      </a:r>
                      <a:endParaRPr lang="en-US" sz="2400" dirty="0">
                        <a:solidFill>
                          <a:srgbClr val="E31837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14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Arial-BoldMT"/>
                        </a:rPr>
                        <a:t>In compliance with the  </a:t>
                      </a:r>
                      <a:r>
                        <a:rPr lang="en-US" sz="1050" b="1" i="0" u="none" strike="noStrike" baseline="0" dirty="0" err="1" smtClean="0">
                          <a:solidFill>
                            <a:srgbClr val="000000"/>
                          </a:solidFill>
                          <a:latin typeface="Arial-BoldMT"/>
                        </a:rPr>
                        <a:t>EACCME</a:t>
                      </a:r>
                      <a:r>
                        <a:rPr lang="en-US" sz="1050" b="1" i="0" u="none" strike="noStrike" baseline="0" smtClean="0">
                          <a:solidFill>
                            <a:srgbClr val="000000"/>
                          </a:solidFill>
                          <a:latin typeface="Arial-BoldMT"/>
                        </a:rPr>
                        <a:t>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724">
                <a:tc>
                  <a:txBody>
                    <a:bodyPr/>
                    <a:lstStyle/>
                    <a:p>
                      <a:r>
                        <a:rPr lang="en-US" sz="1050" b="1" cap="all">
                          <a:solidFill>
                            <a:schemeClr val="bg1"/>
                          </a:solidFill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Disclosure — if conflict of interest exists</a:t>
                      </a:r>
                      <a:endParaRPr lang="en-US" sz="1050" cap="all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Director, Officer, Employee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Shareholder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Honoraria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Advisory Committee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90">
                <a:tc gridSpan="2"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solidFill>
                            <a:schemeClr val="tx1"/>
                          </a:solidFill>
                        </a:rPr>
                        <a:t>* European Accreditation Council for Continuing Medical Education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858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998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394510"/>
            <a:ext cx="8096152" cy="61092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018668"/>
            <a:ext cx="8100562" cy="3691016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3" y="3688730"/>
            <a:ext cx="1517325" cy="13709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4724400"/>
            <a:ext cx="7221538" cy="3349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477125" y="3619500"/>
            <a:ext cx="1610423" cy="148783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055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1685"/>
            <a:ext cx="8642350" cy="756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21581"/>
            <a:ext cx="8642350" cy="33444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4075" y="482084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CE5C-62E1-4106-8980-2EC3C8A8EB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192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97329"/>
            <a:ext cx="1728192" cy="358697"/>
          </a:xfrm>
          <a:prstGeom prst="rect">
            <a:avLst/>
          </a:prstGeom>
        </p:spPr>
      </p:pic>
      <p:pic>
        <p:nvPicPr>
          <p:cNvPr id="9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" y="4351605"/>
            <a:ext cx="1776413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/>
          <p:nvPr userDrawn="1"/>
        </p:nvPicPr>
        <p:blipFill rotWithShape="1">
          <a:blip r:embed="rId5" cstate="print"/>
          <a:srcRect l="44415" t="30184" r="43741" b="46456"/>
          <a:stretch/>
        </p:blipFill>
        <p:spPr bwMode="auto">
          <a:xfrm>
            <a:off x="223589" y="141480"/>
            <a:ext cx="723900" cy="635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sellaDiTesto 10"/>
          <p:cNvSpPr txBox="1"/>
          <p:nvPr userDrawn="1"/>
        </p:nvSpPr>
        <p:spPr>
          <a:xfrm>
            <a:off x="35496" y="802399"/>
            <a:ext cx="11521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REGISTRO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NAZIONALE 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DELLE COAGULOPATIE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 CONGENITE</a:t>
            </a:r>
            <a:endParaRPr lang="it-IT" sz="8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551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585AA-9972-4B1D-B939-52FA269996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516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381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28150347"/>
              </p:ext>
            </p:extLst>
          </p:nvPr>
        </p:nvGraphicFramePr>
        <p:xfrm>
          <a:off x="637508" y="1689356"/>
          <a:ext cx="7868060" cy="335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249"/>
                <a:gridCol w="5292811"/>
              </a:tblGrid>
              <a:tr h="45150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rgbClr val="E31837"/>
                          </a:solidFill>
                        </a:rPr>
                        <a:t>Disclosures for:</a:t>
                      </a:r>
                      <a:endParaRPr lang="en-US" sz="2400" dirty="0">
                        <a:solidFill>
                          <a:srgbClr val="E31837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14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Arial-BoldMT"/>
                        </a:rPr>
                        <a:t>In compliance with the  </a:t>
                      </a:r>
                      <a:r>
                        <a:rPr lang="en-US" sz="1050" b="1" i="0" u="none" strike="noStrike" baseline="0" dirty="0" err="1" smtClean="0">
                          <a:solidFill>
                            <a:srgbClr val="000000"/>
                          </a:solidFill>
                          <a:latin typeface="Arial-BoldMT"/>
                        </a:rPr>
                        <a:t>EACCME</a:t>
                      </a:r>
                      <a:r>
                        <a:rPr lang="en-US" sz="1050" b="1" i="0" u="none" strike="noStrike" baseline="0" smtClean="0">
                          <a:solidFill>
                            <a:srgbClr val="000000"/>
                          </a:solidFill>
                          <a:latin typeface="Arial-BoldMT"/>
                        </a:rPr>
                        <a:t>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724">
                <a:tc>
                  <a:txBody>
                    <a:bodyPr/>
                    <a:lstStyle/>
                    <a:p>
                      <a:r>
                        <a:rPr lang="en-US" sz="1050" b="1" cap="all">
                          <a:solidFill>
                            <a:schemeClr val="bg1"/>
                          </a:solidFill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Disclosure — if conflict of interest exists</a:t>
                      </a:r>
                      <a:endParaRPr lang="en-US" sz="1050" cap="all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Director, Officer, Employee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Shareholder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Honoraria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Advisory Committee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90">
                <a:tc gridSpan="2"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solidFill>
                            <a:schemeClr val="tx1"/>
                          </a:solidFill>
                        </a:rPr>
                        <a:t>* European Accreditation Council for Continuing Medical Education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858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14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394510"/>
            <a:ext cx="8096152" cy="61092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018668"/>
            <a:ext cx="8100562" cy="3691016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3" y="3688730"/>
            <a:ext cx="1517325" cy="13709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4724400"/>
            <a:ext cx="7221538" cy="3349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7458075" y="3562350"/>
            <a:ext cx="1629473" cy="14973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058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394510"/>
            <a:ext cx="8096152" cy="61092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018668"/>
            <a:ext cx="8100562" cy="3691016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3" y="3688730"/>
            <a:ext cx="1517325" cy="13709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4724400"/>
            <a:ext cx="7221538" cy="3349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477125" y="3590925"/>
            <a:ext cx="1610423" cy="148783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05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1685"/>
            <a:ext cx="8642350" cy="756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21581"/>
            <a:ext cx="8642350" cy="33444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4075" y="482084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CE5C-62E1-4106-8980-2EC3C8A8EB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921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97329"/>
            <a:ext cx="1728192" cy="358697"/>
          </a:xfrm>
          <a:prstGeom prst="rect">
            <a:avLst/>
          </a:prstGeom>
        </p:spPr>
      </p:pic>
      <p:pic>
        <p:nvPicPr>
          <p:cNvPr id="9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" y="4351605"/>
            <a:ext cx="1776413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/>
          <p:nvPr userDrawn="1"/>
        </p:nvPicPr>
        <p:blipFill rotWithShape="1">
          <a:blip r:embed="rId5" cstate="print"/>
          <a:srcRect l="44415" t="30184" r="43741" b="46456"/>
          <a:stretch/>
        </p:blipFill>
        <p:spPr bwMode="auto">
          <a:xfrm>
            <a:off x="223589" y="141480"/>
            <a:ext cx="723900" cy="635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sellaDiTesto 10"/>
          <p:cNvSpPr txBox="1"/>
          <p:nvPr userDrawn="1"/>
        </p:nvSpPr>
        <p:spPr>
          <a:xfrm>
            <a:off x="35496" y="802399"/>
            <a:ext cx="11521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REGISTRO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NAZIONALE 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DELLE COAGULOPATIE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 CONGENITE</a:t>
            </a:r>
            <a:endParaRPr lang="it-IT" sz="8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118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585AA-9972-4B1D-B939-52FA269996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272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506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59558219"/>
              </p:ext>
            </p:extLst>
          </p:nvPr>
        </p:nvGraphicFramePr>
        <p:xfrm>
          <a:off x="637508" y="1689356"/>
          <a:ext cx="7868060" cy="335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249"/>
                <a:gridCol w="5292811"/>
              </a:tblGrid>
              <a:tr h="45150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rgbClr val="E31837"/>
                          </a:solidFill>
                        </a:rPr>
                        <a:t>Disclosures for:</a:t>
                      </a:r>
                      <a:endParaRPr lang="en-US" sz="2400" dirty="0">
                        <a:solidFill>
                          <a:srgbClr val="E31837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14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Arial-BoldMT"/>
                        </a:rPr>
                        <a:t>In compliance with the  </a:t>
                      </a:r>
                      <a:r>
                        <a:rPr lang="en-US" sz="1050" b="1" i="0" u="none" strike="noStrike" baseline="0" dirty="0" err="1" smtClean="0">
                          <a:solidFill>
                            <a:srgbClr val="000000"/>
                          </a:solidFill>
                          <a:latin typeface="Arial-BoldMT"/>
                        </a:rPr>
                        <a:t>EACCME</a:t>
                      </a:r>
                      <a:r>
                        <a:rPr lang="en-US" sz="1050" b="1" i="0" u="none" strike="noStrike" baseline="0" smtClean="0">
                          <a:solidFill>
                            <a:srgbClr val="000000"/>
                          </a:solidFill>
                          <a:latin typeface="Arial-BoldMT"/>
                        </a:rPr>
                        <a:t>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724">
                <a:tc>
                  <a:txBody>
                    <a:bodyPr/>
                    <a:lstStyle/>
                    <a:p>
                      <a:r>
                        <a:rPr lang="en-US" sz="1050" b="1" cap="all">
                          <a:solidFill>
                            <a:schemeClr val="bg1"/>
                          </a:solidFill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Disclosure — if conflict of interest exists</a:t>
                      </a:r>
                      <a:endParaRPr lang="en-US" sz="1050" cap="all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Director, Officer, Employee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Shareholder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Honoraria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Advisory Committee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90">
                <a:tc gridSpan="2"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solidFill>
                            <a:schemeClr val="tx1"/>
                          </a:solidFill>
                        </a:rPr>
                        <a:t>* European Accreditation Council for Continuing Medical Education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858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612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394510"/>
            <a:ext cx="8096152" cy="61092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018668"/>
            <a:ext cx="8100562" cy="3691016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3" y="3688730"/>
            <a:ext cx="1517325" cy="13709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4724400"/>
            <a:ext cx="7221538" cy="3349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477125" y="3571875"/>
            <a:ext cx="1610423" cy="148783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3464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1685"/>
            <a:ext cx="8642350" cy="756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21581"/>
            <a:ext cx="8642350" cy="33444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4075" y="482084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CE5C-62E1-4106-8980-2EC3C8A8EB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856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97329"/>
            <a:ext cx="1728192" cy="358697"/>
          </a:xfrm>
          <a:prstGeom prst="rect">
            <a:avLst/>
          </a:prstGeom>
        </p:spPr>
      </p:pic>
      <p:pic>
        <p:nvPicPr>
          <p:cNvPr id="9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" y="4351605"/>
            <a:ext cx="1776413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/>
          <p:nvPr userDrawn="1"/>
        </p:nvPicPr>
        <p:blipFill rotWithShape="1">
          <a:blip r:embed="rId5" cstate="print"/>
          <a:srcRect l="44415" t="30184" r="43741" b="46456"/>
          <a:stretch/>
        </p:blipFill>
        <p:spPr bwMode="auto">
          <a:xfrm>
            <a:off x="223589" y="141480"/>
            <a:ext cx="723900" cy="635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sellaDiTesto 10"/>
          <p:cNvSpPr txBox="1"/>
          <p:nvPr userDrawn="1"/>
        </p:nvSpPr>
        <p:spPr>
          <a:xfrm>
            <a:off x="35496" y="802399"/>
            <a:ext cx="11521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REGISTRO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NAZIONALE 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DELLE COAGULOPATIE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 CONGENITE</a:t>
            </a:r>
            <a:endParaRPr lang="it-IT" sz="8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280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585AA-9972-4B1D-B939-52FA269996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9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1685"/>
            <a:ext cx="8642350" cy="756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21581"/>
            <a:ext cx="8642350" cy="33444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4075" y="482084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CE5C-62E1-4106-8980-2EC3C8A8EB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622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322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07434552"/>
              </p:ext>
            </p:extLst>
          </p:nvPr>
        </p:nvGraphicFramePr>
        <p:xfrm>
          <a:off x="637508" y="1689356"/>
          <a:ext cx="7868060" cy="335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249"/>
                <a:gridCol w="5292811"/>
              </a:tblGrid>
              <a:tr h="45150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rgbClr val="E31837"/>
                          </a:solidFill>
                        </a:rPr>
                        <a:t>Disclosures for:</a:t>
                      </a:r>
                      <a:endParaRPr lang="en-US" sz="2400" dirty="0">
                        <a:solidFill>
                          <a:srgbClr val="E31837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14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Arial-BoldMT"/>
                        </a:rPr>
                        <a:t>In compliance with the  </a:t>
                      </a:r>
                      <a:r>
                        <a:rPr lang="en-US" sz="1050" b="1" i="0" u="none" strike="noStrike" baseline="0" dirty="0" err="1" smtClean="0">
                          <a:solidFill>
                            <a:srgbClr val="000000"/>
                          </a:solidFill>
                          <a:latin typeface="Arial-BoldMT"/>
                        </a:rPr>
                        <a:t>EACCME</a:t>
                      </a:r>
                      <a:r>
                        <a:rPr lang="en-US" sz="1050" b="1" i="0" u="none" strike="noStrike" baseline="0" smtClean="0">
                          <a:solidFill>
                            <a:srgbClr val="000000"/>
                          </a:solidFill>
                          <a:latin typeface="Arial-BoldMT"/>
                        </a:rPr>
                        <a:t>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724">
                <a:tc>
                  <a:txBody>
                    <a:bodyPr/>
                    <a:lstStyle/>
                    <a:p>
                      <a:r>
                        <a:rPr lang="en-US" sz="1050" b="1" cap="all">
                          <a:solidFill>
                            <a:schemeClr val="bg1"/>
                          </a:solidFill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Disclosure — if conflict of interest exists</a:t>
                      </a:r>
                      <a:endParaRPr lang="en-US" sz="1050" cap="all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Director, Officer, Employee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Shareholder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Honoraria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Advisory Committee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90">
                <a:tc gridSpan="2"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solidFill>
                            <a:schemeClr val="tx1"/>
                          </a:solidFill>
                        </a:rPr>
                        <a:t>* European Accreditation Council for Continuing Medical Education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858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600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394510"/>
            <a:ext cx="8096152" cy="61092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018668"/>
            <a:ext cx="8100562" cy="3691016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3" y="3688730"/>
            <a:ext cx="1517325" cy="13709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4724400"/>
            <a:ext cx="7221538" cy="3349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477125" y="3571875"/>
            <a:ext cx="1610423" cy="148783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1396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1685"/>
            <a:ext cx="8642350" cy="756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21581"/>
            <a:ext cx="8642350" cy="33444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4075" y="482084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CE5C-62E1-4106-8980-2EC3C8A8EB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342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97329"/>
            <a:ext cx="1728192" cy="358697"/>
          </a:xfrm>
          <a:prstGeom prst="rect">
            <a:avLst/>
          </a:prstGeom>
        </p:spPr>
      </p:pic>
      <p:pic>
        <p:nvPicPr>
          <p:cNvPr id="9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" y="4351605"/>
            <a:ext cx="1776413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/>
          <p:nvPr userDrawn="1"/>
        </p:nvPicPr>
        <p:blipFill rotWithShape="1">
          <a:blip r:embed="rId5" cstate="print"/>
          <a:srcRect l="44415" t="30184" r="43741" b="46456"/>
          <a:stretch/>
        </p:blipFill>
        <p:spPr bwMode="auto">
          <a:xfrm>
            <a:off x="223589" y="141480"/>
            <a:ext cx="723900" cy="635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sellaDiTesto 10"/>
          <p:cNvSpPr txBox="1"/>
          <p:nvPr userDrawn="1"/>
        </p:nvSpPr>
        <p:spPr>
          <a:xfrm>
            <a:off x="35496" y="802399"/>
            <a:ext cx="11521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REGISTRO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NAZIONALE 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DELLE COAGULOPATIE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 CONGENITE</a:t>
            </a:r>
            <a:endParaRPr lang="it-IT" sz="8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701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665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05798890"/>
              </p:ext>
            </p:extLst>
          </p:nvPr>
        </p:nvGraphicFramePr>
        <p:xfrm>
          <a:off x="637508" y="1689356"/>
          <a:ext cx="7868060" cy="335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249"/>
                <a:gridCol w="5292811"/>
              </a:tblGrid>
              <a:tr h="45150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rgbClr val="E31837"/>
                          </a:solidFill>
                        </a:rPr>
                        <a:t>Disclosures for:</a:t>
                      </a:r>
                      <a:endParaRPr lang="en-US" sz="2400" dirty="0">
                        <a:solidFill>
                          <a:srgbClr val="E31837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14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Arial-BoldMT"/>
                        </a:rPr>
                        <a:t>In compliance with the  </a:t>
                      </a:r>
                      <a:r>
                        <a:rPr lang="en-US" sz="1050" b="1" i="0" u="none" strike="noStrike" baseline="0" dirty="0" err="1" smtClean="0">
                          <a:solidFill>
                            <a:srgbClr val="000000"/>
                          </a:solidFill>
                          <a:latin typeface="Arial-BoldMT"/>
                        </a:rPr>
                        <a:t>EACCME</a:t>
                      </a:r>
                      <a:r>
                        <a:rPr lang="en-US" sz="1050" b="1" i="0" u="none" strike="noStrike" baseline="0" smtClean="0">
                          <a:solidFill>
                            <a:srgbClr val="000000"/>
                          </a:solidFill>
                          <a:latin typeface="Arial-BoldMT"/>
                        </a:rPr>
                        <a:t>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724">
                <a:tc>
                  <a:txBody>
                    <a:bodyPr/>
                    <a:lstStyle/>
                    <a:p>
                      <a:r>
                        <a:rPr lang="en-US" sz="1050" b="1" cap="all">
                          <a:solidFill>
                            <a:schemeClr val="bg1"/>
                          </a:solidFill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Disclosure — if conflict of interest exists</a:t>
                      </a:r>
                      <a:endParaRPr lang="en-US" sz="1050" cap="all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Director, Officer, Employee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Shareholder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Honoraria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Advisory Committee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90">
                <a:tc gridSpan="2"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solidFill>
                            <a:schemeClr val="tx1"/>
                          </a:solidFill>
                        </a:rPr>
                        <a:t>* European Accreditation Council for Continuing Medical Education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858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970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394510"/>
            <a:ext cx="8096152" cy="61092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018668"/>
            <a:ext cx="8100562" cy="3691016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3" y="3688730"/>
            <a:ext cx="1517325" cy="13709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4724400"/>
            <a:ext cx="7221538" cy="3349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477125" y="3571875"/>
            <a:ext cx="1610423" cy="148783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487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1685"/>
            <a:ext cx="8642350" cy="756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21581"/>
            <a:ext cx="8642350" cy="33444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4075" y="482084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CE5C-62E1-4106-8980-2EC3C8A8EB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867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97329"/>
            <a:ext cx="1728192" cy="358697"/>
          </a:xfrm>
          <a:prstGeom prst="rect">
            <a:avLst/>
          </a:prstGeom>
        </p:spPr>
      </p:pic>
      <p:pic>
        <p:nvPicPr>
          <p:cNvPr id="9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" y="4351605"/>
            <a:ext cx="1776413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/>
          <p:nvPr userDrawn="1"/>
        </p:nvPicPr>
        <p:blipFill rotWithShape="1">
          <a:blip r:embed="rId5" cstate="print"/>
          <a:srcRect l="44415" t="30184" r="43741" b="46456"/>
          <a:stretch/>
        </p:blipFill>
        <p:spPr bwMode="auto">
          <a:xfrm>
            <a:off x="223589" y="141480"/>
            <a:ext cx="723900" cy="635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sellaDiTesto 10"/>
          <p:cNvSpPr txBox="1"/>
          <p:nvPr userDrawn="1"/>
        </p:nvSpPr>
        <p:spPr>
          <a:xfrm>
            <a:off x="35496" y="802399"/>
            <a:ext cx="11521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REGISTRO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NAZIONALE 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DELLE COAGULOPATIE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 CONGENITE</a:t>
            </a:r>
            <a:endParaRPr lang="it-IT" sz="8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4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97329"/>
            <a:ext cx="1728192" cy="358697"/>
          </a:xfrm>
          <a:prstGeom prst="rect">
            <a:avLst/>
          </a:prstGeom>
        </p:spPr>
      </p:pic>
      <p:pic>
        <p:nvPicPr>
          <p:cNvPr id="9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" y="4351605"/>
            <a:ext cx="1776413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/>
          <p:nvPr userDrawn="1"/>
        </p:nvPicPr>
        <p:blipFill rotWithShape="1">
          <a:blip r:embed="rId5" cstate="print"/>
          <a:srcRect l="44415" t="30184" r="43741" b="46456"/>
          <a:stretch/>
        </p:blipFill>
        <p:spPr bwMode="auto">
          <a:xfrm>
            <a:off x="223589" y="141480"/>
            <a:ext cx="723900" cy="635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sellaDiTesto 10"/>
          <p:cNvSpPr txBox="1"/>
          <p:nvPr userDrawn="1"/>
        </p:nvSpPr>
        <p:spPr>
          <a:xfrm>
            <a:off x="35496" y="802399"/>
            <a:ext cx="11521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REGISTRO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NAZIONALE 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DELLE COAGULOPATIE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 CONGENITE</a:t>
            </a:r>
            <a:endParaRPr lang="it-IT" sz="8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663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585AA-9972-4B1D-B939-52FA269996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8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516" y="-1"/>
            <a:ext cx="9142484" cy="1647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692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" y="0"/>
            <a:ext cx="9140967" cy="17948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8705205"/>
              </p:ext>
            </p:extLst>
          </p:nvPr>
        </p:nvGraphicFramePr>
        <p:xfrm>
          <a:off x="637508" y="1689356"/>
          <a:ext cx="7868060" cy="335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249"/>
                <a:gridCol w="5292811"/>
              </a:tblGrid>
              <a:tr h="45150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rgbClr val="E31837"/>
                          </a:solidFill>
                        </a:rPr>
                        <a:t>Disclosures for:</a:t>
                      </a:r>
                      <a:endParaRPr lang="en-US" sz="2400" dirty="0">
                        <a:solidFill>
                          <a:srgbClr val="E31837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14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Arial-BoldMT"/>
                        </a:rPr>
                        <a:t>In compliance with the  </a:t>
                      </a:r>
                      <a:r>
                        <a:rPr lang="en-US" sz="1050" b="1" i="0" u="none" strike="noStrike" baseline="0" dirty="0" err="1" smtClean="0">
                          <a:solidFill>
                            <a:srgbClr val="000000"/>
                          </a:solidFill>
                          <a:latin typeface="Arial-BoldMT"/>
                        </a:rPr>
                        <a:t>EACCME</a:t>
                      </a:r>
                      <a:r>
                        <a:rPr lang="en-US" sz="1050" b="1" i="0" u="none" strike="noStrike" baseline="0" smtClean="0">
                          <a:solidFill>
                            <a:srgbClr val="000000"/>
                          </a:solidFill>
                          <a:latin typeface="Arial-BoldMT"/>
                        </a:rPr>
                        <a:t>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724">
                <a:tc>
                  <a:txBody>
                    <a:bodyPr/>
                    <a:lstStyle/>
                    <a:p>
                      <a:r>
                        <a:rPr lang="en-US" sz="1050" b="1" cap="all">
                          <a:solidFill>
                            <a:schemeClr val="bg1"/>
                          </a:solidFill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Disclosure — if conflict of interest exists</a:t>
                      </a:r>
                      <a:endParaRPr lang="en-US" sz="1050" cap="all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Director, Officer, Employee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Shareholder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Honoraria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Advisory Committee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7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90">
                <a:tc gridSpan="2"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solidFill>
                            <a:schemeClr val="tx1"/>
                          </a:solidFill>
                        </a:rPr>
                        <a:t>* European Accreditation Council for Continuing Medical Education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858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9541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394510"/>
            <a:ext cx="8096152" cy="61092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018668"/>
            <a:ext cx="8100562" cy="3691016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3" y="3688730"/>
            <a:ext cx="1517325" cy="13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999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1685"/>
            <a:ext cx="8642350" cy="756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21581"/>
            <a:ext cx="8642350" cy="33444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4075" y="482084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CE5C-62E1-4106-8980-2EC3C8A8EB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409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97329"/>
            <a:ext cx="1728192" cy="358697"/>
          </a:xfrm>
          <a:prstGeom prst="rect">
            <a:avLst/>
          </a:prstGeom>
        </p:spPr>
      </p:pic>
      <p:pic>
        <p:nvPicPr>
          <p:cNvPr id="9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" y="4351605"/>
            <a:ext cx="1776413" cy="7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/>
          <p:nvPr userDrawn="1"/>
        </p:nvPicPr>
        <p:blipFill rotWithShape="1">
          <a:blip r:embed="rId5" cstate="print"/>
          <a:srcRect l="44415" t="30184" r="43741" b="46456"/>
          <a:stretch/>
        </p:blipFill>
        <p:spPr bwMode="auto">
          <a:xfrm>
            <a:off x="223589" y="141480"/>
            <a:ext cx="723900" cy="635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sellaDiTesto 10"/>
          <p:cNvSpPr txBox="1"/>
          <p:nvPr userDrawn="1"/>
        </p:nvSpPr>
        <p:spPr>
          <a:xfrm>
            <a:off x="35496" y="802399"/>
            <a:ext cx="11521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REGISTRO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NAZIONALE 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DELLE COAGULOPATIE</a:t>
            </a:r>
          </a:p>
          <a:p>
            <a:pPr algn="ctr"/>
            <a:endParaRPr lang="it-IT" sz="1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it-IT" sz="800" b="1" dirty="0" smtClean="0">
                <a:solidFill>
                  <a:srgbClr val="F79646">
                    <a:lumMod val="75000"/>
                  </a:srgbClr>
                </a:solidFill>
              </a:rPr>
              <a:t> CONGENITE</a:t>
            </a:r>
            <a:endParaRPr lang="it-IT" sz="8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963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585AA-9972-4B1D-B939-52FA269996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4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585AA-9972-4B1D-B939-52FA269996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4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835" y="432162"/>
            <a:ext cx="8214966" cy="28612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82" y="3078892"/>
            <a:ext cx="7979719" cy="16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F48D-D1E4-274A-9450-90912AA1F963}" type="datetimeFigureOut"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151-DDBF-9545-B426-E167C91CBBB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1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rgbClr val="E31837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0"/>
        </a:spcBef>
        <a:buFont typeface="Arial"/>
        <a:buChar char="•"/>
        <a:defRPr sz="2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835" y="432162"/>
            <a:ext cx="8214966" cy="28612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82" y="3078892"/>
            <a:ext cx="7979719" cy="16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F48D-D1E4-274A-9450-90912AA1F9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151-DDBF-9545-B426-E167C91CBBB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rgbClr val="E31837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0"/>
        </a:spcBef>
        <a:buFont typeface="Arial"/>
        <a:buChar char="•"/>
        <a:defRPr sz="2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835" y="432162"/>
            <a:ext cx="8214966" cy="28612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82" y="3078892"/>
            <a:ext cx="7979719" cy="16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F48D-D1E4-274A-9450-90912AA1F9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151-DDBF-9545-B426-E167C91CBBB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rgbClr val="E31837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0"/>
        </a:spcBef>
        <a:buFont typeface="Arial"/>
        <a:buChar char="•"/>
        <a:defRPr sz="2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835" y="432162"/>
            <a:ext cx="8214966" cy="28612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82" y="3078892"/>
            <a:ext cx="7979719" cy="16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F48D-D1E4-274A-9450-90912AA1F9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151-DDBF-9545-B426-E167C91CBBB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8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rgbClr val="E31837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0"/>
        </a:spcBef>
        <a:buFont typeface="Arial"/>
        <a:buChar char="•"/>
        <a:defRPr sz="2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835" y="432162"/>
            <a:ext cx="8214966" cy="28612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82" y="3078892"/>
            <a:ext cx="7979719" cy="16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F48D-D1E4-274A-9450-90912AA1F9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151-DDBF-9545-B426-E167C91CBBB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5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rgbClr val="E31837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0"/>
        </a:spcBef>
        <a:buFont typeface="Arial"/>
        <a:buChar char="•"/>
        <a:defRPr sz="2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835" y="432162"/>
            <a:ext cx="8214966" cy="28612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82" y="3078892"/>
            <a:ext cx="7979719" cy="16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F48D-D1E4-274A-9450-90912AA1F9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151-DDBF-9545-B426-E167C91CBBB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rgbClr val="E31837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0"/>
        </a:spcBef>
        <a:buFont typeface="Arial"/>
        <a:buChar char="•"/>
        <a:defRPr sz="2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835" y="432162"/>
            <a:ext cx="8214966" cy="28612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82" y="3078892"/>
            <a:ext cx="7979719" cy="16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F48D-D1E4-274A-9450-90912AA1F963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5/11/2014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151-DDBF-9545-B426-E167C91CBBB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2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rgbClr val="E31837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0"/>
        </a:spcBef>
        <a:buFont typeface="Arial"/>
        <a:buChar char="•"/>
        <a:defRPr sz="2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835" y="432162"/>
            <a:ext cx="8214966" cy="28612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82" y="3078892"/>
            <a:ext cx="7979719" cy="16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F48D-D1E4-274A-9450-90912AA1F9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151-DDBF-9545-B426-E167C91CBBB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4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rgbClr val="E31837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0"/>
        </a:spcBef>
        <a:buFont typeface="Arial"/>
        <a:buChar char="•"/>
        <a:defRPr sz="2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835" y="432162"/>
            <a:ext cx="8214966" cy="28612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82" y="3078892"/>
            <a:ext cx="7979719" cy="16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F48D-D1E4-274A-9450-90912AA1F9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151-DDBF-9545-B426-E167C91CBBB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5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rgbClr val="E31837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0"/>
        </a:spcBef>
        <a:buFont typeface="Arial"/>
        <a:buChar char="•"/>
        <a:defRPr sz="2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835" y="432162"/>
            <a:ext cx="8214966" cy="28612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82" y="3078892"/>
            <a:ext cx="7979719" cy="16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F48D-D1E4-274A-9450-90912AA1F9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151-DDBF-9545-B426-E167C91CBBB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8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rgbClr val="E31837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0"/>
        </a:spcBef>
        <a:buFont typeface="Arial"/>
        <a:buChar char="•"/>
        <a:defRPr sz="2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835" y="432162"/>
            <a:ext cx="8214966" cy="28612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82" y="3078892"/>
            <a:ext cx="7979719" cy="16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F48D-D1E4-274A-9450-90912AA1F9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151-DDBF-9545-B426-E167C91CBBB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3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rgbClr val="E31837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0"/>
        </a:spcBef>
        <a:buFont typeface="Arial"/>
        <a:buChar char="•"/>
        <a:defRPr sz="2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835" y="432162"/>
            <a:ext cx="8214966" cy="28612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82" y="3078892"/>
            <a:ext cx="7979719" cy="16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F48D-D1E4-274A-9450-90912AA1F9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151-DDBF-9545-B426-E167C91CBBB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9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rgbClr val="E31837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0"/>
        </a:spcBef>
        <a:buFont typeface="Arial"/>
        <a:buChar char="•"/>
        <a:defRPr sz="2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835" y="432162"/>
            <a:ext cx="8214966" cy="28612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82" y="3078892"/>
            <a:ext cx="7979719" cy="16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F48D-D1E4-274A-9450-90912AA1F9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151-DDBF-9545-B426-E167C91CBBB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3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rgbClr val="E31837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0"/>
        </a:spcBef>
        <a:buFont typeface="Arial"/>
        <a:buChar char="•"/>
        <a:defRPr sz="2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835" y="432162"/>
            <a:ext cx="8214966" cy="28612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82" y="3078892"/>
            <a:ext cx="7979719" cy="16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F48D-D1E4-274A-9450-90912AA1F9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151-DDBF-9545-B426-E167C91CBBB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rgbClr val="E31837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0"/>
        </a:spcBef>
        <a:buFont typeface="Arial"/>
        <a:buChar char="•"/>
        <a:defRPr sz="2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835" y="432162"/>
            <a:ext cx="8214966" cy="28612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82" y="3078892"/>
            <a:ext cx="7979719" cy="16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F48D-D1E4-274A-9450-90912AA1F9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151-DDBF-9545-B426-E167C91CBBB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5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rgbClr val="E31837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0"/>
        </a:spcBef>
        <a:buFont typeface="Arial"/>
        <a:buChar char="•"/>
        <a:defRPr sz="2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37797"/>
              </p:ext>
            </p:extLst>
          </p:nvPr>
        </p:nvGraphicFramePr>
        <p:xfrm>
          <a:off x="637970" y="1216955"/>
          <a:ext cx="7868060" cy="3037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8060"/>
              </a:tblGrid>
              <a:tr h="4248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rgbClr val="E31837"/>
                          </a:solidFill>
                        </a:rPr>
                        <a:t>Real-World Prophylaxis Experience: Perspectives from Clinical Practice</a:t>
                      </a:r>
                      <a:endParaRPr lang="en-CA" sz="2400" dirty="0">
                        <a:solidFill>
                          <a:srgbClr val="E31837"/>
                        </a:solidFill>
                      </a:endParaRPr>
                    </a:p>
                  </a:txBody>
                  <a:tcPr marL="0" marR="0" marT="0" marB="152400"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949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Alfonso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Iorio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MD, PhD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McMaster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University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Canada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52400" marB="0"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3773" y="4497427"/>
            <a:ext cx="6644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/>
              <a:t>BeneF</a:t>
            </a:r>
            <a:r>
              <a:rPr lang="en-GB" sz="1200" b="1" cap="small" dirty="0" err="1"/>
              <a:t>ix</a:t>
            </a:r>
            <a:r>
              <a:rPr lang="en-GB" sz="1200" b="1" baseline="30000" dirty="0"/>
              <a:t>®</a:t>
            </a:r>
            <a:r>
              <a:rPr lang="en-GB" sz="1200" b="1" dirty="0"/>
              <a:t> (</a:t>
            </a:r>
            <a:r>
              <a:rPr lang="en-GB" sz="1200" b="1" dirty="0" err="1"/>
              <a:t>nonacog</a:t>
            </a:r>
            <a:r>
              <a:rPr lang="en-GB" sz="1200" b="1" dirty="0"/>
              <a:t> </a:t>
            </a:r>
            <a:r>
              <a:rPr lang="en-GB" sz="1200" b="1" dirty="0" err="1"/>
              <a:t>alfa</a:t>
            </a:r>
            <a:r>
              <a:rPr lang="en-GB" sz="1200" b="1" dirty="0"/>
              <a:t>) is </a:t>
            </a:r>
            <a:r>
              <a:rPr lang="en-GB" sz="1200" b="1" dirty="0" smtClean="0"/>
              <a:t>not currently approved </a:t>
            </a:r>
            <a:r>
              <a:rPr lang="en-GB" sz="1200" b="1" dirty="0"/>
              <a:t>for once-weekly prophylaxis </a:t>
            </a:r>
            <a:r>
              <a:rPr lang="en-GB" sz="1200" b="1" dirty="0" smtClean="0"/>
              <a:t>treatment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3053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red wins: </a:t>
            </a:r>
            <a:r>
              <a:rPr lang="en-US" dirty="0"/>
              <a:t>Q</a:t>
            </a:r>
            <a:r>
              <a:rPr lang="en-US" dirty="0" smtClean="0"/>
              <a:t>uestion </a:t>
            </a:r>
            <a:r>
              <a:rPr lang="en-US" dirty="0"/>
              <a:t>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many adult patients do you expect to be on prophylaxis?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2256527" y="2250091"/>
            <a:ext cx="1695940" cy="22120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6499" y="2720340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&gt;25%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292">
            <a:off x="4853229" y="2250091"/>
            <a:ext cx="1704328" cy="222298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64337" y="2722372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&lt;25%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8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Jackson SC et al. </a:t>
            </a:r>
            <a:r>
              <a:rPr lang="en-US" i="1" dirty="0"/>
              <a:t>Haemophilia</a:t>
            </a:r>
            <a:r>
              <a:rPr lang="en-US" dirty="0"/>
              <a:t> 2014; 20(3), e199–204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93" y="124784"/>
            <a:ext cx="7466190" cy="4479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773" y="4497427"/>
            <a:ext cx="6644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/>
              <a:t>BeneF</a:t>
            </a:r>
            <a:r>
              <a:rPr lang="en-GB" sz="1200" b="1" cap="small" dirty="0" err="1"/>
              <a:t>ix</a:t>
            </a:r>
            <a:r>
              <a:rPr lang="en-GB" sz="1200" b="1" baseline="30000" dirty="0"/>
              <a:t>®</a:t>
            </a:r>
            <a:r>
              <a:rPr lang="en-GB" sz="1200" b="1" dirty="0"/>
              <a:t> (</a:t>
            </a:r>
            <a:r>
              <a:rPr lang="en-GB" sz="1200" b="1" dirty="0" err="1"/>
              <a:t>nonacog</a:t>
            </a:r>
            <a:r>
              <a:rPr lang="en-GB" sz="1200" b="1" dirty="0"/>
              <a:t> </a:t>
            </a:r>
            <a:r>
              <a:rPr lang="en-GB" sz="1200" b="1" dirty="0" err="1"/>
              <a:t>alfa</a:t>
            </a:r>
            <a:r>
              <a:rPr lang="en-GB" sz="1200" b="1" dirty="0"/>
              <a:t>) is </a:t>
            </a:r>
            <a:r>
              <a:rPr lang="en-GB" sz="1200" b="1" dirty="0" smtClean="0"/>
              <a:t>not currently approved </a:t>
            </a:r>
            <a:r>
              <a:rPr lang="en-GB" sz="1200" b="1" dirty="0"/>
              <a:t>for once-weekly prophylaxis </a:t>
            </a:r>
            <a:r>
              <a:rPr lang="en-GB" sz="1200" b="1" dirty="0" smtClean="0"/>
              <a:t>treatment</a:t>
            </a:r>
            <a:endParaRPr lang="en-GB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914400" y="1319843"/>
            <a:ext cx="7125419" cy="3019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Prophylaxis in adult </a:t>
            </a:r>
            <a:r>
              <a:rPr lang="en-US" dirty="0" smtClean="0"/>
              <a:t>patients in Canada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Previous </a:t>
            </a:r>
            <a:r>
              <a:rPr lang="en-US" sz="2400" dirty="0"/>
              <a:t>large Canadian survey in 2006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aseline="30000" dirty="0" smtClean="0"/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US" sz="2400" dirty="0" smtClean="0"/>
              <a:t>17/86 </a:t>
            </a:r>
            <a:r>
              <a:rPr lang="en-US" sz="2400" dirty="0"/>
              <a:t>(20%) adults ≥18 with severe </a:t>
            </a:r>
            <a:r>
              <a:rPr lang="en-US" sz="2400" dirty="0" smtClean="0"/>
              <a:t>hemophilia B were </a:t>
            </a:r>
            <a:r>
              <a:rPr lang="en-US" sz="2400" dirty="0"/>
              <a:t>on prophylaxis </a:t>
            </a:r>
            <a:r>
              <a:rPr lang="en-US" sz="2400" dirty="0" smtClean="0"/>
              <a:t>(</a:t>
            </a:r>
            <a:r>
              <a:rPr lang="en-US" sz="2400" dirty="0"/>
              <a:t>≥45 </a:t>
            </a:r>
            <a:r>
              <a:rPr lang="en-US" sz="2400" dirty="0" smtClean="0"/>
              <a:t>w/year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Current 2014 study: 34/67 (34</a:t>
            </a:r>
            <a:r>
              <a:rPr lang="en-US" sz="2400" dirty="0" smtClean="0"/>
              <a:t>%)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Factor concentrate </a:t>
            </a:r>
            <a:r>
              <a:rPr lang="en-US" sz="2400" dirty="0" err="1" smtClean="0"/>
              <a:t>utilisation</a:t>
            </a:r>
            <a:r>
              <a:rPr lang="en-US" sz="2400" dirty="0" smtClean="0"/>
              <a:t> (U/Kg/year): 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US" sz="1600" b="1" dirty="0" smtClean="0"/>
              <a:t>Pre-2009: </a:t>
            </a:r>
            <a:r>
              <a:rPr lang="en-US" sz="1600" dirty="0" smtClean="0"/>
              <a:t>prophylaxis: 2148; on-demand: 812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US" sz="1600" b="1" dirty="0" smtClean="0"/>
              <a:t>Observation period: </a:t>
            </a:r>
            <a:r>
              <a:rPr lang="en-US" sz="1600" dirty="0" smtClean="0"/>
              <a:t>prophylaxis: 2936; on-demand: 611</a:t>
            </a:r>
            <a:endParaRPr lang="en-US" sz="1600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Biss</a:t>
            </a:r>
            <a:r>
              <a:rPr lang="en-US" dirty="0" smtClean="0"/>
              <a:t> </a:t>
            </a:r>
            <a:r>
              <a:rPr lang="en-US" dirty="0"/>
              <a:t>TT. </a:t>
            </a:r>
            <a:r>
              <a:rPr lang="en-US" i="1" dirty="0"/>
              <a:t>Haemophilia</a:t>
            </a:r>
            <a:r>
              <a:rPr lang="en-US" dirty="0"/>
              <a:t> 2008; 14: 923–30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12944" y="1018668"/>
            <a:ext cx="8371567" cy="3691016"/>
          </a:xfrm>
        </p:spPr>
        <p:txBody>
          <a:bodyPr/>
          <a:lstStyle/>
          <a:p>
            <a:r>
              <a:rPr lang="en-GB" dirty="0" smtClean="0"/>
              <a:t>2/3 </a:t>
            </a:r>
            <a:r>
              <a:rPr lang="en-GB" dirty="0"/>
              <a:t>subjects treating weekly with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33–36 U/kg/week</a:t>
            </a:r>
            <a:endParaRPr lang="en-GB" dirty="0"/>
          </a:p>
          <a:p>
            <a:pPr lvl="1"/>
            <a:r>
              <a:rPr lang="en-GB" sz="2400" dirty="0" smtClean="0"/>
              <a:t>ABR </a:t>
            </a:r>
            <a:r>
              <a:rPr lang="en-GB" sz="2400" dirty="0"/>
              <a:t>= </a:t>
            </a:r>
            <a:r>
              <a:rPr lang="en-GB" sz="2400" dirty="0" smtClean="0"/>
              <a:t>0</a:t>
            </a:r>
            <a:endParaRPr lang="en-GB" sz="2400" dirty="0"/>
          </a:p>
          <a:p>
            <a:endParaRPr lang="en-GB" dirty="0"/>
          </a:p>
          <a:p>
            <a:r>
              <a:rPr lang="en-GB" dirty="0" smtClean="0"/>
              <a:t>1/3 </a:t>
            </a:r>
            <a:r>
              <a:rPr lang="en-GB" dirty="0"/>
              <a:t>subjects treating weekly with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39 </a:t>
            </a:r>
            <a:r>
              <a:rPr lang="en-GB" dirty="0"/>
              <a:t>U/kg/week</a:t>
            </a:r>
          </a:p>
          <a:p>
            <a:pPr lvl="1"/>
            <a:r>
              <a:rPr lang="en-GB" sz="2400" dirty="0" smtClean="0"/>
              <a:t>ABR </a:t>
            </a:r>
            <a:r>
              <a:rPr lang="en-GB" sz="2400" dirty="0"/>
              <a:t>= </a:t>
            </a:r>
            <a:r>
              <a:rPr lang="en-GB" sz="2400" dirty="0" smtClean="0"/>
              <a:t>12</a:t>
            </a:r>
            <a:endParaRPr lang="en-GB" sz="2400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Once-weekly dosing with </a:t>
            </a:r>
            <a:r>
              <a:rPr lang="en-US" dirty="0" err="1" smtClean="0"/>
              <a:t>rFIX</a:t>
            </a:r>
            <a:endParaRPr lang="en-US" baseline="30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0" y="4572000"/>
            <a:ext cx="7221538" cy="334963"/>
          </a:xfrm>
        </p:spPr>
        <p:txBody>
          <a:bodyPr/>
          <a:lstStyle/>
          <a:p>
            <a:r>
              <a:rPr lang="en-US" dirty="0" smtClean="0"/>
              <a:t>Jackson SC et al. </a:t>
            </a:r>
            <a:r>
              <a:rPr lang="en-US" i="1" dirty="0" smtClean="0"/>
              <a:t>Haemophilia</a:t>
            </a:r>
            <a:r>
              <a:rPr lang="en-US" dirty="0" smtClean="0"/>
              <a:t> 2014; 20(3), e199–204.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2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6395" y="155778"/>
            <a:ext cx="3322922" cy="1028338"/>
          </a:xfrm>
        </p:spPr>
        <p:txBody>
          <a:bodyPr/>
          <a:lstStyle/>
          <a:p>
            <a:r>
              <a:rPr lang="en-US" dirty="0" smtClean="0"/>
              <a:t>PK estimation of </a:t>
            </a:r>
            <a:r>
              <a:rPr lang="en-US" dirty="0" err="1" smtClean="0"/>
              <a:t>rFIX</a:t>
            </a:r>
            <a:r>
              <a:rPr lang="en-US" dirty="0" smtClean="0"/>
              <a:t> half-life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47637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24438" y="1460595"/>
            <a:ext cx="34451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Powell JS et al. </a:t>
            </a:r>
            <a:r>
              <a:rPr lang="en-US" i="1" dirty="0" smtClean="0">
                <a:solidFill>
                  <a:prstClr val="black"/>
                </a:solidFill>
              </a:rPr>
              <a:t>NEJM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2013; 369</a:t>
            </a:r>
            <a:r>
              <a:rPr lang="en-US" dirty="0">
                <a:solidFill>
                  <a:prstClr val="black"/>
                </a:solidFill>
              </a:rPr>
              <a:t>(24), 2313–23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Phase III </a:t>
            </a:r>
            <a:r>
              <a:rPr lang="en-US" dirty="0">
                <a:solidFill>
                  <a:prstClr val="black"/>
                </a:solidFill>
              </a:rPr>
              <a:t>study of recombinant factor IX Fc fusion protein in </a:t>
            </a:r>
            <a:r>
              <a:rPr lang="en-US" dirty="0" smtClean="0">
                <a:solidFill>
                  <a:prstClr val="black"/>
                </a:solidFill>
              </a:rPr>
              <a:t>hemophilia B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 estimates 96 vs 48 </a:t>
            </a:r>
            <a:r>
              <a:rPr lang="en-US" dirty="0" err="1" smtClean="0"/>
              <a:t>hrs</a:t>
            </a:r>
            <a:r>
              <a:rPr lang="en-US" dirty="0" smtClean="0"/>
              <a:t> sampling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Powell </a:t>
            </a:r>
            <a:r>
              <a:rPr lang="en-US" dirty="0"/>
              <a:t>JS et al. </a:t>
            </a:r>
            <a:r>
              <a:rPr lang="en-US" i="1" dirty="0"/>
              <a:t>NEJM</a:t>
            </a:r>
            <a:r>
              <a:rPr lang="en-US" dirty="0"/>
              <a:t> </a:t>
            </a:r>
            <a:r>
              <a:rPr lang="en-US" dirty="0" smtClean="0"/>
              <a:t>2013; </a:t>
            </a:r>
            <a:r>
              <a:rPr lang="en-US" dirty="0"/>
              <a:t>369(24), 2313–23.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998" b="19252"/>
          <a:stretch/>
        </p:blipFill>
        <p:spPr>
          <a:xfrm>
            <a:off x="0" y="1685924"/>
            <a:ext cx="9144000" cy="1676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349" y="3369271"/>
            <a:ext cx="8122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2-comp model </a:t>
            </a:r>
            <a:r>
              <a:rPr lang="en-US" dirty="0" smtClean="0">
                <a:solidFill>
                  <a:prstClr val="black"/>
                </a:solidFill>
              </a:rPr>
              <a:t>analysis f</a:t>
            </a:r>
            <a:r>
              <a:rPr lang="en-US" dirty="0" smtClean="0">
                <a:solidFill>
                  <a:prstClr val="black"/>
                </a:solidFill>
              </a:rPr>
              <a:t>ollowing </a:t>
            </a:r>
            <a:r>
              <a:rPr lang="en-US" dirty="0" smtClean="0">
                <a:solidFill>
                  <a:prstClr val="black"/>
                </a:solidFill>
              </a:rPr>
              <a:t>injection of 50 IU/kg (*) </a:t>
            </a:r>
            <a:r>
              <a:rPr lang="en-US" dirty="0">
                <a:solidFill>
                  <a:prstClr val="black"/>
                </a:solidFill>
              </a:rPr>
              <a:t>IU/dl per </a:t>
            </a:r>
            <a:r>
              <a:rPr lang="en-US" dirty="0" smtClean="0">
                <a:solidFill>
                  <a:prstClr val="black"/>
                </a:solidFill>
              </a:rPr>
              <a:t>IU/kg using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one-stage clotting assay for FIX measurement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Are you surprised to see a longer than expected </a:t>
            </a:r>
            <a:r>
              <a:rPr lang="en-US" dirty="0"/>
              <a:t>half-life </a:t>
            </a:r>
            <a:r>
              <a:rPr lang="en-US" dirty="0" err="1"/>
              <a:t>rFIX</a:t>
            </a:r>
            <a:r>
              <a:rPr lang="en-US" dirty="0"/>
              <a:t>?</a:t>
            </a: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2256527" y="2250091"/>
            <a:ext cx="1695940" cy="22120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0325" y="2444115"/>
            <a:ext cx="11176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all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292">
            <a:off x="4853229" y="2250091"/>
            <a:ext cx="1704328" cy="222298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74205" y="2455672"/>
            <a:ext cx="1119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2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Recombinant </a:t>
            </a:r>
            <a:r>
              <a:rPr lang="en-US" dirty="0" smtClean="0"/>
              <a:t>FIX </a:t>
            </a:r>
            <a:r>
              <a:rPr lang="en-US" dirty="0" smtClean="0"/>
              <a:t>vs </a:t>
            </a:r>
            <a:r>
              <a:rPr lang="en-US" dirty="0" err="1" smtClean="0"/>
              <a:t>pdFIX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09600" y="4533900"/>
            <a:ext cx="7221538" cy="334963"/>
          </a:xfrm>
        </p:spPr>
        <p:txBody>
          <a:bodyPr/>
          <a:lstStyle/>
          <a:p>
            <a:r>
              <a:rPr lang="en-US" dirty="0" err="1" smtClean="0"/>
              <a:t>Lissitchkov</a:t>
            </a:r>
            <a:r>
              <a:rPr lang="en-US" dirty="0" smtClean="0"/>
              <a:t> </a:t>
            </a:r>
            <a:r>
              <a:rPr lang="en-US" dirty="0"/>
              <a:t>T. </a:t>
            </a:r>
            <a:r>
              <a:rPr lang="en-US" i="1" dirty="0" smtClean="0"/>
              <a:t>Haemophilia</a:t>
            </a:r>
            <a:r>
              <a:rPr lang="en-US" dirty="0" smtClean="0"/>
              <a:t> </a:t>
            </a:r>
            <a:r>
              <a:rPr lang="en-US" dirty="0"/>
              <a:t>2013;19(5):</a:t>
            </a:r>
            <a:r>
              <a:rPr lang="en-US" dirty="0" smtClean="0"/>
              <a:t>674–8, </a:t>
            </a:r>
            <a:br>
              <a:rPr lang="en-US" dirty="0" smtClean="0"/>
            </a:br>
            <a:r>
              <a:rPr lang="en-US" dirty="0" smtClean="0"/>
              <a:t>Berntorp </a:t>
            </a:r>
            <a:r>
              <a:rPr lang="en-US" dirty="0"/>
              <a:t>E. </a:t>
            </a:r>
            <a:r>
              <a:rPr lang="en-US" i="1" dirty="0" smtClean="0"/>
              <a:t>Haemophilia</a:t>
            </a:r>
            <a:r>
              <a:rPr lang="en-US" dirty="0" smtClean="0"/>
              <a:t> </a:t>
            </a:r>
            <a:r>
              <a:rPr lang="en-US" dirty="0"/>
              <a:t>2013;19(6), 805–7.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450" y="3213184"/>
            <a:ext cx="26052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/>
              <a:t>VDss</a:t>
            </a:r>
            <a:r>
              <a:rPr lang="en-GB" sz="1050" dirty="0" smtClean="0"/>
              <a:t>: Volume of distribution</a:t>
            </a:r>
          </a:p>
          <a:p>
            <a:r>
              <a:rPr lang="en-GB" sz="1050" baseline="30000" dirty="0"/>
              <a:t>†</a:t>
            </a:r>
            <a:r>
              <a:rPr lang="en-GB" sz="1050" dirty="0" err="1" smtClean="0"/>
              <a:t>AlphaNine</a:t>
            </a:r>
            <a:r>
              <a:rPr lang="en-GB" sz="1050" baseline="30000" dirty="0" smtClean="0"/>
              <a:t>® </a:t>
            </a:r>
            <a:r>
              <a:rPr lang="en-GB" sz="1050" dirty="0" smtClean="0"/>
              <a:t>is not approved in Australia</a:t>
            </a:r>
            <a:endParaRPr lang="en-GB" sz="105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277469"/>
              </p:ext>
            </p:extLst>
          </p:nvPr>
        </p:nvGraphicFramePr>
        <p:xfrm>
          <a:off x="583337" y="1386546"/>
          <a:ext cx="7575143" cy="184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094"/>
                <a:gridCol w="2293369"/>
                <a:gridCol w="22656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AlphaNine</a:t>
                      </a:r>
                      <a:r>
                        <a:rPr lang="en-US" baseline="30000" dirty="0" smtClean="0"/>
                        <a:t>®†</a:t>
                      </a:r>
                    </a:p>
                    <a:p>
                      <a:pPr algn="ctr"/>
                      <a:r>
                        <a:rPr lang="en-US" baseline="0" dirty="0" smtClean="0"/>
                        <a:t>(n = 25)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BeneF</a:t>
                      </a:r>
                      <a:r>
                        <a:rPr lang="en-US" cap="small" baseline="0" dirty="0" err="1" smtClean="0"/>
                        <a:t>ix</a:t>
                      </a:r>
                      <a:r>
                        <a:rPr lang="en-US" baseline="30000" dirty="0" smtClean="0"/>
                        <a:t>®</a:t>
                      </a:r>
                    </a:p>
                    <a:p>
                      <a:pPr algn="ctr"/>
                      <a:r>
                        <a:rPr lang="en-US" dirty="0" smtClean="0"/>
                        <a:t>(n = 22)</a:t>
                      </a:r>
                      <a:endParaRPr lang="en-US" dirty="0"/>
                    </a:p>
                  </a:txBody>
                  <a:tcPr/>
                </a:tc>
              </a:tr>
              <a:tr h="466717">
                <a:tc>
                  <a:txBody>
                    <a:bodyPr/>
                    <a:lstStyle/>
                    <a:p>
                      <a:r>
                        <a:rPr lang="en-US" dirty="0" smtClean="0"/>
                        <a:t>Recovery IU/</a:t>
                      </a:r>
                      <a:r>
                        <a:rPr lang="en-US" dirty="0" err="1" smtClean="0"/>
                        <a:t>dL</a:t>
                      </a:r>
                      <a:r>
                        <a:rPr lang="en-US" baseline="0" dirty="0" smtClean="0"/>
                        <a:t> per IU/Kg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1.30</a:t>
                      </a:r>
                      <a:r>
                        <a:rPr lang="en-US" baseline="0" dirty="0" smtClean="0"/>
                        <a:t> +/- 0.4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1.00 +/- 0.3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Half-life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32.7 +/- 7.4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36.0 +/-</a:t>
                      </a:r>
                      <a:r>
                        <a:rPr lang="en-US" baseline="0" dirty="0" smtClean="0"/>
                        <a:t> 12.8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VDss</a:t>
                      </a:r>
                      <a:r>
                        <a:rPr lang="en-US" dirty="0" smtClean="0"/>
                        <a:t> (dl/Kg)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1.34 +/-</a:t>
                      </a:r>
                      <a:r>
                        <a:rPr lang="en-US" baseline="0" dirty="0" smtClean="0"/>
                        <a:t> 0.42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1.75 +/- 0.52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892800" y="1409700"/>
            <a:ext cx="2265680" cy="18415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do you dose </a:t>
            </a:r>
            <a:r>
              <a:rPr lang="en-US" dirty="0" err="1" smtClean="0"/>
              <a:t>rFIX</a:t>
            </a:r>
            <a:r>
              <a:rPr lang="en-US" dirty="0" smtClean="0"/>
              <a:t>? Do you use a conversion factor (e.g. 1.2 or higher?)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64852" y="2169002"/>
            <a:ext cx="2043233" cy="2580148"/>
            <a:chOff x="2064852" y="2118437"/>
            <a:chExt cx="2043233" cy="258014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2064852" y="2118437"/>
              <a:ext cx="1978160" cy="25801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248280" y="2541397"/>
              <a:ext cx="185980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 / </a:t>
              </a:r>
              <a:r>
                <a:rPr lang="en-GB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don’t </a:t>
              </a:r>
              <a:br>
                <a:rPr lang="en-GB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GB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understand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64774" y="2169002"/>
            <a:ext cx="1948007" cy="2540818"/>
            <a:chOff x="4764774" y="2007077"/>
            <a:chExt cx="1948007" cy="254081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81292">
              <a:off x="4764774" y="2007077"/>
              <a:ext cx="1948007" cy="254081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206985" y="2465197"/>
              <a:ext cx="13308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Yes, </a:t>
              </a:r>
              <a:b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 sure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5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Interpatient variability in dosing HB patients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327195" y="3743324"/>
            <a:ext cx="6264105" cy="4901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 defTabSz="457200">
              <a:buNone/>
            </a:pPr>
            <a:r>
              <a:rPr lang="it-IT" sz="1800" dirty="0" smtClean="0">
                <a:solidFill>
                  <a:srgbClr val="000000"/>
                </a:solidFill>
              </a:rPr>
              <a:t>(*) 43% </a:t>
            </a:r>
            <a:r>
              <a:rPr lang="it-IT" sz="1800" dirty="0" err="1" smtClean="0">
                <a:solidFill>
                  <a:srgbClr val="000000"/>
                </a:solidFill>
              </a:rPr>
              <a:t>of</a:t>
            </a:r>
            <a:r>
              <a:rPr lang="it-IT" sz="1800" dirty="0" smtClean="0">
                <a:solidFill>
                  <a:srgbClr val="000000"/>
                </a:solidFill>
              </a:rPr>
              <a:t> 46 </a:t>
            </a:r>
            <a:r>
              <a:rPr lang="it-IT" sz="1800" dirty="0" err="1" smtClean="0">
                <a:solidFill>
                  <a:srgbClr val="000000"/>
                </a:solidFill>
              </a:rPr>
              <a:t>patients</a:t>
            </a:r>
            <a:r>
              <a:rPr lang="it-IT" sz="1800" dirty="0" smtClean="0">
                <a:solidFill>
                  <a:srgbClr val="000000"/>
                </a:solidFill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</a:rPr>
              <a:t>did</a:t>
            </a:r>
            <a:r>
              <a:rPr lang="it-IT" sz="1800" dirty="0" smtClean="0">
                <a:solidFill>
                  <a:srgbClr val="000000"/>
                </a:solidFill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</a:rPr>
              <a:t>not</a:t>
            </a:r>
            <a:r>
              <a:rPr lang="it-IT" sz="1800" dirty="0" smtClean="0">
                <a:solidFill>
                  <a:srgbClr val="000000"/>
                </a:solidFill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</a:rPr>
              <a:t>require</a:t>
            </a:r>
            <a:r>
              <a:rPr lang="it-IT" sz="1800" dirty="0" smtClean="0">
                <a:solidFill>
                  <a:srgbClr val="000000"/>
                </a:solidFill>
              </a:rPr>
              <a:t> dose </a:t>
            </a:r>
            <a:r>
              <a:rPr lang="it-IT" sz="1800" dirty="0" err="1" smtClean="0">
                <a:solidFill>
                  <a:srgbClr val="000000"/>
                </a:solidFill>
              </a:rPr>
              <a:t>increase</a:t>
            </a:r>
            <a:endParaRPr lang="it-IT" sz="1800" dirty="0" smtClean="0">
              <a:solidFill>
                <a:srgbClr val="000000"/>
              </a:solidFill>
            </a:endParaRPr>
          </a:p>
          <a:p>
            <a:pPr marL="0" indent="0" defTabSz="457200">
              <a:buNone/>
            </a:pPr>
            <a:endParaRPr lang="it-IT" sz="1600" dirty="0" smtClean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/>
            <a:endParaRPr lang="en-US" dirty="0">
              <a:ea typeface="MS PGothic" pitchFamily="34" charset="-128"/>
              <a:cs typeface="Tahoma" pitchFamily="34" charset="0"/>
            </a:endParaRPr>
          </a:p>
          <a:p>
            <a:endParaRPr lang="en-GB" dirty="0"/>
          </a:p>
        </p:txBody>
      </p:sp>
      <p:graphicFrame>
        <p:nvGraphicFramePr>
          <p:cNvPr id="5" name="Segnaposto tabella 4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045417771"/>
              </p:ext>
            </p:extLst>
          </p:nvPr>
        </p:nvGraphicFramePr>
        <p:xfrm>
          <a:off x="314325" y="1049338"/>
          <a:ext cx="8320716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914"/>
                <a:gridCol w="2578444"/>
                <a:gridCol w="2080179"/>
                <a:gridCol w="2080179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Study</a:t>
                      </a:r>
                      <a:endParaRPr lang="it-IT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Pts</a:t>
                      </a:r>
                      <a:r>
                        <a:rPr lang="it-IT" sz="1400" baseline="0" dirty="0" smtClean="0"/>
                        <a:t> &amp; </a:t>
                      </a:r>
                      <a:r>
                        <a:rPr lang="it-IT" sz="1400" baseline="0" dirty="0" smtClean="0"/>
                        <a:t>Age (years)</a:t>
                      </a:r>
                      <a:endParaRPr lang="it-IT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Prophylaxis (U/Kg)</a:t>
                      </a:r>
                      <a:endParaRPr lang="it-IT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On-demand (U/Kg)</a:t>
                      </a:r>
                      <a:endParaRPr lang="it-IT" sz="1400" dirty="0"/>
                    </a:p>
                  </a:txBody>
                  <a:tcPr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N°</a:t>
                      </a:r>
                      <a:r>
                        <a:rPr lang="it-IT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it-IT" sz="1200" b="1" baseline="0" dirty="0" smtClean="0">
                          <a:solidFill>
                            <a:schemeClr val="tx1"/>
                          </a:solidFill>
                        </a:rPr>
                        <a:t>mean (range)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Median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Median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</a:p>
                  </a:txBody>
                  <a:tcPr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Roth</a:t>
                      </a:r>
                      <a:r>
                        <a:rPr lang="it-IT" sz="14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(*)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23 (4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56)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35.1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(9.7–170.6)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42.8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(6.5–224.6)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Shapiro</a:t>
                      </a:r>
                      <a:r>
                        <a:rPr lang="it-IT" sz="14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sz="1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9 (0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14)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60.6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(8.7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–230.4)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62.7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(82–292.0)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Lambert</a:t>
                      </a:r>
                      <a:r>
                        <a:rPr lang="it-IT" sz="14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1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28 (12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68)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51.7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(13.9–1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84.2)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87.4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(30.3 –147.2)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Monahan</a:t>
                      </a:r>
                      <a:r>
                        <a:rPr lang="it-IT" sz="140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it-IT" sz="1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(0–4)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57.6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(27.9–187.2)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58.2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(27.5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–115.2)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11" name="Text Placeholder 7"/>
          <p:cNvSpPr txBox="1">
            <a:spLocks/>
          </p:cNvSpPr>
          <p:nvPr/>
        </p:nvSpPr>
        <p:spPr>
          <a:xfrm>
            <a:off x="609600" y="4305300"/>
            <a:ext cx="7221538" cy="334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6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/>
            <a:r>
              <a:rPr lang="it-IT" dirty="0" smtClean="0">
                <a:solidFill>
                  <a:srgbClr val="000000"/>
                </a:solidFill>
              </a:rPr>
              <a:t>1. Roth </a:t>
            </a:r>
            <a:r>
              <a:rPr lang="it-IT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Blood</a:t>
            </a:r>
            <a:r>
              <a:rPr lang="en-US" dirty="0">
                <a:solidFill>
                  <a:srgbClr val="000000"/>
                </a:solidFill>
              </a:rPr>
              <a:t> 2001; </a:t>
            </a:r>
            <a:r>
              <a:rPr lang="it-IT" dirty="0">
                <a:solidFill>
                  <a:srgbClr val="000000"/>
                </a:solidFill>
              </a:rPr>
              <a:t>98: </a:t>
            </a:r>
            <a:r>
              <a:rPr lang="it-IT" dirty="0" smtClean="0">
                <a:solidFill>
                  <a:srgbClr val="000000"/>
                </a:solidFill>
              </a:rPr>
              <a:t>3600-6; 2. </a:t>
            </a:r>
            <a:r>
              <a:rPr lang="it-IT" dirty="0" smtClean="0">
                <a:solidFill>
                  <a:prstClr val="black"/>
                </a:solidFill>
                <a:ea typeface="MS PGothic" pitchFamily="34" charset="-128"/>
                <a:cs typeface="Tahoma" pitchFamily="34" charset="0"/>
              </a:rPr>
              <a:t>Shapiro </a:t>
            </a:r>
            <a:r>
              <a:rPr lang="it-IT" dirty="0">
                <a:solidFill>
                  <a:prstClr val="black"/>
                </a:solidFill>
                <a:ea typeface="MS PGothic" pitchFamily="34" charset="-128"/>
                <a:cs typeface="Tahoma" pitchFamily="34" charset="0"/>
              </a:rPr>
              <a:t>A, et al.</a:t>
            </a:r>
            <a:r>
              <a:rPr lang="it-IT" i="1" dirty="0">
                <a:solidFill>
                  <a:prstClr val="black"/>
                </a:solidFill>
                <a:ea typeface="MS PGothic" pitchFamily="34" charset="-128"/>
                <a:cs typeface="Tahoma" pitchFamily="34" charset="0"/>
              </a:rPr>
              <a:t> Blood.</a:t>
            </a:r>
            <a:r>
              <a:rPr lang="it-IT" dirty="0">
                <a:solidFill>
                  <a:prstClr val="black"/>
                </a:solidFill>
                <a:ea typeface="MS PGothic" pitchFamily="34" charset="-128"/>
                <a:cs typeface="Tahoma" pitchFamily="34" charset="0"/>
              </a:rPr>
              <a:t> 2005;105:</a:t>
            </a:r>
            <a:r>
              <a:rPr lang="en-US" dirty="0" smtClean="0">
                <a:solidFill>
                  <a:prstClr val="black"/>
                </a:solidFill>
                <a:ea typeface="MS PGothic" pitchFamily="34" charset="-128"/>
                <a:cs typeface="Tahoma" pitchFamily="34" charset="0"/>
              </a:rPr>
              <a:t>518–525; 3. Lambert </a:t>
            </a:r>
            <a:r>
              <a:rPr lang="en-US" dirty="0">
                <a:solidFill>
                  <a:prstClr val="black"/>
                </a:solidFill>
                <a:ea typeface="MS PGothic" pitchFamily="34" charset="-128"/>
                <a:cs typeface="Tahoma" pitchFamily="34" charset="0"/>
              </a:rPr>
              <a:t>T, et al. </a:t>
            </a:r>
            <a:r>
              <a:rPr lang="en-US" i="1" dirty="0">
                <a:solidFill>
                  <a:prstClr val="black"/>
                </a:solidFill>
                <a:ea typeface="MS PGothic" pitchFamily="34" charset="-128"/>
                <a:cs typeface="Tahoma" pitchFamily="34" charset="0"/>
              </a:rPr>
              <a:t>Haemophilia.</a:t>
            </a:r>
            <a:r>
              <a:rPr lang="en-US" dirty="0">
                <a:solidFill>
                  <a:prstClr val="black"/>
                </a:solidFill>
                <a:ea typeface="MS PGothic" pitchFamily="34" charset="-128"/>
                <a:cs typeface="Tahoma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MS PGothic" pitchFamily="34" charset="-128"/>
                <a:cs typeface="Tahoma" pitchFamily="34" charset="0"/>
              </a:rPr>
              <a:t>2007;13:233–243; 4. </a:t>
            </a:r>
            <a:r>
              <a:rPr lang="da-DK" dirty="0" smtClean="0">
                <a:solidFill>
                  <a:prstClr val="black"/>
                </a:solidFill>
                <a:ea typeface="MS PGothic" pitchFamily="34" charset="-128"/>
                <a:cs typeface="Tahoma" pitchFamily="34" charset="0"/>
              </a:rPr>
              <a:t>Monahan </a:t>
            </a:r>
            <a:r>
              <a:rPr lang="da-DK" dirty="0">
                <a:solidFill>
                  <a:prstClr val="black"/>
                </a:solidFill>
                <a:ea typeface="MS PGothic" pitchFamily="34" charset="-128"/>
                <a:cs typeface="Tahoma" pitchFamily="34" charset="0"/>
              </a:rPr>
              <a:t>PE et al. </a:t>
            </a:r>
            <a:r>
              <a:rPr lang="da-DK" i="1" dirty="0">
                <a:solidFill>
                  <a:prstClr val="black"/>
                </a:solidFill>
                <a:ea typeface="MS PGothic" pitchFamily="34" charset="-128"/>
                <a:cs typeface="Tahoma" pitchFamily="34" charset="0"/>
              </a:rPr>
              <a:t>Haemophilia</a:t>
            </a:r>
            <a:r>
              <a:rPr lang="da-DK" dirty="0">
                <a:solidFill>
                  <a:prstClr val="black"/>
                </a:solidFill>
                <a:ea typeface="MS PGothic" pitchFamily="34" charset="-128"/>
                <a:cs typeface="Tahoma" pitchFamily="34" charset="0"/>
              </a:rPr>
              <a:t> 2010;16:460-468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5559" y="1683610"/>
            <a:ext cx="785369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400" b="1" dirty="0" smtClean="0"/>
              <a:t>Alfonso Iorio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4542" y="2647551"/>
            <a:ext cx="5203567" cy="2976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Bayer, </a:t>
            </a:r>
            <a:r>
              <a:rPr lang="en-US" sz="1100" b="1" dirty="0" err="1" smtClean="0">
                <a:solidFill>
                  <a:prstClr val="black"/>
                </a:solidFill>
              </a:rPr>
              <a:t>Biogen</a:t>
            </a:r>
            <a:r>
              <a:rPr lang="en-US" sz="1100" b="1" dirty="0" smtClean="0">
                <a:solidFill>
                  <a:prstClr val="black"/>
                </a:solidFill>
              </a:rPr>
              <a:t> Idec, </a:t>
            </a:r>
            <a:r>
              <a:rPr lang="en-US" sz="1100" b="1" dirty="0" err="1" smtClean="0">
                <a:solidFill>
                  <a:prstClr val="black"/>
                </a:solidFill>
              </a:rPr>
              <a:t>NovoNordisk</a:t>
            </a:r>
            <a:r>
              <a:rPr lang="en-US" sz="1100" b="1" dirty="0" smtClean="0">
                <a:solidFill>
                  <a:prstClr val="black"/>
                </a:solidFill>
              </a:rPr>
              <a:t>, Pfizer - No conflicts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4542" y="3662434"/>
            <a:ext cx="5203567" cy="2976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92500" lnSpcReduction="20000"/>
          </a:bodyPr>
          <a:lstStyle/>
          <a:p>
            <a:pPr lvl="0"/>
            <a:r>
              <a:rPr lang="en-US" sz="1200" b="1" dirty="0" smtClean="0">
                <a:solidFill>
                  <a:prstClr val="black"/>
                </a:solidFill>
              </a:rPr>
              <a:t>Bayer</a:t>
            </a:r>
            <a:r>
              <a:rPr lang="en-US" sz="1200" b="1" dirty="0">
                <a:solidFill>
                  <a:prstClr val="black"/>
                </a:solidFill>
              </a:rPr>
              <a:t>, Baxter, </a:t>
            </a:r>
            <a:r>
              <a:rPr lang="en-US" sz="1200" b="1" dirty="0" err="1">
                <a:solidFill>
                  <a:prstClr val="black"/>
                </a:solidFill>
              </a:rPr>
              <a:t>Biogen</a:t>
            </a:r>
            <a:r>
              <a:rPr lang="en-US" sz="1200" b="1" dirty="0">
                <a:solidFill>
                  <a:prstClr val="black"/>
                </a:solidFill>
              </a:rPr>
              <a:t> Idec, </a:t>
            </a:r>
            <a:r>
              <a:rPr lang="en-US" sz="1200" b="1" dirty="0" smtClean="0">
                <a:solidFill>
                  <a:prstClr val="black"/>
                </a:solidFill>
              </a:rPr>
              <a:t>CSL, </a:t>
            </a:r>
            <a:r>
              <a:rPr lang="en-US" sz="1200" b="1" dirty="0" err="1" smtClean="0">
                <a:solidFill>
                  <a:prstClr val="black"/>
                </a:solidFill>
              </a:rPr>
              <a:t>NovoNordisk</a:t>
            </a:r>
            <a:r>
              <a:rPr lang="en-US" sz="1200" b="1" dirty="0" smtClean="0">
                <a:solidFill>
                  <a:prstClr val="black"/>
                </a:solidFill>
              </a:rPr>
              <a:t>, </a:t>
            </a:r>
            <a:r>
              <a:rPr lang="en-US" sz="1200" b="1" dirty="0" err="1" smtClean="0">
                <a:solidFill>
                  <a:prstClr val="black"/>
                </a:solidFill>
              </a:rPr>
              <a:t>Octapharma</a:t>
            </a:r>
            <a:r>
              <a:rPr lang="en-US" sz="1200" b="1" dirty="0" smtClean="0">
                <a:solidFill>
                  <a:prstClr val="black"/>
                </a:solidFill>
              </a:rPr>
              <a:t>, Pfizer – No conflicts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4542" y="4007148"/>
            <a:ext cx="5203567" cy="2976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92500" lnSpcReduction="20000"/>
          </a:bodyPr>
          <a:lstStyle/>
          <a:p>
            <a:pPr lvl="0"/>
            <a:r>
              <a:rPr lang="en-US" sz="1200" b="1" dirty="0" smtClean="0">
                <a:solidFill>
                  <a:prstClr val="black"/>
                </a:solidFill>
              </a:rPr>
              <a:t>Bayer</a:t>
            </a:r>
            <a:r>
              <a:rPr lang="en-US" sz="1200" b="1" dirty="0">
                <a:solidFill>
                  <a:prstClr val="black"/>
                </a:solidFill>
              </a:rPr>
              <a:t>, Baxter, </a:t>
            </a:r>
            <a:r>
              <a:rPr lang="en-US" sz="1200" b="1" dirty="0" err="1">
                <a:solidFill>
                  <a:prstClr val="black"/>
                </a:solidFill>
              </a:rPr>
              <a:t>Biogen</a:t>
            </a:r>
            <a:r>
              <a:rPr lang="en-US" sz="1200" b="1" dirty="0">
                <a:solidFill>
                  <a:prstClr val="black"/>
                </a:solidFill>
              </a:rPr>
              <a:t> Idec, </a:t>
            </a:r>
            <a:r>
              <a:rPr lang="en-US" sz="1200" b="1" dirty="0" smtClean="0">
                <a:solidFill>
                  <a:prstClr val="black"/>
                </a:solidFill>
              </a:rPr>
              <a:t>CSL, </a:t>
            </a:r>
            <a:r>
              <a:rPr lang="en-US" sz="1200" b="1" dirty="0" err="1" smtClean="0">
                <a:solidFill>
                  <a:prstClr val="black"/>
                </a:solidFill>
              </a:rPr>
              <a:t>NovoNordisk</a:t>
            </a:r>
            <a:r>
              <a:rPr lang="en-US" sz="1200" b="1" dirty="0">
                <a:solidFill>
                  <a:prstClr val="black"/>
                </a:solidFill>
              </a:rPr>
              <a:t>, </a:t>
            </a:r>
            <a:r>
              <a:rPr lang="en-US" sz="1200" b="1" dirty="0" err="1">
                <a:solidFill>
                  <a:prstClr val="black"/>
                </a:solidFill>
              </a:rPr>
              <a:t>Octapharma</a:t>
            </a:r>
            <a:r>
              <a:rPr lang="en-US" sz="1200" b="1" dirty="0">
                <a:solidFill>
                  <a:prstClr val="black"/>
                </a:solidFill>
              </a:rPr>
              <a:t>, </a:t>
            </a:r>
            <a:r>
              <a:rPr lang="en-US" sz="1200" b="1" dirty="0" smtClean="0">
                <a:solidFill>
                  <a:prstClr val="black"/>
                </a:solidFill>
              </a:rPr>
              <a:t>Pfizer </a:t>
            </a:r>
            <a:r>
              <a:rPr lang="en-US" sz="1200" b="1" dirty="0">
                <a:solidFill>
                  <a:prstClr val="black"/>
                </a:solidFill>
              </a:rPr>
              <a:t>– No </a:t>
            </a:r>
            <a:r>
              <a:rPr lang="en-US" sz="1200" b="1" dirty="0" smtClean="0">
                <a:solidFill>
                  <a:prstClr val="black"/>
                </a:solidFill>
              </a:rPr>
              <a:t>conflicts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4542" y="4298550"/>
            <a:ext cx="5203567" cy="2976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Bayer, </a:t>
            </a:r>
            <a:r>
              <a:rPr lang="en-US" sz="1100" b="1" dirty="0" err="1" smtClean="0">
                <a:solidFill>
                  <a:prstClr val="black"/>
                </a:solidFill>
              </a:rPr>
              <a:t>NovoNordisk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>
                <a:solidFill>
                  <a:prstClr val="black"/>
                </a:solidFill>
              </a:rPr>
              <a:t>– No </a:t>
            </a:r>
            <a:r>
              <a:rPr lang="en-US" sz="1100" b="1" dirty="0" smtClean="0">
                <a:solidFill>
                  <a:prstClr val="black"/>
                </a:solidFill>
              </a:rPr>
              <a:t>conflicts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4541" y="2994780"/>
            <a:ext cx="5203567" cy="2976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–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4540" y="3323478"/>
            <a:ext cx="5203567" cy="2976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–</a:t>
            </a:r>
            <a:endParaRPr lang="en-US" sz="1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Recovery data from study 400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Valentino </a:t>
            </a:r>
            <a:r>
              <a:rPr lang="en-US" dirty="0"/>
              <a:t>L. </a:t>
            </a:r>
            <a:r>
              <a:rPr lang="en-US" i="1" dirty="0" smtClean="0"/>
              <a:t>Haemophilia</a:t>
            </a:r>
            <a:r>
              <a:rPr lang="en-US" dirty="0" smtClean="0"/>
              <a:t> </a:t>
            </a:r>
            <a:r>
              <a:rPr lang="en-US" dirty="0"/>
              <a:t>2014;20(3), 398–406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7" y="918227"/>
            <a:ext cx="7008023" cy="3772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68815" y="1371600"/>
            <a:ext cx="2355011" cy="2838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>
          <a:xfrm>
            <a:off x="7489032" y="3543300"/>
            <a:ext cx="1550193" cy="15335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547814" y="681038"/>
            <a:ext cx="1512887" cy="432197"/>
          </a:xfrm>
          <a:prstGeom prst="flowChartInputOutpu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>
                <a:solidFill>
                  <a:srgbClr val="000000"/>
                </a:solidFill>
                <a:latin typeface="Arial Unicode MS"/>
              </a:rPr>
              <a:t>293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6084888" y="735806"/>
            <a:ext cx="2590800" cy="325041"/>
          </a:xfrm>
          <a:prstGeom prst="flowChartPredefined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dirty="0">
                <a:solidFill>
                  <a:srgbClr val="000000"/>
                </a:solidFill>
                <a:latin typeface="Arial Unicode MS"/>
              </a:rPr>
              <a:t>35/47 </a:t>
            </a:r>
            <a:r>
              <a:rPr lang="it-IT" sz="2400" dirty="0" smtClean="0">
                <a:solidFill>
                  <a:srgbClr val="000000"/>
                </a:solidFill>
                <a:latin typeface="Arial Unicode MS"/>
              </a:rPr>
              <a:t>centres</a:t>
            </a:r>
            <a:endParaRPr lang="it-IT" sz="2400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987676" y="2301479"/>
            <a:ext cx="936625" cy="215503"/>
          </a:xfrm>
          <a:prstGeom prst="flowChartDecision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68314" y="2842023"/>
            <a:ext cx="936625" cy="215503"/>
          </a:xfrm>
          <a:prstGeom prst="flowChartDecision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787901" y="3651647"/>
            <a:ext cx="936625" cy="215503"/>
          </a:xfrm>
          <a:prstGeom prst="flowChartDecision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051050" y="2733676"/>
            <a:ext cx="1512888" cy="432197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dirty="0" smtClean="0">
                <a:solidFill>
                  <a:srgbClr val="000000"/>
                </a:solidFill>
                <a:latin typeface="Arial Unicode MS"/>
              </a:rPr>
              <a:t>67</a:t>
            </a:r>
            <a:endParaRPr lang="it-IT" sz="2400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732589" y="3543300"/>
            <a:ext cx="1512887" cy="432197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dirty="0" smtClean="0">
                <a:solidFill>
                  <a:srgbClr val="000000"/>
                </a:solidFill>
                <a:latin typeface="Arial Unicode MS"/>
              </a:rPr>
              <a:t>138</a:t>
            </a:r>
            <a:endParaRPr lang="it-IT" sz="2400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284664" y="4245769"/>
            <a:ext cx="1512887" cy="432197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>
                <a:solidFill>
                  <a:srgbClr val="000000"/>
                </a:solidFill>
                <a:latin typeface="Arial Unicode MS"/>
              </a:rPr>
              <a:t>1 (ITI)</a:t>
            </a:r>
          </a:p>
        </p:txBody>
      </p:sp>
      <p:cxnSp>
        <p:nvCxnSpPr>
          <p:cNvPr id="11" name="AutoShape 11"/>
          <p:cNvCxnSpPr>
            <a:cxnSpLocks noChangeShapeType="1"/>
          </p:cNvCxnSpPr>
          <p:nvPr/>
        </p:nvCxnSpPr>
        <p:spPr bwMode="auto">
          <a:xfrm flipH="1">
            <a:off x="2916239" y="897731"/>
            <a:ext cx="3178175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6084888" y="1059657"/>
            <a:ext cx="2590800" cy="1513285"/>
            <a:chOff x="3833" y="890"/>
            <a:chExt cx="1632" cy="1271"/>
          </a:xfrm>
        </p:grpSpPr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3833" y="1162"/>
              <a:ext cx="1632" cy="408"/>
            </a:xfrm>
            <a:prstGeom prst="flowChartInternalStorag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600">
                <a:solidFill>
                  <a:srgbClr val="000000"/>
                </a:solidFill>
                <a:latin typeface="Arial Unicode MS"/>
              </a:endParaRPr>
            </a:p>
            <a:p>
              <a:r>
                <a:rPr lang="it-IT" sz="1600">
                  <a:solidFill>
                    <a:srgbClr val="000000"/>
                  </a:solidFill>
                  <a:latin typeface="Arial Unicode MS"/>
                </a:rPr>
                <a:t>5: no severe HB pts</a:t>
              </a:r>
            </a:p>
            <a:p>
              <a:r>
                <a:rPr lang="it-IT" sz="1600">
                  <a:solidFill>
                    <a:srgbClr val="000000"/>
                  </a:solidFill>
                  <a:latin typeface="Arial Unicode MS"/>
                </a:rPr>
                <a:t>6: no answer</a:t>
              </a:r>
            </a:p>
            <a:p>
              <a:endParaRPr lang="it-IT" sz="1600">
                <a:solidFill>
                  <a:srgbClr val="000000"/>
                </a:solidFill>
                <a:latin typeface="Arial Unicode MS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3833" y="1888"/>
              <a:ext cx="1632" cy="273"/>
            </a:xfrm>
            <a:prstGeom prst="flowChartPredefinedProcess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400" dirty="0" smtClean="0">
                  <a:solidFill>
                    <a:srgbClr val="000000"/>
                  </a:solidFill>
                  <a:latin typeface="Arial Unicode MS"/>
                </a:rPr>
                <a:t>29/35 centres</a:t>
              </a:r>
              <a:endParaRPr lang="it-IT" sz="2400" dirty="0">
                <a:solidFill>
                  <a:srgbClr val="000000"/>
                </a:solidFill>
                <a:latin typeface="Arial Unicode MS"/>
              </a:endParaRPr>
            </a:p>
          </p:txBody>
        </p:sp>
        <p:cxnSp>
          <p:nvCxnSpPr>
            <p:cNvPr id="15" name="AutoShape 15"/>
            <p:cNvCxnSpPr>
              <a:cxnSpLocks noChangeShapeType="1"/>
            </p:cNvCxnSpPr>
            <p:nvPr/>
          </p:nvCxnSpPr>
          <p:spPr bwMode="auto">
            <a:xfrm>
              <a:off x="4649" y="890"/>
              <a:ext cx="0" cy="27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6"/>
            <p:cNvCxnSpPr>
              <a:cxnSpLocks noChangeShapeType="1"/>
              <a:stCxn id="13" idx="2"/>
            </p:cNvCxnSpPr>
            <p:nvPr/>
          </p:nvCxnSpPr>
          <p:spPr bwMode="auto">
            <a:xfrm>
              <a:off x="4649" y="1570"/>
              <a:ext cx="0" cy="272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17" name="AutoShape 17"/>
          <p:cNvCxnSpPr>
            <a:cxnSpLocks noChangeShapeType="1"/>
          </p:cNvCxnSpPr>
          <p:nvPr/>
        </p:nvCxnSpPr>
        <p:spPr bwMode="auto">
          <a:xfrm flipV="1">
            <a:off x="3492501" y="1762125"/>
            <a:ext cx="1057275" cy="539354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8" name="AutoShape 18"/>
          <p:cNvCxnSpPr>
            <a:cxnSpLocks noChangeShapeType="1"/>
          </p:cNvCxnSpPr>
          <p:nvPr/>
        </p:nvCxnSpPr>
        <p:spPr bwMode="auto">
          <a:xfrm>
            <a:off x="971550" y="1762126"/>
            <a:ext cx="0" cy="431006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9" name="AutoShape 19"/>
          <p:cNvCxnSpPr>
            <a:cxnSpLocks noChangeShapeType="1"/>
          </p:cNvCxnSpPr>
          <p:nvPr/>
        </p:nvCxnSpPr>
        <p:spPr bwMode="auto">
          <a:xfrm>
            <a:off x="3779839" y="1545431"/>
            <a:ext cx="477837" cy="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1692275" y="1924051"/>
            <a:ext cx="1728788" cy="270272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000" dirty="0">
                <a:solidFill>
                  <a:srgbClr val="000000"/>
                </a:solidFill>
                <a:latin typeface="Arial Unicode MS"/>
              </a:rPr>
              <a:t>= </a:t>
            </a:r>
            <a:r>
              <a:rPr lang="it-IT" sz="2000" dirty="0" smtClean="0">
                <a:solidFill>
                  <a:srgbClr val="000000"/>
                </a:solidFill>
                <a:latin typeface="Arial Unicode MS"/>
              </a:rPr>
              <a:t>83.1% </a:t>
            </a:r>
            <a:r>
              <a:rPr lang="it-IT" sz="2000" dirty="0">
                <a:solidFill>
                  <a:srgbClr val="000000"/>
                </a:solidFill>
                <a:latin typeface="Arial Unicode MS"/>
              </a:rPr>
              <a:t>(tot)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7221551" y="4395798"/>
            <a:ext cx="1728787" cy="270272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000" dirty="0">
                <a:solidFill>
                  <a:srgbClr val="000000"/>
                </a:solidFill>
                <a:latin typeface="Arial Unicode MS"/>
              </a:rPr>
              <a:t>= </a:t>
            </a:r>
            <a:r>
              <a:rPr lang="it-IT" sz="2000" dirty="0" smtClean="0">
                <a:solidFill>
                  <a:srgbClr val="000000"/>
                </a:solidFill>
                <a:latin typeface="Arial Unicode MS"/>
              </a:rPr>
              <a:t>55,4% </a:t>
            </a:r>
            <a:r>
              <a:rPr lang="it-IT" sz="2000" dirty="0">
                <a:solidFill>
                  <a:srgbClr val="000000"/>
                </a:solidFill>
                <a:latin typeface="Arial Unicode MS"/>
              </a:rPr>
              <a:t>(tot)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6357951" y="4071948"/>
            <a:ext cx="1728787" cy="270272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000" dirty="0">
                <a:solidFill>
                  <a:srgbClr val="000000"/>
                </a:solidFill>
                <a:latin typeface="Arial Unicode MS"/>
              </a:rPr>
              <a:t>= </a:t>
            </a:r>
            <a:r>
              <a:rPr lang="it-IT" sz="2000" dirty="0" smtClean="0">
                <a:solidFill>
                  <a:srgbClr val="000000"/>
                </a:solidFill>
                <a:latin typeface="Arial Unicode MS"/>
              </a:rPr>
              <a:t>66,7% </a:t>
            </a:r>
            <a:r>
              <a:rPr lang="it-IT" sz="2000" dirty="0">
                <a:solidFill>
                  <a:srgbClr val="000000"/>
                </a:solidFill>
                <a:latin typeface="Arial Unicode MS"/>
              </a:rPr>
              <a:t>(pop)</a:t>
            </a: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3851276" y="2733676"/>
            <a:ext cx="2016125" cy="432197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>
                <a:solidFill>
                  <a:srgbClr val="000000"/>
                </a:solidFill>
                <a:latin typeface="Arial Unicode MS"/>
              </a:rPr>
              <a:t>= other F IX</a:t>
            </a:r>
          </a:p>
        </p:txBody>
      </p:sp>
      <p:cxnSp>
        <p:nvCxnSpPr>
          <p:cNvPr id="24" name="AutoShape 24"/>
          <p:cNvCxnSpPr>
            <a:cxnSpLocks noChangeShapeType="1"/>
          </p:cNvCxnSpPr>
          <p:nvPr/>
        </p:nvCxnSpPr>
        <p:spPr bwMode="auto">
          <a:xfrm>
            <a:off x="971550" y="2625329"/>
            <a:ext cx="0" cy="216694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6" name="AutoShape 26"/>
          <p:cNvCxnSpPr>
            <a:cxnSpLocks noChangeShapeType="1"/>
            <a:endCxn id="9" idx="2"/>
          </p:cNvCxnSpPr>
          <p:nvPr/>
        </p:nvCxnSpPr>
        <p:spPr bwMode="auto">
          <a:xfrm>
            <a:off x="5651500" y="3759994"/>
            <a:ext cx="12319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7" name="AutoShape 27"/>
          <p:cNvCxnSpPr>
            <a:cxnSpLocks noChangeShapeType="1"/>
            <a:stCxn id="6" idx="2"/>
            <a:endCxn id="10" idx="0"/>
          </p:cNvCxnSpPr>
          <p:nvPr/>
        </p:nvCxnSpPr>
        <p:spPr bwMode="auto">
          <a:xfrm flipH="1">
            <a:off x="5192713" y="3867150"/>
            <a:ext cx="63500" cy="378619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179388" y="3706416"/>
            <a:ext cx="2881312" cy="432197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dirty="0">
                <a:solidFill>
                  <a:srgbClr val="000000"/>
                </a:solidFill>
                <a:latin typeface="Arial Unicode MS"/>
              </a:rPr>
              <a:t>= </a:t>
            </a:r>
            <a:r>
              <a:rPr lang="it-IT" sz="2400" dirty="0" smtClean="0">
                <a:solidFill>
                  <a:srgbClr val="000000"/>
                </a:solidFill>
                <a:latin typeface="Arial Unicode MS"/>
              </a:rPr>
              <a:t>BeneF</a:t>
            </a:r>
            <a:r>
              <a:rPr lang="it-IT" sz="2400" cap="small" dirty="0" smtClean="0">
                <a:solidFill>
                  <a:srgbClr val="000000"/>
                </a:solidFill>
                <a:latin typeface="Arial Unicode MS"/>
              </a:rPr>
              <a:t>ix</a:t>
            </a:r>
            <a:r>
              <a:rPr lang="it-IT" sz="2400" baseline="30000" dirty="0" smtClean="0">
                <a:solidFill>
                  <a:srgbClr val="000000"/>
                </a:solidFill>
                <a:latin typeface="Arial Unicode MS"/>
              </a:rPr>
              <a:t>®</a:t>
            </a:r>
            <a:r>
              <a:rPr lang="it-IT" sz="240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Arial Unicode MS"/>
              </a:rPr>
              <a:t>patients</a:t>
            </a:r>
          </a:p>
        </p:txBody>
      </p: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179389" y="1113235"/>
            <a:ext cx="3671887" cy="648890"/>
            <a:chOff x="113" y="935"/>
            <a:chExt cx="2313" cy="545"/>
          </a:xfrm>
        </p:grpSpPr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1837" y="1117"/>
              <a:ext cx="589" cy="363"/>
            </a:xfrm>
            <a:prstGeom prst="flowChartInputOutpu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400">
                  <a:solidFill>
                    <a:srgbClr val="000000"/>
                  </a:solidFill>
                  <a:latin typeface="Arial Unicode MS"/>
                </a:rPr>
                <a:t>44</a:t>
              </a:r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113" y="1117"/>
              <a:ext cx="953" cy="363"/>
            </a:xfrm>
            <a:prstGeom prst="flowChartInputOutpu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400">
                  <a:solidFill>
                    <a:srgbClr val="000000"/>
                  </a:solidFill>
                  <a:latin typeface="Arial Unicode MS"/>
                </a:rPr>
                <a:t>249</a:t>
              </a:r>
            </a:p>
          </p:txBody>
        </p:sp>
        <p:grpSp>
          <p:nvGrpSpPr>
            <p:cNvPr id="32" name="Group 32"/>
            <p:cNvGrpSpPr>
              <a:grpSpLocks/>
            </p:cNvGrpSpPr>
            <p:nvPr/>
          </p:nvGrpSpPr>
          <p:grpSpPr bwMode="auto">
            <a:xfrm>
              <a:off x="975" y="935"/>
              <a:ext cx="927" cy="453"/>
              <a:chOff x="969" y="935"/>
              <a:chExt cx="927" cy="453"/>
            </a:xfrm>
          </p:grpSpPr>
          <p:sp>
            <p:nvSpPr>
              <p:cNvPr id="33" name="AutoShape 33"/>
              <p:cNvSpPr>
                <a:spLocks noChangeArrowheads="1"/>
              </p:cNvSpPr>
              <p:nvPr/>
            </p:nvSpPr>
            <p:spPr bwMode="auto">
              <a:xfrm>
                <a:off x="1150" y="1207"/>
                <a:ext cx="590" cy="181"/>
              </a:xfrm>
              <a:prstGeom prst="flowChartDecision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4" name="AutoShape 34"/>
              <p:cNvCxnSpPr>
                <a:cxnSpLocks noChangeShapeType="1"/>
                <a:stCxn id="2" idx="4"/>
                <a:endCxn id="33" idx="0"/>
              </p:cNvCxnSpPr>
              <p:nvPr/>
            </p:nvCxnSpPr>
            <p:spPr bwMode="auto">
              <a:xfrm flipH="1">
                <a:off x="1445" y="935"/>
                <a:ext cx="7" cy="272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5" name="AutoShape 35"/>
              <p:cNvCxnSpPr>
                <a:cxnSpLocks noChangeShapeType="1"/>
              </p:cNvCxnSpPr>
              <p:nvPr/>
            </p:nvCxnSpPr>
            <p:spPr bwMode="auto">
              <a:xfrm flipH="1">
                <a:off x="969" y="1298"/>
                <a:ext cx="187" cy="1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6" name="AutoShape 36"/>
              <p:cNvCxnSpPr>
                <a:cxnSpLocks noChangeShapeType="1"/>
              </p:cNvCxnSpPr>
              <p:nvPr/>
            </p:nvCxnSpPr>
            <p:spPr bwMode="auto">
              <a:xfrm>
                <a:off x="1746" y="1298"/>
                <a:ext cx="150" cy="1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4356101" y="2193132"/>
            <a:ext cx="1692275" cy="432197"/>
            <a:chOff x="2744" y="1842"/>
            <a:chExt cx="1066" cy="363"/>
          </a:xfrm>
        </p:grpSpPr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2744" y="1842"/>
              <a:ext cx="839" cy="363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400">
                  <a:solidFill>
                    <a:srgbClr val="000000"/>
                  </a:solidFill>
                  <a:latin typeface="Arial Unicode MS"/>
                </a:rPr>
                <a:t>233</a:t>
              </a:r>
            </a:p>
          </p:txBody>
        </p:sp>
        <p:cxnSp>
          <p:nvCxnSpPr>
            <p:cNvPr id="39" name="AutoShape 39"/>
            <p:cNvCxnSpPr>
              <a:cxnSpLocks noChangeShapeType="1"/>
            </p:cNvCxnSpPr>
            <p:nvPr/>
          </p:nvCxnSpPr>
          <p:spPr bwMode="auto">
            <a:xfrm flipH="1" flipV="1">
              <a:off x="3560" y="2024"/>
              <a:ext cx="250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4140200" y="1329928"/>
            <a:ext cx="935038" cy="432197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dirty="0" smtClean="0">
                <a:solidFill>
                  <a:srgbClr val="000000"/>
                </a:solidFill>
                <a:latin typeface="Arial Unicode MS"/>
              </a:rPr>
              <a:t>26</a:t>
            </a:r>
            <a:endParaRPr lang="it-IT" sz="2400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41" name="AutoShape 41"/>
          <p:cNvSpPr>
            <a:spLocks noChangeArrowheads="1"/>
          </p:cNvSpPr>
          <p:nvPr/>
        </p:nvSpPr>
        <p:spPr bwMode="auto">
          <a:xfrm>
            <a:off x="179389" y="2193132"/>
            <a:ext cx="1512887" cy="432197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dirty="0" smtClean="0">
                <a:solidFill>
                  <a:srgbClr val="000000"/>
                </a:solidFill>
                <a:latin typeface="Arial Unicode MS"/>
              </a:rPr>
              <a:t>207</a:t>
            </a:r>
            <a:endParaRPr lang="it-IT" sz="2400" dirty="0">
              <a:solidFill>
                <a:srgbClr val="000000"/>
              </a:solidFill>
              <a:latin typeface="Arial Unicode MS"/>
            </a:endParaRPr>
          </a:p>
        </p:txBody>
      </p:sp>
      <p:cxnSp>
        <p:nvCxnSpPr>
          <p:cNvPr id="42" name="AutoShape 42"/>
          <p:cNvCxnSpPr>
            <a:cxnSpLocks noChangeShapeType="1"/>
          </p:cNvCxnSpPr>
          <p:nvPr/>
        </p:nvCxnSpPr>
        <p:spPr bwMode="auto">
          <a:xfrm flipH="1">
            <a:off x="1547814" y="2409825"/>
            <a:ext cx="1449387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3" name="AutoShape 43"/>
          <p:cNvCxnSpPr>
            <a:cxnSpLocks noChangeShapeType="1"/>
            <a:stCxn id="38" idx="1"/>
          </p:cNvCxnSpPr>
          <p:nvPr/>
        </p:nvCxnSpPr>
        <p:spPr bwMode="auto">
          <a:xfrm flipH="1">
            <a:off x="3851276" y="2409825"/>
            <a:ext cx="504825" cy="1191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4" name="AutoShape 44"/>
          <p:cNvCxnSpPr>
            <a:cxnSpLocks noChangeShapeType="1"/>
          </p:cNvCxnSpPr>
          <p:nvPr/>
        </p:nvCxnSpPr>
        <p:spPr bwMode="auto">
          <a:xfrm>
            <a:off x="1403351" y="2950369"/>
            <a:ext cx="796925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5" name="AutoShape 45"/>
          <p:cNvCxnSpPr>
            <a:cxnSpLocks noChangeShapeType="1"/>
          </p:cNvCxnSpPr>
          <p:nvPr/>
        </p:nvCxnSpPr>
        <p:spPr bwMode="auto">
          <a:xfrm>
            <a:off x="1547813" y="3436144"/>
            <a:ext cx="3249612" cy="323850"/>
          </a:xfrm>
          <a:prstGeom prst="curvedConnector3">
            <a:avLst>
              <a:gd name="adj1" fmla="val 52319"/>
            </a:avLst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6" name="AutoShape 46"/>
          <p:cNvSpPr>
            <a:spLocks noChangeArrowheads="1"/>
          </p:cNvSpPr>
          <p:nvPr/>
        </p:nvSpPr>
        <p:spPr bwMode="auto">
          <a:xfrm>
            <a:off x="6500827" y="2946800"/>
            <a:ext cx="2376487" cy="485775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>
                <a:solidFill>
                  <a:srgbClr val="000000"/>
                </a:solidFill>
                <a:latin typeface="Arial Unicode MS"/>
              </a:rPr>
              <a:t>Study population</a:t>
            </a: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179389" y="3219451"/>
            <a:ext cx="1512887" cy="432197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800" dirty="0" smtClean="0">
                <a:solidFill>
                  <a:prstClr val="black"/>
                </a:solidFill>
              </a:rPr>
              <a:t>139</a:t>
            </a:r>
            <a:endParaRPr lang="it-IT" sz="2800" dirty="0">
              <a:solidFill>
                <a:prstClr val="black"/>
              </a:solidFill>
            </a:endParaRPr>
          </a:p>
        </p:txBody>
      </p:sp>
      <p:cxnSp>
        <p:nvCxnSpPr>
          <p:cNvPr id="50" name="AutoShape 25"/>
          <p:cNvCxnSpPr>
            <a:cxnSpLocks noChangeShapeType="1"/>
          </p:cNvCxnSpPr>
          <p:nvPr/>
        </p:nvCxnSpPr>
        <p:spPr bwMode="auto">
          <a:xfrm>
            <a:off x="971550" y="3057525"/>
            <a:ext cx="0" cy="1619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2944" y="118285"/>
            <a:ext cx="8096152" cy="610929"/>
          </a:xfrm>
        </p:spPr>
        <p:txBody>
          <a:bodyPr>
            <a:normAutofit fontScale="90000"/>
          </a:bodyPr>
          <a:lstStyle/>
          <a:p>
            <a:r>
              <a:rPr lang="en-GB" dirty="0"/>
              <a:t>Survey flow </a:t>
            </a:r>
            <a:r>
              <a:rPr lang="en-GB" dirty="0" smtClean="0"/>
              <a:t>chart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Rocca A et al. </a:t>
            </a:r>
            <a:r>
              <a:rPr lang="it-IT" i="1" dirty="0"/>
              <a:t>Blood Transfus </a:t>
            </a:r>
            <a:r>
              <a:rPr lang="en-GB" dirty="0" smtClean="0"/>
              <a:t>2011</a:t>
            </a:r>
            <a:r>
              <a:rPr lang="en-GB" dirty="0"/>
              <a:t>; </a:t>
            </a:r>
            <a:r>
              <a:rPr lang="en-GB" dirty="0" smtClean="0"/>
              <a:t>9: </a:t>
            </a:r>
            <a:r>
              <a:rPr lang="en-GB" dirty="0"/>
              <a:t>60–69.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81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7489032" y="3543300"/>
            <a:ext cx="1550193" cy="15335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Conversion factor estimate</a:t>
            </a:r>
            <a:endParaRPr lang="it-I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XX Congresso Nazionale SISET – FIRENZE 24-28 settembre </a:t>
            </a:r>
            <a:r>
              <a:rPr lang="it-IT" dirty="0" smtClean="0"/>
              <a:t>2008</a:t>
            </a:r>
            <a:endParaRPr lang="it-IT" dirty="0"/>
          </a:p>
        </p:txBody>
      </p:sp>
      <p:graphicFrame>
        <p:nvGraphicFramePr>
          <p:cNvPr id="110630" name="Group 38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342131496"/>
              </p:ext>
            </p:extLst>
          </p:nvPr>
        </p:nvGraphicFramePr>
        <p:xfrm>
          <a:off x="628650" y="1125538"/>
          <a:ext cx="7772400" cy="30861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Mean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±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standard deviation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95%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Confidence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interval</a:t>
                      </a:r>
                    </a:p>
                  </a:txBody>
                  <a:tcPr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1.10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± 0.36</a:t>
                      </a:r>
                    </a:p>
                  </a:txBody>
                  <a:tcPr marT="34290" marB="342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0.39 – 1.83</a:t>
                      </a:r>
                    </a:p>
                  </a:txBody>
                  <a:tcPr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Median</a:t>
                      </a:r>
                    </a:p>
                  </a:txBody>
                  <a:tcPr marT="34290" marB="342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Range</a:t>
                      </a:r>
                    </a:p>
                  </a:txBody>
                  <a:tcPr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34290" marB="342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0.51 – 2.08</a:t>
                      </a:r>
                    </a:p>
                  </a:txBody>
                  <a:tcPr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9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24660" r="2251" b="69069"/>
          <a:stretch/>
        </p:blipFill>
        <p:spPr bwMode="auto">
          <a:xfrm>
            <a:off x="-1797" y="2387"/>
            <a:ext cx="9143999" cy="34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26001" r="41125" b="17777"/>
          <a:stretch/>
        </p:blipFill>
        <p:spPr bwMode="auto">
          <a:xfrm>
            <a:off x="654511" y="2144275"/>
            <a:ext cx="4331557" cy="298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210355" y="1714494"/>
            <a:ext cx="3933645" cy="3321867"/>
          </a:xfrm>
        </p:spPr>
        <p:txBody>
          <a:bodyPr/>
          <a:lstStyle/>
          <a:p>
            <a:endParaRPr lang="it-IT" dirty="0" smtClean="0"/>
          </a:p>
          <a:p>
            <a:pPr marL="0" indent="0">
              <a:buNone/>
            </a:pPr>
            <a:r>
              <a:rPr lang="it-IT" sz="2400" dirty="0" smtClean="0"/>
              <a:t>	Mean </a:t>
            </a:r>
            <a:r>
              <a:rPr lang="en-US" sz="2400" dirty="0" smtClean="0"/>
              <a:t>recovery for 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err="1" smtClean="0"/>
              <a:t>rFIX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	0.98 ± 0.19 IU/</a:t>
            </a:r>
            <a:r>
              <a:rPr lang="en-US" sz="2400" dirty="0" err="1" smtClean="0"/>
              <a:t>dL</a:t>
            </a:r>
            <a:r>
              <a:rPr lang="en-US" sz="2400" dirty="0"/>
              <a:t>/</a:t>
            </a:r>
            <a:r>
              <a:rPr lang="en-US" sz="2400" dirty="0" smtClean="0"/>
              <a:t>IU/kg</a:t>
            </a:r>
          </a:p>
          <a:p>
            <a:pPr algn="ctr"/>
            <a:endParaRPr lang="en-US" sz="2400" dirty="0" smtClean="0"/>
          </a:p>
          <a:p>
            <a:pPr algn="ctr">
              <a:buNone/>
            </a:pPr>
            <a:r>
              <a:rPr lang="en-US" sz="2400" i="1" dirty="0" smtClean="0"/>
              <a:t>(32 samples</a:t>
            </a:r>
          </a:p>
          <a:p>
            <a:pPr algn="ctr">
              <a:buNone/>
            </a:pPr>
            <a:r>
              <a:rPr lang="en-US" sz="2400" i="1" dirty="0" smtClean="0"/>
              <a:t>from 23 patients)</a:t>
            </a:r>
            <a:endParaRPr lang="it-IT" sz="24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37613" r="2251" b="29777"/>
          <a:stretch/>
        </p:blipFill>
        <p:spPr bwMode="auto">
          <a:xfrm>
            <a:off x="12587" y="431341"/>
            <a:ext cx="9143999" cy="178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9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2945" y="1018668"/>
            <a:ext cx="8100562" cy="30859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Increasing use of prophylaxis in hemophilia B</a:t>
            </a:r>
          </a:p>
          <a:p>
            <a:endParaRPr lang="en-US" sz="2400" dirty="0"/>
          </a:p>
          <a:p>
            <a:r>
              <a:rPr lang="en-US" sz="2400" dirty="0" smtClean="0"/>
              <a:t>Once-weekly treatment </a:t>
            </a:r>
            <a:r>
              <a:rPr lang="en-US" sz="2400" dirty="0" smtClean="0"/>
              <a:t>with </a:t>
            </a:r>
            <a:r>
              <a:rPr lang="en-US" sz="2400" dirty="0" err="1" smtClean="0"/>
              <a:t>rFIX</a:t>
            </a:r>
            <a:r>
              <a:rPr lang="en-US" sz="2400" dirty="0" smtClean="0"/>
              <a:t> </a:t>
            </a:r>
            <a:r>
              <a:rPr lang="en-US" sz="2400" i="1" dirty="0"/>
              <a:t>might be reasonable </a:t>
            </a:r>
            <a:r>
              <a:rPr lang="en-US" sz="2400" dirty="0" smtClean="0"/>
              <a:t>in selected </a:t>
            </a:r>
            <a:r>
              <a:rPr lang="en-US" sz="2400" dirty="0" smtClean="0"/>
              <a:t>cases and with optimal dosage</a:t>
            </a:r>
          </a:p>
          <a:p>
            <a:endParaRPr lang="en-US" sz="2400" dirty="0"/>
          </a:p>
          <a:p>
            <a:r>
              <a:rPr lang="en-US" sz="2400" dirty="0" smtClean="0"/>
              <a:t>Half-life longer than it was thought</a:t>
            </a:r>
          </a:p>
          <a:p>
            <a:endParaRPr lang="en-US" sz="2400" dirty="0"/>
          </a:p>
          <a:p>
            <a:r>
              <a:rPr lang="en-US" sz="2400" dirty="0" smtClean="0"/>
              <a:t>Recovery does not need correction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56480" y="-1219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0488" y="4342159"/>
            <a:ext cx="8537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BeneF</a:t>
            </a:r>
            <a:r>
              <a:rPr lang="en-GB" sz="1200" b="1" cap="small" dirty="0" err="1"/>
              <a:t>ix</a:t>
            </a:r>
            <a:r>
              <a:rPr lang="en-GB" sz="1200" b="1" baseline="30000" dirty="0"/>
              <a:t>®</a:t>
            </a:r>
            <a:r>
              <a:rPr lang="en-GB" sz="1200" b="1" dirty="0"/>
              <a:t> (</a:t>
            </a:r>
            <a:r>
              <a:rPr lang="en-GB" sz="1200" b="1" dirty="0" err="1"/>
              <a:t>nonacog</a:t>
            </a:r>
            <a:r>
              <a:rPr lang="en-GB" sz="1200" b="1" dirty="0"/>
              <a:t> </a:t>
            </a:r>
            <a:r>
              <a:rPr lang="en-GB" sz="1200" b="1" dirty="0" err="1"/>
              <a:t>alfa</a:t>
            </a:r>
            <a:r>
              <a:rPr lang="en-GB" sz="1200" b="1" dirty="0"/>
              <a:t>) is </a:t>
            </a:r>
            <a:r>
              <a:rPr lang="en-GB" sz="1200" b="1" dirty="0" smtClean="0"/>
              <a:t>not currently approved </a:t>
            </a:r>
            <a:r>
              <a:rPr lang="en-GB" sz="1200" b="1" dirty="0"/>
              <a:t>for once-weekly prophylaxis </a:t>
            </a:r>
            <a:r>
              <a:rPr lang="en-GB" sz="1200" b="1" dirty="0" smtClean="0"/>
              <a:t>treatment</a:t>
            </a:r>
          </a:p>
          <a:p>
            <a:r>
              <a:rPr lang="en-US" sz="1200" b="1" dirty="0"/>
              <a:t>Disclaimer: These conclusions reflect literature evidence as interpreted by the speaker and </a:t>
            </a:r>
            <a:r>
              <a:rPr lang="en-US" sz="1200" b="1" dirty="0" smtClean="0"/>
              <a:t>not necessarily </a:t>
            </a:r>
            <a:r>
              <a:rPr lang="en-US" sz="1200" b="1" dirty="0"/>
              <a:t>the opinion of the sponsor </a:t>
            </a:r>
          </a:p>
        </p:txBody>
      </p:sp>
    </p:spTree>
    <p:extLst>
      <p:ext uri="{BB962C8B-B14F-4D97-AF65-F5344CB8AC3E}">
        <p14:creationId xmlns:p14="http://schemas.microsoft.com/office/powerpoint/2010/main" val="6743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Review usage of prophylaxis in adult haemophilia B patients</a:t>
            </a:r>
            <a:br>
              <a:rPr lang="en-US" dirty="0" smtClean="0"/>
            </a:br>
            <a:endParaRPr lang="en-US" sz="1200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Indications and uptake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Frequency of administration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Dosing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do you define prophylaxis started in adulthood?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56527" y="2250091"/>
            <a:ext cx="1795559" cy="2212044"/>
            <a:chOff x="2066027" y="2013871"/>
            <a:chExt cx="1795559" cy="221204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2066027" y="2013871"/>
              <a:ext cx="1695940" cy="2212044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171700" y="2545080"/>
              <a:ext cx="1689886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3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Secondary</a:t>
              </a:r>
              <a:endPara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53229" y="2250091"/>
            <a:ext cx="1704328" cy="2222984"/>
            <a:chOff x="4853229" y="2324259"/>
            <a:chExt cx="1704328" cy="2222984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81292">
              <a:off x="4853229" y="2324259"/>
              <a:ext cx="1704328" cy="2222984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205625" y="2857500"/>
              <a:ext cx="1243225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3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Tertiary</a:t>
              </a:r>
              <a:endPara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0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Prophylaxis in adult patients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Tertiary prophylaxis</a:t>
            </a:r>
          </a:p>
          <a:p>
            <a:endParaRPr lang="en-US" dirty="0"/>
          </a:p>
          <a:p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Regular </a:t>
            </a:r>
            <a:r>
              <a:rPr lang="en-US" dirty="0"/>
              <a:t>continuous </a:t>
            </a:r>
            <a:r>
              <a:rPr lang="en-US" dirty="0" smtClean="0"/>
              <a:t>treatment started </a:t>
            </a:r>
            <a:r>
              <a:rPr lang="en-US" dirty="0"/>
              <a:t>after the onset of joint disease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Source</a:t>
            </a:r>
          </a:p>
          <a:p>
            <a:pPr lvl="1"/>
            <a:r>
              <a:rPr lang="en-US" dirty="0" err="1" smtClean="0"/>
              <a:t>Srivastava</a:t>
            </a:r>
            <a:r>
              <a:rPr lang="en-US" dirty="0" smtClean="0"/>
              <a:t> </a:t>
            </a:r>
            <a:r>
              <a:rPr lang="en-US" dirty="0"/>
              <a:t>A, Brewer AK, </a:t>
            </a:r>
            <a:r>
              <a:rPr lang="en-US" dirty="0" err="1"/>
              <a:t>Mauser-</a:t>
            </a:r>
            <a:r>
              <a:rPr lang="en-US" dirty="0" err="1" smtClean="0"/>
              <a:t>Bunschoten</a:t>
            </a:r>
            <a:r>
              <a:rPr lang="en-US" dirty="0"/>
              <a:t> </a:t>
            </a:r>
            <a:r>
              <a:rPr lang="en-US" dirty="0" smtClean="0"/>
              <a:t>EP </a:t>
            </a:r>
            <a:r>
              <a:rPr lang="en-US" dirty="0"/>
              <a:t>et al. Guidelines for the </a:t>
            </a:r>
            <a:r>
              <a:rPr lang="en-US" dirty="0" smtClean="0"/>
              <a:t>management of hemophilia.</a:t>
            </a:r>
            <a:br>
              <a:rPr lang="en-US" dirty="0" smtClean="0"/>
            </a:br>
            <a:r>
              <a:rPr lang="en-US" i="1" dirty="0" smtClean="0"/>
              <a:t>Haemophilia</a:t>
            </a:r>
            <a:r>
              <a:rPr lang="en-US" dirty="0"/>
              <a:t> </a:t>
            </a:r>
            <a:r>
              <a:rPr lang="en-US" dirty="0" smtClean="0"/>
              <a:t>2013;19:e1–47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38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5113"/>
          <a:stretch/>
        </p:blipFill>
        <p:spPr>
          <a:xfrm>
            <a:off x="621322" y="128954"/>
            <a:ext cx="7035471" cy="436618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Jackson SC et al. </a:t>
            </a:r>
            <a:r>
              <a:rPr lang="en-US" i="1" dirty="0"/>
              <a:t>Haemophilia</a:t>
            </a:r>
            <a:r>
              <a:rPr lang="en-US" dirty="0"/>
              <a:t> 2014; 20(3), e199–204.</a:t>
            </a:r>
          </a:p>
        </p:txBody>
      </p:sp>
    </p:spTree>
    <p:extLst>
      <p:ext uri="{BB962C8B-B14F-4D97-AF65-F5344CB8AC3E}">
        <p14:creationId xmlns:p14="http://schemas.microsoft.com/office/powerpoint/2010/main" val="14051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14035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6430" y="1544128"/>
            <a:ext cx="7936302" cy="379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36430" y="2852458"/>
            <a:ext cx="7936302" cy="379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9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many adult patients do you expect to be on prophylaxis?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2256527" y="2250091"/>
            <a:ext cx="1695940" cy="22120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57132" y="2720340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&gt;50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292">
            <a:off x="4853229" y="2250091"/>
            <a:ext cx="1704328" cy="222298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3071" y="2722372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&lt;50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</a:p>
        </p:txBody>
      </p:sp>
    </p:spTree>
    <p:extLst>
      <p:ext uri="{BB962C8B-B14F-4D97-AF65-F5344CB8AC3E}">
        <p14:creationId xmlns:p14="http://schemas.microsoft.com/office/powerpoint/2010/main" val="38156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green wins: Question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How many adult patients do you expect to be on prophylaxis?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2256527" y="2250091"/>
            <a:ext cx="1695940" cy="22120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5866" y="2720340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&gt;75%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292">
            <a:off x="4853229" y="2250091"/>
            <a:ext cx="1704328" cy="222298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53704" y="2722372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&lt;75%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7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799</Words>
  <Application>Microsoft Office PowerPoint</Application>
  <PresentationFormat>On-screen Show (16:9)</PresentationFormat>
  <Paragraphs>191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Office Theme</vt:lpstr>
      <vt:lpstr>2_Office Theme</vt:lpstr>
      <vt:lpstr>4_Office Theme</vt:lpstr>
      <vt:lpstr>5_Office Theme</vt:lpstr>
      <vt:lpstr>6_Office Theme</vt:lpstr>
      <vt:lpstr>8_Office Theme</vt:lpstr>
      <vt:lpstr>9_Office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PowerPoint Presentation</vt:lpstr>
      <vt:lpstr>PowerPoint Presentation</vt:lpstr>
      <vt:lpstr>Goals of the presentation</vt:lpstr>
      <vt:lpstr>Question 1</vt:lpstr>
      <vt:lpstr>Prophylaxis in adult patients</vt:lpstr>
      <vt:lpstr>PowerPoint Presentation</vt:lpstr>
      <vt:lpstr>PowerPoint Presentation</vt:lpstr>
      <vt:lpstr>Question 2</vt:lpstr>
      <vt:lpstr>If green wins: Question 3</vt:lpstr>
      <vt:lpstr>If red wins: Question 4</vt:lpstr>
      <vt:lpstr>PowerPoint Presentation</vt:lpstr>
      <vt:lpstr>Prophylaxis in adult patients in Canada</vt:lpstr>
      <vt:lpstr>Once-weekly dosing with rFIX</vt:lpstr>
      <vt:lpstr>PK estimation of rFIX half-life</vt:lpstr>
      <vt:lpstr>PK estimates 96 vs 48 hrs sampling</vt:lpstr>
      <vt:lpstr>Question 5</vt:lpstr>
      <vt:lpstr>Recombinant FIX vs pdFIX</vt:lpstr>
      <vt:lpstr>Question 6</vt:lpstr>
      <vt:lpstr>Interpatient variability in dosing HB patients</vt:lpstr>
      <vt:lpstr>Recovery data from study 400</vt:lpstr>
      <vt:lpstr>Survey flow chart  </vt:lpstr>
      <vt:lpstr>Conversion factor estimate</vt:lpstr>
      <vt:lpstr>PowerPoint Presentation</vt:lpstr>
      <vt:lpstr>Summary</vt:lpstr>
    </vt:vector>
  </TitlesOfParts>
  <Company>Em Dash Design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Jubb</dc:creator>
  <cp:lastModifiedBy>Kelly McCauley</cp:lastModifiedBy>
  <cp:revision>90</cp:revision>
  <cp:lastPrinted>2014-05-03T01:15:00Z</cp:lastPrinted>
  <dcterms:created xsi:type="dcterms:W3CDTF">2014-03-12T17:37:32Z</dcterms:created>
  <dcterms:modified xsi:type="dcterms:W3CDTF">2014-05-11T05:22:27Z</dcterms:modified>
</cp:coreProperties>
</file>