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 id="2147483716" r:id="rId2"/>
    <p:sldMasterId id="2147483732" r:id="rId3"/>
  </p:sldMasterIdLst>
  <p:notesMasterIdLst>
    <p:notesMasterId r:id="rId17"/>
  </p:notesMasterIdLst>
  <p:handoutMasterIdLst>
    <p:handoutMasterId r:id="rId18"/>
  </p:handoutMasterIdLst>
  <p:sldIdLst>
    <p:sldId id="297" r:id="rId4"/>
    <p:sldId id="313" r:id="rId5"/>
    <p:sldId id="286" r:id="rId6"/>
    <p:sldId id="298" r:id="rId7"/>
    <p:sldId id="314" r:id="rId8"/>
    <p:sldId id="311" r:id="rId9"/>
    <p:sldId id="307" r:id="rId10"/>
    <p:sldId id="309" r:id="rId11"/>
    <p:sldId id="300" r:id="rId12"/>
    <p:sldId id="304" r:id="rId13"/>
    <p:sldId id="305" r:id="rId14"/>
    <p:sldId id="306" r:id="rId15"/>
    <p:sldId id="310" r:id="rId16"/>
  </p:sldIdLst>
  <p:sldSz cx="9144000" cy="6858000" type="screen4x3"/>
  <p:notesSz cx="6934200" cy="92329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olly Maier" initials="HM" lastIdx="11" clrIdx="0"/>
  <p:cmAuthor id="1" name="Sangeeta Krishnan" initials="SK"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CED"/>
    <a:srgbClr val="3342B5"/>
    <a:srgbClr val="E9EEF6"/>
    <a:srgbClr val="E3C407"/>
    <a:srgbClr val="F05012"/>
    <a:srgbClr val="EAEAEA"/>
    <a:srgbClr val="F8F8F8"/>
    <a:srgbClr val="4F91CD"/>
    <a:srgbClr val="DDDDDD"/>
    <a:srgbClr val="005C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autoAdjust="0"/>
    <p:restoredTop sz="93854" autoAdjust="0"/>
  </p:normalViewPr>
  <p:slideViewPr>
    <p:cSldViewPr>
      <p:cViewPr>
        <p:scale>
          <a:sx n="95" d="100"/>
          <a:sy n="95" d="100"/>
        </p:scale>
        <p:origin x="-840" y="-66"/>
      </p:cViewPr>
      <p:guideLst>
        <p:guide orient="horz" pos="960"/>
        <p:guide pos="432"/>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300513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82" tIns="46191" rIns="92382" bIns="46191" numCol="1" anchor="t" anchorCtr="0" compatLnSpc="1">
            <a:prstTxWarp prst="textNoShape">
              <a:avLst/>
            </a:prstTxWarp>
          </a:bodyPr>
          <a:lstStyle>
            <a:lvl1pPr defTabSz="923925">
              <a:defRPr sz="1200">
                <a:latin typeface="Arial" charset="0"/>
              </a:defRPr>
            </a:lvl1pPr>
          </a:lstStyle>
          <a:p>
            <a:pPr>
              <a:defRPr/>
            </a:pPr>
            <a:endParaRPr lang="en-US"/>
          </a:p>
        </p:txBody>
      </p:sp>
      <p:sp>
        <p:nvSpPr>
          <p:cNvPr id="65539" name="Rectangle 3"/>
          <p:cNvSpPr>
            <a:spLocks noGrp="1" noChangeArrowheads="1"/>
          </p:cNvSpPr>
          <p:nvPr>
            <p:ph type="dt" sz="quarter" idx="1"/>
          </p:nvPr>
        </p:nvSpPr>
        <p:spPr bwMode="auto">
          <a:xfrm>
            <a:off x="3927475" y="0"/>
            <a:ext cx="300513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82" tIns="46191" rIns="92382" bIns="46191" numCol="1" anchor="t" anchorCtr="0" compatLnSpc="1">
            <a:prstTxWarp prst="textNoShape">
              <a:avLst/>
            </a:prstTxWarp>
          </a:bodyPr>
          <a:lstStyle>
            <a:lvl1pPr algn="r" defTabSz="923925">
              <a:defRPr sz="1200">
                <a:latin typeface="Arial" charset="0"/>
              </a:defRPr>
            </a:lvl1pPr>
          </a:lstStyle>
          <a:p>
            <a:pPr>
              <a:defRPr/>
            </a:pPr>
            <a:endParaRPr lang="en-US"/>
          </a:p>
        </p:txBody>
      </p:sp>
      <p:sp>
        <p:nvSpPr>
          <p:cNvPr id="65540" name="Rectangle 4"/>
          <p:cNvSpPr>
            <a:spLocks noGrp="1" noChangeArrowheads="1"/>
          </p:cNvSpPr>
          <p:nvPr>
            <p:ph type="ftr" sz="quarter" idx="2"/>
          </p:nvPr>
        </p:nvSpPr>
        <p:spPr bwMode="auto">
          <a:xfrm>
            <a:off x="0" y="8769350"/>
            <a:ext cx="300513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82" tIns="46191" rIns="92382" bIns="46191" numCol="1" anchor="b" anchorCtr="0" compatLnSpc="1">
            <a:prstTxWarp prst="textNoShape">
              <a:avLst/>
            </a:prstTxWarp>
          </a:bodyPr>
          <a:lstStyle>
            <a:lvl1pPr defTabSz="923925">
              <a:defRPr sz="1200">
                <a:latin typeface="Arial" charset="0"/>
              </a:defRPr>
            </a:lvl1pPr>
          </a:lstStyle>
          <a:p>
            <a:pPr>
              <a:defRPr/>
            </a:pPr>
            <a:endParaRPr lang="en-US"/>
          </a:p>
        </p:txBody>
      </p:sp>
      <p:sp>
        <p:nvSpPr>
          <p:cNvPr id="65541" name="Rectangle 5"/>
          <p:cNvSpPr>
            <a:spLocks noGrp="1" noChangeArrowheads="1"/>
          </p:cNvSpPr>
          <p:nvPr>
            <p:ph type="sldNum" sz="quarter" idx="3"/>
          </p:nvPr>
        </p:nvSpPr>
        <p:spPr bwMode="auto">
          <a:xfrm>
            <a:off x="3927475" y="8769350"/>
            <a:ext cx="300513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82" tIns="46191" rIns="92382" bIns="46191" numCol="1" anchor="b" anchorCtr="0" compatLnSpc="1">
            <a:prstTxWarp prst="textNoShape">
              <a:avLst/>
            </a:prstTxWarp>
          </a:bodyPr>
          <a:lstStyle>
            <a:lvl1pPr algn="r" defTabSz="923925">
              <a:defRPr sz="1200">
                <a:latin typeface="Arial" charset="0"/>
              </a:defRPr>
            </a:lvl1pPr>
          </a:lstStyle>
          <a:p>
            <a:pPr>
              <a:defRPr/>
            </a:pPr>
            <a:fld id="{FED9E1ED-0CF5-460E-AB17-D303CF6614C4}" type="slidenum">
              <a:rPr lang="en-US"/>
              <a:pPr>
                <a:defRPr/>
              </a:pPr>
              <a:t>‹#›</a:t>
            </a:fld>
            <a:endParaRPr lang="en-US"/>
          </a:p>
        </p:txBody>
      </p:sp>
    </p:spTree>
    <p:extLst>
      <p:ext uri="{BB962C8B-B14F-4D97-AF65-F5344CB8AC3E}">
        <p14:creationId xmlns:p14="http://schemas.microsoft.com/office/powerpoint/2010/main" val="1566661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00513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82" tIns="46191" rIns="92382" bIns="46191" numCol="1" anchor="t" anchorCtr="0" compatLnSpc="1">
            <a:prstTxWarp prst="textNoShape">
              <a:avLst/>
            </a:prstTxWarp>
          </a:bodyPr>
          <a:lstStyle>
            <a:lvl1pPr defTabSz="923925">
              <a:defRPr sz="1200">
                <a:latin typeface="Arial" charset="0"/>
              </a:defRPr>
            </a:lvl1pPr>
          </a:lstStyle>
          <a:p>
            <a:pPr>
              <a:defRPr/>
            </a:pPr>
            <a:endParaRPr lang="en-US"/>
          </a:p>
        </p:txBody>
      </p:sp>
      <p:sp>
        <p:nvSpPr>
          <p:cNvPr id="46083" name="Rectangle 3"/>
          <p:cNvSpPr>
            <a:spLocks noGrp="1" noChangeArrowheads="1"/>
          </p:cNvSpPr>
          <p:nvPr>
            <p:ph type="dt" idx="1"/>
          </p:nvPr>
        </p:nvSpPr>
        <p:spPr bwMode="auto">
          <a:xfrm>
            <a:off x="3927475" y="0"/>
            <a:ext cx="300513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82" tIns="46191" rIns="92382" bIns="46191" numCol="1" anchor="t" anchorCtr="0" compatLnSpc="1">
            <a:prstTxWarp prst="textNoShape">
              <a:avLst/>
            </a:prstTxWarp>
          </a:bodyPr>
          <a:lstStyle>
            <a:lvl1pPr algn="r" defTabSz="923925">
              <a:defRPr sz="1200">
                <a:latin typeface="Arial" charset="0"/>
              </a:defRPr>
            </a:lvl1pPr>
          </a:lstStyle>
          <a:p>
            <a:pPr>
              <a:defRPr/>
            </a:pPr>
            <a:endParaRPr lang="en-US"/>
          </a:p>
        </p:txBody>
      </p:sp>
      <p:sp>
        <p:nvSpPr>
          <p:cNvPr id="23556" name="Rectangle 4"/>
          <p:cNvSpPr>
            <a:spLocks noGrp="1" noRot="1" noChangeAspect="1" noChangeArrowheads="1" noTextEdit="1"/>
          </p:cNvSpPr>
          <p:nvPr>
            <p:ph type="sldImg" idx="2"/>
          </p:nvPr>
        </p:nvSpPr>
        <p:spPr bwMode="auto">
          <a:xfrm>
            <a:off x="1158875" y="692150"/>
            <a:ext cx="4616450" cy="34623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6085" name="Rectangle 5"/>
          <p:cNvSpPr>
            <a:spLocks noGrp="1" noChangeArrowheads="1"/>
          </p:cNvSpPr>
          <p:nvPr>
            <p:ph type="body" sz="quarter" idx="3"/>
          </p:nvPr>
        </p:nvSpPr>
        <p:spPr bwMode="auto">
          <a:xfrm>
            <a:off x="693738" y="4386263"/>
            <a:ext cx="5546725" cy="415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82" tIns="46191" rIns="92382" bIns="4619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6086" name="Rectangle 6"/>
          <p:cNvSpPr>
            <a:spLocks noGrp="1" noChangeArrowheads="1"/>
          </p:cNvSpPr>
          <p:nvPr>
            <p:ph type="ftr" sz="quarter" idx="4"/>
          </p:nvPr>
        </p:nvSpPr>
        <p:spPr bwMode="auto">
          <a:xfrm>
            <a:off x="0" y="8769350"/>
            <a:ext cx="300513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82" tIns="46191" rIns="92382" bIns="46191" numCol="1" anchor="b" anchorCtr="0" compatLnSpc="1">
            <a:prstTxWarp prst="textNoShape">
              <a:avLst/>
            </a:prstTxWarp>
          </a:bodyPr>
          <a:lstStyle>
            <a:lvl1pPr defTabSz="923925">
              <a:defRPr sz="1200">
                <a:latin typeface="Arial" charset="0"/>
              </a:defRPr>
            </a:lvl1pPr>
          </a:lstStyle>
          <a:p>
            <a:pPr>
              <a:defRPr/>
            </a:pPr>
            <a:endParaRPr lang="en-US"/>
          </a:p>
        </p:txBody>
      </p:sp>
      <p:sp>
        <p:nvSpPr>
          <p:cNvPr id="46087" name="Rectangle 7"/>
          <p:cNvSpPr>
            <a:spLocks noGrp="1" noChangeArrowheads="1"/>
          </p:cNvSpPr>
          <p:nvPr>
            <p:ph type="sldNum" sz="quarter" idx="5"/>
          </p:nvPr>
        </p:nvSpPr>
        <p:spPr bwMode="auto">
          <a:xfrm>
            <a:off x="3927475" y="8769350"/>
            <a:ext cx="300513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82" tIns="46191" rIns="92382" bIns="46191" numCol="1" anchor="b" anchorCtr="0" compatLnSpc="1">
            <a:prstTxWarp prst="textNoShape">
              <a:avLst/>
            </a:prstTxWarp>
          </a:bodyPr>
          <a:lstStyle>
            <a:lvl1pPr algn="r" defTabSz="923925">
              <a:defRPr sz="1200">
                <a:latin typeface="Arial" charset="0"/>
              </a:defRPr>
            </a:lvl1pPr>
          </a:lstStyle>
          <a:p>
            <a:pPr>
              <a:defRPr/>
            </a:pPr>
            <a:fld id="{4FAB5358-29D1-4BFB-A663-4D866CABE5E0}" type="slidenum">
              <a:rPr lang="en-US"/>
              <a:pPr>
                <a:defRPr/>
              </a:pPr>
              <a:t>‹#›</a:t>
            </a:fld>
            <a:endParaRPr lang="en-US"/>
          </a:p>
        </p:txBody>
      </p:sp>
    </p:spTree>
    <p:extLst>
      <p:ext uri="{BB962C8B-B14F-4D97-AF65-F5344CB8AC3E}">
        <p14:creationId xmlns:p14="http://schemas.microsoft.com/office/powerpoint/2010/main" val="6023937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eaLnBrk="1" hangingPunct="1"/>
            <a:fld id="{B98567AD-68D1-4440-A1C6-ED0F7D6F3379}" type="slidenum">
              <a:rPr lang="en-US" smtClean="0">
                <a:solidFill>
                  <a:prstClr val="black"/>
                </a:solidFill>
              </a:rPr>
              <a:pPr eaLnBrk="1" hangingPunct="1"/>
              <a:t>1</a:t>
            </a:fld>
            <a:endParaRPr lang="en-US" smtClean="0">
              <a:solidFill>
                <a:prstClr val="black"/>
              </a:solidFill>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de-DE"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en-US" sz="1200" dirty="0" smtClean="0"/>
              <a:t>Powell JS, et al. </a:t>
            </a:r>
            <a:r>
              <a:rPr lang="en-US" sz="1200" i="1" dirty="0" smtClean="0"/>
              <a:t>New </a:t>
            </a:r>
            <a:r>
              <a:rPr lang="en-US" sz="1200" i="1" dirty="0" err="1" smtClean="0"/>
              <a:t>Engl</a:t>
            </a:r>
            <a:r>
              <a:rPr lang="en-US" sz="1200" i="1" dirty="0" smtClean="0"/>
              <a:t> J Med</a:t>
            </a:r>
            <a:r>
              <a:rPr lang="en-US" sz="1200" dirty="0" smtClean="0"/>
              <a:t>. 2013;369(24):2313-2323. </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2. </a:t>
            </a:r>
            <a:r>
              <a:rPr lang="da-DK" sz="1200" dirty="0" smtClean="0"/>
              <a:t>Roth DA, et al. </a:t>
            </a:r>
            <a:r>
              <a:rPr lang="da-DK" sz="1200" i="1" dirty="0" smtClean="0"/>
              <a:t>Blood</a:t>
            </a:r>
            <a:r>
              <a:rPr lang="da-DK" sz="1200" dirty="0" smtClean="0"/>
              <a:t>. 2001;98(13):3600-3606. </a:t>
            </a:r>
          </a:p>
          <a:p>
            <a:pPr marL="0" marR="0" indent="0" algn="l" defTabSz="914400" rtl="0" eaLnBrk="0" fontAlgn="base" latinLnBrk="0" hangingPunct="0">
              <a:lnSpc>
                <a:spcPct val="100000"/>
              </a:lnSpc>
              <a:spcBef>
                <a:spcPct val="30000"/>
              </a:spcBef>
              <a:spcAft>
                <a:spcPct val="0"/>
              </a:spcAft>
              <a:buClrTx/>
              <a:buSzTx/>
              <a:buFontTx/>
              <a:buNone/>
              <a:tabLst/>
              <a:defRPr/>
            </a:pPr>
            <a:r>
              <a:rPr lang="fr-FR" sz="1200" dirty="0" smtClean="0"/>
              <a:t>3. Lambert T, et al. </a:t>
            </a:r>
            <a:r>
              <a:rPr lang="fr-FR" sz="1200" i="1" dirty="0" err="1" smtClean="0"/>
              <a:t>Haemophilia</a:t>
            </a:r>
            <a:r>
              <a:rPr lang="fr-FR" sz="1200" dirty="0" smtClean="0"/>
              <a:t>. 2007;13(3):233-243. </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4. Valentino LA, et al. </a:t>
            </a:r>
            <a:r>
              <a:rPr lang="en-US" sz="1200" i="1" dirty="0" err="1" smtClean="0"/>
              <a:t>Haemophilia</a:t>
            </a:r>
            <a:r>
              <a:rPr lang="en-US" sz="1200" dirty="0" smtClean="0"/>
              <a:t>. 2014. [</a:t>
            </a:r>
            <a:r>
              <a:rPr lang="en-US" sz="1200" dirty="0" err="1" smtClean="0"/>
              <a:t>epub</a:t>
            </a:r>
            <a:r>
              <a:rPr lang="en-US" sz="1200" dirty="0" smtClean="0"/>
              <a:t> ahead of print.] </a:t>
            </a:r>
            <a:r>
              <a:rPr lang="en-US" sz="1200" dirty="0" err="1" smtClean="0"/>
              <a:t>doi</a:t>
            </a:r>
            <a:r>
              <a:rPr lang="en-US" sz="1200" dirty="0" smtClean="0"/>
              <a:t>: 10.1111/hae.12344. </a:t>
            </a:r>
          </a:p>
          <a:p>
            <a:pPr marL="0" marR="0" indent="0" algn="l" defTabSz="914400" rtl="0" eaLnBrk="0" fontAlgn="base" latinLnBrk="0" hangingPunct="0">
              <a:lnSpc>
                <a:spcPct val="100000"/>
              </a:lnSpc>
              <a:spcBef>
                <a:spcPct val="30000"/>
              </a:spcBef>
              <a:spcAft>
                <a:spcPct val="0"/>
              </a:spcAft>
              <a:buClrTx/>
              <a:buSzTx/>
              <a:buFontTx/>
              <a:buNone/>
              <a:tabLst/>
              <a:defRPr/>
            </a:pPr>
            <a:r>
              <a:rPr lang="da-DK" sz="1200" dirty="0" smtClean="0"/>
              <a:t>5. Windyga J, et al. </a:t>
            </a:r>
            <a:r>
              <a:rPr lang="da-DK" sz="1200" i="1" dirty="0" smtClean="0"/>
              <a:t>Haemophilia</a:t>
            </a:r>
            <a:r>
              <a:rPr lang="da-DK" sz="1200" dirty="0" smtClean="0"/>
              <a:t>. 2014;20(1):15-24.</a:t>
            </a:r>
            <a:endParaRPr lang="en-US" sz="1200" dirty="0" smtClean="0"/>
          </a:p>
          <a:p>
            <a:endParaRPr lang="en-US" dirty="0"/>
          </a:p>
        </p:txBody>
      </p:sp>
      <p:sp>
        <p:nvSpPr>
          <p:cNvPr id="4" name="Slide Number Placeholder 3"/>
          <p:cNvSpPr>
            <a:spLocks noGrp="1"/>
          </p:cNvSpPr>
          <p:nvPr>
            <p:ph type="sldNum" sz="quarter" idx="10"/>
          </p:nvPr>
        </p:nvSpPr>
        <p:spPr/>
        <p:txBody>
          <a:bodyPr/>
          <a:lstStyle/>
          <a:p>
            <a:pPr>
              <a:defRPr/>
            </a:pPr>
            <a:fld id="{4FAB5358-29D1-4BFB-A663-4D866CABE5E0}" type="slidenum">
              <a:rPr lang="en-US" smtClean="0"/>
              <a:pPr>
                <a:defRPr/>
              </a:pPr>
              <a:t>11</a:t>
            </a:fld>
            <a:endParaRPr lang="en-US"/>
          </a:p>
        </p:txBody>
      </p:sp>
    </p:spTree>
    <p:extLst>
      <p:ext uri="{BB962C8B-B14F-4D97-AF65-F5344CB8AC3E}">
        <p14:creationId xmlns:p14="http://schemas.microsoft.com/office/powerpoint/2010/main" val="15587264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en-US" sz="1200" dirty="0" smtClean="0"/>
              <a:t>Powell JS, et al. </a:t>
            </a:r>
            <a:r>
              <a:rPr lang="en-US" sz="1200" i="1" dirty="0" smtClean="0"/>
              <a:t>New </a:t>
            </a:r>
            <a:r>
              <a:rPr lang="en-US" sz="1200" i="1" dirty="0" err="1" smtClean="0"/>
              <a:t>Engl</a:t>
            </a:r>
            <a:r>
              <a:rPr lang="en-US" sz="1200" i="1" dirty="0" smtClean="0"/>
              <a:t> J Med</a:t>
            </a:r>
            <a:r>
              <a:rPr lang="en-US" sz="1200" dirty="0" smtClean="0"/>
              <a:t>. 2013;369(24):2313-2323. </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2. </a:t>
            </a:r>
            <a:r>
              <a:rPr lang="da-DK" sz="1200" dirty="0" smtClean="0"/>
              <a:t>Roth DA, et al. </a:t>
            </a:r>
            <a:r>
              <a:rPr lang="da-DK" sz="1200" i="1" dirty="0" smtClean="0"/>
              <a:t>Blood</a:t>
            </a:r>
            <a:r>
              <a:rPr lang="da-DK" sz="1200" dirty="0" smtClean="0"/>
              <a:t>. 2001;98(13):3600-3606. </a:t>
            </a:r>
          </a:p>
          <a:p>
            <a:pPr marL="0" marR="0" indent="0" algn="l" defTabSz="914400" rtl="0" eaLnBrk="0" fontAlgn="base" latinLnBrk="0" hangingPunct="0">
              <a:lnSpc>
                <a:spcPct val="100000"/>
              </a:lnSpc>
              <a:spcBef>
                <a:spcPct val="30000"/>
              </a:spcBef>
              <a:spcAft>
                <a:spcPct val="0"/>
              </a:spcAft>
              <a:buClrTx/>
              <a:buSzTx/>
              <a:buFontTx/>
              <a:buNone/>
              <a:tabLst/>
              <a:defRPr/>
            </a:pPr>
            <a:r>
              <a:rPr lang="fr-FR" sz="1200" dirty="0" smtClean="0"/>
              <a:t>3. Lambert T, et al. </a:t>
            </a:r>
            <a:r>
              <a:rPr lang="fr-FR" sz="1200" i="1" dirty="0" err="1" smtClean="0"/>
              <a:t>Haemophilia</a:t>
            </a:r>
            <a:r>
              <a:rPr lang="fr-FR" sz="1200" dirty="0" smtClean="0"/>
              <a:t>. 2007;13(3):233-243. </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4. Valentino LA, et al. </a:t>
            </a:r>
            <a:r>
              <a:rPr lang="en-US" sz="1200" i="1" dirty="0" err="1" smtClean="0"/>
              <a:t>Haemophilia</a:t>
            </a:r>
            <a:r>
              <a:rPr lang="en-US" sz="1200" dirty="0" smtClean="0"/>
              <a:t>. 2014. [</a:t>
            </a:r>
            <a:r>
              <a:rPr lang="en-US" sz="1200" dirty="0" err="1" smtClean="0"/>
              <a:t>epub</a:t>
            </a:r>
            <a:r>
              <a:rPr lang="en-US" sz="1200" dirty="0" smtClean="0"/>
              <a:t> ahead of print.] </a:t>
            </a:r>
            <a:r>
              <a:rPr lang="en-US" sz="1200" dirty="0" err="1" smtClean="0"/>
              <a:t>doi</a:t>
            </a:r>
            <a:r>
              <a:rPr lang="en-US" sz="1200" dirty="0" smtClean="0"/>
              <a:t>: 10.1111/hae.12344. </a:t>
            </a:r>
          </a:p>
          <a:p>
            <a:pPr marL="0" marR="0" indent="0" algn="l" defTabSz="914400" rtl="0" eaLnBrk="0" fontAlgn="base" latinLnBrk="0" hangingPunct="0">
              <a:lnSpc>
                <a:spcPct val="100000"/>
              </a:lnSpc>
              <a:spcBef>
                <a:spcPct val="30000"/>
              </a:spcBef>
              <a:spcAft>
                <a:spcPct val="0"/>
              </a:spcAft>
              <a:buClrTx/>
              <a:buSzTx/>
              <a:buFontTx/>
              <a:buNone/>
              <a:tabLst/>
              <a:defRPr/>
            </a:pPr>
            <a:r>
              <a:rPr lang="da-DK" sz="1200" dirty="0" smtClean="0"/>
              <a:t>5. Windyga J, et al. </a:t>
            </a:r>
            <a:r>
              <a:rPr lang="da-DK" sz="1200" i="1" dirty="0" smtClean="0"/>
              <a:t>Haemophilia</a:t>
            </a:r>
            <a:r>
              <a:rPr lang="da-DK" sz="1200" dirty="0" smtClean="0"/>
              <a:t>. 2014;20(1):15-24.</a:t>
            </a:r>
            <a:endParaRPr lang="en-US" sz="1200" dirty="0" smtClean="0"/>
          </a:p>
          <a:p>
            <a:endParaRPr lang="en-US" dirty="0"/>
          </a:p>
        </p:txBody>
      </p:sp>
      <p:sp>
        <p:nvSpPr>
          <p:cNvPr id="4" name="Slide Number Placeholder 3"/>
          <p:cNvSpPr>
            <a:spLocks noGrp="1"/>
          </p:cNvSpPr>
          <p:nvPr>
            <p:ph type="sldNum" sz="quarter" idx="10"/>
          </p:nvPr>
        </p:nvSpPr>
        <p:spPr/>
        <p:txBody>
          <a:bodyPr/>
          <a:lstStyle/>
          <a:p>
            <a:pPr>
              <a:defRPr/>
            </a:pPr>
            <a:fld id="{4FAB5358-29D1-4BFB-A663-4D866CABE5E0}" type="slidenum">
              <a:rPr lang="en-US" smtClean="0"/>
              <a:pPr>
                <a:defRPr/>
              </a:pPr>
              <a:t>12</a:t>
            </a:fld>
            <a:endParaRPr lang="en-US"/>
          </a:p>
        </p:txBody>
      </p:sp>
    </p:spTree>
    <p:extLst>
      <p:ext uri="{BB962C8B-B14F-4D97-AF65-F5344CB8AC3E}">
        <p14:creationId xmlns:p14="http://schemas.microsoft.com/office/powerpoint/2010/main" val="6735002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eaLnBrk="1" hangingPunct="1"/>
            <a:fld id="{59B1D24C-85ED-4FDC-AD7F-E2EE4F492276}" type="slidenum">
              <a:rPr lang="en-US" smtClean="0"/>
              <a:pPr eaLnBrk="1" hangingPunct="1"/>
              <a:t>13</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AB5358-29D1-4BFB-A663-4D866CABE5E0}" type="slidenum">
              <a:rPr lang="en-US" smtClean="0">
                <a:solidFill>
                  <a:prstClr val="black"/>
                </a:solidFill>
              </a:rPr>
              <a:pPr>
                <a:defRPr/>
              </a:pPr>
              <a:t>2</a:t>
            </a:fld>
            <a:endParaRPr lang="en-US">
              <a:solidFill>
                <a:prstClr val="black"/>
              </a:solidFill>
            </a:endParaRPr>
          </a:p>
        </p:txBody>
      </p:sp>
    </p:spTree>
    <p:extLst>
      <p:ext uri="{BB962C8B-B14F-4D97-AF65-F5344CB8AC3E}">
        <p14:creationId xmlns:p14="http://schemas.microsoft.com/office/powerpoint/2010/main" val="516696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eaLnBrk="1" hangingPunct="1"/>
            <a:fld id="{59B1D24C-85ED-4FDC-AD7F-E2EE4F492276}" type="slidenum">
              <a:rPr lang="en-US" smtClean="0"/>
              <a:pPr eaLnBrk="1" hangingPunct="1"/>
              <a:t>3</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eaLnBrk="1" hangingPunct="1"/>
            <a:fld id="{59B1D24C-85ED-4FDC-AD7F-E2EE4F492276}" type="slidenum">
              <a:rPr lang="en-US" smtClean="0"/>
              <a:pPr eaLnBrk="1" hangingPunct="1"/>
              <a:t>4</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de-DE"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eaLnBrk="1" hangingPunct="1"/>
            <a:fld id="{59B1D24C-85ED-4FDC-AD7F-E2EE4F492276}" type="slidenum">
              <a:rPr lang="en-US" smtClean="0"/>
              <a:pPr eaLnBrk="1" hangingPunct="1"/>
              <a:t>5</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r>
              <a:rPr lang="en-US" u="sng" dirty="0" smtClean="0">
                <a:solidFill>
                  <a:srgbClr val="FF0000"/>
                </a:solidFill>
              </a:rPr>
              <a:t>Correction for </a:t>
            </a:r>
            <a:r>
              <a:rPr lang="en-US" u="sng" dirty="0" err="1" smtClean="0">
                <a:solidFill>
                  <a:srgbClr val="FF0000"/>
                </a:solidFill>
              </a:rPr>
              <a:t>overdispersion</a:t>
            </a:r>
            <a:endParaRPr lang="en-US" u="sng" dirty="0" smtClean="0">
              <a:solidFill>
                <a:srgbClr val="FF0000"/>
              </a:solidFill>
            </a:endParaRPr>
          </a:p>
          <a:p>
            <a:pPr eaLnBrk="1" hangingPunct="1"/>
            <a:r>
              <a:rPr lang="en-US" dirty="0" smtClean="0">
                <a:solidFill>
                  <a:srgbClr val="FF0000"/>
                </a:solidFill>
              </a:rPr>
              <a:t>Estimated SDs were multiplied by an adjustment factor based on reported</a:t>
            </a:r>
            <a:r>
              <a:rPr lang="en-US" baseline="0" dirty="0" smtClean="0">
                <a:solidFill>
                  <a:srgbClr val="FF0000"/>
                </a:solidFill>
              </a:rPr>
              <a:t> </a:t>
            </a:r>
            <a:r>
              <a:rPr lang="en-US" dirty="0" smtClean="0">
                <a:solidFill>
                  <a:srgbClr val="FF0000"/>
                </a:solidFill>
              </a:rPr>
              <a:t>SDs from other included studies. For each study that reported the SD of ABR,</a:t>
            </a:r>
          </a:p>
          <a:p>
            <a:pPr eaLnBrk="1" hangingPunct="1"/>
            <a:r>
              <a:rPr lang="en-US" dirty="0" smtClean="0">
                <a:solidFill>
                  <a:srgbClr val="FF0000"/>
                </a:solidFill>
              </a:rPr>
              <a:t>the ratio of the reported SD to the SD estimated, assuming a Poisson</a:t>
            </a:r>
            <a:r>
              <a:rPr lang="en-US" baseline="0" dirty="0" smtClean="0">
                <a:solidFill>
                  <a:srgbClr val="FF0000"/>
                </a:solidFill>
              </a:rPr>
              <a:t> </a:t>
            </a:r>
            <a:r>
              <a:rPr lang="en-US" dirty="0" smtClean="0">
                <a:solidFill>
                  <a:srgbClr val="FF0000"/>
                </a:solidFill>
              </a:rPr>
              <a:t>distribution, was computed. The adjustment factor was then calculated as</a:t>
            </a:r>
            <a:r>
              <a:rPr lang="en-US" baseline="0" dirty="0" smtClean="0">
                <a:solidFill>
                  <a:srgbClr val="FF0000"/>
                </a:solidFill>
              </a:rPr>
              <a:t> </a:t>
            </a:r>
            <a:r>
              <a:rPr lang="en-US" dirty="0" smtClean="0">
                <a:solidFill>
                  <a:srgbClr val="FF0000"/>
                </a:solidFill>
              </a:rPr>
              <a:t>the simple average of these ratios.</a:t>
            </a:r>
            <a:endParaRPr lang="de-DE" dirty="0" smtClean="0">
              <a:solidFill>
                <a:srgbClr val="FF0000"/>
              </a:solidFill>
            </a:endParaRPr>
          </a:p>
          <a:p>
            <a:pPr eaLnBrk="1" hangingPunct="1"/>
            <a:endParaRPr lang="de-DE"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eaLnBrk="1" hangingPunct="1"/>
            <a:fld id="{59B1D24C-85ED-4FDC-AD7F-E2EE4F492276}" type="slidenum">
              <a:rPr lang="en-US" smtClean="0"/>
              <a:pPr eaLnBrk="1" hangingPunct="1"/>
              <a:t>6</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r>
              <a:rPr lang="en-US" u="sng" dirty="0" smtClean="0">
                <a:solidFill>
                  <a:srgbClr val="FF0000"/>
                </a:solidFill>
              </a:rPr>
              <a:t>Correction for </a:t>
            </a:r>
            <a:r>
              <a:rPr lang="en-US" u="sng" dirty="0" err="1" smtClean="0">
                <a:solidFill>
                  <a:srgbClr val="FF0000"/>
                </a:solidFill>
              </a:rPr>
              <a:t>overdispersion</a:t>
            </a:r>
            <a:endParaRPr lang="en-US" u="sng" dirty="0" smtClean="0">
              <a:solidFill>
                <a:srgbClr val="FF0000"/>
              </a:solidFill>
            </a:endParaRPr>
          </a:p>
          <a:p>
            <a:pPr eaLnBrk="1" hangingPunct="1"/>
            <a:r>
              <a:rPr lang="en-US" dirty="0" smtClean="0">
                <a:solidFill>
                  <a:srgbClr val="FF0000"/>
                </a:solidFill>
              </a:rPr>
              <a:t>Estimated SDs were multiplied by an adjustment factor based on reported</a:t>
            </a:r>
            <a:r>
              <a:rPr lang="en-US" baseline="0" dirty="0" smtClean="0">
                <a:solidFill>
                  <a:srgbClr val="FF0000"/>
                </a:solidFill>
              </a:rPr>
              <a:t> </a:t>
            </a:r>
            <a:r>
              <a:rPr lang="en-US" dirty="0" smtClean="0">
                <a:solidFill>
                  <a:srgbClr val="FF0000"/>
                </a:solidFill>
              </a:rPr>
              <a:t>SDs from other included studies. For each study that reported the SD of ABR,</a:t>
            </a:r>
          </a:p>
          <a:p>
            <a:pPr eaLnBrk="1" hangingPunct="1"/>
            <a:r>
              <a:rPr lang="en-US" dirty="0" smtClean="0">
                <a:solidFill>
                  <a:srgbClr val="FF0000"/>
                </a:solidFill>
              </a:rPr>
              <a:t>the ratio of the reported SD to the SD estimated, assuming a Poisson</a:t>
            </a:r>
            <a:r>
              <a:rPr lang="en-US" baseline="0" dirty="0" smtClean="0">
                <a:solidFill>
                  <a:srgbClr val="FF0000"/>
                </a:solidFill>
              </a:rPr>
              <a:t> </a:t>
            </a:r>
            <a:r>
              <a:rPr lang="en-US" dirty="0" smtClean="0">
                <a:solidFill>
                  <a:srgbClr val="FF0000"/>
                </a:solidFill>
              </a:rPr>
              <a:t>distribution, was computed. The adjustment factor was then calculated as</a:t>
            </a:r>
            <a:r>
              <a:rPr lang="en-US" baseline="0" dirty="0" smtClean="0">
                <a:solidFill>
                  <a:srgbClr val="FF0000"/>
                </a:solidFill>
              </a:rPr>
              <a:t> </a:t>
            </a:r>
            <a:r>
              <a:rPr lang="en-US" dirty="0" smtClean="0">
                <a:solidFill>
                  <a:srgbClr val="FF0000"/>
                </a:solidFill>
              </a:rPr>
              <a:t>the simple average of these ratios.</a:t>
            </a:r>
            <a:endParaRPr lang="de-DE" dirty="0" smtClean="0">
              <a:solidFill>
                <a:srgbClr val="FF0000"/>
              </a:solidFill>
            </a:endParaRPr>
          </a:p>
          <a:p>
            <a:pPr eaLnBrk="1" hangingPunct="1"/>
            <a:endParaRPr lang="de-DE"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eaLnBrk="1" hangingPunct="1"/>
            <a:fld id="{59B1D24C-85ED-4FDC-AD7F-E2EE4F492276}" type="slidenum">
              <a:rPr lang="en-US" smtClean="0"/>
              <a:pPr eaLnBrk="1" hangingPunct="1"/>
              <a:t>7</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r>
              <a:rPr lang="en-US" sz="1200" dirty="0" smtClean="0"/>
              <a:t>The compliance-adjusted ABR for a given product at each level of compliance with prophylaxis was calculated as the weighted average of the compliant and noncompliant ABRs.</a:t>
            </a:r>
          </a:p>
          <a:p>
            <a:pPr marL="742950" lvl="1" indent="-285750">
              <a:buFont typeface="Arial" pitchFamily="34" charset="0"/>
              <a:buChar char="•"/>
            </a:pPr>
            <a:r>
              <a:rPr lang="en-US" sz="1200" dirty="0" smtClean="0"/>
              <a:t>Literature-reported compliance estimates of 75.7%</a:t>
            </a:r>
            <a:r>
              <a:rPr lang="en-US" sz="1200" baseline="30000" dirty="0" smtClean="0"/>
              <a:t>1</a:t>
            </a:r>
            <a:r>
              <a:rPr lang="en-US" sz="1200" dirty="0" smtClean="0"/>
              <a:t> and 58.8%</a:t>
            </a:r>
            <a:r>
              <a:rPr lang="en-US" sz="1200" baseline="30000" dirty="0" smtClean="0"/>
              <a:t>2 </a:t>
            </a:r>
            <a:r>
              <a:rPr lang="en-US" sz="1200" dirty="0" smtClean="0"/>
              <a:t>were used.</a:t>
            </a:r>
          </a:p>
          <a:p>
            <a:pPr marL="742950" lvl="1" indent="-285750">
              <a:buFont typeface="Arial" pitchFamily="34" charset="0"/>
              <a:buChar char="•"/>
            </a:pPr>
            <a:r>
              <a:rPr lang="en-US" sz="1200" dirty="0" smtClean="0"/>
              <a:t>Noncompliant was defined as being 0% compliant with prophylaxis (</a:t>
            </a:r>
            <a:r>
              <a:rPr lang="en-US" sz="1200" dirty="0" err="1" smtClean="0"/>
              <a:t>ie</a:t>
            </a:r>
            <a:r>
              <a:rPr lang="en-US" sz="1200" dirty="0" smtClean="0"/>
              <a:t>, exhibiting a bleed rate on par with an on-demand patient).</a:t>
            </a:r>
          </a:p>
          <a:p>
            <a:pPr marL="742950" lvl="1" indent="-285750">
              <a:buFont typeface="Arial" pitchFamily="34" charset="0"/>
              <a:buChar char="•"/>
            </a:pPr>
            <a:r>
              <a:rPr lang="en-US" sz="1200" dirty="0" smtClean="0"/>
              <a:t>To describe such a patient, the mean ABR (SD) of 18.7 (10.0) reported for patients receiving on-demand treatment in </a:t>
            </a:r>
            <a:r>
              <a:rPr lang="en-US" sz="1200" i="1" dirty="0" smtClean="0"/>
              <a:t>Powell et al</a:t>
            </a:r>
            <a:r>
              <a:rPr lang="en-US" sz="1200" baseline="30000" dirty="0" smtClean="0"/>
              <a:t>3</a:t>
            </a:r>
            <a:r>
              <a:rPr lang="en-US" sz="1200" i="1" dirty="0" smtClean="0"/>
              <a:t> </a:t>
            </a:r>
            <a:r>
              <a:rPr lang="en-US" sz="1200" dirty="0" smtClean="0"/>
              <a:t>was used.</a:t>
            </a:r>
          </a:p>
          <a:p>
            <a:pPr lvl="1"/>
            <a:endParaRPr lang="en-US" sz="1200" dirty="0" smtClean="0"/>
          </a:p>
          <a:p>
            <a:r>
              <a:rPr lang="en-US" sz="1200" dirty="0" smtClean="0"/>
              <a:t>Simulations suggest that improvements in prophylaxis compliance with </a:t>
            </a:r>
            <a:r>
              <a:rPr lang="en-US" sz="1200" dirty="0" err="1" smtClean="0"/>
              <a:t>rFIXFc</a:t>
            </a:r>
            <a:r>
              <a:rPr lang="en-US" sz="1200" dirty="0" smtClean="0"/>
              <a:t> of ≥9 to 14 percentage points would result in a significant decrease in mean ABR.</a:t>
            </a:r>
          </a:p>
          <a:p>
            <a:pPr eaLnBrk="1" hangingPunct="1"/>
            <a:endParaRPr lang="de-DE" sz="1200" dirty="0" smtClean="0"/>
          </a:p>
          <a:p>
            <a:pPr marL="228600" marR="0" indent="-228600" algn="l" defTabSz="914400" rtl="0" eaLnBrk="1" fontAlgn="base" latinLnBrk="0" hangingPunct="1">
              <a:lnSpc>
                <a:spcPct val="100000"/>
              </a:lnSpc>
              <a:spcBef>
                <a:spcPct val="30000"/>
              </a:spcBef>
              <a:spcAft>
                <a:spcPct val="0"/>
              </a:spcAft>
              <a:buClrTx/>
              <a:buSzTx/>
              <a:buFontTx/>
              <a:buAutoNum type="arabicPeriod"/>
              <a:tabLst/>
              <a:defRPr/>
            </a:pPr>
            <a:r>
              <a:rPr lang="en-US" sz="1200" dirty="0" smtClean="0"/>
              <a:t>Ho S, et al. </a:t>
            </a:r>
            <a:r>
              <a:rPr lang="en-US" sz="1200" i="1" dirty="0" err="1" smtClean="0"/>
              <a:t>Haemophilia</a:t>
            </a:r>
            <a:r>
              <a:rPr lang="en-US" sz="1200" dirty="0" smtClean="0"/>
              <a:t>. 2014;20(1):39-43. </a:t>
            </a:r>
          </a:p>
          <a:p>
            <a:pPr marL="228600" marR="0" indent="-228600" algn="l" defTabSz="914400" rtl="0" eaLnBrk="1" fontAlgn="base" latinLnBrk="0" hangingPunct="1">
              <a:lnSpc>
                <a:spcPct val="100000"/>
              </a:lnSpc>
              <a:spcBef>
                <a:spcPct val="30000"/>
              </a:spcBef>
              <a:spcAft>
                <a:spcPct val="0"/>
              </a:spcAft>
              <a:buClrTx/>
              <a:buSzTx/>
              <a:buFontTx/>
              <a:buAutoNum type="arabicPeriod"/>
              <a:tabLst/>
              <a:defRPr/>
            </a:pPr>
            <a:r>
              <a:rPr lang="en-US" sz="1200" dirty="0" smtClean="0"/>
              <a:t>Hacker MR, et al. </a:t>
            </a:r>
            <a:r>
              <a:rPr lang="en-US" sz="1200" i="1" dirty="0" err="1" smtClean="0"/>
              <a:t>Haemophilia</a:t>
            </a:r>
            <a:r>
              <a:rPr lang="en-US" sz="1200" dirty="0" smtClean="0"/>
              <a:t>. 2001;7(4):392-396. </a:t>
            </a:r>
          </a:p>
          <a:p>
            <a:pPr marL="228600" marR="0" indent="-228600" algn="l" defTabSz="914400" rtl="0" eaLnBrk="1" fontAlgn="base" latinLnBrk="0" hangingPunct="1">
              <a:lnSpc>
                <a:spcPct val="100000"/>
              </a:lnSpc>
              <a:spcBef>
                <a:spcPct val="30000"/>
              </a:spcBef>
              <a:spcAft>
                <a:spcPct val="0"/>
              </a:spcAft>
              <a:buClrTx/>
              <a:buSzTx/>
              <a:buFontTx/>
              <a:buAutoNum type="arabicPeriod"/>
              <a:tabLst/>
              <a:defRPr/>
            </a:pPr>
            <a:r>
              <a:rPr lang="en-US" sz="1200" dirty="0" smtClean="0"/>
              <a:t>Powell JS, et al. </a:t>
            </a:r>
            <a:r>
              <a:rPr lang="en-US" sz="1200" i="1" dirty="0" smtClean="0"/>
              <a:t>New </a:t>
            </a:r>
            <a:r>
              <a:rPr lang="en-US" sz="1200" i="1" dirty="0" err="1" smtClean="0"/>
              <a:t>Engl</a:t>
            </a:r>
            <a:r>
              <a:rPr lang="en-US" sz="1200" i="1" dirty="0" smtClean="0"/>
              <a:t> J Med</a:t>
            </a:r>
            <a:r>
              <a:rPr lang="en-US" sz="1200" dirty="0" smtClean="0"/>
              <a:t>. 2013;369(24):2313-2323.</a:t>
            </a:r>
          </a:p>
          <a:p>
            <a:pPr eaLnBrk="1" hangingPunct="1"/>
            <a:endParaRPr lang="de-DE" sz="1200"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42950" lvl="1" indent="-285750">
              <a:buFont typeface="Arial" pitchFamily="34" charset="0"/>
              <a:buChar char="•"/>
            </a:pPr>
            <a:r>
              <a:rPr lang="en-US" sz="1800" dirty="0" smtClean="0"/>
              <a:t>Due to the small number of comparison studies evaluated, a meta-regression could not be performed.</a:t>
            </a:r>
          </a:p>
          <a:p>
            <a:pPr marL="742950" lvl="1" indent="-285750">
              <a:buFont typeface="Arial" pitchFamily="34" charset="0"/>
              <a:buChar char="•"/>
            </a:pPr>
            <a:r>
              <a:rPr lang="en-US" sz="1800" dirty="0" smtClean="0"/>
              <a:t>The approach used is consistent with that taken in a Cochrane review to assess the relationship between adherence to prophylaxis therapy and number of bleeds in hemophilia patients.</a:t>
            </a:r>
            <a:r>
              <a:rPr lang="en-US" sz="1800" baseline="30000" dirty="0" smtClean="0"/>
              <a:t>1</a:t>
            </a:r>
          </a:p>
          <a:p>
            <a:pPr marL="457200" lvl="1" indent="0">
              <a:buFont typeface="Arial" pitchFamily="34" charset="0"/>
              <a:buNone/>
            </a:pPr>
            <a:endParaRPr lang="en-US" sz="1800" baseline="30000" dirty="0" smtClean="0"/>
          </a:p>
          <a:p>
            <a:pPr marL="457200" lvl="1" indent="0">
              <a:buFont typeface="Arial" pitchFamily="34" charset="0"/>
              <a:buNone/>
            </a:pPr>
            <a:r>
              <a:rPr lang="it-IT" sz="1800" dirty="0" smtClean="0"/>
              <a:t>1. Iorio A, et al. </a:t>
            </a:r>
            <a:r>
              <a:rPr lang="it-IT" sz="1800" i="1" dirty="0" smtClean="0"/>
              <a:t>Cochrane Database Syst Review</a:t>
            </a:r>
            <a:r>
              <a:rPr lang="it-IT" sz="1800" dirty="0" smtClean="0"/>
              <a:t>. </a:t>
            </a:r>
            <a:r>
              <a:rPr lang="en-US" sz="1800" dirty="0" smtClean="0"/>
              <a:t>2011(9):cd003429</a:t>
            </a:r>
            <a:endParaRPr lang="en-US" sz="1800" baseline="30000" dirty="0" smtClean="0"/>
          </a:p>
        </p:txBody>
      </p:sp>
      <p:sp>
        <p:nvSpPr>
          <p:cNvPr id="4" name="Slide Number Placeholder 3"/>
          <p:cNvSpPr>
            <a:spLocks noGrp="1"/>
          </p:cNvSpPr>
          <p:nvPr>
            <p:ph type="sldNum" sz="quarter" idx="10"/>
          </p:nvPr>
        </p:nvSpPr>
        <p:spPr/>
        <p:txBody>
          <a:bodyPr/>
          <a:lstStyle/>
          <a:p>
            <a:pPr>
              <a:defRPr/>
            </a:pPr>
            <a:fld id="{4FAB5358-29D1-4BFB-A663-4D866CABE5E0}" type="slidenum">
              <a:rPr lang="en-US" smtClean="0"/>
              <a:pPr>
                <a:defRPr/>
              </a:pPr>
              <a:t>8</a:t>
            </a:fld>
            <a:endParaRPr lang="en-US"/>
          </a:p>
        </p:txBody>
      </p:sp>
    </p:spTree>
    <p:extLst>
      <p:ext uri="{BB962C8B-B14F-4D97-AF65-F5344CB8AC3E}">
        <p14:creationId xmlns:p14="http://schemas.microsoft.com/office/powerpoint/2010/main" val="230928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eaLnBrk="1" hangingPunct="1"/>
            <a:fld id="{59B1D24C-85ED-4FDC-AD7F-E2EE4F492276}" type="slidenum">
              <a:rPr lang="en-US" smtClean="0"/>
              <a:pPr eaLnBrk="1" hangingPunct="1"/>
              <a:t>9</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de-DE"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ctrTitle"/>
          </p:nvPr>
        </p:nvSpPr>
        <p:spPr>
          <a:xfrm>
            <a:off x="914400" y="4648200"/>
            <a:ext cx="7772400" cy="1089025"/>
          </a:xfrm>
        </p:spPr>
        <p:txBody>
          <a:bodyPr anchor="b"/>
          <a:lstStyle>
            <a:lvl1pPr algn="l">
              <a:defRPr sz="2800" b="1">
                <a:solidFill>
                  <a:schemeClr val="tx1"/>
                </a:solidFill>
              </a:defRPr>
            </a:lvl1pPr>
          </a:lstStyle>
          <a:p>
            <a:pPr lvl="0"/>
            <a:r>
              <a:rPr lang="en-US" noProof="0" smtClean="0"/>
              <a:t>Click to edit Master title style</a:t>
            </a:r>
            <a:endParaRPr lang="en-US" noProof="0" dirty="0" smtClean="0"/>
          </a:p>
        </p:txBody>
      </p:sp>
      <p:sp>
        <p:nvSpPr>
          <p:cNvPr id="71683" name="Rectangle 3"/>
          <p:cNvSpPr>
            <a:spLocks noGrp="1" noChangeArrowheads="1"/>
          </p:cNvSpPr>
          <p:nvPr>
            <p:ph type="subTitle" idx="1"/>
          </p:nvPr>
        </p:nvSpPr>
        <p:spPr>
          <a:xfrm>
            <a:off x="914400" y="5715000"/>
            <a:ext cx="7772400" cy="685800"/>
          </a:xfrm>
        </p:spPr>
        <p:txBody>
          <a:bodyPr/>
          <a:lstStyle>
            <a:lvl1pPr marL="0" indent="0">
              <a:buFont typeface="Wingdings" pitchFamily="2" charset="2"/>
              <a:buNone/>
              <a:defRPr sz="2000" i="1">
                <a:solidFill>
                  <a:schemeClr val="tx2"/>
                </a:solidFill>
              </a:defRPr>
            </a:lvl1pPr>
          </a:lstStyle>
          <a:p>
            <a:pPr lvl="0"/>
            <a:r>
              <a:rPr lang="en-US" noProof="0" smtClean="0"/>
              <a:t>Click to edit Master subtitle style</a:t>
            </a:r>
            <a:endParaRPr lang="en-US" noProof="0" dirty="0" smtClean="0"/>
          </a:p>
        </p:txBody>
      </p:sp>
    </p:spTree>
    <p:extLst>
      <p:ext uri="{BB962C8B-B14F-4D97-AF65-F5344CB8AC3E}">
        <p14:creationId xmlns:p14="http://schemas.microsoft.com/office/powerpoint/2010/main" val="2888283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04F5F9C0-36E7-49F0-ACDF-FF2DDCE4A089}" type="slidenum">
              <a:rPr lang="en-US"/>
              <a:pPr>
                <a:defRPr/>
              </a:pPr>
              <a:t>‹#›</a:t>
            </a:fld>
            <a:endParaRPr lang="en-US"/>
          </a:p>
        </p:txBody>
      </p:sp>
    </p:spTree>
    <p:extLst>
      <p:ext uri="{BB962C8B-B14F-4D97-AF65-F5344CB8AC3E}">
        <p14:creationId xmlns:p14="http://schemas.microsoft.com/office/powerpoint/2010/main" val="4269647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324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324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455766AF-F393-4FD3-8169-B9CECBF6A07D}" type="slidenum">
              <a:rPr lang="en-US"/>
              <a:pPr>
                <a:defRPr/>
              </a:pPr>
              <a:t>‹#›</a:t>
            </a:fld>
            <a:endParaRPr lang="en-US"/>
          </a:p>
        </p:txBody>
      </p:sp>
    </p:spTree>
    <p:extLst>
      <p:ext uri="{BB962C8B-B14F-4D97-AF65-F5344CB8AC3E}">
        <p14:creationId xmlns:p14="http://schemas.microsoft.com/office/powerpoint/2010/main" val="37119545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ctrTitle"/>
          </p:nvPr>
        </p:nvSpPr>
        <p:spPr>
          <a:xfrm>
            <a:off x="914400" y="4648200"/>
            <a:ext cx="7772400" cy="1089025"/>
          </a:xfrm>
        </p:spPr>
        <p:txBody>
          <a:bodyPr anchor="b"/>
          <a:lstStyle>
            <a:lvl1pPr algn="l">
              <a:defRPr sz="2800" b="1">
                <a:solidFill>
                  <a:schemeClr val="tx1"/>
                </a:solidFill>
              </a:defRPr>
            </a:lvl1pPr>
          </a:lstStyle>
          <a:p>
            <a:pPr lvl="0"/>
            <a:r>
              <a:rPr lang="en-US" noProof="0" dirty="0" smtClean="0"/>
              <a:t>Click to edit Master title style</a:t>
            </a:r>
          </a:p>
        </p:txBody>
      </p:sp>
      <p:sp>
        <p:nvSpPr>
          <p:cNvPr id="71683" name="Rectangle 3"/>
          <p:cNvSpPr>
            <a:spLocks noGrp="1" noChangeArrowheads="1"/>
          </p:cNvSpPr>
          <p:nvPr>
            <p:ph type="subTitle" idx="1"/>
          </p:nvPr>
        </p:nvSpPr>
        <p:spPr>
          <a:xfrm>
            <a:off x="914400" y="5715000"/>
            <a:ext cx="7772400" cy="685800"/>
          </a:xfrm>
        </p:spPr>
        <p:txBody>
          <a:bodyPr/>
          <a:lstStyle>
            <a:lvl1pPr marL="0" indent="0">
              <a:buFont typeface="Wingdings" pitchFamily="2" charset="2"/>
              <a:buNone/>
              <a:defRPr sz="2000" i="1">
                <a:solidFill>
                  <a:schemeClr val="tx2"/>
                </a:solidFill>
              </a:defRPr>
            </a:lvl1pPr>
          </a:lstStyle>
          <a:p>
            <a:pPr lvl="0"/>
            <a:r>
              <a:rPr lang="en-US" noProof="0" dirty="0" smtClean="0"/>
              <a:t>Click to edit Master subtitle style</a:t>
            </a:r>
          </a:p>
        </p:txBody>
      </p:sp>
    </p:spTree>
    <p:extLst>
      <p:ext uri="{BB962C8B-B14F-4D97-AF65-F5344CB8AC3E}">
        <p14:creationId xmlns:p14="http://schemas.microsoft.com/office/powerpoint/2010/main" val="264190726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1_Title Slide full blu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3" cstate="print">
            <a:extLst>
              <a:ext uri="{28A0092B-C50C-407E-A947-70E740481C1C}">
                <a14:useLocalDpi xmlns:a14="http://schemas.microsoft.com/office/drawing/2010/main" val="0"/>
              </a:ext>
            </a:extLst>
          </a:blip>
          <a:srcRect t="21403" b="12078"/>
          <a:stretch/>
        </p:blipFill>
        <p:spPr>
          <a:xfrm>
            <a:off x="0" y="-1"/>
            <a:ext cx="9142858" cy="6858001"/>
          </a:xfrm>
          <a:prstGeom prst="rect">
            <a:avLst/>
          </a:prstGeom>
        </p:spPr>
      </p:pic>
      <p:sp>
        <p:nvSpPr>
          <p:cNvPr id="71682" name="Rectangle 2"/>
          <p:cNvSpPr>
            <a:spLocks noGrp="1" noChangeArrowheads="1"/>
          </p:cNvSpPr>
          <p:nvPr>
            <p:ph type="ctrTitle"/>
          </p:nvPr>
        </p:nvSpPr>
        <p:spPr>
          <a:xfrm>
            <a:off x="612648" y="1014984"/>
            <a:ext cx="8165592" cy="1389888"/>
          </a:xfrm>
        </p:spPr>
        <p:txBody>
          <a:bodyPr anchor="b"/>
          <a:lstStyle>
            <a:lvl1pPr algn="l">
              <a:defRPr sz="2800" b="1">
                <a:solidFill>
                  <a:schemeClr val="bg1"/>
                </a:solidFill>
              </a:defRPr>
            </a:lvl1pPr>
          </a:lstStyle>
          <a:p>
            <a:pPr lvl="0"/>
            <a:r>
              <a:rPr lang="en-US" noProof="0" dirty="0" smtClean="0"/>
              <a:t>Click to edit Master title style</a:t>
            </a:r>
          </a:p>
        </p:txBody>
      </p:sp>
      <p:sp>
        <p:nvSpPr>
          <p:cNvPr id="71683" name="Rectangle 3"/>
          <p:cNvSpPr>
            <a:spLocks noGrp="1" noChangeArrowheads="1"/>
          </p:cNvSpPr>
          <p:nvPr>
            <p:ph type="subTitle" idx="1"/>
          </p:nvPr>
        </p:nvSpPr>
        <p:spPr>
          <a:xfrm>
            <a:off x="612648" y="2569464"/>
            <a:ext cx="7772400" cy="685800"/>
          </a:xfrm>
        </p:spPr>
        <p:txBody>
          <a:bodyPr/>
          <a:lstStyle>
            <a:lvl1pPr marL="0" indent="0">
              <a:buFont typeface="Wingdings" pitchFamily="2" charset="2"/>
              <a:buNone/>
              <a:defRPr sz="2000" i="1">
                <a:solidFill>
                  <a:schemeClr val="bg1"/>
                </a:solidFill>
              </a:defRPr>
            </a:lvl1pPr>
          </a:lstStyle>
          <a:p>
            <a:pPr lvl="0"/>
            <a:r>
              <a:rPr lang="en-US" noProof="0" dirty="0" smtClean="0"/>
              <a:t>Click to edit Master subtitle style</a:t>
            </a:r>
          </a:p>
        </p:txBody>
      </p:sp>
    </p:spTree>
    <p:extLst>
      <p:ext uri="{BB962C8B-B14F-4D97-AF65-F5344CB8AC3E}">
        <p14:creationId xmlns:p14="http://schemas.microsoft.com/office/powerpoint/2010/main" val="109138917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2_Title Slide full blue 2">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3" cstate="print">
            <a:extLst>
              <a:ext uri="{28A0092B-C50C-407E-A947-70E740481C1C}">
                <a14:useLocalDpi xmlns:a14="http://schemas.microsoft.com/office/drawing/2010/main" val="0"/>
              </a:ext>
            </a:extLst>
          </a:blip>
          <a:srcRect t="21403" b="25633"/>
          <a:stretch/>
        </p:blipFill>
        <p:spPr>
          <a:xfrm>
            <a:off x="0" y="0"/>
            <a:ext cx="9142858" cy="6858001"/>
          </a:xfrm>
          <a:prstGeom prst="rect">
            <a:avLst/>
          </a:prstGeom>
        </p:spPr>
      </p:pic>
      <p:sp>
        <p:nvSpPr>
          <p:cNvPr id="71682" name="Rectangle 2"/>
          <p:cNvSpPr>
            <a:spLocks noGrp="1" noChangeArrowheads="1"/>
          </p:cNvSpPr>
          <p:nvPr>
            <p:ph type="ctrTitle"/>
          </p:nvPr>
        </p:nvSpPr>
        <p:spPr>
          <a:xfrm>
            <a:off x="612648" y="1014984"/>
            <a:ext cx="8165592" cy="1389888"/>
          </a:xfrm>
        </p:spPr>
        <p:txBody>
          <a:bodyPr anchor="b"/>
          <a:lstStyle>
            <a:lvl1pPr algn="l">
              <a:defRPr sz="2800" b="1">
                <a:solidFill>
                  <a:schemeClr val="bg1"/>
                </a:solidFill>
              </a:defRPr>
            </a:lvl1pPr>
          </a:lstStyle>
          <a:p>
            <a:pPr lvl="0"/>
            <a:r>
              <a:rPr lang="en-US" noProof="0" dirty="0" smtClean="0"/>
              <a:t>Click to edit Master title style</a:t>
            </a:r>
          </a:p>
        </p:txBody>
      </p:sp>
      <p:sp>
        <p:nvSpPr>
          <p:cNvPr id="71683" name="Rectangle 3"/>
          <p:cNvSpPr>
            <a:spLocks noGrp="1" noChangeArrowheads="1"/>
          </p:cNvSpPr>
          <p:nvPr>
            <p:ph type="subTitle" idx="1"/>
          </p:nvPr>
        </p:nvSpPr>
        <p:spPr>
          <a:xfrm>
            <a:off x="905256" y="5522976"/>
            <a:ext cx="7772400" cy="685800"/>
          </a:xfrm>
        </p:spPr>
        <p:txBody>
          <a:bodyPr/>
          <a:lstStyle>
            <a:lvl1pPr marL="0" indent="0" algn="r">
              <a:buFont typeface="Wingdings" pitchFamily="2" charset="2"/>
              <a:buNone/>
              <a:defRPr sz="2000" i="1">
                <a:solidFill>
                  <a:schemeClr val="accent1"/>
                </a:solidFill>
              </a:defRPr>
            </a:lvl1pPr>
          </a:lstStyle>
          <a:p>
            <a:pPr lvl="0"/>
            <a:r>
              <a:rPr lang="en-US" noProof="0" dirty="0" smtClean="0"/>
              <a:t>Click to edit Master subtitle style</a:t>
            </a:r>
          </a:p>
        </p:txBody>
      </p:sp>
    </p:spTree>
    <p:extLst>
      <p:ext uri="{BB962C8B-B14F-4D97-AF65-F5344CB8AC3E}">
        <p14:creationId xmlns:p14="http://schemas.microsoft.com/office/powerpoint/2010/main" val="1239617752"/>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1_Title Slide 2">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ctrTitle"/>
          </p:nvPr>
        </p:nvSpPr>
        <p:spPr>
          <a:xfrm>
            <a:off x="914400" y="1457864"/>
            <a:ext cx="7772400" cy="2294627"/>
          </a:xfrm>
        </p:spPr>
        <p:txBody>
          <a:bodyPr anchor="ctr"/>
          <a:lstStyle>
            <a:lvl1pPr algn="l">
              <a:lnSpc>
                <a:spcPct val="95000"/>
              </a:lnSpc>
              <a:defRPr sz="2800" b="1">
                <a:solidFill>
                  <a:schemeClr val="bg1"/>
                </a:solidFill>
              </a:defRPr>
            </a:lvl1pPr>
          </a:lstStyle>
          <a:p>
            <a:pPr lvl="0"/>
            <a:r>
              <a:rPr lang="en-US" noProof="0" dirty="0" smtClean="0"/>
              <a:t>Click to edit Master title style</a:t>
            </a:r>
          </a:p>
        </p:txBody>
      </p:sp>
      <p:sp>
        <p:nvSpPr>
          <p:cNvPr id="71683" name="Rectangle 3"/>
          <p:cNvSpPr>
            <a:spLocks noGrp="1" noChangeArrowheads="1"/>
          </p:cNvSpPr>
          <p:nvPr>
            <p:ph type="subTitle" idx="1"/>
          </p:nvPr>
        </p:nvSpPr>
        <p:spPr>
          <a:xfrm>
            <a:off x="914400" y="4246102"/>
            <a:ext cx="7772400" cy="685800"/>
          </a:xfrm>
        </p:spPr>
        <p:txBody>
          <a:bodyPr/>
          <a:lstStyle>
            <a:lvl1pPr marL="0" indent="0" algn="r">
              <a:buFont typeface="Wingdings" pitchFamily="2" charset="2"/>
              <a:buNone/>
              <a:defRPr sz="2000" i="1">
                <a:solidFill>
                  <a:schemeClr val="tx2"/>
                </a:solidFill>
              </a:defRPr>
            </a:lvl1pPr>
          </a:lstStyle>
          <a:p>
            <a:pPr lvl="0"/>
            <a:r>
              <a:rPr lang="en-US" noProof="0" dirty="0" smtClean="0"/>
              <a:t>Click to edit Master subtitle style</a:t>
            </a:r>
          </a:p>
        </p:txBody>
      </p:sp>
    </p:spTree>
    <p:extLst>
      <p:ext uri="{BB962C8B-B14F-4D97-AF65-F5344CB8AC3E}">
        <p14:creationId xmlns:p14="http://schemas.microsoft.com/office/powerpoint/2010/main" val="317989596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2_Title Slide 3">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ctrTitle"/>
          </p:nvPr>
        </p:nvSpPr>
        <p:spPr>
          <a:xfrm>
            <a:off x="517585" y="1526872"/>
            <a:ext cx="8169215" cy="1587261"/>
          </a:xfrm>
        </p:spPr>
        <p:txBody>
          <a:bodyPr anchor="ctr"/>
          <a:lstStyle>
            <a:lvl1pPr algn="l">
              <a:lnSpc>
                <a:spcPct val="95000"/>
              </a:lnSpc>
              <a:defRPr sz="2800" b="1">
                <a:solidFill>
                  <a:schemeClr val="bg1"/>
                </a:solidFill>
              </a:defRPr>
            </a:lvl1pPr>
          </a:lstStyle>
          <a:p>
            <a:pPr lvl="0"/>
            <a:r>
              <a:rPr lang="en-US" noProof="0" dirty="0" smtClean="0"/>
              <a:t>Click to edit Master title style</a:t>
            </a:r>
          </a:p>
        </p:txBody>
      </p:sp>
      <p:sp>
        <p:nvSpPr>
          <p:cNvPr id="71683" name="Rectangle 3"/>
          <p:cNvSpPr>
            <a:spLocks noGrp="1" noChangeArrowheads="1"/>
          </p:cNvSpPr>
          <p:nvPr>
            <p:ph type="subTitle" idx="1"/>
          </p:nvPr>
        </p:nvSpPr>
        <p:spPr>
          <a:xfrm>
            <a:off x="517585" y="3118215"/>
            <a:ext cx="7772400" cy="685800"/>
          </a:xfrm>
        </p:spPr>
        <p:txBody>
          <a:bodyPr/>
          <a:lstStyle>
            <a:lvl1pPr marL="0" indent="0" algn="l">
              <a:buFont typeface="Wingdings" pitchFamily="2" charset="2"/>
              <a:buNone/>
              <a:defRPr sz="2000" i="1">
                <a:solidFill>
                  <a:schemeClr val="bg1"/>
                </a:solidFill>
              </a:defRPr>
            </a:lvl1pPr>
          </a:lstStyle>
          <a:p>
            <a:pPr lvl="0"/>
            <a:r>
              <a:rPr lang="en-US" noProof="0" dirty="0" smtClean="0"/>
              <a:t>Click to edit Master subtitle style</a:t>
            </a:r>
          </a:p>
        </p:txBody>
      </p:sp>
    </p:spTree>
    <p:extLst>
      <p:ext uri="{BB962C8B-B14F-4D97-AF65-F5344CB8AC3E}">
        <p14:creationId xmlns:p14="http://schemas.microsoft.com/office/powerpoint/2010/main" val="1706652629"/>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2800"/>
            </a:lvl1pPr>
            <a:lvl2pPr>
              <a:defRPr sz="2400"/>
            </a:lvl2pPr>
            <a:lvl3pPr>
              <a:defRPr sz="2200"/>
            </a:lvl3pPr>
            <a:lvl4pPr>
              <a:defRPr sz="2200"/>
            </a:lvl4pPr>
            <a:lvl5pPr>
              <a:defRPr sz="2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solidFill>
                <a:srgbClr val="808080"/>
              </a:solidFill>
            </a:endParaRPr>
          </a:p>
        </p:txBody>
      </p:sp>
    </p:spTree>
    <p:extLst>
      <p:ext uri="{BB962C8B-B14F-4D97-AF65-F5344CB8AC3E}">
        <p14:creationId xmlns:p14="http://schemas.microsoft.com/office/powerpoint/2010/main" val="184947511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solidFill>
                <a:srgbClr val="808080"/>
              </a:solidFill>
            </a:endParaRPr>
          </a:p>
        </p:txBody>
      </p:sp>
    </p:spTree>
    <p:extLst>
      <p:ext uri="{BB962C8B-B14F-4D97-AF65-F5344CB8AC3E}">
        <p14:creationId xmlns:p14="http://schemas.microsoft.com/office/powerpoint/2010/main" val="1637821090"/>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solidFill>
                <a:srgbClr val="808080"/>
              </a:solidFill>
            </a:endParaRPr>
          </a:p>
        </p:txBody>
      </p:sp>
    </p:spTree>
    <p:extLst>
      <p:ext uri="{BB962C8B-B14F-4D97-AF65-F5344CB8AC3E}">
        <p14:creationId xmlns:p14="http://schemas.microsoft.com/office/powerpoint/2010/main" val="496413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2800"/>
            </a:lvl1pPr>
            <a:lvl2pPr>
              <a:defRPr sz="2400"/>
            </a:lvl2pPr>
            <a:lvl3pPr>
              <a:defRPr sz="2200"/>
            </a:lvl3pPr>
            <a:lvl4pPr>
              <a:defRPr sz="2200"/>
            </a:lvl4pPr>
            <a:lvl5pPr>
              <a:defRPr sz="2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fld id="{B09C1962-E699-4A5C-86EB-7AF367C99BE9}" type="slidenum">
              <a:rPr lang="en-US"/>
              <a:pPr>
                <a:defRPr/>
              </a:pPr>
              <a:t>‹#›</a:t>
            </a:fld>
            <a:endParaRPr lang="en-US"/>
          </a:p>
        </p:txBody>
      </p:sp>
    </p:spTree>
    <p:extLst>
      <p:ext uri="{BB962C8B-B14F-4D97-AF65-F5344CB8AC3E}">
        <p14:creationId xmlns:p14="http://schemas.microsoft.com/office/powerpoint/2010/main" val="10647388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dirty="0">
              <a:solidFill>
                <a:srgbClr val="808080"/>
              </a:solidFill>
            </a:endParaRPr>
          </a:p>
        </p:txBody>
      </p:sp>
    </p:spTree>
    <p:extLst>
      <p:ext uri="{BB962C8B-B14F-4D97-AF65-F5344CB8AC3E}">
        <p14:creationId xmlns:p14="http://schemas.microsoft.com/office/powerpoint/2010/main" val="1652271781"/>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dirty="0">
              <a:solidFill>
                <a:srgbClr val="808080"/>
              </a:solidFill>
            </a:endParaRPr>
          </a:p>
        </p:txBody>
      </p:sp>
    </p:spTree>
    <p:extLst>
      <p:ext uri="{BB962C8B-B14F-4D97-AF65-F5344CB8AC3E}">
        <p14:creationId xmlns:p14="http://schemas.microsoft.com/office/powerpoint/2010/main" val="2687657036"/>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dirty="0">
              <a:solidFill>
                <a:srgbClr val="808080"/>
              </a:solidFill>
            </a:endParaRPr>
          </a:p>
        </p:txBody>
      </p:sp>
    </p:spTree>
    <p:extLst>
      <p:ext uri="{BB962C8B-B14F-4D97-AF65-F5344CB8AC3E}">
        <p14:creationId xmlns:p14="http://schemas.microsoft.com/office/powerpoint/2010/main" val="3483526144"/>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solidFill>
                <a:srgbClr val="808080"/>
              </a:solidFill>
            </a:endParaRPr>
          </a:p>
        </p:txBody>
      </p:sp>
    </p:spTree>
    <p:extLst>
      <p:ext uri="{BB962C8B-B14F-4D97-AF65-F5344CB8AC3E}">
        <p14:creationId xmlns:p14="http://schemas.microsoft.com/office/powerpoint/2010/main" val="3378315547"/>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solidFill>
                <a:srgbClr val="808080"/>
              </a:solidFill>
            </a:endParaRPr>
          </a:p>
        </p:txBody>
      </p:sp>
    </p:spTree>
    <p:extLst>
      <p:ext uri="{BB962C8B-B14F-4D97-AF65-F5344CB8AC3E}">
        <p14:creationId xmlns:p14="http://schemas.microsoft.com/office/powerpoint/2010/main" val="3525418916"/>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solidFill>
                <a:srgbClr val="808080"/>
              </a:solidFill>
            </a:endParaRPr>
          </a:p>
        </p:txBody>
      </p:sp>
    </p:spTree>
    <p:extLst>
      <p:ext uri="{BB962C8B-B14F-4D97-AF65-F5344CB8AC3E}">
        <p14:creationId xmlns:p14="http://schemas.microsoft.com/office/powerpoint/2010/main" val="5170256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324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324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solidFill>
                <a:srgbClr val="808080"/>
              </a:solidFill>
            </a:endParaRPr>
          </a:p>
        </p:txBody>
      </p:sp>
    </p:spTree>
    <p:extLst>
      <p:ext uri="{BB962C8B-B14F-4D97-AF65-F5344CB8AC3E}">
        <p14:creationId xmlns:p14="http://schemas.microsoft.com/office/powerpoint/2010/main" val="2819247860"/>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ctrTitle"/>
          </p:nvPr>
        </p:nvSpPr>
        <p:spPr>
          <a:xfrm>
            <a:off x="914400" y="4648200"/>
            <a:ext cx="7772400" cy="1089025"/>
          </a:xfrm>
        </p:spPr>
        <p:txBody>
          <a:bodyPr anchor="b"/>
          <a:lstStyle>
            <a:lvl1pPr algn="l">
              <a:defRPr sz="2800" b="1">
                <a:solidFill>
                  <a:schemeClr val="tx1"/>
                </a:solidFill>
              </a:defRPr>
            </a:lvl1pPr>
          </a:lstStyle>
          <a:p>
            <a:pPr lvl="0"/>
            <a:r>
              <a:rPr lang="en-US" noProof="0" dirty="0" smtClean="0"/>
              <a:t>Click to edit Master title style</a:t>
            </a:r>
          </a:p>
        </p:txBody>
      </p:sp>
      <p:sp>
        <p:nvSpPr>
          <p:cNvPr id="71683" name="Rectangle 3"/>
          <p:cNvSpPr>
            <a:spLocks noGrp="1" noChangeArrowheads="1"/>
          </p:cNvSpPr>
          <p:nvPr>
            <p:ph type="subTitle" idx="1"/>
          </p:nvPr>
        </p:nvSpPr>
        <p:spPr>
          <a:xfrm>
            <a:off x="914400" y="5715000"/>
            <a:ext cx="7772400" cy="685800"/>
          </a:xfrm>
        </p:spPr>
        <p:txBody>
          <a:bodyPr/>
          <a:lstStyle>
            <a:lvl1pPr marL="0" indent="0">
              <a:buFont typeface="Wingdings" pitchFamily="2" charset="2"/>
              <a:buNone/>
              <a:defRPr sz="2000" i="1">
                <a:solidFill>
                  <a:schemeClr val="tx2"/>
                </a:solidFill>
              </a:defRPr>
            </a:lvl1pPr>
          </a:lstStyle>
          <a:p>
            <a:pPr lvl="0"/>
            <a:r>
              <a:rPr lang="en-US" noProof="0" dirty="0" smtClean="0"/>
              <a:t>Click to edit Master subtitle style</a:t>
            </a:r>
          </a:p>
        </p:txBody>
      </p:sp>
    </p:spTree>
    <p:extLst>
      <p:ext uri="{BB962C8B-B14F-4D97-AF65-F5344CB8AC3E}">
        <p14:creationId xmlns:p14="http://schemas.microsoft.com/office/powerpoint/2010/main" val="3610326473"/>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reserve="1">
  <p:cSld name="1_Title Slide full blu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3" cstate="print">
            <a:extLst>
              <a:ext uri="{28A0092B-C50C-407E-A947-70E740481C1C}">
                <a14:useLocalDpi xmlns:a14="http://schemas.microsoft.com/office/drawing/2010/main" val="0"/>
              </a:ext>
            </a:extLst>
          </a:blip>
          <a:srcRect t="21403" b="12078"/>
          <a:stretch/>
        </p:blipFill>
        <p:spPr>
          <a:xfrm>
            <a:off x="0" y="-1"/>
            <a:ext cx="9142858" cy="6858001"/>
          </a:xfrm>
          <a:prstGeom prst="rect">
            <a:avLst/>
          </a:prstGeom>
        </p:spPr>
      </p:pic>
      <p:sp>
        <p:nvSpPr>
          <p:cNvPr id="71682" name="Rectangle 2"/>
          <p:cNvSpPr>
            <a:spLocks noGrp="1" noChangeArrowheads="1"/>
          </p:cNvSpPr>
          <p:nvPr>
            <p:ph type="ctrTitle"/>
          </p:nvPr>
        </p:nvSpPr>
        <p:spPr>
          <a:xfrm>
            <a:off x="612648" y="1014984"/>
            <a:ext cx="8165592" cy="1389888"/>
          </a:xfrm>
        </p:spPr>
        <p:txBody>
          <a:bodyPr anchor="b"/>
          <a:lstStyle>
            <a:lvl1pPr algn="l">
              <a:defRPr sz="2800" b="1">
                <a:solidFill>
                  <a:schemeClr val="bg1"/>
                </a:solidFill>
              </a:defRPr>
            </a:lvl1pPr>
          </a:lstStyle>
          <a:p>
            <a:pPr lvl="0"/>
            <a:r>
              <a:rPr lang="en-US" noProof="0" dirty="0" smtClean="0"/>
              <a:t>Click to edit Master title style</a:t>
            </a:r>
          </a:p>
        </p:txBody>
      </p:sp>
      <p:sp>
        <p:nvSpPr>
          <p:cNvPr id="71683" name="Rectangle 3"/>
          <p:cNvSpPr>
            <a:spLocks noGrp="1" noChangeArrowheads="1"/>
          </p:cNvSpPr>
          <p:nvPr>
            <p:ph type="subTitle" idx="1"/>
          </p:nvPr>
        </p:nvSpPr>
        <p:spPr>
          <a:xfrm>
            <a:off x="612648" y="2569464"/>
            <a:ext cx="7772400" cy="685800"/>
          </a:xfrm>
        </p:spPr>
        <p:txBody>
          <a:bodyPr/>
          <a:lstStyle>
            <a:lvl1pPr marL="0" indent="0">
              <a:buFont typeface="Wingdings" pitchFamily="2" charset="2"/>
              <a:buNone/>
              <a:defRPr sz="2000" i="1">
                <a:solidFill>
                  <a:schemeClr val="bg1"/>
                </a:solidFill>
              </a:defRPr>
            </a:lvl1pPr>
          </a:lstStyle>
          <a:p>
            <a:pPr lvl="0"/>
            <a:r>
              <a:rPr lang="en-US" noProof="0" dirty="0" smtClean="0"/>
              <a:t>Click to edit Master subtitle style</a:t>
            </a:r>
          </a:p>
        </p:txBody>
      </p:sp>
    </p:spTree>
    <p:extLst>
      <p:ext uri="{BB962C8B-B14F-4D97-AF65-F5344CB8AC3E}">
        <p14:creationId xmlns:p14="http://schemas.microsoft.com/office/powerpoint/2010/main" val="2805479807"/>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 preserve="1">
  <p:cSld name="2_Title Slide full blue 2">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3" cstate="print">
            <a:extLst>
              <a:ext uri="{28A0092B-C50C-407E-A947-70E740481C1C}">
                <a14:useLocalDpi xmlns:a14="http://schemas.microsoft.com/office/drawing/2010/main" val="0"/>
              </a:ext>
            </a:extLst>
          </a:blip>
          <a:srcRect t="21403" b="25633"/>
          <a:stretch/>
        </p:blipFill>
        <p:spPr>
          <a:xfrm>
            <a:off x="0" y="0"/>
            <a:ext cx="9142858" cy="6858001"/>
          </a:xfrm>
          <a:prstGeom prst="rect">
            <a:avLst/>
          </a:prstGeom>
        </p:spPr>
      </p:pic>
      <p:sp>
        <p:nvSpPr>
          <p:cNvPr id="71682" name="Rectangle 2"/>
          <p:cNvSpPr>
            <a:spLocks noGrp="1" noChangeArrowheads="1"/>
          </p:cNvSpPr>
          <p:nvPr>
            <p:ph type="ctrTitle"/>
          </p:nvPr>
        </p:nvSpPr>
        <p:spPr>
          <a:xfrm>
            <a:off x="612648" y="1014984"/>
            <a:ext cx="8165592" cy="1389888"/>
          </a:xfrm>
        </p:spPr>
        <p:txBody>
          <a:bodyPr anchor="b"/>
          <a:lstStyle>
            <a:lvl1pPr algn="l">
              <a:defRPr sz="2800" b="1">
                <a:solidFill>
                  <a:schemeClr val="bg1"/>
                </a:solidFill>
              </a:defRPr>
            </a:lvl1pPr>
          </a:lstStyle>
          <a:p>
            <a:pPr lvl="0"/>
            <a:r>
              <a:rPr lang="en-US" noProof="0" dirty="0" smtClean="0"/>
              <a:t>Click to edit Master title style</a:t>
            </a:r>
          </a:p>
        </p:txBody>
      </p:sp>
      <p:sp>
        <p:nvSpPr>
          <p:cNvPr id="71683" name="Rectangle 3"/>
          <p:cNvSpPr>
            <a:spLocks noGrp="1" noChangeArrowheads="1"/>
          </p:cNvSpPr>
          <p:nvPr>
            <p:ph type="subTitle" idx="1"/>
          </p:nvPr>
        </p:nvSpPr>
        <p:spPr>
          <a:xfrm>
            <a:off x="905256" y="5522976"/>
            <a:ext cx="7772400" cy="685800"/>
          </a:xfrm>
        </p:spPr>
        <p:txBody>
          <a:bodyPr/>
          <a:lstStyle>
            <a:lvl1pPr marL="0" indent="0" algn="r">
              <a:buFont typeface="Wingdings" pitchFamily="2" charset="2"/>
              <a:buNone/>
              <a:defRPr sz="2000" i="1">
                <a:solidFill>
                  <a:schemeClr val="accent1"/>
                </a:solidFill>
              </a:defRPr>
            </a:lvl1pPr>
          </a:lstStyle>
          <a:p>
            <a:pPr lvl="0"/>
            <a:r>
              <a:rPr lang="en-US" noProof="0" dirty="0" smtClean="0"/>
              <a:t>Click to edit Master subtitle style</a:t>
            </a:r>
          </a:p>
        </p:txBody>
      </p:sp>
    </p:spTree>
    <p:extLst>
      <p:ext uri="{BB962C8B-B14F-4D97-AF65-F5344CB8AC3E}">
        <p14:creationId xmlns:p14="http://schemas.microsoft.com/office/powerpoint/2010/main" val="21148551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71AED6E1-5C84-4D39-9ECC-F13F9247FF59}" type="slidenum">
              <a:rPr lang="en-US"/>
              <a:pPr>
                <a:defRPr/>
              </a:pPr>
              <a:t>‹#›</a:t>
            </a:fld>
            <a:endParaRPr lang="en-US"/>
          </a:p>
        </p:txBody>
      </p:sp>
    </p:spTree>
    <p:extLst>
      <p:ext uri="{BB962C8B-B14F-4D97-AF65-F5344CB8AC3E}">
        <p14:creationId xmlns:p14="http://schemas.microsoft.com/office/powerpoint/2010/main" val="297827487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 preserve="1">
  <p:cSld name="1_Title Slide 2">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ctrTitle"/>
          </p:nvPr>
        </p:nvSpPr>
        <p:spPr>
          <a:xfrm>
            <a:off x="914400" y="1457864"/>
            <a:ext cx="7772400" cy="2294627"/>
          </a:xfrm>
        </p:spPr>
        <p:txBody>
          <a:bodyPr anchor="ctr"/>
          <a:lstStyle>
            <a:lvl1pPr algn="l">
              <a:lnSpc>
                <a:spcPct val="95000"/>
              </a:lnSpc>
              <a:defRPr sz="2800" b="1">
                <a:solidFill>
                  <a:schemeClr val="bg1"/>
                </a:solidFill>
              </a:defRPr>
            </a:lvl1pPr>
          </a:lstStyle>
          <a:p>
            <a:pPr lvl="0"/>
            <a:r>
              <a:rPr lang="en-US" noProof="0" dirty="0" smtClean="0"/>
              <a:t>Click to edit Master title style</a:t>
            </a:r>
          </a:p>
        </p:txBody>
      </p:sp>
      <p:sp>
        <p:nvSpPr>
          <p:cNvPr id="71683" name="Rectangle 3"/>
          <p:cNvSpPr>
            <a:spLocks noGrp="1" noChangeArrowheads="1"/>
          </p:cNvSpPr>
          <p:nvPr>
            <p:ph type="subTitle" idx="1"/>
          </p:nvPr>
        </p:nvSpPr>
        <p:spPr>
          <a:xfrm>
            <a:off x="914400" y="4246102"/>
            <a:ext cx="7772400" cy="685800"/>
          </a:xfrm>
        </p:spPr>
        <p:txBody>
          <a:bodyPr/>
          <a:lstStyle>
            <a:lvl1pPr marL="0" indent="0" algn="r">
              <a:buFont typeface="Wingdings" pitchFamily="2" charset="2"/>
              <a:buNone/>
              <a:defRPr sz="2000" i="1">
                <a:solidFill>
                  <a:schemeClr val="tx2"/>
                </a:solidFill>
              </a:defRPr>
            </a:lvl1pPr>
          </a:lstStyle>
          <a:p>
            <a:pPr lvl="0"/>
            <a:r>
              <a:rPr lang="en-US" noProof="0" dirty="0" smtClean="0"/>
              <a:t>Click to edit Master subtitle style</a:t>
            </a:r>
          </a:p>
        </p:txBody>
      </p:sp>
    </p:spTree>
    <p:extLst>
      <p:ext uri="{BB962C8B-B14F-4D97-AF65-F5344CB8AC3E}">
        <p14:creationId xmlns:p14="http://schemas.microsoft.com/office/powerpoint/2010/main" val="2535848873"/>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2_Title Slide 3">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ctrTitle"/>
          </p:nvPr>
        </p:nvSpPr>
        <p:spPr>
          <a:xfrm>
            <a:off x="517585" y="1526872"/>
            <a:ext cx="8169215" cy="1587261"/>
          </a:xfrm>
        </p:spPr>
        <p:txBody>
          <a:bodyPr anchor="ctr"/>
          <a:lstStyle>
            <a:lvl1pPr algn="l">
              <a:lnSpc>
                <a:spcPct val="95000"/>
              </a:lnSpc>
              <a:defRPr sz="2800" b="1">
                <a:solidFill>
                  <a:schemeClr val="bg1"/>
                </a:solidFill>
              </a:defRPr>
            </a:lvl1pPr>
          </a:lstStyle>
          <a:p>
            <a:pPr lvl="0"/>
            <a:r>
              <a:rPr lang="en-US" noProof="0" dirty="0" smtClean="0"/>
              <a:t>Click to edit Master title style</a:t>
            </a:r>
          </a:p>
        </p:txBody>
      </p:sp>
      <p:sp>
        <p:nvSpPr>
          <p:cNvPr id="71683" name="Rectangle 3"/>
          <p:cNvSpPr>
            <a:spLocks noGrp="1" noChangeArrowheads="1"/>
          </p:cNvSpPr>
          <p:nvPr>
            <p:ph type="subTitle" idx="1"/>
          </p:nvPr>
        </p:nvSpPr>
        <p:spPr>
          <a:xfrm>
            <a:off x="517585" y="3118215"/>
            <a:ext cx="7772400" cy="685800"/>
          </a:xfrm>
        </p:spPr>
        <p:txBody>
          <a:bodyPr/>
          <a:lstStyle>
            <a:lvl1pPr marL="0" indent="0" algn="l">
              <a:buFont typeface="Wingdings" pitchFamily="2" charset="2"/>
              <a:buNone/>
              <a:defRPr sz="2000" i="1">
                <a:solidFill>
                  <a:schemeClr val="bg1"/>
                </a:solidFill>
              </a:defRPr>
            </a:lvl1pPr>
          </a:lstStyle>
          <a:p>
            <a:pPr lvl="0"/>
            <a:r>
              <a:rPr lang="en-US" noProof="0" dirty="0" smtClean="0"/>
              <a:t>Click to edit Master subtitle style</a:t>
            </a:r>
          </a:p>
        </p:txBody>
      </p:sp>
    </p:spTree>
    <p:extLst>
      <p:ext uri="{BB962C8B-B14F-4D97-AF65-F5344CB8AC3E}">
        <p14:creationId xmlns:p14="http://schemas.microsoft.com/office/powerpoint/2010/main" val="1467524513"/>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2800"/>
            </a:lvl1pPr>
            <a:lvl2pPr>
              <a:defRPr sz="2400"/>
            </a:lvl2pPr>
            <a:lvl3pPr>
              <a:defRPr sz="2200"/>
            </a:lvl3pPr>
            <a:lvl4pPr>
              <a:defRPr sz="2200"/>
            </a:lvl4pPr>
            <a:lvl5pPr>
              <a:defRPr sz="2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5"/>
          <p:cNvSpPr>
            <a:spLocks noGrp="1" noChangeArrowheads="1"/>
          </p:cNvSpPr>
          <p:nvPr>
            <p:ph type="dt" sz="half" idx="10"/>
          </p:nvPr>
        </p:nvSpPr>
        <p:spPr>
          <a:xfrm>
            <a:off x="6901030" y="6411558"/>
            <a:ext cx="2133600" cy="320675"/>
          </a:xfrm>
          <a:ln/>
        </p:spPr>
        <p:txBody>
          <a:bodyPr/>
          <a:lstStyle>
            <a:lvl1pPr algn="r">
              <a:defRPr/>
            </a:lvl1pPr>
          </a:lstStyle>
          <a:p>
            <a:pPr>
              <a:defRPr/>
            </a:pPr>
            <a:fld id="{4E66FF86-8B93-4647-8D66-C232384AF5C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4573174"/>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5"/>
          <p:cNvSpPr>
            <a:spLocks noGrp="1" noChangeArrowheads="1"/>
          </p:cNvSpPr>
          <p:nvPr>
            <p:ph type="dt" sz="half" idx="10"/>
          </p:nvPr>
        </p:nvSpPr>
        <p:spPr>
          <a:xfrm>
            <a:off x="6901030" y="6411558"/>
            <a:ext cx="2133600" cy="320675"/>
          </a:xfrm>
          <a:ln/>
        </p:spPr>
        <p:txBody>
          <a:bodyPr/>
          <a:lstStyle>
            <a:lvl1pPr algn="r">
              <a:defRPr/>
            </a:lvl1pPr>
          </a:lstStyle>
          <a:p>
            <a:pPr>
              <a:defRPr/>
            </a:pPr>
            <a:fld id="{4E66FF86-8B93-4647-8D66-C232384AF5C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4099334"/>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5"/>
          <p:cNvSpPr>
            <a:spLocks noGrp="1" noChangeArrowheads="1"/>
          </p:cNvSpPr>
          <p:nvPr>
            <p:ph type="dt" sz="half" idx="10"/>
          </p:nvPr>
        </p:nvSpPr>
        <p:spPr>
          <a:xfrm>
            <a:off x="6901030" y="6411558"/>
            <a:ext cx="2133600" cy="320675"/>
          </a:xfrm>
          <a:ln/>
        </p:spPr>
        <p:txBody>
          <a:bodyPr/>
          <a:lstStyle>
            <a:lvl1pPr algn="r">
              <a:defRPr/>
            </a:lvl1pPr>
          </a:lstStyle>
          <a:p>
            <a:pPr>
              <a:defRPr/>
            </a:pPr>
            <a:fld id="{4E66FF86-8B93-4647-8D66-C232384AF5C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67537700"/>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5"/>
          <p:cNvSpPr>
            <a:spLocks noGrp="1" noChangeArrowheads="1"/>
          </p:cNvSpPr>
          <p:nvPr>
            <p:ph type="dt" sz="half" idx="10"/>
          </p:nvPr>
        </p:nvSpPr>
        <p:spPr>
          <a:xfrm>
            <a:off x="6901030" y="6411558"/>
            <a:ext cx="2133600" cy="320675"/>
          </a:xfrm>
          <a:ln/>
        </p:spPr>
        <p:txBody>
          <a:bodyPr/>
          <a:lstStyle>
            <a:lvl1pPr algn="r">
              <a:defRPr/>
            </a:lvl1pPr>
          </a:lstStyle>
          <a:p>
            <a:pPr>
              <a:defRPr/>
            </a:pPr>
            <a:fld id="{4E66FF86-8B93-4647-8D66-C232384AF5C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72348160"/>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5"/>
          <p:cNvSpPr>
            <a:spLocks noGrp="1" noChangeArrowheads="1"/>
          </p:cNvSpPr>
          <p:nvPr>
            <p:ph type="dt" sz="half" idx="10"/>
          </p:nvPr>
        </p:nvSpPr>
        <p:spPr>
          <a:xfrm>
            <a:off x="6901030" y="6411558"/>
            <a:ext cx="2133600" cy="320675"/>
          </a:xfrm>
          <a:ln/>
        </p:spPr>
        <p:txBody>
          <a:bodyPr/>
          <a:lstStyle>
            <a:lvl1pPr algn="r">
              <a:defRPr/>
            </a:lvl1pPr>
          </a:lstStyle>
          <a:p>
            <a:pPr>
              <a:defRPr/>
            </a:pPr>
            <a:fld id="{4E66FF86-8B93-4647-8D66-C232384AF5C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30206482"/>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5"/>
          <p:cNvSpPr>
            <a:spLocks noGrp="1" noChangeArrowheads="1"/>
          </p:cNvSpPr>
          <p:nvPr>
            <p:ph type="dt" sz="half" idx="10"/>
          </p:nvPr>
        </p:nvSpPr>
        <p:spPr>
          <a:xfrm>
            <a:off x="6901030" y="6411558"/>
            <a:ext cx="2133600" cy="320675"/>
          </a:xfrm>
          <a:ln/>
        </p:spPr>
        <p:txBody>
          <a:bodyPr/>
          <a:lstStyle>
            <a:lvl1pPr algn="r">
              <a:defRPr/>
            </a:lvl1pPr>
          </a:lstStyle>
          <a:p>
            <a:pPr>
              <a:defRPr/>
            </a:pPr>
            <a:fld id="{4E66FF86-8B93-4647-8D66-C232384AF5C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86555682"/>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5"/>
          <p:cNvSpPr>
            <a:spLocks noGrp="1" noChangeArrowheads="1"/>
          </p:cNvSpPr>
          <p:nvPr>
            <p:ph type="dt" sz="half" idx="10"/>
          </p:nvPr>
        </p:nvSpPr>
        <p:spPr>
          <a:xfrm>
            <a:off x="6901030" y="6411558"/>
            <a:ext cx="2133600" cy="320675"/>
          </a:xfrm>
          <a:ln/>
        </p:spPr>
        <p:txBody>
          <a:bodyPr/>
          <a:lstStyle>
            <a:lvl1pPr algn="r">
              <a:defRPr/>
            </a:lvl1pPr>
          </a:lstStyle>
          <a:p>
            <a:pPr>
              <a:defRPr/>
            </a:pPr>
            <a:fld id="{4E66FF86-8B93-4647-8D66-C232384AF5C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21430028"/>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5"/>
          <p:cNvSpPr>
            <a:spLocks noGrp="1" noChangeArrowheads="1"/>
          </p:cNvSpPr>
          <p:nvPr>
            <p:ph type="dt" sz="half" idx="10"/>
          </p:nvPr>
        </p:nvSpPr>
        <p:spPr>
          <a:xfrm>
            <a:off x="6901030" y="6411558"/>
            <a:ext cx="2133600" cy="320675"/>
          </a:xfrm>
          <a:ln/>
        </p:spPr>
        <p:txBody>
          <a:bodyPr/>
          <a:lstStyle>
            <a:lvl1pPr algn="r">
              <a:defRPr/>
            </a:lvl1pPr>
          </a:lstStyle>
          <a:p>
            <a:pPr>
              <a:defRPr/>
            </a:pPr>
            <a:fld id="{4E66FF86-8B93-4647-8D66-C232384AF5C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9750718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E2E66887-DFCD-4CA6-86AB-3C0FD1377F58}" type="slidenum">
              <a:rPr lang="en-US"/>
              <a:pPr>
                <a:defRPr/>
              </a:pPr>
              <a:t>‹#›</a:t>
            </a:fld>
            <a:endParaRPr lang="en-US"/>
          </a:p>
        </p:txBody>
      </p:sp>
    </p:spTree>
    <p:extLst>
      <p:ext uri="{BB962C8B-B14F-4D97-AF65-F5344CB8AC3E}">
        <p14:creationId xmlns:p14="http://schemas.microsoft.com/office/powerpoint/2010/main" val="107949093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xfrm>
            <a:off x="6901030" y="6411558"/>
            <a:ext cx="2133600" cy="320675"/>
          </a:xfrm>
          <a:ln/>
        </p:spPr>
        <p:txBody>
          <a:bodyPr/>
          <a:lstStyle>
            <a:lvl1pPr algn="r">
              <a:defRPr/>
            </a:lvl1pPr>
          </a:lstStyle>
          <a:p>
            <a:pPr>
              <a:defRPr/>
            </a:pPr>
            <a:fld id="{4E66FF86-8B93-4647-8D66-C232384AF5C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8403996"/>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324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324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xfrm>
            <a:off x="6901030" y="6411558"/>
            <a:ext cx="2133600" cy="320675"/>
          </a:xfrm>
          <a:ln/>
        </p:spPr>
        <p:txBody>
          <a:bodyPr/>
          <a:lstStyle>
            <a:lvl1pPr algn="r">
              <a:defRPr/>
            </a:lvl1pPr>
          </a:lstStyle>
          <a:p>
            <a:pPr>
              <a:defRPr/>
            </a:pPr>
            <a:fld id="{4E66FF86-8B93-4647-8D66-C232384AF5C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786162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580043FC-209E-4A2A-8BC9-5FE7D9F3B21A}" type="slidenum">
              <a:rPr lang="en-US"/>
              <a:pPr>
                <a:defRPr/>
              </a:pPr>
              <a:t>‹#›</a:t>
            </a:fld>
            <a:endParaRPr lang="en-US"/>
          </a:p>
        </p:txBody>
      </p:sp>
    </p:spTree>
    <p:extLst>
      <p:ext uri="{BB962C8B-B14F-4D97-AF65-F5344CB8AC3E}">
        <p14:creationId xmlns:p14="http://schemas.microsoft.com/office/powerpoint/2010/main" val="2721034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4E66FF86-8B93-4647-8D66-C232384AF5C6}" type="slidenum">
              <a:rPr lang="en-US"/>
              <a:pPr>
                <a:defRPr/>
              </a:pPr>
              <a:t>‹#›</a:t>
            </a:fld>
            <a:endParaRPr lang="en-US"/>
          </a:p>
        </p:txBody>
      </p:sp>
    </p:spTree>
    <p:extLst>
      <p:ext uri="{BB962C8B-B14F-4D97-AF65-F5344CB8AC3E}">
        <p14:creationId xmlns:p14="http://schemas.microsoft.com/office/powerpoint/2010/main" val="3096850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9238DB1C-4BCA-4746-AA36-5253A426B551}" type="slidenum">
              <a:rPr lang="en-US"/>
              <a:pPr>
                <a:defRPr/>
              </a:pPr>
              <a:t>‹#›</a:t>
            </a:fld>
            <a:endParaRPr lang="en-US"/>
          </a:p>
        </p:txBody>
      </p:sp>
    </p:spTree>
    <p:extLst>
      <p:ext uri="{BB962C8B-B14F-4D97-AF65-F5344CB8AC3E}">
        <p14:creationId xmlns:p14="http://schemas.microsoft.com/office/powerpoint/2010/main" val="3563848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0A91BD12-60D2-4BBA-AABA-AD1B1D816DB5}" type="slidenum">
              <a:rPr lang="en-US"/>
              <a:pPr>
                <a:defRPr/>
              </a:pPr>
              <a:t>‹#›</a:t>
            </a:fld>
            <a:endParaRPr lang="en-US"/>
          </a:p>
        </p:txBody>
      </p:sp>
    </p:spTree>
    <p:extLst>
      <p:ext uri="{BB962C8B-B14F-4D97-AF65-F5344CB8AC3E}">
        <p14:creationId xmlns:p14="http://schemas.microsoft.com/office/powerpoint/2010/main" val="4230265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A4B6FE5B-F8B8-4D17-89F9-D1D5DA120B91}" type="slidenum">
              <a:rPr lang="en-US"/>
              <a:pPr>
                <a:defRPr/>
              </a:pPr>
              <a:t>‹#›</a:t>
            </a:fld>
            <a:endParaRPr lang="en-US"/>
          </a:p>
        </p:txBody>
      </p:sp>
    </p:spTree>
    <p:extLst>
      <p:ext uri="{BB962C8B-B14F-4D97-AF65-F5344CB8AC3E}">
        <p14:creationId xmlns:p14="http://schemas.microsoft.com/office/powerpoint/2010/main" val="1104248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1.jpeg"/><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17" Type="http://schemas.openxmlformats.org/officeDocument/2006/relationships/image" Target="../media/image1.jpeg"/><Relationship Id="rId2" Type="http://schemas.openxmlformats.org/officeDocument/2006/relationships/slideLayout" Target="../slideLayouts/slideLayout28.xml"/><Relationship Id="rId16" Type="http://schemas.openxmlformats.org/officeDocument/2006/relationships/theme" Target="../theme/theme3.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5" Type="http://schemas.openxmlformats.org/officeDocument/2006/relationships/slideLayout" Target="../slideLayouts/slideLayout4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auto">
          <a:xfrm>
            <a:off x="0" y="15240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8" name="Rectangle 4"/>
          <p:cNvSpPr>
            <a:spLocks noGrp="1" noChangeArrowheads="1"/>
          </p:cNvSpPr>
          <p:nvPr>
            <p:ph type="body" idx="1"/>
          </p:nvPr>
        </p:nvSpPr>
        <p:spPr bwMode="auto">
          <a:xfrm>
            <a:off x="457200" y="1600200"/>
            <a:ext cx="82296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70661" name="Rectangle 5"/>
          <p:cNvSpPr>
            <a:spLocks noGrp="1" noChangeArrowheads="1"/>
          </p:cNvSpPr>
          <p:nvPr>
            <p:ph type="dt" sz="half" idx="2"/>
          </p:nvPr>
        </p:nvSpPr>
        <p:spPr bwMode="auto">
          <a:xfrm>
            <a:off x="6705600" y="6400800"/>
            <a:ext cx="21336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bg2"/>
                </a:solidFill>
                <a:latin typeface="Arial" charset="0"/>
              </a:defRPr>
            </a:lvl1pPr>
          </a:lstStyle>
          <a:p>
            <a:pPr>
              <a:defRPr/>
            </a:pPr>
            <a:fld id="{1F532F52-1130-4F8F-8A03-015465B9BCF5}"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15"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iming>
    <p:tnLst>
      <p:par>
        <p:cTn id="1" dur="indefinite" restart="never" nodeType="tmRoot"/>
      </p:par>
    </p:tnLst>
  </p:timing>
  <p:hf sldNum="0" hdr="0" ftr="0"/>
  <p:txStyles>
    <p:titleStyle>
      <a:lvl1pPr algn="ctr" rtl="0" eaLnBrk="1" fontAlgn="base" hangingPunct="1">
        <a:spcBef>
          <a:spcPct val="0"/>
        </a:spcBef>
        <a:spcAft>
          <a:spcPct val="0"/>
        </a:spcAft>
        <a:defRPr sz="3200">
          <a:solidFill>
            <a:schemeClr val="bg1"/>
          </a:solidFill>
          <a:latin typeface="+mj-lt"/>
          <a:ea typeface="+mj-ea"/>
          <a:cs typeface="+mj-cs"/>
        </a:defRPr>
      </a:lvl1pPr>
      <a:lvl2pPr algn="ctr" rtl="0" eaLnBrk="1" fontAlgn="base" hangingPunct="1">
        <a:spcBef>
          <a:spcPct val="0"/>
        </a:spcBef>
        <a:spcAft>
          <a:spcPct val="0"/>
        </a:spcAft>
        <a:defRPr sz="3200">
          <a:solidFill>
            <a:schemeClr val="tx2"/>
          </a:solidFill>
          <a:latin typeface="Arial" charset="0"/>
        </a:defRPr>
      </a:lvl2pPr>
      <a:lvl3pPr algn="ctr" rtl="0" eaLnBrk="1" fontAlgn="base" hangingPunct="1">
        <a:spcBef>
          <a:spcPct val="0"/>
        </a:spcBef>
        <a:spcAft>
          <a:spcPct val="0"/>
        </a:spcAft>
        <a:defRPr sz="3200">
          <a:solidFill>
            <a:schemeClr val="tx2"/>
          </a:solidFill>
          <a:latin typeface="Arial" charset="0"/>
        </a:defRPr>
      </a:lvl3pPr>
      <a:lvl4pPr algn="ctr" rtl="0" eaLnBrk="1" fontAlgn="base" hangingPunct="1">
        <a:spcBef>
          <a:spcPct val="0"/>
        </a:spcBef>
        <a:spcAft>
          <a:spcPct val="0"/>
        </a:spcAft>
        <a:defRPr sz="3200">
          <a:solidFill>
            <a:schemeClr val="tx2"/>
          </a:solidFill>
          <a:latin typeface="Arial" charset="0"/>
        </a:defRPr>
      </a:lvl4pPr>
      <a:lvl5pPr algn="ctr" rtl="0" eaLnBrk="1" fontAlgn="base" hangingPunct="1">
        <a:spcBef>
          <a:spcPct val="0"/>
        </a:spcBef>
        <a:spcAft>
          <a:spcPct val="0"/>
        </a:spcAft>
        <a:defRPr sz="3200">
          <a:solidFill>
            <a:schemeClr val="tx2"/>
          </a:solidFill>
          <a:latin typeface="Arial" charset="0"/>
        </a:defRPr>
      </a:lvl5pPr>
      <a:lvl6pPr marL="457200" algn="ctr" rtl="0" eaLnBrk="1" fontAlgn="base" hangingPunct="1">
        <a:spcBef>
          <a:spcPct val="0"/>
        </a:spcBef>
        <a:spcAft>
          <a:spcPct val="0"/>
        </a:spcAft>
        <a:defRPr sz="3200">
          <a:solidFill>
            <a:schemeClr val="tx2"/>
          </a:solidFill>
          <a:latin typeface="Arial" charset="0"/>
        </a:defRPr>
      </a:lvl6pPr>
      <a:lvl7pPr marL="914400" algn="ctr" rtl="0" eaLnBrk="1" fontAlgn="base" hangingPunct="1">
        <a:spcBef>
          <a:spcPct val="0"/>
        </a:spcBef>
        <a:spcAft>
          <a:spcPct val="0"/>
        </a:spcAft>
        <a:defRPr sz="3200">
          <a:solidFill>
            <a:schemeClr val="tx2"/>
          </a:solidFill>
          <a:latin typeface="Arial" charset="0"/>
        </a:defRPr>
      </a:lvl7pPr>
      <a:lvl8pPr marL="1371600" algn="ctr" rtl="0" eaLnBrk="1" fontAlgn="base" hangingPunct="1">
        <a:spcBef>
          <a:spcPct val="0"/>
        </a:spcBef>
        <a:spcAft>
          <a:spcPct val="0"/>
        </a:spcAft>
        <a:defRPr sz="3200">
          <a:solidFill>
            <a:schemeClr val="tx2"/>
          </a:solidFill>
          <a:latin typeface="Arial" charset="0"/>
        </a:defRPr>
      </a:lvl8pPr>
      <a:lvl9pPr marL="1828800" algn="ctr" rtl="0" eaLnBrk="1" fontAlgn="base" hangingPunct="1">
        <a:spcBef>
          <a:spcPct val="0"/>
        </a:spcBef>
        <a:spcAft>
          <a:spcPct val="0"/>
        </a:spcAft>
        <a:defRPr sz="3200">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Font typeface="Wingdings" pitchFamily="2" charset="2"/>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Arial"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Arial" charset="0"/>
        <a:buChar char="»"/>
        <a:defRPr sz="2000">
          <a:solidFill>
            <a:schemeClr val="tx1"/>
          </a:solidFill>
          <a:latin typeface="+mn-lt"/>
        </a:defRPr>
      </a:lvl4pPr>
      <a:lvl5pPr marL="2057400" indent="-228600" algn="l" rtl="0" eaLnBrk="1" fontAlgn="base" hangingPunct="1">
        <a:spcBef>
          <a:spcPct val="20000"/>
        </a:spcBef>
        <a:spcAft>
          <a:spcPct val="0"/>
        </a:spcAft>
        <a:buClr>
          <a:srgbClr val="005CAB"/>
        </a:buClr>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Clr>
          <a:srgbClr val="005CAB"/>
        </a:buClr>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Clr>
          <a:srgbClr val="005CAB"/>
        </a:buClr>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Clr>
          <a:srgbClr val="005CAB"/>
        </a:buClr>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Clr>
          <a:srgbClr val="005CAB"/>
        </a:buClr>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7" cstate="print">
            <a:lum/>
          </a:blip>
          <a:srcRect/>
          <a:stretch>
            <a:fillRect/>
          </a:stretch>
        </a:blip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auto">
          <a:xfrm>
            <a:off x="0" y="15240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8" name="Rectangle 4"/>
          <p:cNvSpPr>
            <a:spLocks noGrp="1" noChangeArrowheads="1"/>
          </p:cNvSpPr>
          <p:nvPr>
            <p:ph type="body" idx="1"/>
          </p:nvPr>
        </p:nvSpPr>
        <p:spPr bwMode="auto">
          <a:xfrm>
            <a:off x="457200" y="1600200"/>
            <a:ext cx="82296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70661" name="Rectangle 5"/>
          <p:cNvSpPr>
            <a:spLocks noGrp="1" noChangeArrowheads="1"/>
          </p:cNvSpPr>
          <p:nvPr>
            <p:ph type="dt" sz="half" idx="2"/>
          </p:nvPr>
        </p:nvSpPr>
        <p:spPr bwMode="auto">
          <a:xfrm>
            <a:off x="457200" y="6400800"/>
            <a:ext cx="21336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bg2"/>
                </a:solidFill>
                <a:latin typeface="Arial" charset="0"/>
              </a:defRPr>
            </a:lvl1pPr>
          </a:lstStyle>
          <a:p>
            <a:pPr>
              <a:defRPr/>
            </a:pPr>
            <a:endParaRPr lang="en-US" dirty="0">
              <a:solidFill>
                <a:srgbClr val="808080"/>
              </a:solidFill>
            </a:endParaRPr>
          </a:p>
        </p:txBody>
      </p:sp>
      <p:sp>
        <p:nvSpPr>
          <p:cNvPr id="6" name="TextBox 5"/>
          <p:cNvSpPr txBox="1"/>
          <p:nvPr/>
        </p:nvSpPr>
        <p:spPr>
          <a:xfrm>
            <a:off x="8763000" y="6518692"/>
            <a:ext cx="341760" cy="246221"/>
          </a:xfrm>
          <a:prstGeom prst="rect">
            <a:avLst/>
          </a:prstGeom>
          <a:noFill/>
        </p:spPr>
        <p:txBody>
          <a:bodyPr wrap="none" rtlCol="0">
            <a:spAutoFit/>
          </a:bodyPr>
          <a:lstStyle/>
          <a:p>
            <a:fld id="{4E9101EC-8AC0-4238-B748-D7B00DCFE613}" type="slidenum">
              <a:rPr lang="en-US" sz="1000" smtClean="0">
                <a:solidFill>
                  <a:srgbClr val="808080"/>
                </a:solidFill>
              </a:rPr>
              <a:pPr/>
              <a:t>‹#›</a:t>
            </a:fld>
            <a:endParaRPr lang="en-US" sz="1000" dirty="0">
              <a:solidFill>
                <a:srgbClr val="808080"/>
              </a:solidFill>
            </a:endParaRPr>
          </a:p>
        </p:txBody>
      </p:sp>
    </p:spTree>
    <p:extLst>
      <p:ext uri="{BB962C8B-B14F-4D97-AF65-F5344CB8AC3E}">
        <p14:creationId xmlns:p14="http://schemas.microsoft.com/office/powerpoint/2010/main" val="834697271"/>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 id="2147483730" r:id="rId14"/>
    <p:sldLayoutId id="2147483731" r:id="rId15"/>
  </p:sldLayoutIdLst>
  <p:timing>
    <p:tnLst>
      <p:par>
        <p:cTn id="1" dur="indefinite" restart="never" nodeType="tmRoot"/>
      </p:par>
    </p:tnLst>
  </p:timing>
  <p:hf sldNum="0" hdr="0" ftr="0" dt="0"/>
  <p:txStyles>
    <p:titleStyle>
      <a:lvl1pPr algn="ctr" rtl="0" eaLnBrk="1" fontAlgn="base" hangingPunct="1">
        <a:spcBef>
          <a:spcPct val="0"/>
        </a:spcBef>
        <a:spcAft>
          <a:spcPct val="0"/>
        </a:spcAft>
        <a:defRPr sz="3200">
          <a:solidFill>
            <a:schemeClr val="bg1"/>
          </a:solidFill>
          <a:latin typeface="+mj-lt"/>
          <a:ea typeface="+mj-ea"/>
          <a:cs typeface="+mj-cs"/>
        </a:defRPr>
      </a:lvl1pPr>
      <a:lvl2pPr algn="ctr" rtl="0" eaLnBrk="1" fontAlgn="base" hangingPunct="1">
        <a:spcBef>
          <a:spcPct val="0"/>
        </a:spcBef>
        <a:spcAft>
          <a:spcPct val="0"/>
        </a:spcAft>
        <a:defRPr sz="3200">
          <a:solidFill>
            <a:schemeClr val="tx2"/>
          </a:solidFill>
          <a:latin typeface="Arial" charset="0"/>
        </a:defRPr>
      </a:lvl2pPr>
      <a:lvl3pPr algn="ctr" rtl="0" eaLnBrk="1" fontAlgn="base" hangingPunct="1">
        <a:spcBef>
          <a:spcPct val="0"/>
        </a:spcBef>
        <a:spcAft>
          <a:spcPct val="0"/>
        </a:spcAft>
        <a:defRPr sz="3200">
          <a:solidFill>
            <a:schemeClr val="tx2"/>
          </a:solidFill>
          <a:latin typeface="Arial" charset="0"/>
        </a:defRPr>
      </a:lvl3pPr>
      <a:lvl4pPr algn="ctr" rtl="0" eaLnBrk="1" fontAlgn="base" hangingPunct="1">
        <a:spcBef>
          <a:spcPct val="0"/>
        </a:spcBef>
        <a:spcAft>
          <a:spcPct val="0"/>
        </a:spcAft>
        <a:defRPr sz="3200">
          <a:solidFill>
            <a:schemeClr val="tx2"/>
          </a:solidFill>
          <a:latin typeface="Arial" charset="0"/>
        </a:defRPr>
      </a:lvl4pPr>
      <a:lvl5pPr algn="ctr" rtl="0" eaLnBrk="1" fontAlgn="base" hangingPunct="1">
        <a:spcBef>
          <a:spcPct val="0"/>
        </a:spcBef>
        <a:spcAft>
          <a:spcPct val="0"/>
        </a:spcAft>
        <a:defRPr sz="3200">
          <a:solidFill>
            <a:schemeClr val="tx2"/>
          </a:solidFill>
          <a:latin typeface="Arial" charset="0"/>
        </a:defRPr>
      </a:lvl5pPr>
      <a:lvl6pPr marL="457200" algn="ctr" rtl="0" eaLnBrk="1" fontAlgn="base" hangingPunct="1">
        <a:spcBef>
          <a:spcPct val="0"/>
        </a:spcBef>
        <a:spcAft>
          <a:spcPct val="0"/>
        </a:spcAft>
        <a:defRPr sz="3200">
          <a:solidFill>
            <a:schemeClr val="tx2"/>
          </a:solidFill>
          <a:latin typeface="Arial" charset="0"/>
        </a:defRPr>
      </a:lvl6pPr>
      <a:lvl7pPr marL="914400" algn="ctr" rtl="0" eaLnBrk="1" fontAlgn="base" hangingPunct="1">
        <a:spcBef>
          <a:spcPct val="0"/>
        </a:spcBef>
        <a:spcAft>
          <a:spcPct val="0"/>
        </a:spcAft>
        <a:defRPr sz="3200">
          <a:solidFill>
            <a:schemeClr val="tx2"/>
          </a:solidFill>
          <a:latin typeface="Arial" charset="0"/>
        </a:defRPr>
      </a:lvl7pPr>
      <a:lvl8pPr marL="1371600" algn="ctr" rtl="0" eaLnBrk="1" fontAlgn="base" hangingPunct="1">
        <a:spcBef>
          <a:spcPct val="0"/>
        </a:spcBef>
        <a:spcAft>
          <a:spcPct val="0"/>
        </a:spcAft>
        <a:defRPr sz="3200">
          <a:solidFill>
            <a:schemeClr val="tx2"/>
          </a:solidFill>
          <a:latin typeface="Arial" charset="0"/>
        </a:defRPr>
      </a:lvl8pPr>
      <a:lvl9pPr marL="1828800" algn="ctr" rtl="0" eaLnBrk="1" fontAlgn="base" hangingPunct="1">
        <a:spcBef>
          <a:spcPct val="0"/>
        </a:spcBef>
        <a:spcAft>
          <a:spcPct val="0"/>
        </a:spcAft>
        <a:defRPr sz="3200">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Font typeface="Wingdings" pitchFamily="2" charset="2"/>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Arial"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Arial" charset="0"/>
        <a:buChar char="»"/>
        <a:defRPr sz="2000">
          <a:solidFill>
            <a:schemeClr val="tx1"/>
          </a:solidFill>
          <a:latin typeface="+mn-lt"/>
        </a:defRPr>
      </a:lvl4pPr>
      <a:lvl5pPr marL="2057400" indent="-228600" algn="l" rtl="0" eaLnBrk="1" fontAlgn="base" hangingPunct="1">
        <a:spcBef>
          <a:spcPct val="20000"/>
        </a:spcBef>
        <a:spcAft>
          <a:spcPct val="0"/>
        </a:spcAft>
        <a:buClr>
          <a:srgbClr val="005CAB"/>
        </a:buClr>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Clr>
          <a:srgbClr val="005CAB"/>
        </a:buClr>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Clr>
          <a:srgbClr val="005CAB"/>
        </a:buClr>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Clr>
          <a:srgbClr val="005CAB"/>
        </a:buClr>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Clr>
          <a:srgbClr val="005CAB"/>
        </a:buClr>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7" cstate="print">
            <a:lum/>
          </a:blip>
          <a:srcRect/>
          <a:stretch>
            <a:fillRect/>
          </a:stretch>
        </a:blip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auto">
          <a:xfrm>
            <a:off x="0" y="15240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8" name="Rectangle 4"/>
          <p:cNvSpPr>
            <a:spLocks noGrp="1" noChangeArrowheads="1"/>
          </p:cNvSpPr>
          <p:nvPr>
            <p:ph type="body" idx="1"/>
          </p:nvPr>
        </p:nvSpPr>
        <p:spPr bwMode="auto">
          <a:xfrm>
            <a:off x="457200" y="1600200"/>
            <a:ext cx="82296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5" name="Rectangle 5"/>
          <p:cNvSpPr>
            <a:spLocks noGrp="1" noChangeArrowheads="1"/>
          </p:cNvSpPr>
          <p:nvPr>
            <p:ph type="dt" sz="half" idx="2"/>
          </p:nvPr>
        </p:nvSpPr>
        <p:spPr>
          <a:xfrm>
            <a:off x="6901030" y="6411558"/>
            <a:ext cx="2133600" cy="320675"/>
          </a:xfrm>
          <a:prstGeom prst="rect">
            <a:avLst/>
          </a:prstGeom>
          <a:ln/>
        </p:spPr>
        <p:txBody>
          <a:bodyPr/>
          <a:lstStyle>
            <a:lvl1pPr algn="r">
              <a:defRPr/>
            </a:lvl1pPr>
          </a:lstStyle>
          <a:p>
            <a:pPr>
              <a:defRPr/>
            </a:pPr>
            <a:fld id="{4E66FF86-8B93-4647-8D66-C232384AF5C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5704487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Lst>
  <p:timing>
    <p:tnLst>
      <p:par>
        <p:cTn id="1" dur="indefinite" restart="never" nodeType="tmRoot"/>
      </p:par>
    </p:tnLst>
  </p:timing>
  <p:hf sldNum="0" hdr="0" ftr="0"/>
  <p:txStyles>
    <p:titleStyle>
      <a:lvl1pPr algn="ctr" rtl="0" eaLnBrk="1" fontAlgn="base" hangingPunct="1">
        <a:spcBef>
          <a:spcPct val="0"/>
        </a:spcBef>
        <a:spcAft>
          <a:spcPct val="0"/>
        </a:spcAft>
        <a:defRPr sz="3200">
          <a:solidFill>
            <a:schemeClr val="bg1"/>
          </a:solidFill>
          <a:latin typeface="+mj-lt"/>
          <a:ea typeface="+mj-ea"/>
          <a:cs typeface="+mj-cs"/>
        </a:defRPr>
      </a:lvl1pPr>
      <a:lvl2pPr algn="ctr" rtl="0" eaLnBrk="1" fontAlgn="base" hangingPunct="1">
        <a:spcBef>
          <a:spcPct val="0"/>
        </a:spcBef>
        <a:spcAft>
          <a:spcPct val="0"/>
        </a:spcAft>
        <a:defRPr sz="3200">
          <a:solidFill>
            <a:schemeClr val="tx2"/>
          </a:solidFill>
          <a:latin typeface="Arial" charset="0"/>
        </a:defRPr>
      </a:lvl2pPr>
      <a:lvl3pPr algn="ctr" rtl="0" eaLnBrk="1" fontAlgn="base" hangingPunct="1">
        <a:spcBef>
          <a:spcPct val="0"/>
        </a:spcBef>
        <a:spcAft>
          <a:spcPct val="0"/>
        </a:spcAft>
        <a:defRPr sz="3200">
          <a:solidFill>
            <a:schemeClr val="tx2"/>
          </a:solidFill>
          <a:latin typeface="Arial" charset="0"/>
        </a:defRPr>
      </a:lvl3pPr>
      <a:lvl4pPr algn="ctr" rtl="0" eaLnBrk="1" fontAlgn="base" hangingPunct="1">
        <a:spcBef>
          <a:spcPct val="0"/>
        </a:spcBef>
        <a:spcAft>
          <a:spcPct val="0"/>
        </a:spcAft>
        <a:defRPr sz="3200">
          <a:solidFill>
            <a:schemeClr val="tx2"/>
          </a:solidFill>
          <a:latin typeface="Arial" charset="0"/>
        </a:defRPr>
      </a:lvl4pPr>
      <a:lvl5pPr algn="ctr" rtl="0" eaLnBrk="1" fontAlgn="base" hangingPunct="1">
        <a:spcBef>
          <a:spcPct val="0"/>
        </a:spcBef>
        <a:spcAft>
          <a:spcPct val="0"/>
        </a:spcAft>
        <a:defRPr sz="3200">
          <a:solidFill>
            <a:schemeClr val="tx2"/>
          </a:solidFill>
          <a:latin typeface="Arial" charset="0"/>
        </a:defRPr>
      </a:lvl5pPr>
      <a:lvl6pPr marL="457200" algn="ctr" rtl="0" eaLnBrk="1" fontAlgn="base" hangingPunct="1">
        <a:spcBef>
          <a:spcPct val="0"/>
        </a:spcBef>
        <a:spcAft>
          <a:spcPct val="0"/>
        </a:spcAft>
        <a:defRPr sz="3200">
          <a:solidFill>
            <a:schemeClr val="tx2"/>
          </a:solidFill>
          <a:latin typeface="Arial" charset="0"/>
        </a:defRPr>
      </a:lvl6pPr>
      <a:lvl7pPr marL="914400" algn="ctr" rtl="0" eaLnBrk="1" fontAlgn="base" hangingPunct="1">
        <a:spcBef>
          <a:spcPct val="0"/>
        </a:spcBef>
        <a:spcAft>
          <a:spcPct val="0"/>
        </a:spcAft>
        <a:defRPr sz="3200">
          <a:solidFill>
            <a:schemeClr val="tx2"/>
          </a:solidFill>
          <a:latin typeface="Arial" charset="0"/>
        </a:defRPr>
      </a:lvl7pPr>
      <a:lvl8pPr marL="1371600" algn="ctr" rtl="0" eaLnBrk="1" fontAlgn="base" hangingPunct="1">
        <a:spcBef>
          <a:spcPct val="0"/>
        </a:spcBef>
        <a:spcAft>
          <a:spcPct val="0"/>
        </a:spcAft>
        <a:defRPr sz="3200">
          <a:solidFill>
            <a:schemeClr val="tx2"/>
          </a:solidFill>
          <a:latin typeface="Arial" charset="0"/>
        </a:defRPr>
      </a:lvl8pPr>
      <a:lvl9pPr marL="1828800" algn="ctr" rtl="0" eaLnBrk="1" fontAlgn="base" hangingPunct="1">
        <a:spcBef>
          <a:spcPct val="0"/>
        </a:spcBef>
        <a:spcAft>
          <a:spcPct val="0"/>
        </a:spcAft>
        <a:defRPr sz="3200">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Font typeface="Wingdings" pitchFamily="2" charset="2"/>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Arial"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Arial" charset="0"/>
        <a:buChar char="»"/>
        <a:defRPr sz="2000">
          <a:solidFill>
            <a:schemeClr val="tx1"/>
          </a:solidFill>
          <a:latin typeface="+mn-lt"/>
        </a:defRPr>
      </a:lvl4pPr>
      <a:lvl5pPr marL="2057400" indent="-228600" algn="l" rtl="0" eaLnBrk="1" fontAlgn="base" hangingPunct="1">
        <a:spcBef>
          <a:spcPct val="20000"/>
        </a:spcBef>
        <a:spcAft>
          <a:spcPct val="0"/>
        </a:spcAft>
        <a:buClr>
          <a:srgbClr val="005CAB"/>
        </a:buClr>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Clr>
          <a:srgbClr val="005CAB"/>
        </a:buClr>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Clr>
          <a:srgbClr val="005CAB"/>
        </a:buClr>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Clr>
          <a:srgbClr val="005CAB"/>
        </a:buClr>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Clr>
          <a:srgbClr val="005CAB"/>
        </a:buClr>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524001"/>
            <a:ext cx="8382000" cy="1447800"/>
          </a:xfrm>
        </p:spPr>
        <p:txBody>
          <a:bodyPr/>
          <a:lstStyle/>
          <a:p>
            <a:r>
              <a:rPr lang="en-US" sz="2400" dirty="0" smtClean="0">
                <a:solidFill>
                  <a:schemeClr val="bg1"/>
                </a:solidFill>
              </a:rPr>
              <a:t>An Indirect Comparison </a:t>
            </a:r>
            <a:r>
              <a:rPr lang="en-US" sz="2400" dirty="0">
                <a:solidFill>
                  <a:schemeClr val="bg1"/>
                </a:solidFill>
              </a:rPr>
              <a:t>of the </a:t>
            </a:r>
            <a:r>
              <a:rPr lang="en-US" sz="2400" dirty="0" smtClean="0">
                <a:solidFill>
                  <a:schemeClr val="bg1"/>
                </a:solidFill>
              </a:rPr>
              <a:t>Efficacy of</a:t>
            </a:r>
            <a:br>
              <a:rPr lang="en-US" sz="2400" dirty="0" smtClean="0">
                <a:solidFill>
                  <a:schemeClr val="bg1"/>
                </a:solidFill>
              </a:rPr>
            </a:br>
            <a:r>
              <a:rPr lang="en-US" sz="2400" dirty="0" smtClean="0">
                <a:solidFill>
                  <a:schemeClr val="bg1"/>
                </a:solidFill>
              </a:rPr>
              <a:t>Prophylactic Use </a:t>
            </a:r>
            <a:r>
              <a:rPr lang="en-US" sz="2400" dirty="0">
                <a:solidFill>
                  <a:schemeClr val="bg1"/>
                </a:solidFill>
              </a:rPr>
              <a:t>of </a:t>
            </a:r>
            <a:r>
              <a:rPr lang="en-US" sz="2400" dirty="0" smtClean="0">
                <a:solidFill>
                  <a:schemeClr val="bg1"/>
                </a:solidFill>
              </a:rPr>
              <a:t>rFIXFc and </a:t>
            </a:r>
            <a:r>
              <a:rPr lang="en-US" sz="2400" dirty="0" err="1" smtClean="0">
                <a:solidFill>
                  <a:schemeClr val="bg1"/>
                </a:solidFill>
              </a:rPr>
              <a:t>rFIX</a:t>
            </a:r>
            <a:r>
              <a:rPr lang="en-US" sz="2400" dirty="0" smtClean="0">
                <a:solidFill>
                  <a:schemeClr val="bg1"/>
                </a:solidFill>
              </a:rPr>
              <a:t> </a:t>
            </a:r>
            <a:r>
              <a:rPr lang="en-US" sz="2400" dirty="0">
                <a:solidFill>
                  <a:schemeClr val="bg1"/>
                </a:solidFill>
              </a:rPr>
              <a:t>Products and </a:t>
            </a:r>
            <a:r>
              <a:rPr lang="en-US" sz="2400" dirty="0" smtClean="0">
                <a:solidFill>
                  <a:schemeClr val="bg1"/>
                </a:solidFill>
              </a:rPr>
              <a:t>Simulation </a:t>
            </a:r>
            <a:r>
              <a:rPr lang="en-US" sz="2400" dirty="0">
                <a:solidFill>
                  <a:schemeClr val="bg1"/>
                </a:solidFill>
              </a:rPr>
              <a:t>of the </a:t>
            </a:r>
            <a:r>
              <a:rPr lang="en-US" sz="2400" dirty="0" smtClean="0">
                <a:solidFill>
                  <a:schemeClr val="bg1"/>
                </a:solidFill>
              </a:rPr>
              <a:t>Effect </a:t>
            </a:r>
            <a:r>
              <a:rPr lang="en-US" sz="2400" dirty="0">
                <a:solidFill>
                  <a:schemeClr val="bg1"/>
                </a:solidFill>
              </a:rPr>
              <a:t>of </a:t>
            </a:r>
            <a:r>
              <a:rPr lang="en-US" sz="2400" dirty="0" smtClean="0">
                <a:solidFill>
                  <a:schemeClr val="bg1"/>
                </a:solidFill>
              </a:rPr>
              <a:t>Compliance on Effectiveness</a:t>
            </a:r>
            <a:endParaRPr lang="en-US" sz="2400" dirty="0">
              <a:solidFill>
                <a:schemeClr val="bg1"/>
              </a:solidFill>
            </a:endParaRPr>
          </a:p>
        </p:txBody>
      </p:sp>
      <p:sp>
        <p:nvSpPr>
          <p:cNvPr id="3075" name="Rectangle 3"/>
          <p:cNvSpPr>
            <a:spLocks noGrp="1" noChangeArrowheads="1"/>
          </p:cNvSpPr>
          <p:nvPr>
            <p:ph type="subTitle" idx="1"/>
          </p:nvPr>
        </p:nvSpPr>
        <p:spPr>
          <a:xfrm>
            <a:off x="762000" y="3200400"/>
            <a:ext cx="7772400" cy="685800"/>
          </a:xfrm>
        </p:spPr>
        <p:txBody>
          <a:bodyPr/>
          <a:lstStyle/>
          <a:p>
            <a:r>
              <a:rPr lang="en-US" spc="-20" dirty="0" smtClean="0">
                <a:solidFill>
                  <a:schemeClr val="bg1"/>
                </a:solidFill>
              </a:rPr>
              <a:t>Alfonso </a:t>
            </a:r>
            <a:r>
              <a:rPr lang="en-US" spc="-20" dirty="0" err="1" smtClean="0">
                <a:solidFill>
                  <a:schemeClr val="bg1"/>
                </a:solidFill>
              </a:rPr>
              <a:t>Iorio</a:t>
            </a:r>
            <a:r>
              <a:rPr lang="en-US" spc="-20" dirty="0" smtClean="0">
                <a:solidFill>
                  <a:schemeClr val="bg1"/>
                </a:solidFill>
              </a:rPr>
              <a:t>, MD, PhD</a:t>
            </a:r>
          </a:p>
          <a:p>
            <a:r>
              <a:rPr lang="en-US" dirty="0" smtClean="0">
                <a:solidFill>
                  <a:schemeClr val="bg1"/>
                </a:solidFill>
              </a:rPr>
              <a:t>13 May 2014</a:t>
            </a:r>
          </a:p>
        </p:txBody>
      </p:sp>
      <p:sp>
        <p:nvSpPr>
          <p:cNvPr id="5" name="TextBox 4"/>
          <p:cNvSpPr txBox="1"/>
          <p:nvPr/>
        </p:nvSpPr>
        <p:spPr>
          <a:xfrm>
            <a:off x="2889849" y="4747161"/>
            <a:ext cx="6029862" cy="523220"/>
          </a:xfrm>
          <a:prstGeom prst="rect">
            <a:avLst/>
          </a:prstGeom>
          <a:noFill/>
        </p:spPr>
        <p:txBody>
          <a:bodyPr wrap="square" rtlCol="0">
            <a:spAutoFit/>
          </a:bodyPr>
          <a:lstStyle/>
          <a:p>
            <a:r>
              <a:rPr lang="en-US" sz="1400" b="1" dirty="0"/>
              <a:t>A</a:t>
            </a:r>
            <a:r>
              <a:rPr lang="en-US" sz="1400" b="1" dirty="0" smtClean="0"/>
              <a:t>lfonso Iorio,</a:t>
            </a:r>
            <a:r>
              <a:rPr lang="en-US" sz="1400" b="1" baseline="30000" dirty="0" smtClean="0"/>
              <a:t>1</a:t>
            </a:r>
            <a:r>
              <a:rPr lang="en-US" sz="1400" b="1" dirty="0" smtClean="0"/>
              <a:t> Sangeeta Krishnan,</a:t>
            </a:r>
            <a:r>
              <a:rPr lang="en-US" sz="1400" b="1" baseline="30000" dirty="0" smtClean="0"/>
              <a:t>2</a:t>
            </a:r>
            <a:r>
              <a:rPr lang="en-US" sz="1400" b="1" dirty="0" smtClean="0"/>
              <a:t> Lynn Huynh,</a:t>
            </a:r>
            <a:r>
              <a:rPr lang="en-US" sz="1400" b="1" baseline="30000" dirty="0" smtClean="0"/>
              <a:t>3</a:t>
            </a:r>
            <a:r>
              <a:rPr lang="en-US" sz="1400" b="1" dirty="0" smtClean="0"/>
              <a:t> </a:t>
            </a:r>
            <a:r>
              <a:rPr lang="en-US" sz="1400" b="1" dirty="0"/>
              <a:t>Paul </a:t>
            </a:r>
            <a:r>
              <a:rPr lang="en-US" sz="1400" b="1" dirty="0" smtClean="0"/>
              <a:t>Karner,</a:t>
            </a:r>
            <a:r>
              <a:rPr lang="en-US" sz="1400" b="1" baseline="30000" dirty="0" smtClean="0"/>
              <a:t>3</a:t>
            </a:r>
            <a:endParaRPr lang="en-US" sz="1400" b="1" baseline="30000" dirty="0"/>
          </a:p>
          <a:p>
            <a:r>
              <a:rPr lang="en-US" sz="1400" b="1" dirty="0" smtClean="0"/>
              <a:t>Mei Sheng Duh,</a:t>
            </a:r>
            <a:r>
              <a:rPr lang="en-US" sz="1400" b="1" baseline="30000" dirty="0" smtClean="0"/>
              <a:t>3</a:t>
            </a:r>
            <a:r>
              <a:rPr lang="en-US" sz="1400" b="1" dirty="0" smtClean="0"/>
              <a:t> Sander Yermakov</a:t>
            </a:r>
            <a:r>
              <a:rPr lang="en-US" sz="1400" b="1" baseline="30000" dirty="0" smtClean="0"/>
              <a:t>3</a:t>
            </a:r>
            <a:endParaRPr lang="en-US" sz="1400" baseline="30000" dirty="0">
              <a:solidFill>
                <a:srgbClr val="000000"/>
              </a:solidFill>
            </a:endParaRPr>
          </a:p>
        </p:txBody>
      </p:sp>
      <p:sp>
        <p:nvSpPr>
          <p:cNvPr id="6" name="TextBox 5"/>
          <p:cNvSpPr txBox="1"/>
          <p:nvPr/>
        </p:nvSpPr>
        <p:spPr>
          <a:xfrm>
            <a:off x="2889848" y="5538925"/>
            <a:ext cx="6029863" cy="461665"/>
          </a:xfrm>
          <a:prstGeom prst="rect">
            <a:avLst/>
          </a:prstGeom>
          <a:noFill/>
        </p:spPr>
        <p:txBody>
          <a:bodyPr wrap="square" rtlCol="0">
            <a:spAutoFit/>
          </a:bodyPr>
          <a:lstStyle/>
          <a:p>
            <a:pPr eaLnBrk="0" hangingPunct="0">
              <a:spcBef>
                <a:spcPct val="20000"/>
              </a:spcBef>
            </a:pPr>
            <a:r>
              <a:rPr lang="en-US" sz="1200" i="1" baseline="30000" dirty="0" smtClean="0">
                <a:solidFill>
                  <a:srgbClr val="000000"/>
                </a:solidFill>
                <a:cs typeface="Arial" charset="0"/>
              </a:rPr>
              <a:t>1</a:t>
            </a:r>
            <a:r>
              <a:rPr lang="en-US" sz="1200" i="1" dirty="0" smtClean="0">
                <a:solidFill>
                  <a:srgbClr val="000000"/>
                </a:solidFill>
                <a:cs typeface="Arial" charset="0"/>
              </a:rPr>
              <a:t>McMaster </a:t>
            </a:r>
            <a:r>
              <a:rPr lang="en-US" sz="1200" i="1" dirty="0">
                <a:solidFill>
                  <a:srgbClr val="000000"/>
                </a:solidFill>
                <a:cs typeface="Arial" charset="0"/>
              </a:rPr>
              <a:t>University, Hamilton, Ontario, Canada; </a:t>
            </a:r>
            <a:r>
              <a:rPr lang="en-US" sz="1200" i="1" baseline="30000" dirty="0">
                <a:solidFill>
                  <a:srgbClr val="000000"/>
                </a:solidFill>
                <a:cs typeface="Arial" charset="0"/>
              </a:rPr>
              <a:t>2</a:t>
            </a:r>
            <a:r>
              <a:rPr lang="en-US" sz="1200" i="1" dirty="0">
                <a:solidFill>
                  <a:srgbClr val="000000"/>
                </a:solidFill>
                <a:cs typeface="Arial" charset="0"/>
              </a:rPr>
              <a:t>Biogen Idec, Cambridge, MA, USA; </a:t>
            </a:r>
            <a:r>
              <a:rPr lang="en-US" sz="1200" i="1" baseline="30000" dirty="0">
                <a:solidFill>
                  <a:srgbClr val="000000"/>
                </a:solidFill>
                <a:cs typeface="Arial" charset="0"/>
              </a:rPr>
              <a:t>3</a:t>
            </a:r>
            <a:r>
              <a:rPr lang="en-US" sz="1200" i="1" dirty="0">
                <a:solidFill>
                  <a:srgbClr val="000000"/>
                </a:solidFill>
                <a:cs typeface="Arial" charset="0"/>
              </a:rPr>
              <a:t>Analysis Group, Boston, MA, USA.</a:t>
            </a:r>
          </a:p>
        </p:txBody>
      </p:sp>
      <p:sp>
        <p:nvSpPr>
          <p:cNvPr id="7" name="Rectangle 6"/>
          <p:cNvSpPr/>
          <p:nvPr/>
        </p:nvSpPr>
        <p:spPr>
          <a:xfrm>
            <a:off x="4347700" y="189632"/>
            <a:ext cx="45720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algn="r">
              <a:spcBef>
                <a:spcPct val="20000"/>
              </a:spcBef>
              <a:buClr>
                <a:srgbClr val="005CAB"/>
              </a:buClr>
              <a:buFont typeface="Wingdings" pitchFamily="2" charset="2"/>
              <a:buNone/>
            </a:pPr>
            <a:r>
              <a:rPr lang="en-US" sz="1600" i="1" spc="-20" dirty="0">
                <a:solidFill>
                  <a:srgbClr val="005CAB"/>
                </a:solidFill>
                <a:latin typeface="Arial"/>
              </a:rPr>
              <a:t>World Federation of </a:t>
            </a:r>
            <a:r>
              <a:rPr lang="en-US" sz="1600" i="1" spc="-20" dirty="0" err="1">
                <a:solidFill>
                  <a:srgbClr val="005CAB"/>
                </a:solidFill>
                <a:latin typeface="Arial"/>
              </a:rPr>
              <a:t>Haemophilia</a:t>
            </a:r>
            <a:r>
              <a:rPr lang="en-US" sz="1600" i="1" spc="-20" dirty="0">
                <a:solidFill>
                  <a:srgbClr val="005CAB"/>
                </a:solidFill>
                <a:latin typeface="Arial"/>
              </a:rPr>
              <a:t/>
            </a:r>
            <a:br>
              <a:rPr lang="en-US" sz="1600" i="1" spc="-20" dirty="0">
                <a:solidFill>
                  <a:srgbClr val="005CAB"/>
                </a:solidFill>
                <a:latin typeface="Arial"/>
              </a:rPr>
            </a:br>
            <a:r>
              <a:rPr lang="en-US" sz="1600" i="1" spc="-20" dirty="0">
                <a:solidFill>
                  <a:srgbClr val="005CAB"/>
                </a:solidFill>
                <a:latin typeface="Arial"/>
              </a:rPr>
              <a:t>2014 World Congress</a:t>
            </a:r>
            <a:br>
              <a:rPr lang="en-US" sz="1600" i="1" spc="-20" dirty="0">
                <a:solidFill>
                  <a:srgbClr val="005CAB"/>
                </a:solidFill>
                <a:latin typeface="Arial"/>
              </a:rPr>
            </a:br>
            <a:r>
              <a:rPr lang="en-US" sz="1600" i="1" spc="-20" dirty="0">
                <a:solidFill>
                  <a:srgbClr val="005CAB"/>
                </a:solidFill>
                <a:latin typeface="Arial"/>
              </a:rPr>
              <a:t>Melbourne, Australia</a:t>
            </a:r>
          </a:p>
        </p:txBody>
      </p:sp>
    </p:spTree>
    <p:extLst>
      <p:ext uri="{BB962C8B-B14F-4D97-AF65-F5344CB8AC3E}">
        <p14:creationId xmlns:p14="http://schemas.microsoft.com/office/powerpoint/2010/main" val="27112274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Back-up Slides</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pPr>
              <a:defRPr/>
            </a:pPr>
            <a:fld id="{B09C1962-E699-4A5C-86EB-7AF367C99BE9}" type="slidenum">
              <a:rPr lang="en-US" smtClean="0"/>
              <a:pPr>
                <a:defRPr/>
              </a:pPr>
              <a:t>10</a:t>
            </a:fld>
            <a:endParaRPr lang="en-US"/>
          </a:p>
        </p:txBody>
      </p:sp>
    </p:spTree>
    <p:extLst>
      <p:ext uri="{BB962C8B-B14F-4D97-AF65-F5344CB8AC3E}">
        <p14:creationId xmlns:p14="http://schemas.microsoft.com/office/powerpoint/2010/main" val="40473382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Characteristics</a:t>
            </a:r>
            <a:endParaRPr lang="en-US" dirty="0"/>
          </a:p>
        </p:txBody>
      </p:sp>
      <p:sp>
        <p:nvSpPr>
          <p:cNvPr id="4" name="Date Placeholder 3"/>
          <p:cNvSpPr>
            <a:spLocks noGrp="1"/>
          </p:cNvSpPr>
          <p:nvPr>
            <p:ph type="dt" sz="half" idx="10"/>
          </p:nvPr>
        </p:nvSpPr>
        <p:spPr/>
        <p:txBody>
          <a:bodyPr/>
          <a:lstStyle/>
          <a:p>
            <a:pPr>
              <a:defRPr/>
            </a:pPr>
            <a:fld id="{B09C1962-E699-4A5C-86EB-7AF367C99BE9}" type="slidenum">
              <a:rPr lang="en-US" smtClean="0"/>
              <a:pPr>
                <a:defRPr/>
              </a:pPr>
              <a:t>11</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03298121"/>
              </p:ext>
            </p:extLst>
          </p:nvPr>
        </p:nvGraphicFramePr>
        <p:xfrm>
          <a:off x="266700" y="1371600"/>
          <a:ext cx="8610599" cy="4744212"/>
        </p:xfrm>
        <a:graphic>
          <a:graphicData uri="http://schemas.openxmlformats.org/drawingml/2006/table">
            <a:tbl>
              <a:tblPr firstRow="1" firstCol="1" bandRow="1">
                <a:tableStyleId>{68D230F3-CF80-4859-8CE7-A43EE81993B5}</a:tableStyleId>
              </a:tblPr>
              <a:tblGrid>
                <a:gridCol w="1195392"/>
                <a:gridCol w="1004027"/>
                <a:gridCol w="3398243"/>
                <a:gridCol w="850419"/>
                <a:gridCol w="1235725"/>
                <a:gridCol w="926793"/>
              </a:tblGrid>
              <a:tr h="425349">
                <a:tc>
                  <a:txBody>
                    <a:bodyPr/>
                    <a:lstStyle/>
                    <a:p>
                      <a:pPr marL="0" marR="0">
                        <a:lnSpc>
                          <a:spcPct val="115000"/>
                        </a:lnSpc>
                        <a:spcBef>
                          <a:spcPts val="0"/>
                        </a:spcBef>
                        <a:spcAft>
                          <a:spcPts val="0"/>
                        </a:spcAft>
                      </a:pPr>
                      <a:r>
                        <a:rPr lang="en-US" sz="1400" dirty="0">
                          <a:effectLst/>
                        </a:rPr>
                        <a:t>Study</a:t>
                      </a:r>
                      <a:endParaRPr lang="en-US" sz="18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Product</a:t>
                      </a:r>
                      <a:endParaRPr lang="en-US" sz="1800">
                        <a:effectLst/>
                        <a:latin typeface="Times New Roman"/>
                        <a:ea typeface="Times New Roman"/>
                        <a:cs typeface="Times New Roman"/>
                      </a:endParaRPr>
                    </a:p>
                  </a:txBody>
                  <a:tcPr marL="27305" marR="27305" marT="27305" marB="27305" anchor="ctr"/>
                </a:tc>
                <a:tc>
                  <a:txBody>
                    <a:bodyPr/>
                    <a:lstStyle/>
                    <a:p>
                      <a:pPr marL="0" marR="0">
                        <a:lnSpc>
                          <a:spcPct val="115000"/>
                        </a:lnSpc>
                        <a:spcBef>
                          <a:spcPts val="0"/>
                        </a:spcBef>
                        <a:spcAft>
                          <a:spcPts val="0"/>
                        </a:spcAft>
                      </a:pPr>
                      <a:r>
                        <a:rPr lang="en-US" sz="1400" dirty="0">
                          <a:effectLst/>
                        </a:rPr>
                        <a:t>Design</a:t>
                      </a:r>
                      <a:endParaRPr lang="en-US" sz="18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Subjects, N</a:t>
                      </a:r>
                      <a:endParaRPr lang="en-US" sz="18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Baseline FIX, % of normal</a:t>
                      </a:r>
                      <a:endParaRPr lang="en-US" sz="18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Duration, </a:t>
                      </a:r>
                      <a:r>
                        <a:rPr lang="en-US" sz="1400" dirty="0" err="1">
                          <a:effectLst/>
                        </a:rPr>
                        <a:t>wk</a:t>
                      </a:r>
                      <a:endParaRPr lang="en-US" sz="1800" dirty="0">
                        <a:effectLst/>
                        <a:latin typeface="Times New Roman"/>
                        <a:ea typeface="Times New Roman"/>
                        <a:cs typeface="Times New Roman"/>
                      </a:endParaRPr>
                    </a:p>
                  </a:txBody>
                  <a:tcPr marL="27305" marR="27305" marT="27305" marB="27305" anchor="ctr"/>
                </a:tc>
              </a:tr>
              <a:tr h="425349">
                <a:tc>
                  <a:txBody>
                    <a:bodyPr/>
                    <a:lstStyle/>
                    <a:p>
                      <a:pPr marL="0" marR="0">
                        <a:lnSpc>
                          <a:spcPct val="115000"/>
                        </a:lnSpc>
                        <a:spcBef>
                          <a:spcPts val="0"/>
                        </a:spcBef>
                        <a:spcAft>
                          <a:spcPts val="0"/>
                        </a:spcAft>
                      </a:pPr>
                      <a:r>
                        <a:rPr lang="en-US" sz="1400" dirty="0">
                          <a:effectLst/>
                        </a:rPr>
                        <a:t>Powell et al </a:t>
                      </a:r>
                      <a:r>
                        <a:rPr lang="en-US" sz="1400" dirty="0" smtClean="0">
                          <a:effectLst/>
                        </a:rPr>
                        <a:t>2013</a:t>
                      </a:r>
                      <a:r>
                        <a:rPr lang="en-US" sz="1400" baseline="30000" dirty="0" smtClean="0">
                          <a:effectLst/>
                        </a:rPr>
                        <a:t>1,a</a:t>
                      </a:r>
                      <a:endParaRPr lang="en-US" sz="18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rFIXFc</a:t>
                      </a:r>
                      <a:endParaRPr lang="en-US" sz="1800">
                        <a:effectLst/>
                        <a:latin typeface="Times New Roman"/>
                        <a:ea typeface="Times New Roman"/>
                        <a:cs typeface="Times New Roman"/>
                      </a:endParaRPr>
                    </a:p>
                  </a:txBody>
                  <a:tcPr marL="27305" marR="27305" marT="27305" marB="27305" anchor="ctr"/>
                </a:tc>
                <a:tc>
                  <a:txBody>
                    <a:bodyPr/>
                    <a:lstStyle/>
                    <a:p>
                      <a:pPr marL="0" marR="0">
                        <a:lnSpc>
                          <a:spcPct val="115000"/>
                        </a:lnSpc>
                        <a:spcBef>
                          <a:spcPts val="0"/>
                        </a:spcBef>
                        <a:spcAft>
                          <a:spcPts val="0"/>
                        </a:spcAft>
                      </a:pPr>
                      <a:r>
                        <a:rPr lang="en-US" sz="1400" dirty="0">
                          <a:effectLst/>
                        </a:rPr>
                        <a:t>Open-label, </a:t>
                      </a:r>
                      <a:r>
                        <a:rPr lang="en-US" sz="1400" dirty="0" err="1" smtClean="0">
                          <a:effectLst/>
                        </a:rPr>
                        <a:t>nonrandomised</a:t>
                      </a:r>
                      <a:endParaRPr lang="en-US" sz="18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119</a:t>
                      </a:r>
                      <a:endParaRPr lang="en-US" sz="18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≤2%</a:t>
                      </a:r>
                      <a:endParaRPr lang="en-US" sz="18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52</a:t>
                      </a:r>
                      <a:endParaRPr lang="en-US" sz="1800" dirty="0">
                        <a:effectLst/>
                        <a:latin typeface="Times New Roman"/>
                        <a:ea typeface="Times New Roman"/>
                        <a:cs typeface="Times New Roman"/>
                      </a:endParaRPr>
                    </a:p>
                  </a:txBody>
                  <a:tcPr marL="27305" marR="27305" marT="27305" marB="27305" anchor="ctr"/>
                </a:tc>
              </a:tr>
              <a:tr h="234647">
                <a:tc>
                  <a:txBody>
                    <a:bodyPr/>
                    <a:lstStyle/>
                    <a:p>
                      <a:pPr marL="0" marR="0">
                        <a:lnSpc>
                          <a:spcPct val="115000"/>
                        </a:lnSpc>
                        <a:spcBef>
                          <a:spcPts val="0"/>
                        </a:spcBef>
                        <a:spcAft>
                          <a:spcPts val="0"/>
                        </a:spcAft>
                      </a:pPr>
                      <a:r>
                        <a:rPr lang="en-US" sz="1400" dirty="0">
                          <a:effectLst/>
                        </a:rPr>
                        <a:t>Roth et al </a:t>
                      </a:r>
                      <a:r>
                        <a:rPr lang="en-US" sz="1400" dirty="0" smtClean="0">
                          <a:effectLst/>
                        </a:rPr>
                        <a:t>2001</a:t>
                      </a:r>
                      <a:r>
                        <a:rPr lang="en-US" sz="1400" baseline="30000" dirty="0" smtClean="0">
                          <a:effectLst/>
                        </a:rPr>
                        <a:t>2</a:t>
                      </a:r>
                      <a:endParaRPr lang="en-US" sz="18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rFIX (BeneFIX)</a:t>
                      </a:r>
                      <a:endParaRPr lang="en-US" sz="1800">
                        <a:effectLst/>
                        <a:latin typeface="Times New Roman"/>
                        <a:ea typeface="Times New Roman"/>
                        <a:cs typeface="Times New Roman"/>
                      </a:endParaRPr>
                    </a:p>
                  </a:txBody>
                  <a:tcPr marL="27305" marR="27305" marT="27305" marB="27305" anchor="ctr"/>
                </a:tc>
                <a:tc>
                  <a:txBody>
                    <a:bodyPr/>
                    <a:lstStyle/>
                    <a:p>
                      <a:pPr marL="0" marR="0">
                        <a:lnSpc>
                          <a:spcPct val="115000"/>
                        </a:lnSpc>
                        <a:spcBef>
                          <a:spcPts val="0"/>
                        </a:spcBef>
                        <a:spcAft>
                          <a:spcPts val="0"/>
                        </a:spcAft>
                      </a:pPr>
                      <a:r>
                        <a:rPr lang="en-US" sz="1400" dirty="0">
                          <a:effectLst/>
                        </a:rPr>
                        <a:t>Open-label, </a:t>
                      </a:r>
                      <a:r>
                        <a:rPr lang="en-US" sz="1400" dirty="0" err="1" smtClean="0">
                          <a:effectLst/>
                        </a:rPr>
                        <a:t>nonrandomised</a:t>
                      </a:r>
                      <a:endParaRPr lang="en-US" sz="18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56</a:t>
                      </a:r>
                      <a:endParaRPr lang="en-US" sz="18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≤5%</a:t>
                      </a:r>
                      <a:endParaRPr lang="en-US" sz="18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104</a:t>
                      </a:r>
                      <a:endParaRPr lang="en-US" sz="1800">
                        <a:effectLst/>
                        <a:latin typeface="Times New Roman"/>
                        <a:ea typeface="Times New Roman"/>
                        <a:cs typeface="Times New Roman"/>
                      </a:endParaRPr>
                    </a:p>
                  </a:txBody>
                  <a:tcPr marL="27305" marR="27305" marT="27305" marB="27305" anchor="ctr"/>
                </a:tc>
              </a:tr>
              <a:tr h="806753">
                <a:tc>
                  <a:txBody>
                    <a:bodyPr/>
                    <a:lstStyle/>
                    <a:p>
                      <a:pPr marL="0" marR="0">
                        <a:lnSpc>
                          <a:spcPct val="115000"/>
                        </a:lnSpc>
                        <a:spcBef>
                          <a:spcPts val="0"/>
                        </a:spcBef>
                        <a:spcAft>
                          <a:spcPts val="0"/>
                        </a:spcAft>
                      </a:pPr>
                      <a:r>
                        <a:rPr lang="en-US" sz="1400" dirty="0">
                          <a:effectLst/>
                        </a:rPr>
                        <a:t>Lambert et al </a:t>
                      </a:r>
                      <a:r>
                        <a:rPr lang="en-US" sz="1400" dirty="0" smtClean="0">
                          <a:effectLst/>
                        </a:rPr>
                        <a:t>2007</a:t>
                      </a:r>
                      <a:r>
                        <a:rPr lang="en-US" sz="1400" baseline="30000" dirty="0" smtClean="0">
                          <a:effectLst/>
                        </a:rPr>
                        <a:t>3</a:t>
                      </a:r>
                      <a:endParaRPr lang="en-US" sz="18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rFIX (BeneFIX)</a:t>
                      </a:r>
                      <a:endParaRPr lang="en-US" sz="1800">
                        <a:effectLst/>
                        <a:latin typeface="Times New Roman"/>
                        <a:ea typeface="Times New Roman"/>
                        <a:cs typeface="Times New Roman"/>
                      </a:endParaRPr>
                    </a:p>
                  </a:txBody>
                  <a:tcPr marL="27305" marR="27305" marT="27305" marB="27305" anchor="ctr"/>
                </a:tc>
                <a:tc>
                  <a:txBody>
                    <a:bodyPr/>
                    <a:lstStyle/>
                    <a:p>
                      <a:pPr marL="0" marR="0">
                        <a:lnSpc>
                          <a:spcPct val="115000"/>
                        </a:lnSpc>
                        <a:spcBef>
                          <a:spcPts val="0"/>
                        </a:spcBef>
                        <a:spcAft>
                          <a:spcPts val="0"/>
                        </a:spcAft>
                      </a:pPr>
                      <a:r>
                        <a:rPr lang="en-US" sz="1400" dirty="0">
                          <a:effectLst/>
                        </a:rPr>
                        <a:t>Double-blind, </a:t>
                      </a:r>
                      <a:r>
                        <a:rPr lang="en-US" sz="1400" dirty="0" err="1" smtClean="0">
                          <a:effectLst/>
                        </a:rPr>
                        <a:t>randomised</a:t>
                      </a:r>
                      <a:r>
                        <a:rPr lang="en-US" sz="1400" dirty="0">
                          <a:effectLst/>
                        </a:rPr>
                        <a:t>, cross-over design for establishing equivalency of PK profiles between original and reformulated </a:t>
                      </a:r>
                      <a:r>
                        <a:rPr lang="en-US" sz="1400" dirty="0" err="1">
                          <a:effectLst/>
                        </a:rPr>
                        <a:t>rFIX</a:t>
                      </a:r>
                      <a:r>
                        <a:rPr lang="en-US" sz="1400" dirty="0">
                          <a:effectLst/>
                        </a:rPr>
                        <a:t>; open-label, </a:t>
                      </a:r>
                      <a:r>
                        <a:rPr lang="en-US" sz="1400" dirty="0" err="1" smtClean="0">
                          <a:effectLst/>
                        </a:rPr>
                        <a:t>nonrandomised</a:t>
                      </a:r>
                      <a:r>
                        <a:rPr lang="en-US" sz="1400" dirty="0" smtClean="0">
                          <a:effectLst/>
                        </a:rPr>
                        <a:t> </a:t>
                      </a:r>
                      <a:r>
                        <a:rPr lang="en-US" sz="1400" dirty="0">
                          <a:effectLst/>
                        </a:rPr>
                        <a:t>prophylaxis</a:t>
                      </a:r>
                      <a:endParaRPr lang="en-US" sz="18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34</a:t>
                      </a:r>
                      <a:endParaRPr lang="en-US" sz="18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≤2%</a:t>
                      </a:r>
                      <a:endParaRPr lang="en-US" sz="18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32</a:t>
                      </a:r>
                      <a:endParaRPr lang="en-US" sz="1800">
                        <a:effectLst/>
                        <a:latin typeface="Times New Roman"/>
                        <a:ea typeface="Times New Roman"/>
                        <a:cs typeface="Times New Roman"/>
                      </a:endParaRPr>
                    </a:p>
                  </a:txBody>
                  <a:tcPr marL="27305" marR="27305" marT="27305" marB="27305" anchor="ctr"/>
                </a:tc>
              </a:tr>
              <a:tr h="425349">
                <a:tc>
                  <a:txBody>
                    <a:bodyPr/>
                    <a:lstStyle/>
                    <a:p>
                      <a:pPr marL="0" marR="0">
                        <a:lnSpc>
                          <a:spcPct val="115000"/>
                        </a:lnSpc>
                        <a:spcBef>
                          <a:spcPts val="0"/>
                        </a:spcBef>
                        <a:spcAft>
                          <a:spcPts val="0"/>
                        </a:spcAft>
                      </a:pPr>
                      <a:r>
                        <a:rPr lang="en-US" sz="1400" dirty="0">
                          <a:effectLst/>
                        </a:rPr>
                        <a:t>Valentino et al </a:t>
                      </a:r>
                      <a:r>
                        <a:rPr lang="en-US" sz="1400" dirty="0" smtClean="0">
                          <a:effectLst/>
                        </a:rPr>
                        <a:t>2013</a:t>
                      </a:r>
                      <a:r>
                        <a:rPr lang="en-US" sz="1400" baseline="30000" dirty="0" smtClean="0">
                          <a:effectLst/>
                        </a:rPr>
                        <a:t>4</a:t>
                      </a:r>
                      <a:endParaRPr lang="en-US" sz="18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rFIX (BeneFIX)</a:t>
                      </a:r>
                      <a:endParaRPr lang="en-US" sz="1800">
                        <a:effectLst/>
                        <a:latin typeface="Times New Roman"/>
                        <a:ea typeface="Times New Roman"/>
                        <a:cs typeface="Times New Roman"/>
                      </a:endParaRPr>
                    </a:p>
                  </a:txBody>
                  <a:tcPr marL="27305" marR="27305" marT="27305" marB="27305" anchor="ctr"/>
                </a:tc>
                <a:tc>
                  <a:txBody>
                    <a:bodyPr/>
                    <a:lstStyle/>
                    <a:p>
                      <a:pPr marL="0" marR="0">
                        <a:lnSpc>
                          <a:spcPct val="115000"/>
                        </a:lnSpc>
                        <a:spcBef>
                          <a:spcPts val="0"/>
                        </a:spcBef>
                        <a:spcAft>
                          <a:spcPts val="0"/>
                        </a:spcAft>
                      </a:pPr>
                      <a:r>
                        <a:rPr lang="en-US" sz="1400" dirty="0">
                          <a:effectLst/>
                        </a:rPr>
                        <a:t>Open-label, </a:t>
                      </a:r>
                      <a:r>
                        <a:rPr lang="en-US" sz="1400" dirty="0" err="1" smtClean="0">
                          <a:effectLst/>
                        </a:rPr>
                        <a:t>randomised</a:t>
                      </a:r>
                      <a:r>
                        <a:rPr lang="en-US" sz="1400" dirty="0">
                          <a:effectLst/>
                        </a:rPr>
                        <a:t>, cross-over</a:t>
                      </a:r>
                      <a:endParaRPr lang="en-US" sz="18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50</a:t>
                      </a:r>
                      <a:endParaRPr lang="en-US" sz="18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≤2%</a:t>
                      </a:r>
                      <a:endParaRPr lang="en-US" sz="18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56</a:t>
                      </a:r>
                      <a:endParaRPr lang="en-US" sz="1800">
                        <a:effectLst/>
                        <a:latin typeface="Times New Roman"/>
                        <a:ea typeface="Times New Roman"/>
                        <a:cs typeface="Times New Roman"/>
                      </a:endParaRPr>
                    </a:p>
                  </a:txBody>
                  <a:tcPr marL="27305" marR="27305" marT="27305" marB="27305" anchor="ctr"/>
                </a:tc>
              </a:tr>
              <a:tr h="806753">
                <a:tc>
                  <a:txBody>
                    <a:bodyPr/>
                    <a:lstStyle/>
                    <a:p>
                      <a:pPr marL="0" marR="0">
                        <a:lnSpc>
                          <a:spcPct val="115000"/>
                        </a:lnSpc>
                        <a:spcBef>
                          <a:spcPts val="0"/>
                        </a:spcBef>
                        <a:spcAft>
                          <a:spcPts val="0"/>
                        </a:spcAft>
                      </a:pPr>
                      <a:r>
                        <a:rPr lang="en-US" sz="1400" dirty="0" err="1">
                          <a:effectLst/>
                        </a:rPr>
                        <a:t>Windyga</a:t>
                      </a:r>
                      <a:r>
                        <a:rPr lang="en-US" sz="1400" dirty="0">
                          <a:effectLst/>
                        </a:rPr>
                        <a:t> et al </a:t>
                      </a:r>
                      <a:r>
                        <a:rPr lang="en-US" sz="1400" dirty="0" smtClean="0">
                          <a:effectLst/>
                        </a:rPr>
                        <a:t>2014</a:t>
                      </a:r>
                      <a:r>
                        <a:rPr lang="en-US" sz="1400" baseline="30000" dirty="0" smtClean="0">
                          <a:effectLst/>
                        </a:rPr>
                        <a:t>5</a:t>
                      </a:r>
                      <a:endParaRPr lang="en-US" sz="18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rFIX (Rixubis)</a:t>
                      </a:r>
                      <a:endParaRPr lang="en-US" sz="1800">
                        <a:effectLst/>
                        <a:latin typeface="Times New Roman"/>
                        <a:ea typeface="Times New Roman"/>
                        <a:cs typeface="Times New Roman"/>
                      </a:endParaRPr>
                    </a:p>
                  </a:txBody>
                  <a:tcPr marL="27305" marR="27305" marT="27305" marB="27305" anchor="ctr"/>
                </a:tc>
                <a:tc>
                  <a:txBody>
                    <a:bodyPr/>
                    <a:lstStyle/>
                    <a:p>
                      <a:pPr marL="0" marR="0">
                        <a:lnSpc>
                          <a:spcPct val="115000"/>
                        </a:lnSpc>
                        <a:spcBef>
                          <a:spcPts val="0"/>
                        </a:spcBef>
                        <a:spcAft>
                          <a:spcPts val="0"/>
                        </a:spcAft>
                      </a:pPr>
                      <a:r>
                        <a:rPr lang="en-US" sz="1400" dirty="0" err="1" smtClean="0">
                          <a:effectLst/>
                        </a:rPr>
                        <a:t>Randomised</a:t>
                      </a:r>
                      <a:r>
                        <a:rPr lang="en-US" sz="1400" dirty="0" smtClean="0">
                          <a:effectLst/>
                        </a:rPr>
                        <a:t> </a:t>
                      </a:r>
                      <a:r>
                        <a:rPr lang="en-US" sz="1400" dirty="0">
                          <a:effectLst/>
                        </a:rPr>
                        <a:t>cross-over design for establishing equivalency of PK profiles between </a:t>
                      </a:r>
                      <a:r>
                        <a:rPr lang="en-US" sz="1400" dirty="0" err="1">
                          <a:effectLst/>
                        </a:rPr>
                        <a:t>Rixubis</a:t>
                      </a:r>
                      <a:r>
                        <a:rPr lang="en-US" sz="1400" dirty="0">
                          <a:effectLst/>
                        </a:rPr>
                        <a:t> and commercial </a:t>
                      </a:r>
                      <a:r>
                        <a:rPr lang="en-US" sz="1400" dirty="0" err="1">
                          <a:effectLst/>
                        </a:rPr>
                        <a:t>rFIX</a:t>
                      </a:r>
                      <a:r>
                        <a:rPr lang="en-US" sz="1400" dirty="0">
                          <a:effectLst/>
                        </a:rPr>
                        <a:t> on subset of patients; open-label, </a:t>
                      </a:r>
                      <a:r>
                        <a:rPr lang="en-US" sz="1400" dirty="0" err="1" smtClean="0">
                          <a:effectLst/>
                        </a:rPr>
                        <a:t>nonrandomszed</a:t>
                      </a:r>
                      <a:r>
                        <a:rPr lang="en-US" sz="1400" dirty="0" smtClean="0">
                          <a:effectLst/>
                        </a:rPr>
                        <a:t> </a:t>
                      </a:r>
                      <a:r>
                        <a:rPr lang="en-US" sz="1400" dirty="0">
                          <a:effectLst/>
                        </a:rPr>
                        <a:t>prophylaxis</a:t>
                      </a:r>
                      <a:endParaRPr lang="en-US" sz="18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86</a:t>
                      </a:r>
                      <a:endParaRPr lang="en-US" sz="18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≤2%</a:t>
                      </a:r>
                      <a:endParaRPr lang="en-US" sz="18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26</a:t>
                      </a:r>
                      <a:endParaRPr lang="en-US" sz="1800" dirty="0">
                        <a:effectLst/>
                        <a:latin typeface="Times New Roman"/>
                        <a:ea typeface="Times New Roman"/>
                        <a:cs typeface="Times New Roman"/>
                      </a:endParaRPr>
                    </a:p>
                  </a:txBody>
                  <a:tcPr marL="27305" marR="27305" marT="27305" marB="27305" anchor="ctr"/>
                </a:tc>
              </a:tr>
            </a:tbl>
          </a:graphicData>
        </a:graphic>
      </p:graphicFrame>
      <p:sp>
        <p:nvSpPr>
          <p:cNvPr id="6" name="TextBox 5"/>
          <p:cNvSpPr txBox="1"/>
          <p:nvPr/>
        </p:nvSpPr>
        <p:spPr>
          <a:xfrm>
            <a:off x="304799" y="6019800"/>
            <a:ext cx="4897495" cy="430887"/>
          </a:xfrm>
          <a:prstGeom prst="rect">
            <a:avLst/>
          </a:prstGeom>
          <a:noFill/>
        </p:spPr>
        <p:txBody>
          <a:bodyPr wrap="none" rtlCol="0">
            <a:spAutoFit/>
          </a:bodyPr>
          <a:lstStyle/>
          <a:p>
            <a:r>
              <a:rPr lang="en-US" sz="1100" dirty="0"/>
              <a:t>rFIXFc, recombinant factor IX Fc fusion protein; </a:t>
            </a:r>
            <a:r>
              <a:rPr lang="en-US" sz="1100" dirty="0" err="1"/>
              <a:t>rFIX</a:t>
            </a:r>
            <a:r>
              <a:rPr lang="en-US" sz="1100" dirty="0"/>
              <a:t>, recombinant factor IX.</a:t>
            </a:r>
            <a:endParaRPr lang="en-US" sz="1100" i="1" dirty="0"/>
          </a:p>
          <a:p>
            <a:r>
              <a:rPr lang="en-US" sz="1100" baseline="30000" dirty="0" err="1"/>
              <a:t>a</a:t>
            </a:r>
            <a:r>
              <a:rPr lang="en-US" sz="1100" dirty="0" err="1"/>
              <a:t>And</a:t>
            </a:r>
            <a:r>
              <a:rPr lang="en-US" sz="1100" dirty="0"/>
              <a:t> data on file (Biogen Idec). </a:t>
            </a:r>
          </a:p>
        </p:txBody>
      </p:sp>
      <p:sp>
        <p:nvSpPr>
          <p:cNvPr id="3" name="Rectangle 2"/>
          <p:cNvSpPr/>
          <p:nvPr/>
        </p:nvSpPr>
        <p:spPr>
          <a:xfrm>
            <a:off x="0" y="6462474"/>
            <a:ext cx="8534400" cy="369332"/>
          </a:xfrm>
          <a:prstGeom prst="rect">
            <a:avLst/>
          </a:prstGeom>
        </p:spPr>
        <p:txBody>
          <a:bodyPr wrap="square">
            <a:spAutoFit/>
          </a:bodyPr>
          <a:lstStyle/>
          <a:p>
            <a:r>
              <a:rPr lang="en-US" sz="900" dirty="0"/>
              <a:t>1. Powell JS, et al. </a:t>
            </a:r>
            <a:r>
              <a:rPr lang="en-US" sz="900" i="1" dirty="0"/>
              <a:t>New </a:t>
            </a:r>
            <a:r>
              <a:rPr lang="en-US" sz="900" i="1" dirty="0" err="1"/>
              <a:t>Engl</a:t>
            </a:r>
            <a:r>
              <a:rPr lang="en-US" sz="900" i="1" dirty="0"/>
              <a:t> J Med</a:t>
            </a:r>
            <a:r>
              <a:rPr lang="en-US" sz="900" dirty="0"/>
              <a:t>. 2013;369(24):2313-2323. 2. </a:t>
            </a:r>
            <a:r>
              <a:rPr lang="da-DK" sz="900" dirty="0"/>
              <a:t>Roth DA, et al. </a:t>
            </a:r>
            <a:r>
              <a:rPr lang="da-DK" sz="900" i="1" dirty="0"/>
              <a:t>Blood</a:t>
            </a:r>
            <a:r>
              <a:rPr lang="da-DK" sz="900" dirty="0"/>
              <a:t>. 2001;98(13):3600-3606. </a:t>
            </a:r>
            <a:r>
              <a:rPr lang="fr-FR" sz="900" dirty="0"/>
              <a:t>3. Lambert T, et al. </a:t>
            </a:r>
            <a:r>
              <a:rPr lang="fr-FR" sz="900" i="1" dirty="0" err="1"/>
              <a:t>Haemophilia</a:t>
            </a:r>
            <a:r>
              <a:rPr lang="fr-FR" sz="900" dirty="0"/>
              <a:t>. 2007;13(3):233-243. </a:t>
            </a:r>
            <a:r>
              <a:rPr lang="en-US" sz="900" dirty="0"/>
              <a:t>4. Valentino LA, et al. </a:t>
            </a:r>
            <a:r>
              <a:rPr lang="en-US" sz="900" i="1" dirty="0" err="1"/>
              <a:t>Haemophilia</a:t>
            </a:r>
            <a:r>
              <a:rPr lang="en-US" sz="900" dirty="0"/>
              <a:t>. 2014. [</a:t>
            </a:r>
            <a:r>
              <a:rPr lang="en-US" sz="900" dirty="0" err="1"/>
              <a:t>epub</a:t>
            </a:r>
            <a:r>
              <a:rPr lang="en-US" sz="900" dirty="0"/>
              <a:t> ahead of print.] </a:t>
            </a:r>
            <a:r>
              <a:rPr lang="en-US" sz="900" dirty="0" err="1"/>
              <a:t>doi</a:t>
            </a:r>
            <a:r>
              <a:rPr lang="en-US" sz="900" dirty="0"/>
              <a:t>: 10.1111/hae.12344. </a:t>
            </a:r>
            <a:r>
              <a:rPr lang="da-DK" sz="900" dirty="0"/>
              <a:t>5. Windyga J, et al. </a:t>
            </a:r>
            <a:r>
              <a:rPr lang="da-DK" sz="900" i="1" dirty="0"/>
              <a:t>Haemophilia</a:t>
            </a:r>
            <a:r>
              <a:rPr lang="da-DK" sz="900" dirty="0"/>
              <a:t>. 2014;20(1):15-24.</a:t>
            </a:r>
            <a:endParaRPr lang="en-US" sz="900" dirty="0"/>
          </a:p>
        </p:txBody>
      </p:sp>
    </p:spTree>
    <p:extLst>
      <p:ext uri="{BB962C8B-B14F-4D97-AF65-F5344CB8AC3E}">
        <p14:creationId xmlns:p14="http://schemas.microsoft.com/office/powerpoint/2010/main" val="30135170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Prophylaxis </a:t>
            </a:r>
            <a:r>
              <a:rPr lang="en-US" dirty="0"/>
              <a:t>ABRs </a:t>
            </a:r>
            <a:r>
              <a:rPr lang="en-US" dirty="0" smtClean="0"/>
              <a:t>Reported </a:t>
            </a:r>
            <a:r>
              <a:rPr lang="en-US" dirty="0"/>
              <a:t>in </a:t>
            </a:r>
            <a:r>
              <a:rPr lang="en-US" dirty="0" smtClean="0"/>
              <a:t>Included Studies</a:t>
            </a:r>
            <a:endParaRPr lang="en-US" dirty="0"/>
          </a:p>
        </p:txBody>
      </p:sp>
      <p:sp>
        <p:nvSpPr>
          <p:cNvPr id="4" name="Date Placeholder 3"/>
          <p:cNvSpPr>
            <a:spLocks noGrp="1"/>
          </p:cNvSpPr>
          <p:nvPr>
            <p:ph type="dt" sz="half" idx="10"/>
          </p:nvPr>
        </p:nvSpPr>
        <p:spPr/>
        <p:txBody>
          <a:bodyPr/>
          <a:lstStyle/>
          <a:p>
            <a:pPr>
              <a:defRPr/>
            </a:pPr>
            <a:fld id="{B09C1962-E699-4A5C-86EB-7AF367C99BE9}" type="slidenum">
              <a:rPr lang="en-US" smtClean="0"/>
              <a:pPr>
                <a:defRPr/>
              </a:pPr>
              <a:t>12</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442143067"/>
              </p:ext>
            </p:extLst>
          </p:nvPr>
        </p:nvGraphicFramePr>
        <p:xfrm>
          <a:off x="228600" y="1380998"/>
          <a:ext cx="8686800" cy="3572002"/>
        </p:xfrm>
        <a:graphic>
          <a:graphicData uri="http://schemas.openxmlformats.org/drawingml/2006/table">
            <a:tbl>
              <a:tblPr firstRow="1" firstCol="1" bandRow="1">
                <a:tableStyleId>{68D230F3-CF80-4859-8CE7-A43EE81993B5}</a:tableStyleId>
              </a:tblPr>
              <a:tblGrid>
                <a:gridCol w="1371600"/>
                <a:gridCol w="2667000"/>
                <a:gridCol w="914400"/>
                <a:gridCol w="609600"/>
                <a:gridCol w="1295400"/>
                <a:gridCol w="811946"/>
                <a:gridCol w="1016854"/>
              </a:tblGrid>
              <a:tr h="0">
                <a:tc>
                  <a:txBody>
                    <a:bodyPr/>
                    <a:lstStyle/>
                    <a:p>
                      <a:pPr marL="0" marR="0">
                        <a:lnSpc>
                          <a:spcPct val="115000"/>
                        </a:lnSpc>
                        <a:spcBef>
                          <a:spcPts val="0"/>
                        </a:spcBef>
                        <a:spcAft>
                          <a:spcPts val="0"/>
                        </a:spcAft>
                      </a:pPr>
                      <a:r>
                        <a:rPr lang="en-US" sz="1400" dirty="0">
                          <a:effectLst/>
                        </a:rPr>
                        <a:t>Study</a:t>
                      </a:r>
                      <a:endParaRPr lang="en-US" sz="14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Routine prophylaxis regimen</a:t>
                      </a:r>
                      <a:endParaRPr lang="en-US" sz="14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Subjects, N</a:t>
                      </a:r>
                      <a:endParaRPr lang="en-US" sz="14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Age, </a:t>
                      </a:r>
                      <a:r>
                        <a:rPr lang="en-US" sz="1400" dirty="0" err="1" smtClean="0">
                          <a:effectLst/>
                        </a:rPr>
                        <a:t>yr</a:t>
                      </a:r>
                      <a:r>
                        <a:rPr lang="en-US" sz="1400" baseline="30000" dirty="0" err="1" smtClean="0">
                          <a:effectLst/>
                        </a:rPr>
                        <a:t>a</a:t>
                      </a:r>
                      <a:r>
                        <a:rPr lang="en-US" sz="1400" dirty="0">
                          <a:effectLst/>
                        </a:rPr>
                        <a:t> </a:t>
                      </a:r>
                      <a:endParaRPr lang="en-US" sz="14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Mean prophylaxis duration, wk</a:t>
                      </a:r>
                      <a:endParaRPr lang="en-US" sz="14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Median ABR</a:t>
                      </a:r>
                      <a:endParaRPr lang="en-US" sz="14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Mean ABR ± SD</a:t>
                      </a:r>
                      <a:r>
                        <a:rPr lang="en-US" sz="1400" baseline="30000">
                          <a:effectLst/>
                        </a:rPr>
                        <a:t>b</a:t>
                      </a:r>
                      <a:endParaRPr lang="en-US" sz="1400">
                        <a:effectLst/>
                        <a:latin typeface="Times New Roman"/>
                        <a:ea typeface="Times New Roman"/>
                        <a:cs typeface="Times New Roman"/>
                      </a:endParaRPr>
                    </a:p>
                  </a:txBody>
                  <a:tcPr marL="27305" marR="27305" marT="27305" marB="27305" anchor="ctr"/>
                </a:tc>
              </a:tr>
              <a:tr h="0">
                <a:tc>
                  <a:txBody>
                    <a:bodyPr/>
                    <a:lstStyle/>
                    <a:p>
                      <a:pPr marL="0" marR="0">
                        <a:lnSpc>
                          <a:spcPct val="115000"/>
                        </a:lnSpc>
                        <a:spcBef>
                          <a:spcPts val="0"/>
                        </a:spcBef>
                        <a:spcAft>
                          <a:spcPts val="0"/>
                        </a:spcAft>
                      </a:pPr>
                      <a:r>
                        <a:rPr lang="en-US" sz="1400" dirty="0">
                          <a:effectLst/>
                        </a:rPr>
                        <a:t>Powell et al </a:t>
                      </a:r>
                      <a:r>
                        <a:rPr lang="en-US" sz="1400" dirty="0" smtClean="0">
                          <a:effectLst/>
                        </a:rPr>
                        <a:t>2013</a:t>
                      </a:r>
                      <a:r>
                        <a:rPr lang="en-US" sz="1400" baseline="30000" dirty="0" smtClean="0">
                          <a:effectLst/>
                        </a:rPr>
                        <a:t>1</a:t>
                      </a:r>
                      <a:endParaRPr lang="en-US" sz="1400" dirty="0">
                        <a:effectLst/>
                        <a:latin typeface="Times New Roman"/>
                        <a:ea typeface="Times New Roman"/>
                        <a:cs typeface="Times New Roman"/>
                      </a:endParaRPr>
                    </a:p>
                  </a:txBody>
                  <a:tcPr marL="27305" marR="27305" marT="27305" marB="27305" anchor="ctr"/>
                </a:tc>
                <a:tc>
                  <a:txBody>
                    <a:bodyPr/>
                    <a:lstStyle/>
                    <a:p>
                      <a:pPr marL="0" marR="0">
                        <a:lnSpc>
                          <a:spcPct val="115000"/>
                        </a:lnSpc>
                        <a:spcBef>
                          <a:spcPts val="0"/>
                        </a:spcBef>
                        <a:spcAft>
                          <a:spcPts val="0"/>
                        </a:spcAft>
                      </a:pPr>
                      <a:r>
                        <a:rPr lang="en-US" sz="1400" dirty="0">
                          <a:effectLst/>
                        </a:rPr>
                        <a:t>Once weekly, 50 IU/kg</a:t>
                      </a:r>
                      <a:endParaRPr lang="en-US" sz="14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63</a:t>
                      </a:r>
                      <a:endParaRPr lang="en-US" sz="14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28</a:t>
                      </a:r>
                      <a:endParaRPr lang="en-US" sz="14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48.4</a:t>
                      </a:r>
                      <a:endParaRPr lang="en-US" sz="14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2.96</a:t>
                      </a:r>
                      <a:endParaRPr lang="en-US" sz="14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3.07 ± 2.87</a:t>
                      </a:r>
                      <a:endParaRPr lang="en-US" sz="1400">
                        <a:effectLst/>
                        <a:latin typeface="Times New Roman"/>
                        <a:ea typeface="Times New Roman"/>
                        <a:cs typeface="Times New Roman"/>
                      </a:endParaRPr>
                    </a:p>
                  </a:txBody>
                  <a:tcPr marL="27305" marR="27305" marT="27305" marB="27305" anchor="ctr"/>
                </a:tc>
              </a:tr>
              <a:tr h="0">
                <a:tc>
                  <a:txBody>
                    <a:bodyPr/>
                    <a:lstStyle/>
                    <a:p>
                      <a:pPr marL="0" marR="0">
                        <a:lnSpc>
                          <a:spcPct val="115000"/>
                        </a:lnSpc>
                        <a:spcBef>
                          <a:spcPts val="0"/>
                        </a:spcBef>
                        <a:spcAft>
                          <a:spcPts val="0"/>
                        </a:spcAft>
                      </a:pPr>
                      <a:r>
                        <a:rPr lang="en-US" sz="1400" dirty="0">
                          <a:effectLst/>
                        </a:rPr>
                        <a:t>Roth et al </a:t>
                      </a:r>
                      <a:r>
                        <a:rPr lang="en-US" sz="1400" dirty="0" smtClean="0">
                          <a:effectLst/>
                        </a:rPr>
                        <a:t>2001</a:t>
                      </a:r>
                      <a:r>
                        <a:rPr lang="en-US" sz="1400" baseline="30000" dirty="0" smtClean="0">
                          <a:effectLst/>
                        </a:rPr>
                        <a:t>2,c</a:t>
                      </a:r>
                      <a:endParaRPr lang="en-US" sz="1400" dirty="0">
                        <a:effectLst/>
                        <a:latin typeface="Times New Roman"/>
                        <a:ea typeface="Times New Roman"/>
                        <a:cs typeface="Times New Roman"/>
                      </a:endParaRPr>
                    </a:p>
                  </a:txBody>
                  <a:tcPr marL="27305" marR="27305" marT="27305" marB="27305" anchor="ctr"/>
                </a:tc>
                <a:tc>
                  <a:txBody>
                    <a:bodyPr/>
                    <a:lstStyle/>
                    <a:p>
                      <a:pPr marL="0" marR="0">
                        <a:lnSpc>
                          <a:spcPct val="115000"/>
                        </a:lnSpc>
                        <a:spcBef>
                          <a:spcPts val="0"/>
                        </a:spcBef>
                        <a:spcAft>
                          <a:spcPts val="0"/>
                        </a:spcAft>
                      </a:pPr>
                      <a:r>
                        <a:rPr lang="en-US" sz="1400" dirty="0">
                          <a:effectLst/>
                        </a:rPr>
                        <a:t>2-3 times weekly, 40.3 IU/kg</a:t>
                      </a:r>
                      <a:endParaRPr lang="en-US" sz="14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19</a:t>
                      </a:r>
                      <a:endParaRPr lang="en-US" sz="14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23</a:t>
                      </a:r>
                      <a:endParaRPr lang="en-US" sz="14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n/r</a:t>
                      </a:r>
                      <a:endParaRPr lang="en-US" sz="14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n/r</a:t>
                      </a:r>
                      <a:endParaRPr lang="en-US" sz="14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5.49 ± 5.00</a:t>
                      </a:r>
                      <a:endParaRPr lang="en-US" sz="1400">
                        <a:effectLst/>
                        <a:latin typeface="Times New Roman"/>
                        <a:ea typeface="Times New Roman"/>
                        <a:cs typeface="Times New Roman"/>
                      </a:endParaRPr>
                    </a:p>
                  </a:txBody>
                  <a:tcPr marL="27305" marR="27305" marT="27305" marB="27305" anchor="ctr"/>
                </a:tc>
              </a:tr>
              <a:tr h="0">
                <a:tc>
                  <a:txBody>
                    <a:bodyPr/>
                    <a:lstStyle/>
                    <a:p>
                      <a:pPr marL="0" marR="0">
                        <a:lnSpc>
                          <a:spcPct val="115000"/>
                        </a:lnSpc>
                        <a:spcBef>
                          <a:spcPts val="0"/>
                        </a:spcBef>
                        <a:spcAft>
                          <a:spcPts val="0"/>
                        </a:spcAft>
                      </a:pPr>
                      <a:r>
                        <a:rPr lang="en-US" sz="1400" dirty="0">
                          <a:effectLst/>
                        </a:rPr>
                        <a:t>Lambert et al </a:t>
                      </a:r>
                      <a:r>
                        <a:rPr lang="en-US" sz="1400" dirty="0" smtClean="0">
                          <a:effectLst/>
                        </a:rPr>
                        <a:t>2007</a:t>
                      </a:r>
                      <a:r>
                        <a:rPr lang="en-US" sz="1400" baseline="30000" dirty="0" smtClean="0">
                          <a:effectLst/>
                        </a:rPr>
                        <a:t>3,d</a:t>
                      </a:r>
                      <a:endParaRPr lang="en-US" sz="1400" dirty="0">
                        <a:effectLst/>
                        <a:latin typeface="Times New Roman"/>
                        <a:ea typeface="Times New Roman"/>
                        <a:cs typeface="Times New Roman"/>
                      </a:endParaRPr>
                    </a:p>
                  </a:txBody>
                  <a:tcPr marL="27305" marR="27305" marT="27305" marB="27305" anchor="ctr"/>
                </a:tc>
                <a:tc>
                  <a:txBody>
                    <a:bodyPr/>
                    <a:lstStyle/>
                    <a:p>
                      <a:pPr marL="0" marR="0">
                        <a:lnSpc>
                          <a:spcPct val="115000"/>
                        </a:lnSpc>
                        <a:spcBef>
                          <a:spcPts val="0"/>
                        </a:spcBef>
                        <a:spcAft>
                          <a:spcPts val="0"/>
                        </a:spcAft>
                      </a:pPr>
                      <a:r>
                        <a:rPr lang="en-US" sz="1400">
                          <a:effectLst/>
                        </a:rPr>
                        <a:t>1 to &gt;3 times weekly, 51.7 IU/kg</a:t>
                      </a:r>
                      <a:endParaRPr lang="en-US" sz="14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17</a:t>
                      </a:r>
                      <a:endParaRPr lang="en-US" sz="14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28.3</a:t>
                      </a:r>
                      <a:endParaRPr lang="en-US" sz="14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25.6</a:t>
                      </a:r>
                      <a:endParaRPr lang="en-US" sz="14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n/r</a:t>
                      </a:r>
                      <a:endParaRPr lang="en-US" sz="140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3.11 ± 3.76</a:t>
                      </a:r>
                      <a:endParaRPr lang="en-US" sz="1400">
                        <a:effectLst/>
                        <a:latin typeface="Times New Roman"/>
                        <a:ea typeface="Times New Roman"/>
                        <a:cs typeface="Times New Roman"/>
                      </a:endParaRPr>
                    </a:p>
                  </a:txBody>
                  <a:tcPr marL="27305" marR="27305" marT="27305" marB="27305" anchor="ctr"/>
                </a:tc>
              </a:tr>
              <a:tr h="0">
                <a:tc rowSpan="2">
                  <a:txBody>
                    <a:bodyPr/>
                    <a:lstStyle/>
                    <a:p>
                      <a:pPr marL="0" marR="0">
                        <a:lnSpc>
                          <a:spcPct val="115000"/>
                        </a:lnSpc>
                        <a:spcBef>
                          <a:spcPts val="0"/>
                        </a:spcBef>
                        <a:spcAft>
                          <a:spcPts val="0"/>
                        </a:spcAft>
                      </a:pPr>
                      <a:r>
                        <a:rPr lang="en-US" sz="1400" dirty="0">
                          <a:effectLst/>
                        </a:rPr>
                        <a:t>Valentino et al </a:t>
                      </a:r>
                      <a:r>
                        <a:rPr lang="en-US" sz="1400" dirty="0" smtClean="0">
                          <a:effectLst/>
                        </a:rPr>
                        <a:t>2013</a:t>
                      </a:r>
                      <a:r>
                        <a:rPr lang="en-US" sz="1400" baseline="30000" dirty="0" smtClean="0">
                          <a:effectLst/>
                        </a:rPr>
                        <a:t>4</a:t>
                      </a:r>
                      <a:endParaRPr lang="en-US" sz="1400" dirty="0">
                        <a:effectLst/>
                        <a:latin typeface="Times New Roman"/>
                        <a:ea typeface="Times New Roman"/>
                        <a:cs typeface="Times New Roman"/>
                      </a:endParaRPr>
                    </a:p>
                  </a:txBody>
                  <a:tcPr marL="27305" marR="27305" marT="27305" marB="27305" anchor="ctr"/>
                </a:tc>
                <a:tc>
                  <a:txBody>
                    <a:bodyPr/>
                    <a:lstStyle/>
                    <a:p>
                      <a:pPr marL="0" marR="0">
                        <a:lnSpc>
                          <a:spcPct val="115000"/>
                        </a:lnSpc>
                        <a:spcBef>
                          <a:spcPts val="0"/>
                        </a:spcBef>
                        <a:spcAft>
                          <a:spcPts val="0"/>
                        </a:spcAft>
                      </a:pPr>
                      <a:r>
                        <a:rPr lang="en-US" sz="1400" dirty="0">
                          <a:effectLst/>
                        </a:rPr>
                        <a:t>Once weekly, 100 </a:t>
                      </a:r>
                      <a:r>
                        <a:rPr lang="en-US" sz="1400" dirty="0" smtClean="0">
                          <a:effectLst/>
                        </a:rPr>
                        <a:t>IU/kg                                                                              </a:t>
                      </a:r>
                      <a:endParaRPr lang="en-US" sz="1400" dirty="0">
                        <a:effectLst/>
                        <a:latin typeface="Times New Roman"/>
                        <a:ea typeface="Times New Roman"/>
                        <a:cs typeface="Times New Roman"/>
                      </a:endParaRPr>
                    </a:p>
                  </a:txBody>
                  <a:tcPr marL="27305" marR="27305" marT="27305" marB="27305" anchor="ctr"/>
                </a:tc>
                <a:tc rowSpan="2">
                  <a:txBody>
                    <a:bodyPr/>
                    <a:lstStyle/>
                    <a:p>
                      <a:pPr marL="0" marR="0" algn="ctr">
                        <a:lnSpc>
                          <a:spcPct val="115000"/>
                        </a:lnSpc>
                        <a:spcBef>
                          <a:spcPts val="0"/>
                        </a:spcBef>
                        <a:spcAft>
                          <a:spcPts val="0"/>
                        </a:spcAft>
                      </a:pPr>
                      <a:r>
                        <a:rPr lang="en-US" sz="1400" dirty="0">
                          <a:effectLst/>
                        </a:rPr>
                        <a:t>44</a:t>
                      </a:r>
                      <a:endParaRPr lang="en-US" sz="1400" dirty="0">
                        <a:effectLst/>
                        <a:latin typeface="Times New Roman"/>
                        <a:ea typeface="Times New Roman"/>
                        <a:cs typeface="Times New Roman"/>
                      </a:endParaRPr>
                    </a:p>
                  </a:txBody>
                  <a:tcPr marL="27305" marR="27305" marT="27305" marB="27305" anchor="ctr"/>
                </a:tc>
                <a:tc rowSpan="2">
                  <a:txBody>
                    <a:bodyPr/>
                    <a:lstStyle/>
                    <a:p>
                      <a:pPr marL="0" marR="0" algn="ctr">
                        <a:lnSpc>
                          <a:spcPct val="115000"/>
                        </a:lnSpc>
                        <a:spcBef>
                          <a:spcPts val="0"/>
                        </a:spcBef>
                        <a:spcAft>
                          <a:spcPts val="0"/>
                        </a:spcAft>
                      </a:pPr>
                      <a:r>
                        <a:rPr lang="en-US" sz="1400" dirty="0">
                          <a:effectLst/>
                        </a:rPr>
                        <a:t>27.7</a:t>
                      </a:r>
                      <a:endParaRPr lang="en-US" sz="1400" dirty="0">
                        <a:effectLst/>
                        <a:latin typeface="Times New Roman"/>
                        <a:ea typeface="Times New Roman"/>
                        <a:cs typeface="Times New Roman"/>
                      </a:endParaRPr>
                    </a:p>
                  </a:txBody>
                  <a:tcPr marL="27305" marR="27305" marT="27305" marB="27305" anchor="ctr"/>
                </a:tc>
                <a:tc rowSpan="2">
                  <a:txBody>
                    <a:bodyPr/>
                    <a:lstStyle/>
                    <a:p>
                      <a:pPr marL="0" marR="0" algn="ctr">
                        <a:lnSpc>
                          <a:spcPct val="115000"/>
                        </a:lnSpc>
                        <a:spcBef>
                          <a:spcPts val="0"/>
                        </a:spcBef>
                        <a:spcAft>
                          <a:spcPts val="0"/>
                        </a:spcAft>
                      </a:pPr>
                      <a:r>
                        <a:rPr lang="en-US" sz="1400" dirty="0">
                          <a:effectLst/>
                        </a:rPr>
                        <a:t>16</a:t>
                      </a:r>
                      <a:endParaRPr lang="en-US" sz="14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n/r</a:t>
                      </a:r>
                      <a:endParaRPr lang="en-US" sz="14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4.60 ± n/r</a:t>
                      </a:r>
                      <a:endParaRPr lang="en-US" sz="1400" dirty="0">
                        <a:effectLst/>
                        <a:latin typeface="Times New Roman"/>
                        <a:ea typeface="Times New Roman"/>
                        <a:cs typeface="Times New Roman"/>
                      </a:endParaRPr>
                    </a:p>
                  </a:txBody>
                  <a:tcPr marL="27305" marR="27305" marT="27305" marB="27305" anchor="ctr"/>
                </a:tc>
              </a:tr>
              <a:tr h="0">
                <a:tc vMerge="1">
                  <a:txBody>
                    <a:bodyPr/>
                    <a:lstStyle/>
                    <a:p>
                      <a:endParaRPr lang="en-US"/>
                    </a:p>
                  </a:txBody>
                  <a:tcPr/>
                </a:tc>
                <a:tc>
                  <a:txBody>
                    <a:bodyPr/>
                    <a:lstStyle/>
                    <a:p>
                      <a:pPr marL="0" marR="0">
                        <a:lnSpc>
                          <a:spcPct val="115000"/>
                        </a:lnSpc>
                        <a:spcBef>
                          <a:spcPts val="0"/>
                        </a:spcBef>
                        <a:spcAft>
                          <a:spcPts val="0"/>
                        </a:spcAft>
                      </a:pPr>
                      <a:r>
                        <a:rPr lang="en-US" sz="1400" dirty="0">
                          <a:effectLst/>
                        </a:rPr>
                        <a:t>Twice weekly, 50 IU/kg</a:t>
                      </a:r>
                      <a:endParaRPr lang="en-US" sz="1400" dirty="0">
                        <a:effectLst/>
                        <a:latin typeface="Times New Roman"/>
                        <a:ea typeface="Times New Roman"/>
                        <a:cs typeface="Times New Roman"/>
                      </a:endParaRPr>
                    </a:p>
                  </a:txBody>
                  <a:tcPr marL="27305" marR="27305" marT="27305" marB="27305" anchor="ctr">
                    <a:noFill/>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400" dirty="0">
                          <a:effectLst/>
                        </a:rPr>
                        <a:t>n/r</a:t>
                      </a:r>
                      <a:endParaRPr lang="en-US" sz="1400" dirty="0">
                        <a:effectLst/>
                        <a:latin typeface="Times New Roman"/>
                        <a:ea typeface="Times New Roman"/>
                        <a:cs typeface="Times New Roman"/>
                      </a:endParaRPr>
                    </a:p>
                  </a:txBody>
                  <a:tcPr marL="27305" marR="27305" marT="27305" marB="27305" anchor="ctr">
                    <a:noFill/>
                  </a:tcPr>
                </a:tc>
                <a:tc>
                  <a:txBody>
                    <a:bodyPr/>
                    <a:lstStyle/>
                    <a:p>
                      <a:pPr marL="0" marR="0" algn="ctr">
                        <a:lnSpc>
                          <a:spcPct val="115000"/>
                        </a:lnSpc>
                        <a:spcBef>
                          <a:spcPts val="0"/>
                        </a:spcBef>
                        <a:spcAft>
                          <a:spcPts val="0"/>
                        </a:spcAft>
                      </a:pPr>
                      <a:r>
                        <a:rPr lang="en-US" sz="1400" dirty="0">
                          <a:effectLst/>
                        </a:rPr>
                        <a:t>2.60 ± n/r</a:t>
                      </a:r>
                      <a:endParaRPr lang="en-US" sz="1400" dirty="0">
                        <a:effectLst/>
                        <a:latin typeface="Times New Roman"/>
                        <a:ea typeface="Times New Roman"/>
                        <a:cs typeface="Times New Roman"/>
                      </a:endParaRPr>
                    </a:p>
                  </a:txBody>
                  <a:tcPr marL="27305" marR="27305" marT="27305" marB="27305" anchor="ctr">
                    <a:noFill/>
                  </a:tcPr>
                </a:tc>
              </a:tr>
              <a:tr h="0">
                <a:tc>
                  <a:txBody>
                    <a:bodyPr/>
                    <a:lstStyle/>
                    <a:p>
                      <a:pPr marL="0" marR="0">
                        <a:lnSpc>
                          <a:spcPct val="115000"/>
                        </a:lnSpc>
                        <a:spcBef>
                          <a:spcPts val="0"/>
                        </a:spcBef>
                        <a:spcAft>
                          <a:spcPts val="0"/>
                        </a:spcAft>
                      </a:pPr>
                      <a:r>
                        <a:rPr lang="en-US" sz="1400" dirty="0" err="1">
                          <a:effectLst/>
                        </a:rPr>
                        <a:t>Windyga</a:t>
                      </a:r>
                      <a:r>
                        <a:rPr lang="en-US" sz="1400" dirty="0">
                          <a:effectLst/>
                        </a:rPr>
                        <a:t> et al </a:t>
                      </a:r>
                      <a:r>
                        <a:rPr lang="en-US" sz="1400" dirty="0" smtClean="0">
                          <a:effectLst/>
                        </a:rPr>
                        <a:t>2014</a:t>
                      </a:r>
                      <a:r>
                        <a:rPr lang="en-US" sz="1400" baseline="30000" dirty="0" smtClean="0">
                          <a:effectLst/>
                        </a:rPr>
                        <a:t>5</a:t>
                      </a:r>
                      <a:endParaRPr lang="en-US" sz="1400" dirty="0">
                        <a:effectLst/>
                        <a:latin typeface="Times New Roman"/>
                        <a:ea typeface="Times New Roman"/>
                        <a:cs typeface="Times New Roman"/>
                      </a:endParaRPr>
                    </a:p>
                  </a:txBody>
                  <a:tcPr marL="27305" marR="27305" marT="27305" marB="27305" anchor="ctr">
                    <a:solidFill>
                      <a:srgbClr val="3342B5">
                        <a:alpha val="20000"/>
                      </a:srgbClr>
                    </a:solidFill>
                  </a:tcPr>
                </a:tc>
                <a:tc>
                  <a:txBody>
                    <a:bodyPr/>
                    <a:lstStyle/>
                    <a:p>
                      <a:pPr marL="0" marR="0">
                        <a:lnSpc>
                          <a:spcPct val="115000"/>
                        </a:lnSpc>
                        <a:spcBef>
                          <a:spcPts val="0"/>
                        </a:spcBef>
                        <a:spcAft>
                          <a:spcPts val="0"/>
                        </a:spcAft>
                      </a:pPr>
                      <a:r>
                        <a:rPr lang="en-US" sz="1400" dirty="0">
                          <a:effectLst/>
                        </a:rPr>
                        <a:t>Twice weekly, 50 IU/kg</a:t>
                      </a:r>
                      <a:endParaRPr lang="en-US" sz="1400" dirty="0">
                        <a:effectLst/>
                        <a:latin typeface="Times New Roman"/>
                        <a:ea typeface="Times New Roman"/>
                        <a:cs typeface="Times New Roman"/>
                      </a:endParaRPr>
                    </a:p>
                  </a:txBody>
                  <a:tcPr marL="27305" marR="27305" marT="27305" marB="27305" anchor="ctr">
                    <a:solidFill>
                      <a:srgbClr val="3342B5">
                        <a:alpha val="20000"/>
                      </a:srgbClr>
                    </a:solidFill>
                  </a:tcPr>
                </a:tc>
                <a:tc>
                  <a:txBody>
                    <a:bodyPr/>
                    <a:lstStyle/>
                    <a:p>
                      <a:pPr marL="0" marR="0" algn="ctr">
                        <a:lnSpc>
                          <a:spcPct val="115000"/>
                        </a:lnSpc>
                        <a:spcBef>
                          <a:spcPts val="0"/>
                        </a:spcBef>
                        <a:spcAft>
                          <a:spcPts val="0"/>
                        </a:spcAft>
                      </a:pPr>
                      <a:r>
                        <a:rPr lang="en-US" sz="1400" dirty="0">
                          <a:effectLst/>
                        </a:rPr>
                        <a:t>56</a:t>
                      </a:r>
                      <a:endParaRPr lang="en-US" sz="1400" dirty="0">
                        <a:effectLst/>
                        <a:latin typeface="Times New Roman"/>
                        <a:ea typeface="Times New Roman"/>
                        <a:cs typeface="Times New Roman"/>
                      </a:endParaRPr>
                    </a:p>
                  </a:txBody>
                  <a:tcPr marL="27305" marR="27305" marT="27305" marB="27305" anchor="ctr">
                    <a:solidFill>
                      <a:srgbClr val="3342B5">
                        <a:alpha val="20000"/>
                      </a:srgbClr>
                    </a:solidFill>
                  </a:tcPr>
                </a:tc>
                <a:tc>
                  <a:txBody>
                    <a:bodyPr/>
                    <a:lstStyle/>
                    <a:p>
                      <a:pPr marL="0" marR="0" algn="ctr">
                        <a:lnSpc>
                          <a:spcPct val="115000"/>
                        </a:lnSpc>
                        <a:spcBef>
                          <a:spcPts val="0"/>
                        </a:spcBef>
                        <a:spcAft>
                          <a:spcPts val="0"/>
                        </a:spcAft>
                      </a:pPr>
                      <a:r>
                        <a:rPr lang="en-US" sz="1400" dirty="0">
                          <a:effectLst/>
                        </a:rPr>
                        <a:t>34.5</a:t>
                      </a:r>
                      <a:endParaRPr lang="en-US" sz="1400" dirty="0">
                        <a:effectLst/>
                        <a:latin typeface="Times New Roman"/>
                        <a:ea typeface="Times New Roman"/>
                        <a:cs typeface="Times New Roman"/>
                      </a:endParaRPr>
                    </a:p>
                  </a:txBody>
                  <a:tcPr marL="27305" marR="27305" marT="27305" marB="27305" anchor="ctr">
                    <a:solidFill>
                      <a:srgbClr val="3342B5">
                        <a:alpha val="20000"/>
                      </a:srgbClr>
                    </a:solidFill>
                  </a:tcPr>
                </a:tc>
                <a:tc>
                  <a:txBody>
                    <a:bodyPr/>
                    <a:lstStyle/>
                    <a:p>
                      <a:pPr marL="0" marR="0" algn="ctr">
                        <a:lnSpc>
                          <a:spcPct val="115000"/>
                        </a:lnSpc>
                        <a:spcBef>
                          <a:spcPts val="0"/>
                        </a:spcBef>
                        <a:spcAft>
                          <a:spcPts val="0"/>
                        </a:spcAft>
                      </a:pPr>
                      <a:r>
                        <a:rPr lang="en-US" sz="1400" dirty="0">
                          <a:effectLst/>
                        </a:rPr>
                        <a:t>24.8</a:t>
                      </a:r>
                      <a:endParaRPr lang="en-US" sz="1400" dirty="0">
                        <a:effectLst/>
                        <a:latin typeface="Times New Roman"/>
                        <a:ea typeface="Times New Roman"/>
                        <a:cs typeface="Times New Roman"/>
                      </a:endParaRPr>
                    </a:p>
                  </a:txBody>
                  <a:tcPr marL="27305" marR="27305" marT="27305" marB="27305" anchor="ctr">
                    <a:solidFill>
                      <a:srgbClr val="3342B5">
                        <a:alpha val="20000"/>
                      </a:srgbClr>
                    </a:solidFill>
                  </a:tcPr>
                </a:tc>
                <a:tc>
                  <a:txBody>
                    <a:bodyPr/>
                    <a:lstStyle/>
                    <a:p>
                      <a:pPr marL="0" marR="0" algn="ctr">
                        <a:lnSpc>
                          <a:spcPct val="115000"/>
                        </a:lnSpc>
                        <a:spcBef>
                          <a:spcPts val="0"/>
                        </a:spcBef>
                        <a:spcAft>
                          <a:spcPts val="0"/>
                        </a:spcAft>
                      </a:pPr>
                      <a:r>
                        <a:rPr lang="en-US" sz="1400" dirty="0">
                          <a:effectLst/>
                        </a:rPr>
                        <a:t>1.99</a:t>
                      </a:r>
                      <a:endParaRPr lang="en-US" sz="1400" dirty="0">
                        <a:effectLst/>
                        <a:latin typeface="Times New Roman"/>
                        <a:ea typeface="Times New Roman"/>
                        <a:cs typeface="Times New Roman"/>
                      </a:endParaRPr>
                    </a:p>
                  </a:txBody>
                  <a:tcPr marL="27305" marR="27305" marT="27305" marB="27305" anchor="ctr">
                    <a:solidFill>
                      <a:srgbClr val="3342B5">
                        <a:alpha val="20000"/>
                      </a:srgbClr>
                    </a:solidFill>
                  </a:tcPr>
                </a:tc>
                <a:tc>
                  <a:txBody>
                    <a:bodyPr/>
                    <a:lstStyle/>
                    <a:p>
                      <a:pPr marL="0" marR="0" algn="ctr">
                        <a:lnSpc>
                          <a:spcPct val="115000"/>
                        </a:lnSpc>
                        <a:spcBef>
                          <a:spcPts val="0"/>
                        </a:spcBef>
                        <a:spcAft>
                          <a:spcPts val="0"/>
                        </a:spcAft>
                      </a:pPr>
                      <a:r>
                        <a:rPr lang="en-US" sz="1400" dirty="0">
                          <a:effectLst/>
                        </a:rPr>
                        <a:t>4.26 ± 5.80</a:t>
                      </a:r>
                      <a:endParaRPr lang="en-US" sz="1400" dirty="0">
                        <a:effectLst/>
                        <a:latin typeface="Times New Roman"/>
                        <a:ea typeface="Times New Roman"/>
                        <a:cs typeface="Times New Roman"/>
                      </a:endParaRPr>
                    </a:p>
                  </a:txBody>
                  <a:tcPr marL="27305" marR="27305" marT="27305" marB="27305" anchor="ctr">
                    <a:solidFill>
                      <a:srgbClr val="3342B5">
                        <a:alpha val="20000"/>
                      </a:srgbClr>
                    </a:solidFill>
                  </a:tcPr>
                </a:tc>
              </a:tr>
            </a:tbl>
          </a:graphicData>
        </a:graphic>
      </p:graphicFrame>
      <p:sp>
        <p:nvSpPr>
          <p:cNvPr id="8" name="TextBox 7"/>
          <p:cNvSpPr txBox="1"/>
          <p:nvPr/>
        </p:nvSpPr>
        <p:spPr>
          <a:xfrm>
            <a:off x="228601" y="4953000"/>
            <a:ext cx="8686800" cy="1446550"/>
          </a:xfrm>
          <a:prstGeom prst="rect">
            <a:avLst/>
          </a:prstGeom>
          <a:noFill/>
        </p:spPr>
        <p:txBody>
          <a:bodyPr wrap="square" rtlCol="0">
            <a:spAutoFit/>
          </a:bodyPr>
          <a:lstStyle/>
          <a:p>
            <a:r>
              <a:rPr lang="en-US" sz="1100" dirty="0"/>
              <a:t>ABR, </a:t>
            </a:r>
            <a:r>
              <a:rPr lang="en-US" sz="1100" dirty="0" err="1" smtClean="0"/>
              <a:t>annualised</a:t>
            </a:r>
            <a:r>
              <a:rPr lang="en-US" sz="1100" dirty="0" smtClean="0"/>
              <a:t> </a:t>
            </a:r>
            <a:r>
              <a:rPr lang="en-US" sz="1100" dirty="0"/>
              <a:t>bleeding rate; n/r, not reported; SD, standard deviation.</a:t>
            </a:r>
          </a:p>
          <a:p>
            <a:r>
              <a:rPr lang="en-US" sz="1100" baseline="30000" dirty="0" err="1"/>
              <a:t>a</a:t>
            </a:r>
            <a:r>
              <a:rPr lang="en-US" sz="1100" dirty="0" err="1"/>
              <a:t>Median</a:t>
            </a:r>
            <a:r>
              <a:rPr lang="en-US" sz="1100" dirty="0"/>
              <a:t> reported for </a:t>
            </a:r>
            <a:r>
              <a:rPr lang="en-US" sz="1100" i="1" dirty="0"/>
              <a:t>Powell et al</a:t>
            </a:r>
            <a:r>
              <a:rPr lang="en-US" sz="1100" dirty="0"/>
              <a:t> and </a:t>
            </a:r>
            <a:r>
              <a:rPr lang="en-US" sz="1100" i="1" dirty="0"/>
              <a:t>Roth et al</a:t>
            </a:r>
            <a:r>
              <a:rPr lang="en-US" sz="1100" dirty="0"/>
              <a:t>; mean reported for all other studies.</a:t>
            </a:r>
          </a:p>
          <a:p>
            <a:r>
              <a:rPr lang="en-US" sz="1100" baseline="30000" dirty="0" err="1"/>
              <a:t>b</a:t>
            </a:r>
            <a:r>
              <a:rPr lang="en-US" sz="1100" dirty="0" err="1"/>
              <a:t>SD</a:t>
            </a:r>
            <a:r>
              <a:rPr lang="en-US" sz="1100" dirty="0"/>
              <a:t> of ABR for </a:t>
            </a:r>
            <a:r>
              <a:rPr lang="en-US" sz="1100" i="1" dirty="0" err="1"/>
              <a:t>Windyga</a:t>
            </a:r>
            <a:r>
              <a:rPr lang="en-US" sz="1100" i="1" dirty="0"/>
              <a:t> et al</a:t>
            </a:r>
            <a:r>
              <a:rPr lang="en-US" sz="1100" dirty="0"/>
              <a:t> was reported in the published study; SDs of ABRs for </a:t>
            </a:r>
            <a:r>
              <a:rPr lang="en-US" sz="1100" i="1" dirty="0"/>
              <a:t>Roth et al</a:t>
            </a:r>
            <a:r>
              <a:rPr lang="en-US" sz="1100" dirty="0"/>
              <a:t>, </a:t>
            </a:r>
            <a:r>
              <a:rPr lang="en-US" sz="1100" i="1" dirty="0"/>
              <a:t>Lambert et al</a:t>
            </a:r>
            <a:r>
              <a:rPr lang="en-US" sz="1100" dirty="0"/>
              <a:t>, and </a:t>
            </a:r>
            <a:r>
              <a:rPr lang="en-US" sz="1100" i="1" dirty="0"/>
              <a:t>Valentino et al</a:t>
            </a:r>
            <a:r>
              <a:rPr lang="en-US" sz="1100" dirty="0"/>
              <a:t> were not reported, and were estimated assuming Poisson distributions and adjusted for over-dispersion as described in the Methods section.  The adjustment factor used was 2.13.</a:t>
            </a:r>
          </a:p>
          <a:p>
            <a:r>
              <a:rPr lang="en-US" sz="1100" baseline="30000" dirty="0" err="1"/>
              <a:t>c</a:t>
            </a:r>
            <a:r>
              <a:rPr lang="en-US" sz="1100" dirty="0" err="1"/>
              <a:t>Dose</a:t>
            </a:r>
            <a:r>
              <a:rPr lang="en-US" sz="1100" dirty="0"/>
              <a:t> reported is the mean of actual infusions.  Mean ABR was not reported, and was estimated based on the reported number of bleeds, the number of patients in the study, and the mean follow-up.</a:t>
            </a:r>
          </a:p>
          <a:p>
            <a:r>
              <a:rPr lang="en-US" sz="1100" baseline="30000" dirty="0" err="1"/>
              <a:t>d</a:t>
            </a:r>
            <a:r>
              <a:rPr lang="en-US" sz="1100" dirty="0" err="1"/>
              <a:t>Dose</a:t>
            </a:r>
            <a:r>
              <a:rPr lang="en-US" sz="1100" dirty="0"/>
              <a:t> reported is the median of actual infusions</a:t>
            </a:r>
            <a:r>
              <a:rPr lang="en-US" sz="1100" dirty="0" smtClean="0"/>
              <a:t>.</a:t>
            </a:r>
            <a:endParaRPr lang="en-US" sz="1100" dirty="0"/>
          </a:p>
        </p:txBody>
      </p:sp>
      <p:sp>
        <p:nvSpPr>
          <p:cNvPr id="6" name="Rectangle 5"/>
          <p:cNvSpPr/>
          <p:nvPr/>
        </p:nvSpPr>
        <p:spPr>
          <a:xfrm>
            <a:off x="0" y="6462474"/>
            <a:ext cx="8534400" cy="369332"/>
          </a:xfrm>
          <a:prstGeom prst="rect">
            <a:avLst/>
          </a:prstGeom>
        </p:spPr>
        <p:txBody>
          <a:bodyPr wrap="square">
            <a:spAutoFit/>
          </a:bodyPr>
          <a:lstStyle/>
          <a:p>
            <a:r>
              <a:rPr lang="en-US" sz="900" dirty="0"/>
              <a:t>1. Powell JS, et al. </a:t>
            </a:r>
            <a:r>
              <a:rPr lang="en-US" sz="900" i="1" dirty="0"/>
              <a:t>New </a:t>
            </a:r>
            <a:r>
              <a:rPr lang="en-US" sz="900" i="1" dirty="0" err="1"/>
              <a:t>Engl</a:t>
            </a:r>
            <a:r>
              <a:rPr lang="en-US" sz="900" i="1" dirty="0"/>
              <a:t> J Med</a:t>
            </a:r>
            <a:r>
              <a:rPr lang="en-US" sz="900" dirty="0"/>
              <a:t>. 2013;369(24):2313-2323. 2. </a:t>
            </a:r>
            <a:r>
              <a:rPr lang="da-DK" sz="900" dirty="0"/>
              <a:t>Roth DA, et al. </a:t>
            </a:r>
            <a:r>
              <a:rPr lang="da-DK" sz="900" i="1" dirty="0"/>
              <a:t>Blood</a:t>
            </a:r>
            <a:r>
              <a:rPr lang="da-DK" sz="900" dirty="0"/>
              <a:t>. 2001;98(13):3600-3606. </a:t>
            </a:r>
            <a:r>
              <a:rPr lang="fr-FR" sz="900" dirty="0"/>
              <a:t>3. Lambert T, et al. </a:t>
            </a:r>
            <a:r>
              <a:rPr lang="fr-FR" sz="900" i="1" dirty="0" err="1"/>
              <a:t>Haemophilia</a:t>
            </a:r>
            <a:r>
              <a:rPr lang="fr-FR" sz="900" dirty="0"/>
              <a:t>. 2007;13(3):233-243. </a:t>
            </a:r>
            <a:r>
              <a:rPr lang="en-US" sz="900" dirty="0"/>
              <a:t>4. Valentino LA, et al. </a:t>
            </a:r>
            <a:r>
              <a:rPr lang="en-US" sz="900" i="1" dirty="0" err="1"/>
              <a:t>Haemophilia</a:t>
            </a:r>
            <a:r>
              <a:rPr lang="en-US" sz="900" dirty="0"/>
              <a:t>. 2014. [</a:t>
            </a:r>
            <a:r>
              <a:rPr lang="en-US" sz="900" dirty="0" err="1"/>
              <a:t>epub</a:t>
            </a:r>
            <a:r>
              <a:rPr lang="en-US" sz="900" dirty="0"/>
              <a:t> ahead of print.] </a:t>
            </a:r>
            <a:r>
              <a:rPr lang="en-US" sz="900" dirty="0" err="1"/>
              <a:t>doi</a:t>
            </a:r>
            <a:r>
              <a:rPr lang="en-US" sz="900" dirty="0"/>
              <a:t>: 10.1111/hae.12344. </a:t>
            </a:r>
            <a:r>
              <a:rPr lang="da-DK" sz="900" dirty="0"/>
              <a:t>5. Windyga J, et al. </a:t>
            </a:r>
            <a:r>
              <a:rPr lang="da-DK" sz="900" i="1" dirty="0"/>
              <a:t>Haemophilia</a:t>
            </a:r>
            <a:r>
              <a:rPr lang="da-DK" sz="900" dirty="0"/>
              <a:t>. 2014;20(1):15-24.</a:t>
            </a:r>
            <a:endParaRPr lang="en-US" sz="900" dirty="0"/>
          </a:p>
        </p:txBody>
      </p:sp>
    </p:spTree>
    <p:extLst>
      <p:ext uri="{BB962C8B-B14F-4D97-AF65-F5344CB8AC3E}">
        <p14:creationId xmlns:p14="http://schemas.microsoft.com/office/powerpoint/2010/main" val="16471885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3E3D758-81B7-428F-A75E-B7894C3939AB}" type="slidenum">
              <a:rPr lang="en-US" smtClean="0">
                <a:solidFill>
                  <a:schemeClr val="bg2"/>
                </a:solidFill>
              </a:rPr>
              <a:pPr eaLnBrk="1" hangingPunct="1"/>
              <a:t>13</a:t>
            </a:fld>
            <a:endParaRPr lang="en-US" smtClean="0">
              <a:solidFill>
                <a:schemeClr val="bg2"/>
              </a:solidFill>
            </a:endParaRPr>
          </a:p>
        </p:txBody>
      </p:sp>
      <p:sp>
        <p:nvSpPr>
          <p:cNvPr id="7171" name="Rectangle 2"/>
          <p:cNvSpPr>
            <a:spLocks noGrp="1" noChangeArrowheads="1"/>
          </p:cNvSpPr>
          <p:nvPr>
            <p:ph type="title"/>
          </p:nvPr>
        </p:nvSpPr>
        <p:spPr/>
        <p:txBody>
          <a:bodyPr/>
          <a:lstStyle/>
          <a:p>
            <a:pPr eaLnBrk="1" hangingPunct="1"/>
            <a:r>
              <a:rPr lang="en-US" dirty="0" smtClean="0"/>
              <a:t>Disclosures and Acknowledgments</a:t>
            </a:r>
          </a:p>
        </p:txBody>
      </p:sp>
      <p:sp>
        <p:nvSpPr>
          <p:cNvPr id="7172" name="Rectangle 3"/>
          <p:cNvSpPr>
            <a:spLocks noGrp="1" noChangeArrowheads="1"/>
          </p:cNvSpPr>
          <p:nvPr>
            <p:ph type="body" idx="1"/>
          </p:nvPr>
        </p:nvSpPr>
        <p:spPr>
          <a:xfrm>
            <a:off x="304800" y="1524000"/>
            <a:ext cx="8534400" cy="5181600"/>
          </a:xfrm>
        </p:spPr>
        <p:txBody>
          <a:bodyPr/>
          <a:lstStyle/>
          <a:p>
            <a:r>
              <a:rPr lang="en-US" sz="2000" b="1" dirty="0"/>
              <a:t>Alfonso </a:t>
            </a:r>
            <a:r>
              <a:rPr lang="en-US" sz="2000" b="1" dirty="0" err="1" smtClean="0"/>
              <a:t>Iorio</a:t>
            </a:r>
            <a:r>
              <a:rPr lang="en-US" sz="2000" b="1" dirty="0" smtClean="0"/>
              <a:t> </a:t>
            </a:r>
            <a:r>
              <a:rPr lang="en-US" sz="2000" dirty="0"/>
              <a:t>has received research support from </a:t>
            </a:r>
            <a:r>
              <a:rPr lang="en-US" sz="2000" dirty="0" smtClean="0"/>
              <a:t>Biogen Idec</a:t>
            </a:r>
            <a:r>
              <a:rPr lang="en-US" sz="2000" dirty="0"/>
              <a:t>, </a:t>
            </a:r>
            <a:r>
              <a:rPr lang="en-US" sz="2000" dirty="0" smtClean="0"/>
              <a:t>Baxter</a:t>
            </a:r>
            <a:r>
              <a:rPr lang="en-US" sz="2000" dirty="0"/>
              <a:t>, </a:t>
            </a:r>
            <a:r>
              <a:rPr lang="en-US" sz="2000" dirty="0" smtClean="0"/>
              <a:t>Novo Nordisk</a:t>
            </a:r>
            <a:r>
              <a:rPr lang="en-US" sz="2000" dirty="0"/>
              <a:t>, and per diem </a:t>
            </a:r>
            <a:r>
              <a:rPr lang="en-US" sz="2000" dirty="0" smtClean="0"/>
              <a:t>and travel </a:t>
            </a:r>
            <a:r>
              <a:rPr lang="en-US" sz="2000" dirty="0"/>
              <a:t>expense reimbursement to attend advisory boards or to give educational talks by </a:t>
            </a:r>
            <a:r>
              <a:rPr lang="en-US" sz="2000" dirty="0" smtClean="0"/>
              <a:t>Bayer, Baxter</a:t>
            </a:r>
            <a:r>
              <a:rPr lang="en-US" sz="2000" dirty="0"/>
              <a:t>, </a:t>
            </a:r>
            <a:r>
              <a:rPr lang="en-US" sz="2000" dirty="0" smtClean="0"/>
              <a:t>Biogen Idec</a:t>
            </a:r>
            <a:r>
              <a:rPr lang="en-US" sz="2000" dirty="0"/>
              <a:t>, </a:t>
            </a:r>
            <a:r>
              <a:rPr lang="en-US" sz="2000" dirty="0" smtClean="0"/>
              <a:t>Novo Nordisk</a:t>
            </a:r>
            <a:r>
              <a:rPr lang="en-US" sz="2000" dirty="0"/>
              <a:t>, and Pfizer. </a:t>
            </a:r>
            <a:r>
              <a:rPr lang="en-US" sz="2000" dirty="0" smtClean="0"/>
              <a:t>He has been </a:t>
            </a:r>
            <a:r>
              <a:rPr lang="en-US" sz="2000" dirty="0"/>
              <a:t>paid a fair hourly rate for this research through a service agreement between Biogen and McMaster </a:t>
            </a:r>
            <a:r>
              <a:rPr lang="en-US" sz="2000" dirty="0" smtClean="0"/>
              <a:t>University.</a:t>
            </a:r>
          </a:p>
          <a:p>
            <a:r>
              <a:rPr lang="en-US" sz="2000" b="1" dirty="0" smtClean="0"/>
              <a:t>Lynn Huynh, </a:t>
            </a:r>
            <a:r>
              <a:rPr lang="en-US" sz="2000" b="1" dirty="0"/>
              <a:t>Paul </a:t>
            </a:r>
            <a:r>
              <a:rPr lang="en-US" sz="2000" b="1" dirty="0" smtClean="0"/>
              <a:t>Karner, Mei </a:t>
            </a:r>
            <a:r>
              <a:rPr lang="en-US" sz="2000" b="1" dirty="0"/>
              <a:t>Sheng Duh</a:t>
            </a:r>
            <a:r>
              <a:rPr lang="en-US" sz="2000" b="1" dirty="0" smtClean="0"/>
              <a:t>, and </a:t>
            </a:r>
            <a:r>
              <a:rPr lang="en-US" sz="2000" b="1" dirty="0"/>
              <a:t>Sander </a:t>
            </a:r>
            <a:r>
              <a:rPr lang="en-US" sz="2000" b="1" dirty="0" smtClean="0"/>
              <a:t>Yermakov</a:t>
            </a:r>
            <a:r>
              <a:rPr lang="en-US" sz="2000" dirty="0" smtClean="0"/>
              <a:t> are </a:t>
            </a:r>
            <a:r>
              <a:rPr lang="en-US" sz="2000" dirty="0"/>
              <a:t>employees of </a:t>
            </a:r>
            <a:r>
              <a:rPr lang="en-US" sz="2000" dirty="0" smtClean="0"/>
              <a:t>Analysis Group</a:t>
            </a:r>
            <a:r>
              <a:rPr lang="en-US" sz="2000" dirty="0"/>
              <a:t>, </a:t>
            </a:r>
            <a:r>
              <a:rPr lang="en-US" sz="2000" dirty="0" smtClean="0"/>
              <a:t>Inc</a:t>
            </a:r>
            <a:r>
              <a:rPr lang="en-US" sz="2000" dirty="0"/>
              <a:t>., a consulting company that has received research </a:t>
            </a:r>
            <a:r>
              <a:rPr lang="en-US" sz="2000" dirty="0" smtClean="0"/>
              <a:t>grants from Biogen Idec</a:t>
            </a:r>
            <a:r>
              <a:rPr lang="en-US" sz="2000" dirty="0"/>
              <a:t>, including </a:t>
            </a:r>
            <a:r>
              <a:rPr lang="en-US" sz="2000" dirty="0" smtClean="0"/>
              <a:t>one </a:t>
            </a:r>
            <a:r>
              <a:rPr lang="en-US" sz="2000" dirty="0"/>
              <a:t>for the current </a:t>
            </a:r>
            <a:r>
              <a:rPr lang="en-US" sz="2000" dirty="0" smtClean="0"/>
              <a:t>study.</a:t>
            </a:r>
          </a:p>
          <a:p>
            <a:r>
              <a:rPr lang="en-US" sz="2000" b="1" dirty="0" smtClean="0"/>
              <a:t>Sangeeta Krishnan </a:t>
            </a:r>
            <a:r>
              <a:rPr lang="en-US" sz="2000" dirty="0" smtClean="0"/>
              <a:t>is </a:t>
            </a:r>
            <a:r>
              <a:rPr lang="en-US" sz="2000" dirty="0"/>
              <a:t>an employee of and holds </a:t>
            </a:r>
            <a:r>
              <a:rPr lang="en-US" sz="2000" dirty="0" smtClean="0"/>
              <a:t>equity interest </a:t>
            </a:r>
            <a:r>
              <a:rPr lang="en-US" sz="2000" dirty="0"/>
              <a:t>in </a:t>
            </a:r>
            <a:r>
              <a:rPr lang="en-US" sz="2000" dirty="0" smtClean="0"/>
              <a:t>Biogen Idec.</a:t>
            </a:r>
          </a:p>
          <a:p>
            <a:endParaRPr lang="en-US" sz="2000" dirty="0"/>
          </a:p>
          <a:p>
            <a:r>
              <a:rPr lang="en-US" sz="1800" dirty="0" smtClean="0"/>
              <a:t>The </a:t>
            </a:r>
            <a:r>
              <a:rPr lang="en-US" sz="1800" dirty="0"/>
              <a:t>development of this poster was supported by </a:t>
            </a:r>
            <a:r>
              <a:rPr lang="en-US" sz="1800" dirty="0" smtClean="0"/>
              <a:t>Biogen Idec. Editorial </a:t>
            </a:r>
            <a:r>
              <a:rPr lang="en-US" sz="1800" dirty="0"/>
              <a:t>and writing </a:t>
            </a:r>
            <a:r>
              <a:rPr lang="en-US" sz="1800" dirty="0" smtClean="0"/>
              <a:t>assistance was </a:t>
            </a:r>
            <a:r>
              <a:rPr lang="en-US" sz="1800" dirty="0"/>
              <a:t>provided by </a:t>
            </a:r>
            <a:r>
              <a:rPr lang="en-US" sz="1800" dirty="0" smtClean="0"/>
              <a:t>MaryEllen Carlile Klusacek</a:t>
            </a:r>
            <a:r>
              <a:rPr lang="en-US" sz="1800" dirty="0"/>
              <a:t>, </a:t>
            </a:r>
            <a:r>
              <a:rPr lang="en-US" sz="1800" dirty="0" smtClean="0"/>
              <a:t>PhD, </a:t>
            </a:r>
            <a:r>
              <a:rPr lang="en-US" sz="1800" dirty="0"/>
              <a:t>of </a:t>
            </a:r>
            <a:r>
              <a:rPr lang="en-US" sz="1800" dirty="0" smtClean="0"/>
              <a:t>Biogen Idec</a:t>
            </a:r>
            <a:r>
              <a:rPr lang="en-US" sz="1800" dirty="0"/>
              <a:t>.</a:t>
            </a:r>
            <a:endParaRPr lang="en-US" sz="1800" dirty="0" smtClean="0"/>
          </a:p>
        </p:txBody>
      </p:sp>
    </p:spTree>
    <p:extLst>
      <p:ext uri="{BB962C8B-B14F-4D97-AF65-F5344CB8AC3E}">
        <p14:creationId xmlns:p14="http://schemas.microsoft.com/office/powerpoint/2010/main" val="23116180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Presenter </a:t>
            </a:r>
            <a:r>
              <a:rPr lang="en-US" dirty="0"/>
              <a:t>D</a:t>
            </a:r>
            <a:r>
              <a:rPr lang="en-US" dirty="0" smtClean="0"/>
              <a:t>isclosures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065005954"/>
              </p:ext>
            </p:extLst>
          </p:nvPr>
        </p:nvGraphicFramePr>
        <p:xfrm>
          <a:off x="381000" y="1884680"/>
          <a:ext cx="8534400" cy="3677920"/>
        </p:xfrm>
        <a:graphic>
          <a:graphicData uri="http://schemas.openxmlformats.org/drawingml/2006/table">
            <a:tbl>
              <a:tblPr firstRow="1" bandRow="1">
                <a:tableStyleId>{7E9639D4-E3E2-4D34-9284-5A2195B3D0D7}</a:tableStyleId>
              </a:tblPr>
              <a:tblGrid>
                <a:gridCol w="2057400"/>
                <a:gridCol w="6477000"/>
              </a:tblGrid>
              <a:tr h="370840">
                <a:tc>
                  <a:txBody>
                    <a:bodyPr/>
                    <a:lstStyle/>
                    <a:p>
                      <a:r>
                        <a:rPr lang="en-US" dirty="0" smtClean="0"/>
                        <a:t>CONFLICT</a:t>
                      </a:r>
                      <a:endParaRPr lang="en-US" dirty="0"/>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DISCLOSURE – IF CONFLICT OF INTEREST EXISTS</a:t>
                      </a:r>
                      <a:endParaRPr lang="en-US" dirty="0"/>
                    </a:p>
                  </a:txBody>
                  <a:tcP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RESEARCH</a:t>
                      </a:r>
                      <a:r>
                        <a:rPr lang="en-US" baseline="0" dirty="0" smtClean="0"/>
                        <a:t> SUPPORT</a:t>
                      </a:r>
                      <a:endParaRPr lang="en-US" dirty="0"/>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tx1"/>
                          </a:solidFill>
                          <a:effectLst/>
                          <a:latin typeface="+mn-lt"/>
                          <a:ea typeface="+mn-ea"/>
                          <a:cs typeface="+mn-cs"/>
                        </a:rPr>
                        <a:t>Baxter, Biogen Idec, and Novo Nordisk</a:t>
                      </a:r>
                      <a:endParaRPr lang="en-US" sz="1600" b="1" dirty="0" smtClean="0">
                        <a:solidFill>
                          <a:prstClr val="black"/>
                        </a:solidFill>
                        <a:latin typeface="+mn-lt"/>
                      </a:endParaRPr>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DIRECTOR, OFFICER, EMPLOYEE</a:t>
                      </a:r>
                      <a:endParaRPr lang="en-US" dirty="0"/>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SHAREHOLDER</a:t>
                      </a:r>
                      <a:endParaRPr lang="en-US" dirty="0"/>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HONORARIA</a:t>
                      </a:r>
                      <a:endParaRPr lang="en-US" dirty="0"/>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ADVISORY COMITTEE</a:t>
                      </a:r>
                      <a:endParaRPr lang="en-US" dirty="0"/>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CONSULTANT</a:t>
                      </a:r>
                      <a:endParaRPr lang="en-US" dirty="0"/>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kern="1200" dirty="0" smtClean="0">
                          <a:solidFill>
                            <a:schemeClr val="tx1"/>
                          </a:solidFill>
                          <a:effectLst/>
                          <a:latin typeface="+mn-lt"/>
                          <a:ea typeface="+mn-ea"/>
                          <a:cs typeface="+mn-cs"/>
                        </a:rPr>
                        <a:t>Baxter, Bayer, Biogen Idec, Novo Nordisk, and Pfizer</a:t>
                      </a:r>
                      <a:endParaRPr lang="en-US" sz="1600" dirty="0"/>
                    </a:p>
                  </a:txBody>
                  <a:tcP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7" name="TextBox 16"/>
          <p:cNvSpPr txBox="1"/>
          <p:nvPr/>
        </p:nvSpPr>
        <p:spPr>
          <a:xfrm>
            <a:off x="381000" y="1295400"/>
            <a:ext cx="7086600" cy="530915"/>
          </a:xfrm>
          <a:prstGeom prst="rect">
            <a:avLst/>
          </a:prstGeom>
          <a:noFill/>
        </p:spPr>
        <p:txBody>
          <a:bodyPr wrap="square" rtlCol="0">
            <a:spAutoFit/>
          </a:bodyPr>
          <a:lstStyle/>
          <a:p>
            <a:r>
              <a:rPr lang="en-US" dirty="0" smtClean="0">
                <a:solidFill>
                  <a:srgbClr val="000000"/>
                </a:solidFill>
              </a:rPr>
              <a:t>Disclosures for Alfonso </a:t>
            </a:r>
            <a:r>
              <a:rPr lang="en-US" dirty="0" err="1" smtClean="0">
                <a:solidFill>
                  <a:srgbClr val="000000"/>
                </a:solidFill>
              </a:rPr>
              <a:t>Iorio</a:t>
            </a:r>
            <a:endParaRPr lang="en-US" dirty="0" smtClean="0">
              <a:solidFill>
                <a:srgbClr val="000000"/>
              </a:solidFill>
            </a:endParaRPr>
          </a:p>
          <a:p>
            <a:r>
              <a:rPr lang="en-US" sz="1050" dirty="0" smtClean="0">
                <a:solidFill>
                  <a:srgbClr val="000000"/>
                </a:solidFill>
              </a:rPr>
              <a:t>In compliance with the EACCME* policy, WFH requires the following disclosures to be made at each presentation:</a:t>
            </a:r>
            <a:endParaRPr lang="en-US" sz="1050" dirty="0">
              <a:solidFill>
                <a:srgbClr val="000000"/>
              </a:solidFill>
            </a:endParaRPr>
          </a:p>
        </p:txBody>
      </p:sp>
      <p:sp>
        <p:nvSpPr>
          <p:cNvPr id="18" name="TextBox 17"/>
          <p:cNvSpPr txBox="1"/>
          <p:nvPr/>
        </p:nvSpPr>
        <p:spPr>
          <a:xfrm>
            <a:off x="4724400" y="6379028"/>
            <a:ext cx="4191000" cy="253916"/>
          </a:xfrm>
          <a:prstGeom prst="rect">
            <a:avLst/>
          </a:prstGeom>
          <a:noFill/>
        </p:spPr>
        <p:txBody>
          <a:bodyPr wrap="square" rtlCol="0">
            <a:spAutoFit/>
          </a:bodyPr>
          <a:lstStyle/>
          <a:p>
            <a:r>
              <a:rPr lang="en-US" sz="1050" dirty="0" smtClean="0">
                <a:solidFill>
                  <a:srgbClr val="000000"/>
                </a:solidFill>
              </a:rPr>
              <a:t>*European Accreditation Council for Continuing Medical Education</a:t>
            </a:r>
            <a:endParaRPr lang="en-US" sz="1050" dirty="0">
              <a:solidFill>
                <a:srgbClr val="000000"/>
              </a:solidFill>
            </a:endParaRPr>
          </a:p>
        </p:txBody>
      </p:sp>
      <p:sp>
        <p:nvSpPr>
          <p:cNvPr id="6" name="TextBox 5"/>
          <p:cNvSpPr txBox="1"/>
          <p:nvPr/>
        </p:nvSpPr>
        <p:spPr>
          <a:xfrm>
            <a:off x="0" y="6379028"/>
            <a:ext cx="4191000" cy="253916"/>
          </a:xfrm>
          <a:prstGeom prst="rect">
            <a:avLst/>
          </a:prstGeom>
          <a:noFill/>
        </p:spPr>
        <p:txBody>
          <a:bodyPr wrap="square" rtlCol="0">
            <a:spAutoFit/>
          </a:bodyPr>
          <a:lstStyle/>
          <a:p>
            <a:r>
              <a:rPr lang="en-US" sz="1050" dirty="0" smtClean="0">
                <a:solidFill>
                  <a:srgbClr val="000000"/>
                </a:solidFill>
              </a:rPr>
              <a:t>This research was supported by Biogen Idec</a:t>
            </a:r>
            <a:endParaRPr lang="en-US" sz="1050" dirty="0">
              <a:solidFill>
                <a:srgbClr val="000000"/>
              </a:solidFill>
            </a:endParaRPr>
          </a:p>
        </p:txBody>
      </p:sp>
    </p:spTree>
    <p:extLst>
      <p:ext uri="{BB962C8B-B14F-4D97-AF65-F5344CB8AC3E}">
        <p14:creationId xmlns:p14="http://schemas.microsoft.com/office/powerpoint/2010/main" val="34363064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3E3D758-81B7-428F-A75E-B7894C3939AB}" type="slidenum">
              <a:rPr lang="en-US" smtClean="0">
                <a:solidFill>
                  <a:schemeClr val="bg2"/>
                </a:solidFill>
              </a:rPr>
              <a:pPr eaLnBrk="1" hangingPunct="1"/>
              <a:t>3</a:t>
            </a:fld>
            <a:endParaRPr lang="en-US" smtClean="0">
              <a:solidFill>
                <a:schemeClr val="bg2"/>
              </a:solidFill>
            </a:endParaRPr>
          </a:p>
        </p:txBody>
      </p:sp>
      <p:sp>
        <p:nvSpPr>
          <p:cNvPr id="7171" name="Rectangle 2"/>
          <p:cNvSpPr>
            <a:spLocks noGrp="1" noChangeArrowheads="1"/>
          </p:cNvSpPr>
          <p:nvPr>
            <p:ph type="title"/>
          </p:nvPr>
        </p:nvSpPr>
        <p:spPr/>
        <p:txBody>
          <a:bodyPr/>
          <a:lstStyle/>
          <a:p>
            <a:pPr eaLnBrk="1" hangingPunct="1"/>
            <a:r>
              <a:rPr lang="en-US" dirty="0" smtClean="0"/>
              <a:t>Introduction and Objective</a:t>
            </a:r>
          </a:p>
        </p:txBody>
      </p:sp>
      <p:sp>
        <p:nvSpPr>
          <p:cNvPr id="7172" name="Rectangle 3"/>
          <p:cNvSpPr>
            <a:spLocks noGrp="1" noChangeArrowheads="1"/>
          </p:cNvSpPr>
          <p:nvPr>
            <p:ph type="body" idx="1"/>
          </p:nvPr>
        </p:nvSpPr>
        <p:spPr>
          <a:xfrm>
            <a:off x="299884" y="1524000"/>
            <a:ext cx="8534400" cy="2286000"/>
          </a:xfrm>
        </p:spPr>
        <p:txBody>
          <a:bodyPr/>
          <a:lstStyle/>
          <a:p>
            <a:pPr eaLnBrk="1" hangingPunct="1"/>
            <a:r>
              <a:rPr lang="en-US" sz="2400" dirty="0" smtClean="0"/>
              <a:t>Prophylaxis for hemophilia B requires 2-3  infusions/week.</a:t>
            </a:r>
          </a:p>
          <a:p>
            <a:pPr eaLnBrk="1" hangingPunct="1"/>
            <a:r>
              <a:rPr lang="en-US" sz="2400" dirty="0" smtClean="0"/>
              <a:t>rFIXFc may require fewer infusions.</a:t>
            </a:r>
          </a:p>
          <a:p>
            <a:pPr eaLnBrk="1" hangingPunct="1"/>
            <a:r>
              <a:rPr lang="en-US" sz="2400" dirty="0" smtClean="0"/>
              <a:t>Compliance may be affected by number of infusions.</a:t>
            </a:r>
          </a:p>
          <a:p>
            <a:pPr marL="342900" lvl="1" indent="-342900">
              <a:buFont typeface="Wingdings" pitchFamily="2" charset="2"/>
              <a:buChar char="§"/>
            </a:pPr>
            <a:r>
              <a:rPr lang="en-US" dirty="0" smtClean="0"/>
              <a:t>No head-to-head clinical studies of rFIXFc and </a:t>
            </a:r>
            <a:r>
              <a:rPr lang="en-US" dirty="0" err="1" smtClean="0"/>
              <a:t>rFIX</a:t>
            </a:r>
            <a:r>
              <a:rPr lang="en-US" dirty="0" smtClean="0"/>
              <a:t> have been conducted.</a:t>
            </a:r>
          </a:p>
        </p:txBody>
      </p:sp>
      <p:sp>
        <p:nvSpPr>
          <p:cNvPr id="2" name="Rounded Rectangle 1"/>
          <p:cNvSpPr/>
          <p:nvPr/>
        </p:nvSpPr>
        <p:spPr>
          <a:xfrm>
            <a:off x="381000" y="3886200"/>
            <a:ext cx="8305800" cy="2514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5000"/>
              </a:lnSpc>
            </a:pPr>
            <a:r>
              <a:rPr lang="en-US" sz="2800" b="1" dirty="0" smtClean="0"/>
              <a:t>Objectives: </a:t>
            </a:r>
          </a:p>
          <a:p>
            <a:pPr marL="457200" indent="-338138">
              <a:lnSpc>
                <a:spcPct val="125000"/>
              </a:lnSpc>
              <a:buFont typeface="Wingdings" pitchFamily="2" charset="2"/>
              <a:buChar char="Ø"/>
            </a:pPr>
            <a:r>
              <a:rPr lang="en-US" sz="2400" dirty="0" smtClean="0"/>
              <a:t>To </a:t>
            </a:r>
            <a:r>
              <a:rPr lang="en-US" sz="2400" dirty="0"/>
              <a:t>indirectly compare </a:t>
            </a:r>
            <a:r>
              <a:rPr lang="en-US" sz="2400" dirty="0" smtClean="0"/>
              <a:t>the efficacy of rFIXFc and </a:t>
            </a:r>
            <a:r>
              <a:rPr lang="en-US" sz="2400" dirty="0" err="1"/>
              <a:t>rFIX</a:t>
            </a:r>
            <a:r>
              <a:rPr lang="en-US" sz="2400" dirty="0"/>
              <a:t> </a:t>
            </a:r>
            <a:r>
              <a:rPr lang="en-US" sz="2400" dirty="0" smtClean="0"/>
              <a:t>products, using </a:t>
            </a:r>
            <a:r>
              <a:rPr lang="en-US" sz="2400" dirty="0"/>
              <a:t>published </a:t>
            </a:r>
            <a:r>
              <a:rPr lang="en-US" sz="2400" dirty="0" smtClean="0"/>
              <a:t>data.</a:t>
            </a:r>
          </a:p>
          <a:p>
            <a:pPr marL="457200" indent="-338138">
              <a:lnSpc>
                <a:spcPct val="125000"/>
              </a:lnSpc>
              <a:buFont typeface="Wingdings" pitchFamily="2" charset="2"/>
              <a:buChar char="Ø"/>
            </a:pPr>
            <a:r>
              <a:rPr lang="en-US" sz="2400" dirty="0" smtClean="0"/>
              <a:t>To model the </a:t>
            </a:r>
            <a:r>
              <a:rPr lang="en-US" sz="2400" dirty="0"/>
              <a:t>potential impact of improved </a:t>
            </a:r>
            <a:r>
              <a:rPr lang="en-US" sz="2400" dirty="0" smtClean="0"/>
              <a:t>compliance.</a:t>
            </a:r>
            <a:endParaRPr lang="en-US" sz="2400" dirty="0"/>
          </a:p>
        </p:txBody>
      </p:sp>
      <p:sp>
        <p:nvSpPr>
          <p:cNvPr id="6" name="TextBox 5"/>
          <p:cNvSpPr txBox="1"/>
          <p:nvPr/>
        </p:nvSpPr>
        <p:spPr>
          <a:xfrm>
            <a:off x="0" y="6627168"/>
            <a:ext cx="8686800" cy="230832"/>
          </a:xfrm>
          <a:prstGeom prst="rect">
            <a:avLst/>
          </a:prstGeom>
          <a:noFill/>
        </p:spPr>
        <p:txBody>
          <a:bodyPr wrap="square" rtlCol="0">
            <a:spAutoFit/>
          </a:bodyPr>
          <a:lstStyle/>
          <a:p>
            <a:r>
              <a:rPr lang="en-US" sz="900" dirty="0" err="1" smtClean="0"/>
              <a:t>rFIX</a:t>
            </a:r>
            <a:r>
              <a:rPr lang="en-US" sz="900" dirty="0" smtClean="0"/>
              <a:t>, recombinant factor IX, rFIXFc, recombinant factor IX Fc fusion protein.</a:t>
            </a:r>
            <a:endParaRPr lang="en-US" sz="9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3E3D758-81B7-428F-A75E-B7894C3939AB}" type="slidenum">
              <a:rPr lang="en-US" smtClean="0">
                <a:solidFill>
                  <a:schemeClr val="bg2"/>
                </a:solidFill>
              </a:rPr>
              <a:pPr eaLnBrk="1" hangingPunct="1"/>
              <a:t>4</a:t>
            </a:fld>
            <a:endParaRPr lang="en-US" smtClean="0">
              <a:solidFill>
                <a:schemeClr val="bg2"/>
              </a:solidFill>
            </a:endParaRPr>
          </a:p>
        </p:txBody>
      </p:sp>
      <p:sp>
        <p:nvSpPr>
          <p:cNvPr id="7171" name="Rectangle 2"/>
          <p:cNvSpPr>
            <a:spLocks noGrp="1" noChangeArrowheads="1"/>
          </p:cNvSpPr>
          <p:nvPr>
            <p:ph type="title"/>
          </p:nvPr>
        </p:nvSpPr>
        <p:spPr/>
        <p:txBody>
          <a:bodyPr/>
          <a:lstStyle/>
          <a:p>
            <a:pPr eaLnBrk="1" hangingPunct="1"/>
            <a:r>
              <a:rPr lang="en-US" dirty="0" smtClean="0"/>
              <a:t>Clinical Studies </a:t>
            </a:r>
            <a:r>
              <a:rPr lang="en-US" dirty="0" err="1" smtClean="0"/>
              <a:t>Analysed</a:t>
            </a:r>
            <a:endParaRPr lang="en-US" dirty="0" smtClean="0"/>
          </a:p>
        </p:txBody>
      </p:sp>
      <p:sp>
        <p:nvSpPr>
          <p:cNvPr id="2" name="Content Placeholder 1"/>
          <p:cNvSpPr>
            <a:spLocks noGrp="1"/>
          </p:cNvSpPr>
          <p:nvPr>
            <p:ph idx="1"/>
          </p:nvPr>
        </p:nvSpPr>
        <p:spPr>
          <a:xfrm>
            <a:off x="381000" y="1524000"/>
            <a:ext cx="8382000" cy="1524000"/>
          </a:xfrm>
        </p:spPr>
        <p:txBody>
          <a:bodyPr/>
          <a:lstStyle/>
          <a:p>
            <a:r>
              <a:rPr lang="en-US" sz="2400" dirty="0" smtClean="0"/>
              <a:t>Inclusion criteria:</a:t>
            </a:r>
          </a:p>
          <a:p>
            <a:pPr lvl="1"/>
            <a:r>
              <a:rPr lang="en-US" sz="2000" dirty="0" smtClean="0"/>
              <a:t>Clinical </a:t>
            </a:r>
            <a:r>
              <a:rPr lang="en-US" sz="2000" dirty="0"/>
              <a:t>studies </a:t>
            </a:r>
            <a:r>
              <a:rPr lang="en-US" sz="2000" dirty="0" smtClean="0"/>
              <a:t>on prophylactic </a:t>
            </a:r>
            <a:r>
              <a:rPr lang="en-US" sz="2000" dirty="0"/>
              <a:t>use of </a:t>
            </a:r>
            <a:r>
              <a:rPr lang="en-US" sz="2000" dirty="0" err="1" smtClean="0"/>
              <a:t>rFIX</a:t>
            </a:r>
            <a:r>
              <a:rPr lang="en-US" sz="2000" dirty="0" smtClean="0"/>
              <a:t> </a:t>
            </a:r>
            <a:r>
              <a:rPr lang="en-US" sz="2000" dirty="0"/>
              <a:t>in </a:t>
            </a:r>
            <a:r>
              <a:rPr lang="en-US" sz="2000" dirty="0" smtClean="0"/>
              <a:t>PTPs reporting </a:t>
            </a:r>
            <a:r>
              <a:rPr lang="en-US" sz="2000" dirty="0" err="1" smtClean="0"/>
              <a:t>annualised</a:t>
            </a:r>
            <a:r>
              <a:rPr lang="en-US" sz="2000" dirty="0" smtClean="0"/>
              <a:t> </a:t>
            </a:r>
            <a:r>
              <a:rPr lang="en-US" sz="2000" dirty="0"/>
              <a:t>bleeding rate </a:t>
            </a:r>
            <a:r>
              <a:rPr lang="en-US" sz="2000" dirty="0" smtClean="0"/>
              <a:t>(ABR</a:t>
            </a:r>
            <a:r>
              <a:rPr lang="en-US" sz="2000" dirty="0"/>
              <a:t>) or number of bleeding </a:t>
            </a:r>
            <a:r>
              <a:rPr lang="en-US" sz="2000" dirty="0" smtClean="0"/>
              <a:t>events</a:t>
            </a:r>
            <a:endParaRPr lang="en-US" sz="2000" dirty="0"/>
          </a:p>
          <a:p>
            <a:endParaRPr lang="en-US" sz="2400" dirty="0"/>
          </a:p>
        </p:txBody>
      </p:sp>
      <p:graphicFrame>
        <p:nvGraphicFramePr>
          <p:cNvPr id="6" name="Content Placeholder 1"/>
          <p:cNvGraphicFramePr>
            <a:graphicFrameLocks/>
          </p:cNvGraphicFramePr>
          <p:nvPr>
            <p:extLst>
              <p:ext uri="{D42A27DB-BD31-4B8C-83A1-F6EECF244321}">
                <p14:modId xmlns:p14="http://schemas.microsoft.com/office/powerpoint/2010/main" val="3970041993"/>
              </p:ext>
            </p:extLst>
          </p:nvPr>
        </p:nvGraphicFramePr>
        <p:xfrm>
          <a:off x="266700" y="3200400"/>
          <a:ext cx="8610599" cy="2644902"/>
        </p:xfrm>
        <a:graphic>
          <a:graphicData uri="http://schemas.openxmlformats.org/drawingml/2006/table">
            <a:tbl>
              <a:tblPr firstRow="1" bandRow="1">
                <a:tableStyleId>{68D230F3-CF80-4859-8CE7-A43EE81993B5}</a:tableStyleId>
              </a:tblPr>
              <a:tblGrid>
                <a:gridCol w="1790700"/>
                <a:gridCol w="1524000"/>
                <a:gridCol w="1219200"/>
                <a:gridCol w="1066800"/>
                <a:gridCol w="1524000"/>
                <a:gridCol w="1485899"/>
              </a:tblGrid>
              <a:tr h="36576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Study</a:t>
                      </a:r>
                      <a:endParaRPr lang="en-US" sz="1400" dirty="0" smtClean="0">
                        <a:latin typeface="+mn-lt"/>
                      </a:endParaRPr>
                    </a:p>
                  </a:txBody>
                  <a:tcPr anchor="ctr"/>
                </a:tc>
                <a:tc>
                  <a:txBody>
                    <a:bodyPr/>
                    <a:lstStyle/>
                    <a:p>
                      <a:pPr algn="ctr"/>
                      <a:r>
                        <a:rPr lang="en-US" sz="1400" dirty="0" smtClean="0"/>
                        <a:t>Product</a:t>
                      </a:r>
                      <a:endParaRPr lang="en-US" sz="1400" dirty="0">
                        <a:latin typeface="+mn-lt"/>
                      </a:endParaRPr>
                    </a:p>
                  </a:txBody>
                  <a:tcPr anchor="ctr"/>
                </a:tc>
                <a:tc>
                  <a:txBody>
                    <a:bodyPr/>
                    <a:lstStyle/>
                    <a:p>
                      <a:pPr marL="0" marR="0" algn="ctr">
                        <a:lnSpc>
                          <a:spcPct val="115000"/>
                        </a:lnSpc>
                        <a:spcBef>
                          <a:spcPts val="0"/>
                        </a:spcBef>
                        <a:spcAft>
                          <a:spcPts val="0"/>
                        </a:spcAft>
                      </a:pPr>
                      <a:r>
                        <a:rPr lang="en-US" sz="1400">
                          <a:effectLst/>
                        </a:rPr>
                        <a:t>Baseline FIX, % of normal</a:t>
                      </a:r>
                      <a:endParaRPr lang="en-US" sz="140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Duration, </a:t>
                      </a:r>
                      <a:r>
                        <a:rPr lang="en-US" sz="1400" dirty="0" smtClean="0">
                          <a:effectLst/>
                        </a:rPr>
                        <a:t>Weeks</a:t>
                      </a:r>
                      <a:endParaRPr lang="en-US" sz="1400" dirty="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smtClean="0">
                          <a:effectLst/>
                        </a:rPr>
                        <a:t>Subjects with On-study Prophylaxis, N</a:t>
                      </a:r>
                      <a:endParaRPr lang="en-US" sz="1400" dirty="0">
                        <a:solidFill>
                          <a:schemeClr val="bg1"/>
                        </a:solidFill>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Mean ABR ± </a:t>
                      </a:r>
                      <a:r>
                        <a:rPr lang="en-US" sz="1400" dirty="0" err="1" smtClean="0">
                          <a:effectLst/>
                        </a:rPr>
                        <a:t>SD</a:t>
                      </a:r>
                      <a:r>
                        <a:rPr lang="en-US" sz="1400" baseline="30000" dirty="0" err="1" smtClean="0">
                          <a:effectLst/>
                        </a:rPr>
                        <a:t>a</a:t>
                      </a:r>
                      <a:endParaRPr lang="en-US" sz="1400" dirty="0">
                        <a:solidFill>
                          <a:schemeClr val="bg1"/>
                        </a:solidFill>
                        <a:effectLst/>
                        <a:latin typeface="+mn-lt"/>
                        <a:ea typeface="Times New Roman"/>
                        <a:cs typeface="Times New Roman"/>
                      </a:endParaRPr>
                    </a:p>
                  </a:txBody>
                  <a:tcPr marL="27305" marR="27305" marT="27305" marB="27305" anchor="ctr"/>
                </a:tc>
              </a:tr>
              <a:tr h="370840">
                <a:tc>
                  <a:txBody>
                    <a:bodyPr/>
                    <a:lstStyle/>
                    <a:p>
                      <a:pPr marL="0" marR="0">
                        <a:lnSpc>
                          <a:spcPct val="115000"/>
                        </a:lnSpc>
                        <a:spcBef>
                          <a:spcPts val="0"/>
                        </a:spcBef>
                        <a:spcAft>
                          <a:spcPts val="0"/>
                        </a:spcAft>
                      </a:pPr>
                      <a:r>
                        <a:rPr lang="en-US" sz="1400" dirty="0">
                          <a:effectLst/>
                        </a:rPr>
                        <a:t>Powell et al </a:t>
                      </a:r>
                      <a:r>
                        <a:rPr lang="en-US" sz="1400" dirty="0" smtClean="0">
                          <a:effectLst/>
                        </a:rPr>
                        <a:t>2013</a:t>
                      </a:r>
                      <a:r>
                        <a:rPr lang="en-US" sz="1400" baseline="30000" dirty="0" smtClean="0">
                          <a:effectLst/>
                        </a:rPr>
                        <a:t>1,a</a:t>
                      </a:r>
                      <a:endParaRPr lang="en-US" sz="14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rFIXFc</a:t>
                      </a:r>
                      <a:endParaRPr lang="en-US" sz="140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≤2%</a:t>
                      </a:r>
                      <a:endParaRPr lang="en-US" sz="140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52</a:t>
                      </a:r>
                      <a:endParaRPr lang="en-US" sz="1400" dirty="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63</a:t>
                      </a:r>
                      <a:endParaRPr lang="en-US" sz="1400" dirty="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3.07 ± 2.87</a:t>
                      </a:r>
                      <a:endParaRPr lang="en-US" sz="1400" dirty="0">
                        <a:effectLst/>
                        <a:latin typeface="+mn-lt"/>
                        <a:ea typeface="Times New Roman"/>
                        <a:cs typeface="Times New Roman"/>
                      </a:endParaRPr>
                    </a:p>
                  </a:txBody>
                  <a:tcPr marL="27305" marR="27305" marT="27305" marB="27305" anchor="ctr"/>
                </a:tc>
              </a:tr>
              <a:tr h="370840">
                <a:tc>
                  <a:txBody>
                    <a:bodyPr/>
                    <a:lstStyle/>
                    <a:p>
                      <a:pPr marL="0" marR="0">
                        <a:lnSpc>
                          <a:spcPct val="115000"/>
                        </a:lnSpc>
                        <a:spcBef>
                          <a:spcPts val="0"/>
                        </a:spcBef>
                        <a:spcAft>
                          <a:spcPts val="0"/>
                        </a:spcAft>
                      </a:pPr>
                      <a:r>
                        <a:rPr lang="en-US" sz="1400" dirty="0">
                          <a:effectLst/>
                        </a:rPr>
                        <a:t>Roth et al </a:t>
                      </a:r>
                      <a:r>
                        <a:rPr lang="en-US" sz="1400" dirty="0" smtClean="0">
                          <a:effectLst/>
                        </a:rPr>
                        <a:t>2001</a:t>
                      </a:r>
                      <a:r>
                        <a:rPr lang="en-US" sz="1400" baseline="30000" dirty="0" smtClean="0">
                          <a:effectLst/>
                        </a:rPr>
                        <a:t>2</a:t>
                      </a:r>
                      <a:endParaRPr lang="en-US" sz="14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err="1">
                          <a:effectLst/>
                        </a:rPr>
                        <a:t>rFIX</a:t>
                      </a:r>
                      <a:r>
                        <a:rPr lang="en-US" sz="1400" dirty="0">
                          <a:effectLst/>
                        </a:rPr>
                        <a:t> (</a:t>
                      </a:r>
                      <a:r>
                        <a:rPr lang="en-US" sz="1400" dirty="0" err="1">
                          <a:effectLst/>
                        </a:rPr>
                        <a:t>BeneFIX</a:t>
                      </a:r>
                      <a:r>
                        <a:rPr lang="en-US" sz="1400" dirty="0">
                          <a:effectLst/>
                        </a:rPr>
                        <a:t>)</a:t>
                      </a:r>
                      <a:endParaRPr lang="en-US" sz="1400" dirty="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≤5%</a:t>
                      </a:r>
                      <a:endParaRPr lang="en-US" sz="1400" dirty="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104</a:t>
                      </a:r>
                      <a:endParaRPr lang="en-US" sz="1400" dirty="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19</a:t>
                      </a:r>
                      <a:endParaRPr lang="en-US" sz="1400" dirty="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5.49 ± 5.00</a:t>
                      </a:r>
                      <a:endParaRPr lang="en-US" sz="1400" dirty="0">
                        <a:effectLst/>
                        <a:latin typeface="+mn-lt"/>
                        <a:ea typeface="Times New Roman"/>
                        <a:cs typeface="Times New Roman"/>
                      </a:endParaRPr>
                    </a:p>
                  </a:txBody>
                  <a:tcPr marL="27305" marR="27305" marT="27305" marB="27305" anchor="ctr"/>
                </a:tc>
              </a:tr>
              <a:tr h="370840">
                <a:tc>
                  <a:txBody>
                    <a:bodyPr/>
                    <a:lstStyle/>
                    <a:p>
                      <a:pPr marL="0" marR="0">
                        <a:lnSpc>
                          <a:spcPct val="115000"/>
                        </a:lnSpc>
                        <a:spcBef>
                          <a:spcPts val="0"/>
                        </a:spcBef>
                        <a:spcAft>
                          <a:spcPts val="0"/>
                        </a:spcAft>
                      </a:pPr>
                      <a:r>
                        <a:rPr lang="en-US" sz="1400" dirty="0">
                          <a:effectLst/>
                        </a:rPr>
                        <a:t>Lambert et al </a:t>
                      </a:r>
                      <a:r>
                        <a:rPr lang="en-US" sz="1400" dirty="0" smtClean="0">
                          <a:effectLst/>
                        </a:rPr>
                        <a:t>2007</a:t>
                      </a:r>
                      <a:r>
                        <a:rPr lang="en-US" sz="1400" baseline="30000" dirty="0" smtClean="0">
                          <a:effectLst/>
                        </a:rPr>
                        <a:t>3</a:t>
                      </a:r>
                      <a:endParaRPr lang="en-US" sz="14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rFIX (BeneFIX)</a:t>
                      </a:r>
                      <a:endParaRPr lang="en-US" sz="140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≤2%</a:t>
                      </a:r>
                      <a:endParaRPr lang="en-US" sz="140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32</a:t>
                      </a:r>
                      <a:endParaRPr lang="en-US" sz="1400" dirty="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17</a:t>
                      </a:r>
                      <a:endParaRPr lang="en-US" sz="1400" dirty="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3.11 ± 3.76</a:t>
                      </a:r>
                      <a:endParaRPr lang="en-US" sz="1400" dirty="0">
                        <a:effectLst/>
                        <a:latin typeface="+mn-lt"/>
                        <a:ea typeface="Times New Roman"/>
                        <a:cs typeface="Times New Roman"/>
                      </a:endParaRPr>
                    </a:p>
                  </a:txBody>
                  <a:tcPr marL="27305" marR="27305" marT="27305" marB="27305" anchor="ctr"/>
                </a:tc>
              </a:tr>
              <a:tr h="370840">
                <a:tc>
                  <a:txBody>
                    <a:bodyPr/>
                    <a:lstStyle/>
                    <a:p>
                      <a:pPr marL="0" marR="0">
                        <a:lnSpc>
                          <a:spcPct val="115000"/>
                        </a:lnSpc>
                        <a:spcBef>
                          <a:spcPts val="0"/>
                        </a:spcBef>
                        <a:spcAft>
                          <a:spcPts val="0"/>
                        </a:spcAft>
                      </a:pPr>
                      <a:r>
                        <a:rPr lang="en-US" sz="1400" dirty="0">
                          <a:effectLst/>
                        </a:rPr>
                        <a:t>Valentino et al </a:t>
                      </a:r>
                      <a:r>
                        <a:rPr lang="en-US" sz="1400" dirty="0" smtClean="0">
                          <a:effectLst/>
                        </a:rPr>
                        <a:t>2013</a:t>
                      </a:r>
                      <a:r>
                        <a:rPr lang="en-US" sz="1400" baseline="30000" dirty="0" smtClean="0">
                          <a:effectLst/>
                        </a:rPr>
                        <a:t>4</a:t>
                      </a:r>
                      <a:endParaRPr lang="en-US" sz="14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rFIX (BeneFIX)</a:t>
                      </a:r>
                      <a:endParaRPr lang="en-US" sz="140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≤2%</a:t>
                      </a:r>
                      <a:endParaRPr lang="en-US" sz="140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56</a:t>
                      </a:r>
                      <a:endParaRPr lang="en-US" sz="1400" dirty="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smtClean="0">
                          <a:effectLst/>
                        </a:rPr>
                        <a:t>44</a:t>
                      </a:r>
                      <a:endParaRPr lang="en-US" sz="1400" dirty="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4.60 ± n/r</a:t>
                      </a:r>
                      <a:endParaRPr lang="en-US" sz="1400" dirty="0">
                        <a:effectLst/>
                        <a:latin typeface="+mn-lt"/>
                        <a:ea typeface="Times New Roman"/>
                        <a:cs typeface="Times New Roman"/>
                      </a:endParaRPr>
                    </a:p>
                  </a:txBody>
                  <a:tcPr marL="27305" marR="27305" marT="27305" marB="27305" anchor="ctr"/>
                </a:tc>
              </a:tr>
              <a:tr h="370840">
                <a:tc>
                  <a:txBody>
                    <a:bodyPr/>
                    <a:lstStyle/>
                    <a:p>
                      <a:pPr marL="0" marR="0">
                        <a:lnSpc>
                          <a:spcPct val="115000"/>
                        </a:lnSpc>
                        <a:spcBef>
                          <a:spcPts val="0"/>
                        </a:spcBef>
                        <a:spcAft>
                          <a:spcPts val="0"/>
                        </a:spcAft>
                      </a:pPr>
                      <a:r>
                        <a:rPr lang="en-US" sz="1400" dirty="0" err="1">
                          <a:effectLst/>
                        </a:rPr>
                        <a:t>Windyga</a:t>
                      </a:r>
                      <a:r>
                        <a:rPr lang="en-US" sz="1400" dirty="0">
                          <a:effectLst/>
                        </a:rPr>
                        <a:t> et al </a:t>
                      </a:r>
                      <a:r>
                        <a:rPr lang="en-US" sz="1400" dirty="0" smtClean="0">
                          <a:effectLst/>
                        </a:rPr>
                        <a:t>2014</a:t>
                      </a:r>
                      <a:r>
                        <a:rPr lang="en-US" sz="1400" baseline="30000" dirty="0" smtClean="0">
                          <a:effectLst/>
                        </a:rPr>
                        <a:t>5</a:t>
                      </a:r>
                      <a:endParaRPr lang="en-US" sz="1400" dirty="0">
                        <a:effectLst/>
                        <a:latin typeface="Times New Roman"/>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err="1">
                          <a:effectLst/>
                        </a:rPr>
                        <a:t>rFIX</a:t>
                      </a:r>
                      <a:r>
                        <a:rPr lang="en-US" sz="1400" dirty="0">
                          <a:effectLst/>
                        </a:rPr>
                        <a:t> (</a:t>
                      </a:r>
                      <a:r>
                        <a:rPr lang="en-US" sz="1400" dirty="0" err="1">
                          <a:effectLst/>
                        </a:rPr>
                        <a:t>Rixubis</a:t>
                      </a:r>
                      <a:r>
                        <a:rPr lang="en-US" sz="1400" dirty="0">
                          <a:effectLst/>
                        </a:rPr>
                        <a:t>)</a:t>
                      </a:r>
                      <a:endParaRPr lang="en-US" sz="1400" dirty="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a:effectLst/>
                        </a:rPr>
                        <a:t>≤2%</a:t>
                      </a:r>
                      <a:endParaRPr lang="en-US" sz="140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26</a:t>
                      </a:r>
                      <a:endParaRPr lang="en-US" sz="1400" dirty="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smtClean="0">
                          <a:effectLst/>
                        </a:rPr>
                        <a:t>56</a:t>
                      </a:r>
                      <a:endParaRPr lang="en-US" sz="1400" dirty="0">
                        <a:effectLst/>
                        <a:latin typeface="+mn-lt"/>
                        <a:ea typeface="Times New Roman"/>
                        <a:cs typeface="Times New Roman"/>
                      </a:endParaRPr>
                    </a:p>
                  </a:txBody>
                  <a:tcPr marL="27305" marR="27305" marT="27305" marB="27305" anchor="ctr"/>
                </a:tc>
                <a:tc>
                  <a:txBody>
                    <a:bodyPr/>
                    <a:lstStyle/>
                    <a:p>
                      <a:pPr marL="0" marR="0" algn="ctr">
                        <a:lnSpc>
                          <a:spcPct val="115000"/>
                        </a:lnSpc>
                        <a:spcBef>
                          <a:spcPts val="0"/>
                        </a:spcBef>
                        <a:spcAft>
                          <a:spcPts val="0"/>
                        </a:spcAft>
                      </a:pPr>
                      <a:r>
                        <a:rPr lang="en-US" sz="1400" dirty="0">
                          <a:effectLst/>
                        </a:rPr>
                        <a:t>2.60 ± n/r</a:t>
                      </a:r>
                      <a:endParaRPr lang="en-US" sz="1400" dirty="0">
                        <a:effectLst/>
                        <a:latin typeface="+mn-lt"/>
                        <a:ea typeface="Times New Roman"/>
                        <a:cs typeface="Times New Roman"/>
                      </a:endParaRPr>
                    </a:p>
                  </a:txBody>
                  <a:tcPr marL="27305" marR="27305" marT="27305" marB="27305" anchor="ctr"/>
                </a:tc>
              </a:tr>
            </a:tbl>
          </a:graphicData>
        </a:graphic>
      </p:graphicFrame>
      <p:sp>
        <p:nvSpPr>
          <p:cNvPr id="3" name="TextBox 2"/>
          <p:cNvSpPr txBox="1"/>
          <p:nvPr/>
        </p:nvSpPr>
        <p:spPr>
          <a:xfrm>
            <a:off x="-8467" y="6350169"/>
            <a:ext cx="8686800" cy="507831"/>
          </a:xfrm>
          <a:prstGeom prst="rect">
            <a:avLst/>
          </a:prstGeom>
          <a:noFill/>
        </p:spPr>
        <p:txBody>
          <a:bodyPr wrap="square" rtlCol="0">
            <a:spAutoFit/>
          </a:bodyPr>
          <a:lstStyle/>
          <a:p>
            <a:r>
              <a:rPr lang="en-US" sz="900" dirty="0"/>
              <a:t>ABR, </a:t>
            </a:r>
            <a:r>
              <a:rPr lang="en-US" sz="900" dirty="0" err="1"/>
              <a:t>annualised</a:t>
            </a:r>
            <a:r>
              <a:rPr lang="en-US" sz="900" dirty="0"/>
              <a:t> bleeding rate</a:t>
            </a:r>
            <a:r>
              <a:rPr lang="en-US" sz="900" dirty="0" smtClean="0"/>
              <a:t>;</a:t>
            </a:r>
            <a:r>
              <a:rPr lang="en-US" sz="900" dirty="0"/>
              <a:t> PTP, previously treated </a:t>
            </a:r>
            <a:r>
              <a:rPr lang="en-US" sz="900" dirty="0" smtClean="0"/>
              <a:t>patient</a:t>
            </a:r>
            <a:r>
              <a:rPr lang="en-US" sz="900" dirty="0"/>
              <a:t>;</a:t>
            </a:r>
            <a:r>
              <a:rPr lang="en-US" sz="900" dirty="0" smtClean="0"/>
              <a:t> </a:t>
            </a:r>
            <a:r>
              <a:rPr lang="en-US" sz="900" dirty="0" err="1"/>
              <a:t>rFIX</a:t>
            </a:r>
            <a:r>
              <a:rPr lang="en-US" sz="900" dirty="0" smtClean="0"/>
              <a:t>, recombinant factor IX; rFIXFc, recombinant factor IX fusion protein; SD, standard deviation.</a:t>
            </a:r>
          </a:p>
          <a:p>
            <a:r>
              <a:rPr lang="en-US" sz="900" dirty="0" smtClean="0"/>
              <a:t>1. Powell JS, </a:t>
            </a:r>
            <a:r>
              <a:rPr lang="en-US" sz="900" dirty="0"/>
              <a:t>et al. </a:t>
            </a:r>
            <a:r>
              <a:rPr lang="en-US" sz="900" i="1" dirty="0"/>
              <a:t>New </a:t>
            </a:r>
            <a:r>
              <a:rPr lang="en-US" sz="900" i="1" dirty="0" err="1"/>
              <a:t>Engl</a:t>
            </a:r>
            <a:r>
              <a:rPr lang="en-US" sz="900" i="1" dirty="0"/>
              <a:t> J Med</a:t>
            </a:r>
            <a:r>
              <a:rPr lang="en-US" sz="900" dirty="0"/>
              <a:t>. 2013;369(24):2313-2323</a:t>
            </a:r>
            <a:r>
              <a:rPr lang="en-US" sz="900" dirty="0" smtClean="0"/>
              <a:t>. 2. </a:t>
            </a:r>
            <a:r>
              <a:rPr lang="da-DK" sz="900" dirty="0" smtClean="0"/>
              <a:t>Roth DA, </a:t>
            </a:r>
            <a:r>
              <a:rPr lang="da-DK" sz="900" dirty="0"/>
              <a:t>et al. </a:t>
            </a:r>
            <a:r>
              <a:rPr lang="da-DK" sz="900" i="1" dirty="0"/>
              <a:t>Blood</a:t>
            </a:r>
            <a:r>
              <a:rPr lang="da-DK" sz="900" dirty="0"/>
              <a:t>. 2001;98(13):</a:t>
            </a:r>
            <a:r>
              <a:rPr lang="da-DK" sz="900" dirty="0" smtClean="0"/>
              <a:t>3600-3606. </a:t>
            </a:r>
            <a:r>
              <a:rPr lang="fr-FR" sz="900" dirty="0" smtClean="0"/>
              <a:t>3. Lambert </a:t>
            </a:r>
            <a:r>
              <a:rPr lang="fr-FR" sz="900" dirty="0"/>
              <a:t>T</a:t>
            </a:r>
            <a:r>
              <a:rPr lang="fr-FR" sz="900" dirty="0" smtClean="0"/>
              <a:t>, </a:t>
            </a:r>
            <a:r>
              <a:rPr lang="fr-FR" sz="900" dirty="0"/>
              <a:t>et al. </a:t>
            </a:r>
            <a:r>
              <a:rPr lang="fr-FR" sz="900" i="1" dirty="0" err="1"/>
              <a:t>Haemophilia</a:t>
            </a:r>
            <a:r>
              <a:rPr lang="fr-FR" sz="900" dirty="0"/>
              <a:t>. 2007;13(3):</a:t>
            </a:r>
            <a:r>
              <a:rPr lang="fr-FR" sz="900" dirty="0" smtClean="0"/>
              <a:t>233-243. </a:t>
            </a:r>
            <a:r>
              <a:rPr lang="en-US" sz="900" dirty="0" smtClean="0"/>
              <a:t>4. </a:t>
            </a:r>
            <a:r>
              <a:rPr lang="en-US" sz="900" dirty="0"/>
              <a:t>Valentino </a:t>
            </a:r>
            <a:r>
              <a:rPr lang="en-US" sz="900" dirty="0" smtClean="0"/>
              <a:t>LA, </a:t>
            </a:r>
            <a:r>
              <a:rPr lang="en-US" sz="900" dirty="0"/>
              <a:t>et al. </a:t>
            </a:r>
            <a:r>
              <a:rPr lang="en-US" sz="900" i="1" dirty="0" err="1"/>
              <a:t>Haemophilia</a:t>
            </a:r>
            <a:r>
              <a:rPr lang="en-US" sz="900" dirty="0"/>
              <a:t>. 2014. [</a:t>
            </a:r>
            <a:r>
              <a:rPr lang="en-US" sz="900" dirty="0" err="1"/>
              <a:t>epub</a:t>
            </a:r>
            <a:r>
              <a:rPr lang="en-US" sz="900" dirty="0"/>
              <a:t> ahead of print.] </a:t>
            </a:r>
            <a:r>
              <a:rPr lang="en-US" sz="900" dirty="0" err="1"/>
              <a:t>doi</a:t>
            </a:r>
            <a:r>
              <a:rPr lang="en-US" sz="900" dirty="0"/>
              <a:t>: </a:t>
            </a:r>
            <a:r>
              <a:rPr lang="en-US" sz="900" dirty="0" smtClean="0"/>
              <a:t>10.1111/hae.12344. </a:t>
            </a:r>
            <a:r>
              <a:rPr lang="da-DK" sz="900" dirty="0" smtClean="0"/>
              <a:t>5. </a:t>
            </a:r>
            <a:r>
              <a:rPr lang="da-DK" sz="900" dirty="0"/>
              <a:t>Windyga J, et al. </a:t>
            </a:r>
            <a:r>
              <a:rPr lang="da-DK" sz="900" i="1" dirty="0"/>
              <a:t>Haemophilia</a:t>
            </a:r>
            <a:r>
              <a:rPr lang="da-DK" sz="900" dirty="0"/>
              <a:t>. 2014;20(1):15-24.</a:t>
            </a:r>
            <a:endParaRPr lang="en-US" sz="900" dirty="0"/>
          </a:p>
        </p:txBody>
      </p:sp>
      <p:sp>
        <p:nvSpPr>
          <p:cNvPr id="4" name="TextBox 3"/>
          <p:cNvSpPr txBox="1"/>
          <p:nvPr/>
        </p:nvSpPr>
        <p:spPr>
          <a:xfrm>
            <a:off x="228600" y="5858975"/>
            <a:ext cx="5671745" cy="246221"/>
          </a:xfrm>
          <a:prstGeom prst="rect">
            <a:avLst/>
          </a:prstGeom>
          <a:noFill/>
        </p:spPr>
        <p:txBody>
          <a:bodyPr wrap="none" rtlCol="0">
            <a:spAutoFit/>
          </a:bodyPr>
          <a:lstStyle/>
          <a:p>
            <a:r>
              <a:rPr lang="en-US" sz="1000" baseline="30000" dirty="0" err="1" smtClean="0"/>
              <a:t>a</a:t>
            </a:r>
            <a:r>
              <a:rPr lang="en-US" sz="1000" dirty="0" err="1" smtClean="0"/>
              <a:t>Includes</a:t>
            </a:r>
            <a:r>
              <a:rPr lang="en-US" sz="1000" dirty="0" smtClean="0"/>
              <a:t> data from the once-weekly prophylaxis arm of the study, and </a:t>
            </a:r>
            <a:r>
              <a:rPr lang="en-US" sz="1000" dirty="0"/>
              <a:t>data on file (Biogen Idec). </a:t>
            </a:r>
          </a:p>
        </p:txBody>
      </p:sp>
    </p:spTree>
    <p:extLst>
      <p:ext uri="{BB962C8B-B14F-4D97-AF65-F5344CB8AC3E}">
        <p14:creationId xmlns:p14="http://schemas.microsoft.com/office/powerpoint/2010/main" val="22612148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3E3D758-81B7-428F-A75E-B7894C3939AB}" type="slidenum">
              <a:rPr lang="en-US" smtClean="0">
                <a:solidFill>
                  <a:schemeClr val="bg2"/>
                </a:solidFill>
              </a:rPr>
              <a:pPr eaLnBrk="1" hangingPunct="1"/>
              <a:t>5</a:t>
            </a:fld>
            <a:endParaRPr lang="en-US" smtClean="0">
              <a:solidFill>
                <a:schemeClr val="bg2"/>
              </a:solidFill>
            </a:endParaRPr>
          </a:p>
        </p:txBody>
      </p:sp>
      <p:sp>
        <p:nvSpPr>
          <p:cNvPr id="7171" name="Rectangle 2"/>
          <p:cNvSpPr>
            <a:spLocks noGrp="1" noChangeArrowheads="1"/>
          </p:cNvSpPr>
          <p:nvPr>
            <p:ph type="title"/>
          </p:nvPr>
        </p:nvSpPr>
        <p:spPr/>
        <p:txBody>
          <a:bodyPr/>
          <a:lstStyle/>
          <a:p>
            <a:pPr eaLnBrk="1" hangingPunct="1"/>
            <a:r>
              <a:rPr lang="en-US" dirty="0" smtClean="0"/>
              <a:t>Meta-Analysis and Indirect Comparison</a:t>
            </a:r>
          </a:p>
        </p:txBody>
      </p:sp>
      <p:sp>
        <p:nvSpPr>
          <p:cNvPr id="7172" name="Rectangle 3"/>
          <p:cNvSpPr>
            <a:spLocks noGrp="1" noChangeArrowheads="1"/>
          </p:cNvSpPr>
          <p:nvPr>
            <p:ph type="body" idx="1"/>
          </p:nvPr>
        </p:nvSpPr>
        <p:spPr>
          <a:xfrm>
            <a:off x="685800" y="1524000"/>
            <a:ext cx="7975600" cy="4267200"/>
          </a:xfrm>
        </p:spPr>
        <p:txBody>
          <a:bodyPr/>
          <a:lstStyle/>
          <a:p>
            <a:r>
              <a:rPr lang="en-US" dirty="0"/>
              <a:t>Unadjusted indirect comparison of </a:t>
            </a:r>
            <a:r>
              <a:rPr lang="en-US" dirty="0" smtClean="0"/>
              <a:t>efficacy</a:t>
            </a:r>
            <a:endParaRPr lang="en-US" dirty="0"/>
          </a:p>
          <a:p>
            <a:pPr lvl="1"/>
            <a:endParaRPr lang="en-US" dirty="0" smtClean="0"/>
          </a:p>
          <a:p>
            <a:pPr lvl="1"/>
            <a:r>
              <a:rPr lang="en-US" dirty="0" smtClean="0"/>
              <a:t>rFIXFc: mean ABR = 3.07</a:t>
            </a:r>
            <a:r>
              <a:rPr lang="en-US" i="1" baseline="30000" dirty="0" smtClean="0"/>
              <a:t>1</a:t>
            </a:r>
          </a:p>
          <a:p>
            <a:pPr lvl="1"/>
            <a:r>
              <a:rPr lang="en-US" dirty="0" err="1"/>
              <a:t>rFIX</a:t>
            </a:r>
            <a:r>
              <a:rPr lang="en-US" dirty="0"/>
              <a:t>: pooled mean ABR based on random effects meta-analysis = 3.84</a:t>
            </a:r>
            <a:br>
              <a:rPr lang="en-US" dirty="0"/>
            </a:br>
            <a:r>
              <a:rPr lang="en-US" dirty="0"/>
              <a:t>(</a:t>
            </a:r>
            <a:r>
              <a:rPr lang="en-US" i="1" dirty="0"/>
              <a:t>I</a:t>
            </a:r>
            <a:r>
              <a:rPr lang="en-US" i="1" baseline="30000" dirty="0"/>
              <a:t>2</a:t>
            </a:r>
            <a:r>
              <a:rPr lang="en-US" i="1" dirty="0"/>
              <a:t> </a:t>
            </a:r>
            <a:r>
              <a:rPr lang="en-US" dirty="0"/>
              <a:t>= 57.5</a:t>
            </a:r>
            <a:r>
              <a:rPr lang="en-US" dirty="0" smtClean="0"/>
              <a:t>%)</a:t>
            </a:r>
          </a:p>
          <a:p>
            <a:pPr lvl="1"/>
            <a:endParaRPr lang="en-US" dirty="0"/>
          </a:p>
          <a:p>
            <a:pPr lvl="1"/>
            <a:r>
              <a:rPr lang="en-US" sz="2000" dirty="0"/>
              <a:t>Unreported standard deviations were estimated assuming a Poisson distribution and corrected for </a:t>
            </a:r>
            <a:r>
              <a:rPr lang="en-US" sz="2000" dirty="0" err="1"/>
              <a:t>overdispersion</a:t>
            </a:r>
            <a:r>
              <a:rPr lang="en-US" sz="2000" dirty="0" smtClean="0"/>
              <a:t>.</a:t>
            </a:r>
            <a:endParaRPr lang="en-US" sz="2000" dirty="0"/>
          </a:p>
          <a:p>
            <a:pPr lvl="1"/>
            <a:endParaRPr lang="en-US" i="1" baseline="30000" dirty="0" smtClean="0"/>
          </a:p>
        </p:txBody>
      </p:sp>
      <p:sp>
        <p:nvSpPr>
          <p:cNvPr id="12" name="TextBox 11"/>
          <p:cNvSpPr txBox="1"/>
          <p:nvPr/>
        </p:nvSpPr>
        <p:spPr>
          <a:xfrm>
            <a:off x="-25400" y="6211669"/>
            <a:ext cx="8686800" cy="507831"/>
          </a:xfrm>
          <a:prstGeom prst="rect">
            <a:avLst/>
          </a:prstGeom>
          <a:noFill/>
        </p:spPr>
        <p:txBody>
          <a:bodyPr wrap="square" rtlCol="0">
            <a:spAutoFit/>
          </a:bodyPr>
          <a:lstStyle/>
          <a:p>
            <a:r>
              <a:rPr lang="en-US" sz="900" dirty="0" smtClean="0"/>
              <a:t>1. Powell JS, </a:t>
            </a:r>
            <a:r>
              <a:rPr lang="en-US" sz="900" dirty="0"/>
              <a:t>et al. </a:t>
            </a:r>
            <a:r>
              <a:rPr lang="en-US" sz="900" i="1" dirty="0"/>
              <a:t>New </a:t>
            </a:r>
            <a:r>
              <a:rPr lang="en-US" sz="900" i="1" dirty="0" err="1"/>
              <a:t>Engl</a:t>
            </a:r>
            <a:r>
              <a:rPr lang="en-US" sz="900" i="1" dirty="0"/>
              <a:t> J Med</a:t>
            </a:r>
            <a:r>
              <a:rPr lang="en-US" sz="900" dirty="0"/>
              <a:t>. 2013;369(24):2313-2323</a:t>
            </a:r>
            <a:r>
              <a:rPr lang="en-US" sz="900" dirty="0" smtClean="0"/>
              <a:t>. 2. </a:t>
            </a:r>
            <a:r>
              <a:rPr lang="da-DK" sz="900" dirty="0" smtClean="0"/>
              <a:t>Roth DA, </a:t>
            </a:r>
            <a:r>
              <a:rPr lang="da-DK" sz="900" dirty="0"/>
              <a:t>et al. </a:t>
            </a:r>
            <a:r>
              <a:rPr lang="da-DK" sz="900" i="1" dirty="0"/>
              <a:t>Blood</a:t>
            </a:r>
            <a:r>
              <a:rPr lang="da-DK" sz="900" dirty="0"/>
              <a:t>. 2001;98(13):</a:t>
            </a:r>
            <a:r>
              <a:rPr lang="da-DK" sz="900" dirty="0" smtClean="0"/>
              <a:t>3600-3606. </a:t>
            </a:r>
            <a:r>
              <a:rPr lang="fr-FR" sz="900" dirty="0" smtClean="0"/>
              <a:t>3. Lambert </a:t>
            </a:r>
            <a:r>
              <a:rPr lang="fr-FR" sz="900" dirty="0"/>
              <a:t>T</a:t>
            </a:r>
            <a:r>
              <a:rPr lang="fr-FR" sz="900" dirty="0" smtClean="0"/>
              <a:t>, </a:t>
            </a:r>
            <a:r>
              <a:rPr lang="fr-FR" sz="900" dirty="0"/>
              <a:t>et al. </a:t>
            </a:r>
            <a:r>
              <a:rPr lang="fr-FR" sz="900" i="1" dirty="0" err="1"/>
              <a:t>Haemophilia</a:t>
            </a:r>
            <a:r>
              <a:rPr lang="fr-FR" sz="900" dirty="0"/>
              <a:t>. 2007;13(3):</a:t>
            </a:r>
            <a:r>
              <a:rPr lang="fr-FR" sz="900" dirty="0" smtClean="0"/>
              <a:t>233-243. </a:t>
            </a:r>
            <a:r>
              <a:rPr lang="en-US" sz="900" dirty="0" smtClean="0"/>
              <a:t>4. </a:t>
            </a:r>
            <a:r>
              <a:rPr lang="en-US" sz="900" dirty="0"/>
              <a:t>Valentino </a:t>
            </a:r>
            <a:r>
              <a:rPr lang="en-US" sz="900" dirty="0" smtClean="0"/>
              <a:t>LA, </a:t>
            </a:r>
            <a:r>
              <a:rPr lang="en-US" sz="900" dirty="0"/>
              <a:t>et al. </a:t>
            </a:r>
            <a:r>
              <a:rPr lang="en-US" sz="900" i="1" dirty="0" err="1"/>
              <a:t>Haemophilia</a:t>
            </a:r>
            <a:r>
              <a:rPr lang="en-US" sz="900" dirty="0"/>
              <a:t>. 2014. [</a:t>
            </a:r>
            <a:r>
              <a:rPr lang="en-US" sz="900" dirty="0" err="1"/>
              <a:t>epub</a:t>
            </a:r>
            <a:r>
              <a:rPr lang="en-US" sz="900" dirty="0"/>
              <a:t> ahead of print.] </a:t>
            </a:r>
            <a:r>
              <a:rPr lang="en-US" sz="900" dirty="0" err="1"/>
              <a:t>doi</a:t>
            </a:r>
            <a:r>
              <a:rPr lang="en-US" sz="900" dirty="0"/>
              <a:t>: </a:t>
            </a:r>
            <a:r>
              <a:rPr lang="en-US" sz="900" dirty="0" smtClean="0"/>
              <a:t>10.1111/hae.12344. </a:t>
            </a:r>
            <a:r>
              <a:rPr lang="da-DK" sz="900" dirty="0" smtClean="0"/>
              <a:t>5. </a:t>
            </a:r>
            <a:r>
              <a:rPr lang="da-DK" sz="900" dirty="0"/>
              <a:t>Windyga J, et al. </a:t>
            </a:r>
            <a:r>
              <a:rPr lang="da-DK" sz="900" i="1" dirty="0"/>
              <a:t>Haemophilia</a:t>
            </a:r>
            <a:r>
              <a:rPr lang="da-DK" sz="900" dirty="0"/>
              <a:t>. 2014;20(1):15-24</a:t>
            </a:r>
            <a:r>
              <a:rPr lang="da-DK" sz="900" dirty="0" smtClean="0"/>
              <a:t>. 6.</a:t>
            </a:r>
            <a:r>
              <a:rPr lang="en-US" sz="900" dirty="0" smtClean="0"/>
              <a:t> </a:t>
            </a:r>
            <a:r>
              <a:rPr lang="en-US" sz="900" dirty="0" err="1"/>
              <a:t>DerSimonian</a:t>
            </a:r>
            <a:r>
              <a:rPr lang="en-US" sz="900" dirty="0"/>
              <a:t> R, Laird N. </a:t>
            </a:r>
            <a:r>
              <a:rPr lang="en-US" sz="900" i="1" dirty="0"/>
              <a:t>Controlled </a:t>
            </a:r>
            <a:r>
              <a:rPr lang="en-US" sz="900" i="1" dirty="0" err="1"/>
              <a:t>Clin</a:t>
            </a:r>
            <a:r>
              <a:rPr lang="en-US" sz="900" i="1" dirty="0"/>
              <a:t> Trials</a:t>
            </a:r>
            <a:r>
              <a:rPr lang="en-US" sz="900" dirty="0"/>
              <a:t>. 1986;7(3):177-188</a:t>
            </a:r>
          </a:p>
        </p:txBody>
      </p:sp>
    </p:spTree>
    <p:extLst>
      <p:ext uri="{BB962C8B-B14F-4D97-AF65-F5344CB8AC3E}">
        <p14:creationId xmlns:p14="http://schemas.microsoft.com/office/powerpoint/2010/main" val="40159011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3E3D758-81B7-428F-A75E-B7894C3939AB}" type="slidenum">
              <a:rPr lang="en-US" smtClean="0">
                <a:solidFill>
                  <a:schemeClr val="bg2"/>
                </a:solidFill>
              </a:rPr>
              <a:pPr eaLnBrk="1" hangingPunct="1"/>
              <a:t>6</a:t>
            </a:fld>
            <a:endParaRPr lang="en-US" smtClean="0">
              <a:solidFill>
                <a:schemeClr val="bg2"/>
              </a:solidFill>
            </a:endParaRPr>
          </a:p>
        </p:txBody>
      </p:sp>
      <p:sp>
        <p:nvSpPr>
          <p:cNvPr id="7171" name="Rectangle 2"/>
          <p:cNvSpPr>
            <a:spLocks noGrp="1" noChangeArrowheads="1"/>
          </p:cNvSpPr>
          <p:nvPr>
            <p:ph type="title"/>
          </p:nvPr>
        </p:nvSpPr>
        <p:spPr/>
        <p:txBody>
          <a:bodyPr/>
          <a:lstStyle/>
          <a:p>
            <a:pPr eaLnBrk="1" hangingPunct="1"/>
            <a:r>
              <a:rPr lang="en-US" dirty="0" smtClean="0"/>
              <a:t>Meta-Analysis and Indirect Comparison</a:t>
            </a:r>
          </a:p>
        </p:txBody>
      </p:sp>
      <p:graphicFrame>
        <p:nvGraphicFramePr>
          <p:cNvPr id="10" name="Table 9"/>
          <p:cNvGraphicFramePr>
            <a:graphicFrameLocks noGrp="1"/>
          </p:cNvGraphicFramePr>
          <p:nvPr>
            <p:extLst>
              <p:ext uri="{D42A27DB-BD31-4B8C-83A1-F6EECF244321}">
                <p14:modId xmlns:p14="http://schemas.microsoft.com/office/powerpoint/2010/main" val="2157647666"/>
              </p:ext>
            </p:extLst>
          </p:nvPr>
        </p:nvGraphicFramePr>
        <p:xfrm>
          <a:off x="228598" y="1565910"/>
          <a:ext cx="8432801" cy="3539490"/>
        </p:xfrm>
        <a:graphic>
          <a:graphicData uri="http://schemas.openxmlformats.org/drawingml/2006/table">
            <a:tbl>
              <a:tblPr firstRow="1" firstCol="1" bandRow="1">
                <a:tableStyleId>{68D230F3-CF80-4859-8CE7-A43EE81993B5}</a:tableStyleId>
              </a:tblPr>
              <a:tblGrid>
                <a:gridCol w="4495802"/>
                <a:gridCol w="1981200"/>
                <a:gridCol w="1955799"/>
              </a:tblGrid>
              <a:tr h="355600">
                <a:tc rowSpan="2">
                  <a:txBody>
                    <a:bodyPr/>
                    <a:lstStyle/>
                    <a:p>
                      <a:r>
                        <a:rPr lang="en-US" sz="2000" dirty="0" err="1">
                          <a:effectLst/>
                        </a:rPr>
                        <a:t>rFIX</a:t>
                      </a:r>
                      <a:r>
                        <a:rPr lang="en-US" sz="2000" dirty="0">
                          <a:effectLst/>
                        </a:rPr>
                        <a:t> comparator</a:t>
                      </a:r>
                      <a:endParaRPr lang="en-US" sz="2800" dirty="0">
                        <a:effectLst/>
                        <a:latin typeface="Calibri"/>
                        <a:cs typeface="Times New Roman"/>
                      </a:endParaRPr>
                    </a:p>
                  </a:txBody>
                  <a:tcPr marL="27305" marR="27305" marT="27305" marB="27305" anchor="ctr">
                    <a:lnL>
                      <a:noFill/>
                    </a:lnL>
                    <a:lnR>
                      <a:noFill/>
                    </a:lnR>
                    <a:lnT w="12700" cmpd="sng">
                      <a:noFill/>
                    </a:lnT>
                    <a:lnB w="12700" cap="flat" cmpd="sng" algn="ctr">
                      <a:solidFill>
                        <a:schemeClr val="accent4">
                          <a:lumMod val="90000"/>
                        </a:schemeClr>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lang="en-US" sz="2000">
                          <a:effectLst/>
                        </a:rPr>
                        <a:t>Once weekly rFIXFc prophylaxis</a:t>
                      </a:r>
                      <a:endParaRPr lang="en-US" sz="2800">
                        <a:effectLst/>
                        <a:latin typeface="Calibri"/>
                        <a:cs typeface="Times New Roman"/>
                      </a:endParaRPr>
                    </a:p>
                  </a:txBody>
                  <a:tcPr marL="27305" marR="27305" marT="27305" marB="27305" anchor="ctr">
                    <a:lnL>
                      <a:noFill/>
                    </a:lnL>
                    <a:lnB w="12700" cmpd="sng">
                      <a:noFill/>
                    </a:lnB>
                  </a:tcPr>
                </a:tc>
                <a:tc hMerge="1">
                  <a:txBody>
                    <a:bodyPr/>
                    <a:lstStyle/>
                    <a:p>
                      <a:endParaRPr lang="en-US"/>
                    </a:p>
                  </a:txBody>
                  <a:tcPr/>
                </a:tc>
              </a:tr>
              <a:tr h="355600">
                <a:tc vMerge="1">
                  <a:txBody>
                    <a:bodyPr/>
                    <a:lstStyle/>
                    <a:p>
                      <a:endParaRPr lang="en-US"/>
                    </a:p>
                  </a:txBody>
                  <a:tcPr/>
                </a:tc>
                <a:tc>
                  <a:txBody>
                    <a:bodyPr/>
                    <a:lstStyle/>
                    <a:p>
                      <a:pPr algn="ctr"/>
                      <a:r>
                        <a:rPr lang="en-US" sz="2000" dirty="0">
                          <a:effectLst/>
                        </a:rPr>
                        <a:t>∆ in </a:t>
                      </a:r>
                      <a:r>
                        <a:rPr lang="en-US" sz="2000" dirty="0" err="1">
                          <a:effectLst/>
                        </a:rPr>
                        <a:t>ABR</a:t>
                      </a:r>
                      <a:r>
                        <a:rPr lang="en-US" sz="2000" baseline="30000" dirty="0" err="1">
                          <a:effectLst/>
                        </a:rPr>
                        <a:t>a</a:t>
                      </a:r>
                      <a:endParaRPr lang="en-US" sz="2800" dirty="0">
                        <a:effectLst/>
                        <a:latin typeface="Calibri"/>
                        <a:cs typeface="Times New Roman"/>
                      </a:endParaRPr>
                    </a:p>
                  </a:txBody>
                  <a:tcPr marL="27305" marR="27305" marT="27305" marB="27305" anchor="ctr">
                    <a:lnL w="12700" cmpd="sng">
                      <a:noFill/>
                    </a:lnL>
                    <a:lnR>
                      <a:noFill/>
                    </a:lnR>
                    <a:lnT w="12700" cmpd="sng">
                      <a:noFill/>
                    </a:lnT>
                    <a:lnB w="12700" cap="flat" cmpd="sng" algn="ctr">
                      <a:solidFill>
                        <a:schemeClr val="accent4">
                          <a:lumMod val="9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i="1" dirty="0" smtClean="0">
                          <a:effectLst/>
                        </a:rPr>
                        <a:t>P</a:t>
                      </a:r>
                      <a:r>
                        <a:rPr lang="en-US" sz="2000" dirty="0" smtClean="0">
                          <a:effectLst/>
                        </a:rPr>
                        <a:t> </a:t>
                      </a:r>
                      <a:r>
                        <a:rPr lang="en-US" sz="2000" dirty="0" err="1">
                          <a:effectLst/>
                        </a:rPr>
                        <a:t>value</a:t>
                      </a:r>
                      <a:r>
                        <a:rPr lang="en-US" sz="2000" baseline="30000" dirty="0" err="1">
                          <a:effectLst/>
                        </a:rPr>
                        <a:t>b</a:t>
                      </a:r>
                      <a:endParaRPr lang="en-US" sz="2800" dirty="0">
                        <a:effectLst/>
                        <a:latin typeface="Calibri"/>
                        <a:cs typeface="Times New Roman"/>
                      </a:endParaRPr>
                    </a:p>
                  </a:txBody>
                  <a:tcPr marL="27305" marR="27305" marT="27305" marB="27305" anchor="ctr">
                    <a:lnL>
                      <a:noFill/>
                    </a:lnL>
                    <a:lnR>
                      <a:noFill/>
                    </a:lnR>
                    <a:lnT w="12700" cmpd="sng">
                      <a:noFill/>
                    </a:lnT>
                    <a:lnB w="12700" cap="flat" cmpd="sng" algn="ctr">
                      <a:solidFill>
                        <a:schemeClr val="accent4">
                          <a:lumMod val="90000"/>
                        </a:schemeClr>
                      </a:solidFill>
                      <a:prstDash val="solid"/>
                      <a:round/>
                      <a:headEnd type="none" w="med" len="med"/>
                      <a:tailEnd type="none" w="med" len="med"/>
                    </a:lnB>
                    <a:lnTlToBr w="12700" cmpd="sng">
                      <a:noFill/>
                      <a:prstDash val="solid"/>
                    </a:lnTlToBr>
                    <a:lnBlToTr w="12700" cmpd="sng">
                      <a:noFill/>
                      <a:prstDash val="solid"/>
                    </a:lnBlToTr>
                    <a:noFill/>
                  </a:tcPr>
                </a:tc>
              </a:tr>
              <a:tr h="355600">
                <a:tc>
                  <a:txBody>
                    <a:bodyPr/>
                    <a:lstStyle/>
                    <a:p>
                      <a:r>
                        <a:rPr lang="en-US" sz="2000">
                          <a:effectLst/>
                        </a:rPr>
                        <a:t>Individual rFIX studies</a:t>
                      </a:r>
                      <a:endParaRPr lang="en-US" sz="2800">
                        <a:effectLst/>
                        <a:latin typeface="Calibri"/>
                        <a:cs typeface="Times New Roman"/>
                      </a:endParaRPr>
                    </a:p>
                  </a:txBody>
                  <a:tcPr marL="27305" marR="27305" marT="27305" marB="27305" anchor="ctr">
                    <a:lnT w="12700" cap="flat" cmpd="sng" algn="ctr">
                      <a:solidFill>
                        <a:schemeClr val="accent4">
                          <a:lumMod val="90000"/>
                        </a:schemeClr>
                      </a:solidFill>
                      <a:prstDash val="solid"/>
                      <a:round/>
                      <a:headEnd type="none" w="med" len="med"/>
                      <a:tailEnd type="none" w="med" len="med"/>
                    </a:lnT>
                  </a:tcPr>
                </a:tc>
                <a:tc>
                  <a:txBody>
                    <a:bodyPr/>
                    <a:lstStyle/>
                    <a:p>
                      <a:pPr algn="ctr"/>
                      <a:r>
                        <a:rPr lang="en-US" sz="2000">
                          <a:effectLst/>
                        </a:rPr>
                        <a:t> </a:t>
                      </a:r>
                      <a:endParaRPr lang="en-US" sz="2800">
                        <a:effectLst/>
                        <a:latin typeface="Calibri"/>
                        <a:cs typeface="Times New Roman"/>
                      </a:endParaRPr>
                    </a:p>
                  </a:txBody>
                  <a:tcPr marL="27305" marR="27305" marT="27305" marB="27305" anchor="ctr">
                    <a:lnT w="12700" cap="flat" cmpd="sng" algn="ctr">
                      <a:solidFill>
                        <a:schemeClr val="accent4">
                          <a:lumMod val="90000"/>
                        </a:schemeClr>
                      </a:solidFill>
                      <a:prstDash val="solid"/>
                      <a:round/>
                      <a:headEnd type="none" w="med" len="med"/>
                      <a:tailEnd type="none" w="med" len="med"/>
                    </a:lnT>
                  </a:tcPr>
                </a:tc>
                <a:tc>
                  <a:txBody>
                    <a:bodyPr/>
                    <a:lstStyle/>
                    <a:p>
                      <a:pPr algn="ctr"/>
                      <a:r>
                        <a:rPr lang="en-US" sz="2000">
                          <a:effectLst/>
                        </a:rPr>
                        <a:t> </a:t>
                      </a:r>
                      <a:endParaRPr lang="en-US" sz="2800">
                        <a:effectLst/>
                        <a:latin typeface="Calibri"/>
                        <a:cs typeface="Times New Roman"/>
                      </a:endParaRPr>
                    </a:p>
                  </a:txBody>
                  <a:tcPr marL="27305" marR="27305" marT="27305" marB="27305" anchor="ctr">
                    <a:lnT w="12700" cap="flat" cmpd="sng" algn="ctr">
                      <a:solidFill>
                        <a:schemeClr val="accent4">
                          <a:lumMod val="90000"/>
                        </a:schemeClr>
                      </a:solidFill>
                      <a:prstDash val="solid"/>
                      <a:round/>
                      <a:headEnd type="none" w="med" len="med"/>
                      <a:tailEnd type="none" w="med" len="med"/>
                    </a:lnT>
                  </a:tcPr>
                </a:tc>
              </a:tr>
              <a:tr h="355600">
                <a:tc>
                  <a:txBody>
                    <a:bodyPr/>
                    <a:lstStyle/>
                    <a:p>
                      <a:pPr indent="279400"/>
                      <a:r>
                        <a:rPr lang="en-US" sz="2000" dirty="0">
                          <a:effectLst/>
                        </a:rPr>
                        <a:t>Roth et </a:t>
                      </a:r>
                      <a:r>
                        <a:rPr lang="en-US" sz="2000" dirty="0" smtClean="0">
                          <a:effectLst/>
                        </a:rPr>
                        <a:t>al</a:t>
                      </a:r>
                      <a:r>
                        <a:rPr lang="en-US" sz="2000" baseline="30000" dirty="0" smtClean="0">
                          <a:effectLst/>
                        </a:rPr>
                        <a:t>2</a:t>
                      </a:r>
                      <a:endParaRPr lang="en-US" sz="2800" i="1" dirty="0">
                        <a:effectLst/>
                        <a:latin typeface="Calibri"/>
                        <a:cs typeface="Times New Roman"/>
                      </a:endParaRPr>
                    </a:p>
                  </a:txBody>
                  <a:tcPr marL="27305" marR="27305" marT="27305" marB="27305" anchor="ctr"/>
                </a:tc>
                <a:tc>
                  <a:txBody>
                    <a:bodyPr/>
                    <a:lstStyle/>
                    <a:p>
                      <a:pPr algn="ctr"/>
                      <a:r>
                        <a:rPr lang="en-US" sz="2000" dirty="0">
                          <a:effectLst/>
                        </a:rPr>
                        <a:t>–2.42</a:t>
                      </a:r>
                      <a:endParaRPr lang="en-US" sz="2800" dirty="0">
                        <a:effectLst/>
                        <a:latin typeface="Calibri"/>
                        <a:cs typeface="Times New Roman"/>
                      </a:endParaRPr>
                    </a:p>
                  </a:txBody>
                  <a:tcPr marL="27305" marR="27305" marT="27305" marB="27305" anchor="ctr"/>
                </a:tc>
                <a:tc>
                  <a:txBody>
                    <a:bodyPr/>
                    <a:lstStyle/>
                    <a:p>
                      <a:pPr algn="ctr"/>
                      <a:r>
                        <a:rPr lang="en-US" sz="2000" dirty="0">
                          <a:effectLst/>
                        </a:rPr>
                        <a:t>0.11</a:t>
                      </a:r>
                      <a:endParaRPr lang="en-US" sz="2800" dirty="0">
                        <a:effectLst/>
                        <a:latin typeface="Calibri"/>
                        <a:cs typeface="Times New Roman"/>
                      </a:endParaRPr>
                    </a:p>
                  </a:txBody>
                  <a:tcPr marL="27305" marR="27305" marT="27305" marB="27305" anchor="ctr"/>
                </a:tc>
              </a:tr>
              <a:tr h="355600">
                <a:tc>
                  <a:txBody>
                    <a:bodyPr/>
                    <a:lstStyle/>
                    <a:p>
                      <a:pPr indent="279400"/>
                      <a:r>
                        <a:rPr lang="en-US" sz="2000" dirty="0">
                          <a:effectLst/>
                        </a:rPr>
                        <a:t>Lambert et </a:t>
                      </a:r>
                      <a:r>
                        <a:rPr lang="en-US" sz="2000" dirty="0" smtClean="0">
                          <a:effectLst/>
                        </a:rPr>
                        <a:t>al</a:t>
                      </a:r>
                      <a:r>
                        <a:rPr lang="en-US" sz="2000" baseline="30000" dirty="0" smtClean="0">
                          <a:effectLst/>
                        </a:rPr>
                        <a:t>3</a:t>
                      </a:r>
                      <a:endParaRPr lang="en-US" sz="2800" i="1" dirty="0">
                        <a:effectLst/>
                        <a:latin typeface="Calibri"/>
                        <a:cs typeface="Times New Roman"/>
                      </a:endParaRPr>
                    </a:p>
                  </a:txBody>
                  <a:tcPr marL="27305" marR="27305" marT="27305" marB="27305" anchor="ctr"/>
                </a:tc>
                <a:tc>
                  <a:txBody>
                    <a:bodyPr/>
                    <a:lstStyle/>
                    <a:p>
                      <a:pPr algn="ctr"/>
                      <a:r>
                        <a:rPr lang="en-US" sz="2000">
                          <a:effectLst/>
                        </a:rPr>
                        <a:t>–0.04</a:t>
                      </a:r>
                      <a:endParaRPr lang="en-US" sz="2800">
                        <a:effectLst/>
                        <a:latin typeface="Calibri"/>
                        <a:cs typeface="Times New Roman"/>
                      </a:endParaRPr>
                    </a:p>
                  </a:txBody>
                  <a:tcPr marL="27305" marR="27305" marT="27305" marB="27305" anchor="ctr"/>
                </a:tc>
                <a:tc>
                  <a:txBody>
                    <a:bodyPr/>
                    <a:lstStyle/>
                    <a:p>
                      <a:pPr algn="ctr"/>
                      <a:r>
                        <a:rPr lang="en-US" sz="2000">
                          <a:effectLst/>
                        </a:rPr>
                        <a:t>0.79</a:t>
                      </a:r>
                      <a:endParaRPr lang="en-US" sz="2800">
                        <a:effectLst/>
                        <a:latin typeface="Calibri"/>
                        <a:cs typeface="Times New Roman"/>
                      </a:endParaRPr>
                    </a:p>
                  </a:txBody>
                  <a:tcPr marL="27305" marR="27305" marT="27305" marB="27305" anchor="ctr"/>
                </a:tc>
              </a:tr>
              <a:tr h="355600">
                <a:tc>
                  <a:txBody>
                    <a:bodyPr/>
                    <a:lstStyle/>
                    <a:p>
                      <a:pPr indent="279400"/>
                      <a:r>
                        <a:rPr lang="en-US" sz="2000" dirty="0">
                          <a:effectLst/>
                        </a:rPr>
                        <a:t>Valentino et al (100 </a:t>
                      </a:r>
                      <a:r>
                        <a:rPr lang="en-US" sz="2000" dirty="0" smtClean="0">
                          <a:effectLst/>
                        </a:rPr>
                        <a:t>IU/kg)</a:t>
                      </a:r>
                      <a:r>
                        <a:rPr lang="en-US" sz="2000" baseline="30000" dirty="0" smtClean="0">
                          <a:effectLst/>
                        </a:rPr>
                        <a:t>4</a:t>
                      </a:r>
                      <a:endParaRPr lang="en-US" sz="2800" i="1" dirty="0">
                        <a:effectLst/>
                        <a:latin typeface="Calibri"/>
                        <a:cs typeface="Times New Roman"/>
                      </a:endParaRPr>
                    </a:p>
                  </a:txBody>
                  <a:tcPr marL="27305" marR="27305" marT="27305" marB="27305" anchor="ctr"/>
                </a:tc>
                <a:tc>
                  <a:txBody>
                    <a:bodyPr/>
                    <a:lstStyle/>
                    <a:p>
                      <a:pPr algn="ctr"/>
                      <a:r>
                        <a:rPr lang="en-US" sz="2000" dirty="0">
                          <a:effectLst/>
                        </a:rPr>
                        <a:t>–1.53</a:t>
                      </a:r>
                      <a:endParaRPr lang="en-US" sz="2800" dirty="0">
                        <a:effectLst/>
                        <a:latin typeface="Calibri"/>
                        <a:cs typeface="Times New Roman"/>
                      </a:endParaRPr>
                    </a:p>
                  </a:txBody>
                  <a:tcPr marL="27305" marR="27305" marT="27305" marB="27305" anchor="ctr"/>
                </a:tc>
                <a:tc>
                  <a:txBody>
                    <a:bodyPr/>
                    <a:lstStyle/>
                    <a:p>
                      <a:pPr algn="ctr"/>
                      <a:r>
                        <a:rPr lang="en-US" sz="2000">
                          <a:effectLst/>
                        </a:rPr>
                        <a:t>0.12</a:t>
                      </a:r>
                      <a:endParaRPr lang="en-US" sz="2800">
                        <a:effectLst/>
                        <a:latin typeface="Calibri"/>
                        <a:cs typeface="Times New Roman"/>
                      </a:endParaRPr>
                    </a:p>
                  </a:txBody>
                  <a:tcPr marL="27305" marR="27305" marT="27305" marB="27305" anchor="ctr"/>
                </a:tc>
              </a:tr>
              <a:tr h="355600">
                <a:tc>
                  <a:txBody>
                    <a:bodyPr/>
                    <a:lstStyle/>
                    <a:p>
                      <a:pPr indent="279400"/>
                      <a:r>
                        <a:rPr lang="en-US" sz="2000" dirty="0">
                          <a:effectLst/>
                        </a:rPr>
                        <a:t>Valentino et al (50 </a:t>
                      </a:r>
                      <a:r>
                        <a:rPr lang="en-US" sz="2000" dirty="0" smtClean="0">
                          <a:effectLst/>
                        </a:rPr>
                        <a:t>IU/kg)</a:t>
                      </a:r>
                      <a:r>
                        <a:rPr lang="en-US" sz="2000" baseline="30000" dirty="0" smtClean="0">
                          <a:effectLst/>
                        </a:rPr>
                        <a:t>4</a:t>
                      </a:r>
                      <a:endParaRPr lang="en-US" sz="2800" i="1" dirty="0">
                        <a:effectLst/>
                        <a:latin typeface="Calibri"/>
                        <a:cs typeface="Times New Roman"/>
                      </a:endParaRPr>
                    </a:p>
                  </a:txBody>
                  <a:tcPr marL="27305" marR="27305" marT="27305" marB="27305" anchor="ctr"/>
                </a:tc>
                <a:tc>
                  <a:txBody>
                    <a:bodyPr/>
                    <a:lstStyle/>
                    <a:p>
                      <a:pPr algn="ctr"/>
                      <a:r>
                        <a:rPr lang="en-US" sz="2000">
                          <a:effectLst/>
                        </a:rPr>
                        <a:t>0.47</a:t>
                      </a:r>
                      <a:endParaRPr lang="en-US" sz="2800">
                        <a:effectLst/>
                        <a:latin typeface="Calibri"/>
                        <a:cs typeface="Times New Roman"/>
                      </a:endParaRPr>
                    </a:p>
                  </a:txBody>
                  <a:tcPr marL="27305" marR="27305" marT="27305" marB="27305" anchor="ctr"/>
                </a:tc>
                <a:tc>
                  <a:txBody>
                    <a:bodyPr/>
                    <a:lstStyle/>
                    <a:p>
                      <a:pPr algn="ctr"/>
                      <a:r>
                        <a:rPr lang="en-US" sz="2000" dirty="0">
                          <a:effectLst/>
                        </a:rPr>
                        <a:t>0.60</a:t>
                      </a:r>
                      <a:endParaRPr lang="en-US" sz="2800" dirty="0">
                        <a:effectLst/>
                        <a:latin typeface="Calibri"/>
                        <a:cs typeface="Times New Roman"/>
                      </a:endParaRPr>
                    </a:p>
                  </a:txBody>
                  <a:tcPr marL="27305" marR="27305" marT="27305" marB="27305" anchor="ctr"/>
                </a:tc>
              </a:tr>
              <a:tr h="355600">
                <a:tc>
                  <a:txBody>
                    <a:bodyPr/>
                    <a:lstStyle/>
                    <a:p>
                      <a:pPr marL="285750"/>
                      <a:r>
                        <a:rPr lang="en-US" sz="2000" dirty="0" err="1">
                          <a:effectLst/>
                        </a:rPr>
                        <a:t>Windyga</a:t>
                      </a:r>
                      <a:r>
                        <a:rPr lang="en-US" sz="2000" dirty="0">
                          <a:effectLst/>
                        </a:rPr>
                        <a:t> et </a:t>
                      </a:r>
                      <a:r>
                        <a:rPr lang="en-US" sz="2000" dirty="0" smtClean="0">
                          <a:effectLst/>
                        </a:rPr>
                        <a:t>al</a:t>
                      </a:r>
                      <a:r>
                        <a:rPr lang="en-US" sz="2000" baseline="30000" dirty="0" smtClean="0">
                          <a:effectLst/>
                        </a:rPr>
                        <a:t>5</a:t>
                      </a:r>
                      <a:endParaRPr lang="en-US" sz="2800" i="1" dirty="0">
                        <a:effectLst/>
                        <a:latin typeface="Calibri"/>
                        <a:cs typeface="Times New Roman"/>
                      </a:endParaRPr>
                    </a:p>
                  </a:txBody>
                  <a:tcPr marL="27305" marR="27305" marT="27305" marB="27305" anchor="ctr"/>
                </a:tc>
                <a:tc>
                  <a:txBody>
                    <a:bodyPr/>
                    <a:lstStyle/>
                    <a:p>
                      <a:pPr algn="ctr"/>
                      <a:r>
                        <a:rPr lang="en-US" sz="2000">
                          <a:effectLst/>
                        </a:rPr>
                        <a:t>–1.13</a:t>
                      </a:r>
                      <a:endParaRPr lang="en-US" sz="2800">
                        <a:effectLst/>
                        <a:latin typeface="Calibri"/>
                        <a:cs typeface="Times New Roman"/>
                      </a:endParaRPr>
                    </a:p>
                  </a:txBody>
                  <a:tcPr marL="27305" marR="27305" marT="27305" marB="27305" anchor="ctr"/>
                </a:tc>
                <a:tc>
                  <a:txBody>
                    <a:bodyPr/>
                    <a:lstStyle/>
                    <a:p>
                      <a:pPr algn="ctr"/>
                      <a:r>
                        <a:rPr lang="en-US" sz="2000">
                          <a:effectLst/>
                        </a:rPr>
                        <a:t>0.33</a:t>
                      </a:r>
                      <a:endParaRPr lang="en-US" sz="2800">
                        <a:effectLst/>
                        <a:latin typeface="Calibri"/>
                        <a:cs typeface="Times New Roman"/>
                      </a:endParaRPr>
                    </a:p>
                  </a:txBody>
                  <a:tcPr marL="27305" marR="27305" marT="27305" marB="27305" anchor="ctr"/>
                </a:tc>
              </a:tr>
              <a:tr h="355600">
                <a:tc>
                  <a:txBody>
                    <a:bodyPr/>
                    <a:lstStyle/>
                    <a:p>
                      <a:r>
                        <a:rPr lang="en-US" sz="2000" dirty="0">
                          <a:effectLst/>
                        </a:rPr>
                        <a:t>All </a:t>
                      </a:r>
                      <a:r>
                        <a:rPr lang="en-US" sz="2000" dirty="0" err="1">
                          <a:effectLst/>
                        </a:rPr>
                        <a:t>rFIX</a:t>
                      </a:r>
                      <a:r>
                        <a:rPr lang="en-US" sz="2000" dirty="0">
                          <a:effectLst/>
                        </a:rPr>
                        <a:t> studies pooled (</a:t>
                      </a:r>
                      <a:r>
                        <a:rPr lang="en-US" sz="2000" i="1" dirty="0">
                          <a:effectLst/>
                        </a:rPr>
                        <a:t>I</a:t>
                      </a:r>
                      <a:r>
                        <a:rPr lang="en-US" sz="2000" i="1" baseline="30000" dirty="0">
                          <a:effectLst/>
                        </a:rPr>
                        <a:t>2</a:t>
                      </a:r>
                      <a:r>
                        <a:rPr lang="en-US" sz="2000" dirty="0">
                          <a:effectLst/>
                        </a:rPr>
                        <a:t> = 57.5%)</a:t>
                      </a:r>
                      <a:r>
                        <a:rPr lang="en-US" sz="2000" baseline="30000" dirty="0">
                          <a:effectLst/>
                        </a:rPr>
                        <a:t>c</a:t>
                      </a:r>
                      <a:endParaRPr lang="en-US" sz="2800" dirty="0">
                        <a:effectLst/>
                        <a:latin typeface="Calibri"/>
                        <a:cs typeface="Times New Roman"/>
                      </a:endParaRPr>
                    </a:p>
                  </a:txBody>
                  <a:tcPr marL="27305" marR="27305" marT="27305" marB="27305" anchor="ctr"/>
                </a:tc>
                <a:tc>
                  <a:txBody>
                    <a:bodyPr/>
                    <a:lstStyle/>
                    <a:p>
                      <a:pPr algn="ctr"/>
                      <a:r>
                        <a:rPr lang="en-US" sz="2000">
                          <a:effectLst/>
                        </a:rPr>
                        <a:t>–0.77</a:t>
                      </a:r>
                      <a:endParaRPr lang="en-US" sz="2800">
                        <a:effectLst/>
                        <a:latin typeface="Calibri"/>
                        <a:cs typeface="Times New Roman"/>
                      </a:endParaRPr>
                    </a:p>
                  </a:txBody>
                  <a:tcPr marL="27305" marR="27305" marT="27305" marB="27305" anchor="ctr"/>
                </a:tc>
                <a:tc>
                  <a:txBody>
                    <a:bodyPr/>
                    <a:lstStyle/>
                    <a:p>
                      <a:pPr algn="ctr"/>
                      <a:r>
                        <a:rPr lang="en-US" sz="2000" dirty="0">
                          <a:effectLst/>
                        </a:rPr>
                        <a:t>0.23</a:t>
                      </a:r>
                      <a:endParaRPr lang="en-US" sz="2800" dirty="0">
                        <a:effectLst/>
                        <a:latin typeface="Calibri"/>
                        <a:cs typeface="Times New Roman"/>
                      </a:endParaRPr>
                    </a:p>
                  </a:txBody>
                  <a:tcPr marL="27305" marR="27305" marT="27305" marB="27305" anchor="ctr"/>
                </a:tc>
              </a:tr>
            </a:tbl>
          </a:graphicData>
        </a:graphic>
      </p:graphicFrame>
      <p:sp>
        <p:nvSpPr>
          <p:cNvPr id="11" name="TextBox 10"/>
          <p:cNvSpPr txBox="1"/>
          <p:nvPr/>
        </p:nvSpPr>
        <p:spPr>
          <a:xfrm>
            <a:off x="228599" y="5105400"/>
            <a:ext cx="6383479" cy="810478"/>
          </a:xfrm>
          <a:prstGeom prst="rect">
            <a:avLst/>
          </a:prstGeom>
          <a:noFill/>
        </p:spPr>
        <p:txBody>
          <a:bodyPr wrap="none" rtlCol="0">
            <a:spAutoFit/>
          </a:bodyPr>
          <a:lstStyle/>
          <a:p>
            <a:r>
              <a:rPr lang="en-US" sz="1000" baseline="30000" dirty="0" err="1" smtClean="0"/>
              <a:t>a</a:t>
            </a:r>
            <a:r>
              <a:rPr lang="en-US" sz="1000" dirty="0" err="1" smtClean="0"/>
              <a:t>Negative</a:t>
            </a:r>
            <a:r>
              <a:rPr lang="en-US" sz="1000" dirty="0" smtClean="0"/>
              <a:t> </a:t>
            </a:r>
            <a:r>
              <a:rPr lang="en-US" sz="1000" dirty="0"/>
              <a:t>value indicates fewer bleeds with rFIXFc compared with </a:t>
            </a:r>
            <a:r>
              <a:rPr lang="en-US" sz="1000" dirty="0" err="1"/>
              <a:t>rFIX</a:t>
            </a:r>
            <a:r>
              <a:rPr lang="en-US" sz="1000" dirty="0"/>
              <a:t>.</a:t>
            </a:r>
          </a:p>
          <a:p>
            <a:r>
              <a:rPr lang="en-US" sz="1000" baseline="30000" dirty="0" err="1"/>
              <a:t>b</a:t>
            </a:r>
            <a:r>
              <a:rPr lang="en-US" sz="1000" dirty="0" err="1"/>
              <a:t>Student's</a:t>
            </a:r>
            <a:r>
              <a:rPr lang="en-US" sz="1000" dirty="0"/>
              <a:t> </a:t>
            </a:r>
            <a:r>
              <a:rPr lang="en-US" sz="1000" i="1" dirty="0"/>
              <a:t>t</a:t>
            </a:r>
            <a:r>
              <a:rPr lang="en-US" sz="1000" dirty="0"/>
              <a:t> test used for comparisons of individual studies; </a:t>
            </a:r>
            <a:r>
              <a:rPr lang="en-US" sz="1000" i="1" dirty="0"/>
              <a:t>Z</a:t>
            </a:r>
            <a:r>
              <a:rPr lang="en-US" sz="1000" dirty="0"/>
              <a:t> test used for comparison of pooled estimate.</a:t>
            </a:r>
          </a:p>
          <a:p>
            <a:r>
              <a:rPr lang="en-US" sz="1000" baseline="30000" dirty="0" err="1"/>
              <a:t>c</a:t>
            </a:r>
            <a:r>
              <a:rPr lang="en-US" sz="1000" dirty="0" err="1"/>
              <a:t>Pooled</a:t>
            </a:r>
            <a:r>
              <a:rPr lang="en-US" sz="1000" dirty="0"/>
              <a:t> estimates are based on meta-analysis with random effects </a:t>
            </a:r>
            <a:r>
              <a:rPr lang="en-US" sz="1000" dirty="0" smtClean="0"/>
              <a:t>using the </a:t>
            </a:r>
            <a:r>
              <a:rPr lang="en-US" sz="1000" dirty="0" err="1" smtClean="0"/>
              <a:t>DerSimonian</a:t>
            </a:r>
            <a:r>
              <a:rPr lang="en-US" sz="1000" dirty="0" smtClean="0"/>
              <a:t> and Laird method.</a:t>
            </a:r>
            <a:r>
              <a:rPr lang="en-US" sz="1000" baseline="30000" dirty="0" smtClean="0"/>
              <a:t>6</a:t>
            </a:r>
          </a:p>
          <a:p>
            <a:r>
              <a:rPr lang="en-US" sz="1000" dirty="0"/>
              <a:t>ABR, </a:t>
            </a:r>
            <a:r>
              <a:rPr lang="en-US" sz="1000" dirty="0" err="1"/>
              <a:t>annualised</a:t>
            </a:r>
            <a:r>
              <a:rPr lang="en-US" sz="1000" dirty="0"/>
              <a:t> bleeding rate; </a:t>
            </a:r>
            <a:r>
              <a:rPr lang="en-US" sz="1000" dirty="0" err="1"/>
              <a:t>rFIX</a:t>
            </a:r>
            <a:r>
              <a:rPr lang="en-US" sz="1000" dirty="0"/>
              <a:t>, recombinant factor IX; </a:t>
            </a:r>
            <a:r>
              <a:rPr lang="en-US" sz="1000" dirty="0" err="1"/>
              <a:t>rFIXFc</a:t>
            </a:r>
            <a:r>
              <a:rPr lang="en-US" sz="1000" dirty="0"/>
              <a:t>, recombinant factor IX fusion protein.</a:t>
            </a:r>
          </a:p>
          <a:p>
            <a:endParaRPr lang="en-US" sz="1000" baseline="30000" dirty="0"/>
          </a:p>
        </p:txBody>
      </p:sp>
      <p:sp>
        <p:nvSpPr>
          <p:cNvPr id="12" name="TextBox 11"/>
          <p:cNvSpPr txBox="1"/>
          <p:nvPr/>
        </p:nvSpPr>
        <p:spPr>
          <a:xfrm>
            <a:off x="-25400" y="6211669"/>
            <a:ext cx="8686800" cy="507831"/>
          </a:xfrm>
          <a:prstGeom prst="rect">
            <a:avLst/>
          </a:prstGeom>
          <a:noFill/>
        </p:spPr>
        <p:txBody>
          <a:bodyPr wrap="square" rtlCol="0">
            <a:spAutoFit/>
          </a:bodyPr>
          <a:lstStyle/>
          <a:p>
            <a:r>
              <a:rPr lang="en-US" sz="900" dirty="0" smtClean="0"/>
              <a:t>1. Powell JS, </a:t>
            </a:r>
            <a:r>
              <a:rPr lang="en-US" sz="900" dirty="0"/>
              <a:t>et al. </a:t>
            </a:r>
            <a:r>
              <a:rPr lang="en-US" sz="900" i="1" dirty="0"/>
              <a:t>New </a:t>
            </a:r>
            <a:r>
              <a:rPr lang="en-US" sz="900" i="1" dirty="0" err="1"/>
              <a:t>Engl</a:t>
            </a:r>
            <a:r>
              <a:rPr lang="en-US" sz="900" i="1" dirty="0"/>
              <a:t> J Med</a:t>
            </a:r>
            <a:r>
              <a:rPr lang="en-US" sz="900" dirty="0"/>
              <a:t>. 2013;369(24):2313-2323</a:t>
            </a:r>
            <a:r>
              <a:rPr lang="en-US" sz="900" dirty="0" smtClean="0"/>
              <a:t>. 2. </a:t>
            </a:r>
            <a:r>
              <a:rPr lang="da-DK" sz="900" dirty="0" smtClean="0"/>
              <a:t>Roth DA, </a:t>
            </a:r>
            <a:r>
              <a:rPr lang="da-DK" sz="900" dirty="0"/>
              <a:t>et al. </a:t>
            </a:r>
            <a:r>
              <a:rPr lang="da-DK" sz="900" i="1" dirty="0"/>
              <a:t>Blood</a:t>
            </a:r>
            <a:r>
              <a:rPr lang="da-DK" sz="900" dirty="0"/>
              <a:t>. 2001;98(13):</a:t>
            </a:r>
            <a:r>
              <a:rPr lang="da-DK" sz="900" dirty="0" smtClean="0"/>
              <a:t>3600-3606. </a:t>
            </a:r>
            <a:r>
              <a:rPr lang="fr-FR" sz="900" dirty="0" smtClean="0"/>
              <a:t>3. Lambert </a:t>
            </a:r>
            <a:r>
              <a:rPr lang="fr-FR" sz="900" dirty="0"/>
              <a:t>T</a:t>
            </a:r>
            <a:r>
              <a:rPr lang="fr-FR" sz="900" dirty="0" smtClean="0"/>
              <a:t>, </a:t>
            </a:r>
            <a:r>
              <a:rPr lang="fr-FR" sz="900" dirty="0"/>
              <a:t>et al. </a:t>
            </a:r>
            <a:r>
              <a:rPr lang="fr-FR" sz="900" i="1" dirty="0" err="1"/>
              <a:t>Haemophilia</a:t>
            </a:r>
            <a:r>
              <a:rPr lang="fr-FR" sz="900" dirty="0"/>
              <a:t>. 2007;13(3):</a:t>
            </a:r>
            <a:r>
              <a:rPr lang="fr-FR" sz="900" dirty="0" smtClean="0"/>
              <a:t>233-243. </a:t>
            </a:r>
            <a:r>
              <a:rPr lang="en-US" sz="900" dirty="0" smtClean="0"/>
              <a:t>4. </a:t>
            </a:r>
            <a:r>
              <a:rPr lang="en-US" sz="900" dirty="0"/>
              <a:t>Valentino </a:t>
            </a:r>
            <a:r>
              <a:rPr lang="en-US" sz="900" dirty="0" smtClean="0"/>
              <a:t>LA, </a:t>
            </a:r>
            <a:r>
              <a:rPr lang="en-US" sz="900" dirty="0"/>
              <a:t>et al. </a:t>
            </a:r>
            <a:r>
              <a:rPr lang="en-US" sz="900" i="1" dirty="0" err="1"/>
              <a:t>Haemophilia</a:t>
            </a:r>
            <a:r>
              <a:rPr lang="en-US" sz="900" dirty="0"/>
              <a:t>. 2014. [</a:t>
            </a:r>
            <a:r>
              <a:rPr lang="en-US" sz="900" dirty="0" err="1"/>
              <a:t>epub</a:t>
            </a:r>
            <a:r>
              <a:rPr lang="en-US" sz="900" dirty="0"/>
              <a:t> ahead of print.] </a:t>
            </a:r>
            <a:r>
              <a:rPr lang="en-US" sz="900" dirty="0" err="1"/>
              <a:t>doi</a:t>
            </a:r>
            <a:r>
              <a:rPr lang="en-US" sz="900" dirty="0"/>
              <a:t>: </a:t>
            </a:r>
            <a:r>
              <a:rPr lang="en-US" sz="900" dirty="0" smtClean="0"/>
              <a:t>10.1111/hae.12344. </a:t>
            </a:r>
            <a:r>
              <a:rPr lang="da-DK" sz="900" dirty="0" smtClean="0"/>
              <a:t>5. </a:t>
            </a:r>
            <a:r>
              <a:rPr lang="da-DK" sz="900" dirty="0"/>
              <a:t>Windyga J, et al. </a:t>
            </a:r>
            <a:r>
              <a:rPr lang="da-DK" sz="900" i="1" dirty="0"/>
              <a:t>Haemophilia</a:t>
            </a:r>
            <a:r>
              <a:rPr lang="da-DK" sz="900" dirty="0"/>
              <a:t>. 2014;20(1):15-24</a:t>
            </a:r>
            <a:r>
              <a:rPr lang="da-DK" sz="900" dirty="0" smtClean="0"/>
              <a:t>. 6.</a:t>
            </a:r>
            <a:r>
              <a:rPr lang="en-US" sz="900" dirty="0" smtClean="0"/>
              <a:t> </a:t>
            </a:r>
            <a:r>
              <a:rPr lang="en-US" sz="900" dirty="0" err="1"/>
              <a:t>DerSimonian</a:t>
            </a:r>
            <a:r>
              <a:rPr lang="en-US" sz="900" dirty="0"/>
              <a:t> R, Laird N. </a:t>
            </a:r>
            <a:r>
              <a:rPr lang="en-US" sz="900" i="1" dirty="0"/>
              <a:t>Controlled </a:t>
            </a:r>
            <a:r>
              <a:rPr lang="en-US" sz="900" i="1" dirty="0" err="1"/>
              <a:t>Clin</a:t>
            </a:r>
            <a:r>
              <a:rPr lang="en-US" sz="900" i="1" dirty="0"/>
              <a:t> Trials</a:t>
            </a:r>
            <a:r>
              <a:rPr lang="en-US" sz="900" dirty="0"/>
              <a:t>. 1986;7(3):177-188</a:t>
            </a:r>
          </a:p>
        </p:txBody>
      </p:sp>
    </p:spTree>
    <p:extLst>
      <p:ext uri="{BB962C8B-B14F-4D97-AF65-F5344CB8AC3E}">
        <p14:creationId xmlns:p14="http://schemas.microsoft.com/office/powerpoint/2010/main" val="16502549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3E3D758-81B7-428F-A75E-B7894C3939AB}" type="slidenum">
              <a:rPr lang="en-US" smtClean="0">
                <a:solidFill>
                  <a:schemeClr val="bg2"/>
                </a:solidFill>
              </a:rPr>
              <a:pPr eaLnBrk="1" hangingPunct="1"/>
              <a:t>7</a:t>
            </a:fld>
            <a:endParaRPr lang="en-US" smtClean="0">
              <a:solidFill>
                <a:schemeClr val="bg2"/>
              </a:solidFill>
            </a:endParaRPr>
          </a:p>
        </p:txBody>
      </p:sp>
      <p:sp>
        <p:nvSpPr>
          <p:cNvPr id="7171" name="Rectangle 2"/>
          <p:cNvSpPr>
            <a:spLocks noGrp="1" noChangeArrowheads="1"/>
          </p:cNvSpPr>
          <p:nvPr>
            <p:ph type="title"/>
          </p:nvPr>
        </p:nvSpPr>
        <p:spPr/>
        <p:txBody>
          <a:bodyPr/>
          <a:lstStyle/>
          <a:p>
            <a:r>
              <a:rPr lang="en-US" dirty="0" smtClean="0"/>
              <a:t>Simulation Based </a:t>
            </a:r>
            <a:r>
              <a:rPr lang="en-US" dirty="0"/>
              <a:t>on </a:t>
            </a:r>
            <a:r>
              <a:rPr lang="en-US" dirty="0" smtClean="0"/>
              <a:t>Compliance Level of 75.7</a:t>
            </a:r>
            <a:r>
              <a:rPr lang="en-US" dirty="0"/>
              <a:t>% </a:t>
            </a:r>
            <a:endParaRPr lang="en-US" dirty="0" smtClean="0"/>
          </a:p>
        </p:txBody>
      </p:sp>
      <p:sp>
        <p:nvSpPr>
          <p:cNvPr id="3" name="TextBox 2"/>
          <p:cNvSpPr txBox="1"/>
          <p:nvPr/>
        </p:nvSpPr>
        <p:spPr>
          <a:xfrm>
            <a:off x="287694" y="5486400"/>
            <a:ext cx="8400661" cy="861774"/>
          </a:xfrm>
          <a:prstGeom prst="rect">
            <a:avLst/>
          </a:prstGeom>
          <a:noFill/>
        </p:spPr>
        <p:txBody>
          <a:bodyPr wrap="square" rtlCol="0">
            <a:spAutoFit/>
          </a:bodyPr>
          <a:lstStyle/>
          <a:p>
            <a:r>
              <a:rPr lang="en-US" sz="1000" baseline="30000" dirty="0" err="1" smtClean="0"/>
              <a:t>a</a:t>
            </a:r>
            <a:r>
              <a:rPr lang="en-US" sz="1000" dirty="0" err="1" smtClean="0"/>
              <a:t>Pooled</a:t>
            </a:r>
            <a:r>
              <a:rPr lang="en-US" sz="1000" dirty="0" smtClean="0"/>
              <a:t> </a:t>
            </a:r>
            <a:r>
              <a:rPr lang="en-US" sz="1000" dirty="0"/>
              <a:t>estimates of ABRs on prophylaxis based on random effects meta-analysis of all </a:t>
            </a:r>
            <a:r>
              <a:rPr lang="en-US" sz="1000" dirty="0" err="1"/>
              <a:t>rFIX</a:t>
            </a:r>
            <a:r>
              <a:rPr lang="en-US" sz="1000" dirty="0"/>
              <a:t> comparator studies.</a:t>
            </a:r>
            <a:r>
              <a:rPr lang="en-US" sz="1000" baseline="30000" dirty="0"/>
              <a:t>  </a:t>
            </a:r>
            <a:r>
              <a:rPr lang="en-US" sz="1000" dirty="0"/>
              <a:t>Standard deviations for the </a:t>
            </a:r>
            <a:r>
              <a:rPr lang="en-US" sz="1000" i="1" dirty="0"/>
              <a:t>Roth et </a:t>
            </a:r>
            <a:r>
              <a:rPr lang="en-US" sz="1000" i="1" dirty="0" smtClean="0"/>
              <a:t>al</a:t>
            </a:r>
            <a:r>
              <a:rPr lang="en-US" sz="1000" i="1" baseline="30000" dirty="0" smtClean="0"/>
              <a:t>1</a:t>
            </a:r>
            <a:r>
              <a:rPr lang="en-US" sz="1000" dirty="0" smtClean="0"/>
              <a:t>, </a:t>
            </a:r>
            <a:r>
              <a:rPr lang="en-US" sz="1000" i="1" dirty="0"/>
              <a:t>Lambert et </a:t>
            </a:r>
            <a:r>
              <a:rPr lang="en-US" sz="1000" i="1" dirty="0" smtClean="0"/>
              <a:t>al</a:t>
            </a:r>
            <a:r>
              <a:rPr lang="en-US" sz="1000" i="1" baseline="30000" dirty="0" smtClean="0"/>
              <a:t>2</a:t>
            </a:r>
            <a:r>
              <a:rPr lang="en-US" sz="1000" dirty="0" smtClean="0"/>
              <a:t>, </a:t>
            </a:r>
            <a:r>
              <a:rPr lang="en-US" sz="1000" dirty="0"/>
              <a:t>and </a:t>
            </a:r>
            <a:r>
              <a:rPr lang="en-US" sz="1000" i="1" dirty="0"/>
              <a:t>Valentino et </a:t>
            </a:r>
            <a:r>
              <a:rPr lang="en-US" sz="1000" i="1" dirty="0" smtClean="0"/>
              <a:t>al</a:t>
            </a:r>
            <a:r>
              <a:rPr lang="en-US" sz="1000" baseline="30000" dirty="0" smtClean="0"/>
              <a:t>3 </a:t>
            </a:r>
            <a:r>
              <a:rPr lang="en-US" sz="1000" dirty="0" smtClean="0"/>
              <a:t>studies </a:t>
            </a:r>
            <a:r>
              <a:rPr lang="en-US" sz="1000" dirty="0"/>
              <a:t>were estimated assuming Poisson distributions and adjusted for over-dispersion; other studies are as reported. </a:t>
            </a:r>
          </a:p>
          <a:p>
            <a:r>
              <a:rPr lang="en-US" sz="1000" baseline="30000" dirty="0" err="1"/>
              <a:t>b</a:t>
            </a:r>
            <a:r>
              <a:rPr lang="en-US" sz="1000" dirty="0" err="1"/>
              <a:t>When</a:t>
            </a:r>
            <a:r>
              <a:rPr lang="en-US" sz="1000" dirty="0"/>
              <a:t> assumed </a:t>
            </a:r>
            <a:r>
              <a:rPr lang="en-US" sz="1000" dirty="0" err="1"/>
              <a:t>rFIX</a:t>
            </a:r>
            <a:r>
              <a:rPr lang="en-US" sz="1000" dirty="0"/>
              <a:t> compliance rate is 75.7%.  Note that lower 95% confidence limit is &gt;0.</a:t>
            </a:r>
          </a:p>
          <a:p>
            <a:r>
              <a:rPr lang="en-US" sz="1000" baseline="30000" dirty="0" err="1"/>
              <a:t>c</a:t>
            </a:r>
            <a:r>
              <a:rPr lang="en-US" sz="1000" dirty="0" err="1"/>
              <a:t>Based</a:t>
            </a:r>
            <a:r>
              <a:rPr lang="en-US" sz="1000" dirty="0"/>
              <a:t> on estimates of current levels of prophylaxis compliance reported in </a:t>
            </a:r>
            <a:r>
              <a:rPr lang="en-US" sz="1000" i="1" dirty="0"/>
              <a:t>Ho et al </a:t>
            </a:r>
            <a:r>
              <a:rPr lang="en-US" sz="1000" dirty="0"/>
              <a:t>(</a:t>
            </a:r>
            <a:r>
              <a:rPr lang="en-US" sz="1000" i="1" dirty="0" err="1"/>
              <a:t>Haemophilia</a:t>
            </a:r>
            <a:r>
              <a:rPr lang="en-US" sz="1000" dirty="0"/>
              <a:t>. 2014;20(1):</a:t>
            </a:r>
            <a:r>
              <a:rPr lang="en-US" sz="1000" dirty="0" smtClean="0"/>
              <a:t>39-43).</a:t>
            </a:r>
            <a:endParaRPr lang="en-US" sz="1000" dirty="0"/>
          </a:p>
        </p:txBody>
      </p:sp>
      <p:grpSp>
        <p:nvGrpSpPr>
          <p:cNvPr id="2" name="Group 1"/>
          <p:cNvGrpSpPr/>
          <p:nvPr/>
        </p:nvGrpSpPr>
        <p:grpSpPr>
          <a:xfrm>
            <a:off x="304800" y="1524000"/>
            <a:ext cx="8356600" cy="3962400"/>
            <a:chOff x="246656" y="1447800"/>
            <a:chExt cx="8766590" cy="411480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656" y="1447800"/>
              <a:ext cx="8650687" cy="4052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46656" y="1447800"/>
              <a:ext cx="8766590" cy="411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extBox 7"/>
          <p:cNvSpPr txBox="1"/>
          <p:nvPr/>
        </p:nvSpPr>
        <p:spPr>
          <a:xfrm>
            <a:off x="1555" y="6350169"/>
            <a:ext cx="8686800" cy="507831"/>
          </a:xfrm>
          <a:prstGeom prst="rect">
            <a:avLst/>
          </a:prstGeom>
          <a:noFill/>
        </p:spPr>
        <p:txBody>
          <a:bodyPr wrap="square" rtlCol="0">
            <a:spAutoFit/>
          </a:bodyPr>
          <a:lstStyle/>
          <a:p>
            <a:r>
              <a:rPr lang="en-US" sz="900" dirty="0"/>
              <a:t>ABR, </a:t>
            </a:r>
            <a:r>
              <a:rPr lang="en-US" sz="900" dirty="0" err="1"/>
              <a:t>annualised</a:t>
            </a:r>
            <a:r>
              <a:rPr lang="en-US" sz="900" dirty="0"/>
              <a:t> bleeding rate; </a:t>
            </a:r>
            <a:r>
              <a:rPr lang="en-US" sz="900" dirty="0" err="1"/>
              <a:t>rFIX</a:t>
            </a:r>
            <a:r>
              <a:rPr lang="en-US" sz="900" dirty="0"/>
              <a:t>, recombinant factor </a:t>
            </a:r>
            <a:r>
              <a:rPr lang="en-US" sz="900" dirty="0" smtClean="0"/>
              <a:t>IX; rFIXFc</a:t>
            </a:r>
            <a:r>
              <a:rPr lang="en-US" sz="900" dirty="0"/>
              <a:t>, recombinant factor IX Fc fusion </a:t>
            </a:r>
            <a:r>
              <a:rPr lang="en-US" sz="900" dirty="0" smtClean="0"/>
              <a:t>protein.</a:t>
            </a:r>
          </a:p>
          <a:p>
            <a:r>
              <a:rPr lang="en-US" sz="900" dirty="0" smtClean="0"/>
              <a:t>1. </a:t>
            </a:r>
            <a:r>
              <a:rPr lang="da-DK" sz="900" dirty="0" smtClean="0"/>
              <a:t>Roth DA, et al. </a:t>
            </a:r>
            <a:r>
              <a:rPr lang="da-DK" sz="900" i="1" dirty="0" smtClean="0"/>
              <a:t>Blood</a:t>
            </a:r>
            <a:r>
              <a:rPr lang="da-DK" sz="900" dirty="0" smtClean="0"/>
              <a:t>. 2001;98(13):3600-3606. </a:t>
            </a:r>
            <a:r>
              <a:rPr lang="fr-FR" sz="900" dirty="0" smtClean="0"/>
              <a:t>2. Lambert T, et al. </a:t>
            </a:r>
            <a:r>
              <a:rPr lang="fr-FR" sz="900" i="1" dirty="0" err="1" smtClean="0"/>
              <a:t>Haemophilia</a:t>
            </a:r>
            <a:r>
              <a:rPr lang="fr-FR" sz="900" dirty="0" smtClean="0"/>
              <a:t>. 2007;13(3):233-243. </a:t>
            </a:r>
            <a:r>
              <a:rPr lang="en-US" sz="900" dirty="0" smtClean="0"/>
              <a:t>3. Valentino LA, et al. </a:t>
            </a:r>
            <a:r>
              <a:rPr lang="en-US" sz="900" i="1" dirty="0" err="1" smtClean="0"/>
              <a:t>Haemophilia</a:t>
            </a:r>
            <a:r>
              <a:rPr lang="en-US" sz="900" dirty="0" smtClean="0"/>
              <a:t>. 2014. [</a:t>
            </a:r>
            <a:r>
              <a:rPr lang="en-US" sz="900" dirty="0" err="1" smtClean="0"/>
              <a:t>epub</a:t>
            </a:r>
            <a:r>
              <a:rPr lang="en-US" sz="900" dirty="0" smtClean="0"/>
              <a:t> ahead of print.] </a:t>
            </a:r>
            <a:r>
              <a:rPr lang="en-US" sz="900" dirty="0" err="1" smtClean="0"/>
              <a:t>doi</a:t>
            </a:r>
            <a:r>
              <a:rPr lang="en-US" sz="900" dirty="0" smtClean="0"/>
              <a:t>: 10.1111/hae.12344. </a:t>
            </a:r>
            <a:endParaRPr lang="en-US" sz="900" dirty="0"/>
          </a:p>
        </p:txBody>
      </p:sp>
    </p:spTree>
    <p:extLst>
      <p:ext uri="{BB962C8B-B14F-4D97-AF65-F5344CB8AC3E}">
        <p14:creationId xmlns:p14="http://schemas.microsoft.com/office/powerpoint/2010/main" val="24274136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Limitations</a:t>
            </a:r>
            <a:endParaRPr lang="en-US" dirty="0"/>
          </a:p>
        </p:txBody>
      </p:sp>
      <p:sp>
        <p:nvSpPr>
          <p:cNvPr id="3" name="Content Placeholder 2"/>
          <p:cNvSpPr>
            <a:spLocks noGrp="1"/>
          </p:cNvSpPr>
          <p:nvPr>
            <p:ph idx="1"/>
          </p:nvPr>
        </p:nvSpPr>
        <p:spPr>
          <a:xfrm>
            <a:off x="685800" y="1524000"/>
            <a:ext cx="7772400" cy="5029200"/>
          </a:xfrm>
        </p:spPr>
        <p:txBody>
          <a:bodyPr/>
          <a:lstStyle/>
          <a:p>
            <a:r>
              <a:rPr lang="en-US" sz="2400" dirty="0"/>
              <a:t>This </a:t>
            </a:r>
            <a:r>
              <a:rPr lang="en-US" sz="2400" dirty="0" smtClean="0"/>
              <a:t>comparison is indirect.</a:t>
            </a:r>
          </a:p>
          <a:p>
            <a:endParaRPr lang="en-US" sz="2400" dirty="0"/>
          </a:p>
          <a:p>
            <a:r>
              <a:rPr lang="en-US" sz="2400" dirty="0" smtClean="0"/>
              <a:t>A random-effects </a:t>
            </a:r>
            <a:r>
              <a:rPr lang="en-US" sz="2400" dirty="0"/>
              <a:t>meta-analysis approach </a:t>
            </a:r>
            <a:r>
              <a:rPr lang="en-US" sz="2400" dirty="0" smtClean="0"/>
              <a:t>was used to account for between-study variance.</a:t>
            </a:r>
          </a:p>
          <a:p>
            <a:pPr lvl="1"/>
            <a:endParaRPr lang="en-US" sz="2000" dirty="0" smtClean="0"/>
          </a:p>
          <a:p>
            <a:r>
              <a:rPr lang="en-US" sz="2400" dirty="0" smtClean="0"/>
              <a:t>The effect of changes in compliance are based on the </a:t>
            </a:r>
            <a:r>
              <a:rPr lang="en-US" sz="2400" dirty="0"/>
              <a:t>assumption that </a:t>
            </a:r>
            <a:r>
              <a:rPr lang="en-US" sz="2400" dirty="0" smtClean="0"/>
              <a:t>ABR is correlated to compliance over the range of values reported in clinical trials for </a:t>
            </a:r>
            <a:r>
              <a:rPr lang="en-US" sz="2400" dirty="0"/>
              <a:t>patients treated </a:t>
            </a:r>
            <a:r>
              <a:rPr lang="en-US" sz="2400" dirty="0" smtClean="0"/>
              <a:t>with on-demand or prophylaxis regimens</a:t>
            </a:r>
            <a:r>
              <a:rPr lang="en-US" sz="2000" dirty="0" smtClean="0"/>
              <a:t>.</a:t>
            </a:r>
            <a:endParaRPr lang="en-US" sz="2000" dirty="0"/>
          </a:p>
        </p:txBody>
      </p:sp>
      <p:sp>
        <p:nvSpPr>
          <p:cNvPr id="4" name="Date Placeholder 3"/>
          <p:cNvSpPr>
            <a:spLocks noGrp="1"/>
          </p:cNvSpPr>
          <p:nvPr>
            <p:ph type="dt" sz="half" idx="10"/>
          </p:nvPr>
        </p:nvSpPr>
        <p:spPr/>
        <p:txBody>
          <a:bodyPr/>
          <a:lstStyle/>
          <a:p>
            <a:pPr>
              <a:defRPr/>
            </a:pPr>
            <a:fld id="{B09C1962-E699-4A5C-86EB-7AF367C99BE9}" type="slidenum">
              <a:rPr lang="en-US" smtClean="0"/>
              <a:pPr>
                <a:defRPr/>
              </a:pPr>
              <a:t>8</a:t>
            </a:fld>
            <a:endParaRPr lang="en-US" dirty="0"/>
          </a:p>
        </p:txBody>
      </p:sp>
    </p:spTree>
    <p:extLst>
      <p:ext uri="{BB962C8B-B14F-4D97-AF65-F5344CB8AC3E}">
        <p14:creationId xmlns:p14="http://schemas.microsoft.com/office/powerpoint/2010/main" val="23135962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3E3D758-81B7-428F-A75E-B7894C3939AB}" type="slidenum">
              <a:rPr lang="en-US" smtClean="0">
                <a:solidFill>
                  <a:schemeClr val="bg2"/>
                </a:solidFill>
              </a:rPr>
              <a:pPr eaLnBrk="1" hangingPunct="1"/>
              <a:t>9</a:t>
            </a:fld>
            <a:endParaRPr lang="en-US" smtClean="0">
              <a:solidFill>
                <a:schemeClr val="bg2"/>
              </a:solidFill>
            </a:endParaRPr>
          </a:p>
        </p:txBody>
      </p:sp>
      <p:sp>
        <p:nvSpPr>
          <p:cNvPr id="7171" name="Rectangle 2"/>
          <p:cNvSpPr>
            <a:spLocks noGrp="1" noChangeArrowheads="1"/>
          </p:cNvSpPr>
          <p:nvPr>
            <p:ph type="title"/>
          </p:nvPr>
        </p:nvSpPr>
        <p:spPr/>
        <p:txBody>
          <a:bodyPr/>
          <a:lstStyle/>
          <a:p>
            <a:pPr eaLnBrk="1" hangingPunct="1"/>
            <a:r>
              <a:rPr lang="en-US" dirty="0" smtClean="0"/>
              <a:t>Conclusions</a:t>
            </a:r>
          </a:p>
        </p:txBody>
      </p:sp>
      <p:sp>
        <p:nvSpPr>
          <p:cNvPr id="7172" name="Rectangle 3"/>
          <p:cNvSpPr>
            <a:spLocks noGrp="1" noChangeArrowheads="1"/>
          </p:cNvSpPr>
          <p:nvPr>
            <p:ph type="body" idx="1"/>
          </p:nvPr>
        </p:nvSpPr>
        <p:spPr>
          <a:xfrm>
            <a:off x="685800" y="1524000"/>
            <a:ext cx="8229600" cy="5089859"/>
          </a:xfrm>
        </p:spPr>
        <p:txBody>
          <a:bodyPr/>
          <a:lstStyle/>
          <a:p>
            <a:r>
              <a:rPr lang="en-US" sz="2400" dirty="0" smtClean="0"/>
              <a:t>Based </a:t>
            </a:r>
            <a:r>
              <a:rPr lang="en-US" sz="2400" dirty="0"/>
              <a:t>on unadjusted indirect comparison of </a:t>
            </a:r>
            <a:r>
              <a:rPr lang="en-US" sz="2400" dirty="0" smtClean="0"/>
              <a:t>6 clinical studies for rFIXFc </a:t>
            </a:r>
            <a:r>
              <a:rPr lang="en-US" sz="2400" dirty="0"/>
              <a:t>and </a:t>
            </a:r>
            <a:r>
              <a:rPr lang="en-US" sz="2400" dirty="0" err="1" smtClean="0"/>
              <a:t>rFIX</a:t>
            </a:r>
            <a:r>
              <a:rPr lang="en-US" sz="2400" dirty="0" smtClean="0"/>
              <a:t> products</a:t>
            </a:r>
          </a:p>
          <a:p>
            <a:pPr lvl="1"/>
            <a:r>
              <a:rPr lang="en-US" sz="2000" dirty="0" smtClean="0"/>
              <a:t>The </a:t>
            </a:r>
            <a:r>
              <a:rPr lang="en-US" sz="2000" dirty="0"/>
              <a:t>efficacy of prophylaxis treatment with </a:t>
            </a:r>
            <a:r>
              <a:rPr lang="en-US" sz="2000" dirty="0" smtClean="0"/>
              <a:t>once-weekly rFIXFc </a:t>
            </a:r>
            <a:r>
              <a:rPr lang="en-US" sz="2000" dirty="0"/>
              <a:t>is </a:t>
            </a:r>
            <a:r>
              <a:rPr lang="en-US" sz="2000" dirty="0" smtClean="0"/>
              <a:t>comparable to more </a:t>
            </a:r>
            <a:r>
              <a:rPr lang="en-US" sz="2000" dirty="0"/>
              <a:t>frequently infused </a:t>
            </a:r>
            <a:r>
              <a:rPr lang="en-US" sz="2000" dirty="0" err="1" smtClean="0"/>
              <a:t>rFIX</a:t>
            </a:r>
            <a:r>
              <a:rPr lang="en-US" sz="2000" dirty="0" smtClean="0"/>
              <a:t>.</a:t>
            </a:r>
            <a:endParaRPr lang="en-US" sz="2000" dirty="0"/>
          </a:p>
          <a:p>
            <a:pPr lvl="1"/>
            <a:r>
              <a:rPr lang="en-US" sz="2000" dirty="0" smtClean="0"/>
              <a:t>Less </a:t>
            </a:r>
            <a:r>
              <a:rPr lang="en-US" sz="2000" dirty="0"/>
              <a:t>frequent infusions with rFIXFc may enhance </a:t>
            </a:r>
            <a:r>
              <a:rPr lang="en-US" sz="2000" dirty="0" smtClean="0"/>
              <a:t>compliance and consequently effectiveness, as suggested by compliance modeling. </a:t>
            </a:r>
            <a:endParaRPr lang="en-US" sz="2000" dirty="0"/>
          </a:p>
          <a:p>
            <a:pPr lvl="1"/>
            <a:r>
              <a:rPr lang="en-US" sz="2000" dirty="0" smtClean="0"/>
              <a:t>Simulations </a:t>
            </a:r>
            <a:r>
              <a:rPr lang="en-US" sz="2000" dirty="0"/>
              <a:t>suggest </a:t>
            </a:r>
            <a:r>
              <a:rPr lang="en-US" sz="2000" dirty="0" smtClean="0"/>
              <a:t>improvements in compliance of ≥ 9 </a:t>
            </a:r>
            <a:r>
              <a:rPr lang="en-US" sz="2000" dirty="0"/>
              <a:t>to </a:t>
            </a:r>
            <a:r>
              <a:rPr lang="en-US" sz="2000" dirty="0" smtClean="0"/>
              <a:t>14% with rFIXFc would yield a statistically significant reduction in mean ABR</a:t>
            </a:r>
            <a:r>
              <a:rPr lang="en-US" sz="2000" dirty="0"/>
              <a:t>.</a:t>
            </a:r>
          </a:p>
          <a:p>
            <a:endParaRPr lang="en-US" sz="2400" dirty="0" smtClean="0"/>
          </a:p>
          <a:p>
            <a:r>
              <a:rPr lang="en-US" sz="2400" dirty="0" smtClean="0"/>
              <a:t>Additional </a:t>
            </a:r>
            <a:r>
              <a:rPr lang="en-US" sz="2400" dirty="0"/>
              <a:t>studies are necessary to </a:t>
            </a:r>
            <a:r>
              <a:rPr lang="en-US" sz="2400" dirty="0" smtClean="0"/>
              <a:t>validate </a:t>
            </a:r>
            <a:r>
              <a:rPr lang="en-US" sz="2400" dirty="0"/>
              <a:t>these </a:t>
            </a:r>
            <a:r>
              <a:rPr lang="en-US" sz="2400" dirty="0" smtClean="0"/>
              <a:t>findings and assess </a:t>
            </a:r>
            <a:r>
              <a:rPr lang="en-US" sz="2400" dirty="0"/>
              <a:t>the true impact of </a:t>
            </a:r>
            <a:r>
              <a:rPr lang="en-US" sz="2400" dirty="0" smtClean="0"/>
              <a:t>rFIXFc </a:t>
            </a:r>
            <a:r>
              <a:rPr lang="en-US" sz="2400" dirty="0"/>
              <a:t>on </a:t>
            </a:r>
            <a:r>
              <a:rPr lang="en-US" sz="2400" dirty="0" smtClean="0"/>
              <a:t>real-world effectiveness.</a:t>
            </a:r>
          </a:p>
        </p:txBody>
      </p:sp>
      <p:sp>
        <p:nvSpPr>
          <p:cNvPr id="5" name="TextBox 4"/>
          <p:cNvSpPr txBox="1"/>
          <p:nvPr/>
        </p:nvSpPr>
        <p:spPr>
          <a:xfrm>
            <a:off x="0" y="6613859"/>
            <a:ext cx="8686800" cy="230832"/>
          </a:xfrm>
          <a:prstGeom prst="rect">
            <a:avLst/>
          </a:prstGeom>
          <a:noFill/>
        </p:spPr>
        <p:txBody>
          <a:bodyPr wrap="square" rtlCol="0">
            <a:spAutoFit/>
          </a:bodyPr>
          <a:lstStyle/>
          <a:p>
            <a:r>
              <a:rPr lang="en-US" sz="900" dirty="0"/>
              <a:t>ABR, </a:t>
            </a:r>
            <a:r>
              <a:rPr lang="en-US" sz="900" dirty="0" err="1"/>
              <a:t>annualised</a:t>
            </a:r>
            <a:r>
              <a:rPr lang="en-US" sz="900" dirty="0"/>
              <a:t> bleeding rate; </a:t>
            </a:r>
            <a:r>
              <a:rPr lang="en-US" sz="900" dirty="0" err="1"/>
              <a:t>rFIX</a:t>
            </a:r>
            <a:r>
              <a:rPr lang="en-US" sz="900" dirty="0"/>
              <a:t>, recombinant factor </a:t>
            </a:r>
            <a:r>
              <a:rPr lang="en-US" sz="900" dirty="0" smtClean="0"/>
              <a:t>IX; rFIXFc</a:t>
            </a:r>
            <a:r>
              <a:rPr lang="en-US" sz="900" dirty="0"/>
              <a:t>, recombinant factor IX Fc fusion </a:t>
            </a:r>
            <a:r>
              <a:rPr lang="en-US" sz="900" dirty="0" smtClean="0"/>
              <a:t>protein.</a:t>
            </a:r>
          </a:p>
        </p:txBody>
      </p:sp>
    </p:spTree>
    <p:extLst>
      <p:ext uri="{BB962C8B-B14F-4D97-AF65-F5344CB8AC3E}">
        <p14:creationId xmlns:p14="http://schemas.microsoft.com/office/powerpoint/2010/main" val="2261214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Scientific Presentation Template without logo_revised title slide">
  <a:themeElements>
    <a:clrScheme name="Biogen">
      <a:dk1>
        <a:srgbClr val="000000"/>
      </a:dk1>
      <a:lt1>
        <a:srgbClr val="FFFFFF"/>
      </a:lt1>
      <a:dk2>
        <a:srgbClr val="005CAB"/>
      </a:dk2>
      <a:lt2>
        <a:srgbClr val="808080"/>
      </a:lt2>
      <a:accent1>
        <a:srgbClr val="4F91CD"/>
      </a:accent1>
      <a:accent2>
        <a:srgbClr val="000099"/>
      </a:accent2>
      <a:accent3>
        <a:srgbClr val="FFFFCC"/>
      </a:accent3>
      <a:accent4>
        <a:srgbClr val="CCCCFF"/>
      </a:accent4>
      <a:accent5>
        <a:srgbClr val="C0C0C0"/>
      </a:accent5>
      <a:accent6>
        <a:srgbClr val="3342B5"/>
      </a:accent6>
      <a:hlink>
        <a:srgbClr val="E3C407"/>
      </a:hlink>
      <a:folHlink>
        <a:srgbClr val="D0B306"/>
      </a:folHlink>
    </a:clrScheme>
    <a:fontScheme name="2_presentationJi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presentationJim 1">
        <a:dk1>
          <a:srgbClr val="000000"/>
        </a:dk1>
        <a:lt1>
          <a:srgbClr val="FFFFFF"/>
        </a:lt1>
        <a:dk2>
          <a:srgbClr val="005CAB"/>
        </a:dk2>
        <a:lt2>
          <a:srgbClr val="808080"/>
        </a:lt2>
        <a:accent1>
          <a:srgbClr val="4F91CD"/>
        </a:accent1>
        <a:accent2>
          <a:srgbClr val="000099"/>
        </a:accent2>
        <a:accent3>
          <a:srgbClr val="FFFFFF"/>
        </a:accent3>
        <a:accent4>
          <a:srgbClr val="000000"/>
        </a:accent4>
        <a:accent5>
          <a:srgbClr val="B2C7E3"/>
        </a:accent5>
        <a:accent6>
          <a:srgbClr val="00008A"/>
        </a:accent6>
        <a:hlink>
          <a:srgbClr val="CCCC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Aug_2010_Powerpoint_Template[1]">
  <a:themeElements>
    <a:clrScheme name="Biogen">
      <a:dk1>
        <a:srgbClr val="000000"/>
      </a:dk1>
      <a:lt1>
        <a:srgbClr val="FFFFFF"/>
      </a:lt1>
      <a:dk2>
        <a:srgbClr val="005CAB"/>
      </a:dk2>
      <a:lt2>
        <a:srgbClr val="808080"/>
      </a:lt2>
      <a:accent1>
        <a:srgbClr val="4F91CD"/>
      </a:accent1>
      <a:accent2>
        <a:srgbClr val="000099"/>
      </a:accent2>
      <a:accent3>
        <a:srgbClr val="FFFFCC"/>
      </a:accent3>
      <a:accent4>
        <a:srgbClr val="CCCCFF"/>
      </a:accent4>
      <a:accent5>
        <a:srgbClr val="C0C0C0"/>
      </a:accent5>
      <a:accent6>
        <a:srgbClr val="3342B5"/>
      </a:accent6>
      <a:hlink>
        <a:srgbClr val="E3C407"/>
      </a:hlink>
      <a:folHlink>
        <a:srgbClr val="D0B306"/>
      </a:folHlink>
    </a:clrScheme>
    <a:fontScheme name="2_presentationJi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presentationJim 1">
        <a:dk1>
          <a:srgbClr val="000000"/>
        </a:dk1>
        <a:lt1>
          <a:srgbClr val="FFFFFF"/>
        </a:lt1>
        <a:dk2>
          <a:srgbClr val="005CAB"/>
        </a:dk2>
        <a:lt2>
          <a:srgbClr val="808080"/>
        </a:lt2>
        <a:accent1>
          <a:srgbClr val="4F91CD"/>
        </a:accent1>
        <a:accent2>
          <a:srgbClr val="000099"/>
        </a:accent2>
        <a:accent3>
          <a:srgbClr val="FFFFFF"/>
        </a:accent3>
        <a:accent4>
          <a:srgbClr val="000000"/>
        </a:accent4>
        <a:accent5>
          <a:srgbClr val="B2C7E3"/>
        </a:accent5>
        <a:accent6>
          <a:srgbClr val="00008A"/>
        </a:accent6>
        <a:hlink>
          <a:srgbClr val="CCCC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Aug_2010_Powerpoint_Template[1]">
  <a:themeElements>
    <a:clrScheme name="Biogen">
      <a:dk1>
        <a:srgbClr val="000000"/>
      </a:dk1>
      <a:lt1>
        <a:srgbClr val="FFFFFF"/>
      </a:lt1>
      <a:dk2>
        <a:srgbClr val="005CAB"/>
      </a:dk2>
      <a:lt2>
        <a:srgbClr val="808080"/>
      </a:lt2>
      <a:accent1>
        <a:srgbClr val="4F91CD"/>
      </a:accent1>
      <a:accent2>
        <a:srgbClr val="000099"/>
      </a:accent2>
      <a:accent3>
        <a:srgbClr val="FFFFCC"/>
      </a:accent3>
      <a:accent4>
        <a:srgbClr val="CCCCFF"/>
      </a:accent4>
      <a:accent5>
        <a:srgbClr val="C0C0C0"/>
      </a:accent5>
      <a:accent6>
        <a:srgbClr val="3342B5"/>
      </a:accent6>
      <a:hlink>
        <a:srgbClr val="E3C407"/>
      </a:hlink>
      <a:folHlink>
        <a:srgbClr val="D0B306"/>
      </a:folHlink>
    </a:clrScheme>
    <a:fontScheme name="2_presentationJi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presentationJim 1">
        <a:dk1>
          <a:srgbClr val="000000"/>
        </a:dk1>
        <a:lt1>
          <a:srgbClr val="FFFFFF"/>
        </a:lt1>
        <a:dk2>
          <a:srgbClr val="005CAB"/>
        </a:dk2>
        <a:lt2>
          <a:srgbClr val="808080"/>
        </a:lt2>
        <a:accent1>
          <a:srgbClr val="4F91CD"/>
        </a:accent1>
        <a:accent2>
          <a:srgbClr val="000099"/>
        </a:accent2>
        <a:accent3>
          <a:srgbClr val="FFFFFF"/>
        </a:accent3>
        <a:accent4>
          <a:srgbClr val="000000"/>
        </a:accent4>
        <a:accent5>
          <a:srgbClr val="B2C7E3"/>
        </a:accent5>
        <a:accent6>
          <a:srgbClr val="00008A"/>
        </a:accent6>
        <a:hlink>
          <a:srgbClr val="CCCC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Scientific Presentation Template without logo_revised title slide</Template>
  <TotalTime>583</TotalTime>
  <Words>2419</Words>
  <Application>Microsoft Office PowerPoint</Application>
  <PresentationFormat>On-screen Show (4:3)</PresentationFormat>
  <Paragraphs>284</Paragraphs>
  <Slides>13</Slides>
  <Notes>12</Notes>
  <HiddenSlides>4</HiddenSlides>
  <MMClips>0</MMClips>
  <ScaleCrop>false</ScaleCrop>
  <HeadingPairs>
    <vt:vector size="4" baseType="variant">
      <vt:variant>
        <vt:lpstr>Theme</vt:lpstr>
      </vt:variant>
      <vt:variant>
        <vt:i4>3</vt:i4>
      </vt:variant>
      <vt:variant>
        <vt:lpstr>Slide Titles</vt:lpstr>
      </vt:variant>
      <vt:variant>
        <vt:i4>13</vt:i4>
      </vt:variant>
    </vt:vector>
  </HeadingPairs>
  <TitlesOfParts>
    <vt:vector size="16" baseType="lpstr">
      <vt:lpstr>Scientific Presentation Template without logo_revised title slide</vt:lpstr>
      <vt:lpstr>1_Aug_2010_Powerpoint_Template[1]</vt:lpstr>
      <vt:lpstr>2_Aug_2010_Powerpoint_Template[1]</vt:lpstr>
      <vt:lpstr>An Indirect Comparison of the Efficacy of Prophylactic Use of rFIXFc and rFIX Products and Simulation of the Effect of Compliance on Effectiveness</vt:lpstr>
      <vt:lpstr>Presenter Disclosures</vt:lpstr>
      <vt:lpstr>Introduction and Objective</vt:lpstr>
      <vt:lpstr>Clinical Studies Analysed</vt:lpstr>
      <vt:lpstr>Meta-Analysis and Indirect Comparison</vt:lpstr>
      <vt:lpstr>Meta-Analysis and Indirect Comparison</vt:lpstr>
      <vt:lpstr>Simulation Based on Compliance Level of 75.7% </vt:lpstr>
      <vt:lpstr>Study Limitations</vt:lpstr>
      <vt:lpstr>Conclusions</vt:lpstr>
      <vt:lpstr>Back-up Slides</vt:lpstr>
      <vt:lpstr>Study Characteristics</vt:lpstr>
      <vt:lpstr>Prophylaxis ABRs Reported in Included Studies</vt:lpstr>
      <vt:lpstr>Disclosures and Acknowledgments</vt:lpstr>
    </vt:vector>
  </TitlesOfParts>
  <Company>Biogen Idec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Indirect Comparison of the Efficacy of Prophylactic Use of rFIXFc and rFIX Products and Simulation of the Effect of Compliance on Effectiveness</dc:title>
  <dc:creator>MaryEllen Carlile Klusacek</dc:creator>
  <cp:lastModifiedBy>Alfonso Iorio</cp:lastModifiedBy>
  <cp:revision>51</cp:revision>
  <dcterms:created xsi:type="dcterms:W3CDTF">2014-04-10T14:33:23Z</dcterms:created>
  <dcterms:modified xsi:type="dcterms:W3CDTF">2014-05-03T02:55:10Z</dcterms:modified>
</cp:coreProperties>
</file>