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8" r:id="rId3"/>
    <p:sldId id="311" r:id="rId4"/>
    <p:sldId id="287" r:id="rId5"/>
    <p:sldId id="289" r:id="rId6"/>
    <p:sldId id="298" r:id="rId7"/>
    <p:sldId id="300" r:id="rId8"/>
    <p:sldId id="292" r:id="rId9"/>
    <p:sldId id="306" r:id="rId10"/>
    <p:sldId id="291" r:id="rId11"/>
    <p:sldId id="295" r:id="rId12"/>
    <p:sldId id="294" r:id="rId13"/>
    <p:sldId id="308" r:id="rId14"/>
    <p:sldId id="269" r:id="rId15"/>
    <p:sldId id="272" r:id="rId16"/>
    <p:sldId id="274" r:id="rId17"/>
    <p:sldId id="278" r:id="rId18"/>
    <p:sldId id="277" r:id="rId19"/>
    <p:sldId id="309" r:id="rId20"/>
    <p:sldId id="310" r:id="rId21"/>
    <p:sldId id="275" r:id="rId22"/>
    <p:sldId id="282" r:id="rId2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 Ann" initials="JA" lastIdx="25" clrIdx="0"/>
  <p:cmAuthor id="1" name="Kelli Soare" initials="K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1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916" autoAdjust="0"/>
    <p:restoredTop sz="71603" autoAdjust="0"/>
  </p:normalViewPr>
  <p:slideViewPr>
    <p:cSldViewPr snapToGrid="0">
      <p:cViewPr>
        <p:scale>
          <a:sx n="85" d="100"/>
          <a:sy n="85" d="100"/>
        </p:scale>
        <p:origin x="-336" y="4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5" d="100"/>
          <a:sy n="165" d="100"/>
        </p:scale>
        <p:origin x="-6496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308A20-C2B5-4C3A-BB44-C47B18DD4579}" type="doc">
      <dgm:prSet loTypeId="urn:microsoft.com/office/officeart/2008/layout/RadialCluster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863034FF-55EF-44CB-B2EB-120123870809}">
      <dgm:prSet phldrT="[Text]" custT="1"/>
      <dgm:spPr>
        <a:solidFill>
          <a:schemeClr val="accent1"/>
        </a:solidFill>
        <a:ln>
          <a:solidFill>
            <a:schemeClr val="bg2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b="1" dirty="0" smtClean="0">
              <a:solidFill>
                <a:schemeClr val="bg2"/>
              </a:solidFill>
            </a:rPr>
            <a:t>Interventional Clinical Trials (Phase I-IV)</a:t>
          </a:r>
        </a:p>
        <a:p>
          <a:pPr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800" dirty="0" smtClean="0">
              <a:solidFill>
                <a:schemeClr val="bg2"/>
              </a:solidFill>
            </a:rPr>
            <a:t>-Controlled environment</a:t>
          </a:r>
        </a:p>
        <a:p>
          <a:pPr marL="50800" marR="0" indent="-5080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dirty="0" smtClean="0">
              <a:solidFill>
                <a:schemeClr val="bg2"/>
              </a:solidFill>
            </a:rPr>
            <a:t>-Protocol that select its population</a:t>
          </a:r>
        </a:p>
      </dgm:t>
    </dgm:pt>
    <dgm:pt modelId="{2B661F53-EF41-4067-9063-352D5245A5C2}" type="parTrans" cxnId="{CD5A3B48-2278-41E9-8BF8-DB71C7935EDD}">
      <dgm:prSet/>
      <dgm:spPr>
        <a:ln w="63500">
          <a:solidFill>
            <a:schemeClr val="bg1"/>
          </a:solidFill>
          <a:headEnd type="triangle"/>
          <a:tailEnd type="none"/>
        </a:ln>
      </dgm:spPr>
      <dgm:t>
        <a:bodyPr/>
        <a:lstStyle/>
        <a:p>
          <a:endParaRPr lang="en-US"/>
        </a:p>
      </dgm:t>
    </dgm:pt>
    <dgm:pt modelId="{4E3C7109-D7B5-4197-A713-310C1A15A740}" type="sibTrans" cxnId="{CD5A3B48-2278-41E9-8BF8-DB71C7935EDD}">
      <dgm:prSet/>
      <dgm:spPr/>
      <dgm:t>
        <a:bodyPr/>
        <a:lstStyle/>
        <a:p>
          <a:endParaRPr lang="en-US"/>
        </a:p>
      </dgm:t>
    </dgm:pt>
    <dgm:pt modelId="{CB0B91DC-4890-4E2B-A1E1-26CF7F615386}">
      <dgm:prSet phldrT="[Text]" custT="1"/>
      <dgm:spPr>
        <a:solidFill>
          <a:schemeClr val="accent1"/>
        </a:solidFill>
        <a:ln>
          <a:solidFill>
            <a:schemeClr val="bg2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algn="l">
            <a:spcAft>
              <a:spcPts val="0"/>
            </a:spcAft>
          </a:pPr>
          <a:r>
            <a:rPr lang="en-US" sz="2000" b="1" dirty="0" smtClean="0">
              <a:solidFill>
                <a:schemeClr val="bg2"/>
              </a:solidFill>
            </a:rPr>
            <a:t>Spontaneous Reports</a:t>
          </a:r>
        </a:p>
        <a:p>
          <a:pPr algn="l">
            <a:spcAft>
              <a:spcPts val="0"/>
            </a:spcAft>
          </a:pPr>
          <a:r>
            <a:rPr lang="en-US" sz="1800" dirty="0" smtClean="0">
              <a:solidFill>
                <a:schemeClr val="bg2"/>
              </a:solidFill>
            </a:rPr>
            <a:t>-Real-world setting</a:t>
          </a:r>
        </a:p>
        <a:p>
          <a:pPr marL="115888" indent="-115888" algn="l">
            <a:spcAft>
              <a:spcPts val="0"/>
            </a:spcAft>
          </a:pPr>
          <a:r>
            <a:rPr lang="en-US" sz="1800" dirty="0" smtClean="0">
              <a:solidFill>
                <a:schemeClr val="bg2"/>
              </a:solidFill>
            </a:rPr>
            <a:t>-Collected from variety of sources (HCPs, patients, literature)</a:t>
          </a:r>
        </a:p>
        <a:p>
          <a:pPr algn="l">
            <a:spcAft>
              <a:spcPts val="0"/>
            </a:spcAft>
          </a:pPr>
          <a:r>
            <a:rPr lang="en-US" sz="1800" dirty="0" smtClean="0">
              <a:solidFill>
                <a:schemeClr val="bg2"/>
              </a:solidFill>
            </a:rPr>
            <a:t>-Limited details</a:t>
          </a:r>
          <a:endParaRPr lang="en-US" sz="1800" dirty="0">
            <a:solidFill>
              <a:schemeClr val="bg2"/>
            </a:solidFill>
          </a:endParaRPr>
        </a:p>
      </dgm:t>
    </dgm:pt>
    <dgm:pt modelId="{F7A44F06-940E-49C3-8F81-614867C6D52F}" type="parTrans" cxnId="{D2620175-99D9-46E8-B93A-126ABE90326E}">
      <dgm:prSet/>
      <dgm:spPr>
        <a:ln w="63500">
          <a:solidFill>
            <a:schemeClr val="bg1"/>
          </a:solidFill>
          <a:headEnd type="triangle"/>
        </a:ln>
      </dgm:spPr>
      <dgm:t>
        <a:bodyPr/>
        <a:lstStyle/>
        <a:p>
          <a:endParaRPr lang="en-US"/>
        </a:p>
      </dgm:t>
    </dgm:pt>
    <dgm:pt modelId="{C229F267-6890-45F8-875F-C6C20EEE10C1}" type="sibTrans" cxnId="{D2620175-99D9-46E8-B93A-126ABE90326E}">
      <dgm:prSet/>
      <dgm:spPr/>
      <dgm:t>
        <a:bodyPr/>
        <a:lstStyle/>
        <a:p>
          <a:endParaRPr lang="en-US"/>
        </a:p>
      </dgm:t>
    </dgm:pt>
    <dgm:pt modelId="{C66523BF-5B89-4611-AA2D-3BDD888B9012}">
      <dgm:prSet phldrT="[Text]" custT="1"/>
      <dgm:spPr>
        <a:solidFill>
          <a:schemeClr val="accent1"/>
        </a:solidFill>
        <a:ln>
          <a:solidFill>
            <a:schemeClr val="bg2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 algn="l">
            <a:spcAft>
              <a:spcPts val="0"/>
            </a:spcAft>
          </a:pPr>
          <a:r>
            <a:rPr lang="en-US" sz="2000" b="1" dirty="0" smtClean="0">
              <a:solidFill>
                <a:schemeClr val="bg2"/>
              </a:solidFill>
            </a:rPr>
            <a:t>Post-Authorization Safety Studies</a:t>
          </a:r>
        </a:p>
        <a:p>
          <a:pPr algn="l">
            <a:spcAft>
              <a:spcPts val="0"/>
            </a:spcAft>
          </a:pPr>
          <a:r>
            <a:rPr lang="en-US" sz="1800" dirty="0" smtClean="0">
              <a:solidFill>
                <a:schemeClr val="bg2"/>
              </a:solidFill>
            </a:rPr>
            <a:t>-Real-world setting</a:t>
          </a:r>
        </a:p>
        <a:p>
          <a:pPr algn="l">
            <a:spcAft>
              <a:spcPts val="0"/>
            </a:spcAft>
          </a:pPr>
          <a:r>
            <a:rPr lang="en-US" sz="1800" dirty="0" smtClean="0">
              <a:solidFill>
                <a:schemeClr val="bg2"/>
              </a:solidFill>
            </a:rPr>
            <a:t>-Non-interventional studies ]</a:t>
          </a:r>
          <a:endParaRPr lang="en-US" sz="1800" dirty="0">
            <a:solidFill>
              <a:schemeClr val="bg2"/>
            </a:solidFill>
          </a:endParaRPr>
        </a:p>
      </dgm:t>
    </dgm:pt>
    <dgm:pt modelId="{DBFCE18E-BA8C-477B-9227-FCBAF35D1C6E}" type="parTrans" cxnId="{EAC9996F-5460-43E3-9298-57E3FED5A7CA}">
      <dgm:prSet/>
      <dgm:spPr>
        <a:ln w="63500">
          <a:solidFill>
            <a:schemeClr val="bg1"/>
          </a:solidFill>
          <a:headEnd type="triangle"/>
        </a:ln>
      </dgm:spPr>
      <dgm:t>
        <a:bodyPr/>
        <a:lstStyle/>
        <a:p>
          <a:endParaRPr lang="en-US"/>
        </a:p>
      </dgm:t>
    </dgm:pt>
    <dgm:pt modelId="{606DC859-9BBD-4F24-AB8C-BA50BB6BCE45}" type="sibTrans" cxnId="{EAC9996F-5460-43E3-9298-57E3FED5A7CA}">
      <dgm:prSet/>
      <dgm:spPr/>
      <dgm:t>
        <a:bodyPr/>
        <a:lstStyle/>
        <a:p>
          <a:endParaRPr lang="en-US"/>
        </a:p>
      </dgm:t>
    </dgm:pt>
    <dgm:pt modelId="{12672D73-C9B3-42E2-9187-3C227D8B834D}">
      <dgm:prSet phldrT="[Text]"/>
      <dgm:spPr>
        <a:solidFill>
          <a:schemeClr val="tx2">
            <a:lumMod val="75000"/>
          </a:schemeClr>
        </a:solidFill>
        <a:ln>
          <a:solidFill>
            <a:schemeClr val="bg2"/>
          </a:solidFill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spcAft>
              <a:spcPts val="0"/>
            </a:spcAft>
          </a:pPr>
          <a:r>
            <a:rPr lang="en-US" dirty="0" smtClean="0">
              <a:solidFill>
                <a:schemeClr val="bg2"/>
              </a:solidFill>
            </a:rPr>
            <a:t>Safety</a:t>
          </a:r>
          <a:endParaRPr lang="en-US" dirty="0">
            <a:solidFill>
              <a:schemeClr val="bg2"/>
            </a:solidFill>
          </a:endParaRPr>
        </a:p>
      </dgm:t>
    </dgm:pt>
    <dgm:pt modelId="{9B162142-75AE-463C-8A5D-FD50014F6C86}" type="sibTrans" cxnId="{DDCCB85C-6159-4337-B766-2290EF1C5832}">
      <dgm:prSet/>
      <dgm:spPr/>
      <dgm:t>
        <a:bodyPr/>
        <a:lstStyle/>
        <a:p>
          <a:endParaRPr lang="en-US"/>
        </a:p>
      </dgm:t>
    </dgm:pt>
    <dgm:pt modelId="{CABBC8DF-38B7-4012-979E-D2F11871C396}" type="parTrans" cxnId="{DDCCB85C-6159-4337-B766-2290EF1C5832}">
      <dgm:prSet/>
      <dgm:spPr/>
      <dgm:t>
        <a:bodyPr/>
        <a:lstStyle/>
        <a:p>
          <a:endParaRPr lang="en-US"/>
        </a:p>
      </dgm:t>
    </dgm:pt>
    <dgm:pt modelId="{A7AFE644-B485-46F3-98D1-5B20E883090B}" type="pres">
      <dgm:prSet presAssocID="{62308A20-C2B5-4C3A-BB44-C47B18DD4579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F7CF0E3-D4D5-41F7-A294-FC4E30072F1C}" type="pres">
      <dgm:prSet presAssocID="{12672D73-C9B3-42E2-9187-3C227D8B834D}" presName="singleCycle" presStyleCnt="0"/>
      <dgm:spPr/>
    </dgm:pt>
    <dgm:pt modelId="{A9581D08-BDC9-4936-87E3-0EC78B3DE3EF}" type="pres">
      <dgm:prSet presAssocID="{12672D73-C9B3-42E2-9187-3C227D8B834D}" presName="singleCenter" presStyleLbl="node1" presStyleIdx="0" presStyleCnt="4" custScaleX="166798" custScaleY="65491" custLinFactNeighborX="-42663" custLinFactNeighborY="-11713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1C1BF1D5-F438-40E8-BD65-C65DE8FAC5E9}" type="pres">
      <dgm:prSet presAssocID="{2B661F53-EF41-4067-9063-352D5245A5C2}" presName="Name56" presStyleLbl="parChTrans1D2" presStyleIdx="0" presStyleCnt="3"/>
      <dgm:spPr/>
      <dgm:t>
        <a:bodyPr/>
        <a:lstStyle/>
        <a:p>
          <a:endParaRPr lang="en-US"/>
        </a:p>
      </dgm:t>
    </dgm:pt>
    <dgm:pt modelId="{857E8371-03AE-4824-B84F-923F20ADE255}" type="pres">
      <dgm:prSet presAssocID="{863034FF-55EF-44CB-B2EB-120123870809}" presName="text0" presStyleLbl="node1" presStyleIdx="1" presStyleCnt="4" custScaleX="467429" custScaleY="168624" custRadScaleRad="147601" custRadScaleInc="-871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05D619-B7E0-4E4F-952D-C3255A6CEAE7}" type="pres">
      <dgm:prSet presAssocID="{F7A44F06-940E-49C3-8F81-614867C6D52F}" presName="Name56" presStyleLbl="parChTrans1D2" presStyleIdx="1" presStyleCnt="3"/>
      <dgm:spPr/>
      <dgm:t>
        <a:bodyPr/>
        <a:lstStyle/>
        <a:p>
          <a:endParaRPr lang="en-US"/>
        </a:p>
      </dgm:t>
    </dgm:pt>
    <dgm:pt modelId="{CE61FD4B-406C-4CC3-A6C1-7A6E2B8CCE44}" type="pres">
      <dgm:prSet presAssocID="{CB0B91DC-4890-4E2B-A1E1-26CF7F615386}" presName="text0" presStyleLbl="node1" presStyleIdx="2" presStyleCnt="4" custScaleX="496088" custScaleY="190687" custRadScaleRad="122841" custRadScaleInc="2099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0C4657-41EE-48A9-BCB0-6D8DCC03BE60}" type="pres">
      <dgm:prSet presAssocID="{DBFCE18E-BA8C-477B-9227-FCBAF35D1C6E}" presName="Name56" presStyleLbl="parChTrans1D2" presStyleIdx="2" presStyleCnt="3"/>
      <dgm:spPr/>
      <dgm:t>
        <a:bodyPr/>
        <a:lstStyle/>
        <a:p>
          <a:endParaRPr lang="en-US"/>
        </a:p>
      </dgm:t>
    </dgm:pt>
    <dgm:pt modelId="{399AB3AE-C4E0-49F9-8AA0-972038B02443}" type="pres">
      <dgm:prSet presAssocID="{C66523BF-5B89-4611-AA2D-3BDD888B9012}" presName="text0" presStyleLbl="node1" presStyleIdx="3" presStyleCnt="4" custScaleX="451020" custScaleY="141305" custRadScaleRad="151128" custRadScaleInc="-2106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D7EFDD-DF93-EA4D-B193-41D4F95A69F5}" type="presOf" srcId="{62308A20-C2B5-4C3A-BB44-C47B18DD4579}" destId="{A7AFE644-B485-46F3-98D1-5B20E883090B}" srcOrd="0" destOrd="0" presId="urn:microsoft.com/office/officeart/2008/layout/RadialCluster"/>
    <dgm:cxn modelId="{160D95D1-1A90-E443-BCC6-9C883A8BF1B1}" type="presOf" srcId="{863034FF-55EF-44CB-B2EB-120123870809}" destId="{857E8371-03AE-4824-B84F-923F20ADE255}" srcOrd="0" destOrd="0" presId="urn:microsoft.com/office/officeart/2008/layout/RadialCluster"/>
    <dgm:cxn modelId="{E583B7AE-066D-2640-B2CB-76143D40CEFC}" type="presOf" srcId="{2B661F53-EF41-4067-9063-352D5245A5C2}" destId="{1C1BF1D5-F438-40E8-BD65-C65DE8FAC5E9}" srcOrd="0" destOrd="0" presId="urn:microsoft.com/office/officeart/2008/layout/RadialCluster"/>
    <dgm:cxn modelId="{CD5A3B48-2278-41E9-8BF8-DB71C7935EDD}" srcId="{12672D73-C9B3-42E2-9187-3C227D8B834D}" destId="{863034FF-55EF-44CB-B2EB-120123870809}" srcOrd="0" destOrd="0" parTransId="{2B661F53-EF41-4067-9063-352D5245A5C2}" sibTransId="{4E3C7109-D7B5-4197-A713-310C1A15A740}"/>
    <dgm:cxn modelId="{D5ECFCC4-741A-1B44-A73C-5886D1AF1A2D}" type="presOf" srcId="{F7A44F06-940E-49C3-8F81-614867C6D52F}" destId="{6005D619-B7E0-4E4F-952D-C3255A6CEAE7}" srcOrd="0" destOrd="0" presId="urn:microsoft.com/office/officeart/2008/layout/RadialCluster"/>
    <dgm:cxn modelId="{DDCCB85C-6159-4337-B766-2290EF1C5832}" srcId="{62308A20-C2B5-4C3A-BB44-C47B18DD4579}" destId="{12672D73-C9B3-42E2-9187-3C227D8B834D}" srcOrd="0" destOrd="0" parTransId="{CABBC8DF-38B7-4012-979E-D2F11871C396}" sibTransId="{9B162142-75AE-463C-8A5D-FD50014F6C86}"/>
    <dgm:cxn modelId="{EAC9996F-5460-43E3-9298-57E3FED5A7CA}" srcId="{12672D73-C9B3-42E2-9187-3C227D8B834D}" destId="{C66523BF-5B89-4611-AA2D-3BDD888B9012}" srcOrd="2" destOrd="0" parTransId="{DBFCE18E-BA8C-477B-9227-FCBAF35D1C6E}" sibTransId="{606DC859-9BBD-4F24-AB8C-BA50BB6BCE45}"/>
    <dgm:cxn modelId="{C3BA2E24-A09B-D34E-81B6-E3EADF55BF04}" type="presOf" srcId="{12672D73-C9B3-42E2-9187-3C227D8B834D}" destId="{A9581D08-BDC9-4936-87E3-0EC78B3DE3EF}" srcOrd="0" destOrd="0" presId="urn:microsoft.com/office/officeart/2008/layout/RadialCluster"/>
    <dgm:cxn modelId="{D2620175-99D9-46E8-B93A-126ABE90326E}" srcId="{12672D73-C9B3-42E2-9187-3C227D8B834D}" destId="{CB0B91DC-4890-4E2B-A1E1-26CF7F615386}" srcOrd="1" destOrd="0" parTransId="{F7A44F06-940E-49C3-8F81-614867C6D52F}" sibTransId="{C229F267-6890-45F8-875F-C6C20EEE10C1}"/>
    <dgm:cxn modelId="{A567F0B1-2AAC-8E4F-865E-4880386BEEB0}" type="presOf" srcId="{CB0B91DC-4890-4E2B-A1E1-26CF7F615386}" destId="{CE61FD4B-406C-4CC3-A6C1-7A6E2B8CCE44}" srcOrd="0" destOrd="0" presId="urn:microsoft.com/office/officeart/2008/layout/RadialCluster"/>
    <dgm:cxn modelId="{3D76DC42-D8CD-4342-ACD1-6774F68295F0}" type="presOf" srcId="{C66523BF-5B89-4611-AA2D-3BDD888B9012}" destId="{399AB3AE-C4E0-49F9-8AA0-972038B02443}" srcOrd="0" destOrd="0" presId="urn:microsoft.com/office/officeart/2008/layout/RadialCluster"/>
    <dgm:cxn modelId="{5A06F1E6-AAFC-474E-A9E4-55935AC8E781}" type="presOf" srcId="{DBFCE18E-BA8C-477B-9227-FCBAF35D1C6E}" destId="{F50C4657-41EE-48A9-BCB0-6D8DCC03BE60}" srcOrd="0" destOrd="0" presId="urn:microsoft.com/office/officeart/2008/layout/RadialCluster"/>
    <dgm:cxn modelId="{660B96E7-1295-A741-A988-75D5FE8866B3}" type="presParOf" srcId="{A7AFE644-B485-46F3-98D1-5B20E883090B}" destId="{AF7CF0E3-D4D5-41F7-A294-FC4E30072F1C}" srcOrd="0" destOrd="0" presId="urn:microsoft.com/office/officeart/2008/layout/RadialCluster"/>
    <dgm:cxn modelId="{58074A54-EFC4-6948-9FDA-2B32DE58E3EF}" type="presParOf" srcId="{AF7CF0E3-D4D5-41F7-A294-FC4E30072F1C}" destId="{A9581D08-BDC9-4936-87E3-0EC78B3DE3EF}" srcOrd="0" destOrd="0" presId="urn:microsoft.com/office/officeart/2008/layout/RadialCluster"/>
    <dgm:cxn modelId="{2CC77C29-D1CB-214C-842F-7F9567D33F6E}" type="presParOf" srcId="{AF7CF0E3-D4D5-41F7-A294-FC4E30072F1C}" destId="{1C1BF1D5-F438-40E8-BD65-C65DE8FAC5E9}" srcOrd="1" destOrd="0" presId="urn:microsoft.com/office/officeart/2008/layout/RadialCluster"/>
    <dgm:cxn modelId="{3856D1A2-0D29-954B-996A-7A99A0742C7A}" type="presParOf" srcId="{AF7CF0E3-D4D5-41F7-A294-FC4E30072F1C}" destId="{857E8371-03AE-4824-B84F-923F20ADE255}" srcOrd="2" destOrd="0" presId="urn:microsoft.com/office/officeart/2008/layout/RadialCluster"/>
    <dgm:cxn modelId="{F929DD86-1F94-954B-9808-1B05BF671A3D}" type="presParOf" srcId="{AF7CF0E3-D4D5-41F7-A294-FC4E30072F1C}" destId="{6005D619-B7E0-4E4F-952D-C3255A6CEAE7}" srcOrd="3" destOrd="0" presId="urn:microsoft.com/office/officeart/2008/layout/RadialCluster"/>
    <dgm:cxn modelId="{9F3E1CF7-F3BE-3347-A664-29EFA84F3B9B}" type="presParOf" srcId="{AF7CF0E3-D4D5-41F7-A294-FC4E30072F1C}" destId="{CE61FD4B-406C-4CC3-A6C1-7A6E2B8CCE44}" srcOrd="4" destOrd="0" presId="urn:microsoft.com/office/officeart/2008/layout/RadialCluster"/>
    <dgm:cxn modelId="{7AA24561-0017-3148-AE65-859BF4659AFA}" type="presParOf" srcId="{AF7CF0E3-D4D5-41F7-A294-FC4E30072F1C}" destId="{F50C4657-41EE-48A9-BCB0-6D8DCC03BE60}" srcOrd="5" destOrd="0" presId="urn:microsoft.com/office/officeart/2008/layout/RadialCluster"/>
    <dgm:cxn modelId="{63669ECB-1AEF-9841-A555-AF482F0C4E7A}" type="presParOf" srcId="{AF7CF0E3-D4D5-41F7-A294-FC4E30072F1C}" destId="{399AB3AE-C4E0-49F9-8AA0-972038B02443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581D08-BDC9-4936-87E3-0EC78B3DE3EF}">
      <dsp:nvSpPr>
        <dsp:cNvPr id="0" name=""/>
        <dsp:cNvSpPr/>
      </dsp:nvSpPr>
      <dsp:spPr>
        <a:xfrm>
          <a:off x="1573794" y="1564380"/>
          <a:ext cx="1967187" cy="772389"/>
        </a:xfrm>
        <a:prstGeom prst="roundRect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bg2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3400" kern="1200" dirty="0" smtClean="0">
              <a:solidFill>
                <a:schemeClr val="bg2"/>
              </a:solidFill>
            </a:rPr>
            <a:t>Safety</a:t>
          </a:r>
          <a:endParaRPr lang="en-US" sz="3400" kern="1200" dirty="0">
            <a:solidFill>
              <a:schemeClr val="bg2"/>
            </a:solidFill>
          </a:endParaRPr>
        </a:p>
      </dsp:txBody>
      <dsp:txXfrm>
        <a:off x="1611499" y="1602085"/>
        <a:ext cx="1891777" cy="696979"/>
      </dsp:txXfrm>
    </dsp:sp>
    <dsp:sp modelId="{1C1BF1D5-F438-40E8-BD65-C65DE8FAC5E9}">
      <dsp:nvSpPr>
        <dsp:cNvPr id="0" name=""/>
        <dsp:cNvSpPr/>
      </dsp:nvSpPr>
      <dsp:spPr>
        <a:xfrm rot="14685561">
          <a:off x="2250754" y="1485389"/>
          <a:ext cx="17465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4659" y="0"/>
              </a:lnTo>
            </a:path>
          </a:pathLst>
        </a:custGeom>
        <a:noFill/>
        <a:ln w="63500" cap="flat" cmpd="sng" algn="ctr">
          <a:solidFill>
            <a:schemeClr val="bg1"/>
          </a:solidFill>
          <a:prstDash val="solid"/>
          <a:headEnd type="triangle"/>
          <a:tailEnd type="none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7E8371-03AE-4824-B84F-923F20ADE255}">
      <dsp:nvSpPr>
        <dsp:cNvPr id="0" name=""/>
        <dsp:cNvSpPr/>
      </dsp:nvSpPr>
      <dsp:spPr>
        <a:xfrm>
          <a:off x="139986" y="73953"/>
          <a:ext cx="3693561" cy="1332444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bg2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b="1" kern="1200" dirty="0" smtClean="0">
              <a:solidFill>
                <a:schemeClr val="bg2"/>
              </a:solidFill>
            </a:rPr>
            <a:t>Interventional Clinical Trials (Phase I-IV)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800" kern="1200" dirty="0" smtClean="0">
              <a:solidFill>
                <a:schemeClr val="bg2"/>
              </a:solidFill>
            </a:rPr>
            <a:t>-Controlled environment</a:t>
          </a:r>
        </a:p>
        <a:p>
          <a:pPr marL="50800" marR="0" lvl="0" indent="-5080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kern="1200" dirty="0" smtClean="0">
              <a:solidFill>
                <a:schemeClr val="bg2"/>
              </a:solidFill>
            </a:rPr>
            <a:t>-Protocol that select its population</a:t>
          </a:r>
        </a:p>
      </dsp:txBody>
      <dsp:txXfrm>
        <a:off x="205031" y="138998"/>
        <a:ext cx="3563471" cy="1202354"/>
      </dsp:txXfrm>
    </dsp:sp>
    <dsp:sp modelId="{6005D619-B7E0-4E4F-952D-C3255A6CEAE7}">
      <dsp:nvSpPr>
        <dsp:cNvPr id="0" name=""/>
        <dsp:cNvSpPr/>
      </dsp:nvSpPr>
      <dsp:spPr>
        <a:xfrm rot="6606351">
          <a:off x="2279397" y="2432243"/>
          <a:ext cx="20333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337" y="0"/>
              </a:lnTo>
            </a:path>
          </a:pathLst>
        </a:custGeom>
        <a:noFill/>
        <a:ln w="63500" cap="flat" cmpd="sng" algn="ctr">
          <a:solidFill>
            <a:schemeClr val="bg1"/>
          </a:solidFill>
          <a:prstDash val="solid"/>
          <a:headEnd type="triangle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1FD4B-406C-4CC3-A6C1-7A6E2B8CCE44}">
      <dsp:nvSpPr>
        <dsp:cNvPr id="0" name=""/>
        <dsp:cNvSpPr/>
      </dsp:nvSpPr>
      <dsp:spPr>
        <a:xfrm>
          <a:off x="110317" y="2527716"/>
          <a:ext cx="3920021" cy="1506783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bg2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b="1" kern="1200" dirty="0" smtClean="0">
              <a:solidFill>
                <a:schemeClr val="bg2"/>
              </a:solidFill>
            </a:rPr>
            <a:t>Spontaneous Reports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800" kern="1200" dirty="0" smtClean="0">
              <a:solidFill>
                <a:schemeClr val="bg2"/>
              </a:solidFill>
            </a:rPr>
            <a:t>-Real-world setting</a:t>
          </a:r>
        </a:p>
        <a:p>
          <a:pPr marL="115888" lvl="0" indent="-115888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800" kern="1200" dirty="0" smtClean="0">
              <a:solidFill>
                <a:schemeClr val="bg2"/>
              </a:solidFill>
            </a:rPr>
            <a:t>-Collected from variety of sources (HCPs, patients, literature)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800" kern="1200" dirty="0" smtClean="0">
              <a:solidFill>
                <a:schemeClr val="bg2"/>
              </a:solidFill>
            </a:rPr>
            <a:t>-Limited details</a:t>
          </a:r>
          <a:endParaRPr lang="en-US" sz="1800" kern="1200" dirty="0">
            <a:solidFill>
              <a:schemeClr val="bg2"/>
            </a:solidFill>
          </a:endParaRPr>
        </a:p>
      </dsp:txBody>
      <dsp:txXfrm>
        <a:off x="183872" y="2601271"/>
        <a:ext cx="3772911" cy="1359673"/>
      </dsp:txXfrm>
    </dsp:sp>
    <dsp:sp modelId="{F50C4657-41EE-48A9-BCB0-6D8DCC03BE60}">
      <dsp:nvSpPr>
        <dsp:cNvPr id="0" name=""/>
        <dsp:cNvSpPr/>
      </dsp:nvSpPr>
      <dsp:spPr>
        <a:xfrm rot="1162223">
          <a:off x="3496751" y="2555543"/>
          <a:ext cx="156274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62744" y="0"/>
              </a:lnTo>
            </a:path>
          </a:pathLst>
        </a:custGeom>
        <a:noFill/>
        <a:ln w="63500" cap="flat" cmpd="sng" algn="ctr">
          <a:solidFill>
            <a:schemeClr val="bg1"/>
          </a:solidFill>
          <a:prstDash val="solid"/>
          <a:headEnd type="triangle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9AB3AE-C4E0-49F9-8AA0-972038B02443}">
      <dsp:nvSpPr>
        <dsp:cNvPr id="0" name=""/>
        <dsp:cNvSpPr/>
      </dsp:nvSpPr>
      <dsp:spPr>
        <a:xfrm>
          <a:off x="4821275" y="2814703"/>
          <a:ext cx="3563899" cy="1116573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bg2"/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b="1" kern="1200" dirty="0" smtClean="0">
              <a:solidFill>
                <a:schemeClr val="bg2"/>
              </a:solidFill>
            </a:rPr>
            <a:t>Post-Authorization Safety Studies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800" kern="1200" dirty="0" smtClean="0">
              <a:solidFill>
                <a:schemeClr val="bg2"/>
              </a:solidFill>
            </a:rPr>
            <a:t>-Real-world setting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800" kern="1200" dirty="0" smtClean="0">
              <a:solidFill>
                <a:schemeClr val="bg2"/>
              </a:solidFill>
            </a:rPr>
            <a:t>-Non-interventional studies ]</a:t>
          </a:r>
          <a:endParaRPr lang="en-US" sz="1800" kern="1200" dirty="0">
            <a:solidFill>
              <a:schemeClr val="bg2"/>
            </a:solidFill>
          </a:endParaRPr>
        </a:p>
      </dsp:txBody>
      <dsp:txXfrm>
        <a:off x="4875782" y="2869210"/>
        <a:ext cx="3454885" cy="1007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5A4D7-FE93-8F42-9E3E-ABA0F3C905B9}" type="datetimeFigureOut">
              <a:t>5/12/2014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D027B-C368-3C4C-9170-6730E12ED4D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19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tacs.ca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dirty="0" smtClean="0">
                <a:solidFill>
                  <a:srgbClr val="E31837"/>
                </a:solidFill>
              </a:rPr>
              <a:t>May 11 2014 13:00 -14:15 PM – 15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D027B-C368-3C4C-9170-6730E12ED4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052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48122" indent="-248122" defTabSz="325847">
              <a:spcBef>
                <a:spcPts val="2322"/>
              </a:spcBef>
              <a:buSzPct val="75000"/>
              <a:buFontTx/>
              <a:buChar char="•"/>
            </a:pPr>
            <a:r>
              <a:rPr lang="en-US" sz="2000" b="1" dirty="0" smtClean="0">
                <a:solidFill>
                  <a:srgbClr val="C82506"/>
                </a:solidFill>
                <a:latin typeface="Helvetica" charset="0"/>
                <a:cs typeface="Helvetica" charset="0"/>
                <a:sym typeface="Helvetica" charset="0"/>
              </a:rPr>
              <a:t>Inclusion/exclusion</a:t>
            </a:r>
            <a:r>
              <a:rPr lang="en-US" sz="2000" b="1" baseline="0" dirty="0" smtClean="0">
                <a:solidFill>
                  <a:srgbClr val="C82506"/>
                </a:solidFill>
                <a:latin typeface="Helvetica" charset="0"/>
                <a:cs typeface="Helvetica" charset="0"/>
                <a:sym typeface="Helvetica" charset="0"/>
              </a:rPr>
              <a:t> criteria of the original PASS studies</a:t>
            </a:r>
          </a:p>
          <a:p>
            <a:pPr marL="248122" indent="-248122" defTabSz="325847">
              <a:spcBef>
                <a:spcPts val="2322"/>
              </a:spcBef>
              <a:buSzPct val="75000"/>
              <a:buFontTx/>
              <a:buChar char="•"/>
            </a:pPr>
            <a:endParaRPr lang="en-US" sz="2000" b="1" dirty="0" smtClean="0">
              <a:solidFill>
                <a:srgbClr val="C82506"/>
              </a:solidFill>
              <a:latin typeface="Helvetica" charset="0"/>
              <a:cs typeface="Helvetica" charset="0"/>
              <a:sym typeface="Helvetica" charset="0"/>
            </a:endParaRPr>
          </a:p>
          <a:p>
            <a:pPr marL="248122" indent="-248122" defTabSz="325847">
              <a:spcBef>
                <a:spcPts val="2322"/>
              </a:spcBef>
              <a:buSzPct val="75000"/>
              <a:buFontTx/>
              <a:buChar char="•"/>
            </a:pPr>
            <a:r>
              <a:rPr lang="en-US" sz="2000" b="1" dirty="0" smtClean="0">
                <a:solidFill>
                  <a:srgbClr val="C82506"/>
                </a:solidFill>
                <a:latin typeface="Helvetica" charset="0"/>
                <a:cs typeface="Helvetica" charset="0"/>
                <a:sym typeface="Helvetica" charset="0"/>
              </a:rPr>
              <a:t>Inclusion criteria</a:t>
            </a:r>
          </a:p>
          <a:p>
            <a:pPr marL="441438" lvl="1" indent="-193316" defTabSz="325847">
              <a:spcBef>
                <a:spcPct val="0"/>
              </a:spcBef>
              <a:buSzPct val="75000"/>
              <a:buFontTx/>
              <a:buChar char="•"/>
            </a:pPr>
            <a:r>
              <a:rPr lang="en-US" dirty="0" smtClean="0">
                <a:latin typeface="Helvetica" charset="0"/>
                <a:ea typeface="ＭＳ Ｐゴシック" charset="0"/>
                <a:cs typeface="Helvetica" charset="0"/>
                <a:sym typeface="Helvetica" charset="0"/>
              </a:rPr>
              <a:t>Moderate or severe </a:t>
            </a:r>
            <a:r>
              <a:rPr lang="en-US" dirty="0" err="1" smtClean="0">
                <a:latin typeface="Helvetica" charset="0"/>
                <a:ea typeface="ＭＳ Ｐゴシック" charset="0"/>
                <a:cs typeface="Helvetica" charset="0"/>
                <a:sym typeface="Helvetica" charset="0"/>
              </a:rPr>
              <a:t>haemophilia</a:t>
            </a:r>
            <a:r>
              <a:rPr lang="en-US" dirty="0" smtClean="0">
                <a:latin typeface="Helvetica" charset="0"/>
                <a:ea typeface="ＭＳ Ｐゴシック" charset="0"/>
                <a:cs typeface="Helvetica" charset="0"/>
                <a:sym typeface="Helvetica" charset="0"/>
              </a:rPr>
              <a:t> A (baseline factor VIII &lt; 5%)</a:t>
            </a:r>
          </a:p>
          <a:p>
            <a:pPr marL="441438" lvl="1" indent="-193316" defTabSz="325847">
              <a:spcBef>
                <a:spcPct val="0"/>
              </a:spcBef>
              <a:buSzPct val="75000"/>
              <a:buFontTx/>
              <a:buChar char="•"/>
            </a:pPr>
            <a:r>
              <a:rPr lang="en-US" dirty="0" smtClean="0">
                <a:latin typeface="Helvetica" charset="0"/>
                <a:ea typeface="ＭＳ Ｐゴシック" charset="0"/>
                <a:cs typeface="Helvetica" charset="0"/>
                <a:sym typeface="Helvetica" charset="0"/>
              </a:rPr>
              <a:t>Newly prescribed ADVATE by his/her treating physician</a:t>
            </a:r>
          </a:p>
          <a:p>
            <a:pPr marL="441438" lvl="1" indent="-193316" defTabSz="325847">
              <a:spcBef>
                <a:spcPct val="0"/>
              </a:spcBef>
              <a:buSzPct val="75000"/>
              <a:buFontTx/>
              <a:buChar char="•"/>
            </a:pPr>
            <a:r>
              <a:rPr lang="en-US" dirty="0" smtClean="0">
                <a:latin typeface="Helvetica" charset="0"/>
                <a:ea typeface="ＭＳ Ｐゴシック" charset="0"/>
                <a:cs typeface="Helvetica" charset="0"/>
                <a:sym typeface="Helvetica" charset="0"/>
              </a:rPr>
              <a:t>Provided written informed consent, where locally required</a:t>
            </a:r>
          </a:p>
          <a:p>
            <a:pPr marL="248122" indent="-248122" defTabSz="325847">
              <a:spcBef>
                <a:spcPts val="2322"/>
              </a:spcBef>
              <a:buSzPct val="75000"/>
              <a:buFontTx/>
              <a:buChar char="•"/>
            </a:pPr>
            <a:r>
              <a:rPr lang="en-US" sz="2000" b="1" dirty="0" smtClean="0">
                <a:solidFill>
                  <a:srgbClr val="C82506"/>
                </a:solidFill>
                <a:latin typeface="Helvetica" charset="0"/>
                <a:cs typeface="Helvetica" charset="0"/>
                <a:sym typeface="Helvetica" charset="0"/>
              </a:rPr>
              <a:t>Exclusion criteria</a:t>
            </a:r>
          </a:p>
          <a:p>
            <a:pPr marL="441438" lvl="1" indent="-193316" defTabSz="325847">
              <a:spcBef>
                <a:spcPct val="0"/>
              </a:spcBef>
              <a:buSzPct val="75000"/>
              <a:buFontTx/>
              <a:buChar char="•"/>
            </a:pPr>
            <a:r>
              <a:rPr lang="en-US" dirty="0" smtClean="0">
                <a:latin typeface="Helvetica" charset="0"/>
                <a:ea typeface="ＭＳ Ｐゴシック" charset="0"/>
                <a:cs typeface="Helvetica" charset="0"/>
                <a:sym typeface="Helvetica" charset="0"/>
              </a:rPr>
              <a:t>Known hypersensitivity to the active substance or to any of the excipients</a:t>
            </a:r>
          </a:p>
          <a:p>
            <a:pPr marL="441438" lvl="1" indent="-193316" defTabSz="325847">
              <a:spcBef>
                <a:spcPct val="0"/>
              </a:spcBef>
              <a:buSzPct val="75000"/>
              <a:buFontTx/>
              <a:buChar char="•"/>
            </a:pPr>
            <a:r>
              <a:rPr lang="en-US" dirty="0" smtClean="0">
                <a:latin typeface="Helvetica" charset="0"/>
                <a:ea typeface="ＭＳ Ｐゴシック" charset="0"/>
                <a:cs typeface="Helvetica" charset="0"/>
                <a:sym typeface="Helvetica" charset="0"/>
              </a:rPr>
              <a:t>Known allergic reaction to mouse or hamster proteins</a:t>
            </a:r>
            <a:endParaRPr lang="en-US" dirty="0" smtClean="0">
              <a:latin typeface="Helvetica Light" charset="0"/>
              <a:ea typeface="Helvetica Light" charset="0"/>
              <a:cs typeface="Helvetica Light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D027B-C368-3C4C-9170-6730E12ED4D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7716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D027B-C368-3C4C-9170-6730E12ED4D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0854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Overall, 83 adverse events judged as serious (SAEs) by the treating physicians occurred in 59 patients; most of them were bleedings at different sites, catheter-related infections and malignancy (hepatic and lung).</a:t>
            </a:r>
          </a:p>
          <a:p>
            <a:pPr eaLnBrk="1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eaLnBrk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Five SAEs in 5 patients were judged as product-related;</a:t>
            </a:r>
          </a:p>
          <a:p>
            <a:pPr eaLnBrk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 of them were “hypersensitivity” reactions (edema and exanthema),</a:t>
            </a:r>
          </a:p>
          <a:p>
            <a:pPr eaLnBrk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a “cerebral hemorrhage”,</a:t>
            </a:r>
          </a:p>
          <a:p>
            <a:pPr eaLnBrk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“anemia and abnormal hepatic function”, and </a:t>
            </a:r>
          </a:p>
          <a:p>
            <a:pPr eaLnBrk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“anxiety”.  </a:t>
            </a:r>
          </a:p>
          <a:p>
            <a:pPr eaLnBrk="1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eaLnBrk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Two product-related AEs (“asthenia” and “decreased drug effect”) were judged by the treating physicians as “significant” but “non-serious”. </a:t>
            </a:r>
          </a:p>
          <a:p>
            <a:pPr eaLnBrk="1"/>
            <a:r>
              <a:rPr lang="en-US" dirty="0" smtClean="0"/>
              <a:t>PISA: retroperitoneal hematoma, </a:t>
            </a:r>
            <a:r>
              <a:rPr lang="en-US" dirty="0" err="1" smtClean="0"/>
              <a:t>cholecystitis</a:t>
            </a:r>
            <a:r>
              <a:rPr lang="en-US" dirty="0" smtClean="0"/>
              <a:t> and seizures, unrelated</a:t>
            </a:r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/>
            <a:r>
              <a:rPr lang="en-US" dirty="0" smtClean="0"/>
              <a:t>ABR (IQR)</a:t>
            </a:r>
          </a:p>
          <a:p>
            <a:pPr eaLnBrk="1"/>
            <a:r>
              <a:rPr lang="en-US" dirty="0" smtClean="0"/>
              <a:t>AUS 1.1 (0, 4.0),</a:t>
            </a:r>
          </a:p>
          <a:p>
            <a:pPr eaLnBrk="1"/>
            <a:r>
              <a:rPr lang="en-US" dirty="0" smtClean="0"/>
              <a:t>EU 3.2 (0, 10.5),</a:t>
            </a:r>
          </a:p>
          <a:p>
            <a:pPr eaLnBrk="1"/>
            <a:r>
              <a:rPr lang="en-US" dirty="0" smtClean="0"/>
              <a:t>Japan 9.2 (2.9, 30.1),</a:t>
            </a:r>
          </a:p>
          <a:p>
            <a:pPr eaLnBrk="1"/>
            <a:r>
              <a:rPr lang="en-US" dirty="0" smtClean="0"/>
              <a:t>IT 1.0 (0, 5.0),</a:t>
            </a:r>
          </a:p>
          <a:p>
            <a:pPr eaLnBrk="1"/>
            <a:r>
              <a:rPr lang="en-US" dirty="0" smtClean="0"/>
              <a:t>USA 2.7 (0, 6.8). 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D027B-C368-3C4C-9170-6730E12ED4D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67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dirty="0" smtClean="0"/>
              <a:t>McMaster has been contracted by Baxter to run a meta-analysis of PASS </a:t>
            </a:r>
            <a:r>
              <a:rPr lang="en-US" sz="1200" dirty="0" err="1" smtClean="0"/>
              <a:t>Advate</a:t>
            </a:r>
            <a:r>
              <a:rPr lang="en-US" sz="1200" dirty="0" smtClean="0"/>
              <a:t> Data</a:t>
            </a:r>
          </a:p>
          <a:p>
            <a:endParaRPr lang="en-US" sz="1200" dirty="0" smtClean="0"/>
          </a:p>
          <a:p>
            <a:r>
              <a:rPr lang="en-US" sz="1200" dirty="0" smtClean="0"/>
              <a:t>Peer-reviewed co-funding: MITACS (</a:t>
            </a:r>
            <a:r>
              <a:rPr lang="en-US" sz="1200" dirty="0" smtClean="0">
                <a:hlinkClick r:id="rId3"/>
              </a:rPr>
              <a:t>www.mitacs.ca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for 12 months salary of a MSc/PhD student</a:t>
            </a:r>
          </a:p>
          <a:p>
            <a:r>
              <a:rPr lang="en-US" sz="1200" dirty="0" smtClean="0"/>
              <a:t>Grant No. IT02516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D027B-C368-3C4C-9170-6730E12ED4D2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278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D027B-C368-3C4C-9170-6730E12ED4D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3544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D027B-C368-3C4C-9170-6730E12ED4D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934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47EA59-C8CC-478B-993B-060504F96BE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019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30316" indent="-330316">
              <a:spcBef>
                <a:spcPts val="289"/>
              </a:spcBef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Garamond"/>
              </a:rPr>
              <a:t>122,281,528 IU of </a:t>
            </a:r>
            <a:r>
              <a:rPr lang="en-US" dirty="0" err="1">
                <a:solidFill>
                  <a:srgbClr val="000000"/>
                </a:solidFill>
                <a:latin typeface="Arial" charset="0"/>
                <a:cs typeface="Garamond"/>
              </a:rPr>
              <a:t>rAHF</a:t>
            </a:r>
            <a:r>
              <a:rPr lang="en-US" dirty="0">
                <a:solidFill>
                  <a:srgbClr val="000000"/>
                </a:solidFill>
                <a:latin typeface="Arial" charset="0"/>
                <a:cs typeface="Garamond"/>
              </a:rPr>
              <a:t>-PFM from 1,276 lots administered through 63,188 infusions</a:t>
            </a:r>
          </a:p>
          <a:p>
            <a:pPr marL="330316" indent="-330316">
              <a:spcBef>
                <a:spcPts val="289"/>
              </a:spcBef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Garamond"/>
              </a:rPr>
              <a:t>Median 118,778 IU/subject (range: 467-1,572,194)</a:t>
            </a:r>
          </a:p>
          <a:p>
            <a:pPr marL="330316" indent="-330316">
              <a:spcBef>
                <a:spcPts val="289"/>
              </a:spcBef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Garamond"/>
              </a:rPr>
              <a:t>Median infusions/subject: 98 (range: 1-711</a:t>
            </a:r>
            <a:r>
              <a:rPr lang="en-US" dirty="0" smtClean="0">
                <a:solidFill>
                  <a:srgbClr val="000000"/>
                </a:solidFill>
                <a:latin typeface="Arial" charset="0"/>
                <a:cs typeface="Garamond"/>
              </a:rPr>
              <a:t>)</a:t>
            </a:r>
          </a:p>
          <a:p>
            <a:pPr marL="330316" indent="-330316">
              <a:spcBef>
                <a:spcPts val="289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Arial" charset="0"/>
                <a:cs typeface="Garamond"/>
              </a:rPr>
              <a:t>88.5</a:t>
            </a:r>
            <a:r>
              <a:rPr lang="en-US" dirty="0">
                <a:solidFill>
                  <a:srgbClr val="000000"/>
                </a:solidFill>
                <a:latin typeface="Arial" charset="0"/>
                <a:cs typeface="Garamond"/>
              </a:rPr>
              <a:t>% infusions were for prophylaxis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47EA59-C8CC-478B-993B-060504F96BE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019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D027B-C368-3C4C-9170-6730E12ED4D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49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15684" indent="-27526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01052" indent="-22021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41473" indent="-22021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981893" indent="-22021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22314" indent="-220210" defTabSz="4404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2735" indent="-220210" defTabSz="4404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3156" indent="-220210" defTabSz="4404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3576" indent="-220210" defTabSz="44042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1D46FAA-D6BA-4ABF-8B83-B1810694E1D9}" type="slidenum">
              <a:rPr lang="en-US" smtClean="0"/>
              <a:pPr eaLnBrk="1" hangingPunct="1"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D027B-C368-3C4C-9170-6730E12ED4D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515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" y="0"/>
            <a:ext cx="9140967" cy="1794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13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os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" y="0"/>
            <a:ext cx="9140967" cy="1794867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92795698"/>
              </p:ext>
            </p:extLst>
          </p:nvPr>
        </p:nvGraphicFramePr>
        <p:xfrm>
          <a:off x="637508" y="1689356"/>
          <a:ext cx="7868060" cy="3354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5249"/>
                <a:gridCol w="5292811"/>
              </a:tblGrid>
              <a:tr h="451501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dirty="0">
                          <a:solidFill>
                            <a:srgbClr val="E31837"/>
                          </a:solidFill>
                        </a:rPr>
                        <a:t>Disclosures for:</a:t>
                      </a:r>
                      <a:endParaRPr lang="en-US" sz="2400" dirty="0">
                        <a:solidFill>
                          <a:srgbClr val="E31837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714">
                <a:tc gridSpan="2">
                  <a:txBody>
                    <a:bodyPr/>
                    <a:lstStyle/>
                    <a:p>
                      <a:pPr algn="l" rtl="0"/>
                      <a:r>
                        <a:rPr lang="en-US" sz="1050" b="1" i="0" u="none" strike="noStrike" baseline="0" dirty="0" smtClean="0">
                          <a:solidFill>
                            <a:srgbClr val="000000"/>
                          </a:solidFill>
                          <a:latin typeface="Arial-BoldMT"/>
                        </a:rPr>
                        <a:t>In compliance with the  </a:t>
                      </a:r>
                      <a:r>
                        <a:rPr lang="en-US" sz="1050" b="1" i="0" u="none" strike="noStrike" baseline="0" dirty="0" err="1" smtClean="0">
                          <a:solidFill>
                            <a:srgbClr val="000000"/>
                          </a:solidFill>
                          <a:latin typeface="Arial-BoldMT"/>
                        </a:rPr>
                        <a:t>EACCME</a:t>
                      </a:r>
                      <a:r>
                        <a:rPr lang="en-US" sz="1050" b="1" i="0" u="none" strike="noStrike" baseline="0" smtClean="0">
                          <a:solidFill>
                            <a:srgbClr val="000000"/>
                          </a:solidFill>
                          <a:latin typeface="Arial-BoldMT"/>
                        </a:rPr>
                        <a:t>* policy, WFH requires the following disclosures be made at each presentation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0724">
                <a:tc>
                  <a:txBody>
                    <a:bodyPr/>
                    <a:lstStyle/>
                    <a:p>
                      <a:r>
                        <a:rPr lang="en-US" sz="1050" b="1" cap="all">
                          <a:solidFill>
                            <a:schemeClr val="bg1"/>
                          </a:solidFill>
                        </a:rPr>
                        <a:t>CONFLICT</a:t>
                      </a: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183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1" i="0" u="none" strike="noStrike" kern="1200" cap="all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Disclosure — if conflict of interest exists</a:t>
                      </a:r>
                      <a:endParaRPr lang="en-US" sz="1050" cap="all" dirty="0">
                        <a:solidFill>
                          <a:schemeClr val="tx1"/>
                        </a:solidFill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1837"/>
                    </a:solidFill>
                  </a:tcPr>
                </a:tc>
              </a:tr>
              <a:tr h="332197">
                <a:tc>
                  <a:txBody>
                    <a:bodyPr/>
                    <a:lstStyle/>
                    <a:p>
                      <a:pPr algn="l" rtl="0"/>
                      <a:r>
                        <a:rPr lang="en-US" sz="1050" b="1" i="0" u="none" strike="noStrike" cap="all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Research Support</a:t>
                      </a: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2197">
                <a:tc>
                  <a:txBody>
                    <a:bodyPr/>
                    <a:lstStyle/>
                    <a:p>
                      <a:r>
                        <a:rPr lang="en-US" sz="1050" b="1" i="0" u="none" strike="noStrike" cap="all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Director, Officer, Employee</a:t>
                      </a:r>
                      <a:endParaRPr lang="en-US" sz="1050" b="1" cap="all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2197">
                <a:tc>
                  <a:txBody>
                    <a:bodyPr/>
                    <a:lstStyle/>
                    <a:p>
                      <a:r>
                        <a:rPr lang="en-US" sz="1050" b="1" i="0" u="none" strike="noStrike" cap="all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Shareholder</a:t>
                      </a:r>
                      <a:endParaRPr lang="en-US" sz="1050" b="1" cap="all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2197">
                <a:tc>
                  <a:txBody>
                    <a:bodyPr/>
                    <a:lstStyle/>
                    <a:p>
                      <a:r>
                        <a:rPr lang="en-US" sz="1050" b="1" i="0" u="none" strike="noStrike" cap="all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Honoraria</a:t>
                      </a:r>
                      <a:endParaRPr lang="en-US" sz="1050" b="1" cap="all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2197">
                <a:tc>
                  <a:txBody>
                    <a:bodyPr/>
                    <a:lstStyle/>
                    <a:p>
                      <a:r>
                        <a:rPr lang="en-US" sz="1050" b="1" i="0" u="none" strike="noStrike" cap="all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Advisory Committee</a:t>
                      </a:r>
                      <a:endParaRPr lang="en-US" sz="1050" b="1" cap="all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2197">
                <a:tc>
                  <a:txBody>
                    <a:bodyPr/>
                    <a:lstStyle/>
                    <a:p>
                      <a:r>
                        <a:rPr lang="en-US" sz="1050" b="1" i="0" u="none" strike="noStrike" cap="all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Consultant</a:t>
                      </a:r>
                      <a:endParaRPr lang="en-US" sz="1050" b="1" cap="all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190">
                <a:tc gridSpan="2">
                  <a:txBody>
                    <a:bodyPr/>
                    <a:lstStyle/>
                    <a:p>
                      <a:pPr algn="r"/>
                      <a:r>
                        <a:rPr lang="en-US" sz="1050" i="1" dirty="0">
                          <a:solidFill>
                            <a:schemeClr val="tx1"/>
                          </a:solidFill>
                        </a:rPr>
                        <a:t>* European Accreditation Council for Continuing Medical Education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6858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661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944" y="394510"/>
            <a:ext cx="8096152" cy="610929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12945" y="1018668"/>
            <a:ext cx="8100562" cy="3691016"/>
          </a:xfrm>
        </p:spPr>
        <p:txBody>
          <a:bodyPr/>
          <a:lstStyle>
            <a:lvl2pPr>
              <a:defRPr sz="2000"/>
            </a:lvl2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0223" y="3688730"/>
            <a:ext cx="1517325" cy="1370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350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637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835" y="432162"/>
            <a:ext cx="8214966" cy="286123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082" y="3078892"/>
            <a:ext cx="7979719" cy="16883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0F48D-D1E4-274A-9450-90912AA1F963}" type="datetimeFigureOut">
              <a:t>5/12/2014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EC151-DDBF-9545-B426-E167C91CBBBC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013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i="0" kern="1200" baseline="0">
          <a:solidFill>
            <a:srgbClr val="E31837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57200" rtl="0" eaLnBrk="1" latinLnBrk="0" hangingPunct="1">
        <a:spcBef>
          <a:spcPts val="0"/>
        </a:spcBef>
        <a:buFont typeface="Arial"/>
        <a:buChar char="•"/>
        <a:defRPr sz="2800" kern="1200">
          <a:ln>
            <a:noFill/>
          </a:ln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186219"/>
              </p:ext>
            </p:extLst>
          </p:nvPr>
        </p:nvGraphicFramePr>
        <p:xfrm>
          <a:off x="542915" y="1754953"/>
          <a:ext cx="8191182" cy="27441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1182"/>
              </a:tblGrid>
              <a:tr h="136775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dirty="0" smtClean="0">
                          <a:solidFill>
                            <a:srgbClr val="E31837"/>
                          </a:solidFill>
                        </a:rPr>
                        <a:t>ADVATE </a:t>
                      </a:r>
                      <a:r>
                        <a:rPr lang="en-US" sz="2800" dirty="0" smtClean="0">
                          <a:solidFill>
                            <a:srgbClr val="E31837"/>
                          </a:solidFill>
                        </a:rPr>
                        <a:t>[Antihemophilic Factor (Recombinant), Plasma/Albumin-Free Method]</a:t>
                      </a:r>
                      <a:r>
                        <a:rPr lang="en-CA" sz="2800" dirty="0" smtClean="0">
                          <a:solidFill>
                            <a:srgbClr val="E31837"/>
                          </a:solidFill>
                        </a:rPr>
                        <a:t>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dirty="0" smtClean="0">
                          <a:solidFill>
                            <a:srgbClr val="E31837"/>
                          </a:solidFill>
                        </a:rPr>
                        <a:t>Safety and effectiveness:</a:t>
                      </a:r>
                      <a:r>
                        <a:rPr lang="en-CA" sz="2400" baseline="0" dirty="0" smtClean="0">
                          <a:solidFill>
                            <a:srgbClr val="E31837"/>
                          </a:solidFill>
                        </a:rPr>
                        <a:t> </a:t>
                      </a:r>
                      <a:r>
                        <a:rPr lang="en-CA" sz="2400" dirty="0" smtClean="0">
                          <a:solidFill>
                            <a:srgbClr val="E31837"/>
                          </a:solidFill>
                        </a:rPr>
                        <a:t>10 years of clinical experience</a:t>
                      </a:r>
                      <a:endParaRPr lang="en-CA" sz="2400" dirty="0">
                        <a:solidFill>
                          <a:srgbClr val="E31837"/>
                        </a:solidFill>
                      </a:endParaRPr>
                    </a:p>
                  </a:txBody>
                  <a:tcPr marL="0" marR="0" marT="0" marB="152400"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72527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Alfonso Iorio,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MD, PhD</a:t>
                      </a: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Health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Information Research Unit &amp; Hemophilia Program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McMaster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</a:rPr>
                        <a:t> University, 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Canada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52400" marB="0"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5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495" y="154782"/>
            <a:ext cx="7374219" cy="465535"/>
          </a:xfrm>
        </p:spPr>
        <p:txBody>
          <a:bodyPr>
            <a:normAutofit fontScale="90000"/>
          </a:bodyPr>
          <a:lstStyle/>
          <a:p>
            <a:r>
              <a:rPr lang="en-US" sz="2200" dirty="0" smtClean="0"/>
              <a:t>2. Interventional Studies: Patient Flow and Analysis Sets</a:t>
            </a:r>
            <a:endParaRPr lang="en-US" sz="2200" dirty="0"/>
          </a:p>
        </p:txBody>
      </p:sp>
      <p:grpSp>
        <p:nvGrpSpPr>
          <p:cNvPr id="6" name="Group 5"/>
          <p:cNvGrpSpPr/>
          <p:nvPr/>
        </p:nvGrpSpPr>
        <p:grpSpPr>
          <a:xfrm>
            <a:off x="13802105" y="8340539"/>
            <a:ext cx="8273515" cy="3915089"/>
            <a:chOff x="0" y="685800"/>
            <a:chExt cx="9337857" cy="6198344"/>
          </a:xfrm>
        </p:grpSpPr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0" y="1600200"/>
              <a:ext cx="8229600" cy="452596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7345" marR="0" indent="-347345">
                <a:spcBef>
                  <a:spcPts val="770"/>
                </a:spcBef>
                <a:spcAft>
                  <a:spcPts val="0"/>
                </a:spcAft>
              </a:pPr>
              <a:r>
                <a:rPr lang="en-US" sz="1400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 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8" name="Subtitle 2"/>
            <p:cNvSpPr txBox="1">
              <a:spLocks/>
            </p:cNvSpPr>
            <p:nvPr/>
          </p:nvSpPr>
          <p:spPr>
            <a:xfrm>
              <a:off x="1371600" y="3886200"/>
              <a:ext cx="6400800" cy="1752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/>
                <a:buChar char="•"/>
                <a:tabLst>
                  <a:tab pos="457200" algn="l"/>
                </a:tabLst>
              </a:pPr>
              <a:r>
                <a:rPr lang="en-US" sz="1400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 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7467600" y="777016"/>
              <a:ext cx="1864996" cy="1279224"/>
              <a:chOff x="7467598" y="723758"/>
              <a:chExt cx="1761385" cy="1107186"/>
            </a:xfrm>
            <a:solidFill>
              <a:srgbClr val="FF66FF"/>
            </a:solidFill>
          </p:grpSpPr>
          <p:sp>
            <p:nvSpPr>
              <p:cNvPr id="67" name="Rectangle 66"/>
              <p:cNvSpPr/>
              <p:nvPr/>
            </p:nvSpPr>
            <p:spPr>
              <a:xfrm>
                <a:off x="7467598" y="723758"/>
                <a:ext cx="1761385" cy="980352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68" name="Text Box 73"/>
              <p:cNvSpPr txBox="1"/>
              <p:nvPr/>
            </p:nvSpPr>
            <p:spPr>
              <a:xfrm>
                <a:off x="7611532" y="818770"/>
                <a:ext cx="1447668" cy="101217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Canadian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Pediatric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N=4 (u=0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4821847" y="685800"/>
              <a:ext cx="1743809" cy="980759"/>
              <a:chOff x="4821847" y="685800"/>
              <a:chExt cx="1307853" cy="980759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4821847" y="685800"/>
                <a:ext cx="1295400" cy="914400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66" name="Text Box 71"/>
              <p:cNvSpPr txBox="1"/>
              <p:nvPr/>
            </p:nvSpPr>
            <p:spPr>
              <a:xfrm>
                <a:off x="4863064" y="838201"/>
                <a:ext cx="1266636" cy="8283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Pediatric PTP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N=53 ( u=53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sp>
          <p:nvSpPr>
            <p:cNvPr id="11" name="Text Box 15"/>
            <p:cNvSpPr txBox="1"/>
            <p:nvPr/>
          </p:nvSpPr>
          <p:spPr>
            <a:xfrm>
              <a:off x="6403918" y="2514601"/>
              <a:ext cx="2282824" cy="1169448"/>
            </a:xfrm>
            <a:prstGeom prst="rect">
              <a:avLst/>
            </a:prstGeom>
            <a:solidFill>
              <a:srgbClr val="00CC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2 mL Reconstitution Bioequivalence</a:t>
              </a:r>
              <a:endParaRPr lang="en-US" sz="1400" dirty="0">
                <a:effectLst/>
                <a:latin typeface="Helvetica"/>
                <a:ea typeface="ＭＳ 明朝"/>
                <a:cs typeface="Helvetica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 smtClean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N=42 (u=33</a:t>
              </a:r>
              <a:r>
                <a:rPr lang="en-US" sz="1400" b="1" kern="1200" dirty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)</a:t>
              </a:r>
              <a:endParaRPr lang="en-US" sz="1400" dirty="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12" name="Text Box 16"/>
            <p:cNvSpPr txBox="1"/>
            <p:nvPr/>
          </p:nvSpPr>
          <p:spPr>
            <a:xfrm>
              <a:off x="7980623" y="4746973"/>
              <a:ext cx="1357234" cy="828359"/>
            </a:xfrm>
            <a:prstGeom prst="rect">
              <a:avLst/>
            </a:prstGeom>
            <a:solidFill>
              <a:srgbClr val="92D050"/>
            </a:solidFill>
            <a:ln w="1905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PUP</a:t>
              </a:r>
              <a:endParaRPr lang="en-US" sz="1400" dirty="0">
                <a:effectLst/>
                <a:latin typeface="Helvetica"/>
                <a:ea typeface="ＭＳ 明朝"/>
                <a:cs typeface="Helvetica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 smtClean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N=55 (u=55</a:t>
              </a:r>
              <a:r>
                <a:rPr lang="en-US" sz="1400" b="1" kern="1200" dirty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)</a:t>
              </a:r>
              <a:endParaRPr lang="en-US" sz="1400" dirty="0">
                <a:effectLst/>
                <a:latin typeface="Helvetica"/>
                <a:ea typeface="ＭＳ 明朝"/>
                <a:cs typeface="Helvetica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3657600" y="1905000"/>
              <a:ext cx="1371600" cy="1229991"/>
              <a:chOff x="3657600" y="1905000"/>
              <a:chExt cx="1277475" cy="1229991"/>
            </a:xfrm>
            <a:solidFill>
              <a:srgbClr val="CCFF99"/>
            </a:solidFill>
          </p:grpSpPr>
          <p:sp>
            <p:nvSpPr>
              <p:cNvPr id="63" name="Rectangle 62"/>
              <p:cNvSpPr/>
              <p:nvPr/>
            </p:nvSpPr>
            <p:spPr>
              <a:xfrm>
                <a:off x="3657600" y="1905000"/>
                <a:ext cx="1277475" cy="1066800"/>
              </a:xfrm>
              <a:prstGeom prst="rect">
                <a:avLst/>
              </a:prstGeom>
              <a:solidFill>
                <a:srgbClr val="99CC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64" name="Text Box 69"/>
              <p:cNvSpPr txBox="1"/>
              <p:nvPr/>
            </p:nvSpPr>
            <p:spPr>
              <a:xfrm>
                <a:off x="3799542" y="1965543"/>
                <a:ext cx="993593" cy="1169448"/>
              </a:xfrm>
              <a:prstGeom prst="rect">
                <a:avLst/>
              </a:prstGeom>
              <a:solidFill>
                <a:srgbClr val="99CC00"/>
              </a:solidFill>
              <a:ln>
                <a:solidFill>
                  <a:srgbClr val="99CC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Surgery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N=59 (u=34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462199" y="1521831"/>
              <a:ext cx="1504645" cy="1510536"/>
              <a:chOff x="462199" y="1521831"/>
              <a:chExt cx="1304106" cy="1510536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462199" y="1524000"/>
                <a:ext cx="1295400" cy="914400"/>
              </a:xfrm>
              <a:prstGeom prst="rect">
                <a:avLst/>
              </a:prstGeom>
              <a:solidFill>
                <a:srgbClr val="00FF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62" name="Text Box 67"/>
              <p:cNvSpPr txBox="1"/>
              <p:nvPr/>
            </p:nvSpPr>
            <p:spPr>
              <a:xfrm>
                <a:off x="511467" y="1521831"/>
                <a:ext cx="1254838" cy="1510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Pivotal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N=108 (u=106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 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382045" y="3962399"/>
              <a:ext cx="1744670" cy="993464"/>
              <a:chOff x="382045" y="3962400"/>
              <a:chExt cx="1600200" cy="917044"/>
            </a:xfrm>
            <a:solidFill>
              <a:srgbClr val="FFC000"/>
            </a:solidFill>
          </p:grpSpPr>
          <p:sp>
            <p:nvSpPr>
              <p:cNvPr id="59" name="Rectangle 58"/>
              <p:cNvSpPr/>
              <p:nvPr/>
            </p:nvSpPr>
            <p:spPr>
              <a:xfrm>
                <a:off x="382045" y="3962400"/>
                <a:ext cx="1600200" cy="9144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60" name="Text Box 65"/>
              <p:cNvSpPr txBox="1"/>
              <p:nvPr/>
            </p:nvSpPr>
            <p:spPr>
              <a:xfrm>
                <a:off x="455561" y="4114805"/>
                <a:ext cx="1461379" cy="76463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Continuation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N=82 (u=0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3298335" y="4191000"/>
              <a:ext cx="2020890" cy="1143000"/>
              <a:chOff x="3298334" y="4191000"/>
              <a:chExt cx="1660323" cy="979714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3298334" y="4191000"/>
                <a:ext cx="1660323" cy="979714"/>
              </a:xfrm>
              <a:prstGeom prst="rect">
                <a:avLst/>
              </a:prstGeom>
              <a:solidFill>
                <a:srgbClr val="FF33CC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58" name="Text Box 63"/>
              <p:cNvSpPr txBox="1"/>
              <p:nvPr/>
            </p:nvSpPr>
            <p:spPr>
              <a:xfrm>
                <a:off x="3404389" y="4398608"/>
                <a:ext cx="1431719" cy="71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Dose-Response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N=28 (u=17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609600" y="5715000"/>
              <a:ext cx="1295400" cy="980444"/>
              <a:chOff x="609600" y="5715000"/>
              <a:chExt cx="1295400" cy="980444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609600" y="5715000"/>
                <a:ext cx="1295400" cy="9144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56" name="Text Box 61"/>
              <p:cNvSpPr txBox="1"/>
              <p:nvPr/>
            </p:nvSpPr>
            <p:spPr>
              <a:xfrm>
                <a:off x="705246" y="5867086"/>
                <a:ext cx="1131846" cy="8283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Bonn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N=9 (u=9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2364333" y="5714695"/>
              <a:ext cx="1357235" cy="1169449"/>
              <a:chOff x="2364333" y="5714695"/>
              <a:chExt cx="1357235" cy="1169449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2387600" y="5715000"/>
                <a:ext cx="1295400" cy="9144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54" name="Text Box 59"/>
              <p:cNvSpPr txBox="1"/>
              <p:nvPr/>
            </p:nvSpPr>
            <p:spPr>
              <a:xfrm>
                <a:off x="2364333" y="5714695"/>
                <a:ext cx="1357235" cy="11694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Japanese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Registry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N=15 (u=15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4165600" y="5715000"/>
              <a:ext cx="1524000" cy="980748"/>
              <a:chOff x="4165600" y="5715000"/>
              <a:chExt cx="1524000" cy="980748"/>
            </a:xfrm>
          </p:grpSpPr>
          <p:sp>
            <p:nvSpPr>
              <p:cNvPr id="51" name="Rectangle 50"/>
              <p:cNvSpPr/>
              <p:nvPr/>
            </p:nvSpPr>
            <p:spPr>
              <a:xfrm>
                <a:off x="4165600" y="5715000"/>
                <a:ext cx="1524000" cy="9144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52" name="Text Box 57"/>
              <p:cNvSpPr txBox="1"/>
              <p:nvPr/>
            </p:nvSpPr>
            <p:spPr>
              <a:xfrm>
                <a:off x="4244920" y="5867390"/>
                <a:ext cx="1366324" cy="8283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Prophylaxis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N=73 (u=73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6216678" y="5715001"/>
              <a:ext cx="1708122" cy="978912"/>
              <a:chOff x="6216678" y="5715000"/>
              <a:chExt cx="1631922" cy="82831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6246987" y="5715000"/>
                <a:ext cx="1528814" cy="77372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50" name="Text Box 55"/>
              <p:cNvSpPr txBox="1"/>
              <p:nvPr/>
            </p:nvSpPr>
            <p:spPr>
              <a:xfrm>
                <a:off x="6216678" y="5842392"/>
                <a:ext cx="1631922" cy="7009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High Potency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N=23 (u=23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cxnSp>
          <p:nvCxnSpPr>
            <p:cNvPr id="21" name="Straight Arrow Connector 20"/>
            <p:cNvCxnSpPr/>
            <p:nvPr/>
          </p:nvCxnSpPr>
          <p:spPr>
            <a:xfrm>
              <a:off x="6553200" y="1143001"/>
              <a:ext cx="91440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6172200" y="1600200"/>
              <a:ext cx="914400" cy="9144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3" idx="3"/>
              <a:endCxn id="11" idx="1"/>
            </p:cNvCxnSpPr>
            <p:nvPr/>
          </p:nvCxnSpPr>
          <p:spPr>
            <a:xfrm>
              <a:off x="5029200" y="2438400"/>
              <a:ext cx="1374718" cy="660925"/>
            </a:xfrm>
            <a:prstGeom prst="straightConnector1">
              <a:avLst/>
            </a:prstGeom>
            <a:ln w="38100">
              <a:solidFill>
                <a:srgbClr val="99CC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H="1" flipV="1">
              <a:off x="7247500" y="3425370"/>
              <a:ext cx="1363101" cy="1321841"/>
            </a:xfrm>
            <a:prstGeom prst="straightConnector1">
              <a:avLst/>
            </a:prstGeom>
            <a:ln w="38100">
              <a:solidFill>
                <a:srgbClr val="33CC33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V="1">
              <a:off x="5263386" y="3598807"/>
              <a:ext cx="1140533" cy="896758"/>
            </a:xfrm>
            <a:prstGeom prst="straightConnector1">
              <a:avLst/>
            </a:prstGeom>
            <a:ln w="38100">
              <a:solidFill>
                <a:srgbClr val="FF33CC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H="1">
              <a:off x="4419600" y="2819400"/>
              <a:ext cx="381000" cy="1371600"/>
            </a:xfrm>
            <a:prstGeom prst="straightConnector1">
              <a:avLst/>
            </a:prstGeom>
            <a:ln w="38100">
              <a:solidFill>
                <a:srgbClr val="99CC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1981200" y="1676400"/>
              <a:ext cx="1600200" cy="304800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H="1" flipV="1">
              <a:off x="1981200" y="2286000"/>
              <a:ext cx="1676400" cy="381000"/>
            </a:xfrm>
            <a:prstGeom prst="straightConnector1">
              <a:avLst/>
            </a:prstGeom>
            <a:ln w="38100">
              <a:noFill/>
              <a:headEnd type="none" w="med" len="med"/>
              <a:tailEnd type="triangle" w="lg" len="lg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1600200" y="2438400"/>
              <a:ext cx="1981200" cy="1676400"/>
            </a:xfrm>
            <a:prstGeom prst="straightConnector1">
              <a:avLst/>
            </a:prstGeom>
            <a:ln w="38100">
              <a:solidFill>
                <a:srgbClr val="00FFFF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H="1">
              <a:off x="1905000" y="2590800"/>
              <a:ext cx="1752600" cy="1371600"/>
            </a:xfrm>
            <a:prstGeom prst="straightConnector1">
              <a:avLst/>
            </a:prstGeom>
            <a:ln w="38100">
              <a:solidFill>
                <a:srgbClr val="99CC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838200" y="2438400"/>
              <a:ext cx="228600" cy="1447800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2133600" y="4876800"/>
              <a:ext cx="1143000" cy="0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60" idx="3"/>
            </p:cNvCxnSpPr>
            <p:nvPr/>
          </p:nvCxnSpPr>
          <p:spPr>
            <a:xfrm flipV="1">
              <a:off x="2055513" y="2819405"/>
              <a:ext cx="2357460" cy="1722279"/>
            </a:xfrm>
            <a:prstGeom prst="straightConnector1">
              <a:avLst/>
            </a:prstGeom>
            <a:ln w="38100">
              <a:noFill/>
              <a:headEnd type="none" w="med" len="med"/>
              <a:tailEnd type="triangle" w="lg" len="lg"/>
            </a:ln>
            <a:effectLst>
              <a:glow rad="63500">
                <a:schemeClr val="accent6">
                  <a:satMod val="175000"/>
                  <a:alpha val="40000"/>
                </a:schemeClr>
              </a:glow>
            </a:effectLst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 Box 38"/>
            <p:cNvSpPr txBox="1"/>
            <p:nvPr/>
          </p:nvSpPr>
          <p:spPr>
            <a:xfrm>
              <a:off x="685801" y="2971800"/>
              <a:ext cx="433811" cy="487271"/>
            </a:xfrm>
            <a:prstGeom prst="rect">
              <a:avLst/>
            </a:prstGeom>
            <a:solidFill>
              <a:srgbClr val="00FFFF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74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35" name="Text Box 39"/>
            <p:cNvSpPr txBox="1"/>
            <p:nvPr/>
          </p:nvSpPr>
          <p:spPr>
            <a:xfrm>
              <a:off x="2209800" y="1524000"/>
              <a:ext cx="321116" cy="487271"/>
            </a:xfrm>
            <a:prstGeom prst="rect">
              <a:avLst/>
            </a:prstGeom>
            <a:solidFill>
              <a:srgbClr val="00FFFF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9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36" name="Text Box 40"/>
            <p:cNvSpPr txBox="1"/>
            <p:nvPr/>
          </p:nvSpPr>
          <p:spPr>
            <a:xfrm>
              <a:off x="1981200" y="2743200"/>
              <a:ext cx="321116" cy="487271"/>
            </a:xfrm>
            <a:prstGeom prst="rect">
              <a:avLst/>
            </a:prstGeom>
            <a:solidFill>
              <a:srgbClr val="00FFFF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1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37" name="Text Box 41"/>
            <p:cNvSpPr txBox="1"/>
            <p:nvPr/>
          </p:nvSpPr>
          <p:spPr>
            <a:xfrm>
              <a:off x="2819400" y="2907268"/>
              <a:ext cx="321116" cy="487271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8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38" name="Text Box 42"/>
            <p:cNvSpPr txBox="1"/>
            <p:nvPr/>
          </p:nvSpPr>
          <p:spPr>
            <a:xfrm>
              <a:off x="2590800" y="4648200"/>
              <a:ext cx="321116" cy="487271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4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39" name="Text Box 43"/>
            <p:cNvSpPr txBox="1"/>
            <p:nvPr/>
          </p:nvSpPr>
          <p:spPr>
            <a:xfrm>
              <a:off x="4419600" y="3352801"/>
              <a:ext cx="321116" cy="487271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4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40" name="Text Box 44"/>
            <p:cNvSpPr txBox="1"/>
            <p:nvPr/>
          </p:nvSpPr>
          <p:spPr>
            <a:xfrm>
              <a:off x="5714997" y="3860800"/>
              <a:ext cx="321116" cy="487271"/>
            </a:xfrm>
            <a:prstGeom prst="rect">
              <a:avLst/>
            </a:prstGeom>
            <a:solidFill>
              <a:srgbClr val="FF33CC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4</a:t>
              </a:r>
              <a:endParaRPr lang="en-US" sz="1400" dirty="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41" name="Text Box 45"/>
            <p:cNvSpPr txBox="1"/>
            <p:nvPr/>
          </p:nvSpPr>
          <p:spPr>
            <a:xfrm>
              <a:off x="8001001" y="4061409"/>
              <a:ext cx="321116" cy="487271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2</a:t>
              </a:r>
              <a:endParaRPr lang="en-US" sz="1400" dirty="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42" name="Text Box 46"/>
            <p:cNvSpPr txBox="1"/>
            <p:nvPr/>
          </p:nvSpPr>
          <p:spPr>
            <a:xfrm>
              <a:off x="6476999" y="1828799"/>
              <a:ext cx="321116" cy="487271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1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43" name="Text Box 47"/>
            <p:cNvSpPr txBox="1"/>
            <p:nvPr/>
          </p:nvSpPr>
          <p:spPr>
            <a:xfrm>
              <a:off x="6794504" y="965200"/>
              <a:ext cx="321116" cy="487271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4</a:t>
              </a:r>
              <a:endParaRPr lang="en-US" sz="1400" dirty="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44" name="Text Box 49"/>
            <p:cNvSpPr txBox="1"/>
            <p:nvPr/>
          </p:nvSpPr>
          <p:spPr>
            <a:xfrm>
              <a:off x="5499098" y="2501900"/>
              <a:ext cx="321116" cy="487271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2</a:t>
              </a:r>
              <a:endParaRPr lang="en-US" sz="1400" dirty="0">
                <a:effectLst/>
                <a:latin typeface="Helvetica"/>
                <a:ea typeface="ＭＳ 明朝"/>
                <a:cs typeface="Helvetica"/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flipV="1">
              <a:off x="2027457" y="3090557"/>
              <a:ext cx="1890509" cy="1706413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flipH="1" flipV="1">
              <a:off x="1981200" y="2133600"/>
              <a:ext cx="1600200" cy="304800"/>
            </a:xfrm>
            <a:prstGeom prst="straightConnector1">
              <a:avLst/>
            </a:prstGeom>
            <a:ln w="38100">
              <a:solidFill>
                <a:srgbClr val="92D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 Box 52"/>
            <p:cNvSpPr txBox="1"/>
            <p:nvPr/>
          </p:nvSpPr>
          <p:spPr>
            <a:xfrm>
              <a:off x="2895599" y="2209800"/>
              <a:ext cx="321116" cy="487271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2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48" name="Text Box 53"/>
            <p:cNvSpPr txBox="1"/>
            <p:nvPr/>
          </p:nvSpPr>
          <p:spPr>
            <a:xfrm>
              <a:off x="2590691" y="3886193"/>
              <a:ext cx="442437" cy="487271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16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725979" y="2981522"/>
            <a:ext cx="6406341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b="1" cap="all" dirty="0" smtClean="0">
                <a:solidFill>
                  <a:srgbClr val="000000"/>
                </a:solidFill>
                <a:latin typeface="+mn-lt"/>
                <a:cs typeface="Helvetica"/>
              </a:rPr>
              <a:t>INHIBITOR ANALYSIS SET</a:t>
            </a:r>
            <a:endParaRPr lang="en-US" b="1" cap="all" dirty="0">
              <a:solidFill>
                <a:srgbClr val="000000"/>
              </a:solidFill>
              <a:latin typeface="+mn-lt"/>
              <a:cs typeface="Helvetica"/>
            </a:endParaRPr>
          </a:p>
          <a:p>
            <a:pPr marL="342900" indent="-342900">
              <a:spcBef>
                <a:spcPts val="3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+mn-lt"/>
                <a:cs typeface="Garamond"/>
              </a:rPr>
              <a:t>N=276: PTPs ≥ </a:t>
            </a:r>
            <a:r>
              <a:rPr lang="en-US" dirty="0">
                <a:solidFill>
                  <a:srgbClr val="000000"/>
                </a:solidFill>
                <a:latin typeface="+mn-lt"/>
                <a:cs typeface="Garamond"/>
              </a:rPr>
              <a:t>10 </a:t>
            </a:r>
            <a:r>
              <a:rPr lang="en-US" dirty="0" smtClean="0">
                <a:solidFill>
                  <a:srgbClr val="000000"/>
                </a:solidFill>
                <a:latin typeface="+mn-lt"/>
                <a:cs typeface="Garamond"/>
              </a:rPr>
              <a:t>EDs </a:t>
            </a:r>
            <a:r>
              <a:rPr lang="en-US" dirty="0">
                <a:solidFill>
                  <a:srgbClr val="000000"/>
                </a:solidFill>
                <a:latin typeface="+mn-lt"/>
                <a:cs typeface="Garamond"/>
              </a:rPr>
              <a:t>to </a:t>
            </a:r>
            <a:r>
              <a:rPr lang="en-US" dirty="0" err="1" smtClean="0">
                <a:solidFill>
                  <a:srgbClr val="000000"/>
                </a:solidFill>
                <a:latin typeface="+mn-lt"/>
                <a:cs typeface="Garamond"/>
              </a:rPr>
              <a:t>rAHF</a:t>
            </a:r>
            <a:r>
              <a:rPr lang="en-US" dirty="0" smtClean="0">
                <a:solidFill>
                  <a:srgbClr val="000000"/>
                </a:solidFill>
                <a:latin typeface="+mn-lt"/>
                <a:cs typeface="Garamond"/>
              </a:rPr>
              <a:t>-PFM during </a:t>
            </a:r>
            <a:r>
              <a:rPr lang="en-US" dirty="0">
                <a:solidFill>
                  <a:srgbClr val="000000"/>
                </a:solidFill>
                <a:latin typeface="+mn-lt"/>
                <a:cs typeface="Garamond"/>
              </a:rPr>
              <a:t>study </a:t>
            </a:r>
          </a:p>
          <a:p>
            <a:pPr marL="342900" indent="-342900">
              <a:spcBef>
                <a:spcPts val="3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+mn-lt"/>
                <a:cs typeface="Garamond"/>
              </a:rPr>
              <a:t>N=55: </a:t>
            </a:r>
            <a:r>
              <a:rPr lang="en-US" dirty="0" smtClean="0">
                <a:solidFill>
                  <a:srgbClr val="000000"/>
                </a:solidFill>
                <a:cs typeface="Garamond"/>
              </a:rPr>
              <a:t>PUPs/MTPs </a:t>
            </a:r>
            <a:endParaRPr lang="en-US" dirty="0" smtClean="0">
              <a:solidFill>
                <a:srgbClr val="000000"/>
              </a:solidFill>
              <a:latin typeface="+mn-lt"/>
              <a:cs typeface="Garamond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82061" y="1003275"/>
            <a:ext cx="4821431" cy="131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b="1" cap="all" dirty="0" smtClean="0">
                <a:solidFill>
                  <a:srgbClr val="000000"/>
                </a:solidFill>
                <a:latin typeface="+mn-lt"/>
                <a:cs typeface="Helvetica"/>
              </a:rPr>
              <a:t>Safety </a:t>
            </a:r>
            <a:r>
              <a:rPr lang="en-US" b="1" cap="all" dirty="0">
                <a:solidFill>
                  <a:srgbClr val="000000"/>
                </a:solidFill>
                <a:latin typeface="+mn-lt"/>
                <a:cs typeface="Helvetica"/>
              </a:rPr>
              <a:t>Analysis Set</a:t>
            </a:r>
          </a:p>
          <a:p>
            <a:pPr marL="342900" indent="-342900">
              <a:spcBef>
                <a:spcPts val="300"/>
              </a:spcBef>
              <a:buFont typeface="Arial" pitchFamily="34" charset="0"/>
              <a:buChar char="•"/>
            </a:pPr>
            <a:r>
              <a:rPr lang="en-US" cap="all" dirty="0" smtClean="0">
                <a:solidFill>
                  <a:srgbClr val="000000"/>
                </a:solidFill>
                <a:latin typeface="+mn-lt"/>
                <a:cs typeface="Helvetica"/>
              </a:rPr>
              <a:t>N=418: 363 </a:t>
            </a:r>
            <a:r>
              <a:rPr lang="en-US" dirty="0" smtClean="0">
                <a:solidFill>
                  <a:srgbClr val="000000"/>
                </a:solidFill>
                <a:latin typeface="+mn-lt"/>
                <a:cs typeface="Garamond"/>
              </a:rPr>
              <a:t>PTPs, </a:t>
            </a:r>
            <a:r>
              <a:rPr lang="en-US" dirty="0">
                <a:solidFill>
                  <a:srgbClr val="000000"/>
                </a:solidFill>
                <a:latin typeface="+mn-lt"/>
                <a:cs typeface="Garamond"/>
              </a:rPr>
              <a:t>55 </a:t>
            </a:r>
            <a:r>
              <a:rPr lang="en-US" dirty="0" smtClean="0">
                <a:solidFill>
                  <a:srgbClr val="000000"/>
                </a:solidFill>
                <a:latin typeface="+mn-lt"/>
                <a:cs typeface="Garamond"/>
              </a:rPr>
              <a:t>PUPs/MTPs</a:t>
            </a:r>
            <a:endParaRPr lang="en-US" dirty="0">
              <a:solidFill>
                <a:srgbClr val="000000"/>
              </a:solidFill>
              <a:latin typeface="+mn-lt"/>
              <a:cs typeface="Garamond"/>
            </a:endParaRPr>
          </a:p>
          <a:p>
            <a:pPr marL="342900" indent="-342900">
              <a:spcBef>
                <a:spcPts val="300"/>
              </a:spcBef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+mn-lt"/>
                <a:cs typeface="Garamond"/>
              </a:rPr>
              <a:t>Median </a:t>
            </a:r>
            <a:r>
              <a:rPr lang="en-US" dirty="0" smtClean="0">
                <a:solidFill>
                  <a:srgbClr val="000000"/>
                </a:solidFill>
                <a:latin typeface="+mn-lt"/>
                <a:cs typeface="Garamond"/>
              </a:rPr>
              <a:t>age: 18.7 </a:t>
            </a:r>
            <a:r>
              <a:rPr lang="en-US" dirty="0" err="1" smtClean="0">
                <a:solidFill>
                  <a:srgbClr val="000000"/>
                </a:solidFill>
                <a:latin typeface="+mn-lt"/>
                <a:cs typeface="Garamond"/>
              </a:rPr>
              <a:t>yr</a:t>
            </a:r>
            <a:r>
              <a:rPr lang="en-US" dirty="0" smtClean="0">
                <a:solidFill>
                  <a:srgbClr val="000000"/>
                </a:solidFill>
                <a:latin typeface="+mn-lt"/>
                <a:cs typeface="Garamond"/>
              </a:rPr>
              <a:t> (0.07-72.3</a:t>
            </a:r>
            <a:r>
              <a:rPr lang="en-US" dirty="0">
                <a:solidFill>
                  <a:srgbClr val="000000"/>
                </a:solidFill>
                <a:latin typeface="+mn-lt"/>
                <a:cs typeface="Garamond"/>
              </a:rPr>
              <a:t>)</a:t>
            </a:r>
          </a:p>
          <a:p>
            <a:pPr marL="342900" indent="-342900">
              <a:spcBef>
                <a:spcPts val="300"/>
              </a:spcBef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+mn-lt"/>
                <a:cs typeface="Garamond"/>
              </a:rPr>
              <a:t>Median </a:t>
            </a:r>
            <a:r>
              <a:rPr lang="en-US" dirty="0" smtClean="0">
                <a:solidFill>
                  <a:srgbClr val="000000"/>
                </a:solidFill>
                <a:latin typeface="+mn-lt"/>
                <a:cs typeface="Garamond"/>
              </a:rPr>
              <a:t>EDs: </a:t>
            </a:r>
            <a:r>
              <a:rPr lang="en-US" dirty="0">
                <a:solidFill>
                  <a:srgbClr val="000000"/>
                </a:solidFill>
                <a:latin typeface="+mn-lt"/>
                <a:cs typeface="Garamond"/>
              </a:rPr>
              <a:t>97.0 </a:t>
            </a:r>
            <a:r>
              <a:rPr lang="en-US" dirty="0" smtClean="0">
                <a:solidFill>
                  <a:srgbClr val="000000"/>
                </a:solidFill>
                <a:latin typeface="+mn-lt"/>
                <a:cs typeface="Garamond"/>
              </a:rPr>
              <a:t>(1-709</a:t>
            </a:r>
            <a:r>
              <a:rPr lang="en-US" dirty="0">
                <a:solidFill>
                  <a:srgbClr val="000000"/>
                </a:solidFill>
                <a:latin typeface="+mn-lt"/>
                <a:cs typeface="Garamond"/>
              </a:rPr>
              <a:t>) </a:t>
            </a:r>
          </a:p>
        </p:txBody>
      </p:sp>
      <p:sp>
        <p:nvSpPr>
          <p:cNvPr id="3" name="Rectangle 2"/>
          <p:cNvSpPr/>
          <p:nvPr/>
        </p:nvSpPr>
        <p:spPr>
          <a:xfrm>
            <a:off x="576841" y="4810556"/>
            <a:ext cx="526848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/>
              <a:t>Shapiro A et al. Poster presented at the XXIV Congress of the ISTH, 2013, Netherlands.</a:t>
            </a:r>
          </a:p>
        </p:txBody>
      </p:sp>
    </p:spTree>
    <p:extLst>
      <p:ext uri="{BB962C8B-B14F-4D97-AF65-F5344CB8AC3E}">
        <p14:creationId xmlns:p14="http://schemas.microsoft.com/office/powerpoint/2010/main" val="992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71835" y="215593"/>
            <a:ext cx="8214966" cy="2861234"/>
          </a:xfrm>
        </p:spPr>
        <p:txBody>
          <a:bodyPr/>
          <a:lstStyle/>
          <a:p>
            <a:r>
              <a:rPr lang="en-US" sz="2200" dirty="0" smtClean="0">
                <a:latin typeface="Arial" charset="0"/>
                <a:cs typeface="Arial" charset="0"/>
              </a:rPr>
              <a:t>2. IS Results: AEs and SAEs &gt;5% (Full Analysis N=418)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228" y="586292"/>
            <a:ext cx="7012727" cy="3634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8550" y="4024823"/>
            <a:ext cx="82207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lvl="0" indent="-231775">
              <a:spcBef>
                <a:spcPts val="0"/>
              </a:spcBef>
              <a:buFont typeface="Arial"/>
              <a:buChar char="•"/>
            </a:pPr>
            <a:r>
              <a:rPr lang="en-US" b="1" dirty="0">
                <a:solidFill>
                  <a:srgbClr val="000000"/>
                </a:solidFill>
                <a:latin typeface="Helvetica"/>
                <a:cs typeface="Helvetica"/>
              </a:rPr>
              <a:t>Common AEs: </a:t>
            </a:r>
            <a:r>
              <a:rPr lang="en-US" dirty="0">
                <a:solidFill>
                  <a:srgbClr val="000000"/>
                </a:solidFill>
                <a:latin typeface="Helvetica"/>
                <a:cs typeface="Helvetica"/>
              </a:rPr>
              <a:t>pyrexia</a:t>
            </a:r>
            <a:r>
              <a:rPr lang="en-US" dirty="0" smtClean="0">
                <a:solidFill>
                  <a:srgbClr val="000000"/>
                </a:solidFill>
                <a:latin typeface="Helvetica"/>
                <a:cs typeface="Helvetica"/>
              </a:rPr>
              <a:t>, cough, </a:t>
            </a:r>
            <a:r>
              <a:rPr lang="en-US" dirty="0" err="1" smtClean="0">
                <a:solidFill>
                  <a:srgbClr val="000000"/>
                </a:solidFill>
                <a:latin typeface="Helvetica"/>
                <a:cs typeface="Helvetica"/>
              </a:rPr>
              <a:t>nasopharyngitis</a:t>
            </a:r>
            <a:r>
              <a:rPr lang="en-US" dirty="0" smtClean="0">
                <a:solidFill>
                  <a:srgbClr val="000000"/>
                </a:solidFill>
                <a:latin typeface="Helvetica"/>
                <a:cs typeface="Helvetica"/>
              </a:rPr>
              <a:t>, headache </a:t>
            </a:r>
          </a:p>
          <a:p>
            <a:pPr marL="231775" lvl="0" indent="-231775">
              <a:spcBef>
                <a:spcPts val="0"/>
              </a:spcBef>
              <a:buFont typeface="Arial"/>
              <a:buChar char="•"/>
            </a:pPr>
            <a:r>
              <a:rPr lang="en-US" b="1" dirty="0" smtClean="0">
                <a:solidFill>
                  <a:srgbClr val="000000"/>
                </a:solidFill>
                <a:latin typeface="Helvetica"/>
                <a:cs typeface="Helvetica"/>
              </a:rPr>
              <a:t>No hypersensitivity, anaphylaxis reactions, </a:t>
            </a:r>
            <a:r>
              <a:rPr lang="en-US" b="1" dirty="0">
                <a:solidFill>
                  <a:srgbClr val="000000"/>
                </a:solidFill>
                <a:cs typeface="Helvetica"/>
              </a:rPr>
              <a:t>or </a:t>
            </a:r>
            <a:r>
              <a:rPr lang="en-US" b="1" dirty="0" err="1">
                <a:solidFill>
                  <a:srgbClr val="000000"/>
                </a:solidFill>
                <a:cs typeface="Helvetica"/>
              </a:rPr>
              <a:t>anaphylactoid</a:t>
            </a:r>
            <a:r>
              <a:rPr lang="en-US" b="1" dirty="0">
                <a:solidFill>
                  <a:srgbClr val="000000"/>
                </a:solidFill>
                <a:cs typeface="Helvetica"/>
              </a:rPr>
              <a:t> reactions </a:t>
            </a:r>
            <a:r>
              <a:rPr lang="en-US" dirty="0" smtClean="0">
                <a:solidFill>
                  <a:srgbClr val="000000"/>
                </a:solidFill>
                <a:cs typeface="Helvetica"/>
              </a:rPr>
              <a:t>(N=418, 95% CI 0.000, 0.879)</a:t>
            </a:r>
            <a:endParaRPr lang="en-US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536246" y="863600"/>
            <a:ext cx="1313645" cy="2397018"/>
          </a:xfrm>
          <a:prstGeom prst="roundRect">
            <a:avLst>
              <a:gd name="adj" fmla="val 9804"/>
            </a:avLst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07533" y="4912668"/>
            <a:ext cx="567895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/>
              <a:t>Shapiro A et al. Poster presented at the XXIV Congress of the ISTH, 2013, Netherlands.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>
                <a:latin typeface="Arial" charset="0"/>
                <a:cs typeface="Arial" charset="0"/>
              </a:rPr>
              <a:t>2. IS Results: Inhibitor Development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70" y="1074241"/>
            <a:ext cx="8845550" cy="3374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4499193" y="1811867"/>
            <a:ext cx="1670756" cy="1206251"/>
          </a:xfrm>
          <a:prstGeom prst="rect">
            <a:avLst/>
          </a:prstGeom>
          <a:solidFill>
            <a:srgbClr val="FF0000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931949" y="1811866"/>
            <a:ext cx="1670756" cy="1176369"/>
          </a:xfrm>
          <a:prstGeom prst="rect">
            <a:avLst/>
          </a:prstGeom>
          <a:solidFill>
            <a:schemeClr val="accent3">
              <a:lumMod val="60000"/>
              <a:lumOff val="40000"/>
              <a:alpha val="2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64252" y="4878786"/>
            <a:ext cx="525570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/>
              <a:t>Shapiro A et al. Poster presented at the XXIV Congress of the ISTH, 2013, Netherlands.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4251" y="4583299"/>
            <a:ext cx="84947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a= Excluding </a:t>
            </a:r>
            <a:r>
              <a:rPr lang="en-US" sz="1000" dirty="0"/>
              <a:t>exposure during ITI for subjects who developed inhibitors. 11 out 16 subjects who developed inhibitors went on to receive ITI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Working Summary: Spontaneous AE Reports and IS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32556" y="916383"/>
            <a:ext cx="8000075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chemeClr val="bg1">
                    <a:lumMod val="75000"/>
                  </a:schemeClr>
                </a:solidFill>
                <a:cs typeface="Arial" charset="0"/>
              </a:rPr>
              <a:t>Spontaneous AE Reports</a:t>
            </a:r>
          </a:p>
          <a:p>
            <a:pPr marL="747713" lvl="1" indent="-290513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bg1">
                    <a:lumMod val="75000"/>
                  </a:schemeClr>
                </a:solidFill>
                <a:cs typeface="Arial" charset="0"/>
              </a:rPr>
              <a:t>No detection of previously unrecognized </a:t>
            </a: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  <a:cs typeface="Arial" charset="0"/>
              </a:rPr>
              <a:t>risks</a:t>
            </a:r>
          </a:p>
          <a:p>
            <a:pPr marL="282575" indent="-282575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rgbClr val="000000"/>
                </a:solidFill>
              </a:rPr>
              <a:t>Integrated Safety </a:t>
            </a:r>
            <a:r>
              <a:rPr lang="en-US" sz="2000" b="1" dirty="0" smtClean="0">
                <a:solidFill>
                  <a:srgbClr val="000000"/>
                </a:solidFill>
              </a:rPr>
              <a:t>Studies</a:t>
            </a:r>
            <a:endParaRPr lang="en-US" sz="2000" b="1" dirty="0">
              <a:solidFill>
                <a:srgbClr val="000000"/>
              </a:solidFill>
            </a:endParaRPr>
          </a:p>
          <a:p>
            <a:pPr marL="739775" lvl="1" indent="-282575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</a:rPr>
              <a:t>418 Subjects from 12 interventional studies were analyzed</a:t>
            </a:r>
          </a:p>
          <a:p>
            <a:pPr marL="747713" lvl="1" indent="-290513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cs typeface="Helvetica"/>
              </a:rPr>
              <a:t>0.4% inhibitor risk in PTPs &gt;50 EDs (1 out of 276); 95 % CI 0.009-2.002</a:t>
            </a:r>
          </a:p>
          <a:p>
            <a:pPr marL="747713" lvl="1" indent="-290513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cs typeface="Helvetica"/>
              </a:rPr>
              <a:t>No </a:t>
            </a:r>
            <a:r>
              <a:rPr lang="en-US" sz="2000" dirty="0" smtClean="0">
                <a:solidFill>
                  <a:srgbClr val="000000"/>
                </a:solidFill>
                <a:cs typeface="Helvetica"/>
              </a:rPr>
              <a:t>hypersensitivity</a:t>
            </a:r>
            <a:r>
              <a:rPr lang="en-US" sz="2000" dirty="0">
                <a:solidFill>
                  <a:srgbClr val="000000"/>
                </a:solidFill>
                <a:cs typeface="Helvetica"/>
              </a:rPr>
              <a:t>, anaphylaxis, or </a:t>
            </a:r>
            <a:r>
              <a:rPr lang="en-US" sz="2000" dirty="0" err="1">
                <a:solidFill>
                  <a:srgbClr val="000000"/>
                </a:solidFill>
                <a:cs typeface="Helvetica"/>
              </a:rPr>
              <a:t>anaphylactoid</a:t>
            </a:r>
            <a:r>
              <a:rPr lang="en-US" sz="2000" dirty="0">
                <a:solidFill>
                  <a:srgbClr val="000000"/>
                </a:solidFill>
                <a:cs typeface="Helvetica"/>
              </a:rPr>
              <a:t> reactions </a:t>
            </a:r>
          </a:p>
          <a:p>
            <a:pPr marL="747713" lvl="1" indent="-290513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cs typeface="Helvetica"/>
              </a:rPr>
              <a:t>No withdrawal due to </a:t>
            </a:r>
            <a:r>
              <a:rPr lang="en-US" sz="2000" dirty="0" smtClean="0">
                <a:solidFill>
                  <a:srgbClr val="000000"/>
                </a:solidFill>
                <a:cs typeface="Helvetica"/>
              </a:rPr>
              <a:t>AEs</a:t>
            </a:r>
            <a:endParaRPr lang="en-US" sz="2000" dirty="0"/>
          </a:p>
          <a:p>
            <a:pPr marL="747713" lvl="1" indent="-290513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rgbClr val="000000"/>
                </a:solidFill>
                <a:cs typeface="Helvetica"/>
              </a:rPr>
              <a:t>No new safety signals revealed</a:t>
            </a:r>
          </a:p>
        </p:txBody>
      </p:sp>
      <p:sp>
        <p:nvSpPr>
          <p:cNvPr id="3" name="Rectangle 2"/>
          <p:cNvSpPr/>
          <p:nvPr/>
        </p:nvSpPr>
        <p:spPr>
          <a:xfrm>
            <a:off x="146806" y="4856551"/>
            <a:ext cx="886297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/>
              <a:t>Berg, R et al. Poster presented at XXIV Congress of the ISTH, 2013, Netherlands </a:t>
            </a:r>
            <a:r>
              <a:rPr lang="en-US" sz="900" dirty="0" smtClean="0"/>
              <a:t>; Shapiro </a:t>
            </a:r>
            <a:r>
              <a:rPr lang="en-US" sz="900" dirty="0"/>
              <a:t>A et al. Poster presented at the XXIV Congress of the ISTH, 2013, Netherlands.</a:t>
            </a:r>
          </a:p>
        </p:txBody>
      </p:sp>
    </p:spTree>
    <p:extLst>
      <p:ext uri="{BB962C8B-B14F-4D97-AF65-F5344CB8AC3E}">
        <p14:creationId xmlns:p14="http://schemas.microsoft.com/office/powerpoint/2010/main" val="170594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"/>
          <p:cNvSpPr>
            <a:spLocks/>
          </p:cNvSpPr>
          <p:nvPr/>
        </p:nvSpPr>
        <p:spPr bwMode="auto">
          <a:xfrm>
            <a:off x="669727" y="234404"/>
            <a:ext cx="7803431" cy="760977"/>
          </a:xfrm>
          <a:custGeom>
            <a:avLst/>
            <a:gdLst>
              <a:gd name="T0" fmla="*/ 2147483647 w 21600"/>
              <a:gd name="T1" fmla="*/ 48202747 h 21600"/>
              <a:gd name="T2" fmla="*/ 2147483647 w 21600"/>
              <a:gd name="T3" fmla="*/ 48202747 h 21600"/>
              <a:gd name="T4" fmla="*/ 2147483647 w 21600"/>
              <a:gd name="T5" fmla="*/ 48202747 h 21600"/>
              <a:gd name="T6" fmla="*/ 2147483647 w 21600"/>
              <a:gd name="T7" fmla="*/ 482027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defTabSz="347770"/>
            <a:r>
              <a:rPr lang="en-US" sz="3200" dirty="0" smtClean="0">
                <a:solidFill>
                  <a:srgbClr val="E31837"/>
                </a:solidFill>
              </a:rPr>
              <a:t>3.Post Authorization Safety Studies</a:t>
            </a:r>
            <a:endParaRPr lang="en-US" sz="1600" dirty="0">
              <a:solidFill>
                <a:srgbClr val="E31837"/>
              </a:solidFill>
            </a:endParaRPr>
          </a:p>
        </p:txBody>
      </p:sp>
      <p:pic>
        <p:nvPicPr>
          <p:cNvPr id="23554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99" y="1031379"/>
            <a:ext cx="6546578" cy="615312"/>
          </a:xfrm>
          <a:prstGeom prst="rect">
            <a:avLst/>
          </a:prstGeom>
          <a:noFill/>
          <a:ln>
            <a:noFill/>
          </a:ln>
          <a:effectLst>
            <a:outerShdw blurRad="355600" algn="ctr" rotWithShape="0">
              <a:srgbClr val="000000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3555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16" y="1827517"/>
            <a:ext cx="3165574" cy="614474"/>
          </a:xfrm>
          <a:prstGeom prst="rect">
            <a:avLst/>
          </a:prstGeom>
          <a:noFill/>
          <a:ln>
            <a:noFill/>
          </a:ln>
          <a:effectLst>
            <a:outerShdw blurRad="355600" algn="ctr" rotWithShape="0">
              <a:srgbClr val="000000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3556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906" y="2725787"/>
            <a:ext cx="2395389" cy="971104"/>
          </a:xfrm>
          <a:prstGeom prst="rect">
            <a:avLst/>
          </a:prstGeom>
          <a:noFill/>
          <a:ln>
            <a:noFill/>
          </a:ln>
          <a:effectLst>
            <a:outerShdw blurRad="355600" algn="ctr" rotWithShape="0">
              <a:srgbClr val="000000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3557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627" y="3945945"/>
            <a:ext cx="2018109" cy="971104"/>
          </a:xfrm>
          <a:prstGeom prst="rect">
            <a:avLst/>
          </a:prstGeom>
          <a:noFill/>
          <a:ln>
            <a:noFill/>
          </a:ln>
          <a:effectLst>
            <a:outerShdw blurRad="355600" algn="ctr" rotWithShape="0">
              <a:srgbClr val="000000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3558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316" y="4304668"/>
            <a:ext cx="3165574" cy="614474"/>
          </a:xfrm>
          <a:prstGeom prst="rect">
            <a:avLst/>
          </a:prstGeom>
          <a:noFill/>
          <a:ln>
            <a:noFill/>
          </a:ln>
          <a:effectLst>
            <a:outerShdw blurRad="355600" algn="ctr" rotWithShape="0">
              <a:srgbClr val="000000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3559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428" y="2992004"/>
            <a:ext cx="2238003" cy="944314"/>
          </a:xfrm>
          <a:prstGeom prst="rect">
            <a:avLst/>
          </a:prstGeom>
          <a:noFill/>
          <a:ln>
            <a:noFill/>
          </a:ln>
          <a:effectLst>
            <a:outerShdw blurRad="355600" algn="ctr" rotWithShape="0">
              <a:srgbClr val="000000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3560" name="Picture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428" y="1879421"/>
            <a:ext cx="2238003" cy="879016"/>
          </a:xfrm>
          <a:prstGeom prst="rect">
            <a:avLst/>
          </a:prstGeom>
          <a:noFill/>
          <a:ln>
            <a:noFill/>
          </a:ln>
          <a:effectLst>
            <a:outerShdw blurRad="355600" algn="ctr" rotWithShape="0">
              <a:srgbClr val="000000">
                <a:alpha val="7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grpSp>
        <p:nvGrpSpPr>
          <p:cNvPr id="23561" name="Group 9"/>
          <p:cNvGrpSpPr>
            <a:grpSpLocks/>
          </p:cNvGrpSpPr>
          <p:nvPr/>
        </p:nvGrpSpPr>
        <p:grpSpPr bwMode="auto">
          <a:xfrm>
            <a:off x="143992" y="1336942"/>
            <a:ext cx="798090" cy="1017984"/>
            <a:chOff x="-38063" y="-38111"/>
            <a:chExt cx="1136168" cy="1929810"/>
          </a:xfrm>
        </p:grpSpPr>
        <p:pic>
          <p:nvPicPr>
            <p:cNvPr id="23562" name="Picture 10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063" y="-38111"/>
              <a:ext cx="956606" cy="1636212"/>
            </a:xfrm>
            <a:prstGeom prst="rect">
              <a:avLst/>
            </a:prstGeom>
            <a:noFill/>
            <a:ln>
              <a:noFill/>
            </a:ln>
            <a:effectLst>
              <a:outerShdw blurRad="355600" algn="ctr" rotWithShape="0">
                <a:srgbClr val="000000">
                  <a:alpha val="7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3339" name="AutoShape 11"/>
            <p:cNvSpPr>
              <a:spLocks/>
            </p:cNvSpPr>
            <p:nvPr/>
          </p:nvSpPr>
          <p:spPr bwMode="auto">
            <a:xfrm rot="2269041">
              <a:off x="492615" y="1112324"/>
              <a:ext cx="428521" cy="724037"/>
            </a:xfrm>
            <a:prstGeom prst="rightArrow">
              <a:avLst>
                <a:gd name="adj1" fmla="val 32000"/>
                <a:gd name="adj2" fmla="val 100000"/>
              </a:avLst>
            </a:prstGeom>
            <a:solidFill>
              <a:srgbClr val="002452"/>
            </a:solidFill>
            <a:ln w="25400">
              <a:solidFill>
                <a:srgbClr val="002452"/>
              </a:solidFill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 sz="1500"/>
            </a:p>
          </p:txBody>
        </p:sp>
      </p:grpSp>
      <p:grpSp>
        <p:nvGrpSpPr>
          <p:cNvPr id="23564" name="Group 12"/>
          <p:cNvGrpSpPr>
            <a:grpSpLocks/>
          </p:cNvGrpSpPr>
          <p:nvPr/>
        </p:nvGrpSpPr>
        <p:grpSpPr bwMode="auto">
          <a:xfrm>
            <a:off x="3749353" y="2139777"/>
            <a:ext cx="785813" cy="1292572"/>
            <a:chOff x="-1" y="-38108"/>
            <a:chExt cx="1116865" cy="2451351"/>
          </a:xfrm>
        </p:grpSpPr>
        <p:pic>
          <p:nvPicPr>
            <p:cNvPr id="23565" name="Picture 13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645" y="-38108"/>
              <a:ext cx="958219" cy="2105241"/>
            </a:xfrm>
            <a:prstGeom prst="rect">
              <a:avLst/>
            </a:prstGeom>
            <a:noFill/>
            <a:ln>
              <a:noFill/>
            </a:ln>
            <a:effectLst>
              <a:outerShdw blurRad="355600" algn="ctr" rotWithShape="0">
                <a:srgbClr val="000000">
                  <a:alpha val="7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3337" name="AutoShape 14"/>
            <p:cNvSpPr>
              <a:spLocks/>
            </p:cNvSpPr>
            <p:nvPr/>
          </p:nvSpPr>
          <p:spPr bwMode="auto">
            <a:xfrm rot="8713902">
              <a:off x="168190" y="1631656"/>
              <a:ext cx="428522" cy="724036"/>
            </a:xfrm>
            <a:prstGeom prst="rightArrow">
              <a:avLst>
                <a:gd name="adj1" fmla="val 32000"/>
                <a:gd name="adj2" fmla="val 100000"/>
              </a:avLst>
            </a:prstGeom>
            <a:solidFill>
              <a:srgbClr val="002452"/>
            </a:solidFill>
            <a:ln w="25400">
              <a:solidFill>
                <a:srgbClr val="002452"/>
              </a:solidFill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 sz="1500"/>
            </a:p>
          </p:txBody>
        </p:sp>
      </p:grpSp>
      <p:grpSp>
        <p:nvGrpSpPr>
          <p:cNvPr id="23567" name="Group 15"/>
          <p:cNvGrpSpPr>
            <a:grpSpLocks/>
          </p:cNvGrpSpPr>
          <p:nvPr/>
        </p:nvGrpSpPr>
        <p:grpSpPr bwMode="auto">
          <a:xfrm>
            <a:off x="324818" y="3147715"/>
            <a:ext cx="1227832" cy="1578043"/>
            <a:chOff x="-37956" y="-38109"/>
            <a:chExt cx="1747262" cy="2992472"/>
          </a:xfrm>
        </p:grpSpPr>
        <p:pic>
          <p:nvPicPr>
            <p:cNvPr id="23568" name="Picture 16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956" y="-38109"/>
              <a:ext cx="1747262" cy="2770219"/>
            </a:xfrm>
            <a:prstGeom prst="rect">
              <a:avLst/>
            </a:prstGeom>
            <a:noFill/>
            <a:ln>
              <a:noFill/>
            </a:ln>
            <a:effectLst>
              <a:outerShdw blurRad="355600" algn="ctr" rotWithShape="0">
                <a:srgbClr val="000000">
                  <a:alpha val="7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3335" name="AutoShape 17"/>
            <p:cNvSpPr>
              <a:spLocks/>
            </p:cNvSpPr>
            <p:nvPr/>
          </p:nvSpPr>
          <p:spPr bwMode="auto">
            <a:xfrm rot="1778123">
              <a:off x="251344" y="2153062"/>
              <a:ext cx="438746" cy="741312"/>
            </a:xfrm>
            <a:prstGeom prst="rightArrow">
              <a:avLst>
                <a:gd name="adj1" fmla="val 32000"/>
                <a:gd name="adj2" fmla="val 100000"/>
              </a:avLst>
            </a:prstGeom>
            <a:solidFill>
              <a:srgbClr val="002452"/>
            </a:solidFill>
            <a:ln w="25400">
              <a:solidFill>
                <a:srgbClr val="002452"/>
              </a:solidFill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 sz="1500"/>
            </a:p>
          </p:txBody>
        </p:sp>
      </p:grpSp>
      <p:grpSp>
        <p:nvGrpSpPr>
          <p:cNvPr id="23570" name="Group 18"/>
          <p:cNvGrpSpPr>
            <a:grpSpLocks/>
          </p:cNvGrpSpPr>
          <p:nvPr/>
        </p:nvGrpSpPr>
        <p:grpSpPr bwMode="auto">
          <a:xfrm>
            <a:off x="2794992" y="4236858"/>
            <a:ext cx="2067223" cy="544153"/>
            <a:chOff x="-38110" y="-38025"/>
            <a:chExt cx="2940229" cy="1032910"/>
          </a:xfrm>
        </p:grpSpPr>
        <p:pic>
          <p:nvPicPr>
            <p:cNvPr id="23571" name="Picture 19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110" y="-38025"/>
              <a:ext cx="2673513" cy="738927"/>
            </a:xfrm>
            <a:prstGeom prst="rect">
              <a:avLst/>
            </a:prstGeom>
            <a:noFill/>
            <a:ln>
              <a:noFill/>
            </a:ln>
            <a:effectLst>
              <a:outerShdw blurRad="355600" algn="ctr" rotWithShape="0">
                <a:srgbClr val="000000">
                  <a:alpha val="7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3333" name="AutoShape 20"/>
            <p:cNvSpPr>
              <a:spLocks/>
            </p:cNvSpPr>
            <p:nvPr/>
          </p:nvSpPr>
          <p:spPr bwMode="auto">
            <a:xfrm rot="2269041">
              <a:off x="2296629" y="215511"/>
              <a:ext cx="428521" cy="724036"/>
            </a:xfrm>
            <a:prstGeom prst="rightArrow">
              <a:avLst>
                <a:gd name="adj1" fmla="val 32000"/>
                <a:gd name="adj2" fmla="val 100000"/>
              </a:avLst>
            </a:prstGeom>
            <a:solidFill>
              <a:srgbClr val="002452"/>
            </a:solidFill>
            <a:ln w="25400">
              <a:solidFill>
                <a:srgbClr val="002452"/>
              </a:solidFill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 sz="1500"/>
            </a:p>
          </p:txBody>
        </p:sp>
      </p:grpSp>
      <p:grpSp>
        <p:nvGrpSpPr>
          <p:cNvPr id="23573" name="Group 21"/>
          <p:cNvGrpSpPr>
            <a:grpSpLocks/>
          </p:cNvGrpSpPr>
          <p:nvPr/>
        </p:nvGrpSpPr>
        <p:grpSpPr bwMode="auto">
          <a:xfrm>
            <a:off x="7575725" y="3367050"/>
            <a:ext cx="840506" cy="1298433"/>
            <a:chOff x="-1" y="-1"/>
            <a:chExt cx="1195335" cy="2461257"/>
          </a:xfrm>
        </p:grpSpPr>
        <p:pic>
          <p:nvPicPr>
            <p:cNvPr id="23574" name="Picture 22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6526" y="355461"/>
              <a:ext cx="958808" cy="2105795"/>
            </a:xfrm>
            <a:prstGeom prst="rect">
              <a:avLst/>
            </a:prstGeom>
            <a:noFill/>
            <a:ln>
              <a:noFill/>
            </a:ln>
            <a:effectLst>
              <a:outerShdw blurRad="355600" algn="ctr" rotWithShape="0">
                <a:srgbClr val="000000">
                  <a:alpha val="7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3331" name="AutoShape 23"/>
            <p:cNvSpPr>
              <a:spLocks/>
            </p:cNvSpPr>
            <p:nvPr/>
          </p:nvSpPr>
          <p:spPr bwMode="auto">
            <a:xfrm rot="-8070364">
              <a:off x="195305" y="41716"/>
              <a:ext cx="420557" cy="724036"/>
            </a:xfrm>
            <a:prstGeom prst="rightArrow">
              <a:avLst>
                <a:gd name="adj1" fmla="val 32000"/>
                <a:gd name="adj2" fmla="val 100000"/>
              </a:avLst>
            </a:prstGeom>
            <a:solidFill>
              <a:srgbClr val="002452"/>
            </a:solidFill>
            <a:ln w="25400">
              <a:solidFill>
                <a:srgbClr val="002452"/>
              </a:solidFill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 sz="1500"/>
            </a:p>
          </p:txBody>
        </p:sp>
      </p:grpSp>
      <p:grpSp>
        <p:nvGrpSpPr>
          <p:cNvPr id="23576" name="Group 24"/>
          <p:cNvGrpSpPr>
            <a:grpSpLocks/>
          </p:cNvGrpSpPr>
          <p:nvPr/>
        </p:nvGrpSpPr>
        <p:grpSpPr bwMode="auto">
          <a:xfrm>
            <a:off x="4923607" y="2164892"/>
            <a:ext cx="799207" cy="1355359"/>
            <a:chOff x="-38177" y="-1"/>
            <a:chExt cx="1136655" cy="2570041"/>
          </a:xfrm>
        </p:grpSpPr>
        <p:pic>
          <p:nvPicPr>
            <p:cNvPr id="23577" name="Picture 25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177" y="527024"/>
              <a:ext cx="976316" cy="2043016"/>
            </a:xfrm>
            <a:prstGeom prst="rect">
              <a:avLst/>
            </a:prstGeom>
            <a:noFill/>
            <a:ln>
              <a:noFill/>
            </a:ln>
            <a:effectLst>
              <a:outerShdw blurRad="355600" algn="ctr" rotWithShape="0">
                <a:srgbClr val="000000">
                  <a:alpha val="7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3329" name="AutoShape 26"/>
            <p:cNvSpPr>
              <a:spLocks/>
            </p:cNvSpPr>
            <p:nvPr/>
          </p:nvSpPr>
          <p:spPr bwMode="auto">
            <a:xfrm rot="8713902" flipH="1">
              <a:off x="501766" y="57551"/>
              <a:ext cx="428521" cy="724036"/>
            </a:xfrm>
            <a:prstGeom prst="rightArrow">
              <a:avLst>
                <a:gd name="adj1" fmla="val 32000"/>
                <a:gd name="adj2" fmla="val 100000"/>
              </a:avLst>
            </a:prstGeom>
            <a:solidFill>
              <a:srgbClr val="002452"/>
            </a:solidFill>
            <a:ln w="25400">
              <a:solidFill>
                <a:srgbClr val="002452"/>
              </a:solidFill>
              <a:miter lim="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 sz="1500"/>
            </a:p>
          </p:txBody>
        </p:sp>
      </p:grpSp>
      <p:sp>
        <p:nvSpPr>
          <p:cNvPr id="2" name="Rectangle 1"/>
          <p:cNvSpPr/>
          <p:nvPr/>
        </p:nvSpPr>
        <p:spPr>
          <a:xfrm>
            <a:off x="447600" y="4912668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900" dirty="0" err="1" smtClean="0"/>
              <a:t>Marcucci</a:t>
            </a:r>
            <a:r>
              <a:rPr lang="en-US" sz="900" dirty="0" smtClean="0"/>
              <a:t> M </a:t>
            </a:r>
            <a:r>
              <a:rPr lang="en-US" sz="900" dirty="0"/>
              <a:t>et al. Poster presented at XXIV Congress of the ISTH, 2013, Netherlands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" descr="pasted-image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43"/>
          <a:stretch/>
        </p:blipFill>
        <p:spPr bwMode="auto">
          <a:xfrm>
            <a:off x="1" y="-336139"/>
            <a:ext cx="9144000" cy="5267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6626" name="AutoShape 2"/>
          <p:cNvSpPr>
            <a:spLocks/>
          </p:cNvSpPr>
          <p:nvPr/>
        </p:nvSpPr>
        <p:spPr bwMode="auto">
          <a:xfrm>
            <a:off x="7171656" y="2033245"/>
            <a:ext cx="705445" cy="341561"/>
          </a:xfrm>
          <a:custGeom>
            <a:avLst/>
            <a:gdLst>
              <a:gd name="T0" fmla="*/ 23301178 w 21600"/>
              <a:gd name="T1" fmla="*/ 9711002 h 21600"/>
              <a:gd name="T2" fmla="*/ 23301178 w 21600"/>
              <a:gd name="T3" fmla="*/ 9711002 h 21600"/>
              <a:gd name="T4" fmla="*/ 23301178 w 21600"/>
              <a:gd name="T5" fmla="*/ 9711002 h 21600"/>
              <a:gd name="T6" fmla="*/ 23301178 w 21600"/>
              <a:gd name="T7" fmla="*/ 971100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1887" tIns="31887" rIns="31887" bIns="31887" anchor="ctr"/>
          <a:lstStyle/>
          <a:p>
            <a:r>
              <a:rPr lang="en-US" b="1" dirty="0"/>
              <a:t>0/43</a:t>
            </a:r>
            <a:endParaRPr lang="en-US" dirty="0"/>
          </a:p>
        </p:txBody>
      </p:sp>
      <p:sp>
        <p:nvSpPr>
          <p:cNvPr id="26627" name="AutoShape 3"/>
          <p:cNvSpPr>
            <a:spLocks/>
          </p:cNvSpPr>
          <p:nvPr/>
        </p:nvSpPr>
        <p:spPr bwMode="auto">
          <a:xfrm>
            <a:off x="817066" y="2686380"/>
            <a:ext cx="885156" cy="341561"/>
          </a:xfrm>
          <a:custGeom>
            <a:avLst/>
            <a:gdLst>
              <a:gd name="T0" fmla="*/ 36685162 w 21600"/>
              <a:gd name="T1" fmla="*/ 9711002 h 21600"/>
              <a:gd name="T2" fmla="*/ 36685162 w 21600"/>
              <a:gd name="T3" fmla="*/ 9711002 h 21600"/>
              <a:gd name="T4" fmla="*/ 36685162 w 21600"/>
              <a:gd name="T5" fmla="*/ 9711002 h 21600"/>
              <a:gd name="T6" fmla="*/ 36685162 w 21600"/>
              <a:gd name="T7" fmla="*/ 971100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31887" tIns="31887" rIns="31887" bIns="31887" anchor="ctr"/>
          <a:lstStyle/>
          <a:p>
            <a:r>
              <a:rPr lang="en-US" b="1" dirty="0"/>
              <a:t>5/358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06866" y="4912668"/>
            <a:ext cx="72645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/>
              <a:t>1. </a:t>
            </a:r>
            <a:r>
              <a:rPr lang="en-US" sz="900" dirty="0" err="1" smtClean="0"/>
              <a:t>Marcucci</a:t>
            </a:r>
            <a:r>
              <a:rPr lang="en-US" sz="900" dirty="0" smtClean="0"/>
              <a:t> M et </a:t>
            </a:r>
            <a:r>
              <a:rPr lang="en-US" sz="900" dirty="0"/>
              <a:t>al. Poster presented at XXIV Congress of the ISTH, 2013, </a:t>
            </a:r>
            <a:r>
              <a:rPr lang="en-US" sz="900" dirty="0" smtClean="0"/>
              <a:t>Netherlands.  2. Data on File, Vienna Austria.</a:t>
            </a:r>
            <a:endParaRPr lang="en-US" sz="9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utoUpdateAnimBg="0"/>
      <p:bldP spid="26627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7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788156"/>
              </p:ext>
            </p:extLst>
          </p:nvPr>
        </p:nvGraphicFramePr>
        <p:xfrm>
          <a:off x="847205" y="1022871"/>
          <a:ext cx="7135936" cy="3783122"/>
        </p:xfrm>
        <a:graphic>
          <a:graphicData uri="http://schemas.openxmlformats.org/drawingml/2006/table">
            <a:tbl>
              <a:tblPr/>
              <a:tblGrid>
                <a:gridCol w="4023940"/>
                <a:gridCol w="372814"/>
                <a:gridCol w="2739182"/>
              </a:tblGrid>
              <a:tr h="411185"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Characteristics, n (%)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  <a:sym typeface="Calibri" pitchFamily="34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Patients   (n 1,188)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661814"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Previous Exposure Days (EDs)</a:t>
                      </a:r>
                    </a:p>
                    <a:p>
                      <a:pPr marL="0" marR="0" lvl="0" indent="0" algn="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		0-50</a:t>
                      </a:r>
                    </a:p>
                    <a:p>
                      <a:pPr marL="0" marR="0" lvl="0" indent="0" algn="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50-150</a:t>
                      </a:r>
                    </a:p>
                    <a:p>
                      <a:pPr marL="0" marR="0" lvl="0" indent="0" algn="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31837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&gt;150</a:t>
                      </a:r>
                    </a:p>
                    <a:p>
                      <a:pPr marL="0" marR="0" lvl="0" indent="0" algn="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Unknown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  <a:sym typeface="Calibri" pitchFamily="34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96 (8.1)</a:t>
                      </a:r>
                    </a:p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73 (6.1)</a:t>
                      </a:r>
                    </a:p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31837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1016 (85.5)</a:t>
                      </a:r>
                    </a:p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3 (0.3)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619338"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Regimen at enrolment</a:t>
                      </a:r>
                    </a:p>
                    <a:p>
                      <a:pPr marL="0" marR="0" lvl="0" indent="0" algn="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On demand</a:t>
                      </a:r>
                    </a:p>
                    <a:p>
                      <a:pPr marL="0" marR="0" lvl="0" indent="0" algn="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31837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Prophylaxis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  <a:sym typeface="Calibri" pitchFamily="34" charset="0"/>
                      </a:endParaRPr>
                    </a:p>
                    <a:p>
                      <a:pPr marL="0" marR="0" lvl="0" indent="0" algn="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Unknown/Other*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  <a:sym typeface="Calibri" pitchFamily="34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434 (36.5)</a:t>
                      </a:r>
                    </a:p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E31837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743 (62.6)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  <a:sym typeface="Calibri" pitchFamily="34" charset="0"/>
                      </a:endParaRPr>
                    </a:p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11 (0.9)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452" name="AutoShape 35"/>
          <p:cNvSpPr>
            <a:spLocks/>
          </p:cNvSpPr>
          <p:nvPr/>
        </p:nvSpPr>
        <p:spPr bwMode="auto">
          <a:xfrm>
            <a:off x="515690" y="242776"/>
            <a:ext cx="8111505" cy="650472"/>
          </a:xfrm>
          <a:custGeom>
            <a:avLst/>
            <a:gdLst>
              <a:gd name="T0" fmla="*/ 2147483647 w 21600"/>
              <a:gd name="T1" fmla="*/ 35219737 h 21600"/>
              <a:gd name="T2" fmla="*/ 2147483647 w 21600"/>
              <a:gd name="T3" fmla="*/ 35219737 h 21600"/>
              <a:gd name="T4" fmla="*/ 2147483647 w 21600"/>
              <a:gd name="T5" fmla="*/ 35219737 h 21600"/>
              <a:gd name="T6" fmla="*/ 2147483647 w 21600"/>
              <a:gd name="T7" fmla="*/ 3521973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defTabSz="286984"/>
            <a:r>
              <a:rPr lang="en-US" sz="3000" dirty="0" smtClean="0">
                <a:solidFill>
                  <a:srgbClr val="E31837"/>
                </a:solidFill>
                <a:latin typeface="Helvetica" charset="0"/>
                <a:cs typeface="Helvetica" charset="0"/>
                <a:sym typeface="Helvetica" charset="0"/>
              </a:rPr>
              <a:t>3. PASS </a:t>
            </a:r>
            <a:r>
              <a:rPr lang="en-US" sz="3000" dirty="0">
                <a:solidFill>
                  <a:srgbClr val="E31837"/>
                </a:solidFill>
                <a:latin typeface="Helvetica" charset="0"/>
                <a:cs typeface="Helvetica" charset="0"/>
                <a:sym typeface="Helvetica" charset="0"/>
              </a:rPr>
              <a:t>Patient Characteristics</a:t>
            </a:r>
            <a:endParaRPr lang="en-US" dirty="0">
              <a:solidFill>
                <a:srgbClr val="E31837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8536" y="4912668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900" dirty="0" err="1" smtClean="0"/>
              <a:t>Marcucci</a:t>
            </a:r>
            <a:r>
              <a:rPr lang="en-US" sz="900" dirty="0" smtClean="0"/>
              <a:t> M </a:t>
            </a:r>
            <a:r>
              <a:rPr lang="en-US" sz="900" dirty="0"/>
              <a:t>et al. Poster presented at XXIV Congress of the ISTH, 2013, Netherlands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3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898413"/>
              </p:ext>
            </p:extLst>
          </p:nvPr>
        </p:nvGraphicFramePr>
        <p:xfrm>
          <a:off x="444252" y="1046448"/>
          <a:ext cx="7806779" cy="3291840"/>
        </p:xfrm>
        <a:graphic>
          <a:graphicData uri="http://schemas.openxmlformats.org/drawingml/2006/table">
            <a:tbl>
              <a:tblPr/>
              <a:tblGrid>
                <a:gridCol w="4542979"/>
                <a:gridCol w="1074911"/>
                <a:gridCol w="2188889"/>
              </a:tblGrid>
              <a:tr h="345747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Secondary analyses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At risk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 Light" charset="0"/>
                          <a:ea typeface="ＭＳ Ｐゴシック" charset="0"/>
                          <a:cs typeface="Helvetica Light" charset="0"/>
                          <a:sym typeface="Helvetica Light" charset="0"/>
                        </a:rPr>
                        <a:t>events (patients)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3432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Adverse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Events (AEs)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  <a:sym typeface="Calibri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  <a:sym typeface="Calibri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5747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Total AEs, any severity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1,188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726 (254)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5747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Total Serious AEs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1,188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83 (59)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5747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Product-related AEs, any severity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1,188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37 (22)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5747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Product-related Serious AEs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l"/>
                          <a:tab pos="711200" algn="l"/>
                          <a:tab pos="1066800" algn="l"/>
                          <a:tab pos="1422400" algn="l"/>
                          <a:tab pos="1778000" algn="l"/>
                          <a:tab pos="2133600" algn="l"/>
                          <a:tab pos="2489200" algn="l"/>
                          <a:tab pos="2844800" algn="l"/>
                          <a:tab pos="3200400" algn="l"/>
                          <a:tab pos="3556000" algn="l"/>
                          <a:tab pos="3911600" algn="l"/>
                          <a:tab pos="42672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1,188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5 (5)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580" name="AutoShape 115"/>
          <p:cNvSpPr>
            <a:spLocks/>
          </p:cNvSpPr>
          <p:nvPr/>
        </p:nvSpPr>
        <p:spPr bwMode="auto">
          <a:xfrm>
            <a:off x="515690" y="242776"/>
            <a:ext cx="8111505" cy="650472"/>
          </a:xfrm>
          <a:custGeom>
            <a:avLst/>
            <a:gdLst>
              <a:gd name="T0" fmla="*/ 2147483647 w 21600"/>
              <a:gd name="T1" fmla="*/ 35219737 h 21600"/>
              <a:gd name="T2" fmla="*/ 2147483647 w 21600"/>
              <a:gd name="T3" fmla="*/ 35219737 h 21600"/>
              <a:gd name="T4" fmla="*/ 2147483647 w 21600"/>
              <a:gd name="T5" fmla="*/ 35219737 h 21600"/>
              <a:gd name="T6" fmla="*/ 2147483647 w 21600"/>
              <a:gd name="T7" fmla="*/ 3521973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defTabSz="286984"/>
            <a:r>
              <a:rPr lang="en-US" sz="3000" dirty="0" smtClean="0">
                <a:solidFill>
                  <a:srgbClr val="E31837"/>
                </a:solidFill>
                <a:latin typeface="Helvetica" charset="0"/>
                <a:cs typeface="Helvetica" charset="0"/>
                <a:sym typeface="Helvetica" charset="0"/>
              </a:rPr>
              <a:t>3. PASS Overall Safety Outcomes</a:t>
            </a:r>
            <a:endParaRPr lang="en-US" dirty="0">
              <a:solidFill>
                <a:srgbClr val="E31837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15690" y="4832394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900" dirty="0" err="1" smtClean="0"/>
              <a:t>Marcucci</a:t>
            </a:r>
            <a:r>
              <a:rPr lang="en-US" sz="900" dirty="0" smtClean="0"/>
              <a:t> M et </a:t>
            </a:r>
            <a:r>
              <a:rPr lang="en-US" sz="900" dirty="0"/>
              <a:t>al. Poster presented at XXIV Congress of the ISTH, 2013, Netherlands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69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412711"/>
              </p:ext>
            </p:extLst>
          </p:nvPr>
        </p:nvGraphicFramePr>
        <p:xfrm>
          <a:off x="491139" y="715822"/>
          <a:ext cx="8136061" cy="3682752"/>
        </p:xfrm>
        <a:graphic>
          <a:graphicData uri="http://schemas.openxmlformats.org/drawingml/2006/table">
            <a:tbl>
              <a:tblPr/>
              <a:tblGrid>
                <a:gridCol w="4498098"/>
                <a:gridCol w="1711383"/>
                <a:gridCol w="1926580"/>
              </a:tblGrid>
              <a:tr h="542621"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Outcome and population</a:t>
                      </a: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31668"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Inhibitors</a:t>
                      </a:r>
                    </a:p>
                    <a:p>
                      <a:pPr marL="0" marR="0" lvl="0" indent="0" algn="ct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All/HR*/at risk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Incident rate</a:t>
                      </a:r>
                    </a:p>
                    <a:p>
                      <a:pPr marL="0" marR="0" lvl="0" indent="0" algn="ct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(%, 95% CI)</a:t>
                      </a: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78031"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Primary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85056"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De novo 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severe PTPs &gt;150 EDs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1/0/669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0.15 (0.02, 1.06)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78031"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Secondary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74261"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De novo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,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 severe PTPs &gt;50 EDs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1/0/717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0.14 (0.02, 0.99)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93084"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De novo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,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 moderate-severe PTPs &gt;150 EDs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1/0/799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1pPr>
                      <a:lvl2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2pPr>
                      <a:lvl3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3pPr>
                      <a:lvl4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4pPr>
                      <a:lvl5pPr algn="l" defTabSz="0">
                        <a:spcBef>
                          <a:spcPts val="4200"/>
                        </a:spcBef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5pPr>
                      <a:lvl6pPr marL="13716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6pPr>
                      <a:lvl7pPr marL="18288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7pPr>
                      <a:lvl8pPr marL="22860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8pPr>
                      <a:lvl9pPr marL="2743200" defTabSz="0" fontAlgn="base" hangingPunct="0">
                        <a:spcBef>
                          <a:spcPts val="4200"/>
                        </a:spcBef>
                        <a:spcAft>
                          <a:spcPct val="0"/>
                        </a:spcAft>
                        <a:defRPr sz="3200">
                          <a:solidFill>
                            <a:srgbClr val="000000"/>
                          </a:solidFill>
                          <a:latin typeface="Helvetica Light" charset="0"/>
                          <a:ea typeface="Helvetica Light" charset="0"/>
                          <a:cs typeface="Helvetica Light" charset="0"/>
                          <a:sym typeface="Helvetica Light" charset="0"/>
                        </a:defRPr>
                      </a:lvl9pPr>
                    </a:lstStyle>
                    <a:p>
                      <a:pPr marL="0" marR="0" lvl="0" indent="0" algn="ct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Calibri" pitchFamily="34" charset="0"/>
                          <a:sym typeface="Calibri" pitchFamily="34" charset="0"/>
                        </a:rPr>
                        <a:t>0.13 (0.02, 0.89)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Helvetica Light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1543" name="AutoShape 82"/>
          <p:cNvSpPr>
            <a:spLocks/>
          </p:cNvSpPr>
          <p:nvPr/>
        </p:nvSpPr>
        <p:spPr bwMode="auto">
          <a:xfrm>
            <a:off x="515690" y="65352"/>
            <a:ext cx="8111505" cy="650472"/>
          </a:xfrm>
          <a:custGeom>
            <a:avLst/>
            <a:gdLst>
              <a:gd name="T0" fmla="*/ 2147483647 w 21600"/>
              <a:gd name="T1" fmla="*/ 35219737 h 21600"/>
              <a:gd name="T2" fmla="*/ 2147483647 w 21600"/>
              <a:gd name="T3" fmla="*/ 35219737 h 21600"/>
              <a:gd name="T4" fmla="*/ 2147483647 w 21600"/>
              <a:gd name="T5" fmla="*/ 35219737 h 21600"/>
              <a:gd name="T6" fmla="*/ 2147483647 w 21600"/>
              <a:gd name="T7" fmla="*/ 3521973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defTabSz="286984"/>
            <a:r>
              <a:rPr lang="en-US" sz="3000" dirty="0" smtClean="0">
                <a:solidFill>
                  <a:srgbClr val="E31837"/>
                </a:solidFill>
                <a:latin typeface="Helvetica" charset="0"/>
                <a:cs typeface="Helvetica" charset="0"/>
                <a:sym typeface="Helvetica" charset="0"/>
              </a:rPr>
              <a:t>3. PASS Inhibitors development</a:t>
            </a:r>
            <a:endParaRPr lang="en-US" dirty="0">
              <a:solidFill>
                <a:srgbClr val="E31837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8578" y="4841118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900" dirty="0" err="1" smtClean="0"/>
              <a:t>Marcucci</a:t>
            </a:r>
            <a:r>
              <a:rPr lang="en-US" sz="900" dirty="0" smtClean="0"/>
              <a:t> M et </a:t>
            </a:r>
            <a:r>
              <a:rPr lang="en-US" sz="900" dirty="0"/>
              <a:t>al. Poster presented at XXIV Congress of the ISTH, 2013, Netherlands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8578" y="4477405"/>
            <a:ext cx="228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anose="020F0502020204030204" pitchFamily="34" charset="0"/>
              </a:rPr>
              <a:t>*HR=high responding</a:t>
            </a:r>
            <a:endParaRPr 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3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104119"/>
              </p:ext>
            </p:extLst>
          </p:nvPr>
        </p:nvGraphicFramePr>
        <p:xfrm>
          <a:off x="444252" y="1061389"/>
          <a:ext cx="7806779" cy="2895600"/>
        </p:xfrm>
        <a:graphic>
          <a:graphicData uri="http://schemas.openxmlformats.org/drawingml/2006/table">
            <a:tbl>
              <a:tblPr/>
              <a:tblGrid>
                <a:gridCol w="4542979"/>
                <a:gridCol w="1074911"/>
                <a:gridCol w="2188889"/>
              </a:tblGrid>
              <a:tr h="345747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Secondary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Analyses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Patient Number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Helvetica Light" charset="0"/>
                          <a:sym typeface="Helvetica Light" charset="0"/>
                        </a:rPr>
                        <a:t>Bleeding Events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Helvetica Light" charset="0"/>
                          <a:sym typeface="Helvetica Light" charset="0"/>
                        </a:rPr>
                        <a:t>(patients)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5747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Annualized Bleeding Rate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Calibri" charset="0"/>
                        <a:sym typeface="Calibri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median (Q1, Q3)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5747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All patients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1,140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3.83 (0.60, 12.90)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5747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Patients prescribed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OD at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enrolment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421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10.38 (2.27, 27.29)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7283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Prophylaxis (on study, any frequency) 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707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2.00 (0, 6.73)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24817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Prophylaxis (on study, ≥twice/week)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560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0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1.67 (0, 4.80)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anchor="ctr" horzOverflow="overflow">
                    <a:lnL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580" name="AutoShape 115"/>
          <p:cNvSpPr>
            <a:spLocks/>
          </p:cNvSpPr>
          <p:nvPr/>
        </p:nvSpPr>
        <p:spPr bwMode="auto">
          <a:xfrm>
            <a:off x="515690" y="242776"/>
            <a:ext cx="8111505" cy="650472"/>
          </a:xfrm>
          <a:custGeom>
            <a:avLst/>
            <a:gdLst>
              <a:gd name="T0" fmla="*/ 2147483647 w 21600"/>
              <a:gd name="T1" fmla="*/ 35219737 h 21600"/>
              <a:gd name="T2" fmla="*/ 2147483647 w 21600"/>
              <a:gd name="T3" fmla="*/ 35219737 h 21600"/>
              <a:gd name="T4" fmla="*/ 2147483647 w 21600"/>
              <a:gd name="T5" fmla="*/ 35219737 h 21600"/>
              <a:gd name="T6" fmla="*/ 2147483647 w 21600"/>
              <a:gd name="T7" fmla="*/ 3521973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defTabSz="286984"/>
            <a:r>
              <a:rPr lang="en-US" sz="3000" dirty="0" smtClean="0">
                <a:solidFill>
                  <a:srgbClr val="E31837"/>
                </a:solidFill>
                <a:latin typeface="Helvetica" charset="0"/>
                <a:cs typeface="Helvetica" charset="0"/>
                <a:sym typeface="Helvetica" charset="0"/>
              </a:rPr>
              <a:t>3. PASS Effectiveness Outcomes</a:t>
            </a:r>
            <a:endParaRPr lang="en-US" dirty="0">
              <a:solidFill>
                <a:srgbClr val="E31837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4586" y="4815616"/>
            <a:ext cx="66482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err="1" smtClean="0"/>
              <a:t>Marcucci</a:t>
            </a:r>
            <a:r>
              <a:rPr lang="en-US" sz="900" dirty="0" smtClean="0"/>
              <a:t> M </a:t>
            </a:r>
            <a:r>
              <a:rPr lang="en-US" sz="900" dirty="0"/>
              <a:t>et al. Poster presented at XXIV Congress of the ISTH, 2013, Netherlands</a:t>
            </a:r>
          </a:p>
        </p:txBody>
      </p:sp>
    </p:spTree>
    <p:extLst>
      <p:ext uri="{BB962C8B-B14F-4D97-AF65-F5344CB8AC3E}">
        <p14:creationId xmlns:p14="http://schemas.microsoft.com/office/powerpoint/2010/main" val="3578004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69576" y="1683610"/>
            <a:ext cx="7839676" cy="36933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2400" b="1" dirty="0" smtClean="0"/>
              <a:t>Alfonso Iorio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274542" y="2647551"/>
            <a:ext cx="5203567" cy="29763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Baxter</a:t>
            </a:r>
            <a:r>
              <a:rPr lang="en-US" sz="1200" b="1" dirty="0" smtClean="0">
                <a:solidFill>
                  <a:prstClr val="black"/>
                </a:solidFill>
              </a:rPr>
              <a:t> (Bayer, </a:t>
            </a:r>
            <a:r>
              <a:rPr lang="en-US" sz="1200" b="1" dirty="0" err="1" smtClean="0">
                <a:solidFill>
                  <a:prstClr val="black"/>
                </a:solidFill>
              </a:rPr>
              <a:t>Biogen</a:t>
            </a:r>
            <a:r>
              <a:rPr lang="en-US" sz="1200" b="1" dirty="0" smtClean="0">
                <a:solidFill>
                  <a:prstClr val="black"/>
                </a:solidFill>
              </a:rPr>
              <a:t> Idec, </a:t>
            </a:r>
            <a:r>
              <a:rPr lang="en-US" sz="1200" b="1" dirty="0" err="1" smtClean="0">
                <a:solidFill>
                  <a:prstClr val="black"/>
                </a:solidFill>
              </a:rPr>
              <a:t>NovoNordisk</a:t>
            </a:r>
            <a:r>
              <a:rPr lang="en-US" sz="1200" b="1" dirty="0" smtClean="0">
                <a:solidFill>
                  <a:prstClr val="black"/>
                </a:solidFill>
              </a:rPr>
              <a:t>, Pfizer - No conflicts)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4542" y="3627265"/>
            <a:ext cx="5203567" cy="29763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 fontScale="92500" lnSpcReduction="20000"/>
          </a:bodyPr>
          <a:lstStyle/>
          <a:p>
            <a:pPr lvl="0"/>
            <a:r>
              <a:rPr lang="en-US" sz="1200" b="1" dirty="0" smtClean="0">
                <a:solidFill>
                  <a:prstClr val="black"/>
                </a:solidFill>
              </a:rPr>
              <a:t>Bayer</a:t>
            </a:r>
            <a:r>
              <a:rPr lang="en-US" sz="1200" b="1" dirty="0">
                <a:solidFill>
                  <a:prstClr val="black"/>
                </a:solidFill>
              </a:rPr>
              <a:t>, Baxter, </a:t>
            </a:r>
            <a:r>
              <a:rPr lang="en-US" sz="1200" b="1" dirty="0" err="1">
                <a:solidFill>
                  <a:prstClr val="black"/>
                </a:solidFill>
              </a:rPr>
              <a:t>Biogen</a:t>
            </a:r>
            <a:r>
              <a:rPr lang="en-US" sz="1200" b="1" dirty="0">
                <a:solidFill>
                  <a:prstClr val="black"/>
                </a:solidFill>
              </a:rPr>
              <a:t> Idec, </a:t>
            </a:r>
            <a:r>
              <a:rPr lang="en-US" sz="1200" b="1" dirty="0" smtClean="0">
                <a:solidFill>
                  <a:prstClr val="black"/>
                </a:solidFill>
              </a:rPr>
              <a:t>CSL, </a:t>
            </a:r>
            <a:r>
              <a:rPr lang="en-US" sz="1200" b="1" dirty="0" err="1" smtClean="0">
                <a:solidFill>
                  <a:prstClr val="black"/>
                </a:solidFill>
              </a:rPr>
              <a:t>NovoNordisk</a:t>
            </a:r>
            <a:r>
              <a:rPr lang="en-US" sz="1200" b="1" dirty="0" smtClean="0">
                <a:solidFill>
                  <a:prstClr val="black"/>
                </a:solidFill>
              </a:rPr>
              <a:t>, </a:t>
            </a:r>
            <a:r>
              <a:rPr lang="en-US" sz="1200" b="1" dirty="0" err="1" smtClean="0">
                <a:solidFill>
                  <a:prstClr val="black"/>
                </a:solidFill>
              </a:rPr>
              <a:t>Octapharma</a:t>
            </a:r>
            <a:r>
              <a:rPr lang="en-US" sz="1200" b="1" dirty="0" smtClean="0">
                <a:solidFill>
                  <a:prstClr val="black"/>
                </a:solidFill>
              </a:rPr>
              <a:t>, Pfizer – No conflicts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74542" y="3971979"/>
            <a:ext cx="5203567" cy="29763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 fontScale="92500" lnSpcReduction="20000"/>
          </a:bodyPr>
          <a:lstStyle/>
          <a:p>
            <a:pPr lvl="0"/>
            <a:r>
              <a:rPr lang="en-US" sz="1200" b="1" dirty="0" smtClean="0">
                <a:solidFill>
                  <a:prstClr val="black"/>
                </a:solidFill>
              </a:rPr>
              <a:t>Bayer</a:t>
            </a:r>
            <a:r>
              <a:rPr lang="en-US" sz="1200" b="1" dirty="0">
                <a:solidFill>
                  <a:prstClr val="black"/>
                </a:solidFill>
              </a:rPr>
              <a:t>, Baxter, </a:t>
            </a:r>
            <a:r>
              <a:rPr lang="en-US" sz="1200" b="1" dirty="0" err="1">
                <a:solidFill>
                  <a:prstClr val="black"/>
                </a:solidFill>
              </a:rPr>
              <a:t>Biogen</a:t>
            </a:r>
            <a:r>
              <a:rPr lang="en-US" sz="1200" b="1" dirty="0">
                <a:solidFill>
                  <a:prstClr val="black"/>
                </a:solidFill>
              </a:rPr>
              <a:t> Idec, </a:t>
            </a:r>
            <a:r>
              <a:rPr lang="en-US" sz="1200" b="1" dirty="0" smtClean="0">
                <a:solidFill>
                  <a:prstClr val="black"/>
                </a:solidFill>
              </a:rPr>
              <a:t>CSL, </a:t>
            </a:r>
            <a:r>
              <a:rPr lang="en-US" sz="1200" b="1" dirty="0" err="1" smtClean="0">
                <a:solidFill>
                  <a:prstClr val="black"/>
                </a:solidFill>
              </a:rPr>
              <a:t>NovoNordisk</a:t>
            </a:r>
            <a:r>
              <a:rPr lang="en-US" sz="1200" b="1" dirty="0">
                <a:solidFill>
                  <a:prstClr val="black"/>
                </a:solidFill>
              </a:rPr>
              <a:t>, </a:t>
            </a:r>
            <a:r>
              <a:rPr lang="en-US" sz="1200" b="1" dirty="0" err="1">
                <a:solidFill>
                  <a:prstClr val="black"/>
                </a:solidFill>
              </a:rPr>
              <a:t>Octapharma</a:t>
            </a:r>
            <a:r>
              <a:rPr lang="en-US" sz="1200" b="1" dirty="0">
                <a:solidFill>
                  <a:prstClr val="black"/>
                </a:solidFill>
              </a:rPr>
              <a:t>, </a:t>
            </a:r>
            <a:r>
              <a:rPr lang="en-US" sz="1200" b="1" dirty="0" smtClean="0">
                <a:solidFill>
                  <a:prstClr val="black"/>
                </a:solidFill>
              </a:rPr>
              <a:t>Pfizer </a:t>
            </a:r>
            <a:r>
              <a:rPr lang="en-US" sz="1200" b="1" dirty="0">
                <a:solidFill>
                  <a:prstClr val="black"/>
                </a:solidFill>
              </a:rPr>
              <a:t>– No </a:t>
            </a:r>
            <a:r>
              <a:rPr lang="en-US" sz="1200" b="1" dirty="0" smtClean="0">
                <a:solidFill>
                  <a:prstClr val="black"/>
                </a:solidFill>
              </a:rPr>
              <a:t>conflicts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74542" y="4298550"/>
            <a:ext cx="5203567" cy="29763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r>
              <a:rPr lang="en-US" sz="1200" b="1" dirty="0" smtClean="0">
                <a:solidFill>
                  <a:prstClr val="black"/>
                </a:solidFill>
              </a:rPr>
              <a:t>Bayer, </a:t>
            </a:r>
            <a:r>
              <a:rPr lang="en-US" sz="1200" b="1" dirty="0" err="1" smtClean="0">
                <a:solidFill>
                  <a:prstClr val="black"/>
                </a:solidFill>
              </a:rPr>
              <a:t>NovoNordisk</a:t>
            </a:r>
            <a:r>
              <a:rPr lang="en-US" sz="1200" b="1" dirty="0" smtClean="0">
                <a:solidFill>
                  <a:prstClr val="black"/>
                </a:solidFill>
              </a:rPr>
              <a:t> </a:t>
            </a:r>
            <a:r>
              <a:rPr lang="en-US" sz="1200" b="1" dirty="0">
                <a:solidFill>
                  <a:prstClr val="black"/>
                </a:solidFill>
              </a:rPr>
              <a:t>– No </a:t>
            </a:r>
            <a:r>
              <a:rPr lang="en-US" sz="1200" b="1" dirty="0" smtClean="0">
                <a:solidFill>
                  <a:prstClr val="black"/>
                </a:solidFill>
              </a:rPr>
              <a:t>conflicts</a:t>
            </a:r>
            <a:endParaRPr lang="en-US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70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Working Summary: Spontaneous Reports, IS, PASS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32556" y="916383"/>
            <a:ext cx="8000075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Spontaneous AE </a:t>
            </a:r>
            <a:r>
              <a:rPr lang="en-US" sz="2000" b="1" dirty="0" smtClean="0">
                <a:solidFill>
                  <a:srgbClr val="000000"/>
                </a:solidFill>
                <a:cs typeface="Arial" charset="0"/>
              </a:rPr>
              <a:t>Reports</a:t>
            </a:r>
            <a:r>
              <a:rPr lang="en-US" sz="2000" b="1" baseline="30000" dirty="0" smtClean="0">
                <a:solidFill>
                  <a:srgbClr val="000000"/>
                </a:solidFill>
                <a:cs typeface="Arial" charset="0"/>
              </a:rPr>
              <a:t>1</a:t>
            </a:r>
            <a:endParaRPr lang="en-US" sz="2000" b="1" dirty="0">
              <a:solidFill>
                <a:srgbClr val="000000"/>
              </a:solidFill>
              <a:cs typeface="Arial" charset="0"/>
            </a:endParaRPr>
          </a:p>
          <a:p>
            <a:pPr marL="747713" lvl="1" indent="-290513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cs typeface="Arial" charset="0"/>
              </a:rPr>
              <a:t>No detection of previously unrecognized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risks</a:t>
            </a:r>
          </a:p>
          <a:p>
            <a:pPr marL="282575" indent="-282575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rgbClr val="000000"/>
                </a:solidFill>
              </a:rPr>
              <a:t>Integrated Safety </a:t>
            </a:r>
            <a:r>
              <a:rPr lang="en-US" sz="2000" b="1" dirty="0" smtClean="0">
                <a:solidFill>
                  <a:srgbClr val="000000"/>
                </a:solidFill>
              </a:rPr>
              <a:t>Studies</a:t>
            </a:r>
            <a:r>
              <a:rPr lang="en-US" sz="2000" b="1" baseline="30000" dirty="0" smtClean="0">
                <a:solidFill>
                  <a:srgbClr val="000000"/>
                </a:solidFill>
              </a:rPr>
              <a:t>2</a:t>
            </a:r>
            <a:endParaRPr lang="en-US" sz="2000" b="1" dirty="0">
              <a:solidFill>
                <a:srgbClr val="000000"/>
              </a:solidFill>
            </a:endParaRPr>
          </a:p>
          <a:p>
            <a:pPr marL="739775" lvl="1" indent="-282575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</a:rPr>
              <a:t>418 Subjects from 12 interventional studies were analyzed</a:t>
            </a:r>
          </a:p>
          <a:p>
            <a:pPr marL="747713" lvl="1" indent="-290513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cs typeface="Helvetica"/>
              </a:rPr>
              <a:t>0.4% inhibitor risk in PTPs &gt;50 </a:t>
            </a:r>
            <a:r>
              <a:rPr lang="en-US" sz="2000" dirty="0" smtClean="0">
                <a:solidFill>
                  <a:srgbClr val="000000"/>
                </a:solidFill>
                <a:cs typeface="Helvetica"/>
              </a:rPr>
              <a:t>EDs; 95 </a:t>
            </a:r>
            <a:r>
              <a:rPr lang="en-US" sz="2000" dirty="0">
                <a:solidFill>
                  <a:srgbClr val="000000"/>
                </a:solidFill>
                <a:cs typeface="Helvetica"/>
              </a:rPr>
              <a:t>% CI 0.009-2.002</a:t>
            </a:r>
          </a:p>
          <a:p>
            <a:pPr marL="290513" indent="-290513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000000"/>
                </a:solidFill>
                <a:cs typeface="Arial" charset="0"/>
              </a:rPr>
              <a:t>Post Marketing Surveillance Studies</a:t>
            </a:r>
            <a:r>
              <a:rPr lang="en-US" sz="2000" b="1" baseline="30000" dirty="0" smtClean="0">
                <a:solidFill>
                  <a:srgbClr val="000000"/>
                </a:solidFill>
                <a:cs typeface="Arial" charset="0"/>
              </a:rPr>
              <a:t>3</a:t>
            </a:r>
            <a:endParaRPr lang="en-US" sz="2000" b="1" dirty="0" smtClean="0">
              <a:solidFill>
                <a:srgbClr val="000000"/>
              </a:solidFill>
              <a:cs typeface="Arial" charset="0"/>
            </a:endParaRPr>
          </a:p>
          <a:p>
            <a:pPr marL="747713" lvl="1" indent="-290513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1188 patients</a:t>
            </a:r>
          </a:p>
          <a:p>
            <a:pPr marL="747713" lvl="1" indent="-290513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Calibri" pitchFamily="34" charset="0"/>
              </a:rPr>
              <a:t>0.14% Inhibitor risk in PTPs &gt; 50 EDs; </a:t>
            </a:r>
            <a:r>
              <a:rPr lang="en-US" sz="2000" dirty="0" smtClean="0">
                <a:solidFill>
                  <a:srgbClr val="000000"/>
                </a:solidFill>
                <a:cs typeface="Helvetica"/>
              </a:rPr>
              <a:t>95; </a:t>
            </a:r>
            <a:r>
              <a:rPr lang="en-US" sz="2000" dirty="0">
                <a:solidFill>
                  <a:srgbClr val="000000"/>
                </a:solidFill>
                <a:cs typeface="Helvetica"/>
              </a:rPr>
              <a:t>% CI </a:t>
            </a:r>
            <a:r>
              <a:rPr lang="en-US" altLang="en-US" sz="2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Calibri" pitchFamily="34" charset="0"/>
              </a:rPr>
              <a:t>0.002</a:t>
            </a:r>
            <a:r>
              <a:rPr lang="en-US" alt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Calibri" pitchFamily="34" charset="0"/>
              </a:rPr>
              <a:t>, </a:t>
            </a:r>
            <a:r>
              <a:rPr lang="en-US" altLang="en-US" sz="2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Calibri" pitchFamily="34" charset="0"/>
              </a:rPr>
              <a:t>0.099</a:t>
            </a:r>
          </a:p>
          <a:p>
            <a:pPr marL="747713" lvl="1" indent="-290513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Calibri" pitchFamily="34" charset="0"/>
                <a:sym typeface="Calibri" pitchFamily="34" charset="0"/>
              </a:rPr>
              <a:t>ABR 1.66 in </a:t>
            </a:r>
            <a:r>
              <a:rPr lang="en-US" dirty="0" smtClean="0"/>
              <a:t>560</a:t>
            </a:r>
            <a:r>
              <a:rPr lang="en-US" sz="1600" dirty="0" smtClean="0"/>
              <a:t> patient on =&gt; BW prophylaxis </a:t>
            </a:r>
            <a:r>
              <a:rPr lang="en-US" dirty="0">
                <a:solidFill>
                  <a:srgbClr val="000000"/>
                </a:solidFill>
                <a:cs typeface="Helvetica"/>
              </a:rPr>
              <a:t>95; % CI </a:t>
            </a:r>
            <a:r>
              <a:rPr lang="en-US" dirty="0" smtClean="0"/>
              <a:t>0</a:t>
            </a:r>
            <a:r>
              <a:rPr lang="en-US" dirty="0"/>
              <a:t>, </a:t>
            </a:r>
            <a:r>
              <a:rPr lang="en-US" dirty="0" smtClean="0"/>
              <a:t>4.78</a:t>
            </a:r>
            <a:endParaRPr lang="en-US" altLang="en-US" sz="2000" dirty="0" smtClean="0">
              <a:solidFill>
                <a:srgbClr val="000000"/>
              </a:solidFill>
              <a:latin typeface="Calibri" pitchFamily="34" charset="0"/>
              <a:ea typeface="Calibri" pitchFamily="34" charset="0"/>
              <a:cs typeface="Calibri" pitchFamily="34" charset="0"/>
              <a:sym typeface="Calibri" pitchFamily="34" charset="0"/>
            </a:endParaRPr>
          </a:p>
          <a:p>
            <a:pPr marL="747713" lvl="1" indent="-290513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endParaRPr lang="en-US" sz="2000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3644" y="4640479"/>
            <a:ext cx="82841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/>
              <a:t>1. Berg</a:t>
            </a:r>
            <a:r>
              <a:rPr lang="en-US" sz="900" dirty="0"/>
              <a:t>, R et al. Poster presented at XXIV Congress of the ISTH, 2013, </a:t>
            </a:r>
            <a:r>
              <a:rPr lang="en-US" sz="900" dirty="0" smtClean="0"/>
              <a:t>Netherlands; 2. Shapiro A et </a:t>
            </a:r>
            <a:r>
              <a:rPr lang="en-US" sz="900" dirty="0"/>
              <a:t>al. Poster presented at XXIV Congress of the ISTH, 2013, </a:t>
            </a:r>
            <a:r>
              <a:rPr lang="en-US" sz="900" dirty="0" smtClean="0"/>
              <a:t>Netherlands; 3. </a:t>
            </a:r>
            <a:r>
              <a:rPr lang="en-US" sz="900" dirty="0" err="1" smtClean="0"/>
              <a:t>Marcucci</a:t>
            </a:r>
            <a:r>
              <a:rPr lang="en-US" sz="900" dirty="0" smtClean="0"/>
              <a:t> M et </a:t>
            </a:r>
            <a:r>
              <a:rPr lang="en-US" sz="900" dirty="0"/>
              <a:t>al. Poster presented at XXIV Congress of the ISTH, 2013, </a:t>
            </a:r>
            <a:r>
              <a:rPr lang="en-US" sz="900" dirty="0" smtClean="0"/>
              <a:t>Netherlands.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85812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1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948872"/>
              </p:ext>
            </p:extLst>
          </p:nvPr>
        </p:nvGraphicFramePr>
        <p:xfrm>
          <a:off x="669011" y="1107554"/>
          <a:ext cx="7344668" cy="3053049"/>
        </p:xfrm>
        <a:graphic>
          <a:graphicData uri="http://schemas.openxmlformats.org/drawingml/2006/table">
            <a:tbl>
              <a:tblPr/>
              <a:tblGrid>
                <a:gridCol w="5107781"/>
                <a:gridCol w="380628"/>
                <a:gridCol w="1856259"/>
              </a:tblGrid>
              <a:tr h="609987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PASS patient characteristics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, n (%)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  <a:sym typeface="Calibri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Patients (%)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
(n 1,188)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223088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History of inhibitors</a:t>
                      </a:r>
                    </a:p>
                    <a:p>
                      <a:pPr marL="0" marR="0" lvl="0" indent="0" algn="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E31837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Yes</a:t>
                      </a:r>
                    </a:p>
                    <a:p>
                      <a:pPr marL="0" marR="0" lvl="0" indent="0" algn="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No</a:t>
                      </a:r>
                    </a:p>
                    <a:p>
                      <a:pPr marL="0" marR="0" lvl="0" indent="0" algn="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Unknown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  <a:sym typeface="Calibri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  <a:sym typeface="Times New Roman" charset="0"/>
                      </a:endParaRPr>
                    </a:p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E31837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131 (11.0)</a:t>
                      </a:r>
                    </a:p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1047 (88.1)</a:t>
                      </a:r>
                    </a:p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10 (0.8)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219974"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Inhibitors detected at baseline</a:t>
                      </a:r>
                    </a:p>
                    <a:p>
                      <a:pPr marL="0" marR="0" lvl="0" indent="0" algn="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E31837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Yes</a:t>
                      </a:r>
                    </a:p>
                    <a:p>
                      <a:pPr marL="0" marR="0" lvl="0" indent="0" algn="r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No</a:t>
                      </a:r>
                    </a:p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Unknown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Calibri" charset="0"/>
                        <a:sym typeface="Calibri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  <a:sym typeface="Times New Roman" charset="0"/>
                      </a:endParaRPr>
                    </a:p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E31837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18 (1.5)</a:t>
                      </a:r>
                    </a:p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1070 (90.1)</a:t>
                      </a:r>
                    </a:p>
                    <a:p>
                      <a:pPr marL="0" marR="0" lvl="0" indent="0" algn="l" defTabSz="0" rtl="0" eaLnBrk="1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100 (8.4)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 Light" charset="0"/>
                        <a:ea typeface="ＭＳ Ｐゴシック" charset="0"/>
                        <a:cs typeface="Helvetica Light" charset="0"/>
                        <a:sym typeface="Helvetica Light" charset="0"/>
                      </a:endParaRPr>
                    </a:p>
                  </a:txBody>
                  <a:tcPr marL="44648" marR="44648" marT="0" marB="0" horzOverflow="overflow">
                    <a:lnL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CBCB"/>
                      </a:solidFill>
                      <a:prstDash val="solid"/>
                      <a:miter lim="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9480" name="AutoShape 45"/>
          <p:cNvSpPr>
            <a:spLocks/>
          </p:cNvSpPr>
          <p:nvPr/>
        </p:nvSpPr>
        <p:spPr bwMode="auto">
          <a:xfrm>
            <a:off x="515690" y="242776"/>
            <a:ext cx="8111505" cy="650472"/>
          </a:xfrm>
          <a:custGeom>
            <a:avLst/>
            <a:gdLst>
              <a:gd name="T0" fmla="*/ 2147483647 w 21600"/>
              <a:gd name="T1" fmla="*/ 35219737 h 21600"/>
              <a:gd name="T2" fmla="*/ 2147483647 w 21600"/>
              <a:gd name="T3" fmla="*/ 35219737 h 21600"/>
              <a:gd name="T4" fmla="*/ 2147483647 w 21600"/>
              <a:gd name="T5" fmla="*/ 35219737 h 21600"/>
              <a:gd name="T6" fmla="*/ 2147483647 w 21600"/>
              <a:gd name="T7" fmla="*/ 3521973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pPr defTabSz="286984"/>
            <a:r>
              <a:rPr lang="en-US" sz="3000" dirty="0" smtClean="0">
                <a:solidFill>
                  <a:srgbClr val="E31837"/>
                </a:solidFill>
                <a:latin typeface="Helvetica" charset="0"/>
                <a:cs typeface="Helvetica" charset="0"/>
                <a:sym typeface="Helvetica" charset="0"/>
              </a:rPr>
              <a:t>Future developments</a:t>
            </a:r>
            <a:endParaRPr lang="en-US" dirty="0">
              <a:solidFill>
                <a:srgbClr val="E31837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5690" y="4666260"/>
            <a:ext cx="644689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Unpublished Data, McMaster University and Baxter  - Poster presented at Melbourne 2014 WFH Meeting </a:t>
            </a:r>
            <a:endParaRPr lang="en-US" sz="1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892969" y="1701106"/>
            <a:ext cx="7356947" cy="1740452"/>
          </a:xfrm>
        </p:spPr>
        <p:txBody>
          <a:bodyPr/>
          <a:lstStyle/>
          <a:p>
            <a:pPr eaLnBrk="1"/>
            <a:r>
              <a:rPr lang="en-US" dirty="0">
                <a:latin typeface="Helvetica Light" charset="0"/>
                <a:cs typeface="Helvetica Light" charset="0"/>
              </a:rPr>
              <a:t>Thank you</a:t>
            </a:r>
          </a:p>
        </p:txBody>
      </p:sp>
      <p:sp>
        <p:nvSpPr>
          <p:cNvPr id="3" name="Subtitle 6"/>
          <p:cNvSpPr txBox="1">
            <a:spLocks/>
          </p:cNvSpPr>
          <p:nvPr/>
        </p:nvSpPr>
        <p:spPr>
          <a:xfrm>
            <a:off x="245664" y="4225159"/>
            <a:ext cx="8418512" cy="87739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457200" indent="-457200" algn="l" defTabSz="457200" rtl="0" eaLnBrk="1" latinLnBrk="0" hangingPunct="1">
              <a:spcBef>
                <a:spcPts val="0"/>
              </a:spcBef>
              <a:buFont typeface="Arial"/>
              <a:buChar char="•"/>
              <a:defRPr sz="2800" kern="120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Baxter and Advate are registered trademarks of Baxter International Inc.</a:t>
            </a:r>
          </a:p>
          <a:p>
            <a:pPr marL="0" indent="0">
              <a:buNone/>
            </a:pPr>
            <a:r>
              <a:rPr lang="en-US" sz="1200" dirty="0"/>
              <a:t>All other product names, brands or trademarks that appear herein are the property of their respective owners.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>
              <a:buNone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May 2014  Baxter Healthcare Corporation, Westlake Village, CA</a:t>
            </a:r>
          </a:p>
          <a:p>
            <a:pPr marL="0" indent="0">
              <a:buNone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GBL 1881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4041" y="1813034"/>
            <a:ext cx="72521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DISCLAIMER</a:t>
            </a:r>
          </a:p>
          <a:p>
            <a:r>
              <a:rPr lang="en-US" dirty="0"/>
              <a:t>This symposium may include the opinions of the speakers, which do not necessarily reflect the views of Baxter.  This symposium may also contain factual information on products and/or indications that are not approved in Australia.  Baxter does not recommend the use of any of its products outside of their country specific labelling.</a:t>
            </a:r>
          </a:p>
        </p:txBody>
      </p:sp>
    </p:spTree>
    <p:extLst>
      <p:ext uri="{BB962C8B-B14F-4D97-AF65-F5344CB8AC3E}">
        <p14:creationId xmlns:p14="http://schemas.microsoft.com/office/powerpoint/2010/main" val="326521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Safety Data From Multiple Sources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14091"/>
              </p:ext>
            </p:extLst>
          </p:nvPr>
        </p:nvGraphicFramePr>
        <p:xfrm>
          <a:off x="385443" y="880277"/>
          <a:ext cx="8385175" cy="3931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5513476" y="925338"/>
            <a:ext cx="3180093" cy="787522"/>
          </a:xfrm>
          <a:prstGeom prst="round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Efficacy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537885" y="2367304"/>
            <a:ext cx="3180093" cy="787522"/>
          </a:xfrm>
          <a:prstGeom prst="round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Effectiveness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243407" y="1388007"/>
            <a:ext cx="1220841" cy="9844"/>
          </a:xfrm>
          <a:prstGeom prst="straightConnector1">
            <a:avLst/>
          </a:prstGeom>
          <a:ln w="1016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7118291" y="3130399"/>
            <a:ext cx="29537" cy="551264"/>
          </a:xfrm>
          <a:prstGeom prst="straightConnector1">
            <a:avLst/>
          </a:prstGeom>
          <a:ln w="1016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3948042" y="2746481"/>
            <a:ext cx="1245250" cy="998986"/>
          </a:xfrm>
          <a:prstGeom prst="straightConnector1">
            <a:avLst/>
          </a:prstGeom>
          <a:ln w="1016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166486" y="2327929"/>
            <a:ext cx="782921" cy="516993"/>
          </a:xfrm>
          <a:prstGeom prst="straightConnector1">
            <a:avLst/>
          </a:prstGeom>
          <a:ln w="1016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142077" y="2879194"/>
            <a:ext cx="752975" cy="497305"/>
          </a:xfrm>
          <a:prstGeom prst="straightConnector1">
            <a:avLst/>
          </a:prstGeom>
          <a:ln w="1016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0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282555" y="135993"/>
            <a:ext cx="6769599" cy="46553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 charset="0"/>
                <a:cs typeface="Arial" charset="0"/>
              </a:rPr>
              <a:t>A three-components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588" y="677747"/>
            <a:ext cx="8713600" cy="4132248"/>
          </a:xfrm>
        </p:spPr>
        <p:txBody>
          <a:bodyPr>
            <a:normAutofit fontScale="25000" lnSpcReduction="20000"/>
          </a:bodyPr>
          <a:lstStyle/>
          <a:p>
            <a:pPr marL="463550" indent="-463550">
              <a:buNone/>
              <a:defRPr/>
            </a:pPr>
            <a:r>
              <a:rPr lang="en-US" sz="6400" b="1" dirty="0" smtClean="0"/>
              <a:t>1) </a:t>
            </a:r>
            <a:r>
              <a:rPr lang="en-US" sz="6400" b="1" dirty="0"/>
              <a:t>The First Review of Global Spontaneous Adverse Event Reports for a Third </a:t>
            </a:r>
          </a:p>
          <a:p>
            <a:pPr marL="463550" indent="-238125">
              <a:buNone/>
              <a:defRPr/>
            </a:pPr>
            <a:r>
              <a:rPr lang="en-US" sz="6400" b="1" dirty="0"/>
              <a:t>Generation Recombinant  Factor VIII Concentrate (Octocog Alfa): 10 Years of Safety </a:t>
            </a:r>
          </a:p>
          <a:p>
            <a:pPr marL="463550" indent="-238125">
              <a:buNone/>
              <a:defRPr/>
            </a:pPr>
            <a:r>
              <a:rPr lang="en-US" sz="6400" b="1" dirty="0"/>
              <a:t>Experience </a:t>
            </a:r>
            <a:r>
              <a:rPr lang="en-US" sz="6400" b="1" dirty="0" smtClean="0"/>
              <a:t> - </a:t>
            </a:r>
            <a:r>
              <a:rPr lang="nb-NO" sz="6400" dirty="0" smtClean="0"/>
              <a:t>Berg </a:t>
            </a:r>
            <a:r>
              <a:rPr lang="nb-NO" sz="6400" dirty="0"/>
              <a:t>R, </a:t>
            </a:r>
            <a:r>
              <a:rPr lang="nb-NO" sz="6400" dirty="0" err="1"/>
              <a:t>Gringeri</a:t>
            </a:r>
            <a:r>
              <a:rPr lang="nb-NO" sz="6400" dirty="0"/>
              <a:t> A, </a:t>
            </a:r>
            <a:r>
              <a:rPr lang="nb-NO" sz="6400" dirty="0" err="1"/>
              <a:t>Reininger</a:t>
            </a:r>
            <a:r>
              <a:rPr lang="nb-NO" sz="6400" dirty="0"/>
              <a:t> AJ</a:t>
            </a:r>
          </a:p>
          <a:p>
            <a:pPr>
              <a:buNone/>
              <a:defRPr/>
            </a:pPr>
            <a:endParaRPr lang="nb-NO" sz="6400" b="1" dirty="0"/>
          </a:p>
          <a:p>
            <a:pPr indent="-6350">
              <a:buNone/>
              <a:defRPr/>
            </a:pPr>
            <a:r>
              <a:rPr lang="nb-NO" sz="6400" b="1" dirty="0">
                <a:solidFill>
                  <a:srgbClr val="0070C0"/>
                </a:solidFill>
              </a:rPr>
              <a:t>REAL WORLD ADVERSE EVENTS REPORTS FROM ALLSOURCES (e.g. CLINICIANS, PATIENTS, PUBLISHED CASE STUDIES</a:t>
            </a:r>
            <a:r>
              <a:rPr lang="nb-NO" sz="6400" b="1" dirty="0" smtClean="0">
                <a:solidFill>
                  <a:srgbClr val="0070C0"/>
                </a:solidFill>
              </a:rPr>
              <a:t>)</a:t>
            </a:r>
          </a:p>
          <a:p>
            <a:pPr indent="-6350">
              <a:buNone/>
              <a:defRPr/>
            </a:pPr>
            <a:endParaRPr lang="nb-NO" sz="6400" b="1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6400" b="1" dirty="0" smtClean="0"/>
              <a:t>2) Integrated </a:t>
            </a:r>
            <a:r>
              <a:rPr lang="en-US" sz="6400" b="1" dirty="0"/>
              <a:t>Analysis of Safety Data from 12 Clinical Interventional Studies of a 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r>
              <a:rPr lang="en-US" sz="6400" b="1" dirty="0" smtClean="0"/>
              <a:t>	Plasma- </a:t>
            </a:r>
            <a:r>
              <a:rPr lang="en-US" sz="6400" b="1" dirty="0"/>
              <a:t>and Albumin-free Recombinant Factor </a:t>
            </a:r>
            <a:r>
              <a:rPr lang="en-US" sz="6400" b="1" dirty="0" smtClean="0"/>
              <a:t>VIII </a:t>
            </a:r>
            <a:r>
              <a:rPr lang="en-US" sz="6400" b="1" dirty="0"/>
              <a:t>in Persons </a:t>
            </a:r>
            <a:r>
              <a:rPr lang="en-US" sz="6400" b="1" dirty="0" smtClean="0"/>
              <a:t>with Hemophilia </a:t>
            </a:r>
            <a:r>
              <a:rPr lang="en-US" sz="6400" b="1" dirty="0"/>
              <a:t>A </a:t>
            </a:r>
          </a:p>
          <a:p>
            <a:pPr>
              <a:buNone/>
              <a:defRPr/>
            </a:pPr>
            <a:r>
              <a:rPr lang="en-US" sz="6400" dirty="0" smtClean="0"/>
              <a:t>	Shapiro </a:t>
            </a:r>
            <a:r>
              <a:rPr lang="en-US" sz="6400" dirty="0"/>
              <a:t>A, Romanov </a:t>
            </a:r>
            <a:r>
              <a:rPr lang="en-US" sz="6400" dirty="0" smtClean="0"/>
              <a:t>V,</a:t>
            </a:r>
            <a:r>
              <a:rPr lang="en-US" sz="6400" dirty="0"/>
              <a:t> </a:t>
            </a:r>
            <a:r>
              <a:rPr lang="en-US" sz="6400" dirty="0" smtClean="0"/>
              <a:t>Silvati-Fidell </a:t>
            </a:r>
            <a:r>
              <a:rPr lang="en-US" sz="6400" dirty="0"/>
              <a:t>L, Matovinovic E, Wong WY, Schoenig-Diesing C</a:t>
            </a:r>
            <a:endParaRPr lang="en-US" sz="6400" dirty="0" smtClean="0"/>
          </a:p>
          <a:p>
            <a:pPr>
              <a:spcBef>
                <a:spcPts val="0"/>
              </a:spcBef>
              <a:buNone/>
              <a:defRPr/>
            </a:pPr>
            <a:endParaRPr lang="en-US" sz="6400" dirty="0"/>
          </a:p>
          <a:p>
            <a:pPr indent="-6350">
              <a:spcBef>
                <a:spcPts val="0"/>
              </a:spcBef>
              <a:buFontTx/>
              <a:buNone/>
              <a:defRPr/>
            </a:pPr>
            <a:r>
              <a:rPr lang="en-US" sz="6400" b="1" dirty="0">
                <a:solidFill>
                  <a:srgbClr val="0070C0"/>
                </a:solidFill>
              </a:rPr>
              <a:t>CONTROLLED </a:t>
            </a:r>
            <a:r>
              <a:rPr lang="en-US" sz="6400" b="1" dirty="0" smtClean="0">
                <a:solidFill>
                  <a:srgbClr val="0070C0"/>
                </a:solidFill>
              </a:rPr>
              <a:t> CLINICAL STUDY DATA FROM Phase I-IV</a:t>
            </a:r>
          </a:p>
          <a:p>
            <a:pPr>
              <a:spcBef>
                <a:spcPts val="0"/>
              </a:spcBef>
              <a:buFontTx/>
              <a:buNone/>
              <a:defRPr/>
            </a:pPr>
            <a:endParaRPr lang="en-US" sz="6400" b="1" dirty="0"/>
          </a:p>
          <a:p>
            <a:pPr lvl="0">
              <a:spcBef>
                <a:spcPts val="0"/>
              </a:spcBef>
              <a:buNone/>
              <a:defRPr/>
            </a:pPr>
            <a:r>
              <a:rPr lang="en-US" sz="6400" b="1" dirty="0"/>
              <a:t>3</a:t>
            </a:r>
            <a:r>
              <a:rPr lang="en-US" sz="6400" b="1" dirty="0" smtClean="0"/>
              <a:t>) Meta-analysis </a:t>
            </a:r>
            <a:r>
              <a:rPr lang="en-US" sz="6400" b="1" dirty="0"/>
              <a:t>of Post </a:t>
            </a:r>
            <a:r>
              <a:rPr lang="en-US" sz="6400" b="1" dirty="0" smtClean="0"/>
              <a:t>Authorization Safety </a:t>
            </a:r>
            <a:r>
              <a:rPr lang="en-US" sz="6400" b="1" dirty="0"/>
              <a:t>Studies (PASS): Worldwide post-marketing </a:t>
            </a:r>
            <a:r>
              <a:rPr lang="en-US" sz="6400" b="1" dirty="0" smtClean="0"/>
              <a:t>surveillance </a:t>
            </a:r>
            <a:r>
              <a:rPr lang="en-US" sz="6400" b="1" dirty="0"/>
              <a:t>of hemophilia A patients treated with antihemophilic factor </a:t>
            </a:r>
            <a:r>
              <a:rPr lang="en-US" sz="6400" b="1" dirty="0" smtClean="0"/>
              <a:t>recombinant </a:t>
            </a:r>
            <a:r>
              <a:rPr lang="en-US" sz="6400" b="1" dirty="0"/>
              <a:t>plasma/albumin-free method rAHF-PFM  </a:t>
            </a:r>
            <a:r>
              <a:rPr lang="en-US" sz="6400" b="1" dirty="0" smtClean="0"/>
              <a:t>- </a:t>
            </a:r>
            <a:r>
              <a:rPr lang="en-US" sz="6400" dirty="0" smtClean="0"/>
              <a:t>Marcucci </a:t>
            </a:r>
            <a:r>
              <a:rPr lang="en-US" sz="6400" dirty="0"/>
              <a:t>M, Cheng J, Oldenburg J, Schoenig-Diesing C, Matovinovic E, Romanov V, Thabane L, </a:t>
            </a:r>
            <a:r>
              <a:rPr lang="en-US" sz="6400" dirty="0" smtClean="0"/>
              <a:t>Iorio A</a:t>
            </a:r>
          </a:p>
          <a:p>
            <a:pPr marL="0" lvl="0">
              <a:spcBef>
                <a:spcPts val="0"/>
              </a:spcBef>
              <a:buNone/>
              <a:defRPr/>
            </a:pPr>
            <a:endParaRPr lang="en-US" sz="6400" dirty="0"/>
          </a:p>
          <a:p>
            <a:pPr indent="-6350">
              <a:spcBef>
                <a:spcPts val="0"/>
              </a:spcBef>
              <a:buNone/>
              <a:defRPr/>
            </a:pPr>
            <a:r>
              <a:rPr lang="en-US" sz="6400" b="1" dirty="0" smtClean="0">
                <a:solidFill>
                  <a:srgbClr val="0070C0"/>
                </a:solidFill>
              </a:rPr>
              <a:t>REAL WORLD DATA COLLECTED FROM GLOBAL NON-INTERVENTIONAL </a:t>
            </a:r>
            <a:r>
              <a:rPr lang="en-US" sz="6400" b="1" dirty="0">
                <a:solidFill>
                  <a:srgbClr val="0070C0"/>
                </a:solidFill>
              </a:rPr>
              <a:t>CLINICAL </a:t>
            </a:r>
            <a:r>
              <a:rPr lang="en-US" sz="6400" b="1" dirty="0" smtClean="0">
                <a:solidFill>
                  <a:srgbClr val="0070C0"/>
                </a:solidFill>
              </a:rPr>
              <a:t>STUDIES</a:t>
            </a:r>
          </a:p>
          <a:p>
            <a:pPr marL="463550" indent="-463550">
              <a:spcBef>
                <a:spcPts val="0"/>
              </a:spcBef>
              <a:buFontTx/>
              <a:buNone/>
              <a:defRPr/>
            </a:pPr>
            <a:endParaRPr lang="nb-NO" sz="6400" dirty="0"/>
          </a:p>
          <a:p>
            <a:pPr>
              <a:spcBef>
                <a:spcPts val="0"/>
              </a:spcBef>
              <a:buFontTx/>
              <a:buNone/>
              <a:defRPr/>
            </a:pPr>
            <a:endParaRPr lang="nb-NO" sz="6400" dirty="0" smtClean="0"/>
          </a:p>
          <a:p>
            <a:pPr>
              <a:spcBef>
                <a:spcPts val="0"/>
              </a:spcBef>
              <a:buFontTx/>
              <a:buNone/>
              <a:defRPr/>
            </a:pPr>
            <a:endParaRPr lang="nb-NO" sz="6400" dirty="0"/>
          </a:p>
          <a:p>
            <a:pPr>
              <a:spcBef>
                <a:spcPts val="0"/>
              </a:spcBef>
              <a:buFontTx/>
              <a:buNone/>
              <a:defRPr/>
            </a:pPr>
            <a:endParaRPr lang="nb-NO" sz="6400" b="1" dirty="0"/>
          </a:p>
          <a:p>
            <a:pPr>
              <a:spcBef>
                <a:spcPts val="0"/>
              </a:spcBef>
              <a:buFontTx/>
              <a:buNone/>
              <a:defRPr/>
            </a:pPr>
            <a:endParaRPr lang="en-US" sz="6400" b="1" dirty="0"/>
          </a:p>
          <a:p>
            <a:pPr>
              <a:spcBef>
                <a:spcPts val="0"/>
              </a:spcBef>
              <a:buFontTx/>
              <a:buNone/>
              <a:defRPr/>
            </a:pPr>
            <a:endParaRPr lang="en-US" sz="6400" i="1" dirty="0" smtClean="0"/>
          </a:p>
          <a:p>
            <a:pPr>
              <a:spcBef>
                <a:spcPts val="0"/>
              </a:spcBef>
              <a:buFontTx/>
              <a:buNone/>
              <a:defRPr/>
            </a:pPr>
            <a:endParaRPr lang="en-US" sz="6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84975" y="4957762"/>
            <a:ext cx="2133600" cy="18573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F8167D1-32F3-49A5-9562-7599C37DB64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>
                <a:latin typeface="Arial" charset="0"/>
                <a:cs typeface="Arial" charset="0"/>
              </a:rPr>
              <a:t>1. Spontaneous Adverse Event Reports</a:t>
            </a:r>
          </a:p>
        </p:txBody>
      </p:sp>
      <p:pic>
        <p:nvPicPr>
          <p:cNvPr id="2150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076" y="2359922"/>
            <a:ext cx="6359777" cy="2474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4648" y="1093724"/>
            <a:ext cx="82806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Global </a:t>
            </a:r>
            <a:r>
              <a:rPr lang="en-US" dirty="0" smtClean="0">
                <a:solidFill>
                  <a:srgbClr val="000000"/>
                </a:solidFill>
              </a:rPr>
              <a:t>PV safety database - July </a:t>
            </a:r>
            <a:r>
              <a:rPr lang="en-US" dirty="0">
                <a:solidFill>
                  <a:srgbClr val="000000"/>
                </a:solidFill>
              </a:rPr>
              <a:t>2003-Sept </a:t>
            </a:r>
            <a:r>
              <a:rPr lang="en-US" dirty="0" smtClean="0">
                <a:solidFill>
                  <a:srgbClr val="000000"/>
                </a:solidFill>
              </a:rPr>
              <a:t>2012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  <a:cs typeface="Arial" charset="0"/>
              </a:rPr>
              <a:t>&gt;13 BU, </a:t>
            </a:r>
            <a:r>
              <a:rPr lang="en-US" dirty="0">
                <a:solidFill>
                  <a:srgbClr val="000000"/>
                </a:solidFill>
                <a:cs typeface="Arial" charset="0"/>
              </a:rPr>
              <a:t>corresponding to an estimated 87,000 patient-years of </a:t>
            </a:r>
            <a:r>
              <a:rPr lang="en-US" dirty="0" smtClean="0">
                <a:solidFill>
                  <a:srgbClr val="000000"/>
                </a:solidFill>
                <a:cs typeface="Arial" charset="0"/>
              </a:rPr>
              <a:t>exposure</a:t>
            </a:r>
            <a:endParaRPr lang="en-US" dirty="0" smtClean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0000"/>
                </a:solidFill>
              </a:rPr>
              <a:t>Reporting </a:t>
            </a:r>
            <a:r>
              <a:rPr lang="en-US" dirty="0">
                <a:solidFill>
                  <a:srgbClr val="000000"/>
                </a:solidFill>
              </a:rPr>
              <a:t>rate of FVIII inhibitors </a:t>
            </a:r>
            <a:r>
              <a:rPr lang="en-US" dirty="0" smtClean="0">
                <a:solidFill>
                  <a:srgbClr val="000000"/>
                </a:solidFill>
              </a:rPr>
              <a:t>was </a:t>
            </a:r>
            <a:r>
              <a:rPr lang="en-US" dirty="0">
                <a:solidFill>
                  <a:srgbClr val="000000"/>
                </a:solidFill>
              </a:rPr>
              <a:t>stable over </a:t>
            </a:r>
            <a:r>
              <a:rPr lang="en-US" dirty="0" smtClean="0">
                <a:solidFill>
                  <a:srgbClr val="000000"/>
                </a:solidFill>
              </a:rPr>
              <a:t>time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8564" y="4834912"/>
            <a:ext cx="43717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Berg, R et al. Poster presented at XXIV Congress of the ISTH, 2013, Netherlands.</a:t>
            </a:r>
            <a:endParaRPr lang="en-US" sz="9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Working Summary: Spontaneous AE Reports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32556" y="916383"/>
            <a:ext cx="800007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0513" indent="-290513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Spontaneous AE Reports</a:t>
            </a:r>
          </a:p>
          <a:p>
            <a:pPr marL="747713" lvl="1" indent="-290513">
              <a:spcAft>
                <a:spcPts val="600"/>
              </a:spcAft>
              <a:buClr>
                <a:srgbClr val="223E92"/>
              </a:buClr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cs typeface="Arial" charset="0"/>
              </a:rPr>
              <a:t>No detection of previously unrecognized </a:t>
            </a:r>
            <a:r>
              <a:rPr lang="en-US" sz="2000" dirty="0" smtClean="0">
                <a:solidFill>
                  <a:srgbClr val="000000"/>
                </a:solidFill>
                <a:cs typeface="Arial" charset="0"/>
              </a:rPr>
              <a:t>risks</a:t>
            </a:r>
          </a:p>
        </p:txBody>
      </p:sp>
      <p:sp>
        <p:nvSpPr>
          <p:cNvPr id="3" name="Rectangle 2"/>
          <p:cNvSpPr/>
          <p:nvPr/>
        </p:nvSpPr>
        <p:spPr>
          <a:xfrm>
            <a:off x="507534" y="4811340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900" dirty="0"/>
              <a:t>Berg, R et al. Poster presented at XXIV </a:t>
            </a:r>
            <a:r>
              <a:rPr lang="en-US" sz="900" dirty="0" smtClean="0"/>
              <a:t>Congress </a:t>
            </a:r>
            <a:r>
              <a:rPr lang="en-US" sz="900" dirty="0"/>
              <a:t>of the ISTH, 2013, </a:t>
            </a:r>
            <a:r>
              <a:rPr lang="en-US" sz="900" dirty="0" smtClean="0"/>
              <a:t>Netherlands</a:t>
            </a:r>
            <a:r>
              <a:rPr lang="en-US" sz="9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82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/>
        </p:nvCxnSpPr>
        <p:spPr>
          <a:xfrm flipH="1" flipV="1">
            <a:off x="2145217" y="3065062"/>
            <a:ext cx="1" cy="308345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6870808" y="3493239"/>
            <a:ext cx="5903" cy="556987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0" y="3293539"/>
            <a:ext cx="9144000" cy="369333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8437874" y="3398784"/>
            <a:ext cx="5903" cy="556987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3685493" y="3658228"/>
            <a:ext cx="0" cy="49974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3649079" y="2865826"/>
            <a:ext cx="0" cy="436188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5070119" y="2634960"/>
            <a:ext cx="0" cy="639652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5070119" y="3677278"/>
            <a:ext cx="0" cy="74044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6876711" y="2796821"/>
            <a:ext cx="0" cy="428993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979913" y="4125611"/>
            <a:ext cx="0" cy="15843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270029" y="154782"/>
            <a:ext cx="7462861" cy="46553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2. Interventional </a:t>
            </a:r>
            <a:r>
              <a:rPr lang="en-US" dirty="0"/>
              <a:t>Studies: </a:t>
            </a:r>
            <a:r>
              <a:rPr lang="en-US" dirty="0" smtClean="0"/>
              <a:t>Overview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2418" y="700024"/>
            <a:ext cx="83671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0000"/>
                </a:solidFill>
                <a:latin typeface="Helvetica"/>
                <a:cs typeface="Helvetica"/>
              </a:rPr>
              <a:t>Comprising of </a:t>
            </a:r>
            <a:r>
              <a:rPr lang="en-US" sz="2000" b="1" dirty="0" smtClean="0">
                <a:solidFill>
                  <a:srgbClr val="000000"/>
                </a:solidFill>
                <a:latin typeface="Helvetica"/>
                <a:cs typeface="Helvetica"/>
              </a:rPr>
              <a:t>12 </a:t>
            </a:r>
            <a:r>
              <a:rPr lang="en-US" sz="2000" b="1" dirty="0">
                <a:solidFill>
                  <a:srgbClr val="000000"/>
                </a:solidFill>
                <a:latin typeface="Helvetica"/>
                <a:cs typeface="Helvetica"/>
              </a:rPr>
              <a:t>studies</a:t>
            </a:r>
            <a:r>
              <a:rPr lang="en-US" sz="2000" dirty="0">
                <a:solidFill>
                  <a:srgbClr val="000000"/>
                </a:solidFill>
                <a:latin typeface="Helvetica"/>
                <a:cs typeface="Helvetica"/>
              </a:rPr>
              <a:t>: </a:t>
            </a:r>
            <a:r>
              <a:rPr lang="en-US" sz="2000" dirty="0" smtClean="0">
                <a:solidFill>
                  <a:srgbClr val="000000"/>
                </a:solidFill>
                <a:latin typeface="Helvetica"/>
                <a:cs typeface="Helvetica"/>
              </a:rPr>
              <a:t>Phase </a:t>
            </a:r>
            <a:r>
              <a:rPr lang="en-US" sz="2000" dirty="0">
                <a:solidFill>
                  <a:srgbClr val="000000"/>
                </a:solidFill>
                <a:latin typeface="Helvetica"/>
                <a:cs typeface="Helvetica"/>
              </a:rPr>
              <a:t>I through IV interventional trials, </a:t>
            </a:r>
            <a:r>
              <a:rPr lang="en-US" sz="2000" b="1" dirty="0">
                <a:solidFill>
                  <a:srgbClr val="000000"/>
                </a:solidFill>
                <a:latin typeface="Helvetica"/>
                <a:cs typeface="Helvetica"/>
              </a:rPr>
              <a:t>totaling 418 unique subjects 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586317" y="2954786"/>
            <a:ext cx="0" cy="414867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161823" y="3680891"/>
            <a:ext cx="0" cy="414867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048455" y="3699942"/>
            <a:ext cx="0" cy="414867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6812" y="2379053"/>
            <a:ext cx="1151466" cy="575733"/>
          </a:xfrm>
          <a:prstGeom prst="rect">
            <a:avLst/>
          </a:prstGeom>
          <a:solidFill>
            <a:srgbClr val="CCFFCC"/>
          </a:solidFill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Pivotal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N=108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2494" y="4000508"/>
            <a:ext cx="1340556" cy="575733"/>
          </a:xfrm>
          <a:prstGeom prst="rect">
            <a:avLst/>
          </a:prstGeom>
          <a:solidFill>
            <a:srgbClr val="CCFFCC"/>
          </a:solidFill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Continuation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N=82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412472" y="2137734"/>
            <a:ext cx="1315295" cy="673106"/>
          </a:xfrm>
          <a:prstGeom prst="rect">
            <a:avLst/>
          </a:prstGeom>
          <a:solidFill>
            <a:srgbClr val="CCFFCC"/>
          </a:solidFill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Dose-Response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N=25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90323" y="2379054"/>
            <a:ext cx="998551" cy="644458"/>
          </a:xfrm>
          <a:prstGeom prst="rect">
            <a:avLst/>
          </a:prstGeom>
          <a:solidFill>
            <a:srgbClr val="CCFFCC"/>
          </a:solidFill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Ped</a:t>
            </a:r>
            <a:r>
              <a:rPr lang="en-US" sz="1600" dirty="0" smtClean="0">
                <a:solidFill>
                  <a:schemeClr val="tx1"/>
                </a:solidFill>
              </a:rPr>
              <a:t>. PTP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N=53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965495" y="4032266"/>
            <a:ext cx="1719392" cy="706963"/>
          </a:xfrm>
          <a:prstGeom prst="rect">
            <a:avLst/>
          </a:prstGeom>
          <a:solidFill>
            <a:srgbClr val="CCFFCC"/>
          </a:solidFill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Continuation Canadian </a:t>
            </a:r>
            <a:r>
              <a:rPr lang="en-US" sz="1600" dirty="0" err="1" smtClean="0">
                <a:solidFill>
                  <a:schemeClr val="tx1"/>
                </a:solidFill>
              </a:rPr>
              <a:t>Ped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N=4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885334" y="3924307"/>
            <a:ext cx="1138916" cy="749312"/>
          </a:xfrm>
          <a:prstGeom prst="rect">
            <a:avLst/>
          </a:prstGeom>
          <a:solidFill>
            <a:srgbClr val="CCFFCC"/>
          </a:solidFill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High Potency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N=23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651965" y="4095793"/>
            <a:ext cx="1148386" cy="643862"/>
          </a:xfrm>
          <a:prstGeom prst="rect">
            <a:avLst/>
          </a:prstGeom>
          <a:solidFill>
            <a:srgbClr val="CCFFCC"/>
          </a:solidFill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Japanese Registry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N=15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263194" y="3912451"/>
            <a:ext cx="1356806" cy="884956"/>
          </a:xfrm>
          <a:prstGeom prst="rect">
            <a:avLst/>
          </a:prstGeom>
          <a:solidFill>
            <a:srgbClr val="CCFFCC"/>
          </a:solidFill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2-mL Dose-</a:t>
            </a:r>
            <a:r>
              <a:rPr lang="en-US" sz="1600" dirty="0" err="1" smtClean="0">
                <a:solidFill>
                  <a:schemeClr val="tx1"/>
                </a:solidFill>
              </a:rPr>
              <a:t>Reconst</a:t>
            </a:r>
            <a:r>
              <a:rPr lang="en-US" sz="1600" dirty="0" smtClean="0">
                <a:solidFill>
                  <a:schemeClr val="tx1"/>
                </a:solidFill>
              </a:rPr>
              <a:t>. BE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N=42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763693" y="4129858"/>
            <a:ext cx="1379646" cy="575733"/>
          </a:xfrm>
          <a:prstGeom prst="rect">
            <a:avLst/>
          </a:prstGeom>
          <a:solidFill>
            <a:srgbClr val="CCFFCC"/>
          </a:solidFill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Prophylaxis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N=73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083652" y="2218587"/>
            <a:ext cx="951608" cy="575733"/>
          </a:xfrm>
          <a:prstGeom prst="rect">
            <a:avLst/>
          </a:prstGeom>
          <a:solidFill>
            <a:srgbClr val="CCFFCC"/>
          </a:solidFill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PUP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N=55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073422" y="2075815"/>
            <a:ext cx="1739808" cy="670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Bonn </a:t>
            </a:r>
            <a:r>
              <a:rPr lang="en-US" sz="1600" dirty="0">
                <a:solidFill>
                  <a:schemeClr val="tx1"/>
                </a:solidFill>
                <a:sym typeface="Wingdings 3"/>
              </a:rPr>
              <a:t>Switch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Study N=9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6362" y="3288896"/>
            <a:ext cx="857955" cy="369332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2000</a:t>
            </a:r>
            <a:endParaRPr lang="en-US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8252179" y="3293540"/>
            <a:ext cx="857954" cy="369332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/>
              <a:t>2010</a:t>
            </a:r>
            <a:endParaRPr lang="en-US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4035260" y="3296578"/>
            <a:ext cx="857955" cy="369332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2005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1809" y="4892812"/>
            <a:ext cx="46794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Shapiro A et al. Poster presented at the XXIV Congress of the ISTH, 2013, Netherlands.</a:t>
            </a:r>
            <a:endParaRPr lang="en-US" sz="900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1048455" y="2304747"/>
            <a:ext cx="0" cy="984149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93703" y="1729013"/>
            <a:ext cx="1150432" cy="575733"/>
          </a:xfrm>
          <a:prstGeom prst="rect">
            <a:avLst/>
          </a:prstGeom>
          <a:solidFill>
            <a:srgbClr val="CCFFCC"/>
          </a:solidFill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Surgery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N=59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495" y="154782"/>
            <a:ext cx="7374219" cy="465535"/>
          </a:xfrm>
        </p:spPr>
        <p:txBody>
          <a:bodyPr>
            <a:normAutofit fontScale="90000"/>
          </a:bodyPr>
          <a:lstStyle/>
          <a:p>
            <a:r>
              <a:rPr lang="en-US" sz="2200" dirty="0" smtClean="0"/>
              <a:t>2. Interventional Studies: Patient Flow and Analysis Sets</a:t>
            </a:r>
            <a:endParaRPr lang="en-US" sz="2200" dirty="0"/>
          </a:p>
        </p:txBody>
      </p:sp>
      <p:grpSp>
        <p:nvGrpSpPr>
          <p:cNvPr id="6" name="Group 5"/>
          <p:cNvGrpSpPr/>
          <p:nvPr/>
        </p:nvGrpSpPr>
        <p:grpSpPr>
          <a:xfrm>
            <a:off x="13802105" y="8340539"/>
            <a:ext cx="8273515" cy="3915089"/>
            <a:chOff x="0" y="685800"/>
            <a:chExt cx="9337857" cy="6198344"/>
          </a:xfrm>
        </p:grpSpPr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0" y="1600200"/>
              <a:ext cx="8229600" cy="452596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7345" marR="0" indent="-347345">
                <a:spcBef>
                  <a:spcPts val="770"/>
                </a:spcBef>
                <a:spcAft>
                  <a:spcPts val="0"/>
                </a:spcAft>
              </a:pPr>
              <a:r>
                <a:rPr lang="en-US" sz="1400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 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8" name="Subtitle 2"/>
            <p:cNvSpPr txBox="1">
              <a:spLocks/>
            </p:cNvSpPr>
            <p:nvPr/>
          </p:nvSpPr>
          <p:spPr>
            <a:xfrm>
              <a:off x="1371600" y="3886200"/>
              <a:ext cx="6400800" cy="1752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/>
                <a:buChar char="•"/>
                <a:tabLst>
                  <a:tab pos="457200" algn="l"/>
                </a:tabLst>
              </a:pPr>
              <a:r>
                <a:rPr lang="en-US" sz="1400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 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7467600" y="777016"/>
              <a:ext cx="1864996" cy="1279224"/>
              <a:chOff x="7467598" y="723758"/>
              <a:chExt cx="1761385" cy="1107186"/>
            </a:xfrm>
            <a:solidFill>
              <a:srgbClr val="FF66FF"/>
            </a:solidFill>
          </p:grpSpPr>
          <p:sp>
            <p:nvSpPr>
              <p:cNvPr id="67" name="Rectangle 66"/>
              <p:cNvSpPr/>
              <p:nvPr/>
            </p:nvSpPr>
            <p:spPr>
              <a:xfrm>
                <a:off x="7467598" y="723758"/>
                <a:ext cx="1761385" cy="980352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68" name="Text Box 73"/>
              <p:cNvSpPr txBox="1"/>
              <p:nvPr/>
            </p:nvSpPr>
            <p:spPr>
              <a:xfrm>
                <a:off x="7611532" y="818770"/>
                <a:ext cx="1447668" cy="101217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Canadian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Pediatric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N=4 (u=0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4821847" y="685800"/>
              <a:ext cx="1743809" cy="980759"/>
              <a:chOff x="4821847" y="685800"/>
              <a:chExt cx="1307853" cy="980759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4821847" y="685800"/>
                <a:ext cx="1295400" cy="914400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66" name="Text Box 71"/>
              <p:cNvSpPr txBox="1"/>
              <p:nvPr/>
            </p:nvSpPr>
            <p:spPr>
              <a:xfrm>
                <a:off x="4863064" y="838201"/>
                <a:ext cx="1266636" cy="8283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Pediatric PTP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N=53 ( u=53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sp>
          <p:nvSpPr>
            <p:cNvPr id="11" name="Text Box 15"/>
            <p:cNvSpPr txBox="1"/>
            <p:nvPr/>
          </p:nvSpPr>
          <p:spPr>
            <a:xfrm>
              <a:off x="6403918" y="2514601"/>
              <a:ext cx="2282824" cy="1169448"/>
            </a:xfrm>
            <a:prstGeom prst="rect">
              <a:avLst/>
            </a:prstGeom>
            <a:solidFill>
              <a:srgbClr val="00CC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2 mL Reconstitution Bioequivalence</a:t>
              </a:r>
              <a:endParaRPr lang="en-US" sz="1400" dirty="0">
                <a:effectLst/>
                <a:latin typeface="Helvetica"/>
                <a:ea typeface="ＭＳ 明朝"/>
                <a:cs typeface="Helvetica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 smtClean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N=42 (u=33</a:t>
              </a:r>
              <a:r>
                <a:rPr lang="en-US" sz="1400" b="1" kern="1200" dirty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)</a:t>
              </a:r>
              <a:endParaRPr lang="en-US" sz="1400" dirty="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12" name="Text Box 16"/>
            <p:cNvSpPr txBox="1"/>
            <p:nvPr/>
          </p:nvSpPr>
          <p:spPr>
            <a:xfrm>
              <a:off x="7980623" y="4746973"/>
              <a:ext cx="1357234" cy="828359"/>
            </a:xfrm>
            <a:prstGeom prst="rect">
              <a:avLst/>
            </a:prstGeom>
            <a:solidFill>
              <a:srgbClr val="92D050"/>
            </a:solidFill>
            <a:ln w="1905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PUP</a:t>
              </a:r>
              <a:endParaRPr lang="en-US" sz="1400" dirty="0">
                <a:effectLst/>
                <a:latin typeface="Helvetica"/>
                <a:ea typeface="ＭＳ 明朝"/>
                <a:cs typeface="Helvetica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 smtClean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N=55 (u=55</a:t>
              </a:r>
              <a:r>
                <a:rPr lang="en-US" sz="1400" b="1" kern="1200" dirty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)</a:t>
              </a:r>
              <a:endParaRPr lang="en-US" sz="1400" dirty="0">
                <a:effectLst/>
                <a:latin typeface="Helvetica"/>
                <a:ea typeface="ＭＳ 明朝"/>
                <a:cs typeface="Helvetica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3657600" y="1905000"/>
              <a:ext cx="1371600" cy="1229991"/>
              <a:chOff x="3657600" y="1905000"/>
              <a:chExt cx="1277475" cy="1229991"/>
            </a:xfrm>
            <a:solidFill>
              <a:srgbClr val="CCFF99"/>
            </a:solidFill>
          </p:grpSpPr>
          <p:sp>
            <p:nvSpPr>
              <p:cNvPr id="63" name="Rectangle 62"/>
              <p:cNvSpPr/>
              <p:nvPr/>
            </p:nvSpPr>
            <p:spPr>
              <a:xfrm>
                <a:off x="3657600" y="1905000"/>
                <a:ext cx="1277475" cy="1066800"/>
              </a:xfrm>
              <a:prstGeom prst="rect">
                <a:avLst/>
              </a:prstGeom>
              <a:solidFill>
                <a:srgbClr val="99CC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64" name="Text Box 69"/>
              <p:cNvSpPr txBox="1"/>
              <p:nvPr/>
            </p:nvSpPr>
            <p:spPr>
              <a:xfrm>
                <a:off x="3799542" y="1965543"/>
                <a:ext cx="993593" cy="1169448"/>
              </a:xfrm>
              <a:prstGeom prst="rect">
                <a:avLst/>
              </a:prstGeom>
              <a:solidFill>
                <a:srgbClr val="99CC00"/>
              </a:solidFill>
              <a:ln>
                <a:solidFill>
                  <a:srgbClr val="99CC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Surgery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N=59 (u=34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462199" y="1521831"/>
              <a:ext cx="1504645" cy="1510536"/>
              <a:chOff x="462199" y="1521831"/>
              <a:chExt cx="1304106" cy="1510536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462199" y="1524000"/>
                <a:ext cx="1295400" cy="914400"/>
              </a:xfrm>
              <a:prstGeom prst="rect">
                <a:avLst/>
              </a:prstGeom>
              <a:solidFill>
                <a:srgbClr val="00FF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62" name="Text Box 67"/>
              <p:cNvSpPr txBox="1"/>
              <p:nvPr/>
            </p:nvSpPr>
            <p:spPr>
              <a:xfrm>
                <a:off x="511467" y="1521831"/>
                <a:ext cx="1254838" cy="1510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Pivotal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N=108 (u=106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 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382045" y="3962399"/>
              <a:ext cx="1744670" cy="993464"/>
              <a:chOff x="382045" y="3962400"/>
              <a:chExt cx="1600200" cy="917044"/>
            </a:xfrm>
            <a:solidFill>
              <a:srgbClr val="FFC000"/>
            </a:solidFill>
          </p:grpSpPr>
          <p:sp>
            <p:nvSpPr>
              <p:cNvPr id="59" name="Rectangle 58"/>
              <p:cNvSpPr/>
              <p:nvPr/>
            </p:nvSpPr>
            <p:spPr>
              <a:xfrm>
                <a:off x="382045" y="3962400"/>
                <a:ext cx="1600200" cy="91440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60" name="Text Box 65"/>
              <p:cNvSpPr txBox="1"/>
              <p:nvPr/>
            </p:nvSpPr>
            <p:spPr>
              <a:xfrm>
                <a:off x="455561" y="4114805"/>
                <a:ext cx="1461379" cy="76463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Continuation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N=82 (u=0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3298335" y="4191000"/>
              <a:ext cx="2020890" cy="1143000"/>
              <a:chOff x="3298334" y="4191000"/>
              <a:chExt cx="1660323" cy="979714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3298334" y="4191000"/>
                <a:ext cx="1660323" cy="979714"/>
              </a:xfrm>
              <a:prstGeom prst="rect">
                <a:avLst/>
              </a:prstGeom>
              <a:solidFill>
                <a:srgbClr val="FF33CC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58" name="Text Box 63"/>
              <p:cNvSpPr txBox="1"/>
              <p:nvPr/>
            </p:nvSpPr>
            <p:spPr>
              <a:xfrm>
                <a:off x="3404389" y="4398608"/>
                <a:ext cx="1431719" cy="71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Dose-Response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N=28 (u=17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609600" y="5715000"/>
              <a:ext cx="1295400" cy="980444"/>
              <a:chOff x="609600" y="5715000"/>
              <a:chExt cx="1295400" cy="980444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609600" y="5715000"/>
                <a:ext cx="1295400" cy="9144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56" name="Text Box 61"/>
              <p:cNvSpPr txBox="1"/>
              <p:nvPr/>
            </p:nvSpPr>
            <p:spPr>
              <a:xfrm>
                <a:off x="705246" y="5867086"/>
                <a:ext cx="1131846" cy="8283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Bonn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N=9 (u=9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2364333" y="5714695"/>
              <a:ext cx="1357235" cy="1169449"/>
              <a:chOff x="2364333" y="5714695"/>
              <a:chExt cx="1357235" cy="1169449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2387600" y="5715000"/>
                <a:ext cx="1295400" cy="9144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54" name="Text Box 59"/>
              <p:cNvSpPr txBox="1"/>
              <p:nvPr/>
            </p:nvSpPr>
            <p:spPr>
              <a:xfrm>
                <a:off x="2364333" y="5714695"/>
                <a:ext cx="1357235" cy="11694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Japanese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Registry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N=15 (u=15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4165600" y="5715000"/>
              <a:ext cx="1524000" cy="980748"/>
              <a:chOff x="4165600" y="5715000"/>
              <a:chExt cx="1524000" cy="980748"/>
            </a:xfrm>
          </p:grpSpPr>
          <p:sp>
            <p:nvSpPr>
              <p:cNvPr id="51" name="Rectangle 50"/>
              <p:cNvSpPr/>
              <p:nvPr/>
            </p:nvSpPr>
            <p:spPr>
              <a:xfrm>
                <a:off x="4165600" y="5715000"/>
                <a:ext cx="1524000" cy="9144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52" name="Text Box 57"/>
              <p:cNvSpPr txBox="1"/>
              <p:nvPr/>
            </p:nvSpPr>
            <p:spPr>
              <a:xfrm>
                <a:off x="4244920" y="5867390"/>
                <a:ext cx="1366324" cy="8283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Prophylaxis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N=73 (u=73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6216678" y="5715001"/>
              <a:ext cx="1708122" cy="978912"/>
              <a:chOff x="6216678" y="5715000"/>
              <a:chExt cx="1631922" cy="82831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6246987" y="5715000"/>
                <a:ext cx="1528814" cy="77372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400">
                    <a:effectLst/>
                    <a:latin typeface="Helvetica"/>
                    <a:ea typeface="Times New Roman"/>
                    <a:cs typeface="Helvetica"/>
                  </a:rPr>
                  <a:t> </a:t>
                </a:r>
                <a:endParaRPr lang="en-US" sz="140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  <p:sp>
            <p:nvSpPr>
              <p:cNvPr id="50" name="Text Box 55"/>
              <p:cNvSpPr txBox="1"/>
              <p:nvPr/>
            </p:nvSpPr>
            <p:spPr>
              <a:xfrm>
                <a:off x="6216678" y="5842392"/>
                <a:ext cx="1631922" cy="7009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High Potency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b="1" kern="1200" dirty="0" smtClean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N=23 (u=23</a:t>
                </a:r>
                <a:r>
                  <a:rPr lang="en-US" sz="1400" b="1" kern="1200" dirty="0">
                    <a:solidFill>
                      <a:srgbClr val="000000"/>
                    </a:solidFill>
                    <a:effectLst/>
                    <a:latin typeface="Helvetica"/>
                    <a:ea typeface="ＭＳ 明朝"/>
                    <a:cs typeface="Helvetica"/>
                  </a:rPr>
                  <a:t>)</a:t>
                </a:r>
                <a:endParaRPr lang="en-US" sz="1400" dirty="0">
                  <a:effectLst/>
                  <a:latin typeface="Helvetica"/>
                  <a:ea typeface="ＭＳ 明朝"/>
                  <a:cs typeface="Helvetica"/>
                </a:endParaRPr>
              </a:p>
            </p:txBody>
          </p:sp>
        </p:grpSp>
        <p:cxnSp>
          <p:nvCxnSpPr>
            <p:cNvPr id="21" name="Straight Arrow Connector 20"/>
            <p:cNvCxnSpPr/>
            <p:nvPr/>
          </p:nvCxnSpPr>
          <p:spPr>
            <a:xfrm>
              <a:off x="6553200" y="1143001"/>
              <a:ext cx="91440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6172200" y="1600200"/>
              <a:ext cx="914400" cy="9144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3" idx="3"/>
              <a:endCxn id="11" idx="1"/>
            </p:cNvCxnSpPr>
            <p:nvPr/>
          </p:nvCxnSpPr>
          <p:spPr>
            <a:xfrm>
              <a:off x="5029200" y="2438400"/>
              <a:ext cx="1374718" cy="660925"/>
            </a:xfrm>
            <a:prstGeom prst="straightConnector1">
              <a:avLst/>
            </a:prstGeom>
            <a:ln w="38100">
              <a:solidFill>
                <a:srgbClr val="99CC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H="1" flipV="1">
              <a:off x="7247500" y="3425370"/>
              <a:ext cx="1363101" cy="1321841"/>
            </a:xfrm>
            <a:prstGeom prst="straightConnector1">
              <a:avLst/>
            </a:prstGeom>
            <a:ln w="38100">
              <a:solidFill>
                <a:srgbClr val="33CC33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V="1">
              <a:off x="5263386" y="3598807"/>
              <a:ext cx="1140533" cy="896758"/>
            </a:xfrm>
            <a:prstGeom prst="straightConnector1">
              <a:avLst/>
            </a:prstGeom>
            <a:ln w="38100">
              <a:solidFill>
                <a:srgbClr val="FF33CC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H="1">
              <a:off x="4419600" y="2819400"/>
              <a:ext cx="381000" cy="1371600"/>
            </a:xfrm>
            <a:prstGeom prst="straightConnector1">
              <a:avLst/>
            </a:prstGeom>
            <a:ln w="38100">
              <a:solidFill>
                <a:srgbClr val="99CC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1981200" y="1676400"/>
              <a:ext cx="1600200" cy="304800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H="1" flipV="1">
              <a:off x="1981200" y="2286000"/>
              <a:ext cx="1676400" cy="381000"/>
            </a:xfrm>
            <a:prstGeom prst="straightConnector1">
              <a:avLst/>
            </a:prstGeom>
            <a:ln w="38100">
              <a:noFill/>
              <a:headEnd type="none" w="med" len="med"/>
              <a:tailEnd type="triangle" w="lg" len="lg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1600200" y="2438400"/>
              <a:ext cx="1981200" cy="1676400"/>
            </a:xfrm>
            <a:prstGeom prst="straightConnector1">
              <a:avLst/>
            </a:prstGeom>
            <a:ln w="38100">
              <a:solidFill>
                <a:srgbClr val="00FFFF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H="1">
              <a:off x="1905000" y="2590800"/>
              <a:ext cx="1752600" cy="1371600"/>
            </a:xfrm>
            <a:prstGeom prst="straightConnector1">
              <a:avLst/>
            </a:prstGeom>
            <a:ln w="38100">
              <a:solidFill>
                <a:srgbClr val="99CC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838200" y="2438400"/>
              <a:ext cx="228600" cy="1447800"/>
            </a:xfrm>
            <a:prstGeom prst="straightConnector1">
              <a:avLst/>
            </a:prstGeom>
            <a:ln w="38100">
              <a:solidFill>
                <a:srgbClr val="00FFFF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2133600" y="4876800"/>
              <a:ext cx="1143000" cy="0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60" idx="3"/>
            </p:cNvCxnSpPr>
            <p:nvPr/>
          </p:nvCxnSpPr>
          <p:spPr>
            <a:xfrm flipV="1">
              <a:off x="2055513" y="2819405"/>
              <a:ext cx="2357460" cy="1722279"/>
            </a:xfrm>
            <a:prstGeom prst="straightConnector1">
              <a:avLst/>
            </a:prstGeom>
            <a:ln w="38100">
              <a:noFill/>
              <a:headEnd type="none" w="med" len="med"/>
              <a:tailEnd type="triangle" w="lg" len="lg"/>
            </a:ln>
            <a:effectLst>
              <a:glow rad="63500">
                <a:schemeClr val="accent6">
                  <a:satMod val="175000"/>
                  <a:alpha val="40000"/>
                </a:schemeClr>
              </a:glow>
            </a:effectLst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 Box 38"/>
            <p:cNvSpPr txBox="1"/>
            <p:nvPr/>
          </p:nvSpPr>
          <p:spPr>
            <a:xfrm>
              <a:off x="685801" y="2971800"/>
              <a:ext cx="433811" cy="487271"/>
            </a:xfrm>
            <a:prstGeom prst="rect">
              <a:avLst/>
            </a:prstGeom>
            <a:solidFill>
              <a:srgbClr val="00FFFF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74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35" name="Text Box 39"/>
            <p:cNvSpPr txBox="1"/>
            <p:nvPr/>
          </p:nvSpPr>
          <p:spPr>
            <a:xfrm>
              <a:off x="2209800" y="1524000"/>
              <a:ext cx="321116" cy="487271"/>
            </a:xfrm>
            <a:prstGeom prst="rect">
              <a:avLst/>
            </a:prstGeom>
            <a:solidFill>
              <a:srgbClr val="00FFFF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9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36" name="Text Box 40"/>
            <p:cNvSpPr txBox="1"/>
            <p:nvPr/>
          </p:nvSpPr>
          <p:spPr>
            <a:xfrm>
              <a:off x="1981200" y="2743200"/>
              <a:ext cx="321116" cy="487271"/>
            </a:xfrm>
            <a:prstGeom prst="rect">
              <a:avLst/>
            </a:prstGeom>
            <a:solidFill>
              <a:srgbClr val="00FFFF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1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37" name="Text Box 41"/>
            <p:cNvSpPr txBox="1"/>
            <p:nvPr/>
          </p:nvSpPr>
          <p:spPr>
            <a:xfrm>
              <a:off x="2819400" y="2907268"/>
              <a:ext cx="321116" cy="487271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8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38" name="Text Box 42"/>
            <p:cNvSpPr txBox="1"/>
            <p:nvPr/>
          </p:nvSpPr>
          <p:spPr>
            <a:xfrm>
              <a:off x="2590800" y="4648200"/>
              <a:ext cx="321116" cy="487271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4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39" name="Text Box 43"/>
            <p:cNvSpPr txBox="1"/>
            <p:nvPr/>
          </p:nvSpPr>
          <p:spPr>
            <a:xfrm>
              <a:off x="4419600" y="3352801"/>
              <a:ext cx="321116" cy="487271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4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40" name="Text Box 44"/>
            <p:cNvSpPr txBox="1"/>
            <p:nvPr/>
          </p:nvSpPr>
          <p:spPr>
            <a:xfrm>
              <a:off x="5714997" y="3860800"/>
              <a:ext cx="321116" cy="487271"/>
            </a:xfrm>
            <a:prstGeom prst="rect">
              <a:avLst/>
            </a:prstGeom>
            <a:solidFill>
              <a:srgbClr val="FF33CC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4</a:t>
              </a:r>
              <a:endParaRPr lang="en-US" sz="1400" dirty="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41" name="Text Box 45"/>
            <p:cNvSpPr txBox="1"/>
            <p:nvPr/>
          </p:nvSpPr>
          <p:spPr>
            <a:xfrm>
              <a:off x="8001001" y="4061409"/>
              <a:ext cx="321116" cy="487271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2</a:t>
              </a:r>
              <a:endParaRPr lang="en-US" sz="1400" dirty="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42" name="Text Box 46"/>
            <p:cNvSpPr txBox="1"/>
            <p:nvPr/>
          </p:nvSpPr>
          <p:spPr>
            <a:xfrm>
              <a:off x="6476999" y="1828799"/>
              <a:ext cx="321116" cy="487271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1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43" name="Text Box 47"/>
            <p:cNvSpPr txBox="1"/>
            <p:nvPr/>
          </p:nvSpPr>
          <p:spPr>
            <a:xfrm>
              <a:off x="6794504" y="965200"/>
              <a:ext cx="321116" cy="487271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4</a:t>
              </a:r>
              <a:endParaRPr lang="en-US" sz="1400" dirty="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44" name="Text Box 49"/>
            <p:cNvSpPr txBox="1"/>
            <p:nvPr/>
          </p:nvSpPr>
          <p:spPr>
            <a:xfrm>
              <a:off x="5499098" y="2501900"/>
              <a:ext cx="321116" cy="487271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 dirty="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2</a:t>
              </a:r>
              <a:endParaRPr lang="en-US" sz="1400" dirty="0">
                <a:effectLst/>
                <a:latin typeface="Helvetica"/>
                <a:ea typeface="ＭＳ 明朝"/>
                <a:cs typeface="Helvetica"/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flipV="1">
              <a:off x="2027457" y="3090557"/>
              <a:ext cx="1890509" cy="1706413"/>
            </a:xfrm>
            <a:prstGeom prst="straightConnector1">
              <a:avLst/>
            </a:prstGeom>
            <a:ln w="38100">
              <a:solidFill>
                <a:srgbClr val="FFC000"/>
              </a:solidFill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flipH="1" flipV="1">
              <a:off x="1981200" y="2133600"/>
              <a:ext cx="1600200" cy="304800"/>
            </a:xfrm>
            <a:prstGeom prst="straightConnector1">
              <a:avLst/>
            </a:prstGeom>
            <a:ln w="38100">
              <a:solidFill>
                <a:srgbClr val="92D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 Box 52"/>
            <p:cNvSpPr txBox="1"/>
            <p:nvPr/>
          </p:nvSpPr>
          <p:spPr>
            <a:xfrm>
              <a:off x="2895599" y="2209800"/>
              <a:ext cx="321116" cy="487271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2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  <p:sp>
          <p:nvSpPr>
            <p:cNvPr id="48" name="Text Box 53"/>
            <p:cNvSpPr txBox="1"/>
            <p:nvPr/>
          </p:nvSpPr>
          <p:spPr>
            <a:xfrm>
              <a:off x="2590691" y="3886193"/>
              <a:ext cx="442437" cy="487271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400" b="1" kern="1200">
                  <a:solidFill>
                    <a:srgbClr val="000000"/>
                  </a:solidFill>
                  <a:effectLst/>
                  <a:latin typeface="Helvetica"/>
                  <a:ea typeface="ＭＳ 明朝"/>
                  <a:cs typeface="Helvetica"/>
                </a:rPr>
                <a:t>16</a:t>
              </a:r>
              <a:endParaRPr lang="en-US" sz="1400">
                <a:effectLst/>
                <a:latin typeface="Helvetica"/>
                <a:ea typeface="ＭＳ 明朝"/>
                <a:cs typeface="Helvetica"/>
              </a:endParaRPr>
            </a:p>
          </p:txBody>
        </p:sp>
      </p:grp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58" y="771856"/>
            <a:ext cx="8336742" cy="4094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93933" y="4844739"/>
            <a:ext cx="577268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/>
              <a:t>Shapiro A et al. Poster presented at the XXIV Congress of the ISTH, 2013, Netherlands.</a:t>
            </a:r>
          </a:p>
        </p:txBody>
      </p:sp>
    </p:spTree>
    <p:extLst>
      <p:ext uri="{BB962C8B-B14F-4D97-AF65-F5344CB8AC3E}">
        <p14:creationId xmlns:p14="http://schemas.microsoft.com/office/powerpoint/2010/main" val="102988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1879</TotalTime>
  <Words>1852</Words>
  <Application>Microsoft Office PowerPoint</Application>
  <PresentationFormat>On-screen Show (16:9)</PresentationFormat>
  <Paragraphs>386</Paragraphs>
  <Slides>22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Safety Data From Multiple Sources</vt:lpstr>
      <vt:lpstr>A three-components assessment</vt:lpstr>
      <vt:lpstr>1. Spontaneous Adverse Event Reports</vt:lpstr>
      <vt:lpstr>Working Summary: Spontaneous AE Reports</vt:lpstr>
      <vt:lpstr>2. Interventional Studies: Overview</vt:lpstr>
      <vt:lpstr>2. Interventional Studies: Patient Flow and Analysis Sets</vt:lpstr>
      <vt:lpstr>2. Interventional Studies: Patient Flow and Analysis Sets</vt:lpstr>
      <vt:lpstr>2. IS Results: AEs and SAEs &gt;5% (Full Analysis N=418)</vt:lpstr>
      <vt:lpstr>2. IS Results: Inhibitor Development</vt:lpstr>
      <vt:lpstr>Working Summary: Spontaneous AE Reports and 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Working Summary: Spontaneous Reports, IS, PASS</vt:lpstr>
      <vt:lpstr>PowerPoint Presentation</vt:lpstr>
      <vt:lpstr>Thank you</vt:lpstr>
    </vt:vector>
  </TitlesOfParts>
  <Company>Em Dash Design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Jubb</dc:creator>
  <cp:lastModifiedBy>Arun</cp:lastModifiedBy>
  <cp:revision>98</cp:revision>
  <dcterms:created xsi:type="dcterms:W3CDTF">2014-03-12T17:37:32Z</dcterms:created>
  <dcterms:modified xsi:type="dcterms:W3CDTF">2014-05-12T13:50:37Z</dcterms:modified>
</cp:coreProperties>
</file>