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35"/>
  </p:notesMasterIdLst>
  <p:sldIdLst>
    <p:sldId id="259" r:id="rId7"/>
    <p:sldId id="261" r:id="rId8"/>
    <p:sldId id="282" r:id="rId9"/>
    <p:sldId id="263" r:id="rId10"/>
    <p:sldId id="268" r:id="rId11"/>
    <p:sldId id="264" r:id="rId12"/>
    <p:sldId id="269" r:id="rId13"/>
    <p:sldId id="270" r:id="rId14"/>
    <p:sldId id="273" r:id="rId15"/>
    <p:sldId id="274" r:id="rId16"/>
    <p:sldId id="271" r:id="rId17"/>
    <p:sldId id="279" r:id="rId18"/>
    <p:sldId id="275" r:id="rId19"/>
    <p:sldId id="277" r:id="rId20"/>
    <p:sldId id="278" r:id="rId21"/>
    <p:sldId id="280" r:id="rId22"/>
    <p:sldId id="281" r:id="rId23"/>
    <p:sldId id="283" r:id="rId24"/>
    <p:sldId id="284" r:id="rId25"/>
    <p:sldId id="286" r:id="rId26"/>
    <p:sldId id="294" r:id="rId27"/>
    <p:sldId id="293" r:id="rId28"/>
    <p:sldId id="295" r:id="rId29"/>
    <p:sldId id="291" r:id="rId30"/>
    <p:sldId id="296" r:id="rId31"/>
    <p:sldId id="285" r:id="rId32"/>
    <p:sldId id="297" r:id="rId33"/>
    <p:sldId id="298" r:id="rId3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13B"/>
    <a:srgbClr val="A1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9"/>
    <p:restoredTop sz="94711"/>
  </p:normalViewPr>
  <p:slideViewPr>
    <p:cSldViewPr snapToGrid="0" snapToObjects="1" showGuides="1">
      <p:cViewPr varScale="1">
        <p:scale>
          <a:sx n="96" d="100"/>
          <a:sy n="96" d="100"/>
        </p:scale>
        <p:origin x="726" y="84"/>
      </p:cViewPr>
      <p:guideLst>
        <p:guide orient="horz" pos="2160"/>
        <p:guide pos="285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Work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01193802387602E-2"/>
          <c:y val="3.7002582338498E-2"/>
          <c:w val="0.88841493522987003"/>
          <c:h val="0.67244052154770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Sheet1!$L$3</c:f>
              <c:strCache>
                <c:ptCount val="1"/>
                <c:pt idx="0">
                  <c:v>HL</c:v>
                </c:pt>
              </c:strCache>
            </c:strRef>
          </c:tx>
          <c:spPr>
            <a:noFill/>
            <a:ln w="3175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fld id="{65AAFBA8-9B34-D548-A862-2B3A8052CF54}" type="VALUE">
                      <a:rPr lang="hr-HR" smtClean="0"/>
                      <a:pPr/>
                      <a:t>[VALUE]</a:t>
                    </a:fld>
                    <a:r>
                      <a:rPr lang="hr-HR" smtClean="0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AD1-4603-94D7-4EFDD5131255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Sheet1!$K$4:$K$11</c:f>
              <c:strCache>
                <c:ptCount val="8"/>
                <c:pt idx="0">
                  <c:v>Novoeight</c:v>
                </c:pt>
                <c:pt idx="1">
                  <c:v>Kovaltry</c:v>
                </c:pt>
                <c:pt idx="2">
                  <c:v>Adynovate</c:v>
                </c:pt>
                <c:pt idx="3">
                  <c:v>Afstyla</c:v>
                </c:pt>
                <c:pt idx="4">
                  <c:v>Nuwiq</c:v>
                </c:pt>
                <c:pt idx="5">
                  <c:v>Bay-94-9027</c:v>
                </c:pt>
                <c:pt idx="6">
                  <c:v>Novoeight-GP</c:v>
                </c:pt>
                <c:pt idx="7">
                  <c:v>Eloctate</c:v>
                </c:pt>
              </c:strCache>
            </c:strRef>
          </c:cat>
          <c:val>
            <c:numRef>
              <c:f>Sheet1!$L$4:$L$11</c:f>
              <c:numCache>
                <c:formatCode>General</c:formatCode>
                <c:ptCount val="8"/>
                <c:pt idx="0">
                  <c:v>11.2</c:v>
                </c:pt>
                <c:pt idx="1">
                  <c:v>13.9</c:v>
                </c:pt>
                <c:pt idx="2">
                  <c:v>14.3</c:v>
                </c:pt>
                <c:pt idx="3">
                  <c:v>14.5</c:v>
                </c:pt>
                <c:pt idx="4">
                  <c:v>15.1</c:v>
                </c:pt>
                <c:pt idx="5">
                  <c:v>18.5</c:v>
                </c:pt>
                <c:pt idx="6">
                  <c:v>19</c:v>
                </c:pt>
                <c:pt idx="7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1-4603-94D7-4EFDD51312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443543008"/>
        <c:axId val="-443547648"/>
      </c:barChart>
      <c:catAx>
        <c:axId val="-44354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43547648"/>
        <c:crosses val="autoZero"/>
        <c:auto val="1"/>
        <c:lblAlgn val="ctr"/>
        <c:lblOffset val="100"/>
        <c:noMultiLvlLbl val="0"/>
      </c:catAx>
      <c:valAx>
        <c:axId val="-44354764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Terminal Half-life (hours)</a:t>
                </a:r>
              </a:p>
            </c:rich>
          </c:tx>
          <c:layout>
            <c:manualLayout>
              <c:xMode val="edge"/>
              <c:yMode val="edge"/>
              <c:x val="4.3467804389860304E-3"/>
              <c:y val="2.114929426479390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4354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01193802387602E-2"/>
          <c:y val="3.7002582338498E-2"/>
          <c:w val="0.88841493522987003"/>
          <c:h val="0.67244052154770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Sheet1!$L$3</c:f>
              <c:strCache>
                <c:ptCount val="1"/>
                <c:pt idx="0">
                  <c:v>HL</c:v>
                </c:pt>
              </c:strCache>
            </c:strRef>
          </c:tx>
          <c:spPr>
            <a:noFill/>
            <a:ln w="31750">
              <a:solidFill>
                <a:schemeClr val="accent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Sheet1!$N$4:$N$11</c:f>
                <c:numCache>
                  <c:formatCode>General</c:formatCode>
                  <c:ptCount val="8"/>
                  <c:pt idx="0">
                    <c:v>28.2</c:v>
                  </c:pt>
                  <c:pt idx="1">
                    <c:v>21.33</c:v>
                  </c:pt>
                  <c:pt idx="2">
                    <c:v>22.83</c:v>
                  </c:pt>
                  <c:pt idx="3">
                    <c:v>22.63</c:v>
                  </c:pt>
                  <c:pt idx="4">
                    <c:v>32</c:v>
                  </c:pt>
                  <c:pt idx="5">
                    <c:v>25</c:v>
                  </c:pt>
                  <c:pt idx="6">
                    <c:v>27.35</c:v>
                  </c:pt>
                  <c:pt idx="7">
                    <c:v>26.51</c:v>
                  </c:pt>
                </c:numCache>
              </c:numRef>
            </c:plus>
            <c:minus>
              <c:numRef>
                <c:f>Sheet1!$M$4:$M$11</c:f>
                <c:numCache>
                  <c:formatCode>General</c:formatCode>
                  <c:ptCount val="8"/>
                  <c:pt idx="0">
                    <c:v>3.9</c:v>
                  </c:pt>
                  <c:pt idx="1">
                    <c:v>6.47</c:v>
                  </c:pt>
                  <c:pt idx="2">
                    <c:v>6.57</c:v>
                  </c:pt>
                  <c:pt idx="3">
                    <c:v>6.37</c:v>
                  </c:pt>
                  <c:pt idx="4">
                    <c:v>7</c:v>
                  </c:pt>
                  <c:pt idx="5">
                    <c:v>15.2</c:v>
                  </c:pt>
                  <c:pt idx="6">
                    <c:v>11.57</c:v>
                  </c:pt>
                  <c:pt idx="7">
                    <c:v>12.89</c:v>
                  </c:pt>
                </c:numCache>
              </c:numRef>
            </c:minus>
            <c:spPr>
              <a:noFill/>
              <a:ln w="38100" cap="rnd" cmpd="sng" algn="ctr">
                <a:solidFill>
                  <a:srgbClr val="FF0000"/>
                </a:solidFill>
                <a:prstDash val="solid"/>
                <a:round/>
              </a:ln>
              <a:effectLst/>
            </c:spPr>
          </c:errBars>
          <c:cat>
            <c:strRef>
              <c:f>Sheet1!$K$4:$K$11</c:f>
              <c:strCache>
                <c:ptCount val="8"/>
                <c:pt idx="0">
                  <c:v>Novoeight</c:v>
                </c:pt>
                <c:pt idx="1">
                  <c:v>Kovaltry</c:v>
                </c:pt>
                <c:pt idx="2">
                  <c:v>Adynovate</c:v>
                </c:pt>
                <c:pt idx="3">
                  <c:v>Afstyla</c:v>
                </c:pt>
                <c:pt idx="4">
                  <c:v>Nuwiq</c:v>
                </c:pt>
                <c:pt idx="5">
                  <c:v>Bay-94-9027</c:v>
                </c:pt>
                <c:pt idx="6">
                  <c:v>Novoeight-GP</c:v>
                </c:pt>
                <c:pt idx="7">
                  <c:v>Eloctate</c:v>
                </c:pt>
              </c:strCache>
            </c:strRef>
          </c:cat>
          <c:val>
            <c:numRef>
              <c:f>Sheet1!$L$4:$L$11</c:f>
              <c:numCache>
                <c:formatCode>General</c:formatCode>
                <c:ptCount val="8"/>
                <c:pt idx="0">
                  <c:v>11.2</c:v>
                </c:pt>
                <c:pt idx="1">
                  <c:v>13.9</c:v>
                </c:pt>
                <c:pt idx="2">
                  <c:v>14.3</c:v>
                </c:pt>
                <c:pt idx="3">
                  <c:v>14.5</c:v>
                </c:pt>
                <c:pt idx="4">
                  <c:v>15.1</c:v>
                </c:pt>
                <c:pt idx="5">
                  <c:v>18.5</c:v>
                </c:pt>
                <c:pt idx="6" formatCode="0.0">
                  <c:v>19</c:v>
                </c:pt>
                <c:pt idx="7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5-4B71-8477-166F46AB12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831567424"/>
        <c:axId val="-831565216"/>
      </c:barChart>
      <c:catAx>
        <c:axId val="-831567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31565216"/>
        <c:crosses val="autoZero"/>
        <c:auto val="1"/>
        <c:lblAlgn val="ctr"/>
        <c:lblOffset val="100"/>
        <c:noMultiLvlLbl val="0"/>
      </c:catAx>
      <c:valAx>
        <c:axId val="-83156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Terminal Half-life (hours)</a:t>
                </a:r>
              </a:p>
            </c:rich>
          </c:tx>
          <c:layout>
            <c:manualLayout>
              <c:xMode val="edge"/>
              <c:yMode val="edge"/>
              <c:x val="4.3467804389860304E-3"/>
              <c:y val="2.114929426479390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3156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93CE7-A489-4BB0-9A4E-56D2768E3F5F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DE875-9EE4-4418-8744-1F3B43747755}">
      <dgm:prSet phldrT="[Text]"/>
      <dgm:spPr/>
      <dgm:t>
        <a:bodyPr/>
        <a:lstStyle/>
        <a:p>
          <a:r>
            <a:rPr lang="en-US" dirty="0" smtClean="0"/>
            <a:t>Clinical Management</a:t>
          </a:r>
          <a:endParaRPr lang="en-US" dirty="0"/>
        </a:p>
      </dgm:t>
    </dgm:pt>
    <dgm:pt modelId="{84ACF14B-A5AE-4AD7-B5AC-C69ECE5D2D21}" type="parTrans" cxnId="{74FFAE46-0927-403D-A4F3-1647CCE0527A}">
      <dgm:prSet/>
      <dgm:spPr/>
      <dgm:t>
        <a:bodyPr/>
        <a:lstStyle/>
        <a:p>
          <a:endParaRPr lang="en-US"/>
        </a:p>
      </dgm:t>
    </dgm:pt>
    <dgm:pt modelId="{9FCD0BCE-C800-48ED-A2F1-0182AF501377}" type="sibTrans" cxnId="{74FFAE46-0927-403D-A4F3-1647CCE0527A}">
      <dgm:prSet/>
      <dgm:spPr/>
      <dgm:t>
        <a:bodyPr/>
        <a:lstStyle/>
        <a:p>
          <a:endParaRPr lang="en-US"/>
        </a:p>
      </dgm:t>
    </dgm:pt>
    <dgm:pt modelId="{4A6F5DEF-7BC9-45C3-9461-782B096AD339}">
      <dgm:prSet phldrT="[Text]" custT="1"/>
      <dgm:spPr/>
      <dgm:t>
        <a:bodyPr/>
        <a:lstStyle/>
        <a:p>
          <a:r>
            <a:rPr lang="en-US" sz="1400" dirty="0" smtClean="0"/>
            <a:t>Scenario</a:t>
          </a:r>
          <a:r>
            <a:rPr lang="en-US" sz="900" dirty="0" smtClean="0"/>
            <a:t> (bleeding, surgery, prophylaxis)</a:t>
          </a:r>
          <a:endParaRPr lang="en-US" sz="900" dirty="0"/>
        </a:p>
      </dgm:t>
    </dgm:pt>
    <dgm:pt modelId="{ED452C73-4AD4-4ED0-9B98-F6B305BC194A}" type="parTrans" cxnId="{06E6A22E-1BB2-4427-8713-1DFB9C3F57A9}">
      <dgm:prSet/>
      <dgm:spPr/>
      <dgm:t>
        <a:bodyPr/>
        <a:lstStyle/>
        <a:p>
          <a:endParaRPr lang="en-US"/>
        </a:p>
      </dgm:t>
    </dgm:pt>
    <dgm:pt modelId="{018358E7-6B1D-4667-93C9-739430815C5E}" type="sibTrans" cxnId="{06E6A22E-1BB2-4427-8713-1DFB9C3F57A9}">
      <dgm:prSet/>
      <dgm:spPr/>
      <dgm:t>
        <a:bodyPr/>
        <a:lstStyle/>
        <a:p>
          <a:endParaRPr lang="en-US"/>
        </a:p>
      </dgm:t>
    </dgm:pt>
    <dgm:pt modelId="{C04C503A-A1DD-43A0-BB42-00BC60183F67}">
      <dgm:prSet phldrT="[Text]" custT="1"/>
      <dgm:spPr/>
      <dgm:t>
        <a:bodyPr/>
        <a:lstStyle/>
        <a:p>
          <a:r>
            <a:rPr lang="en-US" sz="1400" dirty="0" smtClean="0"/>
            <a:t>Patient History/ Lifestyle</a:t>
          </a:r>
          <a:endParaRPr lang="en-US" sz="1400" dirty="0"/>
        </a:p>
      </dgm:t>
    </dgm:pt>
    <dgm:pt modelId="{89D3AA21-80B7-4F72-ADB6-227C5BC86BB9}" type="parTrans" cxnId="{4EF26BC3-9F5C-4F96-B9A8-7D742C741660}">
      <dgm:prSet/>
      <dgm:spPr/>
      <dgm:t>
        <a:bodyPr/>
        <a:lstStyle/>
        <a:p>
          <a:endParaRPr lang="en-US"/>
        </a:p>
      </dgm:t>
    </dgm:pt>
    <dgm:pt modelId="{D27F8914-38E3-462F-BEA2-2D7653E18B19}" type="sibTrans" cxnId="{4EF26BC3-9F5C-4F96-B9A8-7D742C741660}">
      <dgm:prSet/>
      <dgm:spPr/>
      <dgm:t>
        <a:bodyPr/>
        <a:lstStyle/>
        <a:p>
          <a:endParaRPr lang="en-US"/>
        </a:p>
      </dgm:t>
    </dgm:pt>
    <dgm:pt modelId="{20AEB9E8-8CDE-48BD-8A3F-1D9D54E129B7}">
      <dgm:prSet phldrT="[Text]" custT="1"/>
      <dgm:spPr/>
      <dgm:t>
        <a:bodyPr/>
        <a:lstStyle/>
        <a:p>
          <a:r>
            <a:rPr lang="en-US" sz="1400" dirty="0" smtClean="0"/>
            <a:t>Presence of Inhibitors</a:t>
          </a:r>
          <a:endParaRPr lang="en-US" sz="1400" dirty="0"/>
        </a:p>
      </dgm:t>
    </dgm:pt>
    <dgm:pt modelId="{EC131B9E-13C4-4C34-B7A8-A4A74D8DFCE6}" type="parTrans" cxnId="{590A5CA5-EEC0-49A8-8B99-E9FFEB62F840}">
      <dgm:prSet/>
      <dgm:spPr/>
      <dgm:t>
        <a:bodyPr/>
        <a:lstStyle/>
        <a:p>
          <a:endParaRPr lang="en-US"/>
        </a:p>
      </dgm:t>
    </dgm:pt>
    <dgm:pt modelId="{01ED3998-A22F-49BF-A70A-65C2D1236BCE}" type="sibTrans" cxnId="{590A5CA5-EEC0-49A8-8B99-E9FFEB62F840}">
      <dgm:prSet/>
      <dgm:spPr/>
      <dgm:t>
        <a:bodyPr/>
        <a:lstStyle/>
        <a:p>
          <a:endParaRPr lang="en-US"/>
        </a:p>
      </dgm:t>
    </dgm:pt>
    <dgm:pt modelId="{82960243-4932-4DE1-97D4-4FD1EA0465E7}">
      <dgm:prSet phldrT="[Text]" custT="1"/>
      <dgm:spPr/>
      <dgm:t>
        <a:bodyPr/>
        <a:lstStyle/>
        <a:p>
          <a:r>
            <a:rPr lang="en-US" sz="1400" dirty="0" smtClean="0"/>
            <a:t>Patient needs</a:t>
          </a:r>
          <a:endParaRPr lang="en-US" sz="1400" dirty="0"/>
        </a:p>
      </dgm:t>
    </dgm:pt>
    <dgm:pt modelId="{F570DF7C-99CB-4314-AD88-B3CBD365EC6E}" type="parTrans" cxnId="{2650D4F6-91F7-4B4B-BB0D-4E4923259A70}">
      <dgm:prSet/>
      <dgm:spPr/>
      <dgm:t>
        <a:bodyPr/>
        <a:lstStyle/>
        <a:p>
          <a:endParaRPr lang="en-US"/>
        </a:p>
      </dgm:t>
    </dgm:pt>
    <dgm:pt modelId="{265BC7BC-85CE-4C24-B02E-64D1EF537B71}" type="sibTrans" cxnId="{2650D4F6-91F7-4B4B-BB0D-4E4923259A70}">
      <dgm:prSet/>
      <dgm:spPr/>
      <dgm:t>
        <a:bodyPr/>
        <a:lstStyle/>
        <a:p>
          <a:endParaRPr lang="en-US"/>
        </a:p>
      </dgm:t>
    </dgm:pt>
    <dgm:pt modelId="{5B266FA9-0000-4E5C-8B6D-C38331FEAEDD}">
      <dgm:prSet phldrT="[Text]" custT="1"/>
      <dgm:spPr/>
      <dgm:t>
        <a:bodyPr/>
        <a:lstStyle/>
        <a:p>
          <a:r>
            <a:rPr lang="en-US" sz="1200" dirty="0" err="1" smtClean="0"/>
            <a:t>Pharmaco</a:t>
          </a:r>
          <a:r>
            <a:rPr lang="en-US" sz="1200" dirty="0" smtClean="0"/>
            <a:t>-kinetics</a:t>
          </a:r>
          <a:r>
            <a:rPr lang="en-US" sz="1400" dirty="0" smtClean="0"/>
            <a:t> (PK)</a:t>
          </a:r>
          <a:endParaRPr lang="en-US" sz="1400" dirty="0"/>
        </a:p>
      </dgm:t>
    </dgm:pt>
    <dgm:pt modelId="{BA815BFE-F4FA-4C2A-85DD-FAD5E0046FC0}" type="parTrans" cxnId="{F3EB5066-A660-4734-B16D-DF2700D3EDA6}">
      <dgm:prSet/>
      <dgm:spPr/>
      <dgm:t>
        <a:bodyPr/>
        <a:lstStyle/>
        <a:p>
          <a:endParaRPr lang="en-US"/>
        </a:p>
      </dgm:t>
    </dgm:pt>
    <dgm:pt modelId="{2FAC01BF-B869-4E78-B914-5FF976416426}" type="sibTrans" cxnId="{F3EB5066-A660-4734-B16D-DF2700D3EDA6}">
      <dgm:prSet/>
      <dgm:spPr/>
      <dgm:t>
        <a:bodyPr/>
        <a:lstStyle/>
        <a:p>
          <a:endParaRPr lang="en-US"/>
        </a:p>
      </dgm:t>
    </dgm:pt>
    <dgm:pt modelId="{0216C75B-59CC-4FC0-BCC0-E8FEE4E2BFA0}" type="pres">
      <dgm:prSet presAssocID="{8AB93CE7-A489-4BB0-9A4E-56D2768E3F5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FD7AB1-6B6C-47D6-99E3-BD1EC8C60551}" type="pres">
      <dgm:prSet presAssocID="{8AB93CE7-A489-4BB0-9A4E-56D2768E3F5F}" presName="radial" presStyleCnt="0">
        <dgm:presLayoutVars>
          <dgm:animLvl val="ctr"/>
        </dgm:presLayoutVars>
      </dgm:prSet>
      <dgm:spPr/>
    </dgm:pt>
    <dgm:pt modelId="{3369D990-67DD-431C-8E45-5AD0E47F0915}" type="pres">
      <dgm:prSet presAssocID="{DDEDE875-9EE4-4418-8744-1F3B43747755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B8A8B37A-4569-4815-AD4E-E97B22E79659}" type="pres">
      <dgm:prSet presAssocID="{4A6F5DEF-7BC9-45C3-9461-782B096AD339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E9BF6-1D8F-4947-95E6-8084D8E311CE}" type="pres">
      <dgm:prSet presAssocID="{82960243-4932-4DE1-97D4-4FD1EA0465E7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68AB6-1923-4F90-9860-FF9D93C44A65}" type="pres">
      <dgm:prSet presAssocID="{5B266FA9-0000-4E5C-8B6D-C38331FEAEDD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3323C-8709-475A-8B71-889E15D93F9D}" type="pres">
      <dgm:prSet presAssocID="{C04C503A-A1DD-43A0-BB42-00BC60183F67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342E0-0452-4638-AD3D-3AA0422A76F4}" type="pres">
      <dgm:prSet presAssocID="{20AEB9E8-8CDE-48BD-8A3F-1D9D54E129B7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9275C7-D157-224C-B7F8-4F8EE4911C7B}" type="presOf" srcId="{4A6F5DEF-7BC9-45C3-9461-782B096AD339}" destId="{B8A8B37A-4569-4815-AD4E-E97B22E79659}" srcOrd="0" destOrd="0" presId="urn:microsoft.com/office/officeart/2005/8/layout/radial3"/>
    <dgm:cxn modelId="{716C4261-32F6-FE46-BCAB-E0716954301F}" type="presOf" srcId="{C04C503A-A1DD-43A0-BB42-00BC60183F67}" destId="{43E3323C-8709-475A-8B71-889E15D93F9D}" srcOrd="0" destOrd="0" presId="urn:microsoft.com/office/officeart/2005/8/layout/radial3"/>
    <dgm:cxn modelId="{06E6A22E-1BB2-4427-8713-1DFB9C3F57A9}" srcId="{DDEDE875-9EE4-4418-8744-1F3B43747755}" destId="{4A6F5DEF-7BC9-45C3-9461-782B096AD339}" srcOrd="0" destOrd="0" parTransId="{ED452C73-4AD4-4ED0-9B98-F6B305BC194A}" sibTransId="{018358E7-6B1D-4667-93C9-739430815C5E}"/>
    <dgm:cxn modelId="{2650D4F6-91F7-4B4B-BB0D-4E4923259A70}" srcId="{DDEDE875-9EE4-4418-8744-1F3B43747755}" destId="{82960243-4932-4DE1-97D4-4FD1EA0465E7}" srcOrd="1" destOrd="0" parTransId="{F570DF7C-99CB-4314-AD88-B3CBD365EC6E}" sibTransId="{265BC7BC-85CE-4C24-B02E-64D1EF537B71}"/>
    <dgm:cxn modelId="{74FFAE46-0927-403D-A4F3-1647CCE0527A}" srcId="{8AB93CE7-A489-4BB0-9A4E-56D2768E3F5F}" destId="{DDEDE875-9EE4-4418-8744-1F3B43747755}" srcOrd="0" destOrd="0" parTransId="{84ACF14B-A5AE-4AD7-B5AC-C69ECE5D2D21}" sibTransId="{9FCD0BCE-C800-48ED-A2F1-0182AF501377}"/>
    <dgm:cxn modelId="{35C72518-128F-934A-A101-4F64D5113302}" type="presOf" srcId="{DDEDE875-9EE4-4418-8744-1F3B43747755}" destId="{3369D990-67DD-431C-8E45-5AD0E47F0915}" srcOrd="0" destOrd="0" presId="urn:microsoft.com/office/officeart/2005/8/layout/radial3"/>
    <dgm:cxn modelId="{87FCDE0E-5F60-0D41-A85D-6F79A09A7B2D}" type="presOf" srcId="{82960243-4932-4DE1-97D4-4FD1EA0465E7}" destId="{75BE9BF6-1D8F-4947-95E6-8084D8E311CE}" srcOrd="0" destOrd="0" presId="urn:microsoft.com/office/officeart/2005/8/layout/radial3"/>
    <dgm:cxn modelId="{4EF26BC3-9F5C-4F96-B9A8-7D742C741660}" srcId="{DDEDE875-9EE4-4418-8744-1F3B43747755}" destId="{C04C503A-A1DD-43A0-BB42-00BC60183F67}" srcOrd="3" destOrd="0" parTransId="{89D3AA21-80B7-4F72-ADB6-227C5BC86BB9}" sibTransId="{D27F8914-38E3-462F-BEA2-2D7653E18B19}"/>
    <dgm:cxn modelId="{0BF9DEC3-C366-0A4F-9448-BB7D3FDB5CD8}" type="presOf" srcId="{20AEB9E8-8CDE-48BD-8A3F-1D9D54E129B7}" destId="{7E0342E0-0452-4638-AD3D-3AA0422A76F4}" srcOrd="0" destOrd="0" presId="urn:microsoft.com/office/officeart/2005/8/layout/radial3"/>
    <dgm:cxn modelId="{4E69DDDB-377D-504A-9774-04FABB8FEF5C}" type="presOf" srcId="{5B266FA9-0000-4E5C-8B6D-C38331FEAEDD}" destId="{15868AB6-1923-4F90-9860-FF9D93C44A65}" srcOrd="0" destOrd="0" presId="urn:microsoft.com/office/officeart/2005/8/layout/radial3"/>
    <dgm:cxn modelId="{590A5CA5-EEC0-49A8-8B99-E9FFEB62F840}" srcId="{DDEDE875-9EE4-4418-8744-1F3B43747755}" destId="{20AEB9E8-8CDE-48BD-8A3F-1D9D54E129B7}" srcOrd="4" destOrd="0" parTransId="{EC131B9E-13C4-4C34-B7A8-A4A74D8DFCE6}" sibTransId="{01ED3998-A22F-49BF-A70A-65C2D1236BCE}"/>
    <dgm:cxn modelId="{F3EB5066-A660-4734-B16D-DF2700D3EDA6}" srcId="{DDEDE875-9EE4-4418-8744-1F3B43747755}" destId="{5B266FA9-0000-4E5C-8B6D-C38331FEAEDD}" srcOrd="2" destOrd="0" parTransId="{BA815BFE-F4FA-4C2A-85DD-FAD5E0046FC0}" sibTransId="{2FAC01BF-B869-4E78-B914-5FF976416426}"/>
    <dgm:cxn modelId="{EE75F7F7-9B23-874C-8ED7-8C1A7C1D4704}" type="presOf" srcId="{8AB93CE7-A489-4BB0-9A4E-56D2768E3F5F}" destId="{0216C75B-59CC-4FC0-BCC0-E8FEE4E2BFA0}" srcOrd="0" destOrd="0" presId="urn:microsoft.com/office/officeart/2005/8/layout/radial3"/>
    <dgm:cxn modelId="{AF14448D-B5ED-064D-93A6-D5A95162BACE}" type="presParOf" srcId="{0216C75B-59CC-4FC0-BCC0-E8FEE4E2BFA0}" destId="{6AFD7AB1-6B6C-47D6-99E3-BD1EC8C60551}" srcOrd="0" destOrd="0" presId="urn:microsoft.com/office/officeart/2005/8/layout/radial3"/>
    <dgm:cxn modelId="{2DEEBE9A-1A91-B64E-A0C5-4FC0EC50B03F}" type="presParOf" srcId="{6AFD7AB1-6B6C-47D6-99E3-BD1EC8C60551}" destId="{3369D990-67DD-431C-8E45-5AD0E47F0915}" srcOrd="0" destOrd="0" presId="urn:microsoft.com/office/officeart/2005/8/layout/radial3"/>
    <dgm:cxn modelId="{B6F5A6F3-4EB7-6148-8632-F5AB16A58A60}" type="presParOf" srcId="{6AFD7AB1-6B6C-47D6-99E3-BD1EC8C60551}" destId="{B8A8B37A-4569-4815-AD4E-E97B22E79659}" srcOrd="1" destOrd="0" presId="urn:microsoft.com/office/officeart/2005/8/layout/radial3"/>
    <dgm:cxn modelId="{AE86BFAD-4734-4146-B844-67C7930378FF}" type="presParOf" srcId="{6AFD7AB1-6B6C-47D6-99E3-BD1EC8C60551}" destId="{75BE9BF6-1D8F-4947-95E6-8084D8E311CE}" srcOrd="2" destOrd="0" presId="urn:microsoft.com/office/officeart/2005/8/layout/radial3"/>
    <dgm:cxn modelId="{FF6360C7-3BBB-7A4E-8D56-1B2A6DB2D905}" type="presParOf" srcId="{6AFD7AB1-6B6C-47D6-99E3-BD1EC8C60551}" destId="{15868AB6-1923-4F90-9860-FF9D93C44A65}" srcOrd="3" destOrd="0" presId="urn:microsoft.com/office/officeart/2005/8/layout/radial3"/>
    <dgm:cxn modelId="{5C155882-8434-2346-811A-E73077A5F684}" type="presParOf" srcId="{6AFD7AB1-6B6C-47D6-99E3-BD1EC8C60551}" destId="{43E3323C-8709-475A-8B71-889E15D93F9D}" srcOrd="4" destOrd="0" presId="urn:microsoft.com/office/officeart/2005/8/layout/radial3"/>
    <dgm:cxn modelId="{BB11A604-E67B-D040-8A6F-786C5AD1BE65}" type="presParOf" srcId="{6AFD7AB1-6B6C-47D6-99E3-BD1EC8C60551}" destId="{7E0342E0-0452-4638-AD3D-3AA0422A76F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9D990-67DD-431C-8E45-5AD0E47F0915}">
      <dsp:nvSpPr>
        <dsp:cNvPr id="0" name=""/>
        <dsp:cNvSpPr/>
      </dsp:nvSpPr>
      <dsp:spPr>
        <a:xfrm>
          <a:off x="1687020" y="884447"/>
          <a:ext cx="2050223" cy="20502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Clinical Management</a:t>
          </a:r>
          <a:endParaRPr lang="en-US" sz="2000" kern="1200" dirty="0"/>
        </a:p>
      </dsp:txBody>
      <dsp:txXfrm>
        <a:off x="1987268" y="1184695"/>
        <a:ext cx="1449727" cy="1449727"/>
      </dsp:txXfrm>
    </dsp:sp>
    <dsp:sp modelId="{B8A8B37A-4569-4815-AD4E-E97B22E79659}">
      <dsp:nvSpPr>
        <dsp:cNvPr id="0" name=""/>
        <dsp:cNvSpPr/>
      </dsp:nvSpPr>
      <dsp:spPr>
        <a:xfrm>
          <a:off x="2199576" y="63254"/>
          <a:ext cx="1025111" cy="1025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Scenario</a:t>
          </a:r>
          <a:r>
            <a:rPr lang="en-US" sz="900" kern="1200" dirty="0" smtClean="0"/>
            <a:t> (bleeding, surgery, prophylaxis)</a:t>
          </a:r>
          <a:endParaRPr lang="en-US" sz="900" kern="1200" dirty="0"/>
        </a:p>
      </dsp:txBody>
      <dsp:txXfrm>
        <a:off x="2349700" y="213378"/>
        <a:ext cx="724863" cy="724863"/>
      </dsp:txXfrm>
    </dsp:sp>
    <dsp:sp modelId="{75BE9BF6-1D8F-4947-95E6-8084D8E311CE}">
      <dsp:nvSpPr>
        <dsp:cNvPr id="0" name=""/>
        <dsp:cNvSpPr/>
      </dsp:nvSpPr>
      <dsp:spPr>
        <a:xfrm>
          <a:off x="3468047" y="984852"/>
          <a:ext cx="1025111" cy="1025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Patient needs</a:t>
          </a:r>
          <a:endParaRPr lang="en-US" sz="1400" kern="1200" dirty="0"/>
        </a:p>
      </dsp:txBody>
      <dsp:txXfrm>
        <a:off x="3618171" y="1134976"/>
        <a:ext cx="724863" cy="724863"/>
      </dsp:txXfrm>
    </dsp:sp>
    <dsp:sp modelId="{15868AB6-1923-4F90-9860-FF9D93C44A65}">
      <dsp:nvSpPr>
        <dsp:cNvPr id="0" name=""/>
        <dsp:cNvSpPr/>
      </dsp:nvSpPr>
      <dsp:spPr>
        <a:xfrm>
          <a:off x="2983534" y="2476029"/>
          <a:ext cx="1025111" cy="1025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Pharmaco</a:t>
          </a:r>
          <a:r>
            <a:rPr lang="en-US" sz="1200" kern="1200" dirty="0" smtClean="0"/>
            <a:t>-kinetics</a:t>
          </a:r>
          <a:r>
            <a:rPr lang="en-US" sz="1400" kern="1200" dirty="0" smtClean="0"/>
            <a:t> (PK)</a:t>
          </a:r>
          <a:endParaRPr lang="en-US" sz="1400" kern="1200" dirty="0"/>
        </a:p>
      </dsp:txBody>
      <dsp:txXfrm>
        <a:off x="3133658" y="2626153"/>
        <a:ext cx="724863" cy="724863"/>
      </dsp:txXfrm>
    </dsp:sp>
    <dsp:sp modelId="{43E3323C-8709-475A-8B71-889E15D93F9D}">
      <dsp:nvSpPr>
        <dsp:cNvPr id="0" name=""/>
        <dsp:cNvSpPr/>
      </dsp:nvSpPr>
      <dsp:spPr>
        <a:xfrm>
          <a:off x="1415617" y="2476029"/>
          <a:ext cx="1025111" cy="1025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Patient History/ Lifestyle</a:t>
          </a:r>
          <a:endParaRPr lang="en-US" sz="1400" kern="1200" dirty="0"/>
        </a:p>
      </dsp:txBody>
      <dsp:txXfrm>
        <a:off x="1565741" y="2626153"/>
        <a:ext cx="724863" cy="724863"/>
      </dsp:txXfrm>
    </dsp:sp>
    <dsp:sp modelId="{7E0342E0-0452-4638-AD3D-3AA0422A76F4}">
      <dsp:nvSpPr>
        <dsp:cNvPr id="0" name=""/>
        <dsp:cNvSpPr/>
      </dsp:nvSpPr>
      <dsp:spPr>
        <a:xfrm>
          <a:off x="931104" y="984852"/>
          <a:ext cx="1025111" cy="10251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Presence of Inhibitors</a:t>
          </a:r>
          <a:endParaRPr lang="en-US" sz="1400" kern="1200" dirty="0"/>
        </a:p>
      </dsp:txBody>
      <dsp:txXfrm>
        <a:off x="1081228" y="1134976"/>
        <a:ext cx="724863" cy="724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Geneva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388DC7-E9F6-284C-9857-FDA7F02FFFDF}" type="datetimeFigureOut">
              <a:rPr lang="en-US"/>
              <a:pPr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Geneva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FAA9E6-400A-E640-A318-E520058423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00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9852"/>
            <a:ext cx="7772400" cy="6689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0" i="0">
                <a:solidFill>
                  <a:srgbClr val="CD113B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003" y="4071907"/>
            <a:ext cx="6400800" cy="805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F42DBC-C000-474C-847A-96A1FE0230FB}" type="datetime1">
              <a:rPr lang="en-US"/>
              <a:pPr/>
              <a:t>1/24/2018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09FEC-A01C-EB4F-9AED-98C23E3BD7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3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DE6A48-BD34-9247-8CD2-A207D07E22B4}" type="datetime1">
              <a:rPr lang="en-US"/>
              <a:pPr/>
              <a:t>1/24/2018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41447-81A8-E34A-8E29-11F044513D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7840"/>
            <a:ext cx="8229600" cy="5351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26691"/>
            <a:ext cx="8229600" cy="371092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8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A077D-40D2-7645-91D9-F5061C772B13}" type="datetime1">
              <a:rPr lang="en-US"/>
              <a:pPr/>
              <a:t>1/24/2018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A7F1F-F248-F943-913A-EBF08A13E9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3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6691"/>
            <a:ext cx="4038600" cy="26531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6691"/>
            <a:ext cx="4038600" cy="26531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12AE92-20AD-8D4C-BE5B-92E66A82D5FE}" type="datetime1">
              <a:rPr lang="en-US"/>
              <a:pPr/>
              <a:t>1/24/2018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444B3-43E0-CD49-8543-3A769AE78B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67840"/>
            <a:ext cx="8229600" cy="5351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4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26692"/>
            <a:ext cx="5486400" cy="35453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520E0-F525-124B-8DCB-FDFCBFF95D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67840"/>
            <a:ext cx="8229600" cy="5351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D11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7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4" y="472787"/>
            <a:ext cx="8574087" cy="7258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4" y="1600201"/>
            <a:ext cx="7076747" cy="2994422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2D0-2E5E-4147-BDB7-A8E13F9B9E8A}" type="datetime1">
              <a:rPr lang="en-CA" smtClean="0">
                <a:solidFill>
                  <a:prstClr val="white">
                    <a:lumMod val="65000"/>
                  </a:prstClr>
                </a:solidFill>
              </a:rPr>
              <a:pPr/>
              <a:t>2018-01-24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9698" y="4827775"/>
            <a:ext cx="6124902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525" y="1"/>
            <a:ext cx="5430416" cy="9288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7586-E200-2644-8E16-75A4F5813A1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246B-D2E4-6747-9D42-A1F612EA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7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7586-E200-2644-8E16-75A4F5813A12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246B-D2E4-6747-9D42-A1F612EA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5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4869657"/>
            <a:ext cx="24892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6090422-FAC2-1B47-B696-15B7C4FF0E2E}" type="datetime1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0ABAB64-726D-C943-9B15-2E81C6025A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2" r:id="rId3"/>
    <p:sldLayoutId id="2147483759" r:id="rId4"/>
    <p:sldLayoutId id="2147483755" r:id="rId5"/>
    <p:sldLayoutId id="2147483777" r:id="rId6"/>
    <p:sldLayoutId id="2147483778" r:id="rId7"/>
    <p:sldLayoutId id="2147483779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D113B"/>
          </a:solidFill>
          <a:latin typeface="Arial"/>
          <a:ea typeface="Geneva" pitchFamily="37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pitchFamily="37" charset="0"/>
          <a:ea typeface="Geneva" pitchFamily="3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37" charset="-128"/>
          <a:cs typeface="Geneva" pitchFamily="3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3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Geneva" pitchFamily="3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Geneva" pitchFamily="3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Geneva" pitchFamily="3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tiff"/><Relationship Id="rId5" Type="http://schemas.openxmlformats.org/officeDocument/2006/relationships/image" Target="../media/image12.jpeg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Using pharmacokinetics to individualize hemophilia therapy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04003" y="3955996"/>
            <a:ext cx="6400800" cy="805327"/>
          </a:xfrm>
        </p:spPr>
        <p:txBody>
          <a:bodyPr/>
          <a:lstStyle/>
          <a:p>
            <a:r>
              <a:rPr lang="en-US" sz="2400" dirty="0" smtClean="0"/>
              <a:t>Alfonso Iorio, </a:t>
            </a:r>
            <a:r>
              <a:rPr lang="en-US" sz="2400" dirty="0" err="1" smtClean="0"/>
              <a:t>MD,PhD</a:t>
            </a:r>
            <a:endParaRPr lang="en-US" sz="2400" dirty="0" smtClean="0"/>
          </a:p>
          <a:p>
            <a:r>
              <a:rPr lang="en-US" dirty="0" smtClean="0"/>
              <a:t>McMaster University,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Determining individual PK – e.g. FVIII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284164" y="1276575"/>
            <a:ext cx="4017380" cy="62493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ysClr val="window" lastClr="FFFFFF">
                  <a:lumMod val="65000"/>
                </a:sysClr>
              </a:buClr>
              <a:defRPr/>
            </a:pPr>
            <a:r>
              <a:rPr lang="en-CA" sz="2100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Historical </a:t>
            </a:r>
            <a:r>
              <a:rPr lang="en-CA" sz="210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ISTH guidelines</a:t>
            </a:r>
          </a:p>
          <a:p>
            <a:pPr>
              <a:lnSpc>
                <a:spcPct val="80000"/>
              </a:lnSpc>
              <a:buClr>
                <a:sysClr val="window" lastClr="FFFFFF">
                  <a:lumMod val="65000"/>
                </a:sysClr>
              </a:buClr>
              <a:defRPr/>
            </a:pPr>
            <a:r>
              <a:rPr lang="en-US" sz="210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(dense sampling)</a:t>
            </a:r>
            <a:endParaRPr lang="en-CA" sz="2100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569" y="4246830"/>
            <a:ext cx="377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Lee M et al. 2001. The design and analysis of pharmacokinetic studies of coagulation factors. ISTH Website, Scientific and Standardization Committee Communication p. 1–9. </a:t>
            </a:r>
          </a:p>
          <a:p>
            <a:endParaRPr lang="en-CA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 Placeholder 6"/>
          <p:cNvSpPr txBox="1">
            <a:spLocks/>
          </p:cNvSpPr>
          <p:nvPr/>
        </p:nvSpPr>
        <p:spPr>
          <a:xfrm>
            <a:off x="4777294" y="1110809"/>
            <a:ext cx="3048295" cy="8225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ysClr val="window" lastClr="FFFFFF">
                  <a:lumMod val="65000"/>
                </a:sysClr>
              </a:buClr>
              <a:defRPr/>
            </a:pPr>
            <a:r>
              <a:rPr lang="en-CA" sz="2100" dirty="0">
                <a:solidFill>
                  <a:schemeClr val="accent1">
                    <a:lumMod val="75000"/>
                  </a:schemeClr>
                </a:solidFill>
              </a:rPr>
              <a:t>New ISTH guidelines</a:t>
            </a:r>
          </a:p>
          <a:p>
            <a:pPr>
              <a:buClr>
                <a:sysClr val="window" lastClr="FFFFFF">
                  <a:lumMod val="65000"/>
                </a:sysClr>
              </a:buClr>
              <a:defRPr/>
            </a:pPr>
            <a:r>
              <a:rPr lang="en-CA" sz="18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(</a:t>
            </a:r>
            <a:r>
              <a:rPr lang="en-CA" sz="18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popPK</a:t>
            </a:r>
            <a:r>
              <a:rPr lang="en-CA" sz="18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+ sparse sampling)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67906" y="4303921"/>
            <a:ext cx="41856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Iorio A, </a:t>
            </a:r>
            <a:r>
              <a:rPr lang="en-US" sz="900" dirty="0" err="1"/>
              <a:t>Blanchette</a:t>
            </a:r>
            <a:r>
              <a:rPr lang="en-US" sz="900" dirty="0"/>
              <a:t> V, </a:t>
            </a:r>
            <a:r>
              <a:rPr lang="en-US" sz="900" dirty="0" err="1"/>
              <a:t>Blatny</a:t>
            </a:r>
            <a:r>
              <a:rPr lang="en-US" sz="900" dirty="0"/>
              <a:t> J, Collins P, Fischer K, Neufeld </a:t>
            </a:r>
            <a:r>
              <a:rPr lang="en-US" sz="900" dirty="0" smtClean="0"/>
              <a:t>E</a:t>
            </a:r>
          </a:p>
          <a:p>
            <a:r>
              <a:rPr lang="en-US" sz="900" dirty="0" smtClean="0"/>
              <a:t>J </a:t>
            </a:r>
            <a:r>
              <a:rPr lang="en-US" sz="900" dirty="0" err="1"/>
              <a:t>Thromb</a:t>
            </a:r>
            <a:r>
              <a:rPr lang="en-US" sz="900" dirty="0"/>
              <a:t> </a:t>
            </a:r>
            <a:r>
              <a:rPr lang="en-US" sz="900" dirty="0" err="1"/>
              <a:t>Haemost</a:t>
            </a:r>
            <a:r>
              <a:rPr lang="en-US" sz="900" dirty="0"/>
              <a:t>. 2017 Oct 12. </a:t>
            </a:r>
            <a:r>
              <a:rPr lang="en-US" sz="900" dirty="0" err="1"/>
              <a:t>doi</a:t>
            </a:r>
            <a:r>
              <a:rPr lang="en-US" sz="900" dirty="0"/>
              <a:t>: 10.1111/jth.13867.</a:t>
            </a:r>
            <a:endParaRPr lang="en-US" sz="900" dirty="0" smtClean="0"/>
          </a:p>
          <a:p>
            <a:endParaRPr lang="en-CA" sz="9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752023" y="1933313"/>
            <a:ext cx="5082714" cy="927304"/>
            <a:chOff x="752023" y="1933313"/>
            <a:chExt cx="5082714" cy="9273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2023" y="1979421"/>
              <a:ext cx="848177" cy="8481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4829" y="1933313"/>
              <a:ext cx="1129908" cy="92730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1600544" y="2070596"/>
            <a:ext cx="5383447" cy="1576963"/>
            <a:chOff x="1600544" y="2070596"/>
            <a:chExt cx="5383447" cy="1576963"/>
          </a:xfrm>
        </p:grpSpPr>
        <p:grpSp>
          <p:nvGrpSpPr>
            <p:cNvPr id="12" name="Group 11"/>
            <p:cNvGrpSpPr/>
            <p:nvPr/>
          </p:nvGrpSpPr>
          <p:grpSpPr>
            <a:xfrm>
              <a:off x="1600544" y="2163453"/>
              <a:ext cx="1384619" cy="1484106"/>
              <a:chOff x="6758133" y="411218"/>
              <a:chExt cx="2049262" cy="289040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r="6797"/>
              <a:stretch/>
            </p:blipFill>
            <p:spPr>
              <a:xfrm>
                <a:off x="6907346" y="411218"/>
                <a:ext cx="1519707" cy="1758861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 flipH="1">
                <a:off x="6758133" y="2170079"/>
                <a:ext cx="909067" cy="6579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6805913" y="2170079"/>
                <a:ext cx="861287" cy="26896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6850440" y="2170079"/>
                <a:ext cx="816760" cy="43112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6888334" y="2170079"/>
                <a:ext cx="778866" cy="60997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6956987" y="2232344"/>
                <a:ext cx="672343" cy="7814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7409519" y="2246483"/>
                <a:ext cx="228822" cy="101514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7667200" y="2170079"/>
                <a:ext cx="114613" cy="11050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7631308" y="2185084"/>
                <a:ext cx="450554" cy="10880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7649329" y="2178404"/>
                <a:ext cx="755899" cy="112322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7638341" y="2185084"/>
                <a:ext cx="1169054" cy="10880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>
                <a:off x="7152780" y="2170079"/>
                <a:ext cx="514420" cy="100050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5618890" y="2070596"/>
              <a:ext cx="1365101" cy="1576963"/>
              <a:chOff x="6305556" y="2070597"/>
              <a:chExt cx="1365101" cy="1576963"/>
            </a:xfrm>
          </p:grpSpPr>
          <p:pic>
            <p:nvPicPr>
              <p:cNvPr id="31" name="Picture 2" descr="elated image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10"/>
              <a:stretch/>
            </p:blipFill>
            <p:spPr bwMode="auto">
              <a:xfrm>
                <a:off x="6844552" y="2070597"/>
                <a:ext cx="826105" cy="1079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6305556" y="3141440"/>
                <a:ext cx="955955" cy="506120"/>
                <a:chOff x="5857567" y="2339245"/>
                <a:chExt cx="2181533" cy="1125286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 flipH="1">
                  <a:off x="5857567" y="2339245"/>
                  <a:ext cx="2181533" cy="566216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H="1">
                  <a:off x="5994400" y="2346391"/>
                  <a:ext cx="2044700" cy="94735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H="1">
                  <a:off x="6459289" y="2350228"/>
                  <a:ext cx="1579811" cy="111430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Oval 35"/>
                <p:cNvSpPr/>
                <p:nvPr/>
              </p:nvSpPr>
              <p:spPr>
                <a:xfrm>
                  <a:off x="6183361" y="2950793"/>
                  <a:ext cx="513900" cy="2600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577144" y="3130600"/>
                  <a:ext cx="513900" cy="2600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020145" y="2648456"/>
                  <a:ext cx="513900" cy="2600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52" name="Group 51"/>
          <p:cNvGrpSpPr/>
          <p:nvPr/>
        </p:nvGrpSpPr>
        <p:grpSpPr>
          <a:xfrm>
            <a:off x="3000560" y="3159497"/>
            <a:ext cx="5384594" cy="1170863"/>
            <a:chOff x="3000560" y="3159497"/>
            <a:chExt cx="5384594" cy="117086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6"/>
            <a:srcRect r="4330" b="45538"/>
            <a:stretch/>
          </p:blipFill>
          <p:spPr>
            <a:xfrm>
              <a:off x="3000560" y="3527435"/>
              <a:ext cx="1160853" cy="76067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3012319" y="3159497"/>
              <a:ext cx="1123379" cy="68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Washout</a:t>
              </a:r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224301" y="3201746"/>
              <a:ext cx="1160853" cy="1128614"/>
              <a:chOff x="7224301" y="3201746"/>
              <a:chExt cx="1160853" cy="1128614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6"/>
              <a:srcRect r="4330" b="45538"/>
              <a:stretch/>
            </p:blipFill>
            <p:spPr>
              <a:xfrm>
                <a:off x="7224301" y="3569684"/>
                <a:ext cx="1160853" cy="760676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7236060" y="3201746"/>
                <a:ext cx="1123379" cy="685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Washout</a:t>
                </a:r>
                <a:endParaRPr lang="en-US" dirty="0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7380340" y="3376617"/>
                <a:ext cx="890498" cy="826977"/>
                <a:chOff x="7315200" y="2140545"/>
                <a:chExt cx="890498" cy="826977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7315200" y="2140545"/>
                  <a:ext cx="890498" cy="826977"/>
                </a:xfrm>
                <a:prstGeom prst="line">
                  <a:avLst/>
                </a:prstGeom>
                <a:ln w="1270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7315200" y="2143954"/>
                  <a:ext cx="890498" cy="820877"/>
                </a:xfrm>
                <a:prstGeom prst="line">
                  <a:avLst/>
                </a:prstGeom>
                <a:ln w="1270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63106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age result for woodstock images 1969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mage result for woodstock 1969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81400" cy="4781354"/>
          </a:xfrm>
          <a:prstGeom prst="rect">
            <a:avLst/>
          </a:prstGeom>
        </p:spPr>
      </p:pic>
      <p:pic>
        <p:nvPicPr>
          <p:cNvPr id="3080" name="Picture 8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37" y="1695254"/>
            <a:ext cx="5565863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78300" y="312473"/>
            <a:ext cx="4152900" cy="535154"/>
          </a:xfrm>
        </p:spPr>
        <p:txBody>
          <a:bodyPr/>
          <a:lstStyle/>
          <a:p>
            <a:r>
              <a:rPr lang="en-US" dirty="0" smtClean="0"/>
              <a:t>Woodstock 1969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3265" y="2006600"/>
            <a:ext cx="20193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Drug A: 12+/-3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Drug B: 16+/-3 </a:t>
            </a:r>
            <a:r>
              <a:rPr lang="en-US" dirty="0" err="1"/>
              <a:t>hrs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basic concept to understand tailoring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66391"/>
            <a:ext cx="3848100" cy="649709"/>
          </a:xfrm>
        </p:spPr>
        <p:txBody>
          <a:bodyPr/>
          <a:lstStyle/>
          <a:p>
            <a:r>
              <a:rPr lang="en-US" sz="2400" smtClean="0"/>
              <a:t>Understanding variability</a:t>
            </a:r>
            <a:endParaRPr lang="en-US" sz="24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006600"/>
            <a:ext cx="2527300" cy="25273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11700" y="1166391"/>
            <a:ext cx="3848100" cy="13228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Geneva" pitchFamily="37" charset="-128"/>
                <a:cs typeface="Geneva" pitchFamily="3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Geneva" pitchFamily="3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Applying population averages vs individualized PK profiles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215" y="2752597"/>
            <a:ext cx="3921070" cy="19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2775" dirty="0"/>
              <a:t>Understanding variability to define a dosing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564857"/>
            <a:ext cx="2133600" cy="273844"/>
          </a:xfrm>
        </p:spPr>
        <p:txBody>
          <a:bodyPr/>
          <a:lstStyle/>
          <a:p>
            <a:fld id="{5FD889E0-CAB2-4699-909D-B9A88D47ACB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63218" y="1358055"/>
            <a:ext cx="0" cy="2923082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763219" y="4281136"/>
            <a:ext cx="5012336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478011" y="2412048"/>
            <a:ext cx="173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Concentration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5382" y="4366215"/>
            <a:ext cx="129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Subject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763218" y="2032611"/>
            <a:ext cx="4791231" cy="0"/>
          </a:xfrm>
          <a:prstGeom prst="line">
            <a:avLst/>
          </a:prstGeom>
          <a:ln w="28575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63218" y="3293659"/>
            <a:ext cx="4789982" cy="8341"/>
          </a:xfrm>
          <a:prstGeom prst="line">
            <a:avLst/>
          </a:prstGeom>
          <a:ln w="28575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4450" y="2947410"/>
            <a:ext cx="202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Minimum effective concentration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4449" y="1781147"/>
            <a:ext cx="185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Maximum </a:t>
            </a:r>
            <a:r>
              <a:rPr lang="en-CA" dirty="0" smtClean="0"/>
              <a:t>concentration</a:t>
            </a:r>
            <a:endParaRPr lang="en-CA" dirty="0"/>
          </a:p>
        </p:txBody>
      </p:sp>
      <p:grpSp>
        <p:nvGrpSpPr>
          <p:cNvPr id="43" name="Group 42"/>
          <p:cNvGrpSpPr/>
          <p:nvPr/>
        </p:nvGrpSpPr>
        <p:grpSpPr>
          <a:xfrm>
            <a:off x="2073624" y="2312065"/>
            <a:ext cx="4251418" cy="596833"/>
            <a:chOff x="2073624" y="2312065"/>
            <a:chExt cx="4251418" cy="596833"/>
          </a:xfrm>
        </p:grpSpPr>
        <p:sp>
          <p:nvSpPr>
            <p:cNvPr id="14" name="Oval 13"/>
            <p:cNvSpPr/>
            <p:nvPr/>
          </p:nvSpPr>
          <p:spPr>
            <a:xfrm>
              <a:off x="2073624" y="2730290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2750339" y="2615990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/>
            <p:cNvSpPr/>
            <p:nvPr/>
          </p:nvSpPr>
          <p:spPr>
            <a:xfrm>
              <a:off x="3251609" y="2463992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/>
            <p:cNvSpPr/>
            <p:nvPr/>
          </p:nvSpPr>
          <p:spPr>
            <a:xfrm>
              <a:off x="3765410" y="2615990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/>
            <p:cNvSpPr/>
            <p:nvPr/>
          </p:nvSpPr>
          <p:spPr>
            <a:xfrm>
              <a:off x="4316807" y="2615990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/>
            <p:cNvSpPr/>
            <p:nvPr/>
          </p:nvSpPr>
          <p:spPr>
            <a:xfrm>
              <a:off x="4849157" y="2463992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/>
            <p:nvPr/>
          </p:nvSpPr>
          <p:spPr>
            <a:xfrm>
              <a:off x="5319347" y="2615990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/>
            <p:cNvSpPr/>
            <p:nvPr/>
          </p:nvSpPr>
          <p:spPr>
            <a:xfrm>
              <a:off x="5695300" y="2437382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Oval 21"/>
            <p:cNvSpPr/>
            <p:nvPr/>
          </p:nvSpPr>
          <p:spPr>
            <a:xfrm>
              <a:off x="6146443" y="2551682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/>
            <p:nvPr/>
          </p:nvSpPr>
          <p:spPr>
            <a:xfrm>
              <a:off x="2073624" y="2615990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/>
            <p:nvPr/>
          </p:nvSpPr>
          <p:spPr>
            <a:xfrm>
              <a:off x="2750339" y="2705294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/>
          </p:nvSpPr>
          <p:spPr>
            <a:xfrm>
              <a:off x="3251609" y="2642600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Oval 25"/>
            <p:cNvSpPr/>
            <p:nvPr/>
          </p:nvSpPr>
          <p:spPr>
            <a:xfrm>
              <a:off x="3765410" y="2526660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/>
            <p:cNvSpPr/>
            <p:nvPr/>
          </p:nvSpPr>
          <p:spPr>
            <a:xfrm>
              <a:off x="4316807" y="2730290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Oval 27"/>
            <p:cNvSpPr/>
            <p:nvPr/>
          </p:nvSpPr>
          <p:spPr>
            <a:xfrm>
              <a:off x="4849157" y="2312065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/>
            <p:cNvSpPr/>
            <p:nvPr/>
          </p:nvSpPr>
          <p:spPr>
            <a:xfrm>
              <a:off x="5319347" y="2730290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Oval 29"/>
            <p:cNvSpPr/>
            <p:nvPr/>
          </p:nvSpPr>
          <p:spPr>
            <a:xfrm>
              <a:off x="5695300" y="2642600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Oval 30"/>
            <p:cNvSpPr/>
            <p:nvPr/>
          </p:nvSpPr>
          <p:spPr>
            <a:xfrm>
              <a:off x="6146443" y="2337062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61936" y="3555349"/>
            <a:ext cx="503416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Patients have similar PK</a:t>
            </a:r>
            <a:endParaRPr lang="en-CA" sz="1400" b="1" dirty="0"/>
          </a:p>
          <a:p>
            <a:r>
              <a:rPr lang="en-US" sz="1400" b="1" dirty="0" smtClean="0"/>
              <a:t>Individual PK similar over time</a:t>
            </a:r>
          </a:p>
        </p:txBody>
      </p:sp>
      <p:sp>
        <p:nvSpPr>
          <p:cNvPr id="3" name="Right Brace 2"/>
          <p:cNvSpPr/>
          <p:nvPr/>
        </p:nvSpPr>
        <p:spPr>
          <a:xfrm>
            <a:off x="4564201" y="3648249"/>
            <a:ext cx="162018" cy="37804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4675619" y="3561223"/>
            <a:ext cx="281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Generic population dose</a:t>
            </a:r>
          </a:p>
          <a:p>
            <a:r>
              <a:rPr lang="en-US" sz="1400" b="1" dirty="0" smtClean="0"/>
              <a:t>(e.g. 10 mg/kg)</a:t>
            </a:r>
            <a:endParaRPr lang="en-CA" sz="14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5598447" y="1120620"/>
            <a:ext cx="1479055" cy="606766"/>
            <a:chOff x="5598447" y="1120620"/>
            <a:chExt cx="1479055" cy="606766"/>
          </a:xfrm>
        </p:grpSpPr>
        <p:sp>
          <p:nvSpPr>
            <p:cNvPr id="38" name="Oval 37"/>
            <p:cNvSpPr/>
            <p:nvPr/>
          </p:nvSpPr>
          <p:spPr>
            <a:xfrm>
              <a:off x="5598447" y="1169816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84600" y="1120620"/>
              <a:ext cx="1292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Infusion </a:t>
              </a:r>
              <a:r>
                <a:rPr lang="en-CA" dirty="0"/>
                <a:t>1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5598447" y="1397619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84600" y="1358054"/>
              <a:ext cx="1292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Infusion </a:t>
              </a:r>
              <a:r>
                <a:rPr lang="en-CA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3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2775" dirty="0"/>
              <a:t>Understanding variability to define a dosing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564857"/>
            <a:ext cx="2133600" cy="273844"/>
          </a:xfrm>
        </p:spPr>
        <p:txBody>
          <a:bodyPr/>
          <a:lstStyle/>
          <a:p>
            <a:fld id="{5FD889E0-CAB2-4699-909D-B9A88D47ACB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63218" y="1358055"/>
            <a:ext cx="0" cy="2923082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763219" y="4281136"/>
            <a:ext cx="5012336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478011" y="2412048"/>
            <a:ext cx="173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Concentration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5382" y="4366215"/>
            <a:ext cx="129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Subject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763218" y="2032611"/>
            <a:ext cx="4791231" cy="0"/>
          </a:xfrm>
          <a:prstGeom prst="line">
            <a:avLst/>
          </a:prstGeom>
          <a:ln w="28575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63218" y="3293659"/>
            <a:ext cx="4789982" cy="8341"/>
          </a:xfrm>
          <a:prstGeom prst="line">
            <a:avLst/>
          </a:prstGeom>
          <a:ln w="28575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4450" y="2947410"/>
            <a:ext cx="202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Minimum effective concentration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4449" y="1781147"/>
            <a:ext cx="185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Maximum </a:t>
            </a:r>
            <a:r>
              <a:rPr lang="en-CA" dirty="0" smtClean="0"/>
              <a:t>concentration</a:t>
            </a:r>
            <a:endParaRPr lang="en-CA" dirty="0"/>
          </a:p>
        </p:txBody>
      </p:sp>
      <p:sp>
        <p:nvSpPr>
          <p:cNvPr id="32" name="Oval 31"/>
          <p:cNvSpPr/>
          <p:nvPr/>
        </p:nvSpPr>
        <p:spPr>
          <a:xfrm>
            <a:off x="5598447" y="1169816"/>
            <a:ext cx="178599" cy="178608"/>
          </a:xfrm>
          <a:prstGeom prst="ellipse">
            <a:avLst/>
          </a:prstGeom>
          <a:solidFill>
            <a:srgbClr val="F99F54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TextBox 32"/>
          <p:cNvSpPr txBox="1"/>
          <p:nvPr/>
        </p:nvSpPr>
        <p:spPr>
          <a:xfrm>
            <a:off x="5784600" y="1120620"/>
            <a:ext cx="129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Infusion </a:t>
            </a:r>
            <a:r>
              <a:rPr lang="en-CA" dirty="0"/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5598447" y="1397619"/>
            <a:ext cx="178599" cy="178608"/>
          </a:xfrm>
          <a:prstGeom prst="ellipse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5" name="TextBox 34"/>
          <p:cNvSpPr txBox="1"/>
          <p:nvPr/>
        </p:nvSpPr>
        <p:spPr>
          <a:xfrm>
            <a:off x="5784600" y="1358054"/>
            <a:ext cx="129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Infusion </a:t>
            </a:r>
            <a:r>
              <a:rPr lang="en-CA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61936" y="3555349"/>
            <a:ext cx="503416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Patients have </a:t>
            </a:r>
            <a:r>
              <a:rPr lang="en-US" sz="1400" b="1" dirty="0" smtClean="0"/>
              <a:t>different </a:t>
            </a:r>
            <a:r>
              <a:rPr lang="en-US" sz="1400" b="1" dirty="0"/>
              <a:t>PK</a:t>
            </a:r>
            <a:endParaRPr lang="en-CA" sz="1400" b="1" dirty="0"/>
          </a:p>
          <a:p>
            <a:r>
              <a:rPr lang="en-US" sz="1400" b="1" dirty="0" smtClean="0"/>
              <a:t>Individual PK varies over time</a:t>
            </a:r>
          </a:p>
        </p:txBody>
      </p:sp>
      <p:sp>
        <p:nvSpPr>
          <p:cNvPr id="3" name="Right Brace 2"/>
          <p:cNvSpPr/>
          <p:nvPr/>
        </p:nvSpPr>
        <p:spPr>
          <a:xfrm>
            <a:off x="4564201" y="3648249"/>
            <a:ext cx="162018" cy="37804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4755198" y="3664178"/>
            <a:ext cx="2811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Can’t define </a:t>
            </a:r>
            <a:r>
              <a:rPr lang="en-US" sz="1400" b="1" smtClean="0"/>
              <a:t>a regimen</a:t>
            </a:r>
            <a:endParaRPr lang="en-CA" sz="14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2073624" y="1631072"/>
            <a:ext cx="4251418" cy="1998485"/>
            <a:chOff x="2073624" y="1631072"/>
            <a:chExt cx="4251418" cy="1998485"/>
          </a:xfrm>
        </p:grpSpPr>
        <p:sp>
          <p:nvSpPr>
            <p:cNvPr id="37" name="Oval 36"/>
            <p:cNvSpPr/>
            <p:nvPr/>
          </p:nvSpPr>
          <p:spPr>
            <a:xfrm>
              <a:off x="2073624" y="2671320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750339" y="3241623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251609" y="2405022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765410" y="2557020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316807" y="3348137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849157" y="1809680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319347" y="2074487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695300" y="2378412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146443" y="2991011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073624" y="1985183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750339" y="1985183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251609" y="1631072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756405" y="3412849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316807" y="2211314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894778" y="3080315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319347" y="3188356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695300" y="3450949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146443" y="1720376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99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2775" dirty="0"/>
              <a:t>Understanding variability to define a dosing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564857"/>
            <a:ext cx="2133600" cy="273844"/>
          </a:xfrm>
        </p:spPr>
        <p:txBody>
          <a:bodyPr/>
          <a:lstStyle/>
          <a:p>
            <a:fld id="{5FD889E0-CAB2-4699-909D-B9A88D47ACB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63218" y="1358055"/>
            <a:ext cx="0" cy="2923082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763219" y="4281136"/>
            <a:ext cx="5012336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478011" y="2412048"/>
            <a:ext cx="173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Concentration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5382" y="4366215"/>
            <a:ext cx="129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Subject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763218" y="2032611"/>
            <a:ext cx="4791231" cy="0"/>
          </a:xfrm>
          <a:prstGeom prst="line">
            <a:avLst/>
          </a:prstGeom>
          <a:ln w="28575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63218" y="3293659"/>
            <a:ext cx="4789982" cy="8341"/>
          </a:xfrm>
          <a:prstGeom prst="line">
            <a:avLst/>
          </a:prstGeom>
          <a:ln w="28575"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4450" y="2947410"/>
            <a:ext cx="202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Minimum effective concentration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4449" y="1781147"/>
            <a:ext cx="185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Maximum </a:t>
            </a:r>
            <a:r>
              <a:rPr lang="en-CA" dirty="0" smtClean="0"/>
              <a:t>concentration</a:t>
            </a:r>
            <a:endParaRPr lang="en-CA" dirty="0"/>
          </a:p>
        </p:txBody>
      </p:sp>
      <p:sp>
        <p:nvSpPr>
          <p:cNvPr id="32" name="Oval 31"/>
          <p:cNvSpPr/>
          <p:nvPr/>
        </p:nvSpPr>
        <p:spPr>
          <a:xfrm>
            <a:off x="5598447" y="1169816"/>
            <a:ext cx="178599" cy="178608"/>
          </a:xfrm>
          <a:prstGeom prst="ellipse">
            <a:avLst/>
          </a:prstGeom>
          <a:solidFill>
            <a:srgbClr val="F99F54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TextBox 32"/>
          <p:cNvSpPr txBox="1"/>
          <p:nvPr/>
        </p:nvSpPr>
        <p:spPr>
          <a:xfrm>
            <a:off x="5784600" y="1120620"/>
            <a:ext cx="129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Infusion </a:t>
            </a:r>
            <a:r>
              <a:rPr lang="en-CA" dirty="0"/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5598447" y="1397619"/>
            <a:ext cx="178599" cy="178608"/>
          </a:xfrm>
          <a:prstGeom prst="ellipse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5" name="TextBox 34"/>
          <p:cNvSpPr txBox="1"/>
          <p:nvPr/>
        </p:nvSpPr>
        <p:spPr>
          <a:xfrm>
            <a:off x="5784600" y="1358054"/>
            <a:ext cx="129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Infusion </a:t>
            </a:r>
            <a:r>
              <a:rPr lang="en-CA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61936" y="3555349"/>
            <a:ext cx="503416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Patients have </a:t>
            </a:r>
            <a:r>
              <a:rPr lang="en-US" sz="1400" b="1" dirty="0" smtClean="0"/>
              <a:t>different </a:t>
            </a:r>
            <a:r>
              <a:rPr lang="en-US" sz="1400" b="1" dirty="0"/>
              <a:t>PK</a:t>
            </a:r>
            <a:endParaRPr lang="en-CA" sz="1400" b="1" dirty="0"/>
          </a:p>
          <a:p>
            <a:r>
              <a:rPr lang="en-US" sz="1400" b="1" dirty="0" smtClean="0"/>
              <a:t>Individual PK similar over time</a:t>
            </a:r>
          </a:p>
        </p:txBody>
      </p:sp>
      <p:sp>
        <p:nvSpPr>
          <p:cNvPr id="3" name="Right Brace 2"/>
          <p:cNvSpPr/>
          <p:nvPr/>
        </p:nvSpPr>
        <p:spPr>
          <a:xfrm>
            <a:off x="4564201" y="3648249"/>
            <a:ext cx="162018" cy="37804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4755198" y="3664178"/>
            <a:ext cx="2811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Individualized dose</a:t>
            </a:r>
            <a:endParaRPr lang="en-CA" sz="14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95104" y="1557813"/>
            <a:ext cx="4275391" cy="2189712"/>
            <a:chOff x="1995104" y="1557813"/>
            <a:chExt cx="4275391" cy="2189712"/>
          </a:xfrm>
        </p:grpSpPr>
        <p:sp>
          <p:nvSpPr>
            <p:cNvPr id="56" name="Oval 55"/>
            <p:cNvSpPr/>
            <p:nvPr/>
          </p:nvSpPr>
          <p:spPr>
            <a:xfrm>
              <a:off x="1995104" y="3297577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695792" y="2771279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197062" y="2171107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742212" y="3423452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4262261" y="2323105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794611" y="1709740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354100" y="3403817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5640753" y="2774744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6091896" y="2510896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995104" y="3183277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695792" y="2860583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197062" y="2349715"/>
              <a:ext cx="178599" cy="178608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742212" y="3321423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262261" y="2437405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794611" y="1557813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5354100" y="3568917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640753" y="2979962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6091896" y="2296276"/>
              <a:ext cx="178599" cy="178608"/>
            </a:xfrm>
            <a:prstGeom prst="ellipse">
              <a:avLst/>
            </a:prstGeom>
            <a:solidFill>
              <a:srgbClr val="F99F54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7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938367"/>
              </p:ext>
            </p:extLst>
          </p:nvPr>
        </p:nvGraphicFramePr>
        <p:xfrm>
          <a:off x="105321" y="1069923"/>
          <a:ext cx="8765108" cy="388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1376524" y="0"/>
            <a:ext cx="6522875" cy="928811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D113B"/>
                </a:solidFill>
                <a:latin typeface="Arial"/>
                <a:ea typeface="Geneva" pitchFamily="37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9pPr>
          </a:lstStyle>
          <a:p>
            <a:pPr algn="ctr"/>
            <a:r>
              <a:rPr lang="en-US" smtClean="0"/>
              <a:t>PK variability: why we cannot use population estimates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345013"/>
              </p:ext>
            </p:extLst>
          </p:nvPr>
        </p:nvGraphicFramePr>
        <p:xfrm>
          <a:off x="105321" y="1069923"/>
          <a:ext cx="8765108" cy="388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6524" y="0"/>
            <a:ext cx="6522875" cy="928811"/>
          </a:xfrm>
        </p:spPr>
        <p:txBody>
          <a:bodyPr/>
          <a:lstStyle/>
          <a:p>
            <a:pPr algn="ctr"/>
            <a:r>
              <a:rPr lang="en-US" dirty="0"/>
              <a:t>PK variability: why we cannot use population estimates</a:t>
            </a:r>
          </a:p>
        </p:txBody>
      </p:sp>
    </p:spTree>
    <p:extLst>
      <p:ext uri="{BB962C8B-B14F-4D97-AF65-F5344CB8AC3E}">
        <p14:creationId xmlns:p14="http://schemas.microsoft.com/office/powerpoint/2010/main" val="21432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31363" y="796498"/>
            <a:ext cx="8281433" cy="3919513"/>
            <a:chOff x="308484" y="1637731"/>
            <a:chExt cx="11041911" cy="5226017"/>
          </a:xfrm>
        </p:grpSpPr>
        <p:grpSp>
          <p:nvGrpSpPr>
            <p:cNvPr id="6" name="Group 5"/>
            <p:cNvGrpSpPr/>
            <p:nvPr/>
          </p:nvGrpSpPr>
          <p:grpSpPr>
            <a:xfrm>
              <a:off x="1452385" y="1637731"/>
              <a:ext cx="7983940" cy="4503761"/>
              <a:chOff x="2183642" y="1364776"/>
              <a:chExt cx="7983940" cy="4503761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>
                <a:off x="2183642" y="5868537"/>
                <a:ext cx="798394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Arrow Connector 3"/>
              <p:cNvCxnSpPr/>
              <p:nvPr/>
            </p:nvCxnSpPr>
            <p:spPr>
              <a:xfrm flipV="1">
                <a:off x="2183642" y="1364776"/>
                <a:ext cx="0" cy="450376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 flipV="1">
              <a:off x="1261391" y="2151500"/>
              <a:ext cx="188794" cy="227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279511" y="4055660"/>
              <a:ext cx="188794" cy="227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408024" y="6115298"/>
              <a:ext cx="0" cy="14785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368025" y="6123844"/>
              <a:ext cx="0" cy="14785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272556" y="6121014"/>
              <a:ext cx="0" cy="14785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179573" y="6130964"/>
              <a:ext cx="0" cy="14785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095340" y="6139510"/>
              <a:ext cx="0" cy="14785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85119" y="6136680"/>
              <a:ext cx="0" cy="14785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885945" y="6128760"/>
              <a:ext cx="0" cy="14785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834718" y="6125934"/>
              <a:ext cx="0" cy="14785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9713451" y="6325138"/>
              <a:ext cx="16369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 (</a:t>
              </a:r>
              <a:r>
                <a:rPr lang="en-US" dirty="0" err="1"/>
                <a:t>hrs</a:t>
              </a:r>
              <a:r>
                <a:rPr lang="en-US" dirty="0"/>
                <a:t>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12606" y="6371305"/>
              <a:ext cx="551262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	12	24	36	48	60	72	84	96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-961949" y="3420983"/>
              <a:ext cx="303330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Log [</a:t>
              </a:r>
              <a:r>
                <a:rPr lang="en-US"/>
                <a:t>plasma activity]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5069" y="1952086"/>
              <a:ext cx="588195" cy="344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1</a:t>
              </a:r>
              <a:endParaRPr lang="en-US" dirty="0"/>
            </a:p>
            <a:p>
              <a:endParaRPr lang="en-US" dirty="0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1101229" y="1181825"/>
            <a:ext cx="3124184" cy="29617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101229" y="2609945"/>
            <a:ext cx="1578684" cy="1573949"/>
            <a:chOff x="1468305" y="4055660"/>
            <a:chExt cx="2104912" cy="2098598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468305" y="4055660"/>
              <a:ext cx="2104912" cy="14748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533079" y="4070408"/>
              <a:ext cx="0" cy="208385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094696" y="3459705"/>
            <a:ext cx="1916084" cy="369332"/>
            <a:chOff x="1459594" y="5188674"/>
            <a:chExt cx="2554779" cy="492442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459594" y="5672912"/>
              <a:ext cx="2069379" cy="0"/>
            </a:xfrm>
            <a:prstGeom prst="straightConnector1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807443" y="5188674"/>
              <a:ext cx="2206930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(Terminal) HL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5" name="Right Triangle 54"/>
          <p:cNvSpPr/>
          <p:nvPr/>
        </p:nvSpPr>
        <p:spPr>
          <a:xfrm>
            <a:off x="1105621" y="1190020"/>
            <a:ext cx="3118778" cy="2963910"/>
          </a:xfrm>
          <a:prstGeom prst="rtTriangl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1084898" y="1172096"/>
            <a:ext cx="1964513" cy="302926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5" idx="0"/>
          </p:cNvCxnSpPr>
          <p:nvPr/>
        </p:nvCxnSpPr>
        <p:spPr>
          <a:xfrm>
            <a:off x="1105620" y="1190020"/>
            <a:ext cx="4285641" cy="292779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ight Triangle 67"/>
          <p:cNvSpPr/>
          <p:nvPr/>
        </p:nvSpPr>
        <p:spPr>
          <a:xfrm>
            <a:off x="1432365" y="983544"/>
            <a:ext cx="4298104" cy="2972849"/>
          </a:xfrm>
          <a:prstGeom prst="rtTriangle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13167" y="1267573"/>
            <a:ext cx="4254386" cy="2890265"/>
            <a:chOff x="4315950" y="1063233"/>
            <a:chExt cx="4254386" cy="2890265"/>
          </a:xfrm>
        </p:grpSpPr>
        <p:sp>
          <p:nvSpPr>
            <p:cNvPr id="69" name="Right Triangle 68"/>
            <p:cNvSpPr/>
            <p:nvPr/>
          </p:nvSpPr>
          <p:spPr>
            <a:xfrm>
              <a:off x="4317600" y="1063233"/>
              <a:ext cx="4252736" cy="2860309"/>
            </a:xfrm>
            <a:prstGeom prst="rtTriangle">
              <a:avLst/>
            </a:prstGeom>
            <a:solidFill>
              <a:schemeClr val="accent2">
                <a:alpha val="20000"/>
              </a:schemeClr>
            </a:solidFill>
            <a:ln>
              <a:noFill/>
              <a:prstDash val="dash"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/>
            <p:cNvSpPr/>
            <p:nvPr/>
          </p:nvSpPr>
          <p:spPr>
            <a:xfrm>
              <a:off x="4315950" y="1067866"/>
              <a:ext cx="1856700" cy="2885632"/>
            </a:xfrm>
            <a:prstGeom prst="rtTriangle">
              <a:avLst/>
            </a:prstGeom>
            <a:pattFill prst="ltHorz">
              <a:fgClr>
                <a:schemeClr val="accent1"/>
              </a:fgClr>
              <a:bgClr>
                <a:schemeClr val="bg1"/>
              </a:bgClr>
            </a:patt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491897" y="1099686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Individual variability in the response to treatment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3762085" y="1466219"/>
            <a:ext cx="4304747" cy="651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 subject variability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3031729" y="3965497"/>
            <a:ext cx="1953884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7" idx="4"/>
          </p:cNvCxnSpPr>
          <p:nvPr/>
        </p:nvCxnSpPr>
        <p:spPr>
          <a:xfrm flipH="1">
            <a:off x="3795822" y="2117383"/>
            <a:ext cx="2118637" cy="1752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3"/>
          <p:cNvSpPr txBox="1">
            <a:spLocks/>
          </p:cNvSpPr>
          <p:nvPr/>
        </p:nvSpPr>
        <p:spPr>
          <a:xfrm>
            <a:off x="1376524" y="0"/>
            <a:ext cx="6522875" cy="928811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CD113B"/>
                </a:solidFill>
                <a:latin typeface="Arial"/>
                <a:ea typeface="Geneva" pitchFamily="37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  <a:cs typeface="Times New Roman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800000"/>
                </a:solidFill>
                <a:latin typeface="Times New Roman" pitchFamily="37" charset="0"/>
                <a:ea typeface="Geneva" pitchFamily="37" charset="-128"/>
              </a:defRPr>
            </a:lvl9pPr>
          </a:lstStyle>
          <a:p>
            <a:pPr algn="ctr"/>
            <a:r>
              <a:rPr lang="en-US" smtClean="0"/>
              <a:t>PK variability: why we cannot use population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Back-of-napkin individual PK profiling?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97" r="816" b="1027"/>
          <a:stretch/>
        </p:blipFill>
        <p:spPr>
          <a:xfrm>
            <a:off x="1257300" y="902994"/>
            <a:ext cx="6426200" cy="37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6691"/>
            <a:ext cx="8229600" cy="2351509"/>
          </a:xfrm>
        </p:spPr>
        <p:txBody>
          <a:bodyPr/>
          <a:lstStyle/>
          <a:p>
            <a:r>
              <a:rPr lang="en-US" dirty="0" smtClean="0"/>
              <a:t>McMaster University has received research, consultancy and educational funding for Population PK projects  from Bayer, </a:t>
            </a:r>
            <a:r>
              <a:rPr lang="en-US" dirty="0" err="1" smtClean="0"/>
              <a:t>Grifols</a:t>
            </a:r>
            <a:r>
              <a:rPr lang="en-US" dirty="0" smtClean="0"/>
              <a:t>, </a:t>
            </a:r>
            <a:r>
              <a:rPr lang="en-US" dirty="0" err="1" smtClean="0"/>
              <a:t>NovONordisk</a:t>
            </a:r>
            <a:r>
              <a:rPr lang="en-US" dirty="0" smtClean="0"/>
              <a:t>, </a:t>
            </a:r>
            <a:r>
              <a:rPr lang="en-US" dirty="0" err="1" smtClean="0"/>
              <a:t>Octapharma</a:t>
            </a:r>
            <a:r>
              <a:rPr lang="en-US" dirty="0" smtClean="0"/>
              <a:t>, Pfizer</a:t>
            </a:r>
          </a:p>
          <a:p>
            <a:endParaRPr lang="en-US" dirty="0" smtClean="0"/>
          </a:p>
          <a:p>
            <a:r>
              <a:rPr lang="en-US" dirty="0" smtClean="0"/>
              <a:t>I am the co-PI of the WAPPS-Hemo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2775" dirty="0"/>
              <a:t>The WAPPS-</a:t>
            </a:r>
            <a:r>
              <a:rPr lang="en-CA" sz="2775" dirty="0" err="1"/>
              <a:t>Hemo</a:t>
            </a:r>
            <a:r>
              <a:rPr lang="en-CA" sz="2775" dirty="0"/>
              <a:t> co-investigator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2024" y="1198667"/>
            <a:ext cx="1848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WAPPS-Hemo </a:t>
            </a:r>
            <a:r>
              <a:rPr lang="en-CA" dirty="0" smtClean="0"/>
              <a:t>network:</a:t>
            </a:r>
          </a:p>
          <a:p>
            <a:endParaRPr lang="en-CA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CA" dirty="0" smtClean="0">
                <a:solidFill>
                  <a:schemeClr val="accent4">
                    <a:lumMod val="75000"/>
                  </a:schemeClr>
                </a:solidFill>
              </a:rPr>
              <a:t>114 </a:t>
            </a:r>
            <a:r>
              <a:rPr lang="en-CA" dirty="0"/>
              <a:t>registered </a:t>
            </a:r>
            <a:r>
              <a:rPr lang="en-CA" dirty="0" smtClean="0"/>
              <a:t>HTC</a:t>
            </a:r>
          </a:p>
          <a:p>
            <a:endParaRPr lang="en-CA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CA" dirty="0" smtClean="0">
                <a:solidFill>
                  <a:schemeClr val="accent4">
                    <a:lumMod val="75000"/>
                  </a:schemeClr>
                </a:solidFill>
              </a:rPr>
              <a:t>32 </a:t>
            </a:r>
            <a:r>
              <a:rPr lang="en-CA" dirty="0"/>
              <a:t>different </a:t>
            </a:r>
            <a:r>
              <a:rPr lang="en-CA" dirty="0" smtClean="0"/>
              <a:t>countries</a:t>
            </a:r>
          </a:p>
          <a:p>
            <a:endParaRPr lang="en-CA" dirty="0"/>
          </a:p>
          <a:p>
            <a:r>
              <a:rPr lang="en-CA" dirty="0" smtClean="0"/>
              <a:t>1550 patients</a:t>
            </a:r>
          </a:p>
          <a:p>
            <a:endParaRPr lang="en-CA" dirty="0"/>
          </a:p>
          <a:p>
            <a:r>
              <a:rPr lang="en-CA" dirty="0" smtClean="0"/>
              <a:t>2459 infusions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7" y="1007772"/>
            <a:ext cx="6554522" cy="3427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4892" y="4204140"/>
            <a:ext cx="321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www.wapps-hemo.org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54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974973" y="982268"/>
            <a:ext cx="481379" cy="56051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1672737" y="4081557"/>
            <a:ext cx="1085850" cy="5077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rgbClr val="000000"/>
                </a:solidFill>
              </a:rPr>
              <a:t>Single patient report</a:t>
            </a:r>
          </a:p>
        </p:txBody>
      </p:sp>
      <p:sp>
        <p:nvSpPr>
          <p:cNvPr id="6" name="Down Arrow 5"/>
          <p:cNvSpPr/>
          <p:nvPr/>
        </p:nvSpPr>
        <p:spPr>
          <a:xfrm>
            <a:off x="1974973" y="3338607"/>
            <a:ext cx="481379" cy="56051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672737" y="305261"/>
            <a:ext cx="1085850" cy="5077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rgbClr val="000000"/>
                </a:solidFill>
              </a:rPr>
              <a:t>Single patient data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03732" y="1662424"/>
            <a:ext cx="3006970" cy="1417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100" dirty="0">
                <a:solidFill>
                  <a:srgbClr val="000000"/>
                </a:solidFill>
              </a:rPr>
              <a:t>Estimating PK  for single individuals on the base of 2-4 samples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9960" y="1694447"/>
            <a:ext cx="1483702" cy="13857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100" dirty="0">
                <a:solidFill>
                  <a:srgbClr val="000000"/>
                </a:solidFill>
              </a:rPr>
              <a:t>Web-application</a:t>
            </a:r>
          </a:p>
        </p:txBody>
      </p:sp>
    </p:spTree>
    <p:extLst>
      <p:ext uri="{BB962C8B-B14F-4D97-AF65-F5344CB8AC3E}">
        <p14:creationId xmlns:p14="http://schemas.microsoft.com/office/powerpoint/2010/main" val="11624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974973" y="982268"/>
            <a:ext cx="481379" cy="56051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1672737" y="4081557"/>
            <a:ext cx="1085850" cy="5077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rgbClr val="000000"/>
                </a:solidFill>
              </a:rPr>
              <a:t>Single patient report</a:t>
            </a:r>
          </a:p>
        </p:txBody>
      </p:sp>
      <p:sp>
        <p:nvSpPr>
          <p:cNvPr id="6" name="Down Arrow 5"/>
          <p:cNvSpPr/>
          <p:nvPr/>
        </p:nvSpPr>
        <p:spPr>
          <a:xfrm>
            <a:off x="1974973" y="3338607"/>
            <a:ext cx="481379" cy="56051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672737" y="305261"/>
            <a:ext cx="1085850" cy="5077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rgbClr val="000000"/>
                </a:solidFill>
              </a:rPr>
              <a:t>Single patient data</a:t>
            </a:r>
          </a:p>
        </p:txBody>
      </p:sp>
      <p:sp>
        <p:nvSpPr>
          <p:cNvPr id="9" name="Bent Arrow 8"/>
          <p:cNvSpPr/>
          <p:nvPr/>
        </p:nvSpPr>
        <p:spPr>
          <a:xfrm flipV="1">
            <a:off x="2033220" y="944902"/>
            <a:ext cx="1338630" cy="1551843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5400000" flipV="1">
            <a:off x="1792532" y="2542906"/>
            <a:ext cx="1593607" cy="1375994"/>
          </a:xfrm>
          <a:prstGeom prst="ben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03732" y="1662424"/>
            <a:ext cx="3006970" cy="1417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100" dirty="0">
                <a:solidFill>
                  <a:srgbClr val="000000"/>
                </a:solidFill>
              </a:rPr>
              <a:t>Estimating PK  for single individuals on the base of 2-4 samples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9960" y="1694447"/>
            <a:ext cx="1483702" cy="13857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100" dirty="0">
                <a:solidFill>
                  <a:srgbClr val="000000"/>
                </a:solidFill>
              </a:rPr>
              <a:t>Web-application</a:t>
            </a:r>
          </a:p>
        </p:txBody>
      </p:sp>
    </p:spTree>
    <p:extLst>
      <p:ext uri="{BB962C8B-B14F-4D97-AF65-F5344CB8AC3E}">
        <p14:creationId xmlns:p14="http://schemas.microsoft.com/office/powerpoint/2010/main" val="13201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974973" y="982268"/>
            <a:ext cx="481379" cy="56051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1672737" y="4081557"/>
            <a:ext cx="1085850" cy="5077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rgbClr val="000000"/>
                </a:solidFill>
              </a:rPr>
              <a:t>Single patient report</a:t>
            </a:r>
          </a:p>
        </p:txBody>
      </p:sp>
      <p:sp>
        <p:nvSpPr>
          <p:cNvPr id="6" name="Down Arrow 5"/>
          <p:cNvSpPr/>
          <p:nvPr/>
        </p:nvSpPr>
        <p:spPr>
          <a:xfrm>
            <a:off x="1974973" y="3338607"/>
            <a:ext cx="481379" cy="56051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672737" y="305261"/>
            <a:ext cx="1085850" cy="5077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rgbClr val="000000"/>
                </a:solidFill>
              </a:rPr>
              <a:t>Single patient data</a:t>
            </a:r>
          </a:p>
        </p:txBody>
      </p:sp>
      <p:sp>
        <p:nvSpPr>
          <p:cNvPr id="9" name="Bent Arrow 8"/>
          <p:cNvSpPr/>
          <p:nvPr/>
        </p:nvSpPr>
        <p:spPr>
          <a:xfrm flipV="1">
            <a:off x="2033220" y="944902"/>
            <a:ext cx="1338630" cy="1551843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5400000" flipV="1">
            <a:off x="1792532" y="2542906"/>
            <a:ext cx="1593607" cy="1375994"/>
          </a:xfrm>
          <a:prstGeom prst="ben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03732" y="1662424"/>
            <a:ext cx="3006970" cy="1417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100" dirty="0">
                <a:solidFill>
                  <a:srgbClr val="000000"/>
                </a:solidFill>
              </a:rPr>
              <a:t>Estimating PK  for single individuals on the base of 2-4 samples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9960" y="1694447"/>
            <a:ext cx="1483702" cy="13857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100" dirty="0">
                <a:solidFill>
                  <a:srgbClr val="000000"/>
                </a:solidFill>
              </a:rPr>
              <a:t>Web-application</a:t>
            </a:r>
          </a:p>
        </p:txBody>
      </p:sp>
      <p:sp>
        <p:nvSpPr>
          <p:cNvPr id="11" name="Oval 10"/>
          <p:cNvSpPr/>
          <p:nvPr/>
        </p:nvSpPr>
        <p:spPr>
          <a:xfrm>
            <a:off x="3371850" y="1720823"/>
            <a:ext cx="1424354" cy="1426553"/>
          </a:xfrm>
          <a:prstGeom prst="ellipse">
            <a:avLst/>
          </a:prstGeom>
          <a:gradFill>
            <a:gsLst>
              <a:gs pos="0">
                <a:schemeClr val="accent4">
                  <a:tint val="100000"/>
                  <a:shade val="100000"/>
                  <a:satMod val="13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000000"/>
                </a:solidFill>
              </a:rPr>
              <a:t>Online PPK engine</a:t>
            </a:r>
          </a:p>
          <a:p>
            <a:pPr algn="ctr"/>
            <a:r>
              <a:rPr lang="en-CA" sz="1200" dirty="0">
                <a:solidFill>
                  <a:srgbClr val="000000"/>
                </a:solidFill>
              </a:rPr>
              <a:t>(NONMEM)</a:t>
            </a:r>
          </a:p>
        </p:txBody>
      </p:sp>
    </p:spTree>
    <p:extLst>
      <p:ext uri="{BB962C8B-B14F-4D97-AF65-F5344CB8AC3E}">
        <p14:creationId xmlns:p14="http://schemas.microsoft.com/office/powerpoint/2010/main" val="140656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46914E-6 L -0.00174 -0.269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974973" y="982268"/>
            <a:ext cx="481379" cy="56051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1672737" y="4081557"/>
            <a:ext cx="1085850" cy="5077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rgbClr val="000000"/>
                </a:solidFill>
              </a:rPr>
              <a:t>Single patient report</a:t>
            </a:r>
          </a:p>
        </p:txBody>
      </p:sp>
      <p:sp>
        <p:nvSpPr>
          <p:cNvPr id="6" name="Down Arrow 5"/>
          <p:cNvSpPr/>
          <p:nvPr/>
        </p:nvSpPr>
        <p:spPr>
          <a:xfrm>
            <a:off x="1974973" y="3338607"/>
            <a:ext cx="481379" cy="56051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672737" y="305261"/>
            <a:ext cx="1085850" cy="5077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rgbClr val="000000"/>
                </a:solidFill>
              </a:rPr>
              <a:t>Single patient data</a:t>
            </a:r>
          </a:p>
        </p:txBody>
      </p:sp>
      <p:sp>
        <p:nvSpPr>
          <p:cNvPr id="8" name="Oval 7"/>
          <p:cNvSpPr/>
          <p:nvPr/>
        </p:nvSpPr>
        <p:spPr>
          <a:xfrm>
            <a:off x="3371850" y="1720823"/>
            <a:ext cx="1424354" cy="142655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000000"/>
                </a:solidFill>
              </a:rPr>
              <a:t>Online PPK engine</a:t>
            </a:r>
          </a:p>
          <a:p>
            <a:pPr algn="ctr"/>
            <a:r>
              <a:rPr lang="en-CA" sz="1200" dirty="0">
                <a:solidFill>
                  <a:srgbClr val="000000"/>
                </a:solidFill>
              </a:rPr>
              <a:t>(NONMEM)</a:t>
            </a:r>
          </a:p>
        </p:txBody>
      </p:sp>
      <p:sp>
        <p:nvSpPr>
          <p:cNvPr id="9" name="Bent Arrow 8"/>
          <p:cNvSpPr/>
          <p:nvPr/>
        </p:nvSpPr>
        <p:spPr>
          <a:xfrm flipV="1">
            <a:off x="2033220" y="944902"/>
            <a:ext cx="1338630" cy="1551843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5400000" flipV="1">
            <a:off x="1792532" y="2542906"/>
            <a:ext cx="1593607" cy="1375994"/>
          </a:xfrm>
          <a:prstGeom prst="ben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49183" y="190960"/>
            <a:ext cx="1140802" cy="1783741"/>
            <a:chOff x="6649183" y="190960"/>
            <a:chExt cx="1140802" cy="1783741"/>
          </a:xfrm>
        </p:grpSpPr>
        <p:sp>
          <p:nvSpPr>
            <p:cNvPr id="20" name="Flowchart: Multidocument 19"/>
            <p:cNvSpPr/>
            <p:nvPr/>
          </p:nvSpPr>
          <p:spPr>
            <a:xfrm>
              <a:off x="6649183" y="190960"/>
              <a:ext cx="1140802" cy="1180367"/>
            </a:xfrm>
            <a:prstGeom prst="flowChartMultidocumen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200" dirty="0"/>
                <a:t>Brand specific Source individual PK data</a:t>
              </a: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6978894" y="1414191"/>
              <a:ext cx="481379" cy="56051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96204" y="1388518"/>
            <a:ext cx="1424354" cy="2231059"/>
            <a:chOff x="4796204" y="1371327"/>
            <a:chExt cx="1424354" cy="2231059"/>
          </a:xfrm>
        </p:grpSpPr>
        <p:grpSp>
          <p:nvGrpSpPr>
            <p:cNvPr id="37" name="Group 36"/>
            <p:cNvGrpSpPr/>
            <p:nvPr/>
          </p:nvGrpSpPr>
          <p:grpSpPr>
            <a:xfrm>
              <a:off x="4796204" y="1371327"/>
              <a:ext cx="1424354" cy="2231059"/>
              <a:chOff x="4796204" y="1371327"/>
              <a:chExt cx="1424354" cy="223105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238017" y="1371327"/>
                <a:ext cx="982541" cy="79790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900" dirty="0"/>
                  <a:t>Control files for </a:t>
                </a:r>
                <a:r>
                  <a:rPr lang="en-CA" sz="900" dirty="0" err="1"/>
                  <a:t>bayesian</a:t>
                </a:r>
                <a:r>
                  <a:rPr lang="en-CA" sz="900" dirty="0"/>
                  <a:t> individual estimation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238017" y="2169230"/>
                <a:ext cx="982541" cy="23739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dirty="0" smtClean="0">
                    <a:solidFill>
                      <a:srgbClr val="000000"/>
                    </a:solidFill>
                  </a:rPr>
                  <a:t>Product 1</a:t>
                </a:r>
                <a:endParaRPr lang="en-CA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38017" y="2639619"/>
                <a:ext cx="982541" cy="23739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dirty="0" smtClean="0">
                    <a:solidFill>
                      <a:srgbClr val="000000"/>
                    </a:solidFill>
                  </a:rPr>
                  <a:t>Product 3</a:t>
                </a:r>
                <a:endParaRPr lang="en-CA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238017" y="2872616"/>
                <a:ext cx="982541" cy="23739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dirty="0" smtClean="0"/>
                  <a:t>Product 4</a:t>
                </a:r>
                <a:endParaRPr lang="en-CA" sz="16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238017" y="3110009"/>
                <a:ext cx="982541" cy="23739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dirty="0" smtClean="0">
                    <a:solidFill>
                      <a:srgbClr val="000000"/>
                    </a:solidFill>
                  </a:rPr>
                  <a:t>Product 5</a:t>
                </a:r>
                <a:endParaRPr lang="en-CA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238017" y="3364993"/>
                <a:ext cx="982541" cy="23739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dirty="0" smtClean="0"/>
                  <a:t>Others..</a:t>
                </a:r>
                <a:endParaRPr lang="en-CA" sz="1600" dirty="0"/>
              </a:p>
            </p:txBody>
          </p:sp>
          <p:sp>
            <p:nvSpPr>
              <p:cNvPr id="19" name="Flowchart: Summing Junction 18"/>
              <p:cNvSpPr/>
              <p:nvPr/>
            </p:nvSpPr>
            <p:spPr>
              <a:xfrm>
                <a:off x="4796204" y="2169230"/>
                <a:ext cx="441814" cy="527538"/>
              </a:xfrm>
              <a:prstGeom prst="flowChartSummingJunction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238017" y="2406623"/>
              <a:ext cx="982541" cy="237393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 smtClean="0"/>
                <a:t>Product 2</a:t>
              </a:r>
              <a:endParaRPr lang="en-CA" sz="16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20558" y="2019763"/>
            <a:ext cx="1734282" cy="2598128"/>
            <a:chOff x="6220558" y="2019763"/>
            <a:chExt cx="1734282" cy="2598128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6220558" y="2287926"/>
              <a:ext cx="771525" cy="1149597"/>
            </a:xfrm>
            <a:prstGeom prst="straightConnector1">
              <a:avLst/>
            </a:prstGeom>
            <a:ln w="50800">
              <a:solidFill>
                <a:schemeClr val="tx2">
                  <a:lumMod val="40000"/>
                  <a:lumOff val="60000"/>
                </a:schemeClr>
              </a:solidFill>
              <a:prstDash val="dash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6223855" y="2773706"/>
              <a:ext cx="520944" cy="762740"/>
            </a:xfrm>
            <a:prstGeom prst="straightConnector1">
              <a:avLst/>
            </a:prstGeom>
            <a:ln w="50800">
              <a:solidFill>
                <a:srgbClr val="FF0000"/>
              </a:solidFill>
              <a:prstDash val="dash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6220558" y="3216620"/>
              <a:ext cx="345098" cy="508848"/>
            </a:xfrm>
            <a:prstGeom prst="straightConnector1">
              <a:avLst/>
            </a:prstGeom>
            <a:ln w="50800">
              <a:solidFill>
                <a:srgbClr val="92D050"/>
              </a:solidFill>
              <a:prstDash val="dash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6484327" y="2019763"/>
              <a:ext cx="1470513" cy="2598128"/>
              <a:chOff x="6484327" y="2019763"/>
              <a:chExt cx="1470513" cy="2598128"/>
            </a:xfrm>
          </p:grpSpPr>
          <p:sp>
            <p:nvSpPr>
              <p:cNvPr id="21" name="Flowchart: Merge 20"/>
              <p:cNvSpPr/>
              <p:nvPr/>
            </p:nvSpPr>
            <p:spPr>
              <a:xfrm>
                <a:off x="6484327" y="2019763"/>
                <a:ext cx="1470513" cy="953963"/>
              </a:xfrm>
              <a:prstGeom prst="flowChartMerg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 dirty="0"/>
              </a:p>
              <a:p>
                <a:pPr algn="ctr"/>
                <a:r>
                  <a:rPr lang="en-CA" sz="1200" dirty="0">
                    <a:solidFill>
                      <a:srgbClr val="000000"/>
                    </a:solidFill>
                  </a:rPr>
                  <a:t>Offline PPK </a:t>
                </a:r>
                <a:r>
                  <a:rPr lang="en-CA" sz="1100" dirty="0">
                    <a:solidFill>
                      <a:srgbClr val="000000"/>
                    </a:solidFill>
                  </a:rPr>
                  <a:t>modeling</a:t>
                </a:r>
                <a:endParaRPr lang="en-CA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lowchart: Multidocument 21"/>
              <p:cNvSpPr/>
              <p:nvPr/>
            </p:nvSpPr>
            <p:spPr>
              <a:xfrm>
                <a:off x="6565656" y="3437524"/>
                <a:ext cx="1140802" cy="1180367"/>
              </a:xfrm>
              <a:prstGeom prst="flowChartMultidocumen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>
                    <a:solidFill>
                      <a:srgbClr val="000000"/>
                    </a:solidFill>
                  </a:rPr>
                  <a:t>Brand specific PPK models</a:t>
                </a:r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6992083" y="3041876"/>
                <a:ext cx="481379" cy="280255"/>
              </a:xfrm>
              <a:prstGeom prst="downArrow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3028950" y="366818"/>
            <a:ext cx="3006970" cy="4550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Estimating PK  for single individuals on the base of 2-4 samples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19960" y="1694447"/>
            <a:ext cx="1483702" cy="13857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100" dirty="0">
                <a:solidFill>
                  <a:srgbClr val="000000"/>
                </a:solidFill>
              </a:rPr>
              <a:t>Web-application</a:t>
            </a:r>
          </a:p>
        </p:txBody>
      </p:sp>
    </p:spTree>
    <p:extLst>
      <p:ext uri="{BB962C8B-B14F-4D97-AF65-F5344CB8AC3E}">
        <p14:creationId xmlns:p14="http://schemas.microsoft.com/office/powerpoint/2010/main" val="3978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974973" y="982268"/>
            <a:ext cx="481379" cy="56051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1672737" y="4081557"/>
            <a:ext cx="1085850" cy="5077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rgbClr val="000000"/>
                </a:solidFill>
              </a:rPr>
              <a:t>Single patient report</a:t>
            </a:r>
          </a:p>
        </p:txBody>
      </p:sp>
      <p:sp>
        <p:nvSpPr>
          <p:cNvPr id="6" name="Down Arrow 5"/>
          <p:cNvSpPr/>
          <p:nvPr/>
        </p:nvSpPr>
        <p:spPr>
          <a:xfrm>
            <a:off x="1974973" y="3338607"/>
            <a:ext cx="481379" cy="56051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672737" y="305261"/>
            <a:ext cx="1085850" cy="5077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rgbClr val="000000"/>
                </a:solidFill>
              </a:rPr>
              <a:t>Single patient data</a:t>
            </a:r>
          </a:p>
        </p:txBody>
      </p:sp>
      <p:sp>
        <p:nvSpPr>
          <p:cNvPr id="8" name="Oval 7"/>
          <p:cNvSpPr/>
          <p:nvPr/>
        </p:nvSpPr>
        <p:spPr>
          <a:xfrm>
            <a:off x="3371850" y="1720823"/>
            <a:ext cx="1424354" cy="142655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000000"/>
                </a:solidFill>
              </a:rPr>
              <a:t>Online PPK engine</a:t>
            </a:r>
          </a:p>
          <a:p>
            <a:pPr algn="ctr"/>
            <a:r>
              <a:rPr lang="en-CA" sz="1200" dirty="0">
                <a:solidFill>
                  <a:srgbClr val="000000"/>
                </a:solidFill>
              </a:rPr>
              <a:t>(NONMEM)</a:t>
            </a:r>
          </a:p>
        </p:txBody>
      </p:sp>
      <p:sp>
        <p:nvSpPr>
          <p:cNvPr id="9" name="Bent Arrow 8"/>
          <p:cNvSpPr/>
          <p:nvPr/>
        </p:nvSpPr>
        <p:spPr>
          <a:xfrm flipV="1">
            <a:off x="2033220" y="944902"/>
            <a:ext cx="1338630" cy="1551843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5400000" flipV="1">
            <a:off x="1792532" y="2542906"/>
            <a:ext cx="1593607" cy="1375994"/>
          </a:xfrm>
          <a:prstGeom prst="ben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49183" y="190960"/>
            <a:ext cx="1140802" cy="1783741"/>
            <a:chOff x="6649183" y="190960"/>
            <a:chExt cx="1140802" cy="1783741"/>
          </a:xfrm>
        </p:grpSpPr>
        <p:sp>
          <p:nvSpPr>
            <p:cNvPr id="20" name="Flowchart: Multidocument 19"/>
            <p:cNvSpPr/>
            <p:nvPr/>
          </p:nvSpPr>
          <p:spPr>
            <a:xfrm>
              <a:off x="6649183" y="190960"/>
              <a:ext cx="1140802" cy="1180367"/>
            </a:xfrm>
            <a:prstGeom prst="flowChartMultidocumen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200" dirty="0"/>
                <a:t>Brand specific Source individual PK data</a:t>
              </a: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6978894" y="1414191"/>
              <a:ext cx="481379" cy="56051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96204" y="1388518"/>
            <a:ext cx="1424354" cy="2231059"/>
            <a:chOff x="4796204" y="1371327"/>
            <a:chExt cx="1424354" cy="2231059"/>
          </a:xfrm>
        </p:grpSpPr>
        <p:grpSp>
          <p:nvGrpSpPr>
            <p:cNvPr id="37" name="Group 36"/>
            <p:cNvGrpSpPr/>
            <p:nvPr/>
          </p:nvGrpSpPr>
          <p:grpSpPr>
            <a:xfrm>
              <a:off x="4796204" y="1371327"/>
              <a:ext cx="1424354" cy="2231059"/>
              <a:chOff x="4796204" y="1371327"/>
              <a:chExt cx="1424354" cy="223105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238017" y="1371327"/>
                <a:ext cx="982541" cy="79790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900" dirty="0"/>
                  <a:t>Control files for </a:t>
                </a:r>
                <a:r>
                  <a:rPr lang="en-CA" sz="900" dirty="0" err="1"/>
                  <a:t>bayesian</a:t>
                </a:r>
                <a:r>
                  <a:rPr lang="en-CA" sz="900" dirty="0"/>
                  <a:t> individual estimation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238017" y="2169230"/>
                <a:ext cx="982541" cy="23739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dirty="0" smtClean="0">
                    <a:solidFill>
                      <a:srgbClr val="000000"/>
                    </a:solidFill>
                  </a:rPr>
                  <a:t>Product 1</a:t>
                </a:r>
                <a:endParaRPr lang="en-CA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38017" y="2639619"/>
                <a:ext cx="982541" cy="23739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dirty="0" smtClean="0">
                    <a:solidFill>
                      <a:srgbClr val="000000"/>
                    </a:solidFill>
                  </a:rPr>
                  <a:t>Product 3</a:t>
                </a:r>
                <a:endParaRPr lang="en-CA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238017" y="2872616"/>
                <a:ext cx="982541" cy="23739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dirty="0" smtClean="0"/>
                  <a:t>Product 4</a:t>
                </a:r>
                <a:endParaRPr lang="en-CA" sz="16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238017" y="3110009"/>
                <a:ext cx="982541" cy="23739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dirty="0" smtClean="0">
                    <a:solidFill>
                      <a:srgbClr val="000000"/>
                    </a:solidFill>
                  </a:rPr>
                  <a:t>Product 5</a:t>
                </a:r>
                <a:endParaRPr lang="en-CA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238017" y="3364993"/>
                <a:ext cx="982541" cy="23739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dirty="0" smtClean="0"/>
                  <a:t>Others..</a:t>
                </a:r>
                <a:endParaRPr lang="en-CA" sz="1600" dirty="0"/>
              </a:p>
            </p:txBody>
          </p:sp>
          <p:sp>
            <p:nvSpPr>
              <p:cNvPr id="19" name="Flowchart: Summing Junction 18"/>
              <p:cNvSpPr/>
              <p:nvPr/>
            </p:nvSpPr>
            <p:spPr>
              <a:xfrm>
                <a:off x="4796204" y="2169230"/>
                <a:ext cx="441814" cy="527538"/>
              </a:xfrm>
              <a:prstGeom prst="flowChartSummingJunction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238017" y="2406623"/>
              <a:ext cx="982541" cy="237393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 smtClean="0"/>
                <a:t>Product 2</a:t>
              </a:r>
              <a:endParaRPr lang="en-CA" sz="16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20558" y="2019763"/>
            <a:ext cx="1734282" cy="2598128"/>
            <a:chOff x="6220558" y="2019763"/>
            <a:chExt cx="1734282" cy="2598128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6220558" y="2287926"/>
              <a:ext cx="771525" cy="1149597"/>
            </a:xfrm>
            <a:prstGeom prst="straightConnector1">
              <a:avLst/>
            </a:prstGeom>
            <a:ln w="50800">
              <a:solidFill>
                <a:schemeClr val="tx2">
                  <a:lumMod val="40000"/>
                  <a:lumOff val="60000"/>
                </a:schemeClr>
              </a:solidFill>
              <a:prstDash val="dash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6223855" y="2773706"/>
              <a:ext cx="520944" cy="762740"/>
            </a:xfrm>
            <a:prstGeom prst="straightConnector1">
              <a:avLst/>
            </a:prstGeom>
            <a:ln w="50800">
              <a:solidFill>
                <a:srgbClr val="FF0000"/>
              </a:solidFill>
              <a:prstDash val="dash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6220558" y="3216620"/>
              <a:ext cx="345098" cy="508848"/>
            </a:xfrm>
            <a:prstGeom prst="straightConnector1">
              <a:avLst/>
            </a:prstGeom>
            <a:ln w="50800">
              <a:solidFill>
                <a:srgbClr val="92D050"/>
              </a:solidFill>
              <a:prstDash val="dash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6484327" y="2019763"/>
              <a:ext cx="1470513" cy="2598128"/>
              <a:chOff x="6484327" y="2019763"/>
              <a:chExt cx="1470513" cy="2598128"/>
            </a:xfrm>
          </p:grpSpPr>
          <p:sp>
            <p:nvSpPr>
              <p:cNvPr id="21" name="Flowchart: Merge 20"/>
              <p:cNvSpPr/>
              <p:nvPr/>
            </p:nvSpPr>
            <p:spPr>
              <a:xfrm>
                <a:off x="6484327" y="2019763"/>
                <a:ext cx="1470513" cy="953963"/>
              </a:xfrm>
              <a:prstGeom prst="flowChartMerg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 dirty="0"/>
              </a:p>
              <a:p>
                <a:pPr algn="ctr"/>
                <a:r>
                  <a:rPr lang="en-CA" sz="1200" dirty="0">
                    <a:solidFill>
                      <a:srgbClr val="000000"/>
                    </a:solidFill>
                  </a:rPr>
                  <a:t>Offline PPK </a:t>
                </a:r>
                <a:r>
                  <a:rPr lang="en-CA" sz="1100" dirty="0">
                    <a:solidFill>
                      <a:srgbClr val="000000"/>
                    </a:solidFill>
                  </a:rPr>
                  <a:t>modeling</a:t>
                </a:r>
                <a:endParaRPr lang="en-CA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lowchart: Multidocument 21"/>
              <p:cNvSpPr/>
              <p:nvPr/>
            </p:nvSpPr>
            <p:spPr>
              <a:xfrm>
                <a:off x="6565656" y="3437524"/>
                <a:ext cx="1140802" cy="1180367"/>
              </a:xfrm>
              <a:prstGeom prst="flowChartMultidocumen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200" dirty="0">
                    <a:solidFill>
                      <a:srgbClr val="000000"/>
                    </a:solidFill>
                  </a:rPr>
                  <a:t>Brand specific PPK models</a:t>
                </a:r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6992083" y="3041876"/>
                <a:ext cx="481379" cy="280255"/>
              </a:xfrm>
              <a:prstGeom prst="downArrow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32" name="Left Brace 31"/>
          <p:cNvSpPr/>
          <p:nvPr/>
        </p:nvSpPr>
        <p:spPr>
          <a:xfrm>
            <a:off x="2903661" y="237119"/>
            <a:ext cx="158261" cy="75833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Flowchart: Multidocument 28"/>
          <p:cNvSpPr/>
          <p:nvPr/>
        </p:nvSpPr>
        <p:spPr>
          <a:xfrm>
            <a:off x="3061922" y="296467"/>
            <a:ext cx="883627" cy="639641"/>
          </a:xfrm>
          <a:prstGeom prst="flowChartMulti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 smtClean="0"/>
              <a:t>patients</a:t>
            </a:r>
            <a:endParaRPr lang="en-CA" sz="1200" dirty="0"/>
          </a:p>
        </p:txBody>
      </p:sp>
      <p:sp>
        <p:nvSpPr>
          <p:cNvPr id="39" name="Right Arrow 38"/>
          <p:cNvSpPr/>
          <p:nvPr/>
        </p:nvSpPr>
        <p:spPr>
          <a:xfrm>
            <a:off x="5952391" y="432200"/>
            <a:ext cx="327514" cy="25387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Left Brace 40"/>
          <p:cNvSpPr/>
          <p:nvPr/>
        </p:nvSpPr>
        <p:spPr>
          <a:xfrm flipH="1">
            <a:off x="6279905" y="167880"/>
            <a:ext cx="204422" cy="75833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Flowchart: Multidocument 31"/>
          <p:cNvSpPr/>
          <p:nvPr/>
        </p:nvSpPr>
        <p:spPr>
          <a:xfrm>
            <a:off x="4059849" y="296467"/>
            <a:ext cx="883627" cy="639641"/>
          </a:xfrm>
          <a:prstGeom prst="flowChartMulti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 smtClean="0"/>
              <a:t>patients</a:t>
            </a:r>
            <a:endParaRPr lang="en-CA" sz="1200" dirty="0"/>
          </a:p>
        </p:txBody>
      </p:sp>
      <p:sp>
        <p:nvSpPr>
          <p:cNvPr id="43" name="Flowchart: Multidocument 32"/>
          <p:cNvSpPr/>
          <p:nvPr/>
        </p:nvSpPr>
        <p:spPr>
          <a:xfrm>
            <a:off x="4943475" y="296467"/>
            <a:ext cx="883627" cy="639641"/>
          </a:xfrm>
          <a:prstGeom prst="flowChartMulti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 smtClean="0"/>
              <a:t>patients</a:t>
            </a:r>
            <a:endParaRPr lang="en-CA" sz="1200" dirty="0"/>
          </a:p>
        </p:txBody>
      </p:sp>
      <p:sp>
        <p:nvSpPr>
          <p:cNvPr id="44" name="Rectangle 43"/>
          <p:cNvSpPr/>
          <p:nvPr/>
        </p:nvSpPr>
        <p:spPr>
          <a:xfrm>
            <a:off x="1419960" y="1694447"/>
            <a:ext cx="1483702" cy="13857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100" dirty="0">
                <a:solidFill>
                  <a:srgbClr val="000000"/>
                </a:solidFill>
              </a:rPr>
              <a:t>Web-application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171" y="1694447"/>
            <a:ext cx="1283674" cy="138325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mtClean="0">
                <a:solidFill>
                  <a:srgbClr val="000000"/>
                </a:solidFill>
              </a:rPr>
              <a:t>Interactive simulator</a:t>
            </a:r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0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9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WAPPS </a:t>
            </a:r>
            <a:r>
              <a:rPr lang="en-CA" dirty="0"/>
              <a:t>i</a:t>
            </a:r>
            <a:r>
              <a:rPr lang="en-CA" dirty="0" smtClean="0"/>
              <a:t>nputs and outputs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2" y="1404878"/>
            <a:ext cx="3754403" cy="34519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7514" y="3733306"/>
            <a:ext cx="4428492" cy="1484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561607"/>
            <a:ext cx="5043488" cy="2171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3868" y="2155371"/>
            <a:ext cx="270030" cy="157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23" y="1344208"/>
            <a:ext cx="5314950" cy="2550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114" y="835727"/>
            <a:ext cx="2536031" cy="420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59" y="0"/>
            <a:ext cx="5358936" cy="4732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74551" cy="4742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5141"/>
            <a:ext cx="9144000" cy="4373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1526"/>
            <a:ext cx="9144000" cy="39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</a:t>
            </a:r>
            <a:r>
              <a:rPr lang="mr-IN" dirty="0" smtClean="0"/>
              <a:t>–</a:t>
            </a:r>
            <a:r>
              <a:rPr lang="en-US" dirty="0" smtClean="0"/>
              <a:t> and questions welcome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92"/>
            <a:ext cx="9144000" cy="2405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866" y="2292350"/>
            <a:ext cx="6296068" cy="24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smtClean="0"/>
              <a:t>Hemophilia treatment</a:t>
            </a:r>
            <a:endParaRPr lang="en-C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70358599"/>
              </p:ext>
            </p:extLst>
          </p:nvPr>
        </p:nvGraphicFramePr>
        <p:xfrm>
          <a:off x="4065442" y="906008"/>
          <a:ext cx="5424264" cy="356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246985"/>
            <a:ext cx="43144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Clr>
                <a:srgbClr val="A5B592"/>
              </a:buClr>
              <a:buFont typeface="Wingdings" panose="05000000000000000000" pitchFamily="2" charset="2"/>
              <a:buChar char="§"/>
            </a:pPr>
            <a:r>
              <a:rPr lang="en-CA" sz="1650" dirty="0">
                <a:solidFill>
                  <a:prstClr val="black"/>
                </a:solidFill>
                <a:latin typeface="Calibri"/>
                <a:ea typeface=""/>
                <a:cs typeface=""/>
              </a:rPr>
              <a:t>Comprehensive care is the cornerstone of effective hemophilia treatment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Clr>
                <a:srgbClr val="A5B592"/>
              </a:buClr>
              <a:buFont typeface="Wingdings" panose="05000000000000000000" pitchFamily="2" charset="2"/>
              <a:buChar char="§"/>
            </a:pPr>
            <a:endParaRPr lang="en-CA" sz="1650" dirty="0">
              <a:solidFill>
                <a:prstClr val="black"/>
              </a:solidFill>
              <a:latin typeface="Calibri"/>
              <a:ea typeface=""/>
              <a:cs typeface=""/>
            </a:endParaRP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Clr>
                <a:srgbClr val="A5B592"/>
              </a:buClr>
              <a:buFont typeface="Wingdings" panose="05000000000000000000" pitchFamily="2" charset="2"/>
              <a:buChar char="§"/>
            </a:pPr>
            <a:r>
              <a:rPr lang="en-CA" sz="1650" dirty="0">
                <a:solidFill>
                  <a:prstClr val="black"/>
                </a:solidFill>
                <a:latin typeface="Calibri"/>
                <a:ea typeface=""/>
                <a:cs typeface=""/>
              </a:rPr>
              <a:t>Prophylactic factor replacement </a:t>
            </a:r>
            <a:r>
              <a:rPr lang="en-CA" sz="165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therapy</a:t>
            </a:r>
          </a:p>
          <a:p>
            <a:pPr marL="714375" lvl="1" indent="-257175" defTabSz="685800" fontAlgn="auto">
              <a:spcBef>
                <a:spcPts val="0"/>
              </a:spcBef>
              <a:spcAft>
                <a:spcPts val="0"/>
              </a:spcAft>
              <a:buClr>
                <a:srgbClr val="A5B592"/>
              </a:buClr>
              <a:buFont typeface="Wingdings" panose="05000000000000000000" pitchFamily="2" charset="2"/>
              <a:buChar char="§"/>
            </a:pPr>
            <a:r>
              <a:rPr lang="en-CA" sz="165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1960s, Sweden</a:t>
            </a:r>
          </a:p>
          <a:p>
            <a:pPr marL="714375" lvl="1" indent="-257175" defTabSz="685800" fontAlgn="auto">
              <a:spcBef>
                <a:spcPts val="0"/>
              </a:spcBef>
              <a:spcAft>
                <a:spcPts val="0"/>
              </a:spcAft>
              <a:buClr>
                <a:srgbClr val="A5B592"/>
              </a:buClr>
              <a:buFont typeface="Wingdings" panose="05000000000000000000" pitchFamily="2" charset="2"/>
              <a:buChar char="§"/>
            </a:pPr>
            <a:r>
              <a:rPr lang="en-CA" sz="165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non-severe </a:t>
            </a:r>
            <a:r>
              <a:rPr lang="en-CA" sz="1650" dirty="0">
                <a:solidFill>
                  <a:prstClr val="black"/>
                </a:solidFill>
                <a:latin typeface="Calibri"/>
                <a:ea typeface=""/>
                <a:cs typeface=""/>
              </a:rPr>
              <a:t>hemophilia patients do not </a:t>
            </a:r>
            <a:r>
              <a:rPr lang="en-CA" sz="165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bleed spontaneously</a:t>
            </a:r>
            <a:endParaRPr lang="en-CA" sz="1650" dirty="0">
              <a:solidFill>
                <a:prstClr val="black"/>
              </a:solidFill>
              <a:latin typeface="Calibri"/>
              <a:ea typeface=""/>
              <a:cs typeface=""/>
            </a:endParaRP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Clr>
                <a:srgbClr val="A5B592"/>
              </a:buClr>
              <a:buFont typeface="Wingdings" panose="05000000000000000000" pitchFamily="2" charset="2"/>
              <a:buChar char="§"/>
            </a:pPr>
            <a:endParaRPr lang="en-US" sz="1650" dirty="0">
              <a:solidFill>
                <a:prstClr val="black"/>
              </a:solidFill>
              <a:latin typeface="Calibri"/>
              <a:ea typeface=""/>
              <a:cs typeface=""/>
            </a:endParaRP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Clr>
                <a:srgbClr val="A5B592"/>
              </a:buClr>
              <a:buFont typeface="Wingdings" panose="05000000000000000000" pitchFamily="2" charset="2"/>
              <a:buChar char="§"/>
            </a:pPr>
            <a:r>
              <a:rPr lang="en-US" sz="165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Many guidelines, no </a:t>
            </a:r>
            <a:r>
              <a:rPr lang="en-US" sz="1650" dirty="0">
                <a:solidFill>
                  <a:prstClr val="black"/>
                </a:solidFill>
                <a:latin typeface="Calibri"/>
                <a:ea typeface=""/>
                <a:cs typeface=""/>
              </a:rPr>
              <a:t>consensus on optimal treatment </a:t>
            </a:r>
            <a:r>
              <a:rPr lang="en-US" sz="165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regimen</a:t>
            </a:r>
            <a:endParaRPr lang="en-CA" sz="1650" dirty="0">
              <a:solidFill>
                <a:prstClr val="black"/>
              </a:solidFill>
              <a:latin typeface="Calibri"/>
              <a:ea typeface=""/>
              <a:cs typeface=""/>
            </a:endParaRP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Clr>
                <a:srgbClr val="A5B592"/>
              </a:buClr>
              <a:buFont typeface="Arial" panose="020B0604020202020204" pitchFamily="34" charset="0"/>
              <a:buChar char="•"/>
            </a:pPr>
            <a:endParaRPr lang="en-CA" sz="1650" dirty="0">
              <a:solidFill>
                <a:prstClr val="black"/>
              </a:solidFill>
              <a:latin typeface="Calibri"/>
              <a:ea typeface=""/>
              <a:cs typeface=""/>
            </a:endParaRP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Clr>
                <a:srgbClr val="A5B592"/>
              </a:buClr>
              <a:buFont typeface="Arial" panose="020B0604020202020204" pitchFamily="34" charset="0"/>
              <a:buChar char="•"/>
            </a:pPr>
            <a:endParaRPr lang="en-CA" sz="1650" dirty="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125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6691"/>
            <a:ext cx="2968580" cy="2653199"/>
          </a:xfrm>
        </p:spPr>
        <p:txBody>
          <a:bodyPr/>
          <a:lstStyle/>
          <a:p>
            <a:r>
              <a:rPr lang="en-US" dirty="0" smtClean="0"/>
              <a:t>Regulatory level</a:t>
            </a:r>
          </a:p>
          <a:p>
            <a:endParaRPr lang="en-US" dirty="0" smtClean="0"/>
          </a:p>
          <a:p>
            <a:pPr lvl="1"/>
            <a:r>
              <a:rPr lang="en-US" sz="2000" dirty="0" smtClean="0"/>
              <a:t>Concentrates approved by proving their bio-equivalence</a:t>
            </a:r>
          </a:p>
          <a:p>
            <a:pPr lvl="2"/>
            <a:r>
              <a:rPr lang="en-US" sz="1800" dirty="0" smtClean="0"/>
              <a:t>Formal PK studies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2980" y="1026691"/>
            <a:ext cx="5261020" cy="2653199"/>
          </a:xfrm>
        </p:spPr>
        <p:txBody>
          <a:bodyPr/>
          <a:lstStyle/>
          <a:p>
            <a:r>
              <a:rPr lang="en-US" dirty="0" smtClean="0"/>
              <a:t>Clinical level</a:t>
            </a:r>
          </a:p>
          <a:p>
            <a:endParaRPr lang="en-US" dirty="0" smtClean="0"/>
          </a:p>
          <a:p>
            <a:pPr lvl="1"/>
            <a:r>
              <a:rPr lang="en-US" sz="2000" dirty="0" smtClean="0"/>
              <a:t>Prophylaxis </a:t>
            </a:r>
            <a:r>
              <a:rPr lang="en-US" sz="2000" dirty="0"/>
              <a:t>“empirically” managed by targeting a (0.01 IU/mL) target </a:t>
            </a:r>
            <a:r>
              <a:rPr lang="en-US" sz="2000" dirty="0" smtClean="0"/>
              <a:t>level</a:t>
            </a:r>
            <a:endParaRPr lang="en-US" sz="2000" dirty="0"/>
          </a:p>
          <a:p>
            <a:pPr lvl="1"/>
            <a:r>
              <a:rPr lang="en-US" sz="2000" dirty="0" err="1"/>
              <a:t>Peri</a:t>
            </a:r>
            <a:r>
              <a:rPr lang="en-US" sz="2000" dirty="0"/>
              <a:t>-surgical management based on longitudinal factor level </a:t>
            </a:r>
            <a:r>
              <a:rPr lang="en-US" sz="2000" dirty="0" smtClean="0"/>
              <a:t>measurements</a:t>
            </a:r>
            <a:endParaRPr lang="en-US" sz="2000" dirty="0"/>
          </a:p>
          <a:p>
            <a:pPr lvl="1"/>
            <a:r>
              <a:rPr lang="en-US" sz="2000" dirty="0"/>
              <a:t>ITI success/failure judged upon by ”normalization” of half-life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Pharmacokinetics and Hemophilia</a:t>
            </a:r>
            <a:endParaRPr lang="en-US" dirty="0"/>
          </a:p>
        </p:txBody>
      </p:sp>
      <p:pic>
        <p:nvPicPr>
          <p:cNvPr id="1026" name="Picture 2" descr="mage result for fda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r="5649"/>
          <a:stretch/>
        </p:blipFill>
        <p:spPr bwMode="auto">
          <a:xfrm>
            <a:off x="0" y="3323121"/>
            <a:ext cx="1689210" cy="141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888" y="31619"/>
            <a:ext cx="1748662" cy="19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Pharmacokinetics of factor concentrates</a:t>
            </a:r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31640" y="1815666"/>
            <a:ext cx="0" cy="2754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31640" y="4569972"/>
            <a:ext cx="59946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61910" y="473199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Time (h)</a:t>
            </a:r>
            <a:endParaRPr lang="en-CA" dirty="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03125" y="2857095"/>
            <a:ext cx="285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Factor Activity (% of normal)</a:t>
            </a:r>
            <a:endParaRPr lang="en-CA" dirty="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331640" y="4407954"/>
            <a:ext cx="599466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31640" y="2247714"/>
            <a:ext cx="54006" cy="199822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384789" y="2255227"/>
            <a:ext cx="2624504" cy="2123342"/>
          </a:xfrm>
          <a:custGeom>
            <a:avLst/>
            <a:gdLst>
              <a:gd name="connsiteX0" fmla="*/ 0 w 3499338"/>
              <a:gd name="connsiteY0" fmla="*/ 0 h 2831123"/>
              <a:gd name="connsiteX1" fmla="*/ 782515 w 3499338"/>
              <a:gd name="connsiteY1" fmla="*/ 2312377 h 2831123"/>
              <a:gd name="connsiteX2" fmla="*/ 3499338 w 3499338"/>
              <a:gd name="connsiteY2" fmla="*/ 2831123 h 283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9338" h="2831123">
                <a:moveTo>
                  <a:pt x="0" y="0"/>
                </a:moveTo>
                <a:cubicBezTo>
                  <a:pt x="99646" y="920261"/>
                  <a:pt x="199292" y="1840523"/>
                  <a:pt x="782515" y="2312377"/>
                </a:cubicBezTo>
                <a:cubicBezTo>
                  <a:pt x="1365738" y="2784231"/>
                  <a:pt x="2432538" y="2807677"/>
                  <a:pt x="3499338" y="2831123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/>
              </a:solidFill>
            </a:endParaRPr>
          </a:p>
        </p:txBody>
      </p:sp>
      <p:cxnSp>
        <p:nvCxnSpPr>
          <p:cNvPr id="22" name="Straight Connector 21"/>
          <p:cNvCxnSpPr>
            <a:stCxn id="21" idx="2"/>
          </p:cNvCxnSpPr>
          <p:nvPr/>
        </p:nvCxnSpPr>
        <p:spPr>
          <a:xfrm flipV="1">
            <a:off x="4009293" y="2247714"/>
            <a:ext cx="76654" cy="213085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4085089" y="2255227"/>
            <a:ext cx="2624504" cy="2123342"/>
          </a:xfrm>
          <a:custGeom>
            <a:avLst/>
            <a:gdLst>
              <a:gd name="connsiteX0" fmla="*/ 0 w 3499338"/>
              <a:gd name="connsiteY0" fmla="*/ 0 h 2831123"/>
              <a:gd name="connsiteX1" fmla="*/ 782515 w 3499338"/>
              <a:gd name="connsiteY1" fmla="*/ 2312377 h 2831123"/>
              <a:gd name="connsiteX2" fmla="*/ 3499338 w 3499338"/>
              <a:gd name="connsiteY2" fmla="*/ 2831123 h 283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9338" h="2831123">
                <a:moveTo>
                  <a:pt x="0" y="0"/>
                </a:moveTo>
                <a:cubicBezTo>
                  <a:pt x="99646" y="920261"/>
                  <a:pt x="199292" y="1840523"/>
                  <a:pt x="782515" y="2312377"/>
                </a:cubicBezTo>
                <a:cubicBezTo>
                  <a:pt x="1365738" y="2784231"/>
                  <a:pt x="2432538" y="2807677"/>
                  <a:pt x="3499338" y="2831123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3304" y="426945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1%</a:t>
            </a:r>
            <a:endParaRPr lang="en-CA" dirty="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26" name="Right Brace 25"/>
          <p:cNvSpPr/>
          <p:nvPr/>
        </p:nvSpPr>
        <p:spPr>
          <a:xfrm rot="10800000">
            <a:off x="3761910" y="2247714"/>
            <a:ext cx="162018" cy="2021741"/>
          </a:xfrm>
          <a:prstGeom prst="rightBrace">
            <a:avLst>
              <a:gd name="adj1" fmla="val 8333"/>
              <a:gd name="adj2" fmla="val 4934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12683" y="1634746"/>
            <a:ext cx="20767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In vivo recovery (IVR) =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"/>
                <a:cs typeface="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latin typeface="Calibri"/>
                <a:ea typeface=""/>
                <a:cs typeface=""/>
              </a:rPr>
              <a:t>C</a:t>
            </a:r>
            <a:r>
              <a:rPr lang="en-US" sz="700" dirty="0" err="1">
                <a:solidFill>
                  <a:srgbClr val="FF0000"/>
                </a:solidFill>
                <a:latin typeface="Calibri"/>
                <a:ea typeface=""/>
                <a:cs typeface=""/>
              </a:rPr>
              <a:t>post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 – </a:t>
            </a:r>
            <a:r>
              <a:rPr lang="en-US" sz="1400" dirty="0" err="1" smtClean="0">
                <a:solidFill>
                  <a:srgbClr val="0070C0"/>
                </a:solidFill>
                <a:latin typeface="Calibri"/>
                <a:ea typeface=""/>
                <a:cs typeface=""/>
              </a:rPr>
              <a:t>C</a:t>
            </a:r>
            <a:r>
              <a:rPr lang="en-US" sz="700" dirty="0" err="1">
                <a:solidFill>
                  <a:srgbClr val="0070C0"/>
                </a:solidFill>
                <a:latin typeface="Calibri"/>
                <a:ea typeface=""/>
                <a:cs typeface=""/>
              </a:rPr>
              <a:t>pre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)/Dose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  <a:ea typeface=""/>
              <a:cs typeface="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"/>
                <a:cs typeface=""/>
              </a:rPr>
              <a:t>Volume of distribution similar to plasma volume (3-4 L)</a:t>
            </a:r>
            <a:endParaRPr lang="en-CA" sz="1400" dirty="0">
              <a:solidFill>
                <a:prstClr val="black"/>
              </a:solidFill>
              <a:latin typeface="Calibri"/>
              <a:ea typeface=""/>
              <a:cs typeface="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latin typeface="Calibri"/>
              <a:ea typeface=""/>
              <a:cs typeface="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Does not predict half-life or trough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2798" y="2185977"/>
            <a:ext cx="123691" cy="138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38750" y="4281214"/>
            <a:ext cx="123691" cy="1385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607704" y="4281214"/>
            <a:ext cx="123691" cy="1385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41692" y="3402159"/>
            <a:ext cx="2702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D092A7">
                    <a:lumMod val="75000"/>
                  </a:srgbClr>
                </a:solidFill>
                <a:latin typeface="Calibri"/>
                <a:ea typeface=""/>
                <a:cs typeface=""/>
              </a:rPr>
              <a:t>Targeted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 </a:t>
            </a:r>
            <a:r>
              <a:rPr lang="en-US" sz="1400" dirty="0" smtClean="0">
                <a:solidFill>
                  <a:srgbClr val="D092A7">
                    <a:lumMod val="75000"/>
                  </a:srgbClr>
                </a:solidFill>
                <a:latin typeface="Calibri"/>
                <a:ea typeface=""/>
                <a:cs typeface=""/>
              </a:rPr>
              <a:t>trough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: historically 1-2%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Goal of drug therapy to keep activity above targeted trough</a:t>
            </a:r>
            <a:endParaRPr lang="en-CA" sz="1400" dirty="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760133" y="2950491"/>
            <a:ext cx="540059" cy="1259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55173" y="1170986"/>
            <a:ext cx="40221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Terminal half-life (time taken to reduce activity by half)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mean 10-14 hours for FVIII (&gt;12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yrs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)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mean 18 hours for FVIII extended half-life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"/>
                <a:cs typeface=""/>
              </a:rPr>
              <a:t>Little difference between plasma-derived and recombinant FVIII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400" dirty="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30686" y="2600487"/>
            <a:ext cx="3348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CA" sz="900" dirty="0">
                <a:solidFill>
                  <a:srgbClr val="7F7F7F"/>
                </a:solidFill>
                <a:latin typeface="Calibri"/>
                <a:ea typeface=""/>
                <a:cs typeface=""/>
              </a:rPr>
              <a:t>McEneny-King et al. </a:t>
            </a:r>
            <a:r>
              <a:rPr lang="en-CA" sz="900" i="1" dirty="0">
                <a:solidFill>
                  <a:srgbClr val="7F7F7F"/>
                </a:solidFill>
                <a:latin typeface="Calibri"/>
                <a:ea typeface=""/>
                <a:cs typeface=""/>
              </a:rPr>
              <a:t>Expert </a:t>
            </a:r>
            <a:r>
              <a:rPr lang="en-CA" sz="900" i="1" dirty="0" err="1">
                <a:solidFill>
                  <a:srgbClr val="7F7F7F"/>
                </a:solidFill>
                <a:latin typeface="Calibri"/>
                <a:ea typeface=""/>
                <a:cs typeface=""/>
              </a:rPr>
              <a:t>Opin</a:t>
            </a:r>
            <a:r>
              <a:rPr lang="en-CA" sz="900" i="1" dirty="0">
                <a:solidFill>
                  <a:srgbClr val="7F7F7F"/>
                </a:solidFill>
                <a:latin typeface="Calibri"/>
                <a:ea typeface=""/>
                <a:cs typeface=""/>
              </a:rPr>
              <a:t> Drug Meta </a:t>
            </a:r>
            <a:r>
              <a:rPr lang="en-CA" sz="900" i="1" dirty="0" err="1">
                <a:solidFill>
                  <a:srgbClr val="7F7F7F"/>
                </a:solidFill>
                <a:latin typeface="Calibri"/>
                <a:ea typeface=""/>
                <a:cs typeface=""/>
              </a:rPr>
              <a:t>Toxicol</a:t>
            </a:r>
            <a:r>
              <a:rPr lang="en-CA" sz="900" i="1" dirty="0">
                <a:solidFill>
                  <a:srgbClr val="7F7F7F"/>
                </a:solidFill>
                <a:latin typeface="Calibri"/>
                <a:ea typeface=""/>
                <a:cs typeface=""/>
              </a:rPr>
              <a:t>. </a:t>
            </a:r>
            <a:r>
              <a:rPr lang="en-CA" sz="900" dirty="0">
                <a:solidFill>
                  <a:srgbClr val="7F7F7F"/>
                </a:solidFill>
                <a:latin typeface="Calibri"/>
                <a:ea typeface=""/>
                <a:cs typeface=""/>
              </a:rPr>
              <a:t>2016. </a:t>
            </a:r>
            <a:r>
              <a:rPr lang="en-CA" sz="900" b="1" dirty="0">
                <a:solidFill>
                  <a:srgbClr val="7F7F7F"/>
                </a:solidFill>
                <a:latin typeface="Calibri"/>
                <a:ea typeface=""/>
                <a:cs typeface=""/>
              </a:rPr>
              <a:t>19:</a:t>
            </a:r>
            <a:r>
              <a:rPr lang="en-CA" sz="900" dirty="0">
                <a:solidFill>
                  <a:srgbClr val="7F7F7F"/>
                </a:solidFill>
                <a:latin typeface="Calibri"/>
                <a:ea typeface=""/>
                <a:cs typeface=""/>
              </a:rPr>
              <a:t> 1-9.</a:t>
            </a:r>
          </a:p>
        </p:txBody>
      </p:sp>
    </p:spTree>
    <p:extLst>
      <p:ext uri="{BB962C8B-B14F-4D97-AF65-F5344CB8AC3E}">
        <p14:creationId xmlns:p14="http://schemas.microsoft.com/office/powerpoint/2010/main" val="160465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 animBg="1"/>
      <p:bldP spid="31" grpId="0" animBg="1"/>
      <p:bldP spid="32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Determining individual PK – e.g. FVIII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284164" y="1276575"/>
            <a:ext cx="4017380" cy="62493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ysClr val="window" lastClr="FFFFFF">
                  <a:lumMod val="65000"/>
                </a:sysClr>
              </a:buClr>
              <a:defRPr/>
            </a:pPr>
            <a:r>
              <a:rPr lang="en-CA" sz="2100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Historical </a:t>
            </a:r>
            <a:r>
              <a:rPr lang="en-CA" sz="210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ISTH guidelines</a:t>
            </a:r>
          </a:p>
          <a:p>
            <a:pPr>
              <a:lnSpc>
                <a:spcPct val="80000"/>
              </a:lnSpc>
              <a:buClr>
                <a:sysClr val="window" lastClr="FFFFFF">
                  <a:lumMod val="65000"/>
                </a:sysClr>
              </a:buClr>
              <a:defRPr/>
            </a:pPr>
            <a:r>
              <a:rPr lang="en-US" sz="210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(dense sampling)</a:t>
            </a:r>
            <a:endParaRPr lang="en-CA" sz="2100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464391" y="1979421"/>
            <a:ext cx="3656925" cy="26553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</a:pPr>
            <a:r>
              <a:rPr lang="en-US" sz="1650" dirty="0"/>
              <a:t>Designed to </a:t>
            </a:r>
            <a:r>
              <a:rPr lang="en-US" sz="1650" dirty="0" smtClean="0"/>
              <a:t>understand the average PK of a concentrate</a:t>
            </a:r>
            <a:endParaRPr lang="en-US" sz="1650" dirty="0"/>
          </a:p>
          <a:p>
            <a:pPr>
              <a:buClr>
                <a:srgbClr val="FFC000"/>
              </a:buClr>
            </a:pPr>
            <a:r>
              <a:rPr lang="en-US" sz="1650" dirty="0"/>
              <a:t>10 or 11 blood samples over a period of </a:t>
            </a:r>
            <a:r>
              <a:rPr lang="en-US" sz="1650" dirty="0" smtClean="0"/>
              <a:t>32-72 </a:t>
            </a:r>
            <a:r>
              <a:rPr lang="en-US" sz="1650" dirty="0"/>
              <a:t>h after infusing 25-50 </a:t>
            </a:r>
            <a:r>
              <a:rPr lang="en-US" sz="1650" dirty="0" smtClean="0"/>
              <a:t>IU/kg at baseline</a:t>
            </a:r>
            <a:endParaRPr lang="en-US" sz="1650" dirty="0"/>
          </a:p>
          <a:p>
            <a:pPr>
              <a:buClr>
                <a:srgbClr val="FFC000"/>
              </a:buClr>
            </a:pPr>
            <a:r>
              <a:rPr lang="en-US" sz="1650" dirty="0"/>
              <a:t>12-15 patients </a:t>
            </a:r>
            <a:r>
              <a:rPr lang="en-US" sz="1650" dirty="0" smtClean="0"/>
              <a:t>with </a:t>
            </a:r>
            <a:r>
              <a:rPr lang="en-US" sz="1650" dirty="0"/>
              <a:t>a crossover </a:t>
            </a:r>
            <a:r>
              <a:rPr lang="en-US" sz="1650" dirty="0" smtClean="0"/>
              <a:t>design</a:t>
            </a:r>
            <a:endParaRPr lang="en-US" sz="165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en-CA" sz="195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/>
            </a:endParaRPr>
          </a:p>
          <a:p>
            <a:pPr>
              <a:buClr>
                <a:schemeClr val="accent2"/>
              </a:buClr>
              <a:buFont typeface="Wingdings" charset="2"/>
              <a:buChar char="§"/>
              <a:defRPr/>
            </a:pPr>
            <a:endParaRPr lang="en-CA" sz="195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569" y="4246830"/>
            <a:ext cx="377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Lee M et al. 2001. The design and analysis of pharmacokinetic studies of coagulation factors. ISTH Website, Scientific and Standardization Committee Communication p. 1–9. </a:t>
            </a:r>
          </a:p>
          <a:p>
            <a:endParaRPr lang="en-CA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 Placeholder 6"/>
          <p:cNvSpPr txBox="1">
            <a:spLocks/>
          </p:cNvSpPr>
          <p:nvPr/>
        </p:nvSpPr>
        <p:spPr>
          <a:xfrm>
            <a:off x="4777294" y="1110809"/>
            <a:ext cx="3048295" cy="8225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ysClr val="window" lastClr="FFFFFF">
                  <a:lumMod val="65000"/>
                </a:sysClr>
              </a:buClr>
              <a:defRPr/>
            </a:pPr>
            <a:r>
              <a:rPr lang="en-CA" sz="2100" dirty="0">
                <a:solidFill>
                  <a:schemeClr val="accent1">
                    <a:lumMod val="75000"/>
                  </a:schemeClr>
                </a:solidFill>
              </a:rPr>
              <a:t>New ISTH guidelines</a:t>
            </a:r>
          </a:p>
          <a:p>
            <a:pPr>
              <a:buClr>
                <a:sysClr val="window" lastClr="FFFFFF">
                  <a:lumMod val="65000"/>
                </a:sysClr>
              </a:buClr>
              <a:defRPr/>
            </a:pPr>
            <a:r>
              <a:rPr lang="en-CA" sz="18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(</a:t>
            </a:r>
            <a:r>
              <a:rPr lang="en-CA" sz="18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popPK</a:t>
            </a:r>
            <a:r>
              <a:rPr lang="en-CA" sz="18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+ sparse sampling)</a:t>
            </a: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4667906" y="1547784"/>
            <a:ext cx="3660619" cy="255146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defRPr/>
            </a:pPr>
            <a:endParaRPr lang="en-US" sz="165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Calibri"/>
            </a:endParaRPr>
          </a:p>
          <a:p>
            <a:pPr>
              <a:buClr>
                <a:schemeClr val="accent1"/>
              </a:buClr>
              <a:defRPr/>
            </a:pPr>
            <a:r>
              <a:rPr lang="en-US" sz="165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Focus </a:t>
            </a:r>
            <a:r>
              <a:rPr lang="en-US" sz="165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on individual PK </a:t>
            </a:r>
            <a:r>
              <a:rPr lang="en-US" sz="165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estimation </a:t>
            </a:r>
            <a:br>
              <a:rPr lang="en-US" sz="165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</a:br>
            <a:endParaRPr lang="en-US" sz="165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/>
            </a:endParaRPr>
          </a:p>
          <a:p>
            <a:pPr>
              <a:buClr>
                <a:schemeClr val="accent1"/>
              </a:buClr>
              <a:defRPr/>
            </a:pPr>
            <a:r>
              <a:rPr lang="en-US" sz="165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2-3 </a:t>
            </a:r>
            <a:r>
              <a:rPr lang="en-US" sz="165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samples for one </a:t>
            </a:r>
            <a:r>
              <a:rPr lang="en-US" sz="165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patient</a:t>
            </a:r>
            <a:endParaRPr lang="en-US" sz="165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/>
            </a:endParaRPr>
          </a:p>
          <a:p>
            <a:pPr>
              <a:buClr>
                <a:schemeClr val="accent1"/>
              </a:buClr>
              <a:defRPr/>
            </a:pPr>
            <a:r>
              <a:rPr lang="en-US" sz="165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Use a population pharmacokinetic model </a:t>
            </a:r>
            <a:r>
              <a:rPr lang="en-US" sz="165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&amp; </a:t>
            </a:r>
            <a:r>
              <a:rPr lang="en-US" sz="165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individual samples to derive individual PK estimates</a:t>
            </a:r>
            <a:endParaRPr lang="en-CA" sz="165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67906" y="4303921"/>
            <a:ext cx="41856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Iorio A, </a:t>
            </a:r>
            <a:r>
              <a:rPr lang="en-US" sz="900" dirty="0" err="1"/>
              <a:t>Blanchette</a:t>
            </a:r>
            <a:r>
              <a:rPr lang="en-US" sz="900" dirty="0"/>
              <a:t> V, </a:t>
            </a:r>
            <a:r>
              <a:rPr lang="en-US" sz="900" dirty="0" err="1"/>
              <a:t>Blatny</a:t>
            </a:r>
            <a:r>
              <a:rPr lang="en-US" sz="900" dirty="0"/>
              <a:t> J, Collins P, Fischer K, Neufeld </a:t>
            </a:r>
            <a:r>
              <a:rPr lang="en-US" sz="900" dirty="0" smtClean="0"/>
              <a:t>E</a:t>
            </a:r>
          </a:p>
          <a:p>
            <a:r>
              <a:rPr lang="en-US" sz="900" dirty="0" smtClean="0"/>
              <a:t>J </a:t>
            </a:r>
            <a:r>
              <a:rPr lang="en-US" sz="900" dirty="0" err="1"/>
              <a:t>Thromb</a:t>
            </a:r>
            <a:r>
              <a:rPr lang="en-US" sz="900" dirty="0"/>
              <a:t> </a:t>
            </a:r>
            <a:r>
              <a:rPr lang="en-US" sz="900" dirty="0" err="1"/>
              <a:t>Haemost</a:t>
            </a:r>
            <a:r>
              <a:rPr lang="en-US" sz="900" dirty="0"/>
              <a:t>. 2017 Oct 12. </a:t>
            </a:r>
            <a:r>
              <a:rPr lang="en-US" sz="900" dirty="0" err="1"/>
              <a:t>doi</a:t>
            </a:r>
            <a:r>
              <a:rPr lang="en-US" sz="900" dirty="0"/>
              <a:t>: 10.1111/jth.13867.</a:t>
            </a:r>
            <a:endParaRPr lang="en-US" sz="900" dirty="0" smtClean="0"/>
          </a:p>
          <a:p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4717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Determining individual PK – e.g. FVIII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7516" y="4803395"/>
            <a:ext cx="2133600" cy="273844"/>
          </a:xfrm>
        </p:spPr>
        <p:txBody>
          <a:bodyPr/>
          <a:lstStyle/>
          <a:p>
            <a:fld id="{5FD889E0-CAB2-4699-909D-B9A88D47ACB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84164" y="1276575"/>
            <a:ext cx="4017380" cy="62493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ysClr val="window" lastClr="FFFFFF">
                  <a:lumMod val="65000"/>
                </a:sysClr>
              </a:buClr>
              <a:defRPr/>
            </a:pPr>
            <a:r>
              <a:rPr lang="en-CA" sz="2100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Historical </a:t>
            </a:r>
            <a:r>
              <a:rPr lang="en-CA" sz="210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ISTH guidelines</a:t>
            </a:r>
          </a:p>
          <a:p>
            <a:pPr>
              <a:lnSpc>
                <a:spcPct val="80000"/>
              </a:lnSpc>
              <a:buClr>
                <a:sysClr val="window" lastClr="FFFFFF">
                  <a:lumMod val="65000"/>
                </a:sysClr>
              </a:buClr>
              <a:defRPr/>
            </a:pPr>
            <a:r>
              <a:rPr lang="en-US" sz="210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(dense sampling)</a:t>
            </a:r>
            <a:endParaRPr lang="en-CA" sz="2100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64391" y="1979421"/>
            <a:ext cx="3656925" cy="26553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</a:pPr>
            <a:r>
              <a:rPr lang="en-US" sz="1650" dirty="0"/>
              <a:t>Designed to </a:t>
            </a:r>
            <a:r>
              <a:rPr lang="en-US" sz="1650" dirty="0" smtClean="0"/>
              <a:t>understand the average PK of a concentrate</a:t>
            </a:r>
            <a:endParaRPr lang="en-US" sz="1650" dirty="0"/>
          </a:p>
          <a:p>
            <a:pPr>
              <a:buClr>
                <a:srgbClr val="FFC000"/>
              </a:buClr>
            </a:pPr>
            <a:r>
              <a:rPr lang="en-US" sz="1650" dirty="0"/>
              <a:t>10 or 11 blood samples over a period of </a:t>
            </a:r>
            <a:r>
              <a:rPr lang="en-US" sz="1650" dirty="0" smtClean="0"/>
              <a:t>32-72 </a:t>
            </a:r>
            <a:r>
              <a:rPr lang="en-US" sz="1650" dirty="0"/>
              <a:t>h after infusing 25-50 </a:t>
            </a:r>
            <a:r>
              <a:rPr lang="en-US" sz="1650" dirty="0" smtClean="0"/>
              <a:t>IU/kg at baseline</a:t>
            </a:r>
            <a:endParaRPr lang="en-US" sz="1650" dirty="0"/>
          </a:p>
          <a:p>
            <a:pPr>
              <a:buClr>
                <a:srgbClr val="FFC000"/>
              </a:buClr>
            </a:pPr>
            <a:r>
              <a:rPr lang="en-US" sz="1650" dirty="0"/>
              <a:t>12-15 patients </a:t>
            </a:r>
            <a:r>
              <a:rPr lang="en-US" sz="1650" dirty="0" smtClean="0"/>
              <a:t>with </a:t>
            </a:r>
            <a:r>
              <a:rPr lang="en-US" sz="1650" dirty="0"/>
              <a:t>a crossover </a:t>
            </a:r>
            <a:r>
              <a:rPr lang="en-US" sz="1650" dirty="0" smtClean="0"/>
              <a:t>design</a:t>
            </a:r>
            <a:endParaRPr lang="en-US" sz="165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en-CA" sz="195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/>
            </a:endParaRPr>
          </a:p>
          <a:p>
            <a:pPr>
              <a:buClr>
                <a:schemeClr val="accent2"/>
              </a:buClr>
              <a:buFont typeface="Wingdings" charset="2"/>
              <a:buChar char="§"/>
              <a:defRPr/>
            </a:pPr>
            <a:endParaRPr lang="en-CA" sz="195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569" y="4246830"/>
            <a:ext cx="377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Lee M et al. 2001. The design and analysis of pharmacokinetic studies of coagulation factors. ISTH Website, Scientific and Standardization Committee Communication p. 1–9. </a:t>
            </a:r>
          </a:p>
          <a:p>
            <a:endParaRPr lang="en-CA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AutoShape 2" descr="mage result for drug vial image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6758133" y="411218"/>
            <a:ext cx="2049262" cy="2890409"/>
            <a:chOff x="6758133" y="411218"/>
            <a:chExt cx="2049262" cy="289040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r="6797"/>
            <a:stretch/>
          </p:blipFill>
          <p:spPr>
            <a:xfrm>
              <a:off x="6907346" y="411218"/>
              <a:ext cx="1519707" cy="1758861"/>
            </a:xfrm>
            <a:prstGeom prst="rect">
              <a:avLst/>
            </a:prstGeom>
          </p:spPr>
        </p:pic>
        <p:cxnSp>
          <p:nvCxnSpPr>
            <p:cNvPr id="29" name="Straight Arrow Connector 28"/>
            <p:cNvCxnSpPr>
              <a:stCxn id="27" idx="2"/>
            </p:cNvCxnSpPr>
            <p:nvPr/>
          </p:nvCxnSpPr>
          <p:spPr>
            <a:xfrm flipH="1">
              <a:off x="6758133" y="2170079"/>
              <a:ext cx="909067" cy="657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7" idx="2"/>
            </p:cNvCxnSpPr>
            <p:nvPr/>
          </p:nvCxnSpPr>
          <p:spPr>
            <a:xfrm flipH="1">
              <a:off x="6805913" y="2170079"/>
              <a:ext cx="861287" cy="2689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7" idx="2"/>
            </p:cNvCxnSpPr>
            <p:nvPr/>
          </p:nvCxnSpPr>
          <p:spPr>
            <a:xfrm flipH="1">
              <a:off x="6850440" y="2170079"/>
              <a:ext cx="816760" cy="4311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</p:cNvCxnSpPr>
            <p:nvPr/>
          </p:nvCxnSpPr>
          <p:spPr>
            <a:xfrm flipH="1">
              <a:off x="6888334" y="2170079"/>
              <a:ext cx="778866" cy="60997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6956987" y="2232344"/>
              <a:ext cx="672343" cy="7814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7409519" y="2246483"/>
              <a:ext cx="228822" cy="10151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7" idx="2"/>
            </p:cNvCxnSpPr>
            <p:nvPr/>
          </p:nvCxnSpPr>
          <p:spPr>
            <a:xfrm>
              <a:off x="7667200" y="2170079"/>
              <a:ext cx="114613" cy="110503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7631308" y="2185084"/>
              <a:ext cx="450554" cy="10880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649329" y="2178404"/>
              <a:ext cx="755899" cy="112322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7638341" y="2185084"/>
              <a:ext cx="1169054" cy="10880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7" idx="2"/>
            </p:cNvCxnSpPr>
            <p:nvPr/>
          </p:nvCxnSpPr>
          <p:spPr>
            <a:xfrm flipH="1">
              <a:off x="7152780" y="2170079"/>
              <a:ext cx="514420" cy="10005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656327" y="2262387"/>
            <a:ext cx="2242635" cy="1113051"/>
            <a:chOff x="6656327" y="2262387"/>
            <a:chExt cx="2242635" cy="1113051"/>
          </a:xfrm>
        </p:grpSpPr>
        <p:grpSp>
          <p:nvGrpSpPr>
            <p:cNvPr id="22" name="Group 21"/>
            <p:cNvGrpSpPr/>
            <p:nvPr/>
          </p:nvGrpSpPr>
          <p:grpSpPr>
            <a:xfrm>
              <a:off x="6656327" y="2262387"/>
              <a:ext cx="1223494" cy="1108118"/>
              <a:chOff x="6272011" y="3271234"/>
              <a:chExt cx="1223494" cy="110811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6272011" y="3271234"/>
                <a:ext cx="373" cy="1108118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" name="Freeform 15"/>
              <p:cNvSpPr/>
              <p:nvPr/>
            </p:nvSpPr>
            <p:spPr>
              <a:xfrm>
                <a:off x="6272384" y="3271234"/>
                <a:ext cx="1223121" cy="1108118"/>
              </a:xfrm>
              <a:custGeom>
                <a:avLst/>
                <a:gdLst>
                  <a:gd name="connsiteX0" fmla="*/ 0 w 3499338"/>
                  <a:gd name="connsiteY0" fmla="*/ 0 h 2831123"/>
                  <a:gd name="connsiteX1" fmla="*/ 782515 w 3499338"/>
                  <a:gd name="connsiteY1" fmla="*/ 2312377 h 2831123"/>
                  <a:gd name="connsiteX2" fmla="*/ 3499338 w 3499338"/>
                  <a:gd name="connsiteY2" fmla="*/ 2831123 h 2831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9338" h="2831123">
                    <a:moveTo>
                      <a:pt x="0" y="0"/>
                    </a:moveTo>
                    <a:cubicBezTo>
                      <a:pt x="99646" y="920261"/>
                      <a:pt x="199292" y="1840523"/>
                      <a:pt x="782515" y="2312377"/>
                    </a:cubicBezTo>
                    <a:cubicBezTo>
                      <a:pt x="1365738" y="2784231"/>
                      <a:pt x="2432538" y="2807677"/>
                      <a:pt x="3499338" y="2831123"/>
                    </a:cubicBezTo>
                  </a:path>
                </a:pathLst>
              </a:cu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57" name="Straight Connector 56"/>
            <p:cNvCxnSpPr/>
            <p:nvPr/>
          </p:nvCxnSpPr>
          <p:spPr>
            <a:xfrm>
              <a:off x="7879821" y="3366166"/>
              <a:ext cx="1019141" cy="9272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4685860" y="3617288"/>
            <a:ext cx="4385256" cy="477893"/>
            <a:chOff x="4685860" y="3617288"/>
            <a:chExt cx="4385256" cy="47789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685860" y="3617288"/>
              <a:ext cx="4385256" cy="199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330755" y="3725849"/>
              <a:ext cx="689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Time</a:t>
              </a:r>
              <a:endParaRPr lang="en-US" dirty="0"/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/>
          <a:srcRect r="4330" b="45538"/>
          <a:stretch/>
        </p:blipFill>
        <p:spPr>
          <a:xfrm>
            <a:off x="4673884" y="3390378"/>
            <a:ext cx="1982443" cy="1299042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4685860" y="2945552"/>
            <a:ext cx="1970467" cy="438079"/>
            <a:chOff x="4685860" y="2945552"/>
            <a:chExt cx="1970467" cy="43807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685860" y="3378830"/>
              <a:ext cx="1970467" cy="4801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070780" y="2945552"/>
              <a:ext cx="10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Washout</a:t>
              </a:r>
              <a:endParaRPr lang="en-US" dirty="0"/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964" y="1146322"/>
            <a:ext cx="1540831" cy="1540831"/>
          </a:xfrm>
          <a:prstGeom prst="rect">
            <a:avLst/>
          </a:prstGeom>
        </p:spPr>
      </p:pic>
      <p:pic>
        <p:nvPicPr>
          <p:cNvPr id="2052" name="Picture 4" descr="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38" y="1032572"/>
            <a:ext cx="867276" cy="12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52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Determining individual PK – e.g. FVIII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17700" y="4713264"/>
            <a:ext cx="2133600" cy="273844"/>
          </a:xfrm>
        </p:spPr>
        <p:txBody>
          <a:bodyPr/>
          <a:lstStyle/>
          <a:p>
            <a:fld id="{5FD889E0-CAB2-4699-909D-B9A88D47ACB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393552" y="1030127"/>
            <a:ext cx="3048295" cy="8225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6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ysClr val="window" lastClr="FFFFFF">
                  <a:lumMod val="65000"/>
                </a:sysClr>
              </a:buClr>
              <a:defRPr/>
            </a:pPr>
            <a:r>
              <a:rPr lang="en-CA" sz="2100" dirty="0">
                <a:solidFill>
                  <a:schemeClr val="accent1">
                    <a:lumMod val="75000"/>
                  </a:schemeClr>
                </a:solidFill>
              </a:rPr>
              <a:t>New ISTH guidelines</a:t>
            </a:r>
          </a:p>
          <a:p>
            <a:pPr>
              <a:buClr>
                <a:sysClr val="window" lastClr="FFFFFF">
                  <a:lumMod val="65000"/>
                </a:sysClr>
              </a:buClr>
              <a:defRPr/>
            </a:pPr>
            <a:r>
              <a:rPr lang="en-CA" sz="18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(</a:t>
            </a:r>
            <a:r>
              <a:rPr lang="en-CA" sz="18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popPK</a:t>
            </a:r>
            <a:r>
              <a:rPr lang="en-CA" sz="18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+ sparse sampling)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284164" y="1547784"/>
            <a:ext cx="3660619" cy="255146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defRPr/>
            </a:pPr>
            <a:endParaRPr lang="en-US" sz="1650" dirty="0" smtClean="0">
              <a:solidFill>
                <a:sysClr val="windowText" lastClr="000000">
                  <a:lumMod val="85000"/>
                  <a:lumOff val="15000"/>
                </a:sysClr>
              </a:solidFill>
              <a:latin typeface="Calibri"/>
            </a:endParaRPr>
          </a:p>
          <a:p>
            <a:pPr>
              <a:buClr>
                <a:schemeClr val="accent1"/>
              </a:buClr>
              <a:defRPr/>
            </a:pPr>
            <a:r>
              <a:rPr lang="en-US" sz="165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Focus </a:t>
            </a:r>
            <a:r>
              <a:rPr lang="en-US" sz="165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on individual PK </a:t>
            </a:r>
            <a:r>
              <a:rPr lang="en-US" sz="165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estimation </a:t>
            </a:r>
            <a:br>
              <a:rPr lang="en-US" sz="165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</a:br>
            <a:endParaRPr lang="en-US" sz="165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/>
            </a:endParaRPr>
          </a:p>
          <a:p>
            <a:pPr>
              <a:buClr>
                <a:schemeClr val="accent1"/>
              </a:buClr>
              <a:defRPr/>
            </a:pPr>
            <a:r>
              <a:rPr lang="en-US" sz="165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2-3 </a:t>
            </a:r>
            <a:r>
              <a:rPr lang="en-US" sz="165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samples for one </a:t>
            </a:r>
            <a:r>
              <a:rPr lang="en-US" sz="165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patient</a:t>
            </a:r>
            <a:endParaRPr lang="en-US" sz="165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/>
            </a:endParaRPr>
          </a:p>
          <a:p>
            <a:pPr>
              <a:buClr>
                <a:schemeClr val="accent1"/>
              </a:buClr>
              <a:defRPr/>
            </a:pPr>
            <a:r>
              <a:rPr lang="en-US" sz="165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Use a population pharmacokinetic model </a:t>
            </a:r>
            <a:r>
              <a:rPr lang="en-US" sz="165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&amp; </a:t>
            </a:r>
            <a:r>
              <a:rPr lang="en-US" sz="165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/>
              </a:rPr>
              <a:t>individual samples to derive individual PK estimates</a:t>
            </a:r>
            <a:endParaRPr lang="en-CA" sz="1650" dirty="0">
              <a:solidFill>
                <a:sysClr val="windowText" lastClr="000000">
                  <a:lumMod val="85000"/>
                  <a:lumOff val="15000"/>
                </a:sys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164" y="4303921"/>
            <a:ext cx="41856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Iorio A, </a:t>
            </a:r>
            <a:r>
              <a:rPr lang="en-US" sz="900" dirty="0" err="1"/>
              <a:t>Blanchette</a:t>
            </a:r>
            <a:r>
              <a:rPr lang="en-US" sz="900" dirty="0"/>
              <a:t> V, </a:t>
            </a:r>
            <a:r>
              <a:rPr lang="en-US" sz="900" dirty="0" err="1"/>
              <a:t>Blatny</a:t>
            </a:r>
            <a:r>
              <a:rPr lang="en-US" sz="900" dirty="0"/>
              <a:t> J, Collins P, Fischer K, Neufeld </a:t>
            </a:r>
            <a:r>
              <a:rPr lang="en-US" sz="900" dirty="0" smtClean="0"/>
              <a:t>E</a:t>
            </a:r>
          </a:p>
          <a:p>
            <a:r>
              <a:rPr lang="en-US" sz="900" dirty="0" smtClean="0"/>
              <a:t>J </a:t>
            </a:r>
            <a:r>
              <a:rPr lang="en-US" sz="900" dirty="0" err="1"/>
              <a:t>Thromb</a:t>
            </a:r>
            <a:r>
              <a:rPr lang="en-US" sz="900" dirty="0"/>
              <a:t> </a:t>
            </a:r>
            <a:r>
              <a:rPr lang="en-US" sz="900" dirty="0" err="1"/>
              <a:t>Haemost</a:t>
            </a:r>
            <a:r>
              <a:rPr lang="en-US" sz="900" dirty="0"/>
              <a:t>. 2017 Oct 12. </a:t>
            </a:r>
            <a:r>
              <a:rPr lang="en-US" sz="900" dirty="0" err="1"/>
              <a:t>doi</a:t>
            </a:r>
            <a:r>
              <a:rPr lang="en-US" sz="900" dirty="0"/>
              <a:t>: 10.1111/jth.13867.</a:t>
            </a:r>
            <a:endParaRPr lang="en-US" sz="900" dirty="0" smtClean="0"/>
          </a:p>
          <a:p>
            <a:endParaRPr lang="en-CA" sz="9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69845" y="3826028"/>
            <a:ext cx="4385256" cy="477893"/>
            <a:chOff x="4685860" y="3617288"/>
            <a:chExt cx="4385256" cy="47789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685860" y="3617288"/>
              <a:ext cx="4385256" cy="199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330755" y="3725849"/>
              <a:ext cx="689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Time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469845" y="2488934"/>
            <a:ext cx="3670482" cy="1115792"/>
            <a:chOff x="4469845" y="2488934"/>
            <a:chExt cx="3670482" cy="1115792"/>
          </a:xfrm>
        </p:grpSpPr>
        <p:grpSp>
          <p:nvGrpSpPr>
            <p:cNvPr id="15" name="Group 14"/>
            <p:cNvGrpSpPr/>
            <p:nvPr/>
          </p:nvGrpSpPr>
          <p:grpSpPr>
            <a:xfrm>
              <a:off x="4469845" y="2488934"/>
              <a:ext cx="1223494" cy="1108118"/>
              <a:chOff x="6272011" y="3271234"/>
              <a:chExt cx="1223494" cy="110811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6272011" y="3271234"/>
                <a:ext cx="373" cy="1108118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" name="Freeform 17"/>
              <p:cNvSpPr/>
              <p:nvPr/>
            </p:nvSpPr>
            <p:spPr>
              <a:xfrm>
                <a:off x="6272384" y="3271234"/>
                <a:ext cx="1223121" cy="1108118"/>
              </a:xfrm>
              <a:custGeom>
                <a:avLst/>
                <a:gdLst>
                  <a:gd name="connsiteX0" fmla="*/ 0 w 3499338"/>
                  <a:gd name="connsiteY0" fmla="*/ 0 h 2831123"/>
                  <a:gd name="connsiteX1" fmla="*/ 782515 w 3499338"/>
                  <a:gd name="connsiteY1" fmla="*/ 2312377 h 2831123"/>
                  <a:gd name="connsiteX2" fmla="*/ 3499338 w 3499338"/>
                  <a:gd name="connsiteY2" fmla="*/ 2831123 h 2831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9338" h="2831123">
                    <a:moveTo>
                      <a:pt x="0" y="0"/>
                    </a:moveTo>
                    <a:cubicBezTo>
                      <a:pt x="99646" y="920261"/>
                      <a:pt x="199292" y="1840523"/>
                      <a:pt x="782515" y="2312377"/>
                    </a:cubicBezTo>
                    <a:cubicBezTo>
                      <a:pt x="1365738" y="2784231"/>
                      <a:pt x="2432538" y="2807677"/>
                      <a:pt x="3499338" y="2831123"/>
                    </a:cubicBezTo>
                  </a:path>
                </a:pathLst>
              </a:cu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693339" y="2492771"/>
              <a:ext cx="1223494" cy="1108118"/>
              <a:chOff x="6272011" y="3271234"/>
              <a:chExt cx="1223494" cy="110811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6272011" y="3271234"/>
                <a:ext cx="373" cy="1108118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6272384" y="3271234"/>
                <a:ext cx="1223121" cy="1108118"/>
              </a:xfrm>
              <a:custGeom>
                <a:avLst/>
                <a:gdLst>
                  <a:gd name="connsiteX0" fmla="*/ 0 w 3499338"/>
                  <a:gd name="connsiteY0" fmla="*/ 0 h 2831123"/>
                  <a:gd name="connsiteX1" fmla="*/ 782515 w 3499338"/>
                  <a:gd name="connsiteY1" fmla="*/ 2312377 h 2831123"/>
                  <a:gd name="connsiteX2" fmla="*/ 3499338 w 3499338"/>
                  <a:gd name="connsiteY2" fmla="*/ 2831123 h 2831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9338" h="2831123">
                    <a:moveTo>
                      <a:pt x="0" y="0"/>
                    </a:moveTo>
                    <a:cubicBezTo>
                      <a:pt x="99646" y="920261"/>
                      <a:pt x="199292" y="1840523"/>
                      <a:pt x="782515" y="2312377"/>
                    </a:cubicBezTo>
                    <a:cubicBezTo>
                      <a:pt x="1365738" y="2784231"/>
                      <a:pt x="2432538" y="2807677"/>
                      <a:pt x="3499338" y="2831123"/>
                    </a:cubicBezTo>
                  </a:path>
                </a:pathLst>
              </a:cu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916833" y="2496608"/>
              <a:ext cx="1223494" cy="1108118"/>
              <a:chOff x="6272011" y="3271234"/>
              <a:chExt cx="1223494" cy="1108118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6272011" y="3271234"/>
                <a:ext cx="373" cy="1108118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7" name="Freeform 26"/>
              <p:cNvSpPr/>
              <p:nvPr/>
            </p:nvSpPr>
            <p:spPr>
              <a:xfrm>
                <a:off x="6272384" y="3271234"/>
                <a:ext cx="1223121" cy="1108118"/>
              </a:xfrm>
              <a:custGeom>
                <a:avLst/>
                <a:gdLst>
                  <a:gd name="connsiteX0" fmla="*/ 0 w 3499338"/>
                  <a:gd name="connsiteY0" fmla="*/ 0 h 2831123"/>
                  <a:gd name="connsiteX1" fmla="*/ 782515 w 3499338"/>
                  <a:gd name="connsiteY1" fmla="*/ 2312377 h 2831123"/>
                  <a:gd name="connsiteX2" fmla="*/ 3499338 w 3499338"/>
                  <a:gd name="connsiteY2" fmla="*/ 2831123 h 2831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9338" h="2831123">
                    <a:moveTo>
                      <a:pt x="0" y="0"/>
                    </a:moveTo>
                    <a:cubicBezTo>
                      <a:pt x="99646" y="920261"/>
                      <a:pt x="199292" y="1840523"/>
                      <a:pt x="782515" y="2312377"/>
                    </a:cubicBezTo>
                    <a:cubicBezTo>
                      <a:pt x="1365738" y="2784231"/>
                      <a:pt x="2432538" y="2807677"/>
                      <a:pt x="3499338" y="2831123"/>
                    </a:cubicBezTo>
                  </a:path>
                </a:pathLst>
              </a:cu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CA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011" y="1039003"/>
            <a:ext cx="1584328" cy="1300242"/>
          </a:xfrm>
          <a:prstGeom prst="rect">
            <a:avLst/>
          </a:prstGeom>
        </p:spPr>
      </p:pic>
      <p:pic>
        <p:nvPicPr>
          <p:cNvPr id="6146" name="Picture 2" descr="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/>
          <a:stretch/>
        </p:blipFill>
        <p:spPr bwMode="auto">
          <a:xfrm>
            <a:off x="7452770" y="592295"/>
            <a:ext cx="1268723" cy="165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4571207" y="2339245"/>
            <a:ext cx="3577174" cy="1201526"/>
            <a:chOff x="4571207" y="2339245"/>
            <a:chExt cx="3577174" cy="1201526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571207" y="2339245"/>
              <a:ext cx="3467894" cy="5463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994400" y="2346391"/>
              <a:ext cx="2044700" cy="9473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7860756" y="2350228"/>
              <a:ext cx="178345" cy="11905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183361" y="2950793"/>
              <a:ext cx="513900" cy="26007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24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634481" y="3087510"/>
              <a:ext cx="513900" cy="26007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48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4840762" y="2690723"/>
              <a:ext cx="513900" cy="26007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4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38740" y="2349863"/>
            <a:ext cx="2181533" cy="1125286"/>
            <a:chOff x="5857567" y="2339245"/>
            <a:chExt cx="2181533" cy="1125286"/>
          </a:xfrm>
        </p:grpSpPr>
        <p:cxnSp>
          <p:nvCxnSpPr>
            <p:cNvPr id="49" name="Straight Arrow Connector 48"/>
            <p:cNvCxnSpPr/>
            <p:nvPr/>
          </p:nvCxnSpPr>
          <p:spPr>
            <a:xfrm flipH="1">
              <a:off x="5857567" y="2339245"/>
              <a:ext cx="2181533" cy="5662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5994400" y="2346391"/>
              <a:ext cx="2044700" cy="9473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459289" y="2350228"/>
              <a:ext cx="1579811" cy="11143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6183361" y="2950793"/>
              <a:ext cx="513900" cy="26007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24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577144" y="3130600"/>
              <a:ext cx="513900" cy="26007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48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020145" y="2648456"/>
              <a:ext cx="513900" cy="26007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mtClean="0">
                  <a:solidFill>
                    <a:srgbClr val="FF0000"/>
                  </a:solidFill>
                </a:rPr>
                <a:t>4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834717" y="1259098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Washout</a:t>
            </a:r>
          </a:p>
          <a:p>
            <a:pPr algn="ctr"/>
            <a:r>
              <a:rPr lang="en-US" dirty="0" smtClean="0"/>
              <a:t>Fixed dose</a:t>
            </a:r>
            <a:endParaRPr lang="en-US" dirty="0"/>
          </a:p>
        </p:txBody>
      </p:sp>
      <p:grpSp>
        <p:nvGrpSpPr>
          <p:cNvPr id="6160" name="Group 6159"/>
          <p:cNvGrpSpPr/>
          <p:nvPr/>
        </p:nvGrpSpPr>
        <p:grpSpPr>
          <a:xfrm>
            <a:off x="6132409" y="1250708"/>
            <a:ext cx="682858" cy="707399"/>
            <a:chOff x="6081177" y="1270171"/>
            <a:chExt cx="682858" cy="707399"/>
          </a:xfrm>
        </p:grpSpPr>
        <p:sp>
          <p:nvSpPr>
            <p:cNvPr id="61" name="Oval 60"/>
            <p:cNvSpPr/>
            <p:nvPr/>
          </p:nvSpPr>
          <p:spPr>
            <a:xfrm>
              <a:off x="6081177" y="1270171"/>
              <a:ext cx="682858" cy="707399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 flipV="1">
              <a:off x="6212809" y="1441040"/>
              <a:ext cx="433669" cy="349035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805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175e93ab-ccf1-4204-8194-2c1fe52dadc8">2016</Year>
    <Doc_x0020_Status xmlns="175e93ab-ccf1-4204-8194-2c1fe52dadc8">Final</Doc_x0020_Status>
    <Employee_x0020_Classification xmlns="175e93ab-ccf1-4204-8194-2c1fe52dadc8">General</Employee_x0020_Classification>
    <Department xmlns="e797c43c-4533-4a8a-a14e-7a5c3089751b">Communications</Department>
    <Category xmlns="e797c43c-4533-4a8a-a14e-7a5c3089751b">None</Category>
    <Doc_x0020_Type xmlns="175e93ab-ccf1-4204-8194-2c1fe52dadc8">Template</Doc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B21D6DD0D93E9C459B11A07652B67F610200EDDA7A28F8672E4DA83C665705FDB6A0" ma:contentTypeVersion="15" ma:contentTypeDescription="" ma:contentTypeScope="" ma:versionID="130499f50678ca57bb692ef7bec6c2fc">
  <xsd:schema xmlns:xsd="http://www.w3.org/2001/XMLSchema" xmlns:xs="http://www.w3.org/2001/XMLSchema" xmlns:p="http://schemas.microsoft.com/office/2006/metadata/properties" xmlns:ns2="175e93ab-ccf1-4204-8194-2c1fe52dadc8" xmlns:ns3="e797c43c-4533-4a8a-a14e-7a5c3089751b" targetNamespace="http://schemas.microsoft.com/office/2006/metadata/properties" ma:root="true" ma:fieldsID="4afacc8870d7a335e135ea9db08e9767" ns2:_="" ns3:_="">
    <xsd:import namespace="175e93ab-ccf1-4204-8194-2c1fe52dadc8"/>
    <xsd:import namespace="e797c43c-4533-4a8a-a14e-7a5c3089751b"/>
    <xsd:element name="properties">
      <xsd:complexType>
        <xsd:sequence>
          <xsd:element name="documentManagement">
            <xsd:complexType>
              <xsd:all>
                <xsd:element ref="ns2:Doc_x0020_Status" minOccurs="0"/>
                <xsd:element ref="ns2:Doc_x0020_Type"/>
                <xsd:element ref="ns2:Employee_x0020_Classification" minOccurs="0"/>
                <xsd:element ref="ns2:Year" minOccurs="0"/>
                <xsd:element ref="ns3:Category" minOccurs="0"/>
                <xsd:element ref="ns3:Depart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e93ab-ccf1-4204-8194-2c1fe52dadc8" elementFormDefault="qualified">
    <xsd:import namespace="http://schemas.microsoft.com/office/2006/documentManagement/types"/>
    <xsd:import namespace="http://schemas.microsoft.com/office/infopath/2007/PartnerControls"/>
    <xsd:element name="Doc_x0020_Status" ma:index="8" nillable="true" ma:displayName="Doc Status" ma:default="Final" ma:format="Dropdown" ma:internalName="Doc_x0020_Status" ma:readOnly="false">
      <xsd:simpleType>
        <xsd:restriction base="dms:Choice">
          <xsd:enumeration value="Draft"/>
          <xsd:enumeration value="Final"/>
        </xsd:restriction>
      </xsd:simpleType>
    </xsd:element>
    <xsd:element name="Doc_x0020_Type" ma:index="9" ma:displayName="Doc Type" ma:format="Dropdown" ma:internalName="Doc_x0020_Type" ma:readOnly="false">
      <xsd:simpleType>
        <xsd:restriction base="dms:Choice">
          <xsd:enumeration value="Advertisement"/>
          <xsd:enumeration value="Agenda"/>
          <xsd:enumeration value="Contract"/>
          <xsd:enumeration value="E-mail"/>
          <xsd:enumeration value="Form"/>
          <xsd:enumeration value="Letter"/>
          <xsd:enumeration value="Map"/>
          <xsd:enumeration value="Meeting Notebook"/>
          <xsd:enumeration value="Memo"/>
          <xsd:enumeration value="Minutes"/>
          <xsd:enumeration value="Miscellaneous"/>
          <xsd:enumeration value="Official (Legal Docs)"/>
          <xsd:enumeration value="Policy"/>
          <xsd:enumeration value="Presentation"/>
          <xsd:enumeration value="Reference"/>
          <xsd:enumeration value="Report"/>
          <xsd:enumeration value="RFP"/>
          <xsd:enumeration value="Standard Operating Procedure (SOP)"/>
          <xsd:enumeration value="Survey"/>
          <xsd:enumeration value="Template"/>
          <xsd:enumeration value="Timeline"/>
          <xsd:enumeration value="Training Docs"/>
        </xsd:restriction>
      </xsd:simpleType>
    </xsd:element>
    <xsd:element name="Employee_x0020_Classification" ma:index="10" nillable="true" ma:displayName="Employee Classification" ma:format="Dropdown" ma:internalName="Employee_x0020_Classification">
      <xsd:simpleType>
        <xsd:restriction base="dms:Choice">
          <xsd:enumeration value="Benefits"/>
          <xsd:enumeration value="Financial"/>
          <xsd:enumeration value="General"/>
          <xsd:enumeration value="HR"/>
          <xsd:enumeration value="Meetings"/>
          <xsd:enumeration value="Payroll"/>
          <xsd:enumeration value="TIMSS"/>
        </xsd:restriction>
      </xsd:simpleType>
    </xsd:element>
    <xsd:element name="Year" ma:index="11" nillable="true" ma:displayName="Year" ma:format="Dropdown" ma:internalName="Year" ma:readOnly="false">
      <xsd:simpleType>
        <xsd:restriction base="dms:Choice"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7c43c-4533-4a8a-a14e-7a5c3089751b" elementFormDefault="qualified">
    <xsd:import namespace="http://schemas.microsoft.com/office/2006/documentManagement/types"/>
    <xsd:import namespace="http://schemas.microsoft.com/office/infopath/2007/PartnerControls"/>
    <xsd:element name="Category" ma:index="12" nillable="true" ma:displayName="Category" ma:default="None" ma:description="Category" ma:format="Dropdown" ma:internalName="Category">
      <xsd:simpleType>
        <xsd:restriction base="dms:Choice">
          <xsd:enumeration value="None"/>
          <xsd:enumeration value="AFS"/>
          <xsd:enumeration value="Compensation/Payroll"/>
          <xsd:enumeration value="Dental Insurance"/>
          <xsd:enumeration value="Disability"/>
          <xsd:enumeration value="Employee Assistance (EAP)"/>
          <xsd:enumeration value="Employee Handbook"/>
          <xsd:enumeration value="Telecommuting"/>
          <xsd:enumeration value="Staffing/Recruitment"/>
          <xsd:enumeration value="Flexible Spending Account (FSA)"/>
          <xsd:enumeration value="FMLA"/>
          <xsd:enumeration value="Job Descriptions"/>
          <xsd:enumeration value="Legal Resources"/>
          <xsd:enumeration value="Life"/>
          <xsd:enumeration value="Medical"/>
          <xsd:enumeration value="Medical Plan Summaries"/>
          <xsd:enumeration value="PPO"/>
          <xsd:enumeration value="Prescriptions"/>
          <xsd:enumeration value="Health Advocate"/>
          <xsd:enumeration value="Kaiser"/>
          <xsd:enumeration value="Emergency Travel Assistance"/>
          <xsd:enumeration value="Performance Management and ReviewSNAP"/>
          <xsd:enumeration value="Professional Development"/>
          <xsd:enumeration value="Retirement"/>
          <xsd:enumeration value="AFS Financial Education"/>
          <xsd:enumeration value="Retirement Plan Information"/>
          <xsd:enumeration value="Transportation"/>
          <xsd:enumeration value="Vision"/>
          <xsd:enumeration value="Wellness"/>
          <xsd:enumeration value="Wellness Presentations"/>
          <xsd:enumeration value="Wellness Coaching"/>
          <xsd:enumeration value="Ask IWP"/>
          <xsd:enumeration value="Wellness Reimbursement"/>
          <xsd:enumeration value="General Benefits"/>
          <xsd:enumeration value="Student Loan Benefit"/>
          <xsd:enumeration value="Identity Protection"/>
        </xsd:restriction>
      </xsd:simpleType>
    </xsd:element>
    <xsd:element name="Department" ma:index="13" nillable="true" ma:displayName="Department" ma:default="Communications" ma:description="ASH Departments" ma:format="Dropdown" ma:internalName="Department">
      <xsd:simpleType>
        <xsd:restriction base="dms:Choice">
          <xsd:enumeration value="Communications"/>
          <xsd:enumeration value="Development"/>
          <xsd:enumeration value="Education"/>
          <xsd:enumeration value="Executive Office"/>
          <xsd:enumeration value="Finance"/>
          <xsd:enumeration value="Government Relations and Practice"/>
          <xsd:enumeration value="Office of the DED"/>
          <xsd:enumeration value="Publishing"/>
          <xsd:enumeration value="Train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7A7905-145D-44D4-B8E6-09F5B7A103F0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24C530F2-9F99-4AAF-864C-1D493DDA5D25}">
  <ds:schemaRefs>
    <ds:schemaRef ds:uri="http://schemas.microsoft.com/office/2006/documentManagement/types"/>
    <ds:schemaRef ds:uri="175e93ab-ccf1-4204-8194-2c1fe52dadc8"/>
    <ds:schemaRef ds:uri="http://purl.org/dc/elements/1.1/"/>
    <ds:schemaRef ds:uri="http://purl.org/dc/terms/"/>
    <ds:schemaRef ds:uri="http://schemas.microsoft.com/office/infopath/2007/PartnerControls"/>
    <ds:schemaRef ds:uri="e797c43c-4533-4a8a-a14e-7a5c3089751b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0B7EA5-3A0D-4427-B3A8-72663A98087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D53A5FE-0CFB-4783-95F1-C2557943C20C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78517A3E-26F6-4C7D-92CB-36DE43C4B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5e93ab-ccf1-4204-8194-2c1fe52dadc8"/>
    <ds:schemaRef ds:uri="e797c43c-4533-4a8a-a14e-7a5c308975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981</Words>
  <Application>Microsoft Office PowerPoint</Application>
  <PresentationFormat>On-screen Show (16:9)</PresentationFormat>
  <Paragraphs>233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Geneva</vt:lpstr>
      <vt:lpstr>Times New Roman</vt:lpstr>
      <vt:lpstr>Wingdings</vt:lpstr>
      <vt:lpstr>Office Theme</vt:lpstr>
      <vt:lpstr>Using pharmacokinetics to individualize hemophilia therapy</vt:lpstr>
      <vt:lpstr>Disclosures</vt:lpstr>
      <vt:lpstr>PowerPoint Presentation</vt:lpstr>
      <vt:lpstr>Hemophilia treatment</vt:lpstr>
      <vt:lpstr>Pharmacokinetics and Hemophilia</vt:lpstr>
      <vt:lpstr>Pharmacokinetics of factor concentrates</vt:lpstr>
      <vt:lpstr>Determining individual PK – e.g. FVIII</vt:lpstr>
      <vt:lpstr>Determining individual PK – e.g. FVIII</vt:lpstr>
      <vt:lpstr>Determining individual PK – e.g. FVIII</vt:lpstr>
      <vt:lpstr>Determining individual PK – e.g. FVIII</vt:lpstr>
      <vt:lpstr>Woodstock 1969</vt:lpstr>
      <vt:lpstr>Two basic concept to understand tailoring</vt:lpstr>
      <vt:lpstr>Understanding variability to define a dosing strategy</vt:lpstr>
      <vt:lpstr>Understanding variability to define a dosing strategy</vt:lpstr>
      <vt:lpstr>Understanding variability to define a dosing strategy</vt:lpstr>
      <vt:lpstr>PowerPoint Presentation</vt:lpstr>
      <vt:lpstr>PK variability: why we cannot use population estimates</vt:lpstr>
      <vt:lpstr>PowerPoint Presentation</vt:lpstr>
      <vt:lpstr>Back-of-napkin individual PK profiling?</vt:lpstr>
      <vt:lpstr>The WAPPS-Hemo co-investigator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WAPPS inputs and outputs</vt:lpstr>
      <vt:lpstr>PowerPoint Presentation</vt:lpstr>
      <vt:lpstr>Thanks – and questions welcome</vt:lpstr>
    </vt:vector>
  </TitlesOfParts>
  <Company>house of hayes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 PowerPoint Template 2016 16-9ratio DARKER (11.14.16).pptx</dc:title>
  <dc:creator>Page Hayes</dc:creator>
  <cp:lastModifiedBy>dawn</cp:lastModifiedBy>
  <cp:revision>70</cp:revision>
  <dcterms:created xsi:type="dcterms:W3CDTF">2010-04-01T20:51:44Z</dcterms:created>
  <dcterms:modified xsi:type="dcterms:W3CDTF">2018-01-24T18:17:32Z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 Svs Classification">
    <vt:lpwstr>General</vt:lpwstr>
  </property>
  <property fmtid="{D5CDD505-2E9C-101B-9397-08002B2CF9AE}" pid="3" name="ContentType">
    <vt:lpwstr>Document</vt:lpwstr>
  </property>
  <property fmtid="{D5CDD505-2E9C-101B-9397-08002B2CF9AE}" pid="4" name="Doc Type">
    <vt:lpwstr>Template</vt:lpwstr>
  </property>
  <property fmtid="{D5CDD505-2E9C-101B-9397-08002B2CF9AE}" pid="5" name="Employee Classification">
    <vt:lpwstr>General</vt:lpwstr>
  </property>
  <property fmtid="{D5CDD505-2E9C-101B-9397-08002B2CF9AE}" pid="6" name="Year">
    <vt:lpwstr>2010</vt:lpwstr>
  </property>
  <property fmtid="{D5CDD505-2E9C-101B-9397-08002B2CF9AE}" pid="7" name="Category">
    <vt:lpwstr>None</vt:lpwstr>
  </property>
  <property fmtid="{D5CDD505-2E9C-101B-9397-08002B2CF9AE}" pid="8" name="Doc Status">
    <vt:lpwstr>Final</vt:lpwstr>
  </property>
  <property fmtid="{D5CDD505-2E9C-101B-9397-08002B2CF9AE}" pid="9" name="Department">
    <vt:lpwstr>Communications</vt:lpwstr>
  </property>
  <property fmtid="{D5CDD505-2E9C-101B-9397-08002B2CF9AE}" pid="10" name="ContentTypeId">
    <vt:lpwstr>0x010100B21D6DD0D93E9C459B11A07652B67F610200EDDA7A28F8672E4DA83C665705FDB6A0</vt:lpwstr>
  </property>
</Properties>
</file>