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70" r:id="rId5"/>
    <p:sldId id="268" r:id="rId6"/>
    <p:sldId id="260" r:id="rId7"/>
    <p:sldId id="261" r:id="rId8"/>
    <p:sldId id="262" r:id="rId9"/>
    <p:sldId id="263" r:id="rId10"/>
    <p:sldId id="264" r:id="rId11"/>
    <p:sldId id="285" r:id="rId12"/>
    <p:sldId id="284" r:id="rId13"/>
    <p:sldId id="281" r:id="rId14"/>
    <p:sldId id="282" r:id="rId15"/>
    <p:sldId id="287" r:id="rId16"/>
    <p:sldId id="283" r:id="rId17"/>
    <p:sldId id="266" r:id="rId18"/>
    <p:sldId id="286" r:id="rId19"/>
    <p:sldId id="272" r:id="rId20"/>
    <p:sldId id="271" r:id="rId21"/>
    <p:sldId id="273" r:id="rId22"/>
    <p:sldId id="274" r:id="rId23"/>
    <p:sldId id="275" r:id="rId24"/>
    <p:sldId id="279" r:id="rId25"/>
    <p:sldId id="276" r:id="rId26"/>
    <p:sldId id="277" r:id="rId27"/>
    <p:sldId id="280" r:id="rId28"/>
    <p:sldId id="27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77F"/>
    <a:srgbClr val="D222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9" autoAdjust="0"/>
  </p:normalViewPr>
  <p:slideViewPr>
    <p:cSldViewPr snapToGrid="0" snapToObjects="1">
      <p:cViewPr>
        <p:scale>
          <a:sx n="72" d="100"/>
          <a:sy n="72" d="100"/>
        </p:scale>
        <p:origin x="-2106"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419B5-0C90-4669-9983-8491A02AF1F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4A9D3C9-CB97-454D-9C3C-8B41125B36E6}">
      <dgm:prSet phldrT="[Text]"/>
      <dgm:spPr/>
      <dgm:t>
        <a:bodyPr/>
        <a:lstStyle/>
        <a:p>
          <a:r>
            <a:rPr lang="en-CA" dirty="0" smtClean="0"/>
            <a:t>30 boys with mild or moderate hemophilia, ages 10-14 years</a:t>
          </a:r>
          <a:endParaRPr lang="en-US" dirty="0"/>
        </a:p>
      </dgm:t>
    </dgm:pt>
    <dgm:pt modelId="{72BC33AF-9CC8-4C27-8AD7-40EA39C767E3}" type="parTrans" cxnId="{EA919012-6A50-4116-AB40-CE27D00B7564}">
      <dgm:prSet/>
      <dgm:spPr/>
      <dgm:t>
        <a:bodyPr/>
        <a:lstStyle/>
        <a:p>
          <a:endParaRPr lang="en-US"/>
        </a:p>
      </dgm:t>
    </dgm:pt>
    <dgm:pt modelId="{3EDCAE5D-1C17-4C32-A110-E52629C77837}" type="sibTrans" cxnId="{EA919012-6A50-4116-AB40-CE27D00B7564}">
      <dgm:prSet/>
      <dgm:spPr/>
      <dgm:t>
        <a:bodyPr/>
        <a:lstStyle/>
        <a:p>
          <a:endParaRPr lang="en-US"/>
        </a:p>
      </dgm:t>
    </dgm:pt>
    <dgm:pt modelId="{F0FF1ACD-1647-44E1-821C-87AE1CE5D282}" type="asst">
      <dgm:prSet phldrT="[Text]"/>
      <dgm:spPr/>
      <dgm:t>
        <a:bodyPr/>
        <a:lstStyle/>
        <a:p>
          <a:r>
            <a:rPr lang="en-CA" dirty="0" smtClean="0"/>
            <a:t>Randomization via closed envelopes</a:t>
          </a:r>
        </a:p>
      </dgm:t>
    </dgm:pt>
    <dgm:pt modelId="{02B5F9D6-0F64-48FA-9160-4D62F9584796}" type="parTrans" cxnId="{58DD033F-DB36-44BF-8167-B50D53D5B41A}">
      <dgm:prSet/>
      <dgm:spPr/>
      <dgm:t>
        <a:bodyPr/>
        <a:lstStyle/>
        <a:p>
          <a:endParaRPr lang="en-US"/>
        </a:p>
      </dgm:t>
    </dgm:pt>
    <dgm:pt modelId="{4D775410-0C04-4425-80F9-806F25CEC30E}" type="sibTrans" cxnId="{58DD033F-DB36-44BF-8167-B50D53D5B41A}">
      <dgm:prSet/>
      <dgm:spPr/>
      <dgm:t>
        <a:bodyPr/>
        <a:lstStyle/>
        <a:p>
          <a:endParaRPr lang="en-US"/>
        </a:p>
      </dgm:t>
    </dgm:pt>
    <dgm:pt modelId="{FA78811F-E9C4-40ED-8A45-1C41A07A03BB}">
      <dgm:prSet phldrT="[Text]"/>
      <dgm:spPr/>
      <dgm:t>
        <a:bodyPr/>
        <a:lstStyle/>
        <a:p>
          <a:r>
            <a:rPr lang="en-CA" dirty="0" smtClean="0"/>
            <a:t>PT program + Bicycle </a:t>
          </a:r>
          <a:r>
            <a:rPr lang="en-CA" dirty="0" err="1" smtClean="0"/>
            <a:t>ergometry</a:t>
          </a:r>
          <a:endParaRPr lang="en-US" dirty="0"/>
        </a:p>
      </dgm:t>
    </dgm:pt>
    <dgm:pt modelId="{BF313452-C44C-48C0-8EAE-41CAE5439485}" type="parTrans" cxnId="{40528FA0-823D-4F28-AF67-A833EA0B8AF0}">
      <dgm:prSet/>
      <dgm:spPr/>
      <dgm:t>
        <a:bodyPr/>
        <a:lstStyle/>
        <a:p>
          <a:endParaRPr lang="en-US"/>
        </a:p>
      </dgm:t>
    </dgm:pt>
    <dgm:pt modelId="{8CAA1CF9-5DDE-4CB1-80C6-1CAD8F697D92}" type="sibTrans" cxnId="{40528FA0-823D-4F28-AF67-A833EA0B8AF0}">
      <dgm:prSet/>
      <dgm:spPr/>
      <dgm:t>
        <a:bodyPr/>
        <a:lstStyle/>
        <a:p>
          <a:endParaRPr lang="en-US"/>
        </a:p>
      </dgm:t>
    </dgm:pt>
    <dgm:pt modelId="{F948AEBE-7EB5-4E5C-A50C-7D0301914F53}">
      <dgm:prSet phldrT="[Text]"/>
      <dgm:spPr/>
      <dgm:t>
        <a:bodyPr/>
        <a:lstStyle/>
        <a:p>
          <a:r>
            <a:rPr lang="en-CA" dirty="0" smtClean="0"/>
            <a:t>PT program + Treadmill</a:t>
          </a:r>
          <a:endParaRPr lang="en-US" dirty="0"/>
        </a:p>
      </dgm:t>
    </dgm:pt>
    <dgm:pt modelId="{A415B537-5ACF-46B2-9BD6-1E395F8D0916}" type="parTrans" cxnId="{09E50821-CF59-4D57-BFDF-385A33A3CC79}">
      <dgm:prSet/>
      <dgm:spPr/>
      <dgm:t>
        <a:bodyPr/>
        <a:lstStyle/>
        <a:p>
          <a:endParaRPr lang="en-US"/>
        </a:p>
      </dgm:t>
    </dgm:pt>
    <dgm:pt modelId="{66EED453-A298-407C-B338-A532057F899C}" type="sibTrans" cxnId="{09E50821-CF59-4D57-BFDF-385A33A3CC79}">
      <dgm:prSet/>
      <dgm:spPr/>
      <dgm:t>
        <a:bodyPr/>
        <a:lstStyle/>
        <a:p>
          <a:endParaRPr lang="en-US"/>
        </a:p>
      </dgm:t>
    </dgm:pt>
    <dgm:pt modelId="{219D2A22-1762-4A6E-B45F-09819EA8F130}" type="pres">
      <dgm:prSet presAssocID="{4B0419B5-0C90-4669-9983-8491A02AF1FB}" presName="hierChild1" presStyleCnt="0">
        <dgm:presLayoutVars>
          <dgm:orgChart val="1"/>
          <dgm:chPref val="1"/>
          <dgm:dir/>
          <dgm:animOne val="branch"/>
          <dgm:animLvl val="lvl"/>
          <dgm:resizeHandles/>
        </dgm:presLayoutVars>
      </dgm:prSet>
      <dgm:spPr/>
      <dgm:t>
        <a:bodyPr/>
        <a:lstStyle/>
        <a:p>
          <a:endParaRPr lang="en-US"/>
        </a:p>
      </dgm:t>
    </dgm:pt>
    <dgm:pt modelId="{8E8E168A-2131-4381-AA44-4EC899884538}" type="pres">
      <dgm:prSet presAssocID="{F4A9D3C9-CB97-454D-9C3C-8B41125B36E6}" presName="hierRoot1" presStyleCnt="0">
        <dgm:presLayoutVars>
          <dgm:hierBranch val="init"/>
        </dgm:presLayoutVars>
      </dgm:prSet>
      <dgm:spPr/>
    </dgm:pt>
    <dgm:pt modelId="{0B0B4603-BCE1-4C09-9F49-F8DF523F11FB}" type="pres">
      <dgm:prSet presAssocID="{F4A9D3C9-CB97-454D-9C3C-8B41125B36E6}" presName="rootComposite1" presStyleCnt="0"/>
      <dgm:spPr/>
    </dgm:pt>
    <dgm:pt modelId="{AE277BDF-486C-4D2E-8564-AD67D491757C}" type="pres">
      <dgm:prSet presAssocID="{F4A9D3C9-CB97-454D-9C3C-8B41125B36E6}" presName="rootText1" presStyleLbl="node0" presStyleIdx="0" presStyleCnt="1" custScaleX="221107" custLinFactNeighborY="-28607">
        <dgm:presLayoutVars>
          <dgm:chPref val="3"/>
        </dgm:presLayoutVars>
      </dgm:prSet>
      <dgm:spPr/>
      <dgm:t>
        <a:bodyPr/>
        <a:lstStyle/>
        <a:p>
          <a:endParaRPr lang="en-US"/>
        </a:p>
      </dgm:t>
    </dgm:pt>
    <dgm:pt modelId="{B587026D-05F8-43A4-91B5-09DFF34F4C92}" type="pres">
      <dgm:prSet presAssocID="{F4A9D3C9-CB97-454D-9C3C-8B41125B36E6}" presName="rootConnector1" presStyleLbl="node1" presStyleIdx="0" presStyleCnt="0"/>
      <dgm:spPr/>
      <dgm:t>
        <a:bodyPr/>
        <a:lstStyle/>
        <a:p>
          <a:endParaRPr lang="en-US"/>
        </a:p>
      </dgm:t>
    </dgm:pt>
    <dgm:pt modelId="{9D72CA05-29FD-4641-A4F6-B2F79E26F69D}" type="pres">
      <dgm:prSet presAssocID="{F4A9D3C9-CB97-454D-9C3C-8B41125B36E6}" presName="hierChild2" presStyleCnt="0"/>
      <dgm:spPr/>
    </dgm:pt>
    <dgm:pt modelId="{CD3F8717-975C-4F89-B67A-9CC2DE0A0224}" type="pres">
      <dgm:prSet presAssocID="{BF313452-C44C-48C0-8EAE-41CAE5439485}" presName="Name37" presStyleLbl="parChTrans1D2" presStyleIdx="0" presStyleCnt="3"/>
      <dgm:spPr/>
      <dgm:t>
        <a:bodyPr/>
        <a:lstStyle/>
        <a:p>
          <a:endParaRPr lang="en-US"/>
        </a:p>
      </dgm:t>
    </dgm:pt>
    <dgm:pt modelId="{54E18A1C-70F0-4265-AA79-421CF81379A2}" type="pres">
      <dgm:prSet presAssocID="{FA78811F-E9C4-40ED-8A45-1C41A07A03BB}" presName="hierRoot2" presStyleCnt="0">
        <dgm:presLayoutVars>
          <dgm:hierBranch val="init"/>
        </dgm:presLayoutVars>
      </dgm:prSet>
      <dgm:spPr/>
    </dgm:pt>
    <dgm:pt modelId="{451AF957-D2FA-4845-8EF2-95017632934A}" type="pres">
      <dgm:prSet presAssocID="{FA78811F-E9C4-40ED-8A45-1C41A07A03BB}" presName="rootComposite" presStyleCnt="0"/>
      <dgm:spPr/>
    </dgm:pt>
    <dgm:pt modelId="{B2ABD37C-B0C1-4B70-B57E-2C3554BBC7E2}" type="pres">
      <dgm:prSet presAssocID="{FA78811F-E9C4-40ED-8A45-1C41A07A03BB}" presName="rootText" presStyleLbl="node2" presStyleIdx="0" presStyleCnt="2">
        <dgm:presLayoutVars>
          <dgm:chPref val="3"/>
        </dgm:presLayoutVars>
      </dgm:prSet>
      <dgm:spPr/>
      <dgm:t>
        <a:bodyPr/>
        <a:lstStyle/>
        <a:p>
          <a:endParaRPr lang="en-US"/>
        </a:p>
      </dgm:t>
    </dgm:pt>
    <dgm:pt modelId="{37E66CDF-B0EA-476F-99CD-54F9DF01DFAF}" type="pres">
      <dgm:prSet presAssocID="{FA78811F-E9C4-40ED-8A45-1C41A07A03BB}" presName="rootConnector" presStyleLbl="node2" presStyleIdx="0" presStyleCnt="2"/>
      <dgm:spPr/>
      <dgm:t>
        <a:bodyPr/>
        <a:lstStyle/>
        <a:p>
          <a:endParaRPr lang="en-US"/>
        </a:p>
      </dgm:t>
    </dgm:pt>
    <dgm:pt modelId="{0ACE8C48-526C-4396-95A7-C2A864C6CE39}" type="pres">
      <dgm:prSet presAssocID="{FA78811F-E9C4-40ED-8A45-1C41A07A03BB}" presName="hierChild4" presStyleCnt="0"/>
      <dgm:spPr/>
    </dgm:pt>
    <dgm:pt modelId="{C4B1A567-BD44-470F-9C77-CB366FF43783}" type="pres">
      <dgm:prSet presAssocID="{FA78811F-E9C4-40ED-8A45-1C41A07A03BB}" presName="hierChild5" presStyleCnt="0"/>
      <dgm:spPr/>
    </dgm:pt>
    <dgm:pt modelId="{A9830009-AC8A-4532-BCB1-320CACFCC002}" type="pres">
      <dgm:prSet presAssocID="{A415B537-5ACF-46B2-9BD6-1E395F8D0916}" presName="Name37" presStyleLbl="parChTrans1D2" presStyleIdx="1" presStyleCnt="3"/>
      <dgm:spPr/>
      <dgm:t>
        <a:bodyPr/>
        <a:lstStyle/>
        <a:p>
          <a:endParaRPr lang="en-US"/>
        </a:p>
      </dgm:t>
    </dgm:pt>
    <dgm:pt modelId="{31FFDE64-D43D-44B7-9C90-11A8031010AA}" type="pres">
      <dgm:prSet presAssocID="{F948AEBE-7EB5-4E5C-A50C-7D0301914F53}" presName="hierRoot2" presStyleCnt="0">
        <dgm:presLayoutVars>
          <dgm:hierBranch val="init"/>
        </dgm:presLayoutVars>
      </dgm:prSet>
      <dgm:spPr/>
    </dgm:pt>
    <dgm:pt modelId="{D20EB9BA-4088-46B9-834B-1442F3D6DE7C}" type="pres">
      <dgm:prSet presAssocID="{F948AEBE-7EB5-4E5C-A50C-7D0301914F53}" presName="rootComposite" presStyleCnt="0"/>
      <dgm:spPr/>
    </dgm:pt>
    <dgm:pt modelId="{51547114-691C-428C-B2F5-E7992A04B1F8}" type="pres">
      <dgm:prSet presAssocID="{F948AEBE-7EB5-4E5C-A50C-7D0301914F53}" presName="rootText" presStyleLbl="node2" presStyleIdx="1" presStyleCnt="2">
        <dgm:presLayoutVars>
          <dgm:chPref val="3"/>
        </dgm:presLayoutVars>
      </dgm:prSet>
      <dgm:spPr/>
      <dgm:t>
        <a:bodyPr/>
        <a:lstStyle/>
        <a:p>
          <a:endParaRPr lang="en-US"/>
        </a:p>
      </dgm:t>
    </dgm:pt>
    <dgm:pt modelId="{02B11E6A-EDD0-4652-8EFF-27B05B42BCDE}" type="pres">
      <dgm:prSet presAssocID="{F948AEBE-7EB5-4E5C-A50C-7D0301914F53}" presName="rootConnector" presStyleLbl="node2" presStyleIdx="1" presStyleCnt="2"/>
      <dgm:spPr/>
      <dgm:t>
        <a:bodyPr/>
        <a:lstStyle/>
        <a:p>
          <a:endParaRPr lang="en-US"/>
        </a:p>
      </dgm:t>
    </dgm:pt>
    <dgm:pt modelId="{4865250E-03E3-4294-AE90-D4CAB2EAC736}" type="pres">
      <dgm:prSet presAssocID="{F948AEBE-7EB5-4E5C-A50C-7D0301914F53}" presName="hierChild4" presStyleCnt="0"/>
      <dgm:spPr/>
    </dgm:pt>
    <dgm:pt modelId="{FD8D4657-9137-4EA5-B3A7-C571D443FCE1}" type="pres">
      <dgm:prSet presAssocID="{F948AEBE-7EB5-4E5C-A50C-7D0301914F53}" presName="hierChild5" presStyleCnt="0"/>
      <dgm:spPr/>
    </dgm:pt>
    <dgm:pt modelId="{E53F7F5E-D6B3-45D3-A694-61D1272DB4CF}" type="pres">
      <dgm:prSet presAssocID="{F4A9D3C9-CB97-454D-9C3C-8B41125B36E6}" presName="hierChild3" presStyleCnt="0"/>
      <dgm:spPr/>
    </dgm:pt>
    <dgm:pt modelId="{630EDE8B-F624-4B21-B7FC-79417B808721}" type="pres">
      <dgm:prSet presAssocID="{02B5F9D6-0F64-48FA-9160-4D62F9584796}" presName="Name111" presStyleLbl="parChTrans1D2" presStyleIdx="2" presStyleCnt="3"/>
      <dgm:spPr/>
      <dgm:t>
        <a:bodyPr/>
        <a:lstStyle/>
        <a:p>
          <a:endParaRPr lang="en-US"/>
        </a:p>
      </dgm:t>
    </dgm:pt>
    <dgm:pt modelId="{52A04682-9746-4DF3-AF74-8A10675C8954}" type="pres">
      <dgm:prSet presAssocID="{F0FF1ACD-1647-44E1-821C-87AE1CE5D282}" presName="hierRoot3" presStyleCnt="0">
        <dgm:presLayoutVars>
          <dgm:hierBranch val="init"/>
        </dgm:presLayoutVars>
      </dgm:prSet>
      <dgm:spPr/>
    </dgm:pt>
    <dgm:pt modelId="{D0A5B7F5-74A4-4311-81AF-AFB24E4DF487}" type="pres">
      <dgm:prSet presAssocID="{F0FF1ACD-1647-44E1-821C-87AE1CE5D282}" presName="rootComposite3" presStyleCnt="0"/>
      <dgm:spPr/>
    </dgm:pt>
    <dgm:pt modelId="{C4F669D3-792C-437E-B632-CB8535EBD356}" type="pres">
      <dgm:prSet presAssocID="{F0FF1ACD-1647-44E1-821C-87AE1CE5D282}" presName="rootText3" presStyleLbl="asst1" presStyleIdx="0" presStyleCnt="1" custLinFactNeighborX="-53" custLinFactNeighborY="-24520">
        <dgm:presLayoutVars>
          <dgm:chPref val="3"/>
        </dgm:presLayoutVars>
      </dgm:prSet>
      <dgm:spPr/>
      <dgm:t>
        <a:bodyPr/>
        <a:lstStyle/>
        <a:p>
          <a:endParaRPr lang="en-US"/>
        </a:p>
      </dgm:t>
    </dgm:pt>
    <dgm:pt modelId="{4C4FA496-BF3B-40F6-9F16-81E057DF618F}" type="pres">
      <dgm:prSet presAssocID="{F0FF1ACD-1647-44E1-821C-87AE1CE5D282}" presName="rootConnector3" presStyleLbl="asst1" presStyleIdx="0" presStyleCnt="1"/>
      <dgm:spPr/>
      <dgm:t>
        <a:bodyPr/>
        <a:lstStyle/>
        <a:p>
          <a:endParaRPr lang="en-US"/>
        </a:p>
      </dgm:t>
    </dgm:pt>
    <dgm:pt modelId="{6C0AFD2F-9F2A-42DE-A03A-4364C4B59C39}" type="pres">
      <dgm:prSet presAssocID="{F0FF1ACD-1647-44E1-821C-87AE1CE5D282}" presName="hierChild6" presStyleCnt="0"/>
      <dgm:spPr/>
    </dgm:pt>
    <dgm:pt modelId="{C9F96D8C-4797-4887-9E86-103A5E30579E}" type="pres">
      <dgm:prSet presAssocID="{F0FF1ACD-1647-44E1-821C-87AE1CE5D282}" presName="hierChild7" presStyleCnt="0"/>
      <dgm:spPr/>
    </dgm:pt>
  </dgm:ptLst>
  <dgm:cxnLst>
    <dgm:cxn modelId="{CDD7AF6A-6F71-4F30-9929-5679D0CF07C7}" type="presOf" srcId="{02B5F9D6-0F64-48FA-9160-4D62F9584796}" destId="{630EDE8B-F624-4B21-B7FC-79417B808721}" srcOrd="0" destOrd="0" presId="urn:microsoft.com/office/officeart/2005/8/layout/orgChart1"/>
    <dgm:cxn modelId="{09E50821-CF59-4D57-BFDF-385A33A3CC79}" srcId="{F4A9D3C9-CB97-454D-9C3C-8B41125B36E6}" destId="{F948AEBE-7EB5-4E5C-A50C-7D0301914F53}" srcOrd="2" destOrd="0" parTransId="{A415B537-5ACF-46B2-9BD6-1E395F8D0916}" sibTransId="{66EED453-A298-407C-B338-A532057F899C}"/>
    <dgm:cxn modelId="{EB14B350-5DB0-469D-88F7-BB002A65718B}" type="presOf" srcId="{F4A9D3C9-CB97-454D-9C3C-8B41125B36E6}" destId="{B587026D-05F8-43A4-91B5-09DFF34F4C92}" srcOrd="1" destOrd="0" presId="urn:microsoft.com/office/officeart/2005/8/layout/orgChart1"/>
    <dgm:cxn modelId="{73F62880-B671-47E1-A19A-085FCED75309}" type="presOf" srcId="{A415B537-5ACF-46B2-9BD6-1E395F8D0916}" destId="{A9830009-AC8A-4532-BCB1-320CACFCC002}" srcOrd="0" destOrd="0" presId="urn:microsoft.com/office/officeart/2005/8/layout/orgChart1"/>
    <dgm:cxn modelId="{AACD492D-01E8-49A0-9648-3B5E64FC2173}" type="presOf" srcId="{F4A9D3C9-CB97-454D-9C3C-8B41125B36E6}" destId="{AE277BDF-486C-4D2E-8564-AD67D491757C}" srcOrd="0" destOrd="0" presId="urn:microsoft.com/office/officeart/2005/8/layout/orgChart1"/>
    <dgm:cxn modelId="{67253F6F-F67C-4292-956C-27A87817F032}" type="presOf" srcId="{F948AEBE-7EB5-4E5C-A50C-7D0301914F53}" destId="{51547114-691C-428C-B2F5-E7992A04B1F8}" srcOrd="0" destOrd="0" presId="urn:microsoft.com/office/officeart/2005/8/layout/orgChart1"/>
    <dgm:cxn modelId="{1A154451-C694-4E8C-B315-8B23978EF419}" type="presOf" srcId="{4B0419B5-0C90-4669-9983-8491A02AF1FB}" destId="{219D2A22-1762-4A6E-B45F-09819EA8F130}" srcOrd="0" destOrd="0" presId="urn:microsoft.com/office/officeart/2005/8/layout/orgChart1"/>
    <dgm:cxn modelId="{EF5D7A6A-447A-4AD7-9B6E-1921428A1ADA}" type="presOf" srcId="{F948AEBE-7EB5-4E5C-A50C-7D0301914F53}" destId="{02B11E6A-EDD0-4652-8EFF-27B05B42BCDE}" srcOrd="1" destOrd="0" presId="urn:microsoft.com/office/officeart/2005/8/layout/orgChart1"/>
    <dgm:cxn modelId="{5DED2D1A-7334-4D17-AF98-68342BAA556B}" type="presOf" srcId="{FA78811F-E9C4-40ED-8A45-1C41A07A03BB}" destId="{B2ABD37C-B0C1-4B70-B57E-2C3554BBC7E2}" srcOrd="0" destOrd="0" presId="urn:microsoft.com/office/officeart/2005/8/layout/orgChart1"/>
    <dgm:cxn modelId="{40528FA0-823D-4F28-AF67-A833EA0B8AF0}" srcId="{F4A9D3C9-CB97-454D-9C3C-8B41125B36E6}" destId="{FA78811F-E9C4-40ED-8A45-1C41A07A03BB}" srcOrd="1" destOrd="0" parTransId="{BF313452-C44C-48C0-8EAE-41CAE5439485}" sibTransId="{8CAA1CF9-5DDE-4CB1-80C6-1CAD8F697D92}"/>
    <dgm:cxn modelId="{D3AE2C14-3321-4DE5-A609-8D47E6845E26}" type="presOf" srcId="{F0FF1ACD-1647-44E1-821C-87AE1CE5D282}" destId="{C4F669D3-792C-437E-B632-CB8535EBD356}" srcOrd="0" destOrd="0" presId="urn:microsoft.com/office/officeart/2005/8/layout/orgChart1"/>
    <dgm:cxn modelId="{EA919012-6A50-4116-AB40-CE27D00B7564}" srcId="{4B0419B5-0C90-4669-9983-8491A02AF1FB}" destId="{F4A9D3C9-CB97-454D-9C3C-8B41125B36E6}" srcOrd="0" destOrd="0" parTransId="{72BC33AF-9CC8-4C27-8AD7-40EA39C767E3}" sibTransId="{3EDCAE5D-1C17-4C32-A110-E52629C77837}"/>
    <dgm:cxn modelId="{D84FE4CD-07A9-4E4E-B8F6-2D7D61310D8B}" type="presOf" srcId="{F0FF1ACD-1647-44E1-821C-87AE1CE5D282}" destId="{4C4FA496-BF3B-40F6-9F16-81E057DF618F}" srcOrd="1" destOrd="0" presId="urn:microsoft.com/office/officeart/2005/8/layout/orgChart1"/>
    <dgm:cxn modelId="{A4225C7C-1DAC-42B6-9E12-DA28C468EF6C}" type="presOf" srcId="{BF313452-C44C-48C0-8EAE-41CAE5439485}" destId="{CD3F8717-975C-4F89-B67A-9CC2DE0A0224}" srcOrd="0" destOrd="0" presId="urn:microsoft.com/office/officeart/2005/8/layout/orgChart1"/>
    <dgm:cxn modelId="{7EAA1E73-12F7-446E-8184-92B38EB49BC0}" type="presOf" srcId="{FA78811F-E9C4-40ED-8A45-1C41A07A03BB}" destId="{37E66CDF-B0EA-476F-99CD-54F9DF01DFAF}" srcOrd="1" destOrd="0" presId="urn:microsoft.com/office/officeart/2005/8/layout/orgChart1"/>
    <dgm:cxn modelId="{58DD033F-DB36-44BF-8167-B50D53D5B41A}" srcId="{F4A9D3C9-CB97-454D-9C3C-8B41125B36E6}" destId="{F0FF1ACD-1647-44E1-821C-87AE1CE5D282}" srcOrd="0" destOrd="0" parTransId="{02B5F9D6-0F64-48FA-9160-4D62F9584796}" sibTransId="{4D775410-0C04-4425-80F9-806F25CEC30E}"/>
    <dgm:cxn modelId="{A1245E75-C4D8-40C8-8CD5-AA5B420AEF15}" type="presParOf" srcId="{219D2A22-1762-4A6E-B45F-09819EA8F130}" destId="{8E8E168A-2131-4381-AA44-4EC899884538}" srcOrd="0" destOrd="0" presId="urn:microsoft.com/office/officeart/2005/8/layout/orgChart1"/>
    <dgm:cxn modelId="{155A0495-1D86-4C6D-8520-F01637B27C21}" type="presParOf" srcId="{8E8E168A-2131-4381-AA44-4EC899884538}" destId="{0B0B4603-BCE1-4C09-9F49-F8DF523F11FB}" srcOrd="0" destOrd="0" presId="urn:microsoft.com/office/officeart/2005/8/layout/orgChart1"/>
    <dgm:cxn modelId="{26919EDB-54A9-4122-90DC-152F8F733CCD}" type="presParOf" srcId="{0B0B4603-BCE1-4C09-9F49-F8DF523F11FB}" destId="{AE277BDF-486C-4D2E-8564-AD67D491757C}" srcOrd="0" destOrd="0" presId="urn:microsoft.com/office/officeart/2005/8/layout/orgChart1"/>
    <dgm:cxn modelId="{48B38134-628A-48D1-B097-448DC0BDBE79}" type="presParOf" srcId="{0B0B4603-BCE1-4C09-9F49-F8DF523F11FB}" destId="{B587026D-05F8-43A4-91B5-09DFF34F4C92}" srcOrd="1" destOrd="0" presId="urn:microsoft.com/office/officeart/2005/8/layout/orgChart1"/>
    <dgm:cxn modelId="{9AD88491-A1F0-4F2C-836A-EE4477D257B9}" type="presParOf" srcId="{8E8E168A-2131-4381-AA44-4EC899884538}" destId="{9D72CA05-29FD-4641-A4F6-B2F79E26F69D}" srcOrd="1" destOrd="0" presId="urn:microsoft.com/office/officeart/2005/8/layout/orgChart1"/>
    <dgm:cxn modelId="{40106E14-95B1-43D1-8210-E0AA4687FF3A}" type="presParOf" srcId="{9D72CA05-29FD-4641-A4F6-B2F79E26F69D}" destId="{CD3F8717-975C-4F89-B67A-9CC2DE0A0224}" srcOrd="0" destOrd="0" presId="urn:microsoft.com/office/officeart/2005/8/layout/orgChart1"/>
    <dgm:cxn modelId="{FF6B5297-FE8A-4E1A-A2D9-E88E03316A24}" type="presParOf" srcId="{9D72CA05-29FD-4641-A4F6-B2F79E26F69D}" destId="{54E18A1C-70F0-4265-AA79-421CF81379A2}" srcOrd="1" destOrd="0" presId="urn:microsoft.com/office/officeart/2005/8/layout/orgChart1"/>
    <dgm:cxn modelId="{83579040-FD4E-4E86-959C-BCD081D1D1EF}" type="presParOf" srcId="{54E18A1C-70F0-4265-AA79-421CF81379A2}" destId="{451AF957-D2FA-4845-8EF2-95017632934A}" srcOrd="0" destOrd="0" presId="urn:microsoft.com/office/officeart/2005/8/layout/orgChart1"/>
    <dgm:cxn modelId="{1A0871BF-CF86-4344-B742-D4D73E531D38}" type="presParOf" srcId="{451AF957-D2FA-4845-8EF2-95017632934A}" destId="{B2ABD37C-B0C1-4B70-B57E-2C3554BBC7E2}" srcOrd="0" destOrd="0" presId="urn:microsoft.com/office/officeart/2005/8/layout/orgChart1"/>
    <dgm:cxn modelId="{FBD5BE66-3F2C-4582-8FDE-0911BBB02E0D}" type="presParOf" srcId="{451AF957-D2FA-4845-8EF2-95017632934A}" destId="{37E66CDF-B0EA-476F-99CD-54F9DF01DFAF}" srcOrd="1" destOrd="0" presId="urn:microsoft.com/office/officeart/2005/8/layout/orgChart1"/>
    <dgm:cxn modelId="{475FF119-259B-4C53-BEE6-3E8E50B0246E}" type="presParOf" srcId="{54E18A1C-70F0-4265-AA79-421CF81379A2}" destId="{0ACE8C48-526C-4396-95A7-C2A864C6CE39}" srcOrd="1" destOrd="0" presId="urn:microsoft.com/office/officeart/2005/8/layout/orgChart1"/>
    <dgm:cxn modelId="{290242BB-B91A-47B5-9C89-F58D5DAECE03}" type="presParOf" srcId="{54E18A1C-70F0-4265-AA79-421CF81379A2}" destId="{C4B1A567-BD44-470F-9C77-CB366FF43783}" srcOrd="2" destOrd="0" presId="urn:microsoft.com/office/officeart/2005/8/layout/orgChart1"/>
    <dgm:cxn modelId="{1C40B641-5DD0-4801-9430-AA54C21DF8DD}" type="presParOf" srcId="{9D72CA05-29FD-4641-A4F6-B2F79E26F69D}" destId="{A9830009-AC8A-4532-BCB1-320CACFCC002}" srcOrd="2" destOrd="0" presId="urn:microsoft.com/office/officeart/2005/8/layout/orgChart1"/>
    <dgm:cxn modelId="{387ACD34-9C11-4918-838F-C50BD0481B6D}" type="presParOf" srcId="{9D72CA05-29FD-4641-A4F6-B2F79E26F69D}" destId="{31FFDE64-D43D-44B7-9C90-11A8031010AA}" srcOrd="3" destOrd="0" presId="urn:microsoft.com/office/officeart/2005/8/layout/orgChart1"/>
    <dgm:cxn modelId="{69B79C94-A800-4225-855A-59D2822C2118}" type="presParOf" srcId="{31FFDE64-D43D-44B7-9C90-11A8031010AA}" destId="{D20EB9BA-4088-46B9-834B-1442F3D6DE7C}" srcOrd="0" destOrd="0" presId="urn:microsoft.com/office/officeart/2005/8/layout/orgChart1"/>
    <dgm:cxn modelId="{9948C58B-C0B9-4607-80FF-C7C90F01BA1D}" type="presParOf" srcId="{D20EB9BA-4088-46B9-834B-1442F3D6DE7C}" destId="{51547114-691C-428C-B2F5-E7992A04B1F8}" srcOrd="0" destOrd="0" presId="urn:microsoft.com/office/officeart/2005/8/layout/orgChart1"/>
    <dgm:cxn modelId="{38F72A8F-BF15-40FD-B804-1EF79AA1D75D}" type="presParOf" srcId="{D20EB9BA-4088-46B9-834B-1442F3D6DE7C}" destId="{02B11E6A-EDD0-4652-8EFF-27B05B42BCDE}" srcOrd="1" destOrd="0" presId="urn:microsoft.com/office/officeart/2005/8/layout/orgChart1"/>
    <dgm:cxn modelId="{E66A67CA-4320-40F2-9BEF-B01D8BD0F9B2}" type="presParOf" srcId="{31FFDE64-D43D-44B7-9C90-11A8031010AA}" destId="{4865250E-03E3-4294-AE90-D4CAB2EAC736}" srcOrd="1" destOrd="0" presId="urn:microsoft.com/office/officeart/2005/8/layout/orgChart1"/>
    <dgm:cxn modelId="{79E4886A-43ED-407B-ABF2-DCFE31C5E500}" type="presParOf" srcId="{31FFDE64-D43D-44B7-9C90-11A8031010AA}" destId="{FD8D4657-9137-4EA5-B3A7-C571D443FCE1}" srcOrd="2" destOrd="0" presId="urn:microsoft.com/office/officeart/2005/8/layout/orgChart1"/>
    <dgm:cxn modelId="{27C64FC2-F479-4216-A2A9-AB24C6E4319D}" type="presParOf" srcId="{8E8E168A-2131-4381-AA44-4EC899884538}" destId="{E53F7F5E-D6B3-45D3-A694-61D1272DB4CF}" srcOrd="2" destOrd="0" presId="urn:microsoft.com/office/officeart/2005/8/layout/orgChart1"/>
    <dgm:cxn modelId="{F672F9E7-697A-4973-9FC7-1306022DD6EF}" type="presParOf" srcId="{E53F7F5E-D6B3-45D3-A694-61D1272DB4CF}" destId="{630EDE8B-F624-4B21-B7FC-79417B808721}" srcOrd="0" destOrd="0" presId="urn:microsoft.com/office/officeart/2005/8/layout/orgChart1"/>
    <dgm:cxn modelId="{6E6E3820-ED7E-468F-B217-C81B00F4FD18}" type="presParOf" srcId="{E53F7F5E-D6B3-45D3-A694-61D1272DB4CF}" destId="{52A04682-9746-4DF3-AF74-8A10675C8954}" srcOrd="1" destOrd="0" presId="urn:microsoft.com/office/officeart/2005/8/layout/orgChart1"/>
    <dgm:cxn modelId="{1083AD84-407A-4565-8ED3-BA9630D098BE}" type="presParOf" srcId="{52A04682-9746-4DF3-AF74-8A10675C8954}" destId="{D0A5B7F5-74A4-4311-81AF-AFB24E4DF487}" srcOrd="0" destOrd="0" presId="urn:microsoft.com/office/officeart/2005/8/layout/orgChart1"/>
    <dgm:cxn modelId="{CCC9481F-4DB1-46ED-BB65-408AE6DB2079}" type="presParOf" srcId="{D0A5B7F5-74A4-4311-81AF-AFB24E4DF487}" destId="{C4F669D3-792C-437E-B632-CB8535EBD356}" srcOrd="0" destOrd="0" presId="urn:microsoft.com/office/officeart/2005/8/layout/orgChart1"/>
    <dgm:cxn modelId="{8702DA79-63EF-4079-9F86-E860FEFDC036}" type="presParOf" srcId="{D0A5B7F5-74A4-4311-81AF-AFB24E4DF487}" destId="{4C4FA496-BF3B-40F6-9F16-81E057DF618F}" srcOrd="1" destOrd="0" presId="urn:microsoft.com/office/officeart/2005/8/layout/orgChart1"/>
    <dgm:cxn modelId="{8132186E-FA46-4840-8028-7548A20C3BD2}" type="presParOf" srcId="{52A04682-9746-4DF3-AF74-8A10675C8954}" destId="{6C0AFD2F-9F2A-42DE-A03A-4364C4B59C39}" srcOrd="1" destOrd="0" presId="urn:microsoft.com/office/officeart/2005/8/layout/orgChart1"/>
    <dgm:cxn modelId="{8E310914-59E1-46DD-B30E-0ACF80346A29}" type="presParOf" srcId="{52A04682-9746-4DF3-AF74-8A10675C8954}" destId="{C9F96D8C-4797-4887-9E86-103A5E30579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DE5CB-569A-4E68-9C9B-6509DE80D38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8DB2AC3-E718-4D62-AC82-953AFC36B643}">
      <dgm:prSet phldrT="[Text]" custT="1"/>
      <dgm:spPr/>
      <dgm:t>
        <a:bodyPr/>
        <a:lstStyle/>
        <a:p>
          <a:r>
            <a:rPr lang="en-CA" sz="2100" dirty="0" smtClean="0"/>
            <a:t>40 subjects Hemophilia A, &lt; 50 years, all severities</a:t>
          </a:r>
          <a:endParaRPr lang="en-US" sz="2100" dirty="0"/>
        </a:p>
      </dgm:t>
    </dgm:pt>
    <dgm:pt modelId="{63565EA1-6DCC-4F28-A930-7585B245ED73}" type="parTrans" cxnId="{9B54F323-EF7C-42BD-8C81-22A5F470D199}">
      <dgm:prSet/>
      <dgm:spPr/>
      <dgm:t>
        <a:bodyPr/>
        <a:lstStyle/>
        <a:p>
          <a:endParaRPr lang="en-US"/>
        </a:p>
      </dgm:t>
    </dgm:pt>
    <dgm:pt modelId="{9A1774A4-10EF-4F28-8E72-4B6CB441F28A}" type="sibTrans" cxnId="{9B54F323-EF7C-42BD-8C81-22A5F470D199}">
      <dgm:prSet/>
      <dgm:spPr/>
      <dgm:t>
        <a:bodyPr/>
        <a:lstStyle/>
        <a:p>
          <a:endParaRPr lang="en-US"/>
        </a:p>
      </dgm:t>
    </dgm:pt>
    <dgm:pt modelId="{7D05BD62-01FC-48AE-B602-8914648C4F42}" type="asst">
      <dgm:prSet phldrT="[Text]" custT="1"/>
      <dgm:spPr/>
      <dgm:t>
        <a:bodyPr/>
        <a:lstStyle/>
        <a:p>
          <a:r>
            <a:rPr lang="en-CA" sz="2000" dirty="0" smtClean="0"/>
            <a:t>Randomization</a:t>
          </a:r>
          <a:endParaRPr lang="en-US" sz="2000" dirty="0"/>
        </a:p>
      </dgm:t>
    </dgm:pt>
    <dgm:pt modelId="{4FF26E35-F892-408F-8223-A8DBCD661691}" type="parTrans" cxnId="{4AB9C81B-8389-4708-9026-D5E1EE27B327}">
      <dgm:prSet/>
      <dgm:spPr/>
      <dgm:t>
        <a:bodyPr/>
        <a:lstStyle/>
        <a:p>
          <a:endParaRPr lang="en-US"/>
        </a:p>
      </dgm:t>
    </dgm:pt>
    <dgm:pt modelId="{8FF13CAC-5432-4893-A7FA-4246362A8245}" type="sibTrans" cxnId="{4AB9C81B-8389-4708-9026-D5E1EE27B327}">
      <dgm:prSet/>
      <dgm:spPr/>
      <dgm:t>
        <a:bodyPr/>
        <a:lstStyle/>
        <a:p>
          <a:endParaRPr lang="en-US"/>
        </a:p>
      </dgm:t>
    </dgm:pt>
    <dgm:pt modelId="{97132A3A-D9F5-4281-AD29-C384F67FBB38}">
      <dgm:prSet phldrT="[Text]"/>
      <dgm:spPr/>
      <dgm:t>
        <a:bodyPr/>
        <a:lstStyle/>
        <a:p>
          <a:r>
            <a:rPr lang="en-CA" dirty="0" smtClean="0"/>
            <a:t>Exercise n=13</a:t>
          </a:r>
          <a:endParaRPr lang="en-US" dirty="0"/>
        </a:p>
      </dgm:t>
    </dgm:pt>
    <dgm:pt modelId="{402F779D-854F-4518-B537-7990E9F2E226}" type="parTrans" cxnId="{6D8A179C-1E13-4A3C-BC8C-758A617220D5}">
      <dgm:prSet/>
      <dgm:spPr/>
      <dgm:t>
        <a:bodyPr/>
        <a:lstStyle/>
        <a:p>
          <a:endParaRPr lang="en-US"/>
        </a:p>
      </dgm:t>
    </dgm:pt>
    <dgm:pt modelId="{E152137C-8E74-49DD-BCED-600313A9056A}" type="sibTrans" cxnId="{6D8A179C-1E13-4A3C-BC8C-758A617220D5}">
      <dgm:prSet/>
      <dgm:spPr/>
      <dgm:t>
        <a:bodyPr/>
        <a:lstStyle/>
        <a:p>
          <a:endParaRPr lang="en-US"/>
        </a:p>
      </dgm:t>
    </dgm:pt>
    <dgm:pt modelId="{AF2BEF5B-050E-4A35-9C6D-A047FC9E8EF0}">
      <dgm:prSet phldrT="[Text]"/>
      <dgm:spPr/>
      <dgm:t>
        <a:bodyPr/>
        <a:lstStyle/>
        <a:p>
          <a:r>
            <a:rPr lang="en-CA" dirty="0" smtClean="0"/>
            <a:t>Hydrotherapy n=14</a:t>
          </a:r>
          <a:endParaRPr lang="en-US" dirty="0"/>
        </a:p>
      </dgm:t>
    </dgm:pt>
    <dgm:pt modelId="{CC5AB030-3540-43A4-ABA0-35BB80942097}" type="parTrans" cxnId="{C6B512ED-A501-4105-8C02-6B4889109A5A}">
      <dgm:prSet/>
      <dgm:spPr/>
      <dgm:t>
        <a:bodyPr/>
        <a:lstStyle/>
        <a:p>
          <a:endParaRPr lang="en-US"/>
        </a:p>
      </dgm:t>
    </dgm:pt>
    <dgm:pt modelId="{B27A4B4E-D9B2-46F8-948E-AA2B318A9717}" type="sibTrans" cxnId="{C6B512ED-A501-4105-8C02-6B4889109A5A}">
      <dgm:prSet/>
      <dgm:spPr/>
      <dgm:t>
        <a:bodyPr/>
        <a:lstStyle/>
        <a:p>
          <a:endParaRPr lang="en-US"/>
        </a:p>
      </dgm:t>
    </dgm:pt>
    <dgm:pt modelId="{79AE3120-5AC9-450F-99A7-B8578B6ED844}">
      <dgm:prSet phldrT="[Text]"/>
      <dgm:spPr/>
      <dgm:t>
        <a:bodyPr/>
        <a:lstStyle/>
        <a:p>
          <a:r>
            <a:rPr lang="en-CA" dirty="0" smtClean="0"/>
            <a:t>Control n=13</a:t>
          </a:r>
          <a:endParaRPr lang="en-US" dirty="0"/>
        </a:p>
      </dgm:t>
    </dgm:pt>
    <dgm:pt modelId="{F96509B8-E11D-421A-AA5C-5D40A4632F63}" type="parTrans" cxnId="{B00C24C3-C54E-4849-BD77-226D4615C841}">
      <dgm:prSet/>
      <dgm:spPr/>
      <dgm:t>
        <a:bodyPr/>
        <a:lstStyle/>
        <a:p>
          <a:endParaRPr lang="en-US"/>
        </a:p>
      </dgm:t>
    </dgm:pt>
    <dgm:pt modelId="{5E4C502C-1E58-4DDB-A62C-856C42109EDA}" type="sibTrans" cxnId="{B00C24C3-C54E-4849-BD77-226D4615C841}">
      <dgm:prSet/>
      <dgm:spPr/>
      <dgm:t>
        <a:bodyPr/>
        <a:lstStyle/>
        <a:p>
          <a:endParaRPr lang="en-US"/>
        </a:p>
      </dgm:t>
    </dgm:pt>
    <dgm:pt modelId="{75B48FC1-EDFE-49DB-AC81-2A1BAF436754}" type="pres">
      <dgm:prSet presAssocID="{FCADE5CB-569A-4E68-9C9B-6509DE80D385}" presName="hierChild1" presStyleCnt="0">
        <dgm:presLayoutVars>
          <dgm:orgChart val="1"/>
          <dgm:chPref val="1"/>
          <dgm:dir/>
          <dgm:animOne val="branch"/>
          <dgm:animLvl val="lvl"/>
          <dgm:resizeHandles/>
        </dgm:presLayoutVars>
      </dgm:prSet>
      <dgm:spPr/>
      <dgm:t>
        <a:bodyPr/>
        <a:lstStyle/>
        <a:p>
          <a:endParaRPr lang="en-US"/>
        </a:p>
      </dgm:t>
    </dgm:pt>
    <dgm:pt modelId="{0B8959AD-F6E5-45ED-AEB4-B0B655C95C0A}" type="pres">
      <dgm:prSet presAssocID="{08DB2AC3-E718-4D62-AC82-953AFC36B643}" presName="hierRoot1" presStyleCnt="0">
        <dgm:presLayoutVars>
          <dgm:hierBranch val="init"/>
        </dgm:presLayoutVars>
      </dgm:prSet>
      <dgm:spPr/>
    </dgm:pt>
    <dgm:pt modelId="{2F0160C1-DFB2-4342-9508-908B7F1296AE}" type="pres">
      <dgm:prSet presAssocID="{08DB2AC3-E718-4D62-AC82-953AFC36B643}" presName="rootComposite1" presStyleCnt="0"/>
      <dgm:spPr/>
    </dgm:pt>
    <dgm:pt modelId="{83022140-A2DB-4A53-B166-6B90B4FD8864}" type="pres">
      <dgm:prSet presAssocID="{08DB2AC3-E718-4D62-AC82-953AFC36B643}" presName="rootText1" presStyleLbl="node0" presStyleIdx="0" presStyleCnt="1" custScaleX="299374" custScaleY="172867" custLinFactY="-54889" custLinFactNeighborX="1580" custLinFactNeighborY="-100000">
        <dgm:presLayoutVars>
          <dgm:chPref val="3"/>
        </dgm:presLayoutVars>
      </dgm:prSet>
      <dgm:spPr/>
      <dgm:t>
        <a:bodyPr/>
        <a:lstStyle/>
        <a:p>
          <a:endParaRPr lang="en-US"/>
        </a:p>
      </dgm:t>
    </dgm:pt>
    <dgm:pt modelId="{209A9CBD-49BB-4F57-B8B9-7B2EFE15F289}" type="pres">
      <dgm:prSet presAssocID="{08DB2AC3-E718-4D62-AC82-953AFC36B643}" presName="rootConnector1" presStyleLbl="node1" presStyleIdx="0" presStyleCnt="0"/>
      <dgm:spPr/>
      <dgm:t>
        <a:bodyPr/>
        <a:lstStyle/>
        <a:p>
          <a:endParaRPr lang="en-US"/>
        </a:p>
      </dgm:t>
    </dgm:pt>
    <dgm:pt modelId="{D75A6DA6-F9AC-441D-A481-FEB5D658AB62}" type="pres">
      <dgm:prSet presAssocID="{08DB2AC3-E718-4D62-AC82-953AFC36B643}" presName="hierChild2" presStyleCnt="0"/>
      <dgm:spPr/>
    </dgm:pt>
    <dgm:pt modelId="{395D5632-25DF-4630-B527-7A1E243E4E82}" type="pres">
      <dgm:prSet presAssocID="{402F779D-854F-4518-B537-7990E9F2E226}" presName="Name37" presStyleLbl="parChTrans1D2" presStyleIdx="0" presStyleCnt="4"/>
      <dgm:spPr/>
      <dgm:t>
        <a:bodyPr/>
        <a:lstStyle/>
        <a:p>
          <a:endParaRPr lang="en-US"/>
        </a:p>
      </dgm:t>
    </dgm:pt>
    <dgm:pt modelId="{39EE90B6-D366-409F-A113-19FB52CF83D9}" type="pres">
      <dgm:prSet presAssocID="{97132A3A-D9F5-4281-AD29-C384F67FBB38}" presName="hierRoot2" presStyleCnt="0">
        <dgm:presLayoutVars>
          <dgm:hierBranch val="init"/>
        </dgm:presLayoutVars>
      </dgm:prSet>
      <dgm:spPr/>
    </dgm:pt>
    <dgm:pt modelId="{66AC0D63-79B3-47B4-AF0F-9C709C0A40B6}" type="pres">
      <dgm:prSet presAssocID="{97132A3A-D9F5-4281-AD29-C384F67FBB38}" presName="rootComposite" presStyleCnt="0"/>
      <dgm:spPr/>
    </dgm:pt>
    <dgm:pt modelId="{1457845D-4480-4C23-BDF9-33E28873A95C}" type="pres">
      <dgm:prSet presAssocID="{97132A3A-D9F5-4281-AD29-C384F67FBB38}" presName="rootText" presStyleLbl="node2" presStyleIdx="0" presStyleCnt="3">
        <dgm:presLayoutVars>
          <dgm:chPref val="3"/>
        </dgm:presLayoutVars>
      </dgm:prSet>
      <dgm:spPr/>
      <dgm:t>
        <a:bodyPr/>
        <a:lstStyle/>
        <a:p>
          <a:endParaRPr lang="en-US"/>
        </a:p>
      </dgm:t>
    </dgm:pt>
    <dgm:pt modelId="{CFD9A02B-6471-43F0-9AD2-61CB26171E80}" type="pres">
      <dgm:prSet presAssocID="{97132A3A-D9F5-4281-AD29-C384F67FBB38}" presName="rootConnector" presStyleLbl="node2" presStyleIdx="0" presStyleCnt="3"/>
      <dgm:spPr/>
      <dgm:t>
        <a:bodyPr/>
        <a:lstStyle/>
        <a:p>
          <a:endParaRPr lang="en-US"/>
        </a:p>
      </dgm:t>
    </dgm:pt>
    <dgm:pt modelId="{F06033A9-8E22-4872-B5A4-E01EDAB97700}" type="pres">
      <dgm:prSet presAssocID="{97132A3A-D9F5-4281-AD29-C384F67FBB38}" presName="hierChild4" presStyleCnt="0"/>
      <dgm:spPr/>
    </dgm:pt>
    <dgm:pt modelId="{A1599507-FBEE-4239-8AB3-73D9894878CA}" type="pres">
      <dgm:prSet presAssocID="{97132A3A-D9F5-4281-AD29-C384F67FBB38}" presName="hierChild5" presStyleCnt="0"/>
      <dgm:spPr/>
    </dgm:pt>
    <dgm:pt modelId="{E366E907-4C2F-4926-8596-D74D9502D4C1}" type="pres">
      <dgm:prSet presAssocID="{CC5AB030-3540-43A4-ABA0-35BB80942097}" presName="Name37" presStyleLbl="parChTrans1D2" presStyleIdx="1" presStyleCnt="4"/>
      <dgm:spPr/>
      <dgm:t>
        <a:bodyPr/>
        <a:lstStyle/>
        <a:p>
          <a:endParaRPr lang="en-US"/>
        </a:p>
      </dgm:t>
    </dgm:pt>
    <dgm:pt modelId="{7D8281B1-5D30-48F6-A2F0-2F51DA792FCF}" type="pres">
      <dgm:prSet presAssocID="{AF2BEF5B-050E-4A35-9C6D-A047FC9E8EF0}" presName="hierRoot2" presStyleCnt="0">
        <dgm:presLayoutVars>
          <dgm:hierBranch val="init"/>
        </dgm:presLayoutVars>
      </dgm:prSet>
      <dgm:spPr/>
    </dgm:pt>
    <dgm:pt modelId="{5AF130D1-FB72-4AEF-AEE1-5D52E3C49DA0}" type="pres">
      <dgm:prSet presAssocID="{AF2BEF5B-050E-4A35-9C6D-A047FC9E8EF0}" presName="rootComposite" presStyleCnt="0"/>
      <dgm:spPr/>
    </dgm:pt>
    <dgm:pt modelId="{D84A7AA4-276E-429C-AD07-DEED7A002730}" type="pres">
      <dgm:prSet presAssocID="{AF2BEF5B-050E-4A35-9C6D-A047FC9E8EF0}" presName="rootText" presStyleLbl="node2" presStyleIdx="1" presStyleCnt="3">
        <dgm:presLayoutVars>
          <dgm:chPref val="3"/>
        </dgm:presLayoutVars>
      </dgm:prSet>
      <dgm:spPr/>
      <dgm:t>
        <a:bodyPr/>
        <a:lstStyle/>
        <a:p>
          <a:endParaRPr lang="en-US"/>
        </a:p>
      </dgm:t>
    </dgm:pt>
    <dgm:pt modelId="{5A494080-38F5-46B9-8271-99FAE53BDA2F}" type="pres">
      <dgm:prSet presAssocID="{AF2BEF5B-050E-4A35-9C6D-A047FC9E8EF0}" presName="rootConnector" presStyleLbl="node2" presStyleIdx="1" presStyleCnt="3"/>
      <dgm:spPr/>
      <dgm:t>
        <a:bodyPr/>
        <a:lstStyle/>
        <a:p>
          <a:endParaRPr lang="en-US"/>
        </a:p>
      </dgm:t>
    </dgm:pt>
    <dgm:pt modelId="{6DE53A64-FD8D-4DEF-9D9F-CCFB4883E7EA}" type="pres">
      <dgm:prSet presAssocID="{AF2BEF5B-050E-4A35-9C6D-A047FC9E8EF0}" presName="hierChild4" presStyleCnt="0"/>
      <dgm:spPr/>
    </dgm:pt>
    <dgm:pt modelId="{E6DD1A17-AC61-49E1-8A6E-0B8FB80E86B8}" type="pres">
      <dgm:prSet presAssocID="{AF2BEF5B-050E-4A35-9C6D-A047FC9E8EF0}" presName="hierChild5" presStyleCnt="0"/>
      <dgm:spPr/>
    </dgm:pt>
    <dgm:pt modelId="{F310D5C4-D090-4DEE-BEB7-375EC77B9DF2}" type="pres">
      <dgm:prSet presAssocID="{F96509B8-E11D-421A-AA5C-5D40A4632F63}" presName="Name37" presStyleLbl="parChTrans1D2" presStyleIdx="2" presStyleCnt="4"/>
      <dgm:spPr/>
      <dgm:t>
        <a:bodyPr/>
        <a:lstStyle/>
        <a:p>
          <a:endParaRPr lang="en-US"/>
        </a:p>
      </dgm:t>
    </dgm:pt>
    <dgm:pt modelId="{1F2B154A-C536-422A-BA9E-0677F4E3CAB6}" type="pres">
      <dgm:prSet presAssocID="{79AE3120-5AC9-450F-99A7-B8578B6ED844}" presName="hierRoot2" presStyleCnt="0">
        <dgm:presLayoutVars>
          <dgm:hierBranch val="init"/>
        </dgm:presLayoutVars>
      </dgm:prSet>
      <dgm:spPr/>
    </dgm:pt>
    <dgm:pt modelId="{01201CF8-99E3-48C9-AAEE-465C504517DD}" type="pres">
      <dgm:prSet presAssocID="{79AE3120-5AC9-450F-99A7-B8578B6ED844}" presName="rootComposite" presStyleCnt="0"/>
      <dgm:spPr/>
    </dgm:pt>
    <dgm:pt modelId="{06EB9E6D-E695-4EBD-AE7D-0D6709964709}" type="pres">
      <dgm:prSet presAssocID="{79AE3120-5AC9-450F-99A7-B8578B6ED844}" presName="rootText" presStyleLbl="node2" presStyleIdx="2" presStyleCnt="3">
        <dgm:presLayoutVars>
          <dgm:chPref val="3"/>
        </dgm:presLayoutVars>
      </dgm:prSet>
      <dgm:spPr/>
      <dgm:t>
        <a:bodyPr/>
        <a:lstStyle/>
        <a:p>
          <a:endParaRPr lang="en-US"/>
        </a:p>
      </dgm:t>
    </dgm:pt>
    <dgm:pt modelId="{94A2539E-EF0D-403D-B429-C1981C257D00}" type="pres">
      <dgm:prSet presAssocID="{79AE3120-5AC9-450F-99A7-B8578B6ED844}" presName="rootConnector" presStyleLbl="node2" presStyleIdx="2" presStyleCnt="3"/>
      <dgm:spPr/>
      <dgm:t>
        <a:bodyPr/>
        <a:lstStyle/>
        <a:p>
          <a:endParaRPr lang="en-US"/>
        </a:p>
      </dgm:t>
    </dgm:pt>
    <dgm:pt modelId="{E0819285-D2EC-43F3-BEBE-F592ADAD02BD}" type="pres">
      <dgm:prSet presAssocID="{79AE3120-5AC9-450F-99A7-B8578B6ED844}" presName="hierChild4" presStyleCnt="0"/>
      <dgm:spPr/>
    </dgm:pt>
    <dgm:pt modelId="{10C0FCD8-A043-44D6-8201-66A6123E1049}" type="pres">
      <dgm:prSet presAssocID="{79AE3120-5AC9-450F-99A7-B8578B6ED844}" presName="hierChild5" presStyleCnt="0"/>
      <dgm:spPr/>
    </dgm:pt>
    <dgm:pt modelId="{114DA5A3-5BF5-4D14-B230-32C45C74BA28}" type="pres">
      <dgm:prSet presAssocID="{08DB2AC3-E718-4D62-AC82-953AFC36B643}" presName="hierChild3" presStyleCnt="0"/>
      <dgm:spPr/>
    </dgm:pt>
    <dgm:pt modelId="{89B0CCCA-D396-431F-B48B-A712EC885AD1}" type="pres">
      <dgm:prSet presAssocID="{4FF26E35-F892-408F-8223-A8DBCD661691}" presName="Name111" presStyleLbl="parChTrans1D2" presStyleIdx="3" presStyleCnt="4"/>
      <dgm:spPr/>
      <dgm:t>
        <a:bodyPr/>
        <a:lstStyle/>
        <a:p>
          <a:endParaRPr lang="en-US"/>
        </a:p>
      </dgm:t>
    </dgm:pt>
    <dgm:pt modelId="{1B59E9CE-B74E-4512-90DC-8636DAB3FDA2}" type="pres">
      <dgm:prSet presAssocID="{7D05BD62-01FC-48AE-B602-8914648C4F42}" presName="hierRoot3" presStyleCnt="0">
        <dgm:presLayoutVars>
          <dgm:hierBranch val="init"/>
        </dgm:presLayoutVars>
      </dgm:prSet>
      <dgm:spPr/>
    </dgm:pt>
    <dgm:pt modelId="{D3501427-E03D-4A1E-A605-0C0AF325196B}" type="pres">
      <dgm:prSet presAssocID="{7D05BD62-01FC-48AE-B602-8914648C4F42}" presName="rootComposite3" presStyleCnt="0"/>
      <dgm:spPr/>
    </dgm:pt>
    <dgm:pt modelId="{2BCAD107-E905-40CA-BCCF-EF1567000A03}" type="pres">
      <dgm:prSet presAssocID="{7D05BD62-01FC-48AE-B602-8914648C4F42}" presName="rootText3" presStyleLbl="asst1" presStyleIdx="0" presStyleCnt="1" custScaleX="151766" custLinFactY="-13796" custLinFactNeighborX="-1581" custLinFactNeighborY="-100000">
        <dgm:presLayoutVars>
          <dgm:chPref val="3"/>
        </dgm:presLayoutVars>
      </dgm:prSet>
      <dgm:spPr/>
      <dgm:t>
        <a:bodyPr/>
        <a:lstStyle/>
        <a:p>
          <a:endParaRPr lang="en-US"/>
        </a:p>
      </dgm:t>
    </dgm:pt>
    <dgm:pt modelId="{6F807A8A-7149-4399-B4B3-942DD55609B4}" type="pres">
      <dgm:prSet presAssocID="{7D05BD62-01FC-48AE-B602-8914648C4F42}" presName="rootConnector3" presStyleLbl="asst1" presStyleIdx="0" presStyleCnt="1"/>
      <dgm:spPr/>
      <dgm:t>
        <a:bodyPr/>
        <a:lstStyle/>
        <a:p>
          <a:endParaRPr lang="en-US"/>
        </a:p>
      </dgm:t>
    </dgm:pt>
    <dgm:pt modelId="{40782092-ED37-4810-9094-B161A4D4751B}" type="pres">
      <dgm:prSet presAssocID="{7D05BD62-01FC-48AE-B602-8914648C4F42}" presName="hierChild6" presStyleCnt="0"/>
      <dgm:spPr/>
    </dgm:pt>
    <dgm:pt modelId="{A9871365-68EE-4D96-BA81-992F9E06B170}" type="pres">
      <dgm:prSet presAssocID="{7D05BD62-01FC-48AE-B602-8914648C4F42}" presName="hierChild7" presStyleCnt="0"/>
      <dgm:spPr/>
    </dgm:pt>
  </dgm:ptLst>
  <dgm:cxnLst>
    <dgm:cxn modelId="{6D8A179C-1E13-4A3C-BC8C-758A617220D5}" srcId="{08DB2AC3-E718-4D62-AC82-953AFC36B643}" destId="{97132A3A-D9F5-4281-AD29-C384F67FBB38}" srcOrd="1" destOrd="0" parTransId="{402F779D-854F-4518-B537-7990E9F2E226}" sibTransId="{E152137C-8E74-49DD-BCED-600313A9056A}"/>
    <dgm:cxn modelId="{2FA71CC7-7BAF-4835-928E-1A1555BC471D}" type="presOf" srcId="{79AE3120-5AC9-450F-99A7-B8578B6ED844}" destId="{94A2539E-EF0D-403D-B429-C1981C257D00}" srcOrd="1" destOrd="0" presId="urn:microsoft.com/office/officeart/2005/8/layout/orgChart1"/>
    <dgm:cxn modelId="{045DA6F7-D681-43D5-BE99-6A00F668EB68}" type="presOf" srcId="{08DB2AC3-E718-4D62-AC82-953AFC36B643}" destId="{83022140-A2DB-4A53-B166-6B90B4FD8864}" srcOrd="0" destOrd="0" presId="urn:microsoft.com/office/officeart/2005/8/layout/orgChart1"/>
    <dgm:cxn modelId="{7BDC4D86-56D6-436F-9F8C-2A6324FE4757}" type="presOf" srcId="{F96509B8-E11D-421A-AA5C-5D40A4632F63}" destId="{F310D5C4-D090-4DEE-BEB7-375EC77B9DF2}" srcOrd="0" destOrd="0" presId="urn:microsoft.com/office/officeart/2005/8/layout/orgChart1"/>
    <dgm:cxn modelId="{ADD396A3-BB46-4ABF-871A-E6500646828E}" type="presOf" srcId="{CC5AB030-3540-43A4-ABA0-35BB80942097}" destId="{E366E907-4C2F-4926-8596-D74D9502D4C1}" srcOrd="0" destOrd="0" presId="urn:microsoft.com/office/officeart/2005/8/layout/orgChart1"/>
    <dgm:cxn modelId="{16DFEC93-9B51-4FB5-9413-216F312602FC}" type="presOf" srcId="{FCADE5CB-569A-4E68-9C9B-6509DE80D385}" destId="{75B48FC1-EDFE-49DB-AC81-2A1BAF436754}" srcOrd="0" destOrd="0" presId="urn:microsoft.com/office/officeart/2005/8/layout/orgChart1"/>
    <dgm:cxn modelId="{0CF92AC4-4AEF-423F-AA8F-95A490A9E540}" type="presOf" srcId="{79AE3120-5AC9-450F-99A7-B8578B6ED844}" destId="{06EB9E6D-E695-4EBD-AE7D-0D6709964709}" srcOrd="0" destOrd="0" presId="urn:microsoft.com/office/officeart/2005/8/layout/orgChart1"/>
    <dgm:cxn modelId="{558B4491-F6CD-45BC-98E9-CB27D31A68AA}" type="presOf" srcId="{402F779D-854F-4518-B537-7990E9F2E226}" destId="{395D5632-25DF-4630-B527-7A1E243E4E82}" srcOrd="0" destOrd="0" presId="urn:microsoft.com/office/officeart/2005/8/layout/orgChart1"/>
    <dgm:cxn modelId="{CA4F451D-7B52-4E42-A67C-5747AB42BC82}" type="presOf" srcId="{AF2BEF5B-050E-4A35-9C6D-A047FC9E8EF0}" destId="{5A494080-38F5-46B9-8271-99FAE53BDA2F}" srcOrd="1" destOrd="0" presId="urn:microsoft.com/office/officeart/2005/8/layout/orgChart1"/>
    <dgm:cxn modelId="{EAAF7672-127B-4438-A7B3-2A891FFDD8E6}" type="presOf" srcId="{97132A3A-D9F5-4281-AD29-C384F67FBB38}" destId="{1457845D-4480-4C23-BDF9-33E28873A95C}" srcOrd="0" destOrd="0" presId="urn:microsoft.com/office/officeart/2005/8/layout/orgChart1"/>
    <dgm:cxn modelId="{C6B512ED-A501-4105-8C02-6B4889109A5A}" srcId="{08DB2AC3-E718-4D62-AC82-953AFC36B643}" destId="{AF2BEF5B-050E-4A35-9C6D-A047FC9E8EF0}" srcOrd="2" destOrd="0" parTransId="{CC5AB030-3540-43A4-ABA0-35BB80942097}" sibTransId="{B27A4B4E-D9B2-46F8-948E-AA2B318A9717}"/>
    <dgm:cxn modelId="{D7B74452-6B0D-4399-A48F-1627DDED9E87}" type="presOf" srcId="{08DB2AC3-E718-4D62-AC82-953AFC36B643}" destId="{209A9CBD-49BB-4F57-B8B9-7B2EFE15F289}" srcOrd="1" destOrd="0" presId="urn:microsoft.com/office/officeart/2005/8/layout/orgChart1"/>
    <dgm:cxn modelId="{AF0DEA27-E4F0-402B-B2D6-13E161489889}" type="presOf" srcId="{AF2BEF5B-050E-4A35-9C6D-A047FC9E8EF0}" destId="{D84A7AA4-276E-429C-AD07-DEED7A002730}" srcOrd="0" destOrd="0" presId="urn:microsoft.com/office/officeart/2005/8/layout/orgChart1"/>
    <dgm:cxn modelId="{4AB9C81B-8389-4708-9026-D5E1EE27B327}" srcId="{08DB2AC3-E718-4D62-AC82-953AFC36B643}" destId="{7D05BD62-01FC-48AE-B602-8914648C4F42}" srcOrd="0" destOrd="0" parTransId="{4FF26E35-F892-408F-8223-A8DBCD661691}" sibTransId="{8FF13CAC-5432-4893-A7FA-4246362A8245}"/>
    <dgm:cxn modelId="{B00C24C3-C54E-4849-BD77-226D4615C841}" srcId="{08DB2AC3-E718-4D62-AC82-953AFC36B643}" destId="{79AE3120-5AC9-450F-99A7-B8578B6ED844}" srcOrd="3" destOrd="0" parTransId="{F96509B8-E11D-421A-AA5C-5D40A4632F63}" sibTransId="{5E4C502C-1E58-4DDB-A62C-856C42109EDA}"/>
    <dgm:cxn modelId="{9B54F323-EF7C-42BD-8C81-22A5F470D199}" srcId="{FCADE5CB-569A-4E68-9C9B-6509DE80D385}" destId="{08DB2AC3-E718-4D62-AC82-953AFC36B643}" srcOrd="0" destOrd="0" parTransId="{63565EA1-6DCC-4F28-A930-7585B245ED73}" sibTransId="{9A1774A4-10EF-4F28-8E72-4B6CB441F28A}"/>
    <dgm:cxn modelId="{2EA6E3C6-28D1-495B-BFC2-9A31A56CE284}" type="presOf" srcId="{7D05BD62-01FC-48AE-B602-8914648C4F42}" destId="{2BCAD107-E905-40CA-BCCF-EF1567000A03}" srcOrd="0" destOrd="0" presId="urn:microsoft.com/office/officeart/2005/8/layout/orgChart1"/>
    <dgm:cxn modelId="{49446D19-3DAF-4CB5-86C5-6489425D4806}" type="presOf" srcId="{4FF26E35-F892-408F-8223-A8DBCD661691}" destId="{89B0CCCA-D396-431F-B48B-A712EC885AD1}" srcOrd="0" destOrd="0" presId="urn:microsoft.com/office/officeart/2005/8/layout/orgChart1"/>
    <dgm:cxn modelId="{19D9E0BA-CED7-4A05-8527-F389B227A0C8}" type="presOf" srcId="{7D05BD62-01FC-48AE-B602-8914648C4F42}" destId="{6F807A8A-7149-4399-B4B3-942DD55609B4}" srcOrd="1" destOrd="0" presId="urn:microsoft.com/office/officeart/2005/8/layout/orgChart1"/>
    <dgm:cxn modelId="{81A950D1-73B1-407E-920B-6BCBF1456D04}" type="presOf" srcId="{97132A3A-D9F5-4281-AD29-C384F67FBB38}" destId="{CFD9A02B-6471-43F0-9AD2-61CB26171E80}" srcOrd="1" destOrd="0" presId="urn:microsoft.com/office/officeart/2005/8/layout/orgChart1"/>
    <dgm:cxn modelId="{7F05952C-F535-4586-B33C-FD25BC79FA46}" type="presParOf" srcId="{75B48FC1-EDFE-49DB-AC81-2A1BAF436754}" destId="{0B8959AD-F6E5-45ED-AEB4-B0B655C95C0A}" srcOrd="0" destOrd="0" presId="urn:microsoft.com/office/officeart/2005/8/layout/orgChart1"/>
    <dgm:cxn modelId="{79E9AF42-6FC9-4CF7-B0CE-4FABF7AF60C2}" type="presParOf" srcId="{0B8959AD-F6E5-45ED-AEB4-B0B655C95C0A}" destId="{2F0160C1-DFB2-4342-9508-908B7F1296AE}" srcOrd="0" destOrd="0" presId="urn:microsoft.com/office/officeart/2005/8/layout/orgChart1"/>
    <dgm:cxn modelId="{27B3F2DE-8B96-41D8-AB72-1788D5F79CA2}" type="presParOf" srcId="{2F0160C1-DFB2-4342-9508-908B7F1296AE}" destId="{83022140-A2DB-4A53-B166-6B90B4FD8864}" srcOrd="0" destOrd="0" presId="urn:microsoft.com/office/officeart/2005/8/layout/orgChart1"/>
    <dgm:cxn modelId="{8411528E-A5E1-4396-B77A-A5BDC2A27161}" type="presParOf" srcId="{2F0160C1-DFB2-4342-9508-908B7F1296AE}" destId="{209A9CBD-49BB-4F57-B8B9-7B2EFE15F289}" srcOrd="1" destOrd="0" presId="urn:microsoft.com/office/officeart/2005/8/layout/orgChart1"/>
    <dgm:cxn modelId="{3ACDDBC2-B5C2-4286-8094-8670E4A91145}" type="presParOf" srcId="{0B8959AD-F6E5-45ED-AEB4-B0B655C95C0A}" destId="{D75A6DA6-F9AC-441D-A481-FEB5D658AB62}" srcOrd="1" destOrd="0" presId="urn:microsoft.com/office/officeart/2005/8/layout/orgChart1"/>
    <dgm:cxn modelId="{858CA075-932D-4ABA-A851-0222710C0760}" type="presParOf" srcId="{D75A6DA6-F9AC-441D-A481-FEB5D658AB62}" destId="{395D5632-25DF-4630-B527-7A1E243E4E82}" srcOrd="0" destOrd="0" presId="urn:microsoft.com/office/officeart/2005/8/layout/orgChart1"/>
    <dgm:cxn modelId="{DC9BAC93-D2D6-4784-B178-1FAE5082F78A}" type="presParOf" srcId="{D75A6DA6-F9AC-441D-A481-FEB5D658AB62}" destId="{39EE90B6-D366-409F-A113-19FB52CF83D9}" srcOrd="1" destOrd="0" presId="urn:microsoft.com/office/officeart/2005/8/layout/orgChart1"/>
    <dgm:cxn modelId="{2FD56132-12C7-45C0-883F-3DD887B762E8}" type="presParOf" srcId="{39EE90B6-D366-409F-A113-19FB52CF83D9}" destId="{66AC0D63-79B3-47B4-AF0F-9C709C0A40B6}" srcOrd="0" destOrd="0" presId="urn:microsoft.com/office/officeart/2005/8/layout/orgChart1"/>
    <dgm:cxn modelId="{D20F8F3D-A96F-4476-A59D-D561093E713B}" type="presParOf" srcId="{66AC0D63-79B3-47B4-AF0F-9C709C0A40B6}" destId="{1457845D-4480-4C23-BDF9-33E28873A95C}" srcOrd="0" destOrd="0" presId="urn:microsoft.com/office/officeart/2005/8/layout/orgChart1"/>
    <dgm:cxn modelId="{152EEC6B-3402-47D3-A260-2DA85711DBF6}" type="presParOf" srcId="{66AC0D63-79B3-47B4-AF0F-9C709C0A40B6}" destId="{CFD9A02B-6471-43F0-9AD2-61CB26171E80}" srcOrd="1" destOrd="0" presId="urn:microsoft.com/office/officeart/2005/8/layout/orgChart1"/>
    <dgm:cxn modelId="{EB363C09-07B1-4409-8103-B454B3239072}" type="presParOf" srcId="{39EE90B6-D366-409F-A113-19FB52CF83D9}" destId="{F06033A9-8E22-4872-B5A4-E01EDAB97700}" srcOrd="1" destOrd="0" presId="urn:microsoft.com/office/officeart/2005/8/layout/orgChart1"/>
    <dgm:cxn modelId="{6B5567E7-8415-4398-8D9D-07AC58A27F3B}" type="presParOf" srcId="{39EE90B6-D366-409F-A113-19FB52CF83D9}" destId="{A1599507-FBEE-4239-8AB3-73D9894878CA}" srcOrd="2" destOrd="0" presId="urn:microsoft.com/office/officeart/2005/8/layout/orgChart1"/>
    <dgm:cxn modelId="{4955CA89-7020-4C64-BAF2-C50F20BA0403}" type="presParOf" srcId="{D75A6DA6-F9AC-441D-A481-FEB5D658AB62}" destId="{E366E907-4C2F-4926-8596-D74D9502D4C1}" srcOrd="2" destOrd="0" presId="urn:microsoft.com/office/officeart/2005/8/layout/orgChart1"/>
    <dgm:cxn modelId="{A58B0B01-E7AC-4094-B02F-21E909EDAD33}" type="presParOf" srcId="{D75A6DA6-F9AC-441D-A481-FEB5D658AB62}" destId="{7D8281B1-5D30-48F6-A2F0-2F51DA792FCF}" srcOrd="3" destOrd="0" presId="urn:microsoft.com/office/officeart/2005/8/layout/orgChart1"/>
    <dgm:cxn modelId="{D1A9938B-AF84-4D98-AEB9-8B6CE3F83E28}" type="presParOf" srcId="{7D8281B1-5D30-48F6-A2F0-2F51DA792FCF}" destId="{5AF130D1-FB72-4AEF-AEE1-5D52E3C49DA0}" srcOrd="0" destOrd="0" presId="urn:microsoft.com/office/officeart/2005/8/layout/orgChart1"/>
    <dgm:cxn modelId="{16C29061-8599-481D-810E-95815E28EF8B}" type="presParOf" srcId="{5AF130D1-FB72-4AEF-AEE1-5D52E3C49DA0}" destId="{D84A7AA4-276E-429C-AD07-DEED7A002730}" srcOrd="0" destOrd="0" presId="urn:microsoft.com/office/officeart/2005/8/layout/orgChart1"/>
    <dgm:cxn modelId="{C172DB8F-217E-4D07-8709-31BEB301CEA5}" type="presParOf" srcId="{5AF130D1-FB72-4AEF-AEE1-5D52E3C49DA0}" destId="{5A494080-38F5-46B9-8271-99FAE53BDA2F}" srcOrd="1" destOrd="0" presId="urn:microsoft.com/office/officeart/2005/8/layout/orgChart1"/>
    <dgm:cxn modelId="{A602DA7F-1C73-48B1-9FF4-9445C508322C}" type="presParOf" srcId="{7D8281B1-5D30-48F6-A2F0-2F51DA792FCF}" destId="{6DE53A64-FD8D-4DEF-9D9F-CCFB4883E7EA}" srcOrd="1" destOrd="0" presId="urn:microsoft.com/office/officeart/2005/8/layout/orgChart1"/>
    <dgm:cxn modelId="{9717E62A-7A8C-497E-A0BD-DC51ACB2E454}" type="presParOf" srcId="{7D8281B1-5D30-48F6-A2F0-2F51DA792FCF}" destId="{E6DD1A17-AC61-49E1-8A6E-0B8FB80E86B8}" srcOrd="2" destOrd="0" presId="urn:microsoft.com/office/officeart/2005/8/layout/orgChart1"/>
    <dgm:cxn modelId="{4BE01270-1B8C-4AC4-8FBF-ECBF32BD1FF1}" type="presParOf" srcId="{D75A6DA6-F9AC-441D-A481-FEB5D658AB62}" destId="{F310D5C4-D090-4DEE-BEB7-375EC77B9DF2}" srcOrd="4" destOrd="0" presId="urn:microsoft.com/office/officeart/2005/8/layout/orgChart1"/>
    <dgm:cxn modelId="{A9A03D41-AD41-4263-82F0-5A4D6A1C9A97}" type="presParOf" srcId="{D75A6DA6-F9AC-441D-A481-FEB5D658AB62}" destId="{1F2B154A-C536-422A-BA9E-0677F4E3CAB6}" srcOrd="5" destOrd="0" presId="urn:microsoft.com/office/officeart/2005/8/layout/orgChart1"/>
    <dgm:cxn modelId="{75CF6A3E-340B-4779-A85E-AE3B65479110}" type="presParOf" srcId="{1F2B154A-C536-422A-BA9E-0677F4E3CAB6}" destId="{01201CF8-99E3-48C9-AAEE-465C504517DD}" srcOrd="0" destOrd="0" presId="urn:microsoft.com/office/officeart/2005/8/layout/orgChart1"/>
    <dgm:cxn modelId="{80324EE2-0D86-48E8-8F97-D0F747992B16}" type="presParOf" srcId="{01201CF8-99E3-48C9-AAEE-465C504517DD}" destId="{06EB9E6D-E695-4EBD-AE7D-0D6709964709}" srcOrd="0" destOrd="0" presId="urn:microsoft.com/office/officeart/2005/8/layout/orgChart1"/>
    <dgm:cxn modelId="{CA2DCBF1-BF47-4658-B390-3E9C4C11021E}" type="presParOf" srcId="{01201CF8-99E3-48C9-AAEE-465C504517DD}" destId="{94A2539E-EF0D-403D-B429-C1981C257D00}" srcOrd="1" destOrd="0" presId="urn:microsoft.com/office/officeart/2005/8/layout/orgChart1"/>
    <dgm:cxn modelId="{F3586842-E6A1-46DC-84EF-F5A12070D992}" type="presParOf" srcId="{1F2B154A-C536-422A-BA9E-0677F4E3CAB6}" destId="{E0819285-D2EC-43F3-BEBE-F592ADAD02BD}" srcOrd="1" destOrd="0" presId="urn:microsoft.com/office/officeart/2005/8/layout/orgChart1"/>
    <dgm:cxn modelId="{FB778045-B329-46B5-B945-2537783C4D94}" type="presParOf" srcId="{1F2B154A-C536-422A-BA9E-0677F4E3CAB6}" destId="{10C0FCD8-A043-44D6-8201-66A6123E1049}" srcOrd="2" destOrd="0" presId="urn:microsoft.com/office/officeart/2005/8/layout/orgChart1"/>
    <dgm:cxn modelId="{6B7E8094-4C8D-43E8-8A64-62D5B160F40E}" type="presParOf" srcId="{0B8959AD-F6E5-45ED-AEB4-B0B655C95C0A}" destId="{114DA5A3-5BF5-4D14-B230-32C45C74BA28}" srcOrd="2" destOrd="0" presId="urn:microsoft.com/office/officeart/2005/8/layout/orgChart1"/>
    <dgm:cxn modelId="{EF6BC7C7-D235-4F36-B172-2C1CF31416E1}" type="presParOf" srcId="{114DA5A3-5BF5-4D14-B230-32C45C74BA28}" destId="{89B0CCCA-D396-431F-B48B-A712EC885AD1}" srcOrd="0" destOrd="0" presId="urn:microsoft.com/office/officeart/2005/8/layout/orgChart1"/>
    <dgm:cxn modelId="{8B7D4A4A-2A55-4295-AFA5-C85CDFAFF785}" type="presParOf" srcId="{114DA5A3-5BF5-4D14-B230-32C45C74BA28}" destId="{1B59E9CE-B74E-4512-90DC-8636DAB3FDA2}" srcOrd="1" destOrd="0" presId="urn:microsoft.com/office/officeart/2005/8/layout/orgChart1"/>
    <dgm:cxn modelId="{94070968-AE2D-4B6E-9594-B707C5E9065C}" type="presParOf" srcId="{1B59E9CE-B74E-4512-90DC-8636DAB3FDA2}" destId="{D3501427-E03D-4A1E-A605-0C0AF325196B}" srcOrd="0" destOrd="0" presId="urn:microsoft.com/office/officeart/2005/8/layout/orgChart1"/>
    <dgm:cxn modelId="{B2F104A5-9F03-454A-97B0-57A493D2D951}" type="presParOf" srcId="{D3501427-E03D-4A1E-A605-0C0AF325196B}" destId="{2BCAD107-E905-40CA-BCCF-EF1567000A03}" srcOrd="0" destOrd="0" presId="urn:microsoft.com/office/officeart/2005/8/layout/orgChart1"/>
    <dgm:cxn modelId="{6BCEF992-0E58-4AC9-836D-142F8D857457}" type="presParOf" srcId="{D3501427-E03D-4A1E-A605-0C0AF325196B}" destId="{6F807A8A-7149-4399-B4B3-942DD55609B4}" srcOrd="1" destOrd="0" presId="urn:microsoft.com/office/officeart/2005/8/layout/orgChart1"/>
    <dgm:cxn modelId="{3D09C6E1-13CB-4258-A25A-60E6847111B7}" type="presParOf" srcId="{1B59E9CE-B74E-4512-90DC-8636DAB3FDA2}" destId="{40782092-ED37-4810-9094-B161A4D4751B}" srcOrd="1" destOrd="0" presId="urn:microsoft.com/office/officeart/2005/8/layout/orgChart1"/>
    <dgm:cxn modelId="{EFC82BAE-8B49-424E-8CCB-F19812A6F5DD}" type="presParOf" srcId="{1B59E9CE-B74E-4512-90DC-8636DAB3FDA2}" destId="{A9871365-68EE-4D96-BA81-992F9E06B17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F99A1-2CFE-A147-8EED-62F6252F1E1E}" type="datetimeFigureOut">
              <a:rPr lang="en-US" smtClean="0"/>
              <a:t>5/8/2015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DB5FB-0894-9143-8D9D-C6CF43F82E04}" type="slidenum">
              <a:rPr lang="en-US" smtClean="0"/>
              <a:t>‹#›</a:t>
            </a:fld>
            <a:endParaRPr lang="en-US"/>
          </a:p>
        </p:txBody>
      </p:sp>
    </p:spTree>
    <p:extLst>
      <p:ext uri="{BB962C8B-B14F-4D97-AF65-F5344CB8AC3E}">
        <p14:creationId xmlns:p14="http://schemas.microsoft.com/office/powerpoint/2010/main" val="24027415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10</a:t>
            </a:r>
            <a:r>
              <a:rPr lang="en-US" baseline="0" dirty="0" smtClean="0"/>
              <a:t> seconds </a:t>
            </a:r>
            <a:r>
              <a:rPr lang="en-US" baseline="0" dirty="0" smtClean="0">
                <a:sym typeface="Wingdings"/>
              </a:rPr>
              <a:t> 10 sec</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a:t>
            </a:fld>
            <a:endParaRPr lang="en-US"/>
          </a:p>
        </p:txBody>
      </p:sp>
    </p:spTree>
    <p:extLst>
      <p:ext uri="{BB962C8B-B14F-4D97-AF65-F5344CB8AC3E}">
        <p14:creationId xmlns:p14="http://schemas.microsoft.com/office/powerpoint/2010/main" val="21314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 sec  -&gt; 5 min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17</a:t>
            </a:fld>
            <a:endParaRPr lang="en-US"/>
          </a:p>
        </p:txBody>
      </p:sp>
    </p:spTree>
    <p:extLst>
      <p:ext uri="{BB962C8B-B14F-4D97-AF65-F5344CB8AC3E}">
        <p14:creationId xmlns:p14="http://schemas.microsoft.com/office/powerpoint/2010/main" val="377818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 sec  -&gt; 5 min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18</a:t>
            </a:fld>
            <a:endParaRPr lang="en-US"/>
          </a:p>
        </p:txBody>
      </p:sp>
    </p:spTree>
    <p:extLst>
      <p:ext uri="{BB962C8B-B14F-4D97-AF65-F5344CB8AC3E}">
        <p14:creationId xmlns:p14="http://schemas.microsoft.com/office/powerpoint/2010/main" val="377818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sz="1400" b="1" dirty="0" smtClean="0">
                <a:solidFill>
                  <a:srgbClr val="E31837"/>
                </a:solidFill>
              </a:rPr>
              <a:t>Search Methods: </a:t>
            </a:r>
          </a:p>
          <a:p>
            <a:r>
              <a:rPr lang="en-CA" sz="1200" dirty="0" smtClean="0"/>
              <a:t>Using the search terms “hemophilia and exercise” we searched:</a:t>
            </a:r>
          </a:p>
          <a:p>
            <a:pPr marL="457200" indent="-457200">
              <a:buFont typeface="Arial" panose="020B0604020202020204" pitchFamily="34" charset="0"/>
              <a:buChar char="•"/>
            </a:pPr>
            <a:r>
              <a:rPr lang="en-CA" sz="1200" dirty="0" smtClean="0"/>
              <a:t>Cochrane Coagulopathies Trials Register </a:t>
            </a:r>
            <a:r>
              <a:rPr lang="en-CA" sz="1000" dirty="0" smtClean="0"/>
              <a:t>(Date of last search: 12 Dec 2014)</a:t>
            </a:r>
          </a:p>
          <a:p>
            <a:pPr marL="457200" indent="-457200">
              <a:buFont typeface="Arial" panose="020B0604020202020204" pitchFamily="34" charset="0"/>
              <a:buChar char="•"/>
            </a:pPr>
            <a:r>
              <a:rPr lang="en-CA" sz="1200" dirty="0" smtClean="0"/>
              <a:t>PubMed, OVID/</a:t>
            </a:r>
            <a:r>
              <a:rPr lang="en-CA" sz="1200" dirty="0" err="1" smtClean="0"/>
              <a:t>Embase</a:t>
            </a:r>
            <a:r>
              <a:rPr lang="en-CA" sz="1200" dirty="0" smtClean="0"/>
              <a:t>, CINAHL </a:t>
            </a:r>
            <a:r>
              <a:rPr lang="en-CA" sz="1000" dirty="0" smtClean="0"/>
              <a:t>(Date of last search: 30 Nov 2014) </a:t>
            </a:r>
          </a:p>
          <a:p>
            <a:endParaRPr lang="en-CA" sz="1000" dirty="0" smtClean="0"/>
          </a:p>
          <a:p>
            <a:r>
              <a:rPr lang="en-CA" sz="1200" dirty="0" smtClean="0"/>
              <a:t>Hand searches were conducted of the abstracts from </a:t>
            </a:r>
          </a:p>
          <a:p>
            <a:pPr marL="457200" indent="-457200">
              <a:buFont typeface="Arial" panose="020B0604020202020204" pitchFamily="34" charset="0"/>
              <a:buChar char="•"/>
            </a:pPr>
            <a:r>
              <a:rPr lang="en-CA" sz="1200" dirty="0" smtClean="0"/>
              <a:t>World Federation of Hemophilia Congresses </a:t>
            </a:r>
            <a:r>
              <a:rPr lang="en-CA" sz="1000" dirty="0" smtClean="0"/>
              <a:t>(1996-2014)</a:t>
            </a:r>
          </a:p>
          <a:p>
            <a:pPr marL="457200" indent="-457200">
              <a:buFont typeface="Arial" panose="020B0604020202020204" pitchFamily="34" charset="0"/>
              <a:buChar char="•"/>
            </a:pPr>
            <a:r>
              <a:rPr lang="en-CA" sz="1200" dirty="0" smtClean="0"/>
              <a:t>WFH Musculoskeletal Congresses </a:t>
            </a:r>
            <a:r>
              <a:rPr lang="en-CA" sz="1000" dirty="0" smtClean="0"/>
              <a:t>(2005-2013)</a:t>
            </a:r>
          </a:p>
          <a:p>
            <a:pPr marL="457200" indent="-457200">
              <a:buFont typeface="Arial" panose="020B0604020202020204" pitchFamily="34" charset="0"/>
              <a:buChar char="•"/>
            </a:pPr>
            <a:r>
              <a:rPr lang="en-CA" sz="1200" dirty="0" smtClean="0"/>
              <a:t>European Hematology Association Congresses </a:t>
            </a:r>
            <a:r>
              <a:rPr lang="en-CA" sz="1000" dirty="0" smtClean="0"/>
              <a:t>(2002-2013)</a:t>
            </a:r>
            <a:endParaRPr lang="en-CA" sz="1200" dirty="0" smtClean="0"/>
          </a:p>
          <a:p>
            <a:endParaRPr lang="en-CA" sz="800" dirty="0" smtClean="0"/>
          </a:p>
          <a:p>
            <a:r>
              <a:rPr lang="en-CA" sz="1200" dirty="0" smtClean="0"/>
              <a:t>Reference lists from relevant articles found by these methods were also searched.</a:t>
            </a:r>
            <a:br>
              <a:rPr lang="en-CA" sz="1200" dirty="0" smtClean="0"/>
            </a:br>
            <a:endParaRPr lang="en-CA" sz="1200" dirty="0" smtClean="0">
              <a:solidFill>
                <a:srgbClr val="E31837"/>
              </a:solidFill>
            </a:endParaRPr>
          </a:p>
          <a:p>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20</a:t>
            </a:fld>
            <a:endParaRPr lang="en-US"/>
          </a:p>
        </p:txBody>
      </p:sp>
    </p:spTree>
    <p:extLst>
      <p:ext uri="{BB962C8B-B14F-4D97-AF65-F5344CB8AC3E}">
        <p14:creationId xmlns:p14="http://schemas.microsoft.com/office/powerpoint/2010/main" val="9311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21</a:t>
            </a:fld>
            <a:endParaRPr lang="en-US"/>
          </a:p>
        </p:txBody>
      </p:sp>
    </p:spTree>
    <p:extLst>
      <p:ext uri="{BB962C8B-B14F-4D97-AF65-F5344CB8AC3E}">
        <p14:creationId xmlns:p14="http://schemas.microsoft.com/office/powerpoint/2010/main" val="238932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Method of randomization</a:t>
            </a:r>
            <a:r>
              <a:rPr lang="en-CA" baseline="0" dirty="0" smtClean="0"/>
              <a:t> not described</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22</a:t>
            </a:fld>
            <a:endParaRPr lang="en-US"/>
          </a:p>
        </p:txBody>
      </p:sp>
    </p:spTree>
    <p:extLst>
      <p:ext uri="{BB962C8B-B14F-4D97-AF65-F5344CB8AC3E}">
        <p14:creationId xmlns:p14="http://schemas.microsoft.com/office/powerpoint/2010/main" val="316049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kern="1200" dirty="0" smtClean="0">
                <a:solidFill>
                  <a:schemeClr val="tx1"/>
                </a:solidFill>
                <a:latin typeface="+mn-lt"/>
                <a:ea typeface="Times New Roman"/>
                <a:cs typeface="Times New Roman"/>
              </a:rPr>
              <a:t>Positive effect of exercise with no reports of adverse events was demonstrated. These findings are consistent with the many non-controlled interventions reported in the hemophilia literature.</a:t>
            </a:r>
            <a:r>
              <a:rPr lang="en-US" sz="1200" kern="1200" baseline="30000" dirty="0" smtClean="0">
                <a:solidFill>
                  <a:schemeClr val="tx1"/>
                </a:solidFill>
                <a:latin typeface="+mn-lt"/>
                <a:ea typeface="Times New Roman"/>
                <a:cs typeface="Times New Roman"/>
              </a:rPr>
              <a:t>9,10</a:t>
            </a:r>
            <a:r>
              <a:rPr lang="en-US" sz="1200" kern="1200" dirty="0" smtClean="0">
                <a:solidFill>
                  <a:schemeClr val="tx1"/>
                </a:solidFill>
                <a:latin typeface="+mn-lt"/>
                <a:ea typeface="Times New Roman"/>
                <a:cs typeface="Times New Roman"/>
              </a:rPr>
              <a:t>  </a:t>
            </a:r>
            <a:endParaRPr lang="en-US" sz="1100" kern="1200" dirty="0" smtClean="0">
              <a:solidFill>
                <a:schemeClr val="tx1"/>
              </a:solidFill>
              <a:latin typeface="+mn-lt"/>
              <a:ea typeface="Calibri"/>
              <a:cs typeface="Times New Roman"/>
            </a:endParaRPr>
          </a:p>
          <a:p>
            <a:pPr>
              <a:spcAft>
                <a:spcPts val="1000"/>
              </a:spcAft>
            </a:pPr>
            <a:r>
              <a:rPr lang="en-US" sz="1200" kern="1200" dirty="0" smtClean="0">
                <a:solidFill>
                  <a:schemeClr val="tx1"/>
                </a:solidFill>
                <a:latin typeface="+mn-lt"/>
                <a:ea typeface="Times New Roman"/>
                <a:cs typeface="Times New Roman"/>
              </a:rPr>
              <a:t>While no adverse effects (bleeds) were reported due to any of the interventions, it should be noted that some groups used prophylactic factor prior to exercise and other groups studied only subjects with moderate hemophilia. </a:t>
            </a:r>
            <a:r>
              <a:rPr lang="en-US" sz="1200" b="1" kern="1200" dirty="0" smtClean="0">
                <a:solidFill>
                  <a:schemeClr val="tx1"/>
                </a:solidFill>
                <a:latin typeface="+mn-lt"/>
                <a:ea typeface="Times New Roman"/>
                <a:cs typeface="Times New Roman"/>
              </a:rPr>
              <a:t>Therefore, application of these techniques to persons with severe hemophilia should still be approached with caution. </a:t>
            </a:r>
          </a:p>
          <a:p>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23</a:t>
            </a:fld>
            <a:endParaRPr lang="en-US"/>
          </a:p>
        </p:txBody>
      </p:sp>
    </p:spTree>
    <p:extLst>
      <p:ext uri="{BB962C8B-B14F-4D97-AF65-F5344CB8AC3E}">
        <p14:creationId xmlns:p14="http://schemas.microsoft.com/office/powerpoint/2010/main" val="240698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latin typeface="+mn-lt"/>
                <a:ea typeface="Times New Roman"/>
                <a:cs typeface="Times New Roman"/>
              </a:rPr>
              <a:t>Outcome</a:t>
            </a:r>
            <a:r>
              <a:rPr lang="en-CA" sz="1200" b="1" kern="1200" baseline="0" dirty="0" smtClean="0">
                <a:solidFill>
                  <a:schemeClr val="tx1"/>
                </a:solidFill>
                <a:latin typeface="+mn-lt"/>
                <a:ea typeface="Times New Roman"/>
                <a:cs typeface="Times New Roman"/>
              </a:rPr>
              <a:t> Measures used: heterogeneity and ?incorrect use:</a:t>
            </a:r>
            <a:r>
              <a:rPr lang="en-US" sz="1200" b="1" kern="1200" baseline="0" dirty="0" smtClean="0">
                <a:solidFill>
                  <a:schemeClr val="tx1"/>
                </a:solidFill>
                <a:latin typeface="+mn-lt"/>
                <a:ea typeface="Times New Roman"/>
                <a:cs typeface="Times New Roman"/>
              </a:rPr>
              <a:t>for example the Colorado score was designed for children but was used for adults. </a:t>
            </a:r>
            <a:r>
              <a:rPr lang="en-US" sz="1200" b="1" kern="1200" baseline="0" dirty="0" err="1" smtClean="0">
                <a:solidFill>
                  <a:schemeClr val="tx1"/>
                </a:solidFill>
                <a:latin typeface="+mn-lt"/>
                <a:ea typeface="Times New Roman"/>
                <a:cs typeface="Times New Roman"/>
              </a:rPr>
              <a:t>BIceps</a:t>
            </a:r>
            <a:r>
              <a:rPr lang="en-US" sz="1200" b="1" kern="1200" baseline="0" dirty="0" smtClean="0">
                <a:solidFill>
                  <a:schemeClr val="tx1"/>
                </a:solidFill>
                <a:latin typeface="+mn-lt"/>
                <a:ea typeface="Times New Roman"/>
                <a:cs typeface="Times New Roman"/>
              </a:rPr>
              <a:t> perimeter is not a good indicator of strength or function...... etc. Should that be here or in quality of evidence?</a:t>
            </a:r>
            <a:r>
              <a:rPr lang="en-CA" sz="1200" b="1" kern="1200" baseline="0" dirty="0" smtClean="0">
                <a:solidFill>
                  <a:schemeClr val="tx1"/>
                </a:solidFill>
                <a:latin typeface="+mn-lt"/>
                <a:ea typeface="Times New Roman"/>
                <a:cs typeface="Times New Roman"/>
              </a:rPr>
              <a:t> </a:t>
            </a:r>
            <a:endParaRPr lang="en-US" sz="1200" b="1" kern="1200" dirty="0" smtClean="0">
              <a:solidFill>
                <a:schemeClr val="tx1"/>
              </a:solidFill>
              <a:latin typeface="+mn-lt"/>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Times New Roman"/>
                <a:cs typeface="Times New Roman"/>
              </a:rPr>
              <a:t>Exercise programs which include functional movement patterns, such as walking, weight-bearing, and movement through range, appear to be more effective than static exercises in non-weight bearing positions. </a:t>
            </a:r>
          </a:p>
          <a:p>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24</a:t>
            </a:fld>
            <a:endParaRPr lang="en-US"/>
          </a:p>
        </p:txBody>
      </p:sp>
    </p:spTree>
    <p:extLst>
      <p:ext uri="{BB962C8B-B14F-4D97-AF65-F5344CB8AC3E}">
        <p14:creationId xmlns:p14="http://schemas.microsoft.com/office/powerpoint/2010/main" val="288247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smtClean="0"/>
              <a:t>Many articles are “snapshots” i.e. baseline assessment of a</a:t>
            </a:r>
            <a:r>
              <a:rPr lang="en-CA" baseline="0" dirty="0" smtClean="0"/>
              <a:t> population.  This is interesting but so what and now what??</a:t>
            </a:r>
          </a:p>
          <a:p>
            <a:r>
              <a:rPr lang="en-CA" baseline="0" dirty="0" smtClean="0"/>
              <a:t>We found 233 abstracts to start, 26 were snapshot descriptions of a group, 3 were case studies, 44 interventions with pre and post but not controlled, 12 RCT’s.</a:t>
            </a:r>
          </a:p>
          <a:p>
            <a:r>
              <a:rPr lang="en-CA" baseline="0" dirty="0" smtClean="0"/>
              <a:t>Several case studies – these are OK but need many more to make conclusions</a:t>
            </a:r>
          </a:p>
          <a:p>
            <a:r>
              <a:rPr lang="en-CA" baseline="0" dirty="0" smtClean="0"/>
              <a:t>Some studies were registered as trials, abstracts published, sounded fantastic but then were either not completed or not published</a:t>
            </a:r>
          </a:p>
          <a:p>
            <a:r>
              <a:rPr lang="en-CA" baseline="0" dirty="0" smtClean="0"/>
              <a:t>Choose keywords so people can find your work, e.g. resistance training does not show up if you search exercise; aquatic exercise vs. hydrotherapy etc.</a:t>
            </a:r>
          </a:p>
          <a:p>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25</a:t>
            </a:fld>
            <a:endParaRPr lang="en-US"/>
          </a:p>
        </p:txBody>
      </p:sp>
    </p:spTree>
    <p:extLst>
      <p:ext uri="{BB962C8B-B14F-4D97-AF65-F5344CB8AC3E}">
        <p14:creationId xmlns:p14="http://schemas.microsoft.com/office/powerpoint/2010/main" val="1331007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26</a:t>
            </a:fld>
            <a:endParaRPr lang="en-US"/>
          </a:p>
        </p:txBody>
      </p:sp>
    </p:spTree>
    <p:extLst>
      <p:ext uri="{BB962C8B-B14F-4D97-AF65-F5344CB8AC3E}">
        <p14:creationId xmlns:p14="http://schemas.microsoft.com/office/powerpoint/2010/main" val="319762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Clinically relevant vs theoretical</a:t>
            </a:r>
            <a:r>
              <a:rPr lang="en-US" baseline="0" dirty="0" smtClean="0"/>
              <a:t> research questions! </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27</a:t>
            </a:fld>
            <a:endParaRPr lang="en-US"/>
          </a:p>
        </p:txBody>
      </p:sp>
    </p:spTree>
    <p:extLst>
      <p:ext uri="{BB962C8B-B14F-4D97-AF65-F5344CB8AC3E}">
        <p14:creationId xmlns:p14="http://schemas.microsoft.com/office/powerpoint/2010/main" val="92238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30 seconds  </a:t>
            </a:r>
            <a:r>
              <a:rPr lang="en-US" dirty="0" smtClean="0">
                <a:sym typeface="Wingdings"/>
              </a:rPr>
              <a:t> 40 sec</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3</a:t>
            </a:fld>
            <a:endParaRPr lang="en-US"/>
          </a:p>
        </p:txBody>
      </p:sp>
    </p:spTree>
    <p:extLst>
      <p:ext uri="{BB962C8B-B14F-4D97-AF65-F5344CB8AC3E}">
        <p14:creationId xmlns:p14="http://schemas.microsoft.com/office/powerpoint/2010/main" val="393955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8DB5FB-0894-9143-8D9D-C6CF43F82E04}" type="slidenum">
              <a:rPr lang="en-US" smtClean="0"/>
              <a:t>28</a:t>
            </a:fld>
            <a:endParaRPr lang="en-US"/>
          </a:p>
        </p:txBody>
      </p:sp>
    </p:spTree>
    <p:extLst>
      <p:ext uri="{BB962C8B-B14F-4D97-AF65-F5344CB8AC3E}">
        <p14:creationId xmlns:p14="http://schemas.microsoft.com/office/powerpoint/2010/main" val="269336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1:20</a:t>
            </a:r>
            <a:r>
              <a:rPr lang="en-US" baseline="0" dirty="0" smtClean="0"/>
              <a:t> </a:t>
            </a:r>
            <a:r>
              <a:rPr lang="en-US" baseline="0" dirty="0" smtClean="0">
                <a:sym typeface="Wingdings"/>
              </a:rPr>
              <a:t> 2 min</a:t>
            </a:r>
          </a:p>
          <a:p>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0A8DB5FB-0894-9143-8D9D-C6CF43F82E04}" type="slidenum">
              <a:rPr lang="en-US" smtClean="0"/>
              <a:t>4</a:t>
            </a:fld>
            <a:endParaRPr lang="en-US"/>
          </a:p>
        </p:txBody>
      </p:sp>
    </p:spTree>
    <p:extLst>
      <p:ext uri="{BB962C8B-B14F-4D97-AF65-F5344CB8AC3E}">
        <p14:creationId xmlns:p14="http://schemas.microsoft.com/office/powerpoint/2010/main" val="87716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40 sec  </a:t>
            </a:r>
            <a:r>
              <a:rPr lang="en-US" dirty="0" smtClean="0">
                <a:sym typeface="Wingdings"/>
              </a:rPr>
              <a:t> 2:40</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5</a:t>
            </a:fld>
            <a:endParaRPr lang="en-US"/>
          </a:p>
        </p:txBody>
      </p:sp>
    </p:spTree>
    <p:extLst>
      <p:ext uri="{BB962C8B-B14F-4D97-AF65-F5344CB8AC3E}">
        <p14:creationId xmlns:p14="http://schemas.microsoft.com/office/powerpoint/2010/main" val="177431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30 sec</a:t>
            </a:r>
            <a:r>
              <a:rPr lang="en-US" baseline="0" dirty="0" smtClean="0"/>
              <a:t> </a:t>
            </a:r>
            <a:r>
              <a:rPr lang="en-US" baseline="0" dirty="0" smtClean="0">
                <a:sym typeface="Wingdings"/>
              </a:rPr>
              <a:t> 3:10</a:t>
            </a:r>
            <a:endParaRPr lang="en-US" dirty="0" smtClean="0"/>
          </a:p>
          <a:p>
            <a:endParaRPr lang="en-US" dirty="0" smtClean="0"/>
          </a:p>
          <a:p>
            <a:r>
              <a:rPr lang="en-US" dirty="0" smtClean="0"/>
              <a:t>Can be implementation – staging</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t>Objective diagnostic standard (e.g., laboratory test not requiring interpretation) or current clinical standard for diagnosis (e.g., venography for deep venous thrombosis), </a:t>
            </a:r>
          </a:p>
          <a:p>
            <a:endParaRPr lang="en-US" dirty="0" smtClean="0"/>
          </a:p>
          <a:p>
            <a:r>
              <a:rPr lang="en-US" dirty="0" smtClean="0"/>
              <a:t>F</a:t>
            </a:r>
            <a:r>
              <a:rPr lang="en-CA" dirty="0" smtClean="0"/>
              <a:t>or golden standard preferably with documentation of reproducible criteria for subjectively interpreted diagnostic standard (i.e., report of statistically significant measure of agreement beyond chance among observers)</a:t>
            </a:r>
          </a:p>
          <a:p>
            <a:endParaRPr lang="en-CA" dirty="0" smtClean="0"/>
          </a:p>
          <a:p>
            <a:r>
              <a:rPr lang="en-CA" dirty="0" smtClean="0"/>
              <a:t>(blinding met if test is objective or was done before diagnostic standard)</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6</a:t>
            </a:fld>
            <a:endParaRPr lang="en-US"/>
          </a:p>
        </p:txBody>
      </p:sp>
    </p:spTree>
    <p:extLst>
      <p:ext uri="{BB962C8B-B14F-4D97-AF65-F5344CB8AC3E}">
        <p14:creationId xmlns:p14="http://schemas.microsoft.com/office/powerpoint/2010/main" val="148182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20 sec </a:t>
            </a:r>
            <a:r>
              <a:rPr lang="en-US" dirty="0" smtClean="0">
                <a:sym typeface="Wingdings"/>
              </a:rPr>
              <a:t>3:30</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7</a:t>
            </a:fld>
            <a:endParaRPr lang="en-US"/>
          </a:p>
        </p:txBody>
      </p:sp>
    </p:spTree>
    <p:extLst>
      <p:ext uri="{BB962C8B-B14F-4D97-AF65-F5344CB8AC3E}">
        <p14:creationId xmlns:p14="http://schemas.microsoft.com/office/powerpoint/2010/main" val="408848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30 sec </a:t>
            </a:r>
            <a:r>
              <a:rPr lang="en-US" dirty="0" smtClean="0">
                <a:sym typeface="Wingdings"/>
              </a:rPr>
              <a:t>4:00</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8</a:t>
            </a:fld>
            <a:endParaRPr lang="en-US"/>
          </a:p>
        </p:txBody>
      </p:sp>
    </p:spTree>
    <p:extLst>
      <p:ext uri="{BB962C8B-B14F-4D97-AF65-F5344CB8AC3E}">
        <p14:creationId xmlns:p14="http://schemas.microsoft.com/office/powerpoint/2010/main" val="355230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30 sec </a:t>
            </a:r>
            <a:r>
              <a:rPr lang="en-US" dirty="0" smtClean="0">
                <a:sym typeface="Wingdings"/>
              </a:rPr>
              <a:t> 4;30</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9</a:t>
            </a:fld>
            <a:endParaRPr lang="en-US"/>
          </a:p>
        </p:txBody>
      </p:sp>
    </p:spTree>
    <p:extLst>
      <p:ext uri="{BB962C8B-B14F-4D97-AF65-F5344CB8AC3E}">
        <p14:creationId xmlns:p14="http://schemas.microsoft.com/office/powerpoint/2010/main" val="68423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20</a:t>
            </a:r>
            <a:r>
              <a:rPr lang="en-US" baseline="0" dirty="0" smtClean="0"/>
              <a:t> sec </a:t>
            </a:r>
            <a:r>
              <a:rPr lang="en-US" baseline="0" dirty="0" smtClean="0">
                <a:sym typeface="Wingdings"/>
              </a:rPr>
              <a:t>4:50</a:t>
            </a:r>
            <a:endParaRPr lang="en-US" dirty="0"/>
          </a:p>
        </p:txBody>
      </p:sp>
      <p:sp>
        <p:nvSpPr>
          <p:cNvPr id="4" name="Slide Number Placeholder 3"/>
          <p:cNvSpPr>
            <a:spLocks noGrp="1"/>
          </p:cNvSpPr>
          <p:nvPr>
            <p:ph type="sldNum" sz="quarter" idx="10"/>
          </p:nvPr>
        </p:nvSpPr>
        <p:spPr/>
        <p:txBody>
          <a:bodyPr/>
          <a:lstStyle/>
          <a:p>
            <a:fld id="{0A8DB5FB-0894-9143-8D9D-C6CF43F82E04}" type="slidenum">
              <a:rPr lang="en-US" smtClean="0"/>
              <a:t>10</a:t>
            </a:fld>
            <a:endParaRPr lang="en-US"/>
          </a:p>
        </p:txBody>
      </p:sp>
    </p:spTree>
    <p:extLst>
      <p:ext uri="{BB962C8B-B14F-4D97-AF65-F5344CB8AC3E}">
        <p14:creationId xmlns:p14="http://schemas.microsoft.com/office/powerpoint/2010/main" val="225614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9DD77EF-BD04-CB46-8314-0B3829205EB4}"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428760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9DD77EF-BD04-CB46-8314-0B3829205EB4}"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189509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9DD77EF-BD04-CB46-8314-0B3829205EB4}"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344025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e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10405"/>
            <a:ext cx="9157873" cy="6868405"/>
          </a:xfrm>
          <a:prstGeom prst="rect">
            <a:avLst/>
          </a:prstGeom>
        </p:spPr>
      </p:pic>
      <p:sp>
        <p:nvSpPr>
          <p:cNvPr id="2" name="Title 1"/>
          <p:cNvSpPr>
            <a:spLocks noGrp="1"/>
          </p:cNvSpPr>
          <p:nvPr>
            <p:ph type="title" hasCustomPrompt="1"/>
          </p:nvPr>
        </p:nvSpPr>
        <p:spPr>
          <a:xfrm>
            <a:off x="457200" y="1765303"/>
            <a:ext cx="8229600" cy="1917700"/>
          </a:xfrm>
        </p:spPr>
        <p:txBody>
          <a:bodyPr>
            <a:normAutofit/>
          </a:bodyPr>
          <a:lstStyle>
            <a:lvl1pPr algn="ctr">
              <a:defRPr sz="2000" baseline="0"/>
            </a:lvl1pPr>
          </a:lstStyle>
          <a:p>
            <a:r>
              <a:rPr lang="fr-CA" dirty="0" smtClean="0"/>
              <a:t>SECTION NAME LOREM IPSUM</a:t>
            </a:r>
            <a:endParaRPr lang="en-US" dirty="0"/>
          </a:p>
        </p:txBody>
      </p:sp>
      <p:pic>
        <p:nvPicPr>
          <p:cNvPr id="7" name="Picture 6" descr="WFH_logo_EN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5880" y="5678773"/>
            <a:ext cx="1490459" cy="871779"/>
          </a:xfrm>
          <a:prstGeom prst="rect">
            <a:avLst/>
          </a:prstGeom>
        </p:spPr>
      </p:pic>
      <p:sp>
        <p:nvSpPr>
          <p:cNvPr id="8" name="Rectangle 7"/>
          <p:cNvSpPr/>
          <p:nvPr userDrawn="1"/>
        </p:nvSpPr>
        <p:spPr>
          <a:xfrm>
            <a:off x="-1" y="5350933"/>
            <a:ext cx="9157873" cy="1507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FH_logo_EN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8096" y="5678773"/>
            <a:ext cx="1490459" cy="871779"/>
          </a:xfrm>
          <a:prstGeom prst="rect">
            <a:avLst/>
          </a:prstGeom>
        </p:spPr>
      </p:pic>
    </p:spTree>
    <p:extLst>
      <p:ext uri="{BB962C8B-B14F-4D97-AF65-F5344CB8AC3E}">
        <p14:creationId xmlns:p14="http://schemas.microsoft.com/office/powerpoint/2010/main" val="18495587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3"/>
            <a:ext cx="9144000" cy="1490127"/>
            <a:chOff x="0" y="0"/>
            <a:chExt cx="9144000" cy="1490127"/>
          </a:xfrm>
        </p:grpSpPr>
        <p:pic>
          <p:nvPicPr>
            <p:cNvPr id="8" name="Picture 7"/>
            <p:cNvPicPr>
              <a:picLocks noChangeAspect="1"/>
            </p:cNvPicPr>
            <p:nvPr/>
          </p:nvPicPr>
          <p:blipFill rotWithShape="1">
            <a:blip r:embed="rId2"/>
            <a:srcRect t="2076" r="40315"/>
            <a:stretch/>
          </p:blipFill>
          <p:spPr>
            <a:xfrm>
              <a:off x="0" y="0"/>
              <a:ext cx="4346253" cy="1490127"/>
            </a:xfrm>
            <a:prstGeom prst="rect">
              <a:avLst/>
            </a:prstGeom>
          </p:spPr>
        </p:pic>
        <p:sp>
          <p:nvSpPr>
            <p:cNvPr id="9" name="Rectangle 8"/>
            <p:cNvSpPr/>
            <p:nvPr/>
          </p:nvSpPr>
          <p:spPr>
            <a:xfrm>
              <a:off x="4346253" y="1"/>
              <a:ext cx="4797747" cy="1490126"/>
            </a:xfrm>
            <a:prstGeom prst="rect">
              <a:avLst/>
            </a:prstGeom>
            <a:solidFill>
              <a:srgbClr val="D2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346252" y="274639"/>
            <a:ext cx="4340547" cy="1143000"/>
          </a:xfrm>
        </p:spPr>
        <p:txBody>
          <a:body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9DD77EF-BD04-CB46-8314-0B3829205EB4}"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257857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9DD77EF-BD04-CB46-8314-0B3829205EB4}"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414089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9DD77EF-BD04-CB46-8314-0B3829205EB4}"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25728-893C-4246-9A9E-CAE3136B395B}" type="slidenum">
              <a:rPr lang="en-US" smtClean="0"/>
              <a:t>‹#›</a:t>
            </a:fld>
            <a:endParaRPr lang="en-US"/>
          </a:p>
        </p:txBody>
      </p:sp>
      <p:grpSp>
        <p:nvGrpSpPr>
          <p:cNvPr id="8" name="Group 7"/>
          <p:cNvGrpSpPr/>
          <p:nvPr userDrawn="1"/>
        </p:nvGrpSpPr>
        <p:grpSpPr>
          <a:xfrm>
            <a:off x="0" y="3"/>
            <a:ext cx="9144000" cy="1490127"/>
            <a:chOff x="0" y="0"/>
            <a:chExt cx="9144000" cy="1490127"/>
          </a:xfrm>
        </p:grpSpPr>
        <p:pic>
          <p:nvPicPr>
            <p:cNvPr id="9" name="Picture 8"/>
            <p:cNvPicPr>
              <a:picLocks noChangeAspect="1"/>
            </p:cNvPicPr>
            <p:nvPr/>
          </p:nvPicPr>
          <p:blipFill rotWithShape="1">
            <a:blip r:embed="rId2"/>
            <a:srcRect t="2076" r="40315"/>
            <a:stretch/>
          </p:blipFill>
          <p:spPr>
            <a:xfrm>
              <a:off x="0" y="0"/>
              <a:ext cx="4346253" cy="1490127"/>
            </a:xfrm>
            <a:prstGeom prst="rect">
              <a:avLst/>
            </a:prstGeom>
          </p:spPr>
        </p:pic>
        <p:sp>
          <p:nvSpPr>
            <p:cNvPr id="10" name="Rectangle 9"/>
            <p:cNvSpPr/>
            <p:nvPr/>
          </p:nvSpPr>
          <p:spPr>
            <a:xfrm>
              <a:off x="4346253" y="1"/>
              <a:ext cx="4797747" cy="1490126"/>
            </a:xfrm>
            <a:prstGeom prst="rect">
              <a:avLst/>
            </a:prstGeom>
            <a:solidFill>
              <a:srgbClr val="D2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a:xfrm>
            <a:off x="4346252" y="274639"/>
            <a:ext cx="4340547" cy="1143000"/>
          </a:xfrm>
        </p:spPr>
        <p:txBody>
          <a:bodyPr/>
          <a:lstStyle/>
          <a:p>
            <a:r>
              <a:rPr lang="en-CA" dirty="0" smtClean="0"/>
              <a:t>Click to edit Master title style</a:t>
            </a:r>
            <a:endParaRPr lang="en-US" dirty="0"/>
          </a:p>
        </p:txBody>
      </p:sp>
    </p:spTree>
    <p:extLst>
      <p:ext uri="{BB962C8B-B14F-4D97-AF65-F5344CB8AC3E}">
        <p14:creationId xmlns:p14="http://schemas.microsoft.com/office/powerpoint/2010/main" val="56668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9DD77EF-BD04-CB46-8314-0B3829205EB4}" type="datetimeFigureOut">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425728-893C-4246-9A9E-CAE3136B395B}" type="slidenum">
              <a:rPr lang="en-US" smtClean="0"/>
              <a:t>‹#›</a:t>
            </a:fld>
            <a:endParaRPr lang="en-US"/>
          </a:p>
        </p:txBody>
      </p:sp>
      <p:grpSp>
        <p:nvGrpSpPr>
          <p:cNvPr id="10" name="Group 9"/>
          <p:cNvGrpSpPr/>
          <p:nvPr userDrawn="1"/>
        </p:nvGrpSpPr>
        <p:grpSpPr>
          <a:xfrm>
            <a:off x="0" y="3"/>
            <a:ext cx="9144000" cy="1490127"/>
            <a:chOff x="0" y="0"/>
            <a:chExt cx="9144000" cy="1490127"/>
          </a:xfrm>
        </p:grpSpPr>
        <p:pic>
          <p:nvPicPr>
            <p:cNvPr id="11" name="Picture 10"/>
            <p:cNvPicPr>
              <a:picLocks noChangeAspect="1"/>
            </p:cNvPicPr>
            <p:nvPr/>
          </p:nvPicPr>
          <p:blipFill rotWithShape="1">
            <a:blip r:embed="rId2"/>
            <a:srcRect t="2076" r="40315"/>
            <a:stretch/>
          </p:blipFill>
          <p:spPr>
            <a:xfrm>
              <a:off x="0" y="0"/>
              <a:ext cx="4346253" cy="1490127"/>
            </a:xfrm>
            <a:prstGeom prst="rect">
              <a:avLst/>
            </a:prstGeom>
          </p:spPr>
        </p:pic>
        <p:sp>
          <p:nvSpPr>
            <p:cNvPr id="12" name="Rectangle 11"/>
            <p:cNvSpPr/>
            <p:nvPr/>
          </p:nvSpPr>
          <p:spPr>
            <a:xfrm>
              <a:off x="4346253" y="1"/>
              <a:ext cx="4797747" cy="1490126"/>
            </a:xfrm>
            <a:prstGeom prst="rect">
              <a:avLst/>
            </a:prstGeom>
            <a:solidFill>
              <a:srgbClr val="D2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4346252" y="274639"/>
            <a:ext cx="4340547" cy="1143000"/>
          </a:xfrm>
        </p:spPr>
        <p:txBody>
          <a:bodyPr/>
          <a:lstStyle/>
          <a:p>
            <a:r>
              <a:rPr lang="en-CA" dirty="0" smtClean="0"/>
              <a:t>Click to edit Master title style</a:t>
            </a:r>
            <a:endParaRPr lang="en-US" dirty="0"/>
          </a:p>
        </p:txBody>
      </p:sp>
    </p:spTree>
    <p:extLst>
      <p:ext uri="{BB962C8B-B14F-4D97-AF65-F5344CB8AC3E}">
        <p14:creationId xmlns:p14="http://schemas.microsoft.com/office/powerpoint/2010/main" val="366432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DD77EF-BD04-CB46-8314-0B3829205EB4}" type="datetimeFigureOut">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425728-893C-4246-9A9E-CAE3136B395B}" type="slidenum">
              <a:rPr lang="en-US" smtClean="0"/>
              <a:t>‹#›</a:t>
            </a:fld>
            <a:endParaRPr lang="en-US"/>
          </a:p>
        </p:txBody>
      </p:sp>
      <p:grpSp>
        <p:nvGrpSpPr>
          <p:cNvPr id="6" name="Group 5"/>
          <p:cNvGrpSpPr/>
          <p:nvPr userDrawn="1"/>
        </p:nvGrpSpPr>
        <p:grpSpPr>
          <a:xfrm>
            <a:off x="0" y="3"/>
            <a:ext cx="9144000" cy="1490127"/>
            <a:chOff x="0" y="0"/>
            <a:chExt cx="9144000" cy="1490127"/>
          </a:xfrm>
        </p:grpSpPr>
        <p:pic>
          <p:nvPicPr>
            <p:cNvPr id="7" name="Picture 6"/>
            <p:cNvPicPr>
              <a:picLocks noChangeAspect="1"/>
            </p:cNvPicPr>
            <p:nvPr/>
          </p:nvPicPr>
          <p:blipFill rotWithShape="1">
            <a:blip r:embed="rId2"/>
            <a:srcRect t="2076" r="40315"/>
            <a:stretch/>
          </p:blipFill>
          <p:spPr>
            <a:xfrm>
              <a:off x="0" y="0"/>
              <a:ext cx="4346253" cy="1490127"/>
            </a:xfrm>
            <a:prstGeom prst="rect">
              <a:avLst/>
            </a:prstGeom>
          </p:spPr>
        </p:pic>
        <p:sp>
          <p:nvSpPr>
            <p:cNvPr id="8" name="Rectangle 7"/>
            <p:cNvSpPr/>
            <p:nvPr/>
          </p:nvSpPr>
          <p:spPr>
            <a:xfrm>
              <a:off x="4346253" y="1"/>
              <a:ext cx="4797747" cy="1490126"/>
            </a:xfrm>
            <a:prstGeom prst="rect">
              <a:avLst/>
            </a:prstGeom>
            <a:solidFill>
              <a:srgbClr val="D2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1"/>
          <p:cNvSpPr>
            <a:spLocks noGrp="1"/>
          </p:cNvSpPr>
          <p:nvPr>
            <p:ph type="title"/>
          </p:nvPr>
        </p:nvSpPr>
        <p:spPr>
          <a:xfrm>
            <a:off x="4346252" y="274639"/>
            <a:ext cx="4340547" cy="1143000"/>
          </a:xfrm>
        </p:spPr>
        <p:txBody>
          <a:bodyPr/>
          <a:lstStyle/>
          <a:p>
            <a:r>
              <a:rPr lang="en-CA" dirty="0" smtClean="0"/>
              <a:t>Click to edit Master title style</a:t>
            </a:r>
            <a:endParaRPr lang="en-US" dirty="0"/>
          </a:p>
        </p:txBody>
      </p:sp>
    </p:spTree>
    <p:extLst>
      <p:ext uri="{BB962C8B-B14F-4D97-AF65-F5344CB8AC3E}">
        <p14:creationId xmlns:p14="http://schemas.microsoft.com/office/powerpoint/2010/main" val="382238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D77EF-BD04-CB46-8314-0B3829205EB4}" type="datetimeFigureOut">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391076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9DD77EF-BD04-CB46-8314-0B3829205EB4}"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203307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9DD77EF-BD04-CB46-8314-0B3829205EB4}"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425728-893C-4246-9A9E-CAE3136B395B}" type="slidenum">
              <a:rPr lang="en-US" smtClean="0"/>
              <a:t>‹#›</a:t>
            </a:fld>
            <a:endParaRPr lang="en-US"/>
          </a:p>
        </p:txBody>
      </p:sp>
    </p:spTree>
    <p:extLst>
      <p:ext uri="{BB962C8B-B14F-4D97-AF65-F5344CB8AC3E}">
        <p14:creationId xmlns:p14="http://schemas.microsoft.com/office/powerpoint/2010/main" val="203790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D77EF-BD04-CB46-8314-0B3829205EB4}" type="datetimeFigureOut">
              <a:rPr lang="en-US" smtClean="0"/>
              <a:t>5/8/2015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25728-893C-4246-9A9E-CAE3136B395B}" type="slidenum">
              <a:rPr lang="en-US" smtClean="0"/>
              <a:t>‹#›</a:t>
            </a:fld>
            <a:endParaRPr lang="en-US"/>
          </a:p>
        </p:txBody>
      </p:sp>
    </p:spTree>
    <p:extLst>
      <p:ext uri="{BB962C8B-B14F-4D97-AF65-F5344CB8AC3E}">
        <p14:creationId xmlns:p14="http://schemas.microsoft.com/office/powerpoint/2010/main" val="259654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2356-belfast-in-ireland-where-titanic-was-built-and-where-the-doomed-liner-.jpg"/>
          <p:cNvPicPr>
            <a:picLocks noChangeAspect="1"/>
          </p:cNvPicPr>
          <p:nvPr/>
        </p:nvPicPr>
        <p:blipFill rotWithShape="1">
          <a:blip r:embed="rId2">
            <a:extLst>
              <a:ext uri="{28A0092B-C50C-407E-A947-70E740481C1C}">
                <a14:useLocalDpi xmlns:a14="http://schemas.microsoft.com/office/drawing/2010/main" val="0"/>
              </a:ext>
            </a:extLst>
          </a:blip>
          <a:srcRect l="12860"/>
          <a:stretch/>
        </p:blipFill>
        <p:spPr>
          <a:xfrm>
            <a:off x="-6" y="1"/>
            <a:ext cx="9144005" cy="6879091"/>
          </a:xfrm>
          <a:prstGeom prst="rect">
            <a:avLst/>
          </a:prstGeom>
        </p:spPr>
      </p:pic>
      <p:sp>
        <p:nvSpPr>
          <p:cNvPr id="2" name="Title 1"/>
          <p:cNvSpPr>
            <a:spLocks noGrp="1"/>
          </p:cNvSpPr>
          <p:nvPr>
            <p:ph type="ctrTitle"/>
          </p:nvPr>
        </p:nvSpPr>
        <p:spPr>
          <a:xfrm>
            <a:off x="685800" y="146197"/>
            <a:ext cx="7772400" cy="1470025"/>
          </a:xfrm>
        </p:spPr>
        <p:txBody>
          <a:bodyPr/>
          <a:lstStyle/>
          <a:p>
            <a:r>
              <a:rPr lang="en-US" dirty="0" smtClean="0">
                <a:solidFill>
                  <a:schemeClr val="bg1"/>
                </a:solidFill>
              </a:rPr>
              <a:t>Study design: a critical aspect of research</a:t>
            </a:r>
            <a:endParaRPr lang="en-US" dirty="0">
              <a:solidFill>
                <a:schemeClr val="bg1"/>
              </a:solidFill>
            </a:endParaRPr>
          </a:p>
        </p:txBody>
      </p:sp>
      <p:sp>
        <p:nvSpPr>
          <p:cNvPr id="3" name="Subtitle 2"/>
          <p:cNvSpPr>
            <a:spLocks noGrp="1"/>
          </p:cNvSpPr>
          <p:nvPr>
            <p:ph type="subTitle" idx="1"/>
          </p:nvPr>
        </p:nvSpPr>
        <p:spPr>
          <a:xfrm>
            <a:off x="4" y="4957685"/>
            <a:ext cx="3272341" cy="1752600"/>
          </a:xfrm>
        </p:spPr>
        <p:txBody>
          <a:bodyPr/>
          <a:lstStyle/>
          <a:p>
            <a:r>
              <a:rPr lang="en-US" dirty="0" smtClean="0">
                <a:solidFill>
                  <a:srgbClr val="FFFFFF"/>
                </a:solidFill>
              </a:rPr>
              <a:t>Alfonso Iorio</a:t>
            </a:r>
          </a:p>
          <a:p>
            <a:r>
              <a:rPr lang="en-US" dirty="0" smtClean="0">
                <a:solidFill>
                  <a:srgbClr val="FFFFFF"/>
                </a:solidFill>
              </a:rPr>
              <a:t>Karen Strike</a:t>
            </a:r>
          </a:p>
          <a:p>
            <a:r>
              <a:rPr lang="en-US" dirty="0" smtClean="0">
                <a:solidFill>
                  <a:srgbClr val="FFFFFF"/>
                </a:solidFill>
              </a:rPr>
              <a:t>Kathy Mulder</a:t>
            </a:r>
            <a:endParaRPr lang="en-US" dirty="0">
              <a:solidFill>
                <a:srgbClr val="FFFFFF"/>
              </a:solidFill>
            </a:endParaRPr>
          </a:p>
        </p:txBody>
      </p:sp>
      <p:sp>
        <p:nvSpPr>
          <p:cNvPr id="5" name="Subtitle 2"/>
          <p:cNvSpPr txBox="1">
            <a:spLocks/>
          </p:cNvSpPr>
          <p:nvPr/>
        </p:nvSpPr>
        <p:spPr>
          <a:xfrm>
            <a:off x="5863062" y="4963611"/>
            <a:ext cx="3272341"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FFFFFF"/>
                </a:solidFill>
              </a:rPr>
              <a:t>Belfast</a:t>
            </a:r>
          </a:p>
          <a:p>
            <a:r>
              <a:rPr lang="en-US" dirty="0" smtClean="0">
                <a:solidFill>
                  <a:srgbClr val="FFFFFF"/>
                </a:solidFill>
              </a:rPr>
              <a:t>XIV MSK congress</a:t>
            </a:r>
          </a:p>
          <a:p>
            <a:r>
              <a:rPr lang="en-US" dirty="0" smtClean="0">
                <a:solidFill>
                  <a:srgbClr val="FFFFFF"/>
                </a:solidFill>
              </a:rPr>
              <a:t>May 8, 2015</a:t>
            </a:r>
            <a:endParaRPr lang="en-US" dirty="0">
              <a:solidFill>
                <a:srgbClr val="FFFFFF"/>
              </a:solidFill>
            </a:endParaRPr>
          </a:p>
        </p:txBody>
      </p:sp>
    </p:spTree>
    <p:extLst>
      <p:ext uri="{BB962C8B-B14F-4D97-AF65-F5344CB8AC3E}">
        <p14:creationId xmlns:p14="http://schemas.microsoft.com/office/powerpoint/2010/main" val="5058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studies</a:t>
            </a:r>
            <a:endParaRPr lang="en-US" dirty="0"/>
          </a:p>
        </p:txBody>
      </p:sp>
      <p:sp>
        <p:nvSpPr>
          <p:cNvPr id="3" name="Content Placeholder 2"/>
          <p:cNvSpPr>
            <a:spLocks noGrp="1"/>
          </p:cNvSpPr>
          <p:nvPr>
            <p:ph idx="1"/>
          </p:nvPr>
        </p:nvSpPr>
        <p:spPr>
          <a:xfrm>
            <a:off x="457200" y="1739917"/>
            <a:ext cx="8229600" cy="4525963"/>
          </a:xfrm>
        </p:spPr>
        <p:txBody>
          <a:bodyPr>
            <a:normAutofit fontScale="92500" lnSpcReduction="10000"/>
          </a:bodyPr>
          <a:lstStyle/>
          <a:p>
            <a:pPr lvl="0"/>
            <a:r>
              <a:rPr lang="en-CA" dirty="0"/>
              <a:t>Purpose is to assess the natural history </a:t>
            </a:r>
            <a:r>
              <a:rPr lang="en-CA" dirty="0" smtClean="0"/>
              <a:t>of a </a:t>
            </a:r>
            <a:r>
              <a:rPr lang="en-CA" dirty="0"/>
              <a:t>disease over time.</a:t>
            </a:r>
            <a:endParaRPr lang="en-CA" sz="4800" dirty="0"/>
          </a:p>
          <a:p>
            <a:pPr lvl="0"/>
            <a:r>
              <a:rPr lang="en-CA" dirty="0"/>
              <a:t>Prospective, standardized data </a:t>
            </a:r>
            <a:r>
              <a:rPr lang="en-CA" dirty="0" smtClean="0"/>
              <a:t>collection.</a:t>
            </a:r>
            <a:endParaRPr lang="en-CA" sz="4800" dirty="0"/>
          </a:p>
          <a:p>
            <a:pPr lvl="0"/>
            <a:r>
              <a:rPr lang="en-CA" u="sng" dirty="0"/>
              <a:t>Inception cohort</a:t>
            </a:r>
            <a:r>
              <a:rPr lang="en-CA" dirty="0"/>
              <a:t> of individuals with </a:t>
            </a:r>
            <a:r>
              <a:rPr lang="en-CA" u="sng" dirty="0"/>
              <a:t>a disease at a similar (early) point in the </a:t>
            </a:r>
            <a:r>
              <a:rPr lang="en-CA" u="sng" dirty="0" smtClean="0"/>
              <a:t>disease</a:t>
            </a:r>
            <a:endParaRPr lang="en-CA" sz="4800" dirty="0"/>
          </a:p>
          <a:p>
            <a:pPr lvl="0"/>
            <a:r>
              <a:rPr lang="en-CA" dirty="0" smtClean="0"/>
              <a:t>All </a:t>
            </a:r>
            <a:r>
              <a:rPr lang="en-CA" dirty="0"/>
              <a:t>participants </a:t>
            </a:r>
            <a:r>
              <a:rPr lang="en-CA" u="sng" dirty="0"/>
              <a:t>initially free of the outcome of interest</a:t>
            </a:r>
            <a:r>
              <a:rPr lang="en-CA" dirty="0"/>
              <a:t>.</a:t>
            </a:r>
            <a:endParaRPr lang="en-CA" sz="4800" dirty="0"/>
          </a:p>
          <a:p>
            <a:pPr lvl="0"/>
            <a:r>
              <a:rPr lang="en-CA" u="sng" dirty="0"/>
              <a:t>Follow-up of ≥ 80% of patients</a:t>
            </a:r>
            <a:r>
              <a:rPr lang="en-CA" dirty="0"/>
              <a:t> until a major study endpoint or end of study</a:t>
            </a:r>
            <a:endParaRPr lang="en-CA" sz="4800" dirty="0"/>
          </a:p>
          <a:p>
            <a:endParaRPr lang="en-US" dirty="0"/>
          </a:p>
        </p:txBody>
      </p:sp>
      <p:sp>
        <p:nvSpPr>
          <p:cNvPr id="4" name="TextBox 3"/>
          <p:cNvSpPr txBox="1"/>
          <p:nvPr/>
        </p:nvSpPr>
        <p:spPr>
          <a:xfrm>
            <a:off x="7008161" y="5399981"/>
            <a:ext cx="1612108" cy="954107"/>
          </a:xfrm>
          <a:prstGeom prst="rect">
            <a:avLst/>
          </a:prstGeom>
          <a:noFill/>
        </p:spPr>
        <p:txBody>
          <a:bodyPr wrap="none" rtlCol="0">
            <a:spAutoFit/>
          </a:bodyPr>
          <a:lstStyle/>
          <a:p>
            <a:r>
              <a:rPr lang="en-US" sz="2800" b="1" dirty="0" smtClean="0">
                <a:solidFill>
                  <a:srgbClr val="FF0000"/>
                </a:solidFill>
              </a:rPr>
              <a:t>Checklist:</a:t>
            </a:r>
          </a:p>
          <a:p>
            <a:r>
              <a:rPr lang="en-US" sz="2800" b="1" dirty="0" smtClean="0">
                <a:solidFill>
                  <a:srgbClr val="FF0000"/>
                </a:solidFill>
              </a:rPr>
              <a:t>STROBE</a:t>
            </a:r>
            <a:endParaRPr lang="en-US" sz="2800" b="1" dirty="0">
              <a:solidFill>
                <a:srgbClr val="FF0000"/>
              </a:solidFill>
            </a:endParaRPr>
          </a:p>
        </p:txBody>
      </p:sp>
      <p:sp>
        <p:nvSpPr>
          <p:cNvPr id="5" name="Rectangle 4"/>
          <p:cNvSpPr/>
          <p:nvPr/>
        </p:nvSpPr>
        <p:spPr>
          <a:xfrm>
            <a:off x="5655139" y="6354085"/>
            <a:ext cx="2882520" cy="369332"/>
          </a:xfrm>
          <a:prstGeom prst="rect">
            <a:avLst/>
          </a:prstGeom>
        </p:spPr>
        <p:txBody>
          <a:bodyPr wrap="none">
            <a:spAutoFit/>
          </a:bodyPr>
          <a:lstStyle/>
          <a:p>
            <a:r>
              <a:rPr lang="fi-FI" dirty="0" smtClean="0"/>
              <a:t>J </a:t>
            </a:r>
            <a:r>
              <a:rPr lang="fi-FI" dirty="0" err="1" smtClean="0"/>
              <a:t>Clin</a:t>
            </a:r>
            <a:r>
              <a:rPr lang="fi-FI" dirty="0" smtClean="0"/>
              <a:t> </a:t>
            </a:r>
            <a:r>
              <a:rPr lang="fi-FI" dirty="0" err="1" smtClean="0"/>
              <a:t>Epidemiol</a:t>
            </a:r>
            <a:r>
              <a:rPr lang="fi-FI" dirty="0" smtClean="0"/>
              <a:t> 2008;61:323</a:t>
            </a:r>
            <a:endParaRPr lang="en-US" dirty="0"/>
          </a:p>
        </p:txBody>
      </p:sp>
    </p:spTree>
    <p:extLst>
      <p:ext uri="{BB962C8B-B14F-4D97-AF65-F5344CB8AC3E}">
        <p14:creationId xmlns:p14="http://schemas.microsoft.com/office/powerpoint/2010/main" val="1354466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Plus.mcmaster.ca</a:t>
            </a:r>
            <a:r>
              <a:rPr lang="en-US" dirty="0" smtClean="0"/>
              <a:t>/ACCESSSS</a:t>
            </a:r>
            <a:endParaRPr lang="en-US" dirty="0"/>
          </a:p>
        </p:txBody>
      </p:sp>
      <p:pic>
        <p:nvPicPr>
          <p:cNvPr id="3" name="Picture 2"/>
          <p:cNvPicPr>
            <a:picLocks noChangeAspect="1"/>
          </p:cNvPicPr>
          <p:nvPr/>
        </p:nvPicPr>
        <p:blipFill>
          <a:blip r:embed="rId2"/>
          <a:stretch>
            <a:fillRect/>
          </a:stretch>
        </p:blipFill>
        <p:spPr>
          <a:xfrm>
            <a:off x="0" y="1670858"/>
            <a:ext cx="9144000" cy="5187142"/>
          </a:xfrm>
          <a:prstGeom prst="rect">
            <a:avLst/>
          </a:prstGeom>
        </p:spPr>
      </p:pic>
    </p:spTree>
    <p:extLst>
      <p:ext uri="{BB962C8B-B14F-4D97-AF65-F5344CB8AC3E}">
        <p14:creationId xmlns:p14="http://schemas.microsoft.com/office/powerpoint/2010/main" val="2958379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90" y="249378"/>
            <a:ext cx="4340547" cy="630500"/>
          </a:xfrm>
        </p:spPr>
        <p:txBody>
          <a:bodyPr>
            <a:normAutofit fontScale="90000"/>
          </a:bodyPr>
          <a:lstStyle/>
          <a:p>
            <a:r>
              <a:rPr lang="en-US" dirty="0" smtClean="0"/>
              <a:t>Online textbooks</a:t>
            </a:r>
            <a:endParaRPr lang="en-US" dirty="0"/>
          </a:p>
        </p:txBody>
      </p:sp>
      <p:pic>
        <p:nvPicPr>
          <p:cNvPr id="5" name="Picture 4"/>
          <p:cNvPicPr>
            <a:picLocks noChangeAspect="1"/>
          </p:cNvPicPr>
          <p:nvPr/>
        </p:nvPicPr>
        <p:blipFill>
          <a:blip r:embed="rId2"/>
          <a:stretch>
            <a:fillRect/>
          </a:stretch>
        </p:blipFill>
        <p:spPr>
          <a:xfrm>
            <a:off x="0" y="879878"/>
            <a:ext cx="9144000" cy="5978122"/>
          </a:xfrm>
          <a:prstGeom prst="rect">
            <a:avLst/>
          </a:prstGeom>
        </p:spPr>
      </p:pic>
    </p:spTree>
    <p:extLst>
      <p:ext uri="{BB962C8B-B14F-4D97-AF65-F5344CB8AC3E}">
        <p14:creationId xmlns:p14="http://schemas.microsoft.com/office/powerpoint/2010/main" val="298297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80393"/>
            <a:ext cx="9144000" cy="5177607"/>
          </a:xfrm>
          <a:prstGeom prst="rect">
            <a:avLst/>
          </a:prstGeom>
        </p:spPr>
      </p:pic>
      <p:sp>
        <p:nvSpPr>
          <p:cNvPr id="3" name="Title 2"/>
          <p:cNvSpPr>
            <a:spLocks noGrp="1"/>
          </p:cNvSpPr>
          <p:nvPr>
            <p:ph type="title"/>
          </p:nvPr>
        </p:nvSpPr>
        <p:spPr/>
        <p:txBody>
          <a:bodyPr>
            <a:normAutofit fontScale="90000"/>
          </a:bodyPr>
          <a:lstStyle/>
          <a:p>
            <a:r>
              <a:rPr lang="en-US" dirty="0" smtClean="0"/>
              <a:t>Pre-appraised evidence</a:t>
            </a:r>
            <a:endParaRPr lang="en-US" dirty="0"/>
          </a:p>
        </p:txBody>
      </p:sp>
    </p:spTree>
    <p:extLst>
      <p:ext uri="{BB962C8B-B14F-4D97-AF65-F5344CB8AC3E}">
        <p14:creationId xmlns:p14="http://schemas.microsoft.com/office/powerpoint/2010/main" val="3021161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Manually indexed for you</a:t>
            </a:r>
            <a:endParaRPr lang="en-US" dirty="0"/>
          </a:p>
        </p:txBody>
      </p:sp>
      <p:pic>
        <p:nvPicPr>
          <p:cNvPr id="3" name="Picture 2"/>
          <p:cNvPicPr>
            <a:picLocks noChangeAspect="1"/>
          </p:cNvPicPr>
          <p:nvPr/>
        </p:nvPicPr>
        <p:blipFill>
          <a:blip r:embed="rId2"/>
          <a:stretch>
            <a:fillRect/>
          </a:stretch>
        </p:blipFill>
        <p:spPr>
          <a:xfrm>
            <a:off x="0" y="1689417"/>
            <a:ext cx="9144000" cy="4624192"/>
          </a:xfrm>
          <a:prstGeom prst="rect">
            <a:avLst/>
          </a:prstGeom>
        </p:spPr>
      </p:pic>
    </p:spTree>
    <p:extLst>
      <p:ext uri="{BB962C8B-B14F-4D97-AF65-F5344CB8AC3E}">
        <p14:creationId xmlns:p14="http://schemas.microsoft.com/office/powerpoint/2010/main" val="334925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80393"/>
            <a:ext cx="9144000" cy="5177607"/>
          </a:xfrm>
          <a:prstGeom prst="rect">
            <a:avLst/>
          </a:prstGeom>
        </p:spPr>
      </p:pic>
      <p:sp>
        <p:nvSpPr>
          <p:cNvPr id="3" name="Title 2"/>
          <p:cNvSpPr>
            <a:spLocks noGrp="1"/>
          </p:cNvSpPr>
          <p:nvPr>
            <p:ph type="title"/>
          </p:nvPr>
        </p:nvSpPr>
        <p:spPr/>
        <p:txBody>
          <a:bodyPr>
            <a:normAutofit fontScale="90000"/>
          </a:bodyPr>
          <a:lstStyle/>
          <a:p>
            <a:r>
              <a:rPr lang="en-US" dirty="0" smtClean="0"/>
              <a:t>Pre-appraised evidence</a:t>
            </a:r>
            <a:endParaRPr lang="en-US" dirty="0"/>
          </a:p>
        </p:txBody>
      </p:sp>
    </p:spTree>
    <p:extLst>
      <p:ext uri="{BB962C8B-B14F-4D97-AF65-F5344CB8AC3E}">
        <p14:creationId xmlns:p14="http://schemas.microsoft.com/office/powerpoint/2010/main" val="3748500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203200"/>
            <a:ext cx="9144000" cy="6432392"/>
          </a:xfrm>
          <a:prstGeom prst="rect">
            <a:avLst/>
          </a:prstGeom>
        </p:spPr>
      </p:pic>
      <p:sp>
        <p:nvSpPr>
          <p:cNvPr id="4" name="Rectangle 3"/>
          <p:cNvSpPr/>
          <p:nvPr/>
        </p:nvSpPr>
        <p:spPr>
          <a:xfrm>
            <a:off x="5750555" y="1452921"/>
            <a:ext cx="3122234" cy="670364"/>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Systematic reviews</a:t>
            </a:r>
            <a:endParaRPr lang="en-US" sz="2800" dirty="0">
              <a:solidFill>
                <a:srgbClr val="1F497D"/>
              </a:solidFill>
            </a:endParaRPr>
          </a:p>
        </p:txBody>
      </p:sp>
      <p:sp>
        <p:nvSpPr>
          <p:cNvPr id="5" name="Rectangle 4"/>
          <p:cNvSpPr/>
          <p:nvPr/>
        </p:nvSpPr>
        <p:spPr>
          <a:xfrm>
            <a:off x="5750555" y="3669337"/>
            <a:ext cx="3122234" cy="670364"/>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Diagnosis</a:t>
            </a:r>
            <a:endParaRPr lang="en-US" sz="2800" dirty="0">
              <a:solidFill>
                <a:srgbClr val="1F497D"/>
              </a:solidFill>
            </a:endParaRPr>
          </a:p>
        </p:txBody>
      </p:sp>
      <p:sp>
        <p:nvSpPr>
          <p:cNvPr id="6" name="Rectangle 5"/>
          <p:cNvSpPr/>
          <p:nvPr/>
        </p:nvSpPr>
        <p:spPr>
          <a:xfrm>
            <a:off x="5750555" y="4792001"/>
            <a:ext cx="3122234" cy="670364"/>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Clinical Prediction G</a:t>
            </a:r>
            <a:endParaRPr lang="en-US" sz="2800" dirty="0">
              <a:solidFill>
                <a:srgbClr val="1F497D"/>
              </a:solidFill>
            </a:endParaRPr>
          </a:p>
        </p:txBody>
      </p:sp>
      <p:sp>
        <p:nvSpPr>
          <p:cNvPr id="7" name="Rectangle 6"/>
          <p:cNvSpPr/>
          <p:nvPr/>
        </p:nvSpPr>
        <p:spPr>
          <a:xfrm>
            <a:off x="5785834" y="5899539"/>
            <a:ext cx="3122234" cy="670364"/>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Prognosis</a:t>
            </a:r>
            <a:endParaRPr lang="en-US" sz="2800" dirty="0">
              <a:solidFill>
                <a:srgbClr val="1F497D"/>
              </a:solidFill>
            </a:endParaRPr>
          </a:p>
        </p:txBody>
      </p:sp>
      <p:sp>
        <p:nvSpPr>
          <p:cNvPr id="8" name="Rectangle 7"/>
          <p:cNvSpPr/>
          <p:nvPr/>
        </p:nvSpPr>
        <p:spPr>
          <a:xfrm>
            <a:off x="5785834" y="2557944"/>
            <a:ext cx="3122234" cy="670364"/>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Treatment</a:t>
            </a:r>
            <a:endParaRPr lang="en-US" sz="2800" dirty="0">
              <a:solidFill>
                <a:srgbClr val="1F497D"/>
              </a:solidFill>
            </a:endParaRPr>
          </a:p>
        </p:txBody>
      </p:sp>
      <p:sp>
        <p:nvSpPr>
          <p:cNvPr id="9" name="Rectangle 8"/>
          <p:cNvSpPr/>
          <p:nvPr/>
        </p:nvSpPr>
        <p:spPr>
          <a:xfrm>
            <a:off x="5785834" y="511569"/>
            <a:ext cx="3122234" cy="670364"/>
          </a:xfrm>
          <a:prstGeom prst="rect">
            <a:avLst/>
          </a:prstGeom>
          <a:solidFill>
            <a:schemeClr val="accent6">
              <a:lumMod val="60000"/>
              <a:lumOff val="4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1F497D"/>
                </a:solidFill>
              </a:rPr>
              <a:t>PubMed Results</a:t>
            </a:r>
            <a:endParaRPr lang="en-US" sz="2800" dirty="0">
              <a:solidFill>
                <a:srgbClr val="1F497D"/>
              </a:solidFill>
            </a:endParaRPr>
          </a:p>
        </p:txBody>
      </p:sp>
    </p:spTree>
    <p:extLst>
      <p:ext uri="{BB962C8B-B14F-4D97-AF65-F5344CB8AC3E}">
        <p14:creationId xmlns:p14="http://schemas.microsoft.com/office/powerpoint/2010/main" val="3279894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good examples</a:t>
            </a:r>
            <a:endParaRPr lang="en-US" dirty="0"/>
          </a:p>
        </p:txBody>
      </p:sp>
      <p:sp>
        <p:nvSpPr>
          <p:cNvPr id="3" name="Content Placeholder 2"/>
          <p:cNvSpPr>
            <a:spLocks noGrp="1"/>
          </p:cNvSpPr>
          <p:nvPr>
            <p:ph idx="1"/>
          </p:nvPr>
        </p:nvSpPr>
        <p:spPr>
          <a:xfrm>
            <a:off x="457200" y="1528011"/>
            <a:ext cx="8229600" cy="4877553"/>
          </a:xfrm>
        </p:spPr>
        <p:txBody>
          <a:bodyPr>
            <a:noAutofit/>
          </a:bodyPr>
          <a:lstStyle/>
          <a:p>
            <a:r>
              <a:rPr lang="en-US" sz="2000" dirty="0" smtClean="0"/>
              <a:t>Diagnosis</a:t>
            </a:r>
          </a:p>
          <a:p>
            <a:pPr lvl="1"/>
            <a:r>
              <a:rPr lang="en-US" sz="2000" dirty="0" smtClean="0"/>
              <a:t>SR/MA</a:t>
            </a:r>
            <a:r>
              <a:rPr lang="en-US" sz="2000" dirty="0"/>
              <a:t>: US for rotator cuffs tears</a:t>
            </a:r>
          </a:p>
          <a:p>
            <a:pPr lvl="2"/>
            <a:r>
              <a:rPr lang="en-US" sz="1600" dirty="0" err="1" smtClean="0"/>
              <a:t>Ottenheijm</a:t>
            </a:r>
            <a:r>
              <a:rPr lang="en-US" sz="1600" dirty="0" smtClean="0"/>
              <a:t> RP. Arch </a:t>
            </a:r>
            <a:r>
              <a:rPr lang="en-US" sz="1600" dirty="0" err="1"/>
              <a:t>Phys</a:t>
            </a:r>
            <a:r>
              <a:rPr lang="en-US" sz="1600" dirty="0"/>
              <a:t> Med </a:t>
            </a:r>
            <a:r>
              <a:rPr lang="en-US" sz="1600" dirty="0" err="1"/>
              <a:t>Rehabil</a:t>
            </a:r>
            <a:r>
              <a:rPr lang="en-US" sz="1600" dirty="0"/>
              <a:t> 2010;91:1616–</a:t>
            </a:r>
            <a:r>
              <a:rPr lang="en-US" sz="1600" dirty="0" smtClean="0"/>
              <a:t>25 </a:t>
            </a:r>
          </a:p>
          <a:p>
            <a:pPr lvl="1"/>
            <a:r>
              <a:rPr lang="en-US" sz="2000" dirty="0" smtClean="0"/>
              <a:t>Study:  </a:t>
            </a:r>
            <a:r>
              <a:rPr lang="en-US" sz="2000" dirty="0"/>
              <a:t>ultrasound-detected bone erosions for rheumatoid arthritis</a:t>
            </a:r>
            <a:endParaRPr lang="en-US" sz="2000" dirty="0" smtClean="0"/>
          </a:p>
          <a:p>
            <a:pPr lvl="2"/>
            <a:r>
              <a:rPr lang="en-US" sz="1600" dirty="0" err="1" smtClean="0"/>
              <a:t>Zayat</a:t>
            </a:r>
            <a:r>
              <a:rPr lang="en-US" sz="1600" dirty="0" smtClean="0"/>
              <a:t> AS. Ann </a:t>
            </a:r>
            <a:r>
              <a:rPr lang="en-US" sz="1600" dirty="0"/>
              <a:t>Rheum Dis 2015;74:897–</a:t>
            </a:r>
            <a:r>
              <a:rPr lang="en-US" sz="1600" dirty="0" smtClean="0"/>
              <a:t>903.</a:t>
            </a:r>
          </a:p>
          <a:p>
            <a:r>
              <a:rPr lang="en-US" sz="2000" dirty="0" smtClean="0"/>
              <a:t>Treatment</a:t>
            </a:r>
          </a:p>
          <a:p>
            <a:pPr lvl="1"/>
            <a:r>
              <a:rPr lang="en-US" sz="2000" dirty="0" smtClean="0"/>
              <a:t>RCT: intra-articular </a:t>
            </a:r>
            <a:r>
              <a:rPr lang="en-US" sz="2000" dirty="0" err="1" smtClean="0"/>
              <a:t>Tranexamic</a:t>
            </a:r>
            <a:r>
              <a:rPr lang="en-US" sz="2000" dirty="0" smtClean="0"/>
              <a:t> acid</a:t>
            </a:r>
          </a:p>
          <a:p>
            <a:pPr lvl="2"/>
            <a:r>
              <a:rPr lang="en-US" sz="1600" dirty="0" smtClean="0"/>
              <a:t>Gomez-</a:t>
            </a:r>
            <a:r>
              <a:rPr lang="en-US" sz="1600" dirty="0" err="1" smtClean="0"/>
              <a:t>Barrena</a:t>
            </a:r>
            <a:r>
              <a:rPr lang="en-US" sz="1600" dirty="0" smtClean="0"/>
              <a:t> E. </a:t>
            </a:r>
            <a:r>
              <a:rPr lang="en-US" sz="1600" dirty="0"/>
              <a:t>J Bone </a:t>
            </a:r>
            <a:r>
              <a:rPr lang="en-US" sz="1600" dirty="0" err="1"/>
              <a:t>Jt</a:t>
            </a:r>
            <a:r>
              <a:rPr lang="en-US" sz="1600" dirty="0"/>
              <a:t> </a:t>
            </a:r>
            <a:r>
              <a:rPr lang="en-US" sz="1600" dirty="0" err="1"/>
              <a:t>Surg</a:t>
            </a:r>
            <a:r>
              <a:rPr lang="en-US" sz="1600" dirty="0"/>
              <a:t> Am 2014;96:1937–</a:t>
            </a:r>
            <a:r>
              <a:rPr lang="en-US" sz="1600" dirty="0" smtClean="0"/>
              <a:t>44</a:t>
            </a:r>
          </a:p>
          <a:p>
            <a:pPr lvl="2"/>
            <a:r>
              <a:rPr lang="en-US" sz="1600" dirty="0" smtClean="0"/>
              <a:t>Lin </a:t>
            </a:r>
            <a:r>
              <a:rPr lang="en-US" sz="1600" dirty="0"/>
              <a:t>S-</a:t>
            </a:r>
            <a:r>
              <a:rPr lang="en-US" sz="1600" dirty="0" smtClean="0"/>
              <a:t>Y. J </a:t>
            </a:r>
            <a:r>
              <a:rPr lang="en-US" sz="1600" dirty="0" err="1"/>
              <a:t>Arthroplasty</a:t>
            </a:r>
            <a:r>
              <a:rPr lang="en-US" sz="1600" dirty="0"/>
              <a:t> 2014;:10–</a:t>
            </a:r>
            <a:r>
              <a:rPr lang="en-US" sz="1400" dirty="0" smtClean="0"/>
              <a:t>4</a:t>
            </a:r>
          </a:p>
          <a:p>
            <a:r>
              <a:rPr lang="en-US" sz="2000" dirty="0" smtClean="0"/>
              <a:t>Prognosis</a:t>
            </a:r>
          </a:p>
          <a:p>
            <a:pPr lvl="1"/>
            <a:r>
              <a:rPr lang="en-US" sz="2000" dirty="0" smtClean="0"/>
              <a:t>SR: Natural history of hip pain </a:t>
            </a:r>
          </a:p>
          <a:p>
            <a:pPr lvl="2"/>
            <a:r>
              <a:rPr lang="en-US" sz="1600" dirty="0" err="1" smtClean="0"/>
              <a:t>Lievense</a:t>
            </a:r>
            <a:r>
              <a:rPr lang="en-US" sz="1600" dirty="0" smtClean="0"/>
              <a:t> AM. </a:t>
            </a:r>
            <a:r>
              <a:rPr lang="en-US" sz="1600" dirty="0"/>
              <a:t>Arthritis Rheum 2007;57:1368–</a:t>
            </a:r>
            <a:r>
              <a:rPr lang="en-US" sz="1600" dirty="0" smtClean="0"/>
              <a:t>74</a:t>
            </a:r>
          </a:p>
          <a:p>
            <a:pPr lvl="1"/>
            <a:r>
              <a:rPr lang="en-US" sz="2000" dirty="0" smtClean="0"/>
              <a:t>SR: TKA in obese patients</a:t>
            </a:r>
          </a:p>
          <a:p>
            <a:pPr lvl="2"/>
            <a:r>
              <a:rPr lang="en-US" sz="1600" dirty="0" smtClean="0"/>
              <a:t>Paz L. </a:t>
            </a:r>
            <a:r>
              <a:rPr lang="en-US" sz="1600" dirty="0"/>
              <a:t>J </a:t>
            </a:r>
            <a:r>
              <a:rPr lang="en-US" sz="1600" dirty="0" err="1"/>
              <a:t>Orthop</a:t>
            </a:r>
            <a:r>
              <a:rPr lang="en-US" sz="1600" dirty="0"/>
              <a:t> </a:t>
            </a:r>
            <a:r>
              <a:rPr lang="en-US" sz="1600" dirty="0" err="1"/>
              <a:t>Surg</a:t>
            </a:r>
            <a:r>
              <a:rPr lang="en-US" sz="1600" dirty="0"/>
              <a:t> 2015;23:107–</a:t>
            </a:r>
            <a:r>
              <a:rPr lang="en-US" sz="1600" dirty="0" smtClean="0"/>
              <a:t>1</a:t>
            </a:r>
            <a:r>
              <a:rPr lang="en-US" sz="1800" dirty="0" smtClean="0"/>
              <a:t>0</a:t>
            </a:r>
            <a:endParaRPr lang="en-US" sz="1800" dirty="0"/>
          </a:p>
        </p:txBody>
      </p:sp>
    </p:spTree>
    <p:extLst>
      <p:ext uri="{BB962C8B-B14F-4D97-AF65-F5344CB8AC3E}">
        <p14:creationId xmlns:p14="http://schemas.microsoft.com/office/powerpoint/2010/main" val="1048385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good examples</a:t>
            </a:r>
            <a:endParaRPr lang="en-US" dirty="0"/>
          </a:p>
        </p:txBody>
      </p:sp>
      <p:sp>
        <p:nvSpPr>
          <p:cNvPr id="3" name="Content Placeholder 2"/>
          <p:cNvSpPr>
            <a:spLocks noGrp="1"/>
          </p:cNvSpPr>
          <p:nvPr>
            <p:ph idx="1"/>
          </p:nvPr>
        </p:nvSpPr>
        <p:spPr>
          <a:xfrm>
            <a:off x="457200" y="1528011"/>
            <a:ext cx="8229600" cy="4877553"/>
          </a:xfrm>
        </p:spPr>
        <p:txBody>
          <a:bodyPr>
            <a:noAutofit/>
          </a:bodyPr>
          <a:lstStyle/>
          <a:p>
            <a:r>
              <a:rPr lang="en-US" sz="2000" dirty="0" smtClean="0"/>
              <a:t>Diagnosis</a:t>
            </a:r>
          </a:p>
          <a:p>
            <a:pPr lvl="1"/>
            <a:r>
              <a:rPr lang="en-US" sz="2000" dirty="0" smtClean="0"/>
              <a:t>SR/MA</a:t>
            </a:r>
            <a:r>
              <a:rPr lang="en-US" sz="2000" dirty="0"/>
              <a:t>: US for rotator cuffs tears</a:t>
            </a:r>
          </a:p>
          <a:p>
            <a:pPr lvl="2"/>
            <a:r>
              <a:rPr lang="en-US" sz="1600" dirty="0" err="1" smtClean="0"/>
              <a:t>Ottenheijm</a:t>
            </a:r>
            <a:r>
              <a:rPr lang="en-US" sz="1600" dirty="0" smtClean="0"/>
              <a:t> RP. Arch </a:t>
            </a:r>
            <a:r>
              <a:rPr lang="en-US" sz="1600" dirty="0" err="1"/>
              <a:t>Phys</a:t>
            </a:r>
            <a:r>
              <a:rPr lang="en-US" sz="1600" dirty="0"/>
              <a:t> Med </a:t>
            </a:r>
            <a:r>
              <a:rPr lang="en-US" sz="1600" dirty="0" err="1"/>
              <a:t>Rehabil</a:t>
            </a:r>
            <a:r>
              <a:rPr lang="en-US" sz="1600" dirty="0"/>
              <a:t> 2010;91:1616–</a:t>
            </a:r>
            <a:r>
              <a:rPr lang="en-US" sz="1600" dirty="0" smtClean="0"/>
              <a:t>25 </a:t>
            </a:r>
          </a:p>
          <a:p>
            <a:pPr lvl="1"/>
            <a:r>
              <a:rPr lang="en-US" sz="2000" dirty="0" smtClean="0"/>
              <a:t>Study:  </a:t>
            </a:r>
            <a:r>
              <a:rPr lang="en-US" sz="2000" dirty="0"/>
              <a:t>ultrasound-detected bone erosions for rheumatoid arthritis</a:t>
            </a:r>
            <a:endParaRPr lang="en-US" sz="2000" dirty="0" smtClean="0"/>
          </a:p>
          <a:p>
            <a:pPr lvl="2"/>
            <a:r>
              <a:rPr lang="en-US" sz="1600" dirty="0" err="1" smtClean="0"/>
              <a:t>Zayat</a:t>
            </a:r>
            <a:r>
              <a:rPr lang="en-US" sz="1600" dirty="0" smtClean="0"/>
              <a:t> AS. Ann </a:t>
            </a:r>
            <a:r>
              <a:rPr lang="en-US" sz="1600" dirty="0"/>
              <a:t>Rheum Dis 2015;74:897–</a:t>
            </a:r>
            <a:r>
              <a:rPr lang="en-US" sz="1600" dirty="0" smtClean="0"/>
              <a:t>903.</a:t>
            </a:r>
          </a:p>
          <a:p>
            <a:r>
              <a:rPr lang="en-US" sz="2000" dirty="0" smtClean="0"/>
              <a:t>Treatment</a:t>
            </a:r>
          </a:p>
          <a:p>
            <a:pPr lvl="1"/>
            <a:r>
              <a:rPr lang="en-US" sz="2000" dirty="0" smtClean="0"/>
              <a:t>RCT: intra-articular </a:t>
            </a:r>
            <a:r>
              <a:rPr lang="en-US" sz="2000" dirty="0" err="1" smtClean="0"/>
              <a:t>Tranexamic</a:t>
            </a:r>
            <a:r>
              <a:rPr lang="en-US" sz="2000" dirty="0" smtClean="0"/>
              <a:t> acid</a:t>
            </a:r>
          </a:p>
          <a:p>
            <a:pPr lvl="2"/>
            <a:r>
              <a:rPr lang="en-US" sz="1600" dirty="0" smtClean="0"/>
              <a:t>Gomez-</a:t>
            </a:r>
            <a:r>
              <a:rPr lang="en-US" sz="1600" dirty="0" err="1" smtClean="0"/>
              <a:t>Barrena</a:t>
            </a:r>
            <a:r>
              <a:rPr lang="en-US" sz="1600" dirty="0" smtClean="0"/>
              <a:t> E. </a:t>
            </a:r>
            <a:r>
              <a:rPr lang="en-US" sz="1600" dirty="0"/>
              <a:t>J Bone </a:t>
            </a:r>
            <a:r>
              <a:rPr lang="en-US" sz="1600" dirty="0" err="1"/>
              <a:t>Jt</a:t>
            </a:r>
            <a:r>
              <a:rPr lang="en-US" sz="1600" dirty="0"/>
              <a:t> </a:t>
            </a:r>
            <a:r>
              <a:rPr lang="en-US" sz="1600" dirty="0" err="1"/>
              <a:t>Surg</a:t>
            </a:r>
            <a:r>
              <a:rPr lang="en-US" sz="1600" dirty="0"/>
              <a:t> Am 2014;96:1937–</a:t>
            </a:r>
            <a:r>
              <a:rPr lang="en-US" sz="1600" dirty="0" smtClean="0"/>
              <a:t>44</a:t>
            </a:r>
          </a:p>
          <a:p>
            <a:pPr lvl="2"/>
            <a:r>
              <a:rPr lang="en-US" sz="1600" dirty="0" smtClean="0"/>
              <a:t>Lin </a:t>
            </a:r>
            <a:r>
              <a:rPr lang="en-US" sz="1600" dirty="0"/>
              <a:t>S-</a:t>
            </a:r>
            <a:r>
              <a:rPr lang="en-US" sz="1600" dirty="0" smtClean="0"/>
              <a:t>Y. J </a:t>
            </a:r>
            <a:r>
              <a:rPr lang="en-US" sz="1600" dirty="0" err="1"/>
              <a:t>Arthroplasty</a:t>
            </a:r>
            <a:r>
              <a:rPr lang="en-US" sz="1600" dirty="0"/>
              <a:t> 2014;:10–</a:t>
            </a:r>
            <a:r>
              <a:rPr lang="en-US" sz="1400" dirty="0" smtClean="0"/>
              <a:t>4</a:t>
            </a:r>
          </a:p>
          <a:p>
            <a:r>
              <a:rPr lang="en-US" sz="2000" dirty="0" smtClean="0"/>
              <a:t>Prognosis</a:t>
            </a:r>
          </a:p>
          <a:p>
            <a:pPr lvl="1"/>
            <a:r>
              <a:rPr lang="en-US" sz="2000" dirty="0" smtClean="0"/>
              <a:t>SR: Natural history of hip pain </a:t>
            </a:r>
          </a:p>
          <a:p>
            <a:pPr lvl="2"/>
            <a:r>
              <a:rPr lang="en-US" sz="1600" dirty="0" err="1" smtClean="0"/>
              <a:t>Lievense</a:t>
            </a:r>
            <a:r>
              <a:rPr lang="en-US" sz="1600" dirty="0" smtClean="0"/>
              <a:t> AM. </a:t>
            </a:r>
            <a:r>
              <a:rPr lang="en-US" sz="1600" dirty="0"/>
              <a:t>Arthritis Rheum 2007;57:1368–</a:t>
            </a:r>
            <a:r>
              <a:rPr lang="en-US" sz="1600" dirty="0" smtClean="0"/>
              <a:t>74</a:t>
            </a:r>
          </a:p>
          <a:p>
            <a:pPr lvl="1"/>
            <a:r>
              <a:rPr lang="en-US" sz="2000" dirty="0" smtClean="0"/>
              <a:t>SR: TKA in obese patients</a:t>
            </a:r>
          </a:p>
          <a:p>
            <a:pPr lvl="2"/>
            <a:r>
              <a:rPr lang="en-US" sz="1600" dirty="0" smtClean="0"/>
              <a:t>Paz L. </a:t>
            </a:r>
            <a:r>
              <a:rPr lang="en-US" sz="1600" dirty="0"/>
              <a:t>J </a:t>
            </a:r>
            <a:r>
              <a:rPr lang="en-US" sz="1600" dirty="0" err="1"/>
              <a:t>Orthop</a:t>
            </a:r>
            <a:r>
              <a:rPr lang="en-US" sz="1600" dirty="0"/>
              <a:t> </a:t>
            </a:r>
            <a:r>
              <a:rPr lang="en-US" sz="1600" dirty="0" err="1"/>
              <a:t>Surg</a:t>
            </a:r>
            <a:r>
              <a:rPr lang="en-US" sz="1600" dirty="0"/>
              <a:t> 2015;23:107–</a:t>
            </a:r>
            <a:r>
              <a:rPr lang="en-US" sz="1600" dirty="0" smtClean="0"/>
              <a:t>1</a:t>
            </a:r>
            <a:r>
              <a:rPr lang="en-US" sz="1800" dirty="0" smtClean="0"/>
              <a:t>0</a:t>
            </a:r>
            <a:endParaRPr lang="en-US" sz="1800" dirty="0"/>
          </a:p>
        </p:txBody>
      </p:sp>
      <p:sp>
        <p:nvSpPr>
          <p:cNvPr id="4" name="Rounded Rectangle 3"/>
          <p:cNvSpPr/>
          <p:nvPr/>
        </p:nvSpPr>
        <p:spPr>
          <a:xfrm>
            <a:off x="246956" y="274639"/>
            <a:ext cx="8590554" cy="1005546"/>
          </a:xfrm>
          <a:prstGeom prst="roundRect">
            <a:avLst/>
          </a:prstGeom>
          <a:solidFill>
            <a:schemeClr val="accent3">
              <a:lumMod val="40000"/>
              <a:lumOff val="60000"/>
            </a:schemeClr>
          </a:solidFill>
          <a:ln>
            <a:solidFill>
              <a:srgbClr val="8EB4E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err="1" smtClean="0">
                <a:solidFill>
                  <a:schemeClr val="tx2"/>
                </a:solidFill>
              </a:rPr>
              <a:t>Hemophilia.mcmaster.ca</a:t>
            </a:r>
            <a:endParaRPr lang="en-US" sz="5400" dirty="0">
              <a:solidFill>
                <a:schemeClr val="tx2"/>
              </a:solidFill>
            </a:endParaRPr>
          </a:p>
        </p:txBody>
      </p:sp>
    </p:spTree>
    <p:extLst>
      <p:ext uri="{BB962C8B-B14F-4D97-AF65-F5344CB8AC3E}">
        <p14:creationId xmlns:p14="http://schemas.microsoft.com/office/powerpoint/2010/main" val="123893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52" y="274639"/>
            <a:ext cx="4603784" cy="1143000"/>
          </a:xfrm>
        </p:spPr>
        <p:txBody>
          <a:bodyPr/>
          <a:lstStyle/>
          <a:p>
            <a:r>
              <a:rPr lang="en-CA" sz="3400" dirty="0"/>
              <a:t>Cochrane Review:</a:t>
            </a:r>
            <a:br>
              <a:rPr lang="en-CA" sz="3400" dirty="0"/>
            </a:br>
            <a:r>
              <a:rPr lang="en-CA" sz="3400" dirty="0"/>
              <a:t>Exercise in Hemophilia</a:t>
            </a:r>
            <a:endParaRPr lang="en-US" dirty="0"/>
          </a:p>
        </p:txBody>
      </p:sp>
      <p:sp>
        <p:nvSpPr>
          <p:cNvPr id="3" name="Content Placeholder 2"/>
          <p:cNvSpPr>
            <a:spLocks noGrp="1"/>
          </p:cNvSpPr>
          <p:nvPr>
            <p:ph idx="1"/>
          </p:nvPr>
        </p:nvSpPr>
        <p:spPr>
          <a:xfrm>
            <a:off x="457200" y="1786813"/>
            <a:ext cx="8229600" cy="4525963"/>
          </a:xfrm>
        </p:spPr>
        <p:txBody>
          <a:bodyPr>
            <a:normAutofit fontScale="92500" lnSpcReduction="10000"/>
          </a:bodyPr>
          <a:lstStyle/>
          <a:p>
            <a:r>
              <a:rPr lang="en-US" b="1" dirty="0">
                <a:solidFill>
                  <a:srgbClr val="E31837"/>
                </a:solidFill>
              </a:rPr>
              <a:t>Objective: </a:t>
            </a:r>
          </a:p>
          <a:p>
            <a:pPr lvl="1"/>
            <a:r>
              <a:rPr lang="en-US" dirty="0"/>
              <a:t>To systematically review the available evidence on the safety and effectiveness of exercise interventions for people with hemophilia. </a:t>
            </a:r>
          </a:p>
          <a:p>
            <a:r>
              <a:rPr lang="en-CA" b="1" dirty="0">
                <a:solidFill>
                  <a:srgbClr val="E31837"/>
                </a:solidFill>
              </a:rPr>
              <a:t>Inclusion Criteria: </a:t>
            </a:r>
            <a:endParaRPr lang="en-CA" b="1" dirty="0" smtClean="0">
              <a:solidFill>
                <a:srgbClr val="E31837"/>
              </a:solidFill>
            </a:endParaRPr>
          </a:p>
          <a:p>
            <a:pPr lvl="1"/>
            <a:r>
              <a:rPr lang="en-CA" dirty="0" smtClean="0"/>
              <a:t>Randomized or quasi-randomized controlled trials</a:t>
            </a:r>
          </a:p>
          <a:p>
            <a:pPr lvl="1"/>
            <a:r>
              <a:rPr lang="en-CA" dirty="0" smtClean="0"/>
              <a:t>Males of any age with hemophilia A or B, any severity</a:t>
            </a:r>
          </a:p>
          <a:p>
            <a:r>
              <a:rPr lang="en-CA" b="1" dirty="0" smtClean="0">
                <a:solidFill>
                  <a:srgbClr val="D22242"/>
                </a:solidFill>
              </a:rPr>
              <a:t>Interventions:</a:t>
            </a:r>
          </a:p>
          <a:p>
            <a:pPr lvl="1"/>
            <a:r>
              <a:rPr lang="en-CA" dirty="0" smtClean="0"/>
              <a:t>Any exercise intervention relevant to the management of hemophilia</a:t>
            </a:r>
          </a:p>
          <a:p>
            <a:endParaRPr lang="en-CA" sz="1400" dirty="0"/>
          </a:p>
        </p:txBody>
      </p:sp>
    </p:spTree>
    <p:extLst>
      <p:ext uri="{BB962C8B-B14F-4D97-AF65-F5344CB8AC3E}">
        <p14:creationId xmlns:p14="http://schemas.microsoft.com/office/powerpoint/2010/main" val="925000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457200" y="1679667"/>
            <a:ext cx="8229600" cy="4708525"/>
          </a:xfrm>
        </p:spPr>
        <p:txBody>
          <a:bodyPr>
            <a:normAutofit fontScale="92500" lnSpcReduction="10000"/>
          </a:bodyPr>
          <a:lstStyle/>
          <a:p>
            <a:r>
              <a:rPr lang="en-US" dirty="0" smtClean="0"/>
              <a:t>Alfonso Iorio</a:t>
            </a:r>
          </a:p>
          <a:p>
            <a:pPr lvl="1"/>
            <a:r>
              <a:rPr lang="en-US" sz="2400" dirty="0" smtClean="0"/>
              <a:t>Research funding from multiple sponsor – none in association with this talk </a:t>
            </a:r>
          </a:p>
          <a:p>
            <a:pPr lvl="1"/>
            <a:r>
              <a:rPr lang="en-US" sz="2400" dirty="0" smtClean="0"/>
              <a:t>Employee by an Institution teaching research methodology</a:t>
            </a:r>
            <a:endParaRPr lang="en-US" sz="2400" dirty="0"/>
          </a:p>
          <a:p>
            <a:r>
              <a:rPr lang="en-US" sz="2800" dirty="0" smtClean="0"/>
              <a:t>Karen Strike</a:t>
            </a:r>
          </a:p>
          <a:p>
            <a:pPr lvl="1"/>
            <a:r>
              <a:rPr lang="en-CA" sz="2400" dirty="0"/>
              <a:t>Research funding from multiple sponsors – none in association with this talk</a:t>
            </a:r>
          </a:p>
          <a:p>
            <a:pPr lvl="1"/>
            <a:r>
              <a:rPr lang="en-CA" sz="2400" dirty="0"/>
              <a:t>Employee of Hamilton Health Sciences Corp.</a:t>
            </a:r>
            <a:endParaRPr lang="en-US" sz="2400" dirty="0"/>
          </a:p>
          <a:p>
            <a:pPr marL="342900" lvl="1" indent="-342900">
              <a:buFont typeface="Arial"/>
              <a:buChar char="•"/>
            </a:pPr>
            <a:r>
              <a:rPr lang="en-US" dirty="0" smtClean="0"/>
              <a:t>Kathy Mulder</a:t>
            </a:r>
          </a:p>
          <a:p>
            <a:pPr marL="742950" lvl="2" indent="-342900"/>
            <a:r>
              <a:rPr lang="en-CA" sz="2000" dirty="0" smtClean="0"/>
              <a:t>Research </a:t>
            </a:r>
            <a:r>
              <a:rPr lang="en-CA" sz="2000" dirty="0"/>
              <a:t>funding from multiple sponsors – none in association with this </a:t>
            </a:r>
            <a:r>
              <a:rPr lang="en-CA" sz="2000" dirty="0" smtClean="0"/>
              <a:t>talk</a:t>
            </a:r>
          </a:p>
          <a:p>
            <a:pPr marL="742950" lvl="2" indent="-342900"/>
            <a:r>
              <a:rPr lang="en-CA" sz="2000" dirty="0" smtClean="0"/>
              <a:t>Retired after 40 years of clinical practice with Manitoba Bleeding Disorders program </a:t>
            </a:r>
            <a:endParaRPr lang="en-CA" sz="2000" dirty="0"/>
          </a:p>
          <a:p>
            <a:endParaRPr lang="en-US" dirty="0"/>
          </a:p>
        </p:txBody>
      </p:sp>
      <p:grpSp>
        <p:nvGrpSpPr>
          <p:cNvPr id="8" name="Group 7"/>
          <p:cNvGrpSpPr/>
          <p:nvPr/>
        </p:nvGrpSpPr>
        <p:grpSpPr>
          <a:xfrm>
            <a:off x="0" y="3"/>
            <a:ext cx="9144000" cy="1490127"/>
            <a:chOff x="0" y="0"/>
            <a:chExt cx="9144000" cy="1490127"/>
          </a:xfrm>
        </p:grpSpPr>
        <p:pic>
          <p:nvPicPr>
            <p:cNvPr id="5" name="Picture 4"/>
            <p:cNvPicPr>
              <a:picLocks noChangeAspect="1"/>
            </p:cNvPicPr>
            <p:nvPr/>
          </p:nvPicPr>
          <p:blipFill rotWithShape="1">
            <a:blip r:embed="rId3"/>
            <a:srcRect t="2076" r="40315"/>
            <a:stretch/>
          </p:blipFill>
          <p:spPr>
            <a:xfrm>
              <a:off x="0" y="0"/>
              <a:ext cx="4346253" cy="1490127"/>
            </a:xfrm>
            <a:prstGeom prst="rect">
              <a:avLst/>
            </a:prstGeom>
          </p:spPr>
        </p:pic>
        <p:sp>
          <p:nvSpPr>
            <p:cNvPr id="7" name="Rectangle 6"/>
            <p:cNvSpPr/>
            <p:nvPr/>
          </p:nvSpPr>
          <p:spPr>
            <a:xfrm>
              <a:off x="4346253" y="1"/>
              <a:ext cx="4797747" cy="1490126"/>
            </a:xfrm>
            <a:prstGeom prst="rect">
              <a:avLst/>
            </a:prstGeom>
            <a:solidFill>
              <a:srgbClr val="D2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4346252" y="5697"/>
            <a:ext cx="4340547"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FF"/>
                </a:solidFill>
              </a:rPr>
              <a:t>Disclosures</a:t>
            </a:r>
            <a:endParaRPr lang="en-US" dirty="0">
              <a:solidFill>
                <a:srgbClr val="FFFFFF"/>
              </a:solidFill>
            </a:endParaRPr>
          </a:p>
        </p:txBody>
      </p:sp>
    </p:spTree>
    <p:extLst>
      <p:ext uri="{BB962C8B-B14F-4D97-AF65-F5344CB8AC3E}">
        <p14:creationId xmlns:p14="http://schemas.microsoft.com/office/powerpoint/2010/main" val="468160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56" y="274639"/>
            <a:ext cx="4617639" cy="1143000"/>
          </a:xfrm>
        </p:spPr>
        <p:txBody>
          <a:bodyPr>
            <a:normAutofit/>
          </a:bodyPr>
          <a:lstStyle/>
          <a:p>
            <a:r>
              <a:rPr lang="en-CA" sz="3400" dirty="0" smtClean="0"/>
              <a:t>Exercise in Hemophilia: Study Flow Diagram</a:t>
            </a:r>
            <a:endParaRPr lang="en-US" sz="34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2863" y="1600201"/>
            <a:ext cx="4787278" cy="523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273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CA" dirty="0" smtClean="0"/>
              <a:t>Bicycle ergometer versus treadmill on balance and gait parameters in children with hemophilia</a:t>
            </a:r>
            <a:endParaRPr lang="en-US" dirty="0"/>
          </a:p>
          <a:p>
            <a:r>
              <a:rPr lang="en-CA" dirty="0" smtClean="0"/>
              <a:t>3 month study period</a:t>
            </a:r>
          </a:p>
          <a:p>
            <a:r>
              <a:rPr lang="en-CA" dirty="0" smtClean="0"/>
              <a:t>Outcomes: balance (</a:t>
            </a:r>
            <a:r>
              <a:rPr lang="en-CA" dirty="0" err="1" smtClean="0"/>
              <a:t>Biodex</a:t>
            </a:r>
            <a:r>
              <a:rPr lang="en-CA" dirty="0" smtClean="0"/>
              <a:t> Stability System), gait parameters (</a:t>
            </a:r>
            <a:r>
              <a:rPr lang="en-CA" dirty="0" err="1" smtClean="0"/>
              <a:t>Biodex</a:t>
            </a:r>
            <a:r>
              <a:rPr lang="en-CA" dirty="0" smtClean="0"/>
              <a:t> Gait Trainer)</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80808342"/>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346252" y="274639"/>
            <a:ext cx="4340547" cy="1241340"/>
          </a:xfrm>
        </p:spPr>
        <p:txBody>
          <a:bodyPr>
            <a:normAutofit fontScale="90000"/>
          </a:bodyPr>
          <a:lstStyle/>
          <a:p>
            <a:r>
              <a:rPr lang="en-CA" dirty="0" smtClean="0"/>
              <a:t>Mohamed et al (2014)</a:t>
            </a:r>
            <a:endParaRPr lang="en-US" dirty="0"/>
          </a:p>
        </p:txBody>
      </p:sp>
    </p:spTree>
    <p:extLst>
      <p:ext uri="{BB962C8B-B14F-4D97-AF65-F5344CB8AC3E}">
        <p14:creationId xmlns:p14="http://schemas.microsoft.com/office/powerpoint/2010/main" val="3805505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CA" dirty="0" smtClean="0"/>
              <a:t>Effects of therapeutic exercise and hydrotherapy on pain severity and knee range of motion in patients with hemophilia</a:t>
            </a:r>
          </a:p>
          <a:p>
            <a:r>
              <a:rPr lang="en-CA" dirty="0" smtClean="0"/>
              <a:t>4 week study period</a:t>
            </a:r>
          </a:p>
          <a:p>
            <a:r>
              <a:rPr lang="en-CA" dirty="0" smtClean="0"/>
              <a:t>Outcomes: pain (VAS), knee ROM (goniometry)</a:t>
            </a:r>
            <a:r>
              <a:rPr lang="en-US" dirty="0" smtClean="0"/>
              <a:t> </a:t>
            </a:r>
            <a:endParaRPr lang="en-CA" dirty="0" smtClean="0"/>
          </a:p>
          <a:p>
            <a:pPr marL="0" indent="0">
              <a:buNone/>
            </a:pPr>
            <a:endParaRPr lang="en-CA"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79031225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CA" dirty="0" err="1" smtClean="0"/>
              <a:t>Mazloum</a:t>
            </a:r>
            <a:r>
              <a:rPr lang="en-CA" dirty="0" smtClean="0"/>
              <a:t> et al. (2014)</a:t>
            </a:r>
            <a:endParaRPr lang="en-US" dirty="0"/>
          </a:p>
        </p:txBody>
      </p:sp>
    </p:spTree>
    <p:extLst>
      <p:ext uri="{BB962C8B-B14F-4D97-AF65-F5344CB8AC3E}">
        <p14:creationId xmlns:p14="http://schemas.microsoft.com/office/powerpoint/2010/main" val="4134598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Safety of Exercise</a:t>
            </a:r>
            <a:endParaRPr lang="en-US" dirty="0"/>
          </a:p>
        </p:txBody>
      </p:sp>
      <p:sp>
        <p:nvSpPr>
          <p:cNvPr id="3" name="Content Placeholder 2"/>
          <p:cNvSpPr>
            <a:spLocks noGrp="1"/>
          </p:cNvSpPr>
          <p:nvPr>
            <p:ph idx="1"/>
          </p:nvPr>
        </p:nvSpPr>
        <p:spPr/>
        <p:txBody>
          <a:bodyPr>
            <a:normAutofit/>
          </a:bodyPr>
          <a:lstStyle/>
          <a:p>
            <a:r>
              <a:rPr lang="en-CA" dirty="0" smtClean="0"/>
              <a:t>Safety of exercise has been established</a:t>
            </a:r>
          </a:p>
          <a:p>
            <a:r>
              <a:rPr lang="en-CA" dirty="0" smtClean="0"/>
              <a:t>Low power, small studies</a:t>
            </a:r>
          </a:p>
          <a:p>
            <a:r>
              <a:rPr lang="en-CA" dirty="0" smtClean="0"/>
              <a:t>No </a:t>
            </a:r>
            <a:r>
              <a:rPr lang="en-CA" dirty="0"/>
              <a:t>adverse events </a:t>
            </a:r>
            <a:r>
              <a:rPr lang="en-CA" dirty="0" smtClean="0"/>
              <a:t>reported</a:t>
            </a:r>
          </a:p>
          <a:p>
            <a:r>
              <a:rPr lang="en-CA" dirty="0" smtClean="0"/>
              <a:t>Variable use of factor prophylaxis and some studies limited to subjects with moderate hemophilia</a:t>
            </a:r>
          </a:p>
          <a:p>
            <a:r>
              <a:rPr lang="en-CA" dirty="0" smtClean="0"/>
              <a:t>Application to persons with severe hemophilia should still be approached with caution</a:t>
            </a:r>
            <a:endParaRPr lang="en-CA" dirty="0"/>
          </a:p>
          <a:p>
            <a:pPr marL="57150" indent="0">
              <a:buNone/>
            </a:pPr>
            <a:endParaRPr lang="en-CA" dirty="0" smtClean="0"/>
          </a:p>
        </p:txBody>
      </p:sp>
    </p:spTree>
    <p:extLst>
      <p:ext uri="{BB962C8B-B14F-4D97-AF65-F5344CB8AC3E}">
        <p14:creationId xmlns:p14="http://schemas.microsoft.com/office/powerpoint/2010/main" val="357588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52" y="274639"/>
            <a:ext cx="4648458" cy="1143000"/>
          </a:xfrm>
        </p:spPr>
        <p:txBody>
          <a:bodyPr>
            <a:normAutofit/>
          </a:bodyPr>
          <a:lstStyle/>
          <a:p>
            <a:r>
              <a:rPr lang="en-CA" dirty="0" smtClean="0"/>
              <a:t>Efficacy of Exercise</a:t>
            </a:r>
            <a:endParaRPr lang="en-US" dirty="0"/>
          </a:p>
        </p:txBody>
      </p:sp>
      <p:sp>
        <p:nvSpPr>
          <p:cNvPr id="3" name="Content Placeholder 2"/>
          <p:cNvSpPr>
            <a:spLocks noGrp="1"/>
          </p:cNvSpPr>
          <p:nvPr>
            <p:ph idx="1"/>
          </p:nvPr>
        </p:nvSpPr>
        <p:spPr>
          <a:xfrm>
            <a:off x="457200" y="1824136"/>
            <a:ext cx="8229600" cy="4525963"/>
          </a:xfrm>
        </p:spPr>
        <p:txBody>
          <a:bodyPr>
            <a:normAutofit fontScale="92500" lnSpcReduction="20000"/>
          </a:bodyPr>
          <a:lstStyle/>
          <a:p>
            <a:r>
              <a:rPr lang="en-CA" dirty="0"/>
              <a:t>Analysis of effects of interventions</a:t>
            </a:r>
            <a:r>
              <a:rPr lang="en-CA" b="1" dirty="0"/>
              <a:t> </a:t>
            </a:r>
            <a:r>
              <a:rPr lang="en-CA" dirty="0"/>
              <a:t>was difficult due to:</a:t>
            </a:r>
          </a:p>
          <a:p>
            <a:pPr marL="857250" lvl="1" indent="-457200">
              <a:buFont typeface="Calibri" panose="020F0502020204030204" pitchFamily="34" charset="0"/>
              <a:buChar char="⁻"/>
            </a:pPr>
            <a:r>
              <a:rPr lang="en-CA" dirty="0"/>
              <a:t>Variations in study design</a:t>
            </a:r>
          </a:p>
          <a:p>
            <a:pPr marL="857250" lvl="1" indent="-457200">
              <a:buFont typeface="Calibri" panose="020F0502020204030204" pitchFamily="34" charset="0"/>
              <a:buChar char="⁻"/>
            </a:pPr>
            <a:r>
              <a:rPr lang="en-CA" dirty="0"/>
              <a:t>Heterogeneity of outcome measures </a:t>
            </a:r>
          </a:p>
          <a:p>
            <a:pPr marL="857250" lvl="1" indent="-457200">
              <a:buFont typeface="Calibri" panose="020F0502020204030204" pitchFamily="34" charset="0"/>
              <a:buChar char="⁻"/>
            </a:pPr>
            <a:r>
              <a:rPr lang="en-CA" dirty="0"/>
              <a:t>Small numbers of subjects</a:t>
            </a:r>
          </a:p>
          <a:p>
            <a:pPr marL="857250" lvl="1" indent="-457200">
              <a:buFont typeface="Calibri" panose="020F0502020204030204" pitchFamily="34" charset="0"/>
              <a:buChar char="⁻"/>
            </a:pPr>
            <a:r>
              <a:rPr lang="en-CA" dirty="0"/>
              <a:t>Few RCT’s </a:t>
            </a:r>
            <a:endParaRPr lang="en-CA" dirty="0" smtClean="0"/>
          </a:p>
          <a:p>
            <a:pPr>
              <a:buFont typeface="Arial" panose="020B0604020202020204" pitchFamily="34" charset="0"/>
              <a:buChar char="•"/>
            </a:pPr>
            <a:r>
              <a:rPr lang="en-US" b="1" dirty="0">
                <a:ea typeface="Times New Roman"/>
                <a:cs typeface="Times New Roman"/>
              </a:rPr>
              <a:t>Exercise programs which include functional movement patterns, such as walking, weight-bearing, and movement through range, appear to be more effective than static exercises in non-weight bearing positions. </a:t>
            </a:r>
          </a:p>
          <a:p>
            <a:pPr marL="457200" indent="-457200">
              <a:buFont typeface="Calibri" panose="020F0502020204030204" pitchFamily="34" charset="0"/>
              <a:buChar char="⁻"/>
            </a:pPr>
            <a:endParaRPr lang="en-CA" dirty="0"/>
          </a:p>
          <a:p>
            <a:endParaRPr lang="en-US" dirty="0"/>
          </a:p>
        </p:txBody>
      </p:sp>
    </p:spTree>
    <p:extLst>
      <p:ext uri="{BB962C8B-B14F-4D97-AF65-F5344CB8AC3E}">
        <p14:creationId xmlns:p14="http://schemas.microsoft.com/office/powerpoint/2010/main" val="195271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52" y="274639"/>
            <a:ext cx="4686912" cy="1143000"/>
          </a:xfrm>
        </p:spPr>
        <p:txBody>
          <a:bodyPr>
            <a:noAutofit/>
          </a:bodyPr>
          <a:lstStyle/>
          <a:p>
            <a:r>
              <a:rPr lang="en-CA" sz="3400" dirty="0" smtClean="0"/>
              <a:t>Discussion</a:t>
            </a:r>
            <a:endParaRPr lang="en-US" sz="3400" dirty="0"/>
          </a:p>
        </p:txBody>
      </p:sp>
      <p:sp>
        <p:nvSpPr>
          <p:cNvPr id="3" name="Content Placeholder 2"/>
          <p:cNvSpPr>
            <a:spLocks noGrp="1"/>
          </p:cNvSpPr>
          <p:nvPr>
            <p:ph idx="1"/>
          </p:nvPr>
        </p:nvSpPr>
        <p:spPr>
          <a:xfrm>
            <a:off x="457200" y="1756612"/>
            <a:ext cx="8229600" cy="4817422"/>
          </a:xfrm>
        </p:spPr>
        <p:txBody>
          <a:bodyPr/>
          <a:lstStyle/>
          <a:p>
            <a:r>
              <a:rPr lang="en-CA" dirty="0" smtClean="0"/>
              <a:t>Many articles are “snapshots”</a:t>
            </a:r>
          </a:p>
          <a:p>
            <a:pPr lvl="1"/>
            <a:r>
              <a:rPr lang="en-CA" dirty="0" smtClean="0"/>
              <a:t>“current status of……”</a:t>
            </a:r>
          </a:p>
          <a:p>
            <a:pPr lvl="1"/>
            <a:r>
              <a:rPr lang="en-CA" dirty="0" smtClean="0"/>
              <a:t>case reports or case series </a:t>
            </a:r>
          </a:p>
          <a:p>
            <a:r>
              <a:rPr lang="en-CA" dirty="0" smtClean="0"/>
              <a:t>Studies started and not finished: </a:t>
            </a:r>
          </a:p>
          <a:p>
            <a:pPr lvl="1"/>
            <a:r>
              <a:rPr lang="en-CA" dirty="0" smtClean="0"/>
              <a:t>registered as trials </a:t>
            </a:r>
          </a:p>
          <a:p>
            <a:pPr lvl="1"/>
            <a:r>
              <a:rPr lang="en-CA" dirty="0" smtClean="0"/>
              <a:t>abstracts submitted </a:t>
            </a:r>
          </a:p>
          <a:p>
            <a:pPr lvl="1"/>
            <a:r>
              <a:rPr lang="en-CA" dirty="0" smtClean="0"/>
              <a:t>but then not completed or published</a:t>
            </a:r>
          </a:p>
          <a:p>
            <a:pPr marL="457200" lvl="1" indent="0">
              <a:buNone/>
            </a:pPr>
            <a:endParaRPr lang="en-US" dirty="0"/>
          </a:p>
        </p:txBody>
      </p:sp>
    </p:spTree>
    <p:extLst>
      <p:ext uri="{BB962C8B-B14F-4D97-AF65-F5344CB8AC3E}">
        <p14:creationId xmlns:p14="http://schemas.microsoft.com/office/powerpoint/2010/main" val="4068624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a:t>
            </a:r>
            <a:endParaRPr lang="en-US" dirty="0"/>
          </a:p>
        </p:txBody>
      </p:sp>
      <p:sp>
        <p:nvSpPr>
          <p:cNvPr id="3" name="Content Placeholder 2"/>
          <p:cNvSpPr>
            <a:spLocks noGrp="1"/>
          </p:cNvSpPr>
          <p:nvPr>
            <p:ph idx="1"/>
          </p:nvPr>
        </p:nvSpPr>
        <p:spPr>
          <a:xfrm>
            <a:off x="457200" y="1861458"/>
            <a:ext cx="8229600" cy="4525963"/>
          </a:xfrm>
        </p:spPr>
        <p:txBody>
          <a:bodyPr>
            <a:normAutofit/>
          </a:bodyPr>
          <a:lstStyle/>
          <a:p>
            <a:r>
              <a:rPr lang="en-CA" dirty="0" smtClean="0"/>
              <a:t>Do not limit searches to English language</a:t>
            </a:r>
          </a:p>
          <a:p>
            <a:pPr lvl="0"/>
            <a:r>
              <a:rPr lang="en-CA" dirty="0" smtClean="0"/>
              <a:t>Choose validated outcome measures</a:t>
            </a:r>
          </a:p>
          <a:p>
            <a:pPr lvl="1"/>
            <a:r>
              <a:rPr lang="en-CA" dirty="0" smtClean="0"/>
              <a:t> use them appropriately</a:t>
            </a:r>
          </a:p>
          <a:p>
            <a:r>
              <a:rPr lang="en-CA" dirty="0"/>
              <a:t>Importance of key words </a:t>
            </a:r>
            <a:endParaRPr lang="en-CA" dirty="0" smtClean="0"/>
          </a:p>
          <a:p>
            <a:pPr lvl="1"/>
            <a:r>
              <a:rPr lang="en-CA" sz="2400" dirty="0" smtClean="0"/>
              <a:t>Use basic words that your intended audience will look for</a:t>
            </a:r>
          </a:p>
          <a:p>
            <a:pPr lvl="2"/>
            <a:r>
              <a:rPr lang="en-CA" sz="2000" dirty="0" smtClean="0"/>
              <a:t>E.g. hydrotherapy vs aquatic </a:t>
            </a:r>
            <a:r>
              <a:rPr lang="en-CA" sz="2000" b="1" dirty="0" smtClean="0"/>
              <a:t>exercise</a:t>
            </a:r>
          </a:p>
          <a:p>
            <a:pPr lvl="2"/>
            <a:r>
              <a:rPr lang="en-CA" sz="2000" dirty="0" smtClean="0"/>
              <a:t>Resisted training vs </a:t>
            </a:r>
            <a:r>
              <a:rPr lang="en-CA" sz="2000" b="1" dirty="0" smtClean="0"/>
              <a:t>exercise </a:t>
            </a:r>
            <a:endParaRPr lang="en-CA" sz="2000" b="1" dirty="0"/>
          </a:p>
          <a:p>
            <a:pPr marL="0" indent="0">
              <a:buNone/>
            </a:pPr>
            <a:endParaRPr lang="en-CA" dirty="0" smtClean="0"/>
          </a:p>
        </p:txBody>
      </p:sp>
    </p:spTree>
    <p:extLst>
      <p:ext uri="{BB962C8B-B14F-4D97-AF65-F5344CB8AC3E}">
        <p14:creationId xmlns:p14="http://schemas.microsoft.com/office/powerpoint/2010/main" val="2710480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US" dirty="0"/>
          </a:p>
        </p:txBody>
      </p:sp>
      <p:sp>
        <p:nvSpPr>
          <p:cNvPr id="3" name="Content Placeholder 2"/>
          <p:cNvSpPr>
            <a:spLocks noGrp="1"/>
          </p:cNvSpPr>
          <p:nvPr>
            <p:ph idx="1"/>
          </p:nvPr>
        </p:nvSpPr>
        <p:spPr>
          <a:xfrm>
            <a:off x="457200" y="1600201"/>
            <a:ext cx="8427720" cy="4525963"/>
          </a:xfrm>
        </p:spPr>
        <p:txBody>
          <a:bodyPr>
            <a:normAutofit lnSpcReduction="10000"/>
          </a:bodyPr>
          <a:lstStyle/>
          <a:p>
            <a:pPr marL="0" lvl="0" indent="0">
              <a:buNone/>
            </a:pPr>
            <a:r>
              <a:rPr lang="en-CA" b="1" dirty="0" smtClean="0">
                <a:solidFill>
                  <a:prstClr val="black"/>
                </a:solidFill>
              </a:rPr>
              <a:t>Hints for clinicians: </a:t>
            </a:r>
          </a:p>
          <a:p>
            <a:r>
              <a:rPr lang="en-CA" dirty="0" smtClean="0"/>
              <a:t>Clinically relevant questions are important!</a:t>
            </a:r>
          </a:p>
          <a:p>
            <a:r>
              <a:rPr lang="en-CA" dirty="0" smtClean="0"/>
              <a:t>Use </a:t>
            </a:r>
            <a:r>
              <a:rPr lang="en-CA" dirty="0"/>
              <a:t>students/residents for literature </a:t>
            </a:r>
            <a:r>
              <a:rPr lang="en-CA" dirty="0" smtClean="0"/>
              <a:t>searches</a:t>
            </a:r>
          </a:p>
          <a:p>
            <a:pPr lvl="1"/>
            <a:r>
              <a:rPr lang="en-CA" dirty="0" smtClean="0"/>
              <a:t>Good training for them</a:t>
            </a:r>
            <a:endParaRPr lang="en-US" dirty="0"/>
          </a:p>
          <a:p>
            <a:r>
              <a:rPr lang="en-CA" dirty="0" smtClean="0">
                <a:solidFill>
                  <a:prstClr val="black"/>
                </a:solidFill>
              </a:rPr>
              <a:t>Link </a:t>
            </a:r>
            <a:r>
              <a:rPr lang="en-CA" dirty="0">
                <a:solidFill>
                  <a:prstClr val="black"/>
                </a:solidFill>
              </a:rPr>
              <a:t>with a </a:t>
            </a:r>
            <a:r>
              <a:rPr lang="en-CA" dirty="0" smtClean="0">
                <a:solidFill>
                  <a:prstClr val="black"/>
                </a:solidFill>
              </a:rPr>
              <a:t>university or seasoned researcher</a:t>
            </a:r>
            <a:endParaRPr lang="en-CA" dirty="0">
              <a:solidFill>
                <a:prstClr val="black"/>
              </a:solidFill>
            </a:endParaRPr>
          </a:p>
          <a:p>
            <a:pPr lvl="1"/>
            <a:r>
              <a:rPr lang="en-CA" dirty="0">
                <a:solidFill>
                  <a:prstClr val="black"/>
                </a:solidFill>
              </a:rPr>
              <a:t>Use faculty expertise re: study design</a:t>
            </a:r>
          </a:p>
          <a:p>
            <a:pPr lvl="1"/>
            <a:r>
              <a:rPr lang="en-CA" dirty="0">
                <a:solidFill>
                  <a:prstClr val="black"/>
                </a:solidFill>
              </a:rPr>
              <a:t>Involve statistician early </a:t>
            </a:r>
            <a:endParaRPr lang="en-CA" dirty="0" smtClean="0">
              <a:solidFill>
                <a:prstClr val="black"/>
              </a:solidFill>
            </a:endParaRPr>
          </a:p>
          <a:p>
            <a:r>
              <a:rPr lang="en-CA" dirty="0" smtClean="0"/>
              <a:t>At the very least: participate in surveys when you are asked </a:t>
            </a:r>
            <a:endParaRPr lang="en-CA" dirty="0"/>
          </a:p>
        </p:txBody>
      </p:sp>
    </p:spTree>
    <p:extLst>
      <p:ext uri="{BB962C8B-B14F-4D97-AF65-F5344CB8AC3E}">
        <p14:creationId xmlns:p14="http://schemas.microsoft.com/office/powerpoint/2010/main" val="19584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5222"/>
            <a:ext cx="8229600" cy="3039319"/>
          </a:xfrm>
        </p:spPr>
        <p:txBody>
          <a:bodyPr>
            <a:normAutofit/>
          </a:bodyPr>
          <a:lstStyle/>
          <a:p>
            <a:r>
              <a:rPr lang="en-US" sz="4400" dirty="0"/>
              <a:t>THANK </a:t>
            </a:r>
            <a:r>
              <a:rPr lang="en-US" sz="4400" dirty="0" smtClean="0"/>
              <a:t>YOU</a:t>
            </a:r>
            <a:r>
              <a:rPr lang="en-US" sz="3600" dirty="0" smtClean="0"/>
              <a:t/>
            </a:r>
            <a:br>
              <a:rPr lang="en-US" sz="3600" dirty="0" smtClean="0"/>
            </a:br>
            <a:r>
              <a:rPr lang="en-US" sz="3200" dirty="0"/>
              <a:t/>
            </a:r>
            <a:br>
              <a:rPr lang="en-US" sz="3200" dirty="0"/>
            </a:br>
            <a:r>
              <a:rPr lang="en-US" sz="3200" dirty="0" smtClean="0"/>
              <a:t>Slides available for download at:</a:t>
            </a:r>
            <a:br>
              <a:rPr lang="en-US" sz="3200" dirty="0" smtClean="0"/>
            </a:br>
            <a:r>
              <a:rPr lang="en-US" sz="3200" dirty="0" err="1" smtClean="0"/>
              <a:t>hemophilia.mcmaster.ca</a:t>
            </a:r>
            <a:endParaRPr lang="en-US" sz="3200" dirty="0"/>
          </a:p>
        </p:txBody>
      </p:sp>
    </p:spTree>
    <p:extLst>
      <p:ext uri="{BB962C8B-B14F-4D97-AF65-F5344CB8AC3E}">
        <p14:creationId xmlns:p14="http://schemas.microsoft.com/office/powerpoint/2010/main" val="381285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52" y="5697"/>
            <a:ext cx="4340547" cy="1143000"/>
          </a:xfrm>
        </p:spPr>
        <p:txBody>
          <a:bodyPr>
            <a:normAutofit fontScale="90000"/>
          </a:bodyPr>
          <a:lstStyle/>
          <a:p>
            <a:r>
              <a:rPr lang="en-US" dirty="0" smtClean="0"/>
              <a:t>Learning objectives</a:t>
            </a:r>
            <a:endParaRPr lang="en-US" dirty="0"/>
          </a:p>
        </p:txBody>
      </p:sp>
      <p:sp>
        <p:nvSpPr>
          <p:cNvPr id="3" name="Content Placeholder 2"/>
          <p:cNvSpPr>
            <a:spLocks noGrp="1"/>
          </p:cNvSpPr>
          <p:nvPr>
            <p:ph idx="1"/>
          </p:nvPr>
        </p:nvSpPr>
        <p:spPr>
          <a:xfrm>
            <a:off x="457200" y="1811893"/>
            <a:ext cx="8229600" cy="4525963"/>
          </a:xfrm>
        </p:spPr>
        <p:txBody>
          <a:bodyPr>
            <a:normAutofit lnSpcReduction="10000"/>
          </a:bodyPr>
          <a:lstStyle/>
          <a:p>
            <a:r>
              <a:rPr lang="en-US" dirty="0" smtClean="0"/>
              <a:t>The 3 critical components of a clinical study</a:t>
            </a:r>
          </a:p>
          <a:p>
            <a:pPr lvl="1"/>
            <a:r>
              <a:rPr lang="en-US" dirty="0" smtClean="0"/>
              <a:t>What and why</a:t>
            </a:r>
          </a:p>
          <a:p>
            <a:pPr lvl="1"/>
            <a:r>
              <a:rPr lang="en-US" dirty="0" smtClean="0"/>
              <a:t>Is this relevant and feasible in MSK research?</a:t>
            </a:r>
          </a:p>
          <a:p>
            <a:pPr lvl="1"/>
            <a:endParaRPr lang="en-US" dirty="0"/>
          </a:p>
          <a:p>
            <a:r>
              <a:rPr lang="en-US" dirty="0" smtClean="0"/>
              <a:t>Examples from a Cochrane Review on physiotherapy effects in hemophilia</a:t>
            </a:r>
          </a:p>
          <a:p>
            <a:pPr lvl="1"/>
            <a:r>
              <a:rPr lang="en-US" dirty="0" smtClean="0"/>
              <a:t>What has been done</a:t>
            </a:r>
          </a:p>
          <a:p>
            <a:pPr lvl="1"/>
            <a:r>
              <a:rPr lang="en-US" dirty="0" smtClean="0"/>
              <a:t>How it has been done</a:t>
            </a:r>
          </a:p>
          <a:p>
            <a:pPr lvl="1"/>
            <a:r>
              <a:rPr lang="en-US" dirty="0" smtClean="0"/>
              <a:t>What we could do better</a:t>
            </a:r>
            <a:endParaRPr lang="en-US" dirty="0"/>
          </a:p>
          <a:p>
            <a:endParaRPr lang="en-US" dirty="0" smtClean="0"/>
          </a:p>
          <a:p>
            <a:endParaRPr lang="en-US" dirty="0"/>
          </a:p>
        </p:txBody>
      </p:sp>
    </p:spTree>
    <p:extLst>
      <p:ext uri="{BB962C8B-B14F-4D97-AF65-F5344CB8AC3E}">
        <p14:creationId xmlns:p14="http://schemas.microsoft.com/office/powerpoint/2010/main" val="489718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294" y="267070"/>
            <a:ext cx="4189506" cy="828543"/>
          </a:xfrm>
        </p:spPr>
        <p:txBody>
          <a:bodyPr>
            <a:normAutofit fontScale="90000"/>
          </a:bodyPr>
          <a:lstStyle/>
          <a:p>
            <a:r>
              <a:rPr lang="en-US" dirty="0" smtClean="0"/>
              <a:t>1 – Clarify your question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9783990"/>
              </p:ext>
            </p:extLst>
          </p:nvPr>
        </p:nvGraphicFramePr>
        <p:xfrm>
          <a:off x="382494" y="1798022"/>
          <a:ext cx="8229600" cy="4895866"/>
        </p:xfrm>
        <a:graphic>
          <a:graphicData uri="http://schemas.openxmlformats.org/drawingml/2006/table">
            <a:tbl>
              <a:tblPr firstRow="1" bandRow="1">
                <a:tableStyleId>{5C22544A-7EE6-4342-B048-85BDC9FD1C3A}</a:tableStyleId>
              </a:tblPr>
              <a:tblGrid>
                <a:gridCol w="2057400"/>
                <a:gridCol w="2057400"/>
                <a:gridCol w="2057400"/>
                <a:gridCol w="2057400"/>
              </a:tblGrid>
              <a:tr h="381000">
                <a:tc>
                  <a:txBody>
                    <a:bodyPr/>
                    <a:lstStyle/>
                    <a:p>
                      <a:endParaRPr lang="en-US" sz="1900" dirty="0"/>
                    </a:p>
                  </a:txBody>
                  <a:tcPr/>
                </a:tc>
                <a:tc>
                  <a:txBody>
                    <a:bodyPr/>
                    <a:lstStyle/>
                    <a:p>
                      <a:r>
                        <a:rPr lang="en-US" sz="1900" dirty="0" smtClean="0"/>
                        <a:t>Diagnosis</a:t>
                      </a:r>
                      <a:endParaRPr lang="en-US" sz="1900" dirty="0"/>
                    </a:p>
                  </a:txBody>
                  <a:tcPr/>
                </a:tc>
                <a:tc>
                  <a:txBody>
                    <a:bodyPr/>
                    <a:lstStyle/>
                    <a:p>
                      <a:r>
                        <a:rPr lang="en-US" sz="1900" dirty="0" smtClean="0"/>
                        <a:t>Treatment</a:t>
                      </a:r>
                      <a:endParaRPr lang="en-US" sz="1900" dirty="0"/>
                    </a:p>
                  </a:txBody>
                  <a:tcPr/>
                </a:tc>
                <a:tc>
                  <a:txBody>
                    <a:bodyPr/>
                    <a:lstStyle/>
                    <a:p>
                      <a:r>
                        <a:rPr lang="en-US" sz="1900" dirty="0" smtClean="0"/>
                        <a:t>Prognosis</a:t>
                      </a:r>
                      <a:endParaRPr lang="en-US" sz="1900" dirty="0"/>
                    </a:p>
                  </a:txBody>
                  <a:tcPr/>
                </a:tc>
              </a:tr>
              <a:tr h="960120">
                <a:tc>
                  <a:txBody>
                    <a:bodyPr/>
                    <a:lstStyle/>
                    <a:p>
                      <a:r>
                        <a:rPr lang="en-US" sz="1900" dirty="0" smtClean="0"/>
                        <a:t>[P]</a:t>
                      </a:r>
                      <a:r>
                        <a:rPr lang="en-US" sz="1900" dirty="0" err="1" smtClean="0"/>
                        <a:t>opulation</a:t>
                      </a:r>
                      <a:endParaRPr lang="en-US" sz="1900" dirty="0"/>
                    </a:p>
                  </a:txBody>
                  <a:tcPr/>
                </a:tc>
                <a:tc>
                  <a:txBody>
                    <a:bodyPr/>
                    <a:lstStyle/>
                    <a:p>
                      <a:endParaRPr lang="en-US" sz="1900" dirty="0" smtClean="0"/>
                    </a:p>
                    <a:p>
                      <a:endParaRPr lang="en-US" sz="1900" dirty="0" smtClean="0"/>
                    </a:p>
                    <a:p>
                      <a:endParaRPr lang="en-US" sz="1900" dirty="0" smtClean="0"/>
                    </a:p>
                  </a:txBody>
                  <a:tcPr/>
                </a:tc>
                <a:tc>
                  <a:txBody>
                    <a:bodyPr/>
                    <a:lstStyle/>
                    <a:p>
                      <a:endParaRPr lang="en-US" sz="1900" dirty="0"/>
                    </a:p>
                  </a:txBody>
                  <a:tcPr/>
                </a:tc>
                <a:tc>
                  <a:txBody>
                    <a:bodyPr/>
                    <a:lstStyle/>
                    <a:p>
                      <a:endParaRPr lang="en-US" sz="1900" dirty="0"/>
                    </a:p>
                  </a:txBody>
                  <a:tcPr/>
                </a:tc>
              </a:tr>
              <a:tr h="1253506">
                <a:tc>
                  <a:txBody>
                    <a:bodyPr/>
                    <a:lstStyle/>
                    <a:p>
                      <a:r>
                        <a:rPr lang="en-US" sz="1900" dirty="0" smtClean="0"/>
                        <a:t>[I]</a:t>
                      </a:r>
                      <a:r>
                        <a:rPr lang="en-US" sz="1900" dirty="0" err="1" smtClean="0"/>
                        <a:t>ntervention</a:t>
                      </a:r>
                      <a:endParaRPr lang="en-US" sz="1900" dirty="0"/>
                    </a:p>
                  </a:txBody>
                  <a:tcPr/>
                </a:tc>
                <a:tc>
                  <a:txBody>
                    <a:bodyPr/>
                    <a:lstStyle/>
                    <a:p>
                      <a:endParaRPr lang="en-US" sz="1900" dirty="0"/>
                    </a:p>
                  </a:txBody>
                  <a:tcPr/>
                </a:tc>
                <a:tc>
                  <a:txBody>
                    <a:bodyPr/>
                    <a:lstStyle/>
                    <a:p>
                      <a:endParaRPr lang="en-US" sz="1900" dirty="0" smtClean="0"/>
                    </a:p>
                    <a:p>
                      <a:endParaRPr lang="en-US" sz="1900" dirty="0" smtClean="0"/>
                    </a:p>
                    <a:p>
                      <a:endParaRPr lang="en-US" sz="1900" dirty="0" smtClean="0"/>
                    </a:p>
                    <a:p>
                      <a:endParaRPr lang="en-US" sz="1900" dirty="0" smtClean="0"/>
                    </a:p>
                  </a:txBody>
                  <a:tcPr/>
                </a:tc>
                <a:tc>
                  <a:txBody>
                    <a:bodyPr/>
                    <a:lstStyle/>
                    <a:p>
                      <a:endParaRPr lang="en-US" sz="1900" dirty="0"/>
                    </a:p>
                  </a:txBody>
                  <a:tcPr/>
                </a:tc>
              </a:tr>
              <a:tr h="960120">
                <a:tc>
                  <a:txBody>
                    <a:bodyPr/>
                    <a:lstStyle/>
                    <a:p>
                      <a:r>
                        <a:rPr lang="en-US" sz="1900" dirty="0" smtClean="0"/>
                        <a:t>[C]</a:t>
                      </a:r>
                      <a:r>
                        <a:rPr lang="en-US" sz="1900" dirty="0" err="1" smtClean="0"/>
                        <a:t>omparator</a:t>
                      </a:r>
                      <a:endParaRPr lang="en-US" sz="1900" dirty="0"/>
                    </a:p>
                  </a:txBody>
                  <a:tcPr/>
                </a:tc>
                <a:tc>
                  <a:txBody>
                    <a:bodyPr/>
                    <a:lstStyle/>
                    <a:p>
                      <a:endParaRPr lang="en-US" sz="1900" dirty="0" smtClean="0"/>
                    </a:p>
                    <a:p>
                      <a:endParaRPr lang="en-US" sz="1900" dirty="0" smtClean="0"/>
                    </a:p>
                    <a:p>
                      <a:endParaRPr lang="en-US" sz="1900" dirty="0" smtClean="0"/>
                    </a:p>
                  </a:txBody>
                  <a:tcPr/>
                </a:tc>
                <a:tc>
                  <a:txBody>
                    <a:bodyPr/>
                    <a:lstStyle/>
                    <a:p>
                      <a:endParaRPr lang="en-US" sz="1900" dirty="0" smtClean="0"/>
                    </a:p>
                  </a:txBody>
                  <a:tcPr/>
                </a:tc>
                <a:tc>
                  <a:txBody>
                    <a:bodyPr/>
                    <a:lstStyle/>
                    <a:p>
                      <a:endParaRPr lang="en-US" sz="1900" dirty="0"/>
                    </a:p>
                  </a:txBody>
                  <a:tcPr/>
                </a:tc>
              </a:tr>
              <a:tr h="677032">
                <a:tc>
                  <a:txBody>
                    <a:bodyPr/>
                    <a:lstStyle/>
                    <a:p>
                      <a:r>
                        <a:rPr lang="en-US" sz="1900" dirty="0" smtClean="0"/>
                        <a:t>[O]</a:t>
                      </a:r>
                      <a:r>
                        <a:rPr lang="en-US" sz="1900" dirty="0" err="1" smtClean="0"/>
                        <a:t>utcome</a:t>
                      </a:r>
                      <a:endParaRPr lang="en-US" sz="1900" dirty="0"/>
                    </a:p>
                  </a:txBody>
                  <a:tcPr/>
                </a:tc>
                <a:tc>
                  <a:txBody>
                    <a:bodyPr/>
                    <a:lstStyle/>
                    <a:p>
                      <a:endParaRPr lang="en-US" sz="1900" dirty="0"/>
                    </a:p>
                  </a:txBody>
                  <a:tcPr/>
                </a:tc>
                <a:tc>
                  <a:txBody>
                    <a:bodyPr/>
                    <a:lstStyle/>
                    <a:p>
                      <a:endParaRPr lang="en-US" sz="1900" dirty="0" smtClean="0"/>
                    </a:p>
                    <a:p>
                      <a:endParaRPr lang="en-US" sz="1900" dirty="0" smtClean="0"/>
                    </a:p>
                    <a:p>
                      <a:endParaRPr lang="en-US" sz="1900" dirty="0" smtClean="0"/>
                    </a:p>
                  </a:txBody>
                  <a:tcPr/>
                </a:tc>
                <a:tc>
                  <a:txBody>
                    <a:bodyPr/>
                    <a:lstStyle/>
                    <a:p>
                      <a:endParaRPr lang="en-US" sz="1900" dirty="0"/>
                    </a:p>
                  </a:txBody>
                  <a:tcPr/>
                </a:tc>
              </a:tr>
              <a:tr h="381000">
                <a:tc>
                  <a:txBody>
                    <a:bodyPr/>
                    <a:lstStyle/>
                    <a:p>
                      <a:r>
                        <a:rPr lang="en-US" sz="1900" dirty="0" smtClean="0"/>
                        <a:t>(T)</a:t>
                      </a:r>
                      <a:r>
                        <a:rPr lang="en-US" sz="1900" dirty="0" err="1" smtClean="0"/>
                        <a:t>ime</a:t>
                      </a:r>
                      <a:endParaRPr lang="en-US" sz="1900" dirty="0"/>
                    </a:p>
                  </a:txBody>
                  <a:tcPr/>
                </a:tc>
                <a:tc>
                  <a:txBody>
                    <a:bodyPr/>
                    <a:lstStyle/>
                    <a:p>
                      <a:endParaRPr lang="en-US" sz="1900" dirty="0"/>
                    </a:p>
                  </a:txBody>
                  <a:tcPr/>
                </a:tc>
                <a:tc>
                  <a:txBody>
                    <a:bodyPr/>
                    <a:lstStyle/>
                    <a:p>
                      <a:endParaRPr lang="en-US" sz="1900" dirty="0"/>
                    </a:p>
                  </a:txBody>
                  <a:tcPr/>
                </a:tc>
                <a:tc>
                  <a:txBody>
                    <a:bodyPr/>
                    <a:lstStyle/>
                    <a:p>
                      <a:endParaRPr lang="en-US" sz="1900"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914247645"/>
              </p:ext>
            </p:extLst>
          </p:nvPr>
        </p:nvGraphicFramePr>
        <p:xfrm>
          <a:off x="382494" y="1756758"/>
          <a:ext cx="8229600" cy="4893958"/>
        </p:xfrm>
        <a:graphic>
          <a:graphicData uri="http://schemas.openxmlformats.org/drawingml/2006/table">
            <a:tbl>
              <a:tblPr firstRow="1" bandRow="1">
                <a:tableStyleId>{5C22544A-7EE6-4342-B048-85BDC9FD1C3A}</a:tableStyleId>
              </a:tblPr>
              <a:tblGrid>
                <a:gridCol w="2057400"/>
                <a:gridCol w="2057400"/>
                <a:gridCol w="2057400"/>
                <a:gridCol w="2057400"/>
              </a:tblGrid>
              <a:tr h="381000">
                <a:tc>
                  <a:txBody>
                    <a:bodyPr/>
                    <a:lstStyle/>
                    <a:p>
                      <a:endParaRPr lang="en-US" sz="1900" dirty="0"/>
                    </a:p>
                  </a:txBody>
                  <a:tcPr/>
                </a:tc>
                <a:tc>
                  <a:txBody>
                    <a:bodyPr/>
                    <a:lstStyle/>
                    <a:p>
                      <a:r>
                        <a:rPr lang="en-US" sz="1900" dirty="0" smtClean="0"/>
                        <a:t>Diagnosis</a:t>
                      </a:r>
                      <a:endParaRPr lang="en-US" sz="1900" dirty="0"/>
                    </a:p>
                  </a:txBody>
                  <a:tcPr/>
                </a:tc>
                <a:tc>
                  <a:txBody>
                    <a:bodyPr/>
                    <a:lstStyle/>
                    <a:p>
                      <a:r>
                        <a:rPr lang="en-US" sz="1900" dirty="0" smtClean="0"/>
                        <a:t>Treatment</a:t>
                      </a:r>
                      <a:endParaRPr lang="en-US" sz="1900" dirty="0"/>
                    </a:p>
                  </a:txBody>
                  <a:tcPr/>
                </a:tc>
                <a:tc>
                  <a:txBody>
                    <a:bodyPr/>
                    <a:lstStyle/>
                    <a:p>
                      <a:r>
                        <a:rPr lang="en-US" sz="1900" dirty="0" smtClean="0"/>
                        <a:t>Prognosis</a:t>
                      </a:r>
                      <a:endParaRPr lang="en-US" sz="1900" dirty="0"/>
                    </a:p>
                  </a:txBody>
                  <a:tcPr/>
                </a:tc>
              </a:tr>
              <a:tr h="960120">
                <a:tc>
                  <a:txBody>
                    <a:bodyPr/>
                    <a:lstStyle/>
                    <a:p>
                      <a:r>
                        <a:rPr lang="en-US" sz="1900" dirty="0" smtClean="0"/>
                        <a:t>[P]</a:t>
                      </a:r>
                      <a:r>
                        <a:rPr lang="en-US" sz="1900" dirty="0" err="1" smtClean="0"/>
                        <a:t>opulation</a:t>
                      </a:r>
                      <a:endParaRPr lang="en-US" sz="1900" dirty="0"/>
                    </a:p>
                  </a:txBody>
                  <a:tcPr/>
                </a:tc>
                <a:tc>
                  <a:txBody>
                    <a:bodyPr/>
                    <a:lstStyle/>
                    <a:p>
                      <a:r>
                        <a:rPr lang="en-US" sz="1900" dirty="0" smtClean="0"/>
                        <a:t>In</a:t>
                      </a:r>
                      <a:r>
                        <a:rPr lang="en-US" sz="1900" baseline="0" dirty="0" smtClean="0"/>
                        <a:t> patient with a suspected acute joint bleed</a:t>
                      </a:r>
                      <a:endParaRPr lang="en-US" sz="1900" dirty="0"/>
                    </a:p>
                  </a:txBody>
                  <a:tcPr/>
                </a:tc>
                <a:tc>
                  <a:txBody>
                    <a:bodyPr/>
                    <a:lstStyle/>
                    <a:p>
                      <a:endParaRPr lang="en-US" sz="1900" dirty="0"/>
                    </a:p>
                  </a:txBody>
                  <a:tcPr/>
                </a:tc>
                <a:tc>
                  <a:txBody>
                    <a:bodyPr/>
                    <a:lstStyle/>
                    <a:p>
                      <a:endParaRPr lang="en-US" sz="1900" dirty="0"/>
                    </a:p>
                  </a:txBody>
                  <a:tcPr/>
                </a:tc>
              </a:tr>
              <a:tr h="1251598">
                <a:tc>
                  <a:txBody>
                    <a:bodyPr/>
                    <a:lstStyle/>
                    <a:p>
                      <a:r>
                        <a:rPr lang="en-US" sz="1900" dirty="0" smtClean="0"/>
                        <a:t>[I]</a:t>
                      </a:r>
                      <a:r>
                        <a:rPr lang="en-US" sz="1900" dirty="0" err="1" smtClean="0"/>
                        <a:t>ntervention</a:t>
                      </a:r>
                      <a:endParaRPr lang="en-US" sz="1900" dirty="0"/>
                    </a:p>
                  </a:txBody>
                  <a:tcPr/>
                </a:tc>
                <a:tc>
                  <a:txBody>
                    <a:bodyPr/>
                    <a:lstStyle/>
                    <a:p>
                      <a:r>
                        <a:rPr lang="en-US" sz="1900" dirty="0" smtClean="0"/>
                        <a:t>How does POC US compare</a:t>
                      </a:r>
                      <a:endParaRPr lang="en-US" sz="1900" dirty="0"/>
                    </a:p>
                  </a:txBody>
                  <a:tcPr/>
                </a:tc>
                <a:tc>
                  <a:txBody>
                    <a:bodyPr/>
                    <a:lstStyle/>
                    <a:p>
                      <a:endParaRPr lang="en-US" sz="1900" dirty="0" smtClean="0"/>
                    </a:p>
                    <a:p>
                      <a:endParaRPr lang="en-US" sz="1900" dirty="0" smtClean="0"/>
                    </a:p>
                    <a:p>
                      <a:endParaRPr lang="en-US" sz="1900" dirty="0" smtClean="0"/>
                    </a:p>
                    <a:p>
                      <a:endParaRPr lang="en-US" sz="1900" dirty="0" smtClean="0"/>
                    </a:p>
                  </a:txBody>
                  <a:tcPr/>
                </a:tc>
                <a:tc>
                  <a:txBody>
                    <a:bodyPr/>
                    <a:lstStyle/>
                    <a:p>
                      <a:endParaRPr lang="en-US" sz="1900" dirty="0"/>
                    </a:p>
                  </a:txBody>
                  <a:tcPr/>
                </a:tc>
              </a:tr>
              <a:tr h="960120">
                <a:tc>
                  <a:txBody>
                    <a:bodyPr/>
                    <a:lstStyle/>
                    <a:p>
                      <a:r>
                        <a:rPr lang="en-US" sz="1900" dirty="0" smtClean="0"/>
                        <a:t>[C]</a:t>
                      </a:r>
                      <a:r>
                        <a:rPr lang="en-US" sz="1900" dirty="0" err="1" smtClean="0"/>
                        <a:t>omparator</a:t>
                      </a:r>
                      <a:endParaRPr lang="en-US" sz="1900" dirty="0"/>
                    </a:p>
                  </a:txBody>
                  <a:tcPr/>
                </a:tc>
                <a:tc>
                  <a:txBody>
                    <a:bodyPr/>
                    <a:lstStyle/>
                    <a:p>
                      <a:r>
                        <a:rPr lang="en-US" sz="1900" dirty="0" smtClean="0"/>
                        <a:t>With clinical assessment</a:t>
                      </a:r>
                      <a:endParaRPr lang="en-US" sz="1900" dirty="0"/>
                    </a:p>
                  </a:txBody>
                  <a:tcPr/>
                </a:tc>
                <a:tc>
                  <a:txBody>
                    <a:bodyPr/>
                    <a:lstStyle/>
                    <a:p>
                      <a:endParaRPr lang="en-US" sz="1900" dirty="0" smtClean="0"/>
                    </a:p>
                    <a:p>
                      <a:endParaRPr lang="en-US" sz="1900" dirty="0" smtClean="0"/>
                    </a:p>
                    <a:p>
                      <a:endParaRPr lang="en-US" sz="1900" dirty="0" smtClean="0"/>
                    </a:p>
                  </a:txBody>
                  <a:tcPr/>
                </a:tc>
                <a:tc>
                  <a:txBody>
                    <a:bodyPr/>
                    <a:lstStyle/>
                    <a:p>
                      <a:endParaRPr lang="en-US" sz="1900" dirty="0"/>
                    </a:p>
                  </a:txBody>
                  <a:tcPr/>
                </a:tc>
              </a:tr>
              <a:tr h="960120">
                <a:tc>
                  <a:txBody>
                    <a:bodyPr/>
                    <a:lstStyle/>
                    <a:p>
                      <a:r>
                        <a:rPr lang="en-US" sz="1900" dirty="0" smtClean="0"/>
                        <a:t>[O]</a:t>
                      </a:r>
                      <a:r>
                        <a:rPr lang="en-US" sz="1900" dirty="0" err="1" smtClean="0"/>
                        <a:t>utcome</a:t>
                      </a:r>
                      <a:endParaRPr lang="en-US" sz="1900" dirty="0"/>
                    </a:p>
                  </a:txBody>
                  <a:tcPr/>
                </a:tc>
                <a:tc>
                  <a:txBody>
                    <a:bodyPr/>
                    <a:lstStyle/>
                    <a:p>
                      <a:r>
                        <a:rPr lang="en-US" sz="1900" dirty="0" smtClean="0"/>
                        <a:t>For detection of bleeding</a:t>
                      </a:r>
                      <a:endParaRPr lang="en-US" sz="1900" dirty="0"/>
                    </a:p>
                  </a:txBody>
                  <a:tcPr/>
                </a:tc>
                <a:tc>
                  <a:txBody>
                    <a:bodyPr/>
                    <a:lstStyle/>
                    <a:p>
                      <a:endParaRPr lang="en-US" sz="1900" dirty="0" smtClean="0"/>
                    </a:p>
                    <a:p>
                      <a:endParaRPr lang="en-US" sz="1900" dirty="0" smtClean="0"/>
                    </a:p>
                    <a:p>
                      <a:endParaRPr lang="en-US" sz="1900" dirty="0" smtClean="0"/>
                    </a:p>
                  </a:txBody>
                  <a:tcPr/>
                </a:tc>
                <a:tc>
                  <a:txBody>
                    <a:bodyPr/>
                    <a:lstStyle/>
                    <a:p>
                      <a:endParaRPr lang="en-US" sz="1900" dirty="0"/>
                    </a:p>
                  </a:txBody>
                  <a:tcPr/>
                </a:tc>
              </a:tr>
              <a:tr h="0">
                <a:tc>
                  <a:txBody>
                    <a:bodyPr/>
                    <a:lstStyle/>
                    <a:p>
                      <a:r>
                        <a:rPr lang="en-US" sz="1900" dirty="0" smtClean="0"/>
                        <a:t>(T)</a:t>
                      </a:r>
                      <a:r>
                        <a:rPr lang="en-US" sz="1900" dirty="0" err="1" smtClean="0"/>
                        <a:t>ime</a:t>
                      </a:r>
                      <a:endParaRPr lang="en-US" sz="1900" dirty="0"/>
                    </a:p>
                  </a:txBody>
                  <a:tcPr/>
                </a:tc>
                <a:tc>
                  <a:txBody>
                    <a:bodyPr/>
                    <a:lstStyle/>
                    <a:p>
                      <a:endParaRPr lang="en-US" sz="1900" dirty="0"/>
                    </a:p>
                  </a:txBody>
                  <a:tcPr/>
                </a:tc>
                <a:tc>
                  <a:txBody>
                    <a:bodyPr/>
                    <a:lstStyle/>
                    <a:p>
                      <a:endParaRPr lang="en-US" sz="1900" dirty="0"/>
                    </a:p>
                  </a:txBody>
                  <a:tcPr/>
                </a:tc>
                <a:tc>
                  <a:txBody>
                    <a:bodyPr/>
                    <a:lstStyle/>
                    <a:p>
                      <a:endParaRPr lang="en-US" sz="1900"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604319636"/>
              </p:ext>
            </p:extLst>
          </p:nvPr>
        </p:nvGraphicFramePr>
        <p:xfrm>
          <a:off x="382494" y="1753765"/>
          <a:ext cx="8229600" cy="5001469"/>
        </p:xfrm>
        <a:graphic>
          <a:graphicData uri="http://schemas.openxmlformats.org/drawingml/2006/table">
            <a:tbl>
              <a:tblPr firstRow="1" bandRow="1">
                <a:tableStyleId>{5C22544A-7EE6-4342-B048-85BDC9FD1C3A}</a:tableStyleId>
              </a:tblPr>
              <a:tblGrid>
                <a:gridCol w="2057400"/>
                <a:gridCol w="2057400"/>
                <a:gridCol w="2057400"/>
                <a:gridCol w="2057400"/>
              </a:tblGrid>
              <a:tr h="381000">
                <a:tc>
                  <a:txBody>
                    <a:bodyPr/>
                    <a:lstStyle/>
                    <a:p>
                      <a:endParaRPr lang="en-US" sz="1900" dirty="0"/>
                    </a:p>
                  </a:txBody>
                  <a:tcPr/>
                </a:tc>
                <a:tc>
                  <a:txBody>
                    <a:bodyPr/>
                    <a:lstStyle/>
                    <a:p>
                      <a:r>
                        <a:rPr lang="en-US" sz="1900" dirty="0" smtClean="0"/>
                        <a:t>Diagnosis</a:t>
                      </a:r>
                      <a:endParaRPr lang="en-US" sz="1900" dirty="0"/>
                    </a:p>
                  </a:txBody>
                  <a:tcPr/>
                </a:tc>
                <a:tc>
                  <a:txBody>
                    <a:bodyPr/>
                    <a:lstStyle/>
                    <a:p>
                      <a:r>
                        <a:rPr lang="en-US" sz="1900" dirty="0" smtClean="0"/>
                        <a:t>Treatment</a:t>
                      </a:r>
                      <a:endParaRPr lang="en-US" sz="1900" dirty="0"/>
                    </a:p>
                  </a:txBody>
                  <a:tcPr/>
                </a:tc>
                <a:tc>
                  <a:txBody>
                    <a:bodyPr/>
                    <a:lstStyle/>
                    <a:p>
                      <a:r>
                        <a:rPr lang="en-US" sz="1900" dirty="0" smtClean="0"/>
                        <a:t>Prognosis</a:t>
                      </a:r>
                      <a:endParaRPr lang="en-US" sz="1900" dirty="0"/>
                    </a:p>
                  </a:txBody>
                  <a:tcPr/>
                </a:tc>
              </a:tr>
              <a:tr h="960120">
                <a:tc>
                  <a:txBody>
                    <a:bodyPr/>
                    <a:lstStyle/>
                    <a:p>
                      <a:r>
                        <a:rPr lang="en-US" sz="1900" dirty="0" smtClean="0"/>
                        <a:t>[P]</a:t>
                      </a:r>
                      <a:r>
                        <a:rPr lang="en-US" sz="1900" dirty="0" err="1" smtClean="0"/>
                        <a:t>opulation</a:t>
                      </a:r>
                      <a:endParaRPr lang="en-US" sz="1900" dirty="0"/>
                    </a:p>
                  </a:txBody>
                  <a:tcPr/>
                </a:tc>
                <a:tc>
                  <a:txBody>
                    <a:bodyPr/>
                    <a:lstStyle/>
                    <a:p>
                      <a:r>
                        <a:rPr lang="en-US" sz="1900" dirty="0" smtClean="0"/>
                        <a:t>In</a:t>
                      </a:r>
                      <a:r>
                        <a:rPr lang="en-US" sz="1900" baseline="0" dirty="0" smtClean="0"/>
                        <a:t> patient with a suspected acute joint bleed</a:t>
                      </a:r>
                      <a:endParaRPr lang="en-US" sz="1900" dirty="0"/>
                    </a:p>
                  </a:txBody>
                  <a:tcPr/>
                </a:tc>
                <a:tc>
                  <a:txBody>
                    <a:bodyPr/>
                    <a:lstStyle/>
                    <a:p>
                      <a:r>
                        <a:rPr lang="en-US" sz="1900" dirty="0" smtClean="0"/>
                        <a:t>In patient with established active target</a:t>
                      </a:r>
                      <a:r>
                        <a:rPr lang="en-US" sz="1900" baseline="0" dirty="0" smtClean="0"/>
                        <a:t> joint</a:t>
                      </a:r>
                      <a:endParaRPr lang="en-US" sz="1900" dirty="0"/>
                    </a:p>
                  </a:txBody>
                  <a:tcPr/>
                </a:tc>
                <a:tc>
                  <a:txBody>
                    <a:bodyPr/>
                    <a:lstStyle/>
                    <a:p>
                      <a:endParaRPr lang="en-US" sz="1900" dirty="0"/>
                    </a:p>
                  </a:txBody>
                  <a:tcPr/>
                </a:tc>
              </a:tr>
              <a:tr h="1231893">
                <a:tc>
                  <a:txBody>
                    <a:bodyPr/>
                    <a:lstStyle/>
                    <a:p>
                      <a:r>
                        <a:rPr lang="en-US" sz="1900" dirty="0" smtClean="0"/>
                        <a:t>[I]</a:t>
                      </a:r>
                      <a:r>
                        <a:rPr lang="en-US" sz="1900" dirty="0" err="1" smtClean="0"/>
                        <a:t>ntervention</a:t>
                      </a:r>
                      <a:endParaRPr lang="en-US" sz="1900" dirty="0"/>
                    </a:p>
                  </a:txBody>
                  <a:tcPr/>
                </a:tc>
                <a:tc>
                  <a:txBody>
                    <a:bodyPr/>
                    <a:lstStyle/>
                    <a:p>
                      <a:r>
                        <a:rPr lang="en-US" sz="1900" dirty="0" smtClean="0"/>
                        <a:t>How does POC US compare</a:t>
                      </a:r>
                      <a:endParaRPr lang="en-US" sz="1900" dirty="0"/>
                    </a:p>
                  </a:txBody>
                  <a:tcPr/>
                </a:tc>
                <a:tc>
                  <a:txBody>
                    <a:bodyPr/>
                    <a:lstStyle/>
                    <a:p>
                      <a:r>
                        <a:rPr lang="en-US" sz="1900" dirty="0" smtClean="0"/>
                        <a:t>Does tertiary prophylaxis + standardized</a:t>
                      </a:r>
                      <a:r>
                        <a:rPr lang="en-US" sz="1900" baseline="0" dirty="0" smtClean="0"/>
                        <a:t> physical therapy</a:t>
                      </a:r>
                      <a:endParaRPr lang="en-US" sz="1900" dirty="0"/>
                    </a:p>
                  </a:txBody>
                  <a:tcPr/>
                </a:tc>
                <a:tc>
                  <a:txBody>
                    <a:bodyPr/>
                    <a:lstStyle/>
                    <a:p>
                      <a:endParaRPr lang="en-US" sz="1900" dirty="0"/>
                    </a:p>
                  </a:txBody>
                  <a:tcPr/>
                </a:tc>
              </a:tr>
              <a:tr h="779989">
                <a:tc>
                  <a:txBody>
                    <a:bodyPr/>
                    <a:lstStyle/>
                    <a:p>
                      <a:r>
                        <a:rPr lang="en-US" sz="1900" dirty="0" smtClean="0"/>
                        <a:t>[C]</a:t>
                      </a:r>
                      <a:r>
                        <a:rPr lang="en-US" sz="1900" dirty="0" err="1" smtClean="0"/>
                        <a:t>omparator</a:t>
                      </a:r>
                      <a:endParaRPr lang="en-US" sz="1900" dirty="0"/>
                    </a:p>
                  </a:txBody>
                  <a:tcPr/>
                </a:tc>
                <a:tc>
                  <a:txBody>
                    <a:bodyPr/>
                    <a:lstStyle/>
                    <a:p>
                      <a:r>
                        <a:rPr lang="en-US" sz="1900" dirty="0" smtClean="0"/>
                        <a:t>With clinical assessment</a:t>
                      </a:r>
                      <a:endParaRPr lang="en-US" sz="1900" dirty="0"/>
                    </a:p>
                  </a:txBody>
                  <a:tcPr/>
                </a:tc>
                <a:tc>
                  <a:txBody>
                    <a:bodyPr/>
                    <a:lstStyle/>
                    <a:p>
                      <a:r>
                        <a:rPr lang="en-US" sz="1900" dirty="0" smtClean="0"/>
                        <a:t>Compared with prophylaxis alone </a:t>
                      </a:r>
                      <a:endParaRPr lang="en-US" sz="1900" dirty="0"/>
                    </a:p>
                  </a:txBody>
                  <a:tcPr/>
                </a:tc>
                <a:tc>
                  <a:txBody>
                    <a:bodyPr/>
                    <a:lstStyle/>
                    <a:p>
                      <a:endParaRPr lang="en-US" sz="1900" dirty="0"/>
                    </a:p>
                  </a:txBody>
                  <a:tcPr/>
                </a:tc>
              </a:tr>
              <a:tr h="1249680">
                <a:tc>
                  <a:txBody>
                    <a:bodyPr/>
                    <a:lstStyle/>
                    <a:p>
                      <a:r>
                        <a:rPr lang="en-US" sz="1900" dirty="0" smtClean="0"/>
                        <a:t>[O]</a:t>
                      </a:r>
                      <a:r>
                        <a:rPr lang="en-US" sz="1900" dirty="0" err="1" smtClean="0"/>
                        <a:t>utcome</a:t>
                      </a:r>
                      <a:endParaRPr lang="en-US" sz="1900" dirty="0"/>
                    </a:p>
                  </a:txBody>
                  <a:tcPr/>
                </a:tc>
                <a:tc>
                  <a:txBody>
                    <a:bodyPr/>
                    <a:lstStyle/>
                    <a:p>
                      <a:r>
                        <a:rPr lang="en-US" sz="1900" dirty="0" smtClean="0"/>
                        <a:t>For detection of bleeding</a:t>
                      </a:r>
                      <a:endParaRPr lang="en-US" sz="1900" dirty="0"/>
                    </a:p>
                  </a:txBody>
                  <a:tcPr/>
                </a:tc>
                <a:tc>
                  <a:txBody>
                    <a:bodyPr/>
                    <a:lstStyle/>
                    <a:p>
                      <a:r>
                        <a:rPr lang="en-US" sz="1900" dirty="0" smtClean="0"/>
                        <a:t>Improve velocity and completeness of recovery</a:t>
                      </a:r>
                      <a:r>
                        <a:rPr lang="en-US" sz="1900" baseline="0" dirty="0" smtClean="0"/>
                        <a:t> of ROM</a:t>
                      </a:r>
                      <a:endParaRPr lang="en-US" sz="1900" dirty="0"/>
                    </a:p>
                  </a:txBody>
                  <a:tcPr/>
                </a:tc>
                <a:tc>
                  <a:txBody>
                    <a:bodyPr/>
                    <a:lstStyle/>
                    <a:p>
                      <a:endParaRPr lang="en-US" sz="1900" dirty="0"/>
                    </a:p>
                  </a:txBody>
                  <a:tcPr/>
                </a:tc>
              </a:tr>
              <a:tr h="381000">
                <a:tc>
                  <a:txBody>
                    <a:bodyPr/>
                    <a:lstStyle/>
                    <a:p>
                      <a:r>
                        <a:rPr lang="en-US" sz="1900" dirty="0" smtClean="0"/>
                        <a:t>(T)</a:t>
                      </a:r>
                      <a:r>
                        <a:rPr lang="en-US" sz="1900" dirty="0" err="1" smtClean="0"/>
                        <a:t>ime</a:t>
                      </a:r>
                      <a:endParaRPr lang="en-US" sz="1900" dirty="0"/>
                    </a:p>
                  </a:txBody>
                  <a:tcPr/>
                </a:tc>
                <a:tc>
                  <a:txBody>
                    <a:bodyPr/>
                    <a:lstStyle/>
                    <a:p>
                      <a:endParaRPr lang="en-US" sz="1900" dirty="0"/>
                    </a:p>
                  </a:txBody>
                  <a:tcPr/>
                </a:tc>
                <a:tc>
                  <a:txBody>
                    <a:bodyPr/>
                    <a:lstStyle/>
                    <a:p>
                      <a:r>
                        <a:rPr lang="en-US" sz="1900" dirty="0" smtClean="0"/>
                        <a:t>At 3 months</a:t>
                      </a:r>
                      <a:endParaRPr lang="en-US" sz="1900" dirty="0"/>
                    </a:p>
                  </a:txBody>
                  <a:tcPr/>
                </a:tc>
                <a:tc>
                  <a:txBody>
                    <a:bodyPr/>
                    <a:lstStyle/>
                    <a:p>
                      <a:endParaRPr lang="en-US" sz="1900" dirty="0"/>
                    </a:p>
                  </a:txBody>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421868190"/>
              </p:ext>
            </p:extLst>
          </p:nvPr>
        </p:nvGraphicFramePr>
        <p:xfrm>
          <a:off x="382494" y="1761412"/>
          <a:ext cx="8229600" cy="5064340"/>
        </p:xfrm>
        <a:graphic>
          <a:graphicData uri="http://schemas.openxmlformats.org/drawingml/2006/table">
            <a:tbl>
              <a:tblPr firstRow="1" bandRow="1">
                <a:tableStyleId>{5C22544A-7EE6-4342-B048-85BDC9FD1C3A}</a:tableStyleId>
              </a:tblPr>
              <a:tblGrid>
                <a:gridCol w="2057400"/>
                <a:gridCol w="2057400"/>
                <a:gridCol w="2057400"/>
                <a:gridCol w="2057400"/>
              </a:tblGrid>
              <a:tr h="381000">
                <a:tc>
                  <a:txBody>
                    <a:bodyPr/>
                    <a:lstStyle/>
                    <a:p>
                      <a:endParaRPr lang="en-US" sz="1900" dirty="0"/>
                    </a:p>
                  </a:txBody>
                  <a:tcPr/>
                </a:tc>
                <a:tc>
                  <a:txBody>
                    <a:bodyPr/>
                    <a:lstStyle/>
                    <a:p>
                      <a:r>
                        <a:rPr lang="en-US" sz="1900" dirty="0" smtClean="0"/>
                        <a:t>Diagnosis</a:t>
                      </a:r>
                      <a:endParaRPr lang="en-US" sz="1900" dirty="0"/>
                    </a:p>
                  </a:txBody>
                  <a:tcPr/>
                </a:tc>
                <a:tc>
                  <a:txBody>
                    <a:bodyPr/>
                    <a:lstStyle/>
                    <a:p>
                      <a:r>
                        <a:rPr lang="en-US" sz="1900" dirty="0" smtClean="0"/>
                        <a:t>Treatment</a:t>
                      </a:r>
                      <a:endParaRPr lang="en-US" sz="1900" dirty="0"/>
                    </a:p>
                  </a:txBody>
                  <a:tcPr/>
                </a:tc>
                <a:tc>
                  <a:txBody>
                    <a:bodyPr/>
                    <a:lstStyle/>
                    <a:p>
                      <a:r>
                        <a:rPr lang="en-US" sz="1900" dirty="0" smtClean="0"/>
                        <a:t>Prognosis</a:t>
                      </a:r>
                      <a:endParaRPr lang="en-US" sz="1900" dirty="0"/>
                    </a:p>
                  </a:txBody>
                  <a:tcPr/>
                </a:tc>
              </a:tr>
              <a:tr h="960120">
                <a:tc>
                  <a:txBody>
                    <a:bodyPr/>
                    <a:lstStyle/>
                    <a:p>
                      <a:r>
                        <a:rPr lang="en-US" sz="1900" dirty="0" smtClean="0"/>
                        <a:t>[P]</a:t>
                      </a:r>
                      <a:r>
                        <a:rPr lang="en-US" sz="1900" dirty="0" err="1" smtClean="0"/>
                        <a:t>opulation</a:t>
                      </a:r>
                      <a:endParaRPr lang="en-US" sz="1900" dirty="0"/>
                    </a:p>
                  </a:txBody>
                  <a:tcPr/>
                </a:tc>
                <a:tc>
                  <a:txBody>
                    <a:bodyPr/>
                    <a:lstStyle/>
                    <a:p>
                      <a:r>
                        <a:rPr lang="en-US" sz="1900" dirty="0" smtClean="0"/>
                        <a:t>In</a:t>
                      </a:r>
                      <a:r>
                        <a:rPr lang="en-US" sz="1900" baseline="0" dirty="0" smtClean="0"/>
                        <a:t> patient with a suspected acute joint bleed</a:t>
                      </a:r>
                      <a:endParaRPr lang="en-US" sz="1900" dirty="0"/>
                    </a:p>
                  </a:txBody>
                  <a:tcPr/>
                </a:tc>
                <a:tc>
                  <a:txBody>
                    <a:bodyPr/>
                    <a:lstStyle/>
                    <a:p>
                      <a:r>
                        <a:rPr lang="en-US" sz="1900" dirty="0" smtClean="0"/>
                        <a:t>In patient with established active target</a:t>
                      </a:r>
                      <a:r>
                        <a:rPr lang="en-US" sz="1900" baseline="0" dirty="0" smtClean="0"/>
                        <a:t> joint</a:t>
                      </a:r>
                      <a:endParaRPr lang="en-US" sz="1900" dirty="0"/>
                    </a:p>
                  </a:txBody>
                  <a:tcPr/>
                </a:tc>
                <a:tc>
                  <a:txBody>
                    <a:bodyPr/>
                    <a:lstStyle/>
                    <a:p>
                      <a:r>
                        <a:rPr lang="en-US" sz="1900" dirty="0" smtClean="0"/>
                        <a:t>In patients</a:t>
                      </a:r>
                      <a:r>
                        <a:rPr lang="en-US" sz="1900" baseline="0" dirty="0" smtClean="0"/>
                        <a:t> with HA undergoing first TKA</a:t>
                      </a:r>
                      <a:endParaRPr lang="en-US" sz="1900" dirty="0"/>
                    </a:p>
                  </a:txBody>
                  <a:tcPr/>
                </a:tc>
              </a:tr>
              <a:tr h="1243362">
                <a:tc>
                  <a:txBody>
                    <a:bodyPr/>
                    <a:lstStyle/>
                    <a:p>
                      <a:r>
                        <a:rPr lang="en-US" sz="1900" dirty="0" smtClean="0"/>
                        <a:t>[I]</a:t>
                      </a:r>
                      <a:r>
                        <a:rPr lang="en-US" sz="1900" dirty="0" err="1" smtClean="0"/>
                        <a:t>ntervention</a:t>
                      </a:r>
                      <a:endParaRPr lang="en-US" sz="1900" dirty="0"/>
                    </a:p>
                  </a:txBody>
                  <a:tcPr/>
                </a:tc>
                <a:tc>
                  <a:txBody>
                    <a:bodyPr/>
                    <a:lstStyle/>
                    <a:p>
                      <a:r>
                        <a:rPr lang="en-US" sz="1900" dirty="0" smtClean="0"/>
                        <a:t>How does POC US compare</a:t>
                      </a:r>
                      <a:endParaRPr lang="en-US" sz="1900" dirty="0"/>
                    </a:p>
                  </a:txBody>
                  <a:tcPr/>
                </a:tc>
                <a:tc>
                  <a:txBody>
                    <a:bodyPr/>
                    <a:lstStyle/>
                    <a:p>
                      <a:r>
                        <a:rPr lang="en-US" sz="1900" dirty="0" smtClean="0"/>
                        <a:t>Does tertiary prophylaxis + standardized</a:t>
                      </a:r>
                      <a:r>
                        <a:rPr lang="en-US" sz="1900" baseline="0" dirty="0" smtClean="0"/>
                        <a:t> physical therapy</a:t>
                      </a:r>
                      <a:endParaRPr lang="en-US" sz="1900" dirty="0"/>
                    </a:p>
                  </a:txBody>
                  <a:tcPr/>
                </a:tc>
                <a:tc>
                  <a:txBody>
                    <a:bodyPr/>
                    <a:lstStyle/>
                    <a:p>
                      <a:endParaRPr lang="en-US" sz="1900" dirty="0"/>
                    </a:p>
                  </a:txBody>
                  <a:tcPr/>
                </a:tc>
              </a:tr>
              <a:tr h="699134">
                <a:tc>
                  <a:txBody>
                    <a:bodyPr/>
                    <a:lstStyle/>
                    <a:p>
                      <a:r>
                        <a:rPr lang="en-US" sz="1900" dirty="0" smtClean="0"/>
                        <a:t>[C]</a:t>
                      </a:r>
                      <a:r>
                        <a:rPr lang="en-US" sz="1900" dirty="0" err="1" smtClean="0"/>
                        <a:t>omparator</a:t>
                      </a:r>
                      <a:endParaRPr lang="en-US" sz="1900" dirty="0"/>
                    </a:p>
                  </a:txBody>
                  <a:tcPr/>
                </a:tc>
                <a:tc>
                  <a:txBody>
                    <a:bodyPr/>
                    <a:lstStyle/>
                    <a:p>
                      <a:r>
                        <a:rPr lang="en-US" sz="1900" dirty="0" smtClean="0"/>
                        <a:t>With clinical assessment</a:t>
                      </a:r>
                      <a:endParaRPr lang="en-US" sz="1900" dirty="0"/>
                    </a:p>
                  </a:txBody>
                  <a:tcPr/>
                </a:tc>
                <a:tc>
                  <a:txBody>
                    <a:bodyPr/>
                    <a:lstStyle/>
                    <a:p>
                      <a:r>
                        <a:rPr lang="en-US" sz="1900" dirty="0" smtClean="0"/>
                        <a:t>Compared with prophylaxis alone </a:t>
                      </a:r>
                      <a:endParaRPr lang="en-US" sz="1900" dirty="0"/>
                    </a:p>
                  </a:txBody>
                  <a:tcPr/>
                </a:tc>
                <a:tc>
                  <a:txBody>
                    <a:bodyPr/>
                    <a:lstStyle/>
                    <a:p>
                      <a:endParaRPr lang="en-US" sz="1900" dirty="0"/>
                    </a:p>
                  </a:txBody>
                  <a:tcPr/>
                </a:tc>
              </a:tr>
              <a:tr h="1249680">
                <a:tc>
                  <a:txBody>
                    <a:bodyPr/>
                    <a:lstStyle/>
                    <a:p>
                      <a:r>
                        <a:rPr lang="en-US" sz="1900" dirty="0" smtClean="0"/>
                        <a:t>[O]</a:t>
                      </a:r>
                      <a:r>
                        <a:rPr lang="en-US" sz="1900" dirty="0" err="1" smtClean="0"/>
                        <a:t>utcome</a:t>
                      </a:r>
                      <a:endParaRPr lang="en-US" sz="1900" dirty="0"/>
                    </a:p>
                  </a:txBody>
                  <a:tcPr/>
                </a:tc>
                <a:tc>
                  <a:txBody>
                    <a:bodyPr/>
                    <a:lstStyle/>
                    <a:p>
                      <a:r>
                        <a:rPr lang="en-US" sz="1900" dirty="0" smtClean="0"/>
                        <a:t>For detection of bleeding</a:t>
                      </a:r>
                      <a:endParaRPr lang="en-US" sz="1900" dirty="0"/>
                    </a:p>
                  </a:txBody>
                  <a:tcPr/>
                </a:tc>
                <a:tc>
                  <a:txBody>
                    <a:bodyPr/>
                    <a:lstStyle/>
                    <a:p>
                      <a:r>
                        <a:rPr lang="en-US" sz="1900" dirty="0" smtClean="0"/>
                        <a:t>Improve velocity and completeness of recovery</a:t>
                      </a:r>
                      <a:r>
                        <a:rPr lang="en-US" sz="1900" baseline="0" dirty="0" smtClean="0"/>
                        <a:t> of ROM</a:t>
                      </a:r>
                      <a:endParaRPr lang="en-US" sz="1900" dirty="0"/>
                    </a:p>
                  </a:txBody>
                  <a:tcPr/>
                </a:tc>
                <a:tc>
                  <a:txBody>
                    <a:bodyPr/>
                    <a:lstStyle/>
                    <a:p>
                      <a:r>
                        <a:rPr lang="en-US" sz="1900" dirty="0" smtClean="0"/>
                        <a:t>What</a:t>
                      </a:r>
                      <a:r>
                        <a:rPr lang="en-US" sz="1900" baseline="0" dirty="0" smtClean="0"/>
                        <a:t> is the rate of revisions </a:t>
                      </a:r>
                      <a:endParaRPr lang="en-US" sz="1900" dirty="0"/>
                    </a:p>
                  </a:txBody>
                  <a:tcPr/>
                </a:tc>
              </a:tr>
              <a:tr h="524726">
                <a:tc>
                  <a:txBody>
                    <a:bodyPr/>
                    <a:lstStyle/>
                    <a:p>
                      <a:r>
                        <a:rPr lang="en-US" sz="1900" dirty="0" smtClean="0"/>
                        <a:t>(T)</a:t>
                      </a:r>
                      <a:r>
                        <a:rPr lang="en-US" sz="1900" dirty="0" err="1" smtClean="0"/>
                        <a:t>ime</a:t>
                      </a:r>
                      <a:endParaRPr lang="en-US" sz="1900" dirty="0"/>
                    </a:p>
                  </a:txBody>
                  <a:tcPr/>
                </a:tc>
                <a:tc>
                  <a:txBody>
                    <a:bodyPr/>
                    <a:lstStyle/>
                    <a:p>
                      <a:endParaRPr lang="en-US" sz="1900" dirty="0"/>
                    </a:p>
                  </a:txBody>
                  <a:tcPr/>
                </a:tc>
                <a:tc>
                  <a:txBody>
                    <a:bodyPr/>
                    <a:lstStyle/>
                    <a:p>
                      <a:r>
                        <a:rPr lang="en-US" sz="1900" dirty="0" smtClean="0"/>
                        <a:t>At 3 months</a:t>
                      </a:r>
                      <a:endParaRPr lang="en-US" sz="1900" dirty="0"/>
                    </a:p>
                  </a:txBody>
                  <a:tcPr/>
                </a:tc>
                <a:tc>
                  <a:txBody>
                    <a:bodyPr/>
                    <a:lstStyle/>
                    <a:p>
                      <a:r>
                        <a:rPr lang="en-US" sz="1900" dirty="0" smtClean="0"/>
                        <a:t>At 10 year?</a:t>
                      </a:r>
                      <a:endParaRPr lang="en-US" sz="1900" dirty="0"/>
                    </a:p>
                  </a:txBody>
                  <a:tcPr/>
                </a:tc>
              </a:tr>
            </a:tbl>
          </a:graphicData>
        </a:graphic>
      </p:graphicFrame>
    </p:spTree>
    <p:extLst>
      <p:ext uri="{BB962C8B-B14F-4D97-AF65-F5344CB8AC3E}">
        <p14:creationId xmlns:p14="http://schemas.microsoft.com/office/powerpoint/2010/main" val="337135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and 3</a:t>
            </a:r>
            <a:endParaRPr lang="en-US" dirty="0"/>
          </a:p>
        </p:txBody>
      </p:sp>
      <p:sp>
        <p:nvSpPr>
          <p:cNvPr id="3" name="Content Placeholder 2"/>
          <p:cNvSpPr>
            <a:spLocks noGrp="1"/>
          </p:cNvSpPr>
          <p:nvPr>
            <p:ph idx="1"/>
          </p:nvPr>
        </p:nvSpPr>
        <p:spPr>
          <a:xfrm>
            <a:off x="457200" y="1882459"/>
            <a:ext cx="8229600" cy="4525963"/>
          </a:xfrm>
        </p:spPr>
        <p:txBody>
          <a:bodyPr/>
          <a:lstStyle/>
          <a:p>
            <a:pPr marL="514350" indent="-514350">
              <a:buFont typeface="+mj-lt"/>
              <a:buAutoNum type="arabicPeriod" startAt="2"/>
            </a:pPr>
            <a:r>
              <a:rPr lang="en-US" dirty="0" smtClean="0"/>
              <a:t>Do not reinvent the wheel</a:t>
            </a:r>
          </a:p>
          <a:p>
            <a:pPr lvl="1">
              <a:buFont typeface="Arial"/>
              <a:buChar char="•"/>
            </a:pPr>
            <a:r>
              <a:rPr lang="en-US" dirty="0" smtClean="0"/>
              <a:t>Read </a:t>
            </a:r>
            <a:r>
              <a:rPr lang="en-US" b="1" u="sng" dirty="0" smtClean="0">
                <a:solidFill>
                  <a:srgbClr val="FF0000"/>
                </a:solidFill>
              </a:rPr>
              <a:t>good literature</a:t>
            </a:r>
            <a:r>
              <a:rPr lang="en-US" dirty="0" smtClean="0"/>
              <a:t>, and not only in the specific disease field</a:t>
            </a:r>
          </a:p>
          <a:p>
            <a:pPr lvl="1">
              <a:buFont typeface="Arial"/>
              <a:buChar char="•"/>
            </a:pPr>
            <a:r>
              <a:rPr lang="en-US" dirty="0" smtClean="0"/>
              <a:t>Ask </a:t>
            </a:r>
            <a:r>
              <a:rPr lang="en-US" b="1" u="sng" dirty="0" smtClean="0">
                <a:solidFill>
                  <a:srgbClr val="FF0000"/>
                </a:solidFill>
              </a:rPr>
              <a:t>experts</a:t>
            </a:r>
            <a:r>
              <a:rPr lang="en-US" dirty="0" smtClean="0"/>
              <a:t> in the field and in </a:t>
            </a:r>
            <a:r>
              <a:rPr lang="en-US" b="1" u="sng" dirty="0" smtClean="0">
                <a:solidFill>
                  <a:srgbClr val="FF0000"/>
                </a:solidFill>
              </a:rPr>
              <a:t>methodology</a:t>
            </a:r>
          </a:p>
          <a:p>
            <a:pPr marL="571500" indent="-514350">
              <a:buFont typeface="+mj-lt"/>
              <a:buAutoNum type="arabicPeriod" startAt="2"/>
            </a:pPr>
            <a:r>
              <a:rPr lang="en-US" dirty="0" smtClean="0"/>
              <a:t>Write your protocol</a:t>
            </a:r>
          </a:p>
          <a:p>
            <a:pPr lvl="1">
              <a:buFont typeface="Arial"/>
              <a:buChar char="•"/>
            </a:pPr>
            <a:r>
              <a:rPr lang="en-US" dirty="0" smtClean="0"/>
              <a:t>following a </a:t>
            </a:r>
            <a:r>
              <a:rPr lang="en-US" b="1" u="sng" dirty="0" smtClean="0">
                <a:solidFill>
                  <a:srgbClr val="FF0000"/>
                </a:solidFill>
              </a:rPr>
              <a:t>validated template</a:t>
            </a:r>
          </a:p>
          <a:p>
            <a:pPr lvl="1">
              <a:buFont typeface="Arial"/>
              <a:buChar char="•"/>
            </a:pPr>
            <a:r>
              <a:rPr lang="en-US" dirty="0" smtClean="0"/>
              <a:t>Doing reverse use of an appraisal check-list</a:t>
            </a:r>
          </a:p>
          <a:p>
            <a:pPr lvl="2"/>
            <a:r>
              <a:rPr lang="en-US" dirty="0" smtClean="0"/>
              <a:t>Equator network (</a:t>
            </a:r>
            <a:r>
              <a:rPr lang="da-DK" dirty="0" err="1" smtClean="0"/>
              <a:t>PLoS</a:t>
            </a:r>
            <a:r>
              <a:rPr lang="da-DK" dirty="0" smtClean="0"/>
              <a:t> Med 2008;5:e139)</a:t>
            </a:r>
            <a:endParaRPr lang="en-US" dirty="0" smtClean="0"/>
          </a:p>
          <a:p>
            <a:pPr marL="571500" indent="-514350">
              <a:buFont typeface="+mj-lt"/>
              <a:buAutoNum type="arabicPeriod" startAt="2"/>
            </a:pPr>
            <a:endParaRPr lang="en-US" dirty="0"/>
          </a:p>
        </p:txBody>
      </p:sp>
    </p:spTree>
    <p:extLst>
      <p:ext uri="{BB962C8B-B14F-4D97-AF65-F5344CB8AC3E}">
        <p14:creationId xmlns:p14="http://schemas.microsoft.com/office/powerpoint/2010/main" val="2504112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studies</a:t>
            </a:r>
            <a:endParaRPr lang="en-US" dirty="0"/>
          </a:p>
        </p:txBody>
      </p:sp>
      <p:sp>
        <p:nvSpPr>
          <p:cNvPr id="3" name="Content Placeholder 2"/>
          <p:cNvSpPr>
            <a:spLocks noGrp="1"/>
          </p:cNvSpPr>
          <p:nvPr>
            <p:ph idx="1"/>
          </p:nvPr>
        </p:nvSpPr>
        <p:spPr>
          <a:xfrm>
            <a:off x="457200" y="1917741"/>
            <a:ext cx="8229600" cy="4525963"/>
          </a:xfrm>
        </p:spPr>
        <p:txBody>
          <a:bodyPr>
            <a:normAutofit fontScale="92500" lnSpcReduction="20000"/>
          </a:bodyPr>
          <a:lstStyle/>
          <a:p>
            <a:pPr lvl="0"/>
            <a:r>
              <a:rPr lang="en-CA" dirty="0" smtClean="0"/>
              <a:t>Purpose </a:t>
            </a:r>
            <a:r>
              <a:rPr lang="en-CA" dirty="0"/>
              <a:t>is to assess </a:t>
            </a:r>
            <a:r>
              <a:rPr lang="en-CA" dirty="0" smtClean="0"/>
              <a:t>the properties of a test.</a:t>
            </a:r>
            <a:endParaRPr lang="en-CA" dirty="0"/>
          </a:p>
          <a:p>
            <a:pPr lvl="0"/>
            <a:r>
              <a:rPr lang="en-CA" dirty="0"/>
              <a:t>I</a:t>
            </a:r>
            <a:r>
              <a:rPr lang="en-CA" dirty="0" smtClean="0"/>
              <a:t>nclusion </a:t>
            </a:r>
            <a:r>
              <a:rPr lang="en-CA" dirty="0"/>
              <a:t>of a </a:t>
            </a:r>
            <a:r>
              <a:rPr lang="en-CA" u="sng" dirty="0"/>
              <a:t>spectrum of participants</a:t>
            </a:r>
            <a:r>
              <a:rPr lang="en-CA" dirty="0"/>
              <a:t>, some with and some without the disease.</a:t>
            </a:r>
          </a:p>
          <a:p>
            <a:pPr lvl="0"/>
            <a:r>
              <a:rPr lang="en-CA" dirty="0" smtClean="0"/>
              <a:t>≥ </a:t>
            </a:r>
            <a:r>
              <a:rPr lang="en-CA" dirty="0"/>
              <a:t>100 patients, </a:t>
            </a:r>
            <a:r>
              <a:rPr lang="en-CA" dirty="0" smtClean="0"/>
              <a:t>(≥ </a:t>
            </a:r>
            <a:r>
              <a:rPr lang="en-CA" dirty="0"/>
              <a:t>50 </a:t>
            </a:r>
            <a:r>
              <a:rPr lang="en-CA" dirty="0" smtClean="0"/>
              <a:t>with and </a:t>
            </a:r>
            <a:r>
              <a:rPr lang="en-CA" dirty="0"/>
              <a:t>≥ 50 </a:t>
            </a:r>
            <a:r>
              <a:rPr lang="en-CA" dirty="0" smtClean="0"/>
              <a:t>without disease).</a:t>
            </a:r>
            <a:endParaRPr lang="en-CA" dirty="0"/>
          </a:p>
          <a:p>
            <a:pPr lvl="0"/>
            <a:r>
              <a:rPr lang="en-CA" dirty="0"/>
              <a:t>Each participant must </a:t>
            </a:r>
            <a:r>
              <a:rPr lang="en-CA" u="sng" dirty="0"/>
              <a:t>receive both the new test and some form of the diagnostic (gold) standard</a:t>
            </a:r>
            <a:r>
              <a:rPr lang="en-CA" dirty="0"/>
              <a:t>.</a:t>
            </a:r>
          </a:p>
          <a:p>
            <a:pPr lvl="0"/>
            <a:r>
              <a:rPr lang="en-CA" dirty="0" smtClean="0"/>
              <a:t>Assessment</a:t>
            </a:r>
            <a:r>
              <a:rPr lang="en-CA" dirty="0"/>
              <a:t>/interpretation of </a:t>
            </a:r>
            <a:r>
              <a:rPr lang="en-CA" dirty="0" smtClean="0"/>
              <a:t>new test and diagnostic standard</a:t>
            </a:r>
            <a:r>
              <a:rPr lang="en-CA" dirty="0"/>
              <a:t> </a:t>
            </a:r>
            <a:r>
              <a:rPr lang="en-CA" u="sng" dirty="0"/>
              <a:t>blinded</a:t>
            </a:r>
            <a:r>
              <a:rPr lang="en-CA" dirty="0"/>
              <a:t> to diagnostic standard </a:t>
            </a:r>
            <a:r>
              <a:rPr lang="en-CA" dirty="0" smtClean="0"/>
              <a:t>result.</a:t>
            </a:r>
            <a:endParaRPr lang="en-CA" dirty="0"/>
          </a:p>
        </p:txBody>
      </p:sp>
    </p:spTree>
    <p:extLst>
      <p:ext uri="{BB962C8B-B14F-4D97-AF65-F5344CB8AC3E}">
        <p14:creationId xmlns:p14="http://schemas.microsoft.com/office/powerpoint/2010/main" val="1917036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9"/>
            <a:ext cx="4191000" cy="1143000"/>
          </a:xfrm>
        </p:spPr>
        <p:txBody>
          <a:bodyPr>
            <a:normAutofit fontScale="90000"/>
          </a:bodyPr>
          <a:lstStyle/>
          <a:p>
            <a:r>
              <a:rPr lang="en-US" dirty="0" smtClean="0"/>
              <a:t>Our diagnostic example</a:t>
            </a:r>
            <a:endParaRPr lang="en-US" dirty="0"/>
          </a:p>
        </p:txBody>
      </p:sp>
      <p:sp>
        <p:nvSpPr>
          <p:cNvPr id="3" name="Content Placeholder 2"/>
          <p:cNvSpPr>
            <a:spLocks noGrp="1"/>
          </p:cNvSpPr>
          <p:nvPr>
            <p:ph sz="half" idx="1"/>
          </p:nvPr>
        </p:nvSpPr>
        <p:spPr>
          <a:xfrm>
            <a:off x="457200" y="1864818"/>
            <a:ext cx="4038600" cy="4525963"/>
          </a:xfrm>
        </p:spPr>
        <p:txBody>
          <a:bodyPr>
            <a:normAutofit/>
          </a:bodyPr>
          <a:lstStyle/>
          <a:p>
            <a:pPr fontAlgn="t"/>
            <a:r>
              <a:rPr lang="en-US" b="1" dirty="0"/>
              <a:t>In patient with a suspected acute joint bleed</a:t>
            </a:r>
            <a:endParaRPr lang="en-US" dirty="0"/>
          </a:p>
          <a:p>
            <a:pPr fontAlgn="t"/>
            <a:r>
              <a:rPr lang="en-US" dirty="0"/>
              <a:t>How does POC US compare</a:t>
            </a:r>
          </a:p>
          <a:p>
            <a:pPr fontAlgn="t"/>
            <a:r>
              <a:rPr lang="en-US" dirty="0"/>
              <a:t>With clinical assessment</a:t>
            </a:r>
          </a:p>
          <a:p>
            <a:pPr fontAlgn="t"/>
            <a:r>
              <a:rPr lang="en-US" dirty="0"/>
              <a:t>For detection of bleeding</a:t>
            </a:r>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t>Critical points:</a:t>
            </a:r>
          </a:p>
          <a:p>
            <a:r>
              <a:rPr lang="en-US" dirty="0" smtClean="0"/>
              <a:t>A gold standard (MRI? Standard US?)</a:t>
            </a:r>
          </a:p>
          <a:p>
            <a:r>
              <a:rPr lang="en-US" dirty="0" smtClean="0"/>
              <a:t>Triple blind</a:t>
            </a:r>
          </a:p>
          <a:p>
            <a:endParaRPr lang="en-US" dirty="0"/>
          </a:p>
        </p:txBody>
      </p:sp>
      <p:sp>
        <p:nvSpPr>
          <p:cNvPr id="5" name="TextBox 4"/>
          <p:cNvSpPr txBox="1"/>
          <p:nvPr/>
        </p:nvSpPr>
        <p:spPr>
          <a:xfrm>
            <a:off x="6712448" y="4504682"/>
            <a:ext cx="1662250" cy="954107"/>
          </a:xfrm>
          <a:prstGeom prst="rect">
            <a:avLst/>
          </a:prstGeom>
          <a:noFill/>
        </p:spPr>
        <p:txBody>
          <a:bodyPr wrap="none" rtlCol="0">
            <a:spAutoFit/>
          </a:bodyPr>
          <a:lstStyle/>
          <a:p>
            <a:r>
              <a:rPr lang="en-US" sz="2800" b="1" dirty="0" smtClean="0">
                <a:solidFill>
                  <a:srgbClr val="FF0000"/>
                </a:solidFill>
              </a:rPr>
              <a:t>Checklist:</a:t>
            </a:r>
          </a:p>
          <a:p>
            <a:r>
              <a:rPr lang="en-US" sz="2800" b="1" dirty="0" smtClean="0">
                <a:solidFill>
                  <a:srgbClr val="FF0000"/>
                </a:solidFill>
              </a:rPr>
              <a:t>QUADAS2</a:t>
            </a:r>
            <a:endParaRPr lang="en-US" sz="2800" b="1" dirty="0">
              <a:solidFill>
                <a:srgbClr val="FF0000"/>
              </a:solidFill>
            </a:endParaRPr>
          </a:p>
        </p:txBody>
      </p:sp>
      <p:sp>
        <p:nvSpPr>
          <p:cNvPr id="6" name="Rectangle 5"/>
          <p:cNvSpPr/>
          <p:nvPr/>
        </p:nvSpPr>
        <p:spPr>
          <a:xfrm>
            <a:off x="5003570" y="5639259"/>
            <a:ext cx="3417756" cy="369332"/>
          </a:xfrm>
          <a:prstGeom prst="rect">
            <a:avLst/>
          </a:prstGeom>
        </p:spPr>
        <p:txBody>
          <a:bodyPr wrap="square">
            <a:spAutoFit/>
          </a:bodyPr>
          <a:lstStyle/>
          <a:p>
            <a:r>
              <a:rPr lang="en-US" dirty="0" smtClean="0"/>
              <a:t>Ann Intern Med 2011;155:529–36.</a:t>
            </a:r>
            <a:endParaRPr lang="en-US" dirty="0"/>
          </a:p>
        </p:txBody>
      </p:sp>
    </p:spTree>
    <p:extLst>
      <p:ext uri="{BB962C8B-B14F-4D97-AF65-F5344CB8AC3E}">
        <p14:creationId xmlns:p14="http://schemas.microsoft.com/office/powerpoint/2010/main" val="4085267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studies</a:t>
            </a:r>
            <a:endParaRPr lang="en-US" dirty="0"/>
          </a:p>
        </p:txBody>
      </p:sp>
      <p:sp>
        <p:nvSpPr>
          <p:cNvPr id="3" name="Content Placeholder 2"/>
          <p:cNvSpPr>
            <a:spLocks noGrp="1"/>
          </p:cNvSpPr>
          <p:nvPr>
            <p:ph idx="1"/>
          </p:nvPr>
        </p:nvSpPr>
        <p:spPr>
          <a:xfrm>
            <a:off x="457200" y="1900101"/>
            <a:ext cx="8229600" cy="4525963"/>
          </a:xfrm>
        </p:spPr>
        <p:txBody>
          <a:bodyPr>
            <a:normAutofit fontScale="92500" lnSpcReduction="20000"/>
          </a:bodyPr>
          <a:lstStyle/>
          <a:p>
            <a:pPr lvl="0"/>
            <a:r>
              <a:rPr lang="en-CA" dirty="0"/>
              <a:t>Purpose is to assess positive or adverse effects of </a:t>
            </a:r>
            <a:r>
              <a:rPr lang="en-CA" dirty="0" smtClean="0"/>
              <a:t>an intervention</a:t>
            </a:r>
          </a:p>
          <a:p>
            <a:pPr lvl="0"/>
            <a:r>
              <a:rPr lang="en-CA" u="sng" dirty="0" smtClean="0"/>
              <a:t>Random or unbiased allocation</a:t>
            </a:r>
            <a:r>
              <a:rPr lang="en-CA" dirty="0"/>
              <a:t> of participants to comparison </a:t>
            </a:r>
            <a:r>
              <a:rPr lang="en-CA" dirty="0" smtClean="0"/>
              <a:t>groups</a:t>
            </a:r>
          </a:p>
          <a:p>
            <a:pPr lvl="1"/>
            <a:r>
              <a:rPr lang="en-CA" dirty="0" smtClean="0"/>
              <a:t>(time series, paired availability, waiting list). </a:t>
            </a:r>
            <a:endParaRPr lang="en-CA" dirty="0"/>
          </a:p>
          <a:p>
            <a:r>
              <a:rPr lang="en-CA" dirty="0" smtClean="0"/>
              <a:t>≥ 1 </a:t>
            </a:r>
            <a:r>
              <a:rPr lang="en-CA" u="sng" dirty="0" smtClean="0"/>
              <a:t>clinically important outcome</a:t>
            </a:r>
          </a:p>
          <a:p>
            <a:r>
              <a:rPr lang="en-CA" dirty="0" smtClean="0"/>
              <a:t>≥ 10 </a:t>
            </a:r>
            <a:r>
              <a:rPr lang="en-CA" dirty="0"/>
              <a:t>per group completing outcome assessment.</a:t>
            </a:r>
          </a:p>
          <a:p>
            <a:pPr lvl="0"/>
            <a:r>
              <a:rPr lang="en-CA" u="sng" dirty="0" smtClean="0"/>
              <a:t>≥ </a:t>
            </a:r>
            <a:r>
              <a:rPr lang="en-CA" u="sng" dirty="0"/>
              <a:t>1 </a:t>
            </a:r>
            <a:r>
              <a:rPr lang="en-CA" u="sng" dirty="0" smtClean="0"/>
              <a:t>outcome</a:t>
            </a:r>
            <a:r>
              <a:rPr lang="en-CA" dirty="0"/>
              <a:t> assessed in </a:t>
            </a:r>
            <a:r>
              <a:rPr lang="en-CA" u="sng" dirty="0"/>
              <a:t>≥ 80% of </a:t>
            </a:r>
            <a:r>
              <a:rPr lang="en-CA" u="sng" dirty="0" smtClean="0"/>
              <a:t>included pts</a:t>
            </a:r>
            <a:r>
              <a:rPr lang="en-CA" dirty="0" smtClean="0"/>
              <a:t>.</a:t>
            </a:r>
          </a:p>
          <a:p>
            <a:pPr lvl="0"/>
            <a:r>
              <a:rPr lang="en-CA" u="sng" dirty="0" smtClean="0"/>
              <a:t>Subgroup </a:t>
            </a:r>
            <a:r>
              <a:rPr lang="en-CA" u="sng" dirty="0"/>
              <a:t>analyses</a:t>
            </a:r>
            <a:r>
              <a:rPr lang="en-CA" dirty="0"/>
              <a:t> must be </a:t>
            </a:r>
            <a:r>
              <a:rPr lang="en-CA" dirty="0" smtClean="0"/>
              <a:t>pre-planned</a:t>
            </a:r>
          </a:p>
          <a:p>
            <a:pPr lvl="0"/>
            <a:r>
              <a:rPr lang="en-CA" dirty="0" smtClean="0"/>
              <a:t>Blinding as much as possible</a:t>
            </a:r>
            <a:endParaRPr lang="en-CA" dirty="0"/>
          </a:p>
        </p:txBody>
      </p:sp>
    </p:spTree>
    <p:extLst>
      <p:ext uri="{BB962C8B-B14F-4D97-AF65-F5344CB8AC3E}">
        <p14:creationId xmlns:p14="http://schemas.microsoft.com/office/powerpoint/2010/main" val="1416248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7388" y="274639"/>
            <a:ext cx="4189412" cy="1143000"/>
          </a:xfrm>
        </p:spPr>
        <p:txBody>
          <a:bodyPr>
            <a:normAutofit fontScale="90000"/>
          </a:bodyPr>
          <a:lstStyle/>
          <a:p>
            <a:r>
              <a:rPr lang="en-US" dirty="0" smtClean="0"/>
              <a:t>Our treatment example</a:t>
            </a:r>
            <a:endParaRPr lang="en-US" dirty="0"/>
          </a:p>
        </p:txBody>
      </p:sp>
      <p:sp>
        <p:nvSpPr>
          <p:cNvPr id="6" name="Content Placeholder 5"/>
          <p:cNvSpPr>
            <a:spLocks noGrp="1"/>
          </p:cNvSpPr>
          <p:nvPr>
            <p:ph sz="half" idx="2"/>
          </p:nvPr>
        </p:nvSpPr>
        <p:spPr>
          <a:xfrm>
            <a:off x="457200" y="1861574"/>
            <a:ext cx="4040188" cy="3951288"/>
          </a:xfrm>
        </p:spPr>
        <p:txBody>
          <a:bodyPr>
            <a:noAutofit/>
          </a:bodyPr>
          <a:lstStyle/>
          <a:p>
            <a:pPr fontAlgn="t"/>
            <a:r>
              <a:rPr lang="en-US" b="1" dirty="0"/>
              <a:t>In patient with established active target joint</a:t>
            </a:r>
            <a:endParaRPr lang="en-US" dirty="0"/>
          </a:p>
          <a:p>
            <a:pPr fontAlgn="t"/>
            <a:r>
              <a:rPr lang="en-US" dirty="0"/>
              <a:t>Does tertiary prophylaxis + standardized physical therapy for 3 months</a:t>
            </a:r>
          </a:p>
          <a:p>
            <a:pPr fontAlgn="t"/>
            <a:r>
              <a:rPr lang="en-US" dirty="0"/>
              <a:t>Compared with tertiary prophylaxis for 3 months alone </a:t>
            </a:r>
          </a:p>
          <a:p>
            <a:pPr fontAlgn="t"/>
            <a:r>
              <a:rPr lang="en-US" dirty="0"/>
              <a:t>Improve velocity and completeness of recovery of ROM</a:t>
            </a:r>
          </a:p>
          <a:p>
            <a:pPr fontAlgn="t"/>
            <a:r>
              <a:rPr lang="en-US" dirty="0"/>
              <a:t>At 3 months</a:t>
            </a:r>
          </a:p>
          <a:p>
            <a:endParaRPr lang="en-US" dirty="0"/>
          </a:p>
        </p:txBody>
      </p:sp>
      <p:sp>
        <p:nvSpPr>
          <p:cNvPr id="8" name="Content Placeholder 7"/>
          <p:cNvSpPr>
            <a:spLocks noGrp="1"/>
          </p:cNvSpPr>
          <p:nvPr>
            <p:ph sz="quarter" idx="4"/>
          </p:nvPr>
        </p:nvSpPr>
        <p:spPr>
          <a:xfrm>
            <a:off x="4645029" y="1861574"/>
            <a:ext cx="4041775" cy="3951288"/>
          </a:xfrm>
        </p:spPr>
        <p:txBody>
          <a:bodyPr>
            <a:normAutofit/>
          </a:bodyPr>
          <a:lstStyle/>
          <a:p>
            <a:r>
              <a:rPr lang="en-US" sz="2800" b="1" dirty="0" smtClean="0"/>
              <a:t>Critical points</a:t>
            </a:r>
          </a:p>
          <a:p>
            <a:r>
              <a:rPr lang="en-US" sz="2800" dirty="0" smtClean="0"/>
              <a:t>Standardize treatment</a:t>
            </a:r>
          </a:p>
          <a:p>
            <a:r>
              <a:rPr lang="en-US" sz="2800" dirty="0" smtClean="0"/>
              <a:t>Blind the assessors</a:t>
            </a:r>
          </a:p>
          <a:p>
            <a:r>
              <a:rPr lang="en-US" sz="2800" dirty="0" smtClean="0"/>
              <a:t>Create comparable groups</a:t>
            </a:r>
          </a:p>
          <a:p>
            <a:endParaRPr lang="en-US" sz="2800" dirty="0"/>
          </a:p>
        </p:txBody>
      </p:sp>
      <p:sp>
        <p:nvSpPr>
          <p:cNvPr id="9" name="TextBox 8"/>
          <p:cNvSpPr txBox="1"/>
          <p:nvPr/>
        </p:nvSpPr>
        <p:spPr>
          <a:xfrm>
            <a:off x="7008164" y="5399981"/>
            <a:ext cx="1640449" cy="954107"/>
          </a:xfrm>
          <a:prstGeom prst="rect">
            <a:avLst/>
          </a:prstGeom>
          <a:noFill/>
        </p:spPr>
        <p:txBody>
          <a:bodyPr wrap="none" rtlCol="0">
            <a:spAutoFit/>
          </a:bodyPr>
          <a:lstStyle/>
          <a:p>
            <a:r>
              <a:rPr lang="en-US" sz="2800" b="1" dirty="0" smtClean="0">
                <a:solidFill>
                  <a:srgbClr val="FF0000"/>
                </a:solidFill>
              </a:rPr>
              <a:t>Checklist:</a:t>
            </a:r>
          </a:p>
          <a:p>
            <a:r>
              <a:rPr lang="en-US" sz="2800" b="1" dirty="0" smtClean="0">
                <a:solidFill>
                  <a:srgbClr val="FF0000"/>
                </a:solidFill>
              </a:rPr>
              <a:t>CONSORT</a:t>
            </a:r>
            <a:endParaRPr lang="en-US" sz="2800" b="1" dirty="0">
              <a:solidFill>
                <a:srgbClr val="FF0000"/>
              </a:solidFill>
            </a:endParaRPr>
          </a:p>
        </p:txBody>
      </p:sp>
      <p:sp>
        <p:nvSpPr>
          <p:cNvPr id="10" name="Rectangle 9"/>
          <p:cNvSpPr/>
          <p:nvPr/>
        </p:nvSpPr>
        <p:spPr>
          <a:xfrm>
            <a:off x="6156929" y="6354085"/>
            <a:ext cx="2501390" cy="369332"/>
          </a:xfrm>
          <a:prstGeom prst="rect">
            <a:avLst/>
          </a:prstGeom>
        </p:spPr>
        <p:txBody>
          <a:bodyPr wrap="none">
            <a:spAutoFit/>
          </a:bodyPr>
          <a:lstStyle/>
          <a:p>
            <a:r>
              <a:rPr lang="fr-FR" dirty="0" smtClean="0"/>
              <a:t>Lancet 2001;357:1191e4</a:t>
            </a:r>
            <a:endParaRPr lang="en-US" dirty="0"/>
          </a:p>
        </p:txBody>
      </p:sp>
    </p:spTree>
    <p:extLst>
      <p:ext uri="{BB962C8B-B14F-4D97-AF65-F5344CB8AC3E}">
        <p14:creationId xmlns:p14="http://schemas.microsoft.com/office/powerpoint/2010/main" val="10934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1669</Words>
  <Application>Microsoft Office PowerPoint</Application>
  <PresentationFormat>On-screen Show (4:3)</PresentationFormat>
  <Paragraphs>319</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Study design: a critical aspect of research</vt:lpstr>
      <vt:lpstr>Disclosures</vt:lpstr>
      <vt:lpstr>Learning objectives</vt:lpstr>
      <vt:lpstr>1 – Clarify your question</vt:lpstr>
      <vt:lpstr>2 and 3</vt:lpstr>
      <vt:lpstr>Diagnostic studies</vt:lpstr>
      <vt:lpstr>Our diagnostic example</vt:lpstr>
      <vt:lpstr>Treatment studies</vt:lpstr>
      <vt:lpstr>Our treatment example</vt:lpstr>
      <vt:lpstr>Prognostic studies</vt:lpstr>
      <vt:lpstr>Plus.mcmaster.ca/ACCESSSS</vt:lpstr>
      <vt:lpstr>Online textbooks</vt:lpstr>
      <vt:lpstr>Pre-appraised evidence</vt:lpstr>
      <vt:lpstr>Manually indexed for you</vt:lpstr>
      <vt:lpstr>Pre-appraised evidence</vt:lpstr>
      <vt:lpstr>PowerPoint Presentation</vt:lpstr>
      <vt:lpstr>Some good examples</vt:lpstr>
      <vt:lpstr>Some good examples</vt:lpstr>
      <vt:lpstr>Cochrane Review: Exercise in Hemophilia</vt:lpstr>
      <vt:lpstr>Exercise in Hemophilia: Study Flow Diagram</vt:lpstr>
      <vt:lpstr>Mohamed et al (2014)</vt:lpstr>
      <vt:lpstr>Mazloum et al. (2014)</vt:lpstr>
      <vt:lpstr>Safety of Exercise</vt:lpstr>
      <vt:lpstr>Efficacy of Exercise</vt:lpstr>
      <vt:lpstr>Discussion</vt:lpstr>
      <vt:lpstr>Discussion </vt:lpstr>
      <vt:lpstr>Conclusions</vt:lpstr>
      <vt:lpstr>THANK YOU  Slides available for download at: hemophilia.mcmaster.ca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design: a critical aspect of research</dc:title>
  <dc:creator>Alfonso Iorio</dc:creator>
  <cp:lastModifiedBy>dawn</cp:lastModifiedBy>
  <cp:revision>45</cp:revision>
  <dcterms:created xsi:type="dcterms:W3CDTF">2015-05-02T16:39:32Z</dcterms:created>
  <dcterms:modified xsi:type="dcterms:W3CDTF">2015-05-08T18:19:51Z</dcterms:modified>
</cp:coreProperties>
</file>