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96" r:id="rId3"/>
  </p:sldMasterIdLst>
  <p:notesMasterIdLst>
    <p:notesMasterId r:id="rId45"/>
  </p:notesMasterIdLst>
  <p:handoutMasterIdLst>
    <p:handoutMasterId r:id="rId46"/>
  </p:handoutMasterIdLst>
  <p:sldIdLst>
    <p:sldId id="256" r:id="rId4"/>
    <p:sldId id="258" r:id="rId5"/>
    <p:sldId id="329" r:id="rId6"/>
    <p:sldId id="286" r:id="rId7"/>
    <p:sldId id="259" r:id="rId8"/>
    <p:sldId id="317" r:id="rId9"/>
    <p:sldId id="280" r:id="rId10"/>
    <p:sldId id="349" r:id="rId11"/>
    <p:sldId id="323" r:id="rId12"/>
    <p:sldId id="333" r:id="rId13"/>
    <p:sldId id="330" r:id="rId14"/>
    <p:sldId id="343" r:id="rId15"/>
    <p:sldId id="296" r:id="rId16"/>
    <p:sldId id="298" r:id="rId17"/>
    <p:sldId id="299" r:id="rId18"/>
    <p:sldId id="269" r:id="rId19"/>
    <p:sldId id="341" r:id="rId20"/>
    <p:sldId id="314" r:id="rId21"/>
    <p:sldId id="335" r:id="rId22"/>
    <p:sldId id="331" r:id="rId23"/>
    <p:sldId id="324" r:id="rId24"/>
    <p:sldId id="334" r:id="rId25"/>
    <p:sldId id="336" r:id="rId26"/>
    <p:sldId id="344" r:id="rId27"/>
    <p:sldId id="332" r:id="rId28"/>
    <p:sldId id="265" r:id="rId29"/>
    <p:sldId id="321" r:id="rId30"/>
    <p:sldId id="322" r:id="rId31"/>
    <p:sldId id="347" r:id="rId32"/>
    <p:sldId id="326" r:id="rId33"/>
    <p:sldId id="327" r:id="rId34"/>
    <p:sldId id="328" r:id="rId35"/>
    <p:sldId id="345" r:id="rId36"/>
    <p:sldId id="346" r:id="rId37"/>
    <p:sldId id="337" r:id="rId38"/>
    <p:sldId id="316" r:id="rId39"/>
    <p:sldId id="318" r:id="rId40"/>
    <p:sldId id="319" r:id="rId41"/>
    <p:sldId id="320" r:id="rId42"/>
    <p:sldId id="348" r:id="rId43"/>
    <p:sldId id="31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D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4" autoAdjust="0"/>
  </p:normalViewPr>
  <p:slideViewPr>
    <p:cSldViewPr snapToGrid="0" snapToObjects="1">
      <p:cViewPr>
        <p:scale>
          <a:sx n="90" d="100"/>
          <a:sy n="90" d="100"/>
        </p:scale>
        <p:origin x="-16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fonso:Documents:Transfer:AAA%20-%20Abstracts%20and%20meetings:2015:EAHAD:UKHC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endParaRPr lang="en-US" sz="2800" dirty="0"/>
          </a:p>
        </c:rich>
      </c:tx>
      <c:layout>
        <c:manualLayout>
          <c:xMode val="edge"/>
          <c:yMode val="edge"/>
          <c:x val="3.5513658123403499E-2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Sheet1!$E$22</c:f>
              <c:strCache>
                <c:ptCount val="1"/>
                <c:pt idx="0">
                  <c:v>Advate nR</c:v>
                </c:pt>
              </c:strCache>
            </c:strRef>
          </c:tx>
          <c:spPr>
            <a:ln>
              <a:solidFill>
                <a:srgbClr val="3366FF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3366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Sheet1!$E$23:$E$25</c:f>
              <c:numCache>
                <c:formatCode>0.0</c:formatCode>
                <c:ptCount val="3"/>
                <c:pt idx="0">
                  <c:v>14.285714285714279</c:v>
                </c:pt>
                <c:pt idx="1">
                  <c:v>22.988505747126439</c:v>
                </c:pt>
                <c:pt idx="2">
                  <c:v>26.666666666666671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Sheet1!$F$22</c:f>
              <c:strCache>
                <c:ptCount val="1"/>
                <c:pt idx="0">
                  <c:v>Kogenate nR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Sheet1!$F$23:$F$25</c:f>
              <c:numCache>
                <c:formatCode>0.0</c:formatCode>
                <c:ptCount val="3"/>
                <c:pt idx="0">
                  <c:v>36.363636363636232</c:v>
                </c:pt>
                <c:pt idx="1">
                  <c:v>44</c:v>
                </c:pt>
                <c:pt idx="2">
                  <c:v>14.81481481481481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Sheet1!$G$22</c:f>
              <c:strCache>
                <c:ptCount val="1"/>
                <c:pt idx="0">
                  <c:v>Adavte R</c:v>
                </c:pt>
              </c:strCache>
            </c:strRef>
          </c:tx>
          <c:spPr>
            <a:ln>
              <a:solidFill>
                <a:srgbClr val="3366FF"/>
              </a:solidFill>
              <a:prstDash val="sysDash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3366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Sheet1!$G$23:$G$25</c:f>
              <c:numCache>
                <c:formatCode>0.0</c:formatCode>
                <c:ptCount val="3"/>
                <c:pt idx="0">
                  <c:v>40</c:v>
                </c:pt>
                <c:pt idx="1">
                  <c:v>20</c:v>
                </c:pt>
                <c:pt idx="2">
                  <c:v>38.461538461538467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Sheet1!$H$22</c:f>
              <c:strCache>
                <c:ptCount val="1"/>
                <c:pt idx="0">
                  <c:v>Kogenate R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Sheet1!$H$23:$H$25</c:f>
              <c:numCache>
                <c:formatCode>0.0</c:formatCode>
                <c:ptCount val="3"/>
                <c:pt idx="0">
                  <c:v>40</c:v>
                </c:pt>
                <c:pt idx="1">
                  <c:v>83.333333333333144</c:v>
                </c:pt>
                <c:pt idx="2">
                  <c:v>20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198592"/>
        <c:axId val="32592960"/>
      </c:lineChart>
      <c:catAx>
        <c:axId val="49198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2592960"/>
        <c:crosses val="autoZero"/>
        <c:auto val="1"/>
        <c:lblAlgn val="ctr"/>
        <c:lblOffset val="100"/>
        <c:noMultiLvlLbl val="0"/>
      </c:catAx>
      <c:valAx>
        <c:axId val="325929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919859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6412-5755-C442-8355-F2B83BC13A1B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81518-2AB8-BB4E-8DDB-55D9C2B7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4A3A-E250-F048-9148-9F9267942572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ACE4-094A-B044-A7BF-C8D19E36C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0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40C80F-84FC-924B-8925-88F9318C9693}" type="slidenum">
              <a:rPr lang="en-US" sz="1200">
                <a:solidFill>
                  <a:prstClr val="black"/>
                </a:solidFill>
              </a:rPr>
              <a:pPr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latin typeface="Times New Roman" charset="0"/>
              </a:rPr>
              <a:t>That’s the theory behind why RCTs are powerful and here are some examples of studies in which randomization made a big difference.</a:t>
            </a:r>
          </a:p>
          <a:p>
            <a:endParaRPr lang="en-CA">
              <a:latin typeface="Times New Roman" charset="0"/>
            </a:endParaRPr>
          </a:p>
          <a:p>
            <a:r>
              <a:rPr lang="en-CA">
                <a:latin typeface="Times New Roman" charset="0"/>
              </a:rPr>
              <a:t>Surgeons developed an elegant and technically feasible method to bypass blocked arteries in the brain that were associated with stroke. The extracranial-intracranial arterial bypass was widely praised as a beneficial procedure for stroke victims in over 200 case series before a multicentre RCT was conducted. The RCT compared patients, all of whom received best medical therapy, and a random half of whom received EC-IC bypass. Those who received EC-IC bypass were shown to have a 14% increased risk of stroke compared with those who did not receive surgery.</a:t>
            </a:r>
          </a:p>
          <a:p>
            <a:endParaRPr lang="en-CA">
              <a:latin typeface="Times New Roman" charset="0"/>
            </a:endParaRPr>
          </a:p>
          <a:p>
            <a:r>
              <a:rPr lang="en-CA">
                <a:latin typeface="Times New Roman" charset="0"/>
              </a:rPr>
              <a:t>Hormonal replacement therapy, in a meta-analysis of observational studies, was reported to be associated with a 50% decrease in coronary artery disease events, leading to widespread prescription into the postmenopausal period. Eventually, however, a large RCT was performed among over 16000 women, followed for several years, which showed a Hazard Ratio of 1.29, that is, a 29% increase in coronary artery disease among post-menopausal women receiving HRT.</a:t>
            </a:r>
          </a:p>
          <a:p>
            <a:endParaRPr lang="en-CA">
              <a:latin typeface="Times New Roman" charset="0"/>
            </a:endParaRPr>
          </a:p>
          <a:p>
            <a:r>
              <a:rPr lang="en-CA">
                <a:latin typeface="Times New Roman" charset="0"/>
              </a:rPr>
              <a:t>In the third example, a large observational study found vitamin E to be associated with a significant decrease in coronary artery disease deaths – but an even larger RCT showed no such effect, and in fact found harm from higher doses.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Each participant center continuously updates the list of concentrates they are can/want to use</a:t>
            </a:r>
          </a:p>
          <a:p>
            <a:pPr marL="457200" lvl="1" indent="0">
              <a:buNone/>
            </a:pPr>
            <a:r>
              <a:rPr lang="en-US" dirty="0" smtClean="0"/>
              <a:t>	This info is tracked all along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Each participant center register all the newborn PUPs into the registry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Whenever a new PUPs is to be started on treatment, consent to randomization AND/OR data collection is chosen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Inhibitor events are collected on both the randomized and not randomized subjects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6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8/20 – 40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28/60 – 46.6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Design: P = prospective R = registry MC = </a:t>
            </a:r>
            <a:r>
              <a:rPr lang="en-US" dirty="0" err="1" smtClean="0"/>
              <a:t>multicountry</a:t>
            </a:r>
            <a:r>
              <a:rPr lang="en-US" baseline="0" dirty="0" smtClean="0"/>
              <a:t> IC= inception cohort, SC – single country DC dynamic cohort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</a:p>
          <a:p>
            <a:endParaRPr lang="en-US" dirty="0" smtClean="0"/>
          </a:p>
          <a:p>
            <a:r>
              <a:rPr lang="en-US" dirty="0" smtClean="0"/>
              <a:t>EUHASS – risk without</a:t>
            </a:r>
            <a:r>
              <a:rPr lang="en-US" baseline="0" dirty="0" smtClean="0"/>
              <a:t> RODIN 0.99 (18 centers excluded)</a:t>
            </a:r>
          </a:p>
          <a:p>
            <a:r>
              <a:rPr lang="en-US" dirty="0" smtClean="0"/>
              <a:t>During these three years of overlap between the two studies, the relative risk of inhibitor development in </a:t>
            </a:r>
            <a:r>
              <a:rPr lang="en-US" dirty="0" err="1" smtClean="0"/>
              <a:t>Kogenate</a:t>
            </a:r>
            <a:r>
              <a:rPr lang="en-US" dirty="0" smtClean="0"/>
              <a:t> Bayer/</a:t>
            </a:r>
            <a:r>
              <a:rPr lang="en-US" dirty="0" err="1" smtClean="0"/>
              <a:t>Helixate</a:t>
            </a:r>
            <a:r>
              <a:rPr lang="en-US" dirty="0" smtClean="0"/>
              <a:t> </a:t>
            </a:r>
            <a:r>
              <a:rPr lang="en-US" dirty="0" err="1" smtClean="0"/>
              <a:t>NextGen</a:t>
            </a:r>
            <a:r>
              <a:rPr lang="en-US" dirty="0" smtClean="0"/>
              <a:t> compared to Ad- </a:t>
            </a:r>
            <a:r>
              <a:rPr lang="en-US" dirty="0" err="1" smtClean="0"/>
              <a:t>vate</a:t>
            </a:r>
            <a:r>
              <a:rPr lang="en-US" dirty="0" smtClean="0"/>
              <a:t> in the overlapping subgroup of the sample was very similar to the HR observed in RODIN: 1.67 (CI 0.95–2.95), while no differ- </a:t>
            </a:r>
            <a:r>
              <a:rPr lang="en-US" dirty="0" err="1" smtClean="0"/>
              <a:t>ence</a:t>
            </a:r>
            <a:r>
              <a:rPr lang="en-US" dirty="0" smtClean="0"/>
              <a:t> was seen in the not overlapping subgroup (0.99, CI 0.62–1.61;see ▶ Table 3 for number of events and patients at risk).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 2: a meta-analysis</a:t>
            </a:r>
          </a:p>
          <a:p>
            <a:pPr lvl="1"/>
            <a:r>
              <a:rPr lang="en-US" dirty="0" smtClean="0"/>
              <a:t>Aggregate data: useless</a:t>
            </a:r>
          </a:p>
          <a:p>
            <a:pPr lvl="1"/>
            <a:r>
              <a:rPr lang="en-US" dirty="0" smtClean="0"/>
              <a:t>IPD: useless, unless maybe an independent brand new analysis</a:t>
            </a:r>
          </a:p>
          <a:p>
            <a:pPr lvl="1"/>
            <a:r>
              <a:rPr lang="en-US" dirty="0" smtClean="0"/>
              <a:t>Principal determinant / Cluster analysis / CART of a specific subset of patients</a:t>
            </a:r>
          </a:p>
          <a:p>
            <a:pPr lvl="2"/>
            <a:r>
              <a:rPr lang="en-US" dirty="0" smtClean="0"/>
              <a:t>Exposure balanced</a:t>
            </a:r>
          </a:p>
          <a:p>
            <a:pPr lvl="3"/>
            <a:r>
              <a:rPr lang="en-US" dirty="0" smtClean="0"/>
              <a:t>Enrolled after 2004</a:t>
            </a:r>
          </a:p>
          <a:p>
            <a:pPr lvl="3"/>
            <a:r>
              <a:rPr lang="en-US" dirty="0" smtClean="0"/>
              <a:t>Enrolled in centers who used similar proportion of </a:t>
            </a:r>
            <a:r>
              <a:rPr lang="en-US" dirty="0" err="1" smtClean="0"/>
              <a:t>kogenate</a:t>
            </a:r>
            <a:r>
              <a:rPr lang="en-US" dirty="0" smtClean="0"/>
              <a:t> and </a:t>
            </a:r>
            <a:r>
              <a:rPr lang="en-US" dirty="0" err="1" smtClean="0"/>
              <a:t>advate</a:t>
            </a:r>
            <a:r>
              <a:rPr lang="en-US" dirty="0" smtClean="0"/>
              <a:t> or enrolled only one patient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1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741 boys with severe HA born between 1991 and 2013 were recruited to the </a:t>
            </a:r>
            <a:r>
              <a:rPr lang="en-US" sz="1200" dirty="0" err="1" smtClean="0"/>
              <a:t>FranceCoag</a:t>
            </a:r>
            <a:r>
              <a:rPr lang="en-US" sz="1200" dirty="0" smtClean="0"/>
              <a:t> Network by 37 HTCs. The PUP cohort criteria were met by 492 of these boys, 52 (17.6%) of those born in 1991-1999 (n=296), and 440 (98.9%) of those born in 2000-2013 (n=445). Among these 492 eligible patients, 189 were excluded from the analyses: 12 had not started treatment at the last clinical visit; 110 received </a:t>
            </a:r>
            <a:r>
              <a:rPr lang="en-US" sz="1200" dirty="0" err="1" smtClean="0"/>
              <a:t>pdFVIII</a:t>
            </a:r>
            <a:r>
              <a:rPr lang="en-US" sz="1200" dirty="0" smtClean="0"/>
              <a:t> at the first infusion; 17 had insufficient data for the first EDs; and 50 also participated in the RODIN study. No patients were excluded because of their follow-up in a particular HTC. Finally, 303 patients followed in 33 HTCs were observed until ED75 and were included in the analyses (Figure 1).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Accounting for </a:t>
            </a:r>
            <a:r>
              <a:rPr lang="en-US" sz="1200" dirty="0" err="1" smtClean="0"/>
              <a:t>centre</a:t>
            </a:r>
            <a:r>
              <a:rPr lang="en-US" sz="1200" dirty="0" smtClean="0"/>
              <a:t>-effects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marginal (or population averaged) approach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conditional (or </a:t>
            </a:r>
            <a:r>
              <a:rPr lang="en-US" sz="1200" dirty="0" err="1" smtClean="0"/>
              <a:t>centre</a:t>
            </a:r>
            <a:r>
              <a:rPr lang="en-US" sz="1200" dirty="0" smtClean="0"/>
              <a:t> specific) approach.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Kahan</a:t>
            </a:r>
            <a:r>
              <a:rPr lang="en-US" dirty="0" smtClean="0"/>
              <a:t>, B. C. (2014). Accounting for </a:t>
            </a:r>
            <a:r>
              <a:rPr lang="en-US" dirty="0" err="1" smtClean="0"/>
              <a:t>centre</a:t>
            </a:r>
            <a:r>
              <a:rPr lang="en-US" dirty="0" smtClean="0"/>
              <a:t>-effects in </a:t>
            </a:r>
            <a:r>
              <a:rPr lang="en-US" dirty="0" err="1" smtClean="0"/>
              <a:t>multicentre</a:t>
            </a:r>
            <a:r>
              <a:rPr lang="en-US" dirty="0" smtClean="0"/>
              <a:t> trials with a binary outcome – when , why , and how ? BMC Medical Research Methodology, 14(1), 1–11.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Split in three slides to interrogate point by point</a:t>
            </a:r>
          </a:p>
          <a:p>
            <a:endParaRPr lang="en-US" dirty="0" smtClean="0"/>
          </a:p>
          <a:p>
            <a:r>
              <a:rPr lang="en-US" dirty="0" err="1" smtClean="0"/>
              <a:t>alfonso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comment that many patients when to </a:t>
            </a:r>
            <a:r>
              <a:rPr lang="en-US" dirty="0" err="1" smtClean="0"/>
              <a:t>Refacto</a:t>
            </a:r>
            <a:r>
              <a:rPr lang="en-US" dirty="0" smtClean="0"/>
              <a:t>, and got </a:t>
            </a:r>
            <a:r>
              <a:rPr lang="en-US" dirty="0" err="1" smtClean="0"/>
              <a:t>inhbitors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side effect</a:t>
            </a:r>
          </a:p>
          <a:p>
            <a:r>
              <a:rPr lang="en-US" dirty="0" smtClean="0"/>
              <a:t>– the</a:t>
            </a:r>
            <a:r>
              <a:rPr lang="en-US" baseline="0" dirty="0" smtClean="0"/>
              <a:t> argument for observational studies is made inappropriately</a:t>
            </a:r>
          </a:p>
          <a:p>
            <a:r>
              <a:rPr lang="en-US" baseline="0" dirty="0" smtClean="0"/>
              <a:t>- the nature of the assessment of side effect is never comparative – you conclude the side effect is there or not, almost never that is higher with one molecule than another – this is a completely different game to 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8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35" tIns="45718" rIns="91435" bIns="45718" rtlCol="0" anchor="b" anchorCtr="0">
            <a:noAutofit/>
          </a:bodyPr>
          <a:lstStyle>
            <a:lvl1pPr algn="ctr" defTabSz="91435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1"/>
            <a:ext cx="7772400" cy="877824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 defTabSz="914353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959511"/>
            <a:ext cx="7770813" cy="41666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9863" y="121027"/>
            <a:ext cx="701675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 sub 1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39863" y="1789115"/>
            <a:ext cx="7016750" cy="4254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" y="-228702"/>
            <a:ext cx="941273" cy="195950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8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7006" y="121027"/>
            <a:ext cx="70596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97006" y="1862139"/>
            <a:ext cx="7059613" cy="4202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" y="-228702"/>
            <a:ext cx="941273" cy="195950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3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8145" y="121027"/>
            <a:ext cx="6848475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08145" y="1809751"/>
            <a:ext cx="6848475" cy="41798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" y="-228702"/>
            <a:ext cx="941273" cy="195950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7" y="121027"/>
            <a:ext cx="6860117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8" y="-320193"/>
            <a:ext cx="1515749" cy="22262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732E9A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6588"/>
            <a:ext cx="6859588" cy="42529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7" y="121027"/>
            <a:ext cx="6849533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8" y="-320193"/>
            <a:ext cx="1515749" cy="22262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732E9A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4" y="1906591"/>
            <a:ext cx="6850063" cy="41894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21027"/>
            <a:ext cx="674370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II – subsection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8" y="-320193"/>
            <a:ext cx="1515749" cy="22262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66889"/>
            <a:ext cx="6743700" cy="4329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5"/>
            <a:ext cx="7772400" cy="977153"/>
          </a:xfrm>
        </p:spPr>
        <p:txBody>
          <a:bodyPr anchor="b" anchorCtr="0">
            <a:noAutofit/>
          </a:bodyPr>
          <a:lstStyle>
            <a:lvl1pPr>
              <a:defRPr sz="48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6" y="5257801"/>
            <a:ext cx="7770813" cy="8740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202" y="424651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990600"/>
            <a:ext cx="7770813" cy="1743075"/>
          </a:xfrm>
        </p:spPr>
        <p:txBody>
          <a:bodyPr vert="horz" lIns="91435" tIns="45718" rIns="91435" bIns="45718" rtlCol="0" anchor="b" anchorCtr="0">
            <a:noAutofit/>
          </a:bodyPr>
          <a:lstStyle>
            <a:lvl1pPr algn="ctr" defTabSz="91435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756652"/>
            <a:ext cx="7770813" cy="1281953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 defTabSz="914353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44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590" indent="-336532">
              <a:defRPr sz="1800"/>
            </a:lvl8pPr>
            <a:lvl9pPr marL="2398590" indent="-336532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44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590" indent="-336532">
              <a:defRPr sz="1800"/>
            </a:lvl8pPr>
            <a:lvl9pPr marL="2398590" indent="-336532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4"/>
            <a:ext cx="3611880" cy="614083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1"/>
            <a:ext cx="3611880" cy="3687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590" indent="-336532">
              <a:defRPr sz="1600"/>
            </a:lvl8pPr>
            <a:lvl9pPr marL="2398590" indent="-336532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4"/>
            <a:ext cx="3611880" cy="614083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1"/>
            <a:ext cx="3611880" cy="3687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590" indent="-336532">
              <a:defRPr sz="1600"/>
            </a:lvl8pPr>
            <a:lvl9pPr marL="2398590" indent="-336532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49"/>
            <a:ext cx="3657600" cy="1162051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1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590" indent="-336532">
              <a:defRPr sz="1800"/>
            </a:lvl8pPr>
            <a:lvl9pPr marL="2398590" indent="-336532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3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91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35" tIns="45718" rIns="91435" bIns="45718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marL="0" lvl="0" indent="0" algn="l" defTabSz="914353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4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601"/>
            <a:ext cx="7776882" cy="950259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marL="0" lvl="0" indent="0" algn="l" defTabSz="914353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5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601"/>
            <a:ext cx="7776882" cy="950259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marL="0" lvl="0" indent="0" algn="l" defTabSz="914353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1"/>
            <a:ext cx="1600200" cy="5592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1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5DD-D58F-8D4C-99D8-3149DC1B9C9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6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5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4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6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5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5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3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0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526014"/>
            <a:ext cx="8096152" cy="814572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358224"/>
            <a:ext cx="8100562" cy="4921355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4" y="4918307"/>
            <a:ext cx="1517325" cy="18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1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5242-0E16-984A-A611-FA1FE2B259A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  <a:prstGeom prst="rect">
            <a:avLst/>
          </a:prstGeom>
        </p:spPr>
        <p:txBody>
          <a:bodyPr vert="horz" lIns="91435" tIns="45718" rIns="91435" bIns="45718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752601"/>
            <a:ext cx="7770813" cy="43735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pPr defTabSz="914353"/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353"/>
              <a:t>5/13/2015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pPr defTabSz="914353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pPr defTabSz="914353"/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353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3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j-ea"/>
          <a:cs typeface="Calibri"/>
        </a:defRPr>
      </a:lvl1pPr>
    </p:titleStyle>
    <p:bodyStyle>
      <a:lvl1pPr marL="342882" indent="-342882" algn="l" defTabSz="914353" rtl="0" eaLnBrk="1" latinLnBrk="0" hangingPunct="1">
        <a:spcBef>
          <a:spcPts val="2000"/>
        </a:spcBef>
        <a:buFontTx/>
        <a:buBlip>
          <a:blip r:embed="rId23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1pPr>
      <a:lvl2pPr marL="685765" indent="-336532" algn="l" defTabSz="914353" rtl="0" eaLnBrk="1" latinLnBrk="0" hangingPunct="1">
        <a:spcBef>
          <a:spcPts val="600"/>
        </a:spcBef>
        <a:buFontTx/>
        <a:buBlip>
          <a:blip r:embed="rId23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2pPr>
      <a:lvl3pPr marL="1034997" indent="-349232" algn="l" defTabSz="914353" rtl="0" eaLnBrk="1" latinLnBrk="0" hangingPunct="1">
        <a:spcBef>
          <a:spcPts val="600"/>
        </a:spcBef>
        <a:buFontTx/>
        <a:buBlip>
          <a:blip r:embed="rId23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3pPr>
      <a:lvl4pPr marL="1371530" indent="-336532" algn="l" defTabSz="914353" rtl="0" eaLnBrk="1" latinLnBrk="0" hangingPunct="1">
        <a:spcBef>
          <a:spcPts val="600"/>
        </a:spcBef>
        <a:buFontTx/>
        <a:buBlip>
          <a:blip r:embed="rId23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4pPr>
      <a:lvl5pPr marL="1720762" indent="-349232" algn="l" defTabSz="914353" rtl="0" eaLnBrk="1" latinLnBrk="0" hangingPunct="1">
        <a:spcBef>
          <a:spcPts val="600"/>
        </a:spcBef>
        <a:buFontTx/>
        <a:buBlip>
          <a:blip r:embed="rId23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5pPr>
      <a:lvl6pPr marL="2055708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590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060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530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fld id="{87BF5242-0E16-984A-A611-FA1FE2B259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77"/>
              <a:t>5/13/2015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fld id="{DF4C2A40-089B-1C42-AD7B-2F6670135B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76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Hemophilia.mcmaster.ca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pps-hemo.or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Hemophilia.mcmaster.ca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pps-hemo.or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19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Balancing risk factors for inhibitors development in clinical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4661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Alfonso Iorio</a:t>
            </a:r>
          </a:p>
          <a:p>
            <a:r>
              <a:rPr lang="en-US" dirty="0" smtClean="0"/>
              <a:t>Health Information Research Unit &amp; Hamilton-Niagara Hemophilia Program</a:t>
            </a:r>
          </a:p>
          <a:p>
            <a:r>
              <a:rPr lang="en-US" dirty="0" smtClean="0"/>
              <a:t>McMaster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001" y="549111"/>
            <a:ext cx="7436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Hemophilia Research Study Update</a:t>
            </a:r>
          </a:p>
          <a:p>
            <a:pPr algn="ctr"/>
            <a:r>
              <a:rPr lang="en-US" sz="3600" dirty="0" smtClean="0"/>
              <a:t>Berlin, 12-14 march 2015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62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Kogenate</a:t>
            </a:r>
            <a:r>
              <a:rPr lang="en-US" dirty="0" smtClean="0"/>
              <a:t> has been associated with a higher rate of inhibitor (and so </a:t>
            </a:r>
            <a:r>
              <a:rPr lang="en-US" dirty="0" err="1" smtClean="0"/>
              <a:t>Refacto</a:t>
            </a:r>
            <a:r>
              <a:rPr lang="en-US" dirty="0" smtClean="0"/>
              <a:t>/</a:t>
            </a:r>
            <a:r>
              <a:rPr lang="en-US" dirty="0" err="1" smtClean="0"/>
              <a:t>Xyntha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size and strength of the association is still unclear</a:t>
            </a:r>
          </a:p>
          <a:p>
            <a:endParaRPr lang="en-US" dirty="0" smtClean="0"/>
          </a:p>
          <a:p>
            <a:r>
              <a:rPr lang="en-US" dirty="0" smtClean="0"/>
              <a:t>There is not robust evidence for causation</a:t>
            </a:r>
          </a:p>
        </p:txBody>
      </p:sp>
    </p:spTree>
    <p:extLst>
      <p:ext uri="{BB962C8B-B14F-4D97-AF65-F5344CB8AC3E}">
        <p14:creationId xmlns:p14="http://schemas.microsoft.com/office/powerpoint/2010/main" val="34592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Considerations on available data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Stepping back: what is the problem?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Implication for practice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Implications </a:t>
            </a:r>
            <a:r>
              <a:rPr lang="en-US" dirty="0" smtClean="0"/>
              <a:t>for research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Two critical concepts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Association versus causation</a:t>
            </a:r>
          </a:p>
          <a:p>
            <a:pPr lvl="1"/>
            <a:r>
              <a:rPr lang="en-US" dirty="0" smtClean="0"/>
              <a:t>Residual confounding</a:t>
            </a:r>
          </a:p>
          <a:p>
            <a:pPr lvl="1"/>
            <a:r>
              <a:rPr lang="en-US" dirty="0" smtClean="0"/>
              <a:t>Bradford Hill criteria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Assessing adverse effects</a:t>
            </a:r>
          </a:p>
          <a:p>
            <a:pPr lvl="1"/>
            <a:r>
              <a:rPr lang="en-US" dirty="0" smtClean="0"/>
              <a:t>Rare/Common</a:t>
            </a:r>
          </a:p>
          <a:p>
            <a:pPr lvl="1"/>
            <a:r>
              <a:rPr lang="en-US" dirty="0" smtClean="0"/>
              <a:t>Anticipated/Unexpected/Anticipated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nlinked to efficacy mechanism/Linked</a:t>
            </a:r>
          </a:p>
          <a:p>
            <a:pPr lvl="1"/>
            <a:r>
              <a:rPr lang="en-US" dirty="0" smtClean="0"/>
              <a:t>??? Almost never comparative assessment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963516" y="523015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04166" y="532502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04166" y="313268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2166" y="584085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611090">
            <a:off x="7804166" y="426389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4166" y="2018837"/>
            <a:ext cx="7620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65533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97238" y="4791932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4099" y="372648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7238" y="2664766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84099" y="1666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0" y="4924802"/>
            <a:ext cx="1905000" cy="18321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Family history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0" y="2959826"/>
            <a:ext cx="1905000" cy="18321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Gene mutation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0" y="976909"/>
            <a:ext cx="1905000" cy="18321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Brand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2486370" y="40334"/>
            <a:ext cx="3595125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MULTIVARIABLE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222587" y="1871693"/>
            <a:ext cx="3858908" cy="4215336"/>
            <a:chOff x="2222587" y="1871693"/>
            <a:chExt cx="3858908" cy="421533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239006" y="1871693"/>
              <a:ext cx="3842489" cy="0"/>
            </a:xfrm>
            <a:prstGeom prst="straightConnector1">
              <a:avLst/>
            </a:prstGeom>
            <a:ln w="57150" cmpd="sng">
              <a:solidFill>
                <a:srgbClr val="4EDD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222587" y="4020667"/>
              <a:ext cx="3842489" cy="0"/>
            </a:xfrm>
            <a:prstGeom prst="straightConnector1">
              <a:avLst/>
            </a:prstGeom>
            <a:ln w="57150" cmpd="sng">
              <a:solidFill>
                <a:srgbClr val="4EDD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239006" y="6087029"/>
              <a:ext cx="3842489" cy="0"/>
            </a:xfrm>
            <a:prstGeom prst="straightConnector1">
              <a:avLst/>
            </a:prstGeom>
            <a:ln w="57150" cmpd="sng">
              <a:solidFill>
                <a:srgbClr val="4EDD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2222587" y="2047015"/>
            <a:ext cx="3858908" cy="3868641"/>
            <a:chOff x="2222587" y="2047015"/>
            <a:chExt cx="3858908" cy="3868641"/>
          </a:xfrm>
        </p:grpSpPr>
        <p:grpSp>
          <p:nvGrpSpPr>
            <p:cNvPr id="23" name="Group 22"/>
            <p:cNvGrpSpPr/>
            <p:nvPr/>
          </p:nvGrpSpPr>
          <p:grpSpPr>
            <a:xfrm>
              <a:off x="2222587" y="2047015"/>
              <a:ext cx="3858908" cy="1830063"/>
              <a:chOff x="2222587" y="2047015"/>
              <a:chExt cx="3858908" cy="1830063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3991432" y="2859554"/>
                <a:ext cx="2090063" cy="0"/>
              </a:xfrm>
              <a:prstGeom prst="straightConnector1">
                <a:avLst/>
              </a:prstGeom>
              <a:ln w="57150" cmpd="sng">
                <a:solidFill>
                  <a:srgbClr val="3366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39006" y="2047015"/>
                <a:ext cx="1752426" cy="812539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2222587" y="2859554"/>
                <a:ext cx="1768845" cy="1017524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2239006" y="4085593"/>
              <a:ext cx="3842489" cy="1830063"/>
              <a:chOff x="2239006" y="4085593"/>
              <a:chExt cx="3842489" cy="1830063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3991432" y="4911850"/>
                <a:ext cx="2090063" cy="0"/>
              </a:xfrm>
              <a:prstGeom prst="straightConnector1">
                <a:avLst/>
              </a:prstGeom>
              <a:ln w="57150" cmpd="sng">
                <a:solidFill>
                  <a:srgbClr val="3366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255425" y="4085593"/>
                <a:ext cx="1752426" cy="812539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2239006" y="4898132"/>
                <a:ext cx="1768845" cy="1017524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2222587" y="2258496"/>
            <a:ext cx="3858908" cy="3582359"/>
            <a:chOff x="2222587" y="2258496"/>
            <a:chExt cx="3858908" cy="3582359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3991432" y="3726483"/>
              <a:ext cx="2090063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38136" y="2258496"/>
              <a:ext cx="1753296" cy="1464634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222587" y="3723130"/>
              <a:ext cx="1801683" cy="211772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255425" y="3723130"/>
              <a:ext cx="1752426" cy="153948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97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963516" y="523015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04166" y="532502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04166" y="313268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2166" y="584085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611090">
            <a:off x="7804166" y="426389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4166" y="2018837"/>
            <a:ext cx="7620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65533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97238" y="4791932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4099" y="372648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7238" y="2664766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84099" y="1666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" y="2288173"/>
            <a:ext cx="2188878" cy="11385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Gene mutation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-1" y="3616851"/>
            <a:ext cx="2188879" cy="117508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Family history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0" y="976910"/>
            <a:ext cx="2188878" cy="1162168"/>
          </a:xfrm>
          <a:prstGeom prst="ellipse">
            <a:avLst/>
          </a:prstGeom>
          <a:solidFill>
            <a:srgbClr val="FCD5B5"/>
          </a:solidFill>
          <a:ln>
            <a:solidFill>
              <a:srgbClr val="FCD5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Brand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486370" y="40334"/>
            <a:ext cx="3595125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MULTIVARIABLE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02789" y="1574412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486370" y="2921232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502789" y="5553932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0" y="4911948"/>
            <a:ext cx="2188879" cy="117508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??Unknown</a:t>
            </a:r>
          </a:p>
          <a:p>
            <a:pPr algn="ctr"/>
            <a:r>
              <a:rPr lang="en-US" sz="2400" dirty="0" smtClean="0"/>
              <a:t>??</a:t>
            </a:r>
            <a:endParaRPr lang="en-US" sz="24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502789" y="4178654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Multiply 64"/>
          <p:cNvSpPr/>
          <p:nvPr/>
        </p:nvSpPr>
        <p:spPr>
          <a:xfrm>
            <a:off x="3675981" y="0"/>
            <a:ext cx="1394524" cy="1529832"/>
          </a:xfrm>
          <a:prstGeom prst="mathMultiply">
            <a:avLst>
              <a:gd name="adj1" fmla="val 101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4721" y="-6684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6235" y="4684298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5" grpId="1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>
            <a:off x="5973467" y="3885608"/>
            <a:ext cx="78532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963516" y="523015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04166" y="532502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04166" y="313268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2166" y="584085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611090">
            <a:off x="7804166" y="426389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4166" y="2018837"/>
            <a:ext cx="7620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65533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97238" y="4791932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4099" y="372648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7238" y="2664766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84099" y="1666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" y="2288173"/>
            <a:ext cx="2188878" cy="11385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Gene mutation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-1" y="3616851"/>
            <a:ext cx="2188879" cy="117508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Family history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0" y="976910"/>
            <a:ext cx="2188878" cy="1162168"/>
          </a:xfrm>
          <a:prstGeom prst="ellipse">
            <a:avLst/>
          </a:prstGeom>
          <a:solidFill>
            <a:srgbClr val="FCD5B5"/>
          </a:solidFill>
          <a:ln>
            <a:solidFill>
              <a:srgbClr val="FCD5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Brand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486370" y="40334"/>
            <a:ext cx="3595125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MULTIVARIABLE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0" y="4911948"/>
            <a:ext cx="2188879" cy="117508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??Unknown</a:t>
            </a:r>
          </a:p>
          <a:p>
            <a:pPr algn="ctr"/>
            <a:r>
              <a:rPr lang="en-US" sz="2400" dirty="0" smtClean="0"/>
              <a:t>??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39006" y="2139078"/>
            <a:ext cx="4127123" cy="3826943"/>
            <a:chOff x="2239006" y="2139078"/>
            <a:chExt cx="4127123" cy="3826943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239006" y="2139078"/>
              <a:ext cx="4010160" cy="641759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06677" y="5618714"/>
              <a:ext cx="3842489" cy="347307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239006" y="4283326"/>
              <a:ext cx="4127123" cy="1041703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39006" y="3132689"/>
            <a:ext cx="1152920" cy="2192340"/>
            <a:chOff x="2239006" y="3132689"/>
            <a:chExt cx="1152920" cy="219234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2239006" y="3132689"/>
              <a:ext cx="1152920" cy="484162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239006" y="3894689"/>
              <a:ext cx="1152920" cy="166216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239006" y="4202527"/>
              <a:ext cx="1152920" cy="1122502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>
            <a:off x="5940340" y="3894689"/>
            <a:ext cx="851578" cy="0"/>
          </a:xfrm>
          <a:prstGeom prst="straightConnector1">
            <a:avLst/>
          </a:prstGeom>
          <a:ln w="152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675981" y="3313605"/>
            <a:ext cx="2188878" cy="11621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Kogenate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Advate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Multiply 52"/>
          <p:cNvSpPr/>
          <p:nvPr/>
        </p:nvSpPr>
        <p:spPr>
          <a:xfrm>
            <a:off x="5668867" y="3132689"/>
            <a:ext cx="1394524" cy="1529832"/>
          </a:xfrm>
          <a:prstGeom prst="mathMultiply">
            <a:avLst>
              <a:gd name="adj1" fmla="val 101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3675981" y="0"/>
            <a:ext cx="1394524" cy="1529832"/>
          </a:xfrm>
          <a:prstGeom prst="mathMultiply">
            <a:avLst>
              <a:gd name="adj1" fmla="val 101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188878" y="4488483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3 -3.79055E-6 L 0.21991 -3.79055E-6 C 0.3005 -3.79055E-6 0.39986 0.09199 0.39986 0.16682 L 0.39986 0.3334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8" y="1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1" animBg="1"/>
      <p:bldP spid="53" grpId="0" animBg="1"/>
      <p:bldP spid="54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Unmeasured confounding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Selection by indication</a:t>
            </a:r>
          </a:p>
          <a:p>
            <a:pPr lvl="1"/>
            <a:r>
              <a:rPr lang="en-US" dirty="0" smtClean="0"/>
              <a:t>The ideal patient profile for molecule x….</a:t>
            </a:r>
          </a:p>
          <a:p>
            <a:r>
              <a:rPr lang="en-US" dirty="0" smtClean="0"/>
              <a:t>Center effect</a:t>
            </a:r>
          </a:p>
          <a:p>
            <a:pPr lvl="1"/>
            <a:r>
              <a:rPr lang="en-US" dirty="0" smtClean="0"/>
              <a:t>The effect of center is a proxy for what you cannot measure</a:t>
            </a:r>
          </a:p>
          <a:p>
            <a:pPr lvl="2"/>
            <a:r>
              <a:rPr lang="en-US" dirty="0" smtClean="0"/>
              <a:t>it is constantly checked even in randomized trials</a:t>
            </a:r>
          </a:p>
          <a:p>
            <a:pPr lvl="2"/>
            <a:r>
              <a:rPr lang="en-US" dirty="0" smtClean="0"/>
              <a:t>Methods exists for small centers</a:t>
            </a:r>
          </a:p>
          <a:p>
            <a:pPr lvl="2"/>
            <a:r>
              <a:rPr lang="en-US" sz="2200" b="1" u="sng" dirty="0" smtClean="0">
                <a:solidFill>
                  <a:srgbClr val="FF0000"/>
                </a:solidFill>
              </a:rPr>
              <a:t>Center effect</a:t>
            </a:r>
            <a:r>
              <a:rPr lang="en-US" sz="2200" b="1" dirty="0" smtClean="0">
                <a:solidFill>
                  <a:srgbClr val="FF0000"/>
                </a:solidFill>
              </a:rPr>
              <a:t> and </a:t>
            </a:r>
            <a:r>
              <a:rPr lang="en-US" sz="2200" b="1" u="sng" dirty="0" smtClean="0">
                <a:solidFill>
                  <a:srgbClr val="FF0000"/>
                </a:solidFill>
              </a:rPr>
              <a:t>“</a:t>
            </a:r>
            <a:r>
              <a:rPr lang="en-US" sz="2200" b="1" u="sng" dirty="0">
                <a:solidFill>
                  <a:srgbClr val="FF0000"/>
                </a:solidFill>
              </a:rPr>
              <a:t>center size” </a:t>
            </a:r>
            <a:r>
              <a:rPr lang="en-US" sz="2200" b="1" u="sng" dirty="0" smtClean="0">
                <a:solidFill>
                  <a:srgbClr val="FF0000"/>
                </a:solidFill>
              </a:rPr>
              <a:t>effect </a:t>
            </a:r>
            <a:r>
              <a:rPr lang="en-US" sz="2200" b="1" dirty="0" smtClean="0">
                <a:solidFill>
                  <a:srgbClr val="FF0000"/>
                </a:solidFill>
              </a:rPr>
              <a:t>ARE NOT the same</a:t>
            </a:r>
            <a:endParaRPr lang="en-US" sz="2200" b="1" dirty="0">
              <a:solidFill>
                <a:srgbClr val="FF0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672" y="6126162"/>
            <a:ext cx="888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McGilchrist</a:t>
            </a:r>
            <a:r>
              <a:rPr lang="en-US" dirty="0"/>
              <a:t>, </a:t>
            </a:r>
            <a:r>
              <a:rPr lang="en-US" dirty="0" smtClean="0"/>
              <a:t>CA et al. Regression </a:t>
            </a:r>
            <a:r>
              <a:rPr lang="en-US" dirty="0"/>
              <a:t>with frailty in survival </a:t>
            </a:r>
            <a:r>
              <a:rPr lang="en-US" dirty="0" smtClean="0"/>
              <a:t>analysis. </a:t>
            </a:r>
            <a:r>
              <a:rPr lang="en-US" i="1" dirty="0" smtClean="0"/>
              <a:t>Biometrics</a:t>
            </a:r>
            <a:r>
              <a:rPr lang="en-US" dirty="0" smtClean="0"/>
              <a:t>, 1991 47, 461-6.</a:t>
            </a:r>
          </a:p>
          <a:p>
            <a:r>
              <a:rPr lang="en-US" dirty="0" err="1"/>
              <a:t>Hougaard</a:t>
            </a:r>
            <a:r>
              <a:rPr lang="en-US" dirty="0"/>
              <a:t>, P. </a:t>
            </a:r>
            <a:r>
              <a:rPr lang="en-US" dirty="0" smtClean="0"/>
              <a:t>Frailty </a:t>
            </a:r>
            <a:r>
              <a:rPr lang="en-US" dirty="0"/>
              <a:t>models for survival </a:t>
            </a:r>
            <a:r>
              <a:rPr lang="en-US" dirty="0" smtClean="0"/>
              <a:t>data. </a:t>
            </a:r>
            <a:r>
              <a:rPr lang="en-US" i="1" dirty="0" smtClean="0"/>
              <a:t>Lifetime </a:t>
            </a:r>
            <a:r>
              <a:rPr lang="en-US" i="1" dirty="0"/>
              <a:t>Data Analysis</a:t>
            </a:r>
            <a:r>
              <a:rPr lang="en-US" dirty="0"/>
              <a:t>, </a:t>
            </a:r>
            <a:r>
              <a:rPr lang="en-US" dirty="0" smtClean="0"/>
              <a:t>1995, 1</a:t>
            </a:r>
            <a:r>
              <a:rPr lang="en-US" dirty="0"/>
              <a:t>, </a:t>
            </a:r>
            <a:r>
              <a:rPr lang="en-US" dirty="0" smtClean="0"/>
              <a:t>255-273.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33" y="228600"/>
            <a:ext cx="83312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</a:rPr>
              <a:t>Evidence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suggesting RCTs are superior to observational studies</a:t>
            </a:r>
            <a:endParaRPr lang="en-CA" dirty="0">
              <a:solidFill>
                <a:schemeClr val="bg1"/>
              </a:solidFill>
              <a:latin typeface="Calibri" charset="0"/>
            </a:endParaRPr>
          </a:p>
        </p:txBody>
      </p:sp>
      <p:graphicFrame>
        <p:nvGraphicFramePr>
          <p:cNvPr id="606248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124012"/>
              </p:ext>
            </p:extLst>
          </p:nvPr>
        </p:nvGraphicFramePr>
        <p:xfrm>
          <a:off x="169333" y="1752601"/>
          <a:ext cx="8839200" cy="4269316"/>
        </p:xfrm>
        <a:graphic>
          <a:graphicData uri="http://schemas.openxmlformats.org/drawingml/2006/table">
            <a:tbl>
              <a:tblPr/>
              <a:tblGrid>
                <a:gridCol w="4910667"/>
                <a:gridCol w="3928533"/>
              </a:tblGrid>
              <a:tr h="678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/>
                          <a:cs typeface="Calibri"/>
                        </a:rPr>
                        <a:t>Observational study results</a:t>
                      </a:r>
                      <a:endParaRPr kumimoji="1" lang="en-C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/>
                          <a:cs typeface="Calibri"/>
                        </a:rPr>
                        <a:t>RCT results</a:t>
                      </a:r>
                      <a:endParaRPr kumimoji="1" lang="en-C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6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Extracranial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to intracranial bypass: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&gt; 200 case series showed </a:t>
                      </a:r>
                      <a:r>
                        <a:rPr kumimoji="1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benefit</a:t>
                      </a:r>
                      <a:endParaRPr kumimoji="1" lang="en-CA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RCT (n=1377)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1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RR increase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of</a:t>
                      </a:r>
                      <a:r>
                        <a:rPr kumimoji="1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14% for stroke</a:t>
                      </a:r>
                      <a:endParaRPr kumimoji="1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8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HRT for post-menopausal women: M-A of 16 cohort and 3 X-sectional studies: </a:t>
                      </a:r>
                      <a:r>
                        <a:rPr kumimoji="1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RRR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of 0.5 for CAD</a:t>
                      </a:r>
                      <a:endParaRPr kumimoji="1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RCT (n=16,608): HRT increased risk of CAD </a:t>
                      </a:r>
                      <a:r>
                        <a:rPr kumimoji="1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HR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=1.29</a:t>
                      </a:r>
                      <a:endParaRPr kumimoji="1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5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Cohort study (n=5133): </a:t>
                      </a: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signif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decrease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 CAD death with </a:t>
                      </a: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vit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</a:t>
                      </a:r>
                      <a:endParaRPr kumimoji="1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RCT (n=9541):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no effect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of </a:t>
                      </a: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vit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 (harm from hi doses)</a:t>
                      </a:r>
                      <a:endParaRPr kumimoji="1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9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23066" r="10477" b="16815"/>
          <a:stretch/>
        </p:blipFill>
        <p:spPr bwMode="auto">
          <a:xfrm>
            <a:off x="459857" y="77408"/>
            <a:ext cx="8224286" cy="672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857" y="310444"/>
            <a:ext cx="2136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CART ANALYSIS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 t="16846" r="18943" b="63987"/>
          <a:stretch/>
        </p:blipFill>
        <p:spPr bwMode="auto">
          <a:xfrm>
            <a:off x="0" y="1601610"/>
            <a:ext cx="9083061" cy="300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Carrying matches does not cause cancer</a:t>
            </a:r>
          </a:p>
          <a:p>
            <a:endParaRPr lang="en-US" dirty="0"/>
          </a:p>
          <a:p>
            <a:r>
              <a:rPr lang="en-US" dirty="0" smtClean="0"/>
              <a:t>Multivariable analysis (and so propensity score analysis) are not a cure (neither a resuscitation measure) for fatally flawed studies</a:t>
            </a:r>
          </a:p>
          <a:p>
            <a:endParaRPr lang="en-US" dirty="0"/>
          </a:p>
          <a:p>
            <a:r>
              <a:rPr lang="en-US" dirty="0" smtClean="0"/>
              <a:t>Randomization might be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- Removable risk factors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- Risks profiles for treatment selection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dirty="0" smtClean="0"/>
              <a:t>Considerations on available data</a:t>
            </a:r>
            <a:endParaRPr lang="en-US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dirty="0" smtClean="0"/>
              <a:t>Stepping back: what is the problem?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dirty="0" smtClean="0"/>
              <a:t>Implication for practice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800" dirty="0"/>
              <a:t>Implications </a:t>
            </a:r>
            <a:r>
              <a:rPr lang="en-US" sz="2800" dirty="0" smtClean="0"/>
              <a:t>for research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Considerations on available data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Stepping back: what is the problem?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Implication for practice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Implications </a:t>
            </a:r>
            <a:r>
              <a:rPr lang="en-US" dirty="0" smtClean="0"/>
              <a:t>for research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19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4444" y="5847392"/>
            <a:ext cx="208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Courtesy of</a:t>
            </a:r>
          </a:p>
          <a:p>
            <a:pPr algn="ctr"/>
            <a:r>
              <a:rPr lang="en-US" dirty="0" smtClean="0"/>
              <a:t>Jenny </a:t>
            </a:r>
            <a:r>
              <a:rPr lang="en-US" dirty="0" err="1" smtClean="0"/>
              <a:t>Goudemand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EPIC: another learning lesson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647" b="5993"/>
          <a:stretch/>
        </p:blipFill>
        <p:spPr>
          <a:xfrm>
            <a:off x="0" y="1417639"/>
            <a:ext cx="9144000" cy="4805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7302" y="5418667"/>
            <a:ext cx="2513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Courtesy of</a:t>
            </a:r>
          </a:p>
          <a:p>
            <a:pPr algn="ctr"/>
            <a:r>
              <a:rPr lang="en-US" dirty="0" smtClean="0"/>
              <a:t>Gunther </a:t>
            </a:r>
            <a:r>
              <a:rPr lang="en-US" dirty="0" err="1" smtClean="0"/>
              <a:t>Auerswald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Accepted on Hemophilia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-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Clear: type of concentrate is a weak risk factor</a:t>
            </a:r>
          </a:p>
          <a:p>
            <a:r>
              <a:rPr lang="en-US" dirty="0" smtClean="0"/>
              <a:t>Clear: if you can, don’t use </a:t>
            </a:r>
            <a:r>
              <a:rPr lang="en-US" dirty="0" err="1" smtClean="0"/>
              <a:t>Kogenate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Less clear:     what do I do then?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what do I use then?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Plasma derived?</a:t>
            </a:r>
          </a:p>
          <a:p>
            <a:pPr lvl="1"/>
            <a:r>
              <a:rPr lang="en-US" dirty="0"/>
              <a:t>Human cell line recombinant factor VIII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Advate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Long acting factor VIII?</a:t>
            </a:r>
          </a:p>
          <a:p>
            <a:pPr lvl="1"/>
            <a:r>
              <a:rPr lang="en-US" dirty="0" smtClean="0"/>
              <a:t>Investigational molecules?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-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will </a:t>
            </a:r>
            <a:r>
              <a:rPr lang="en-US" dirty="0"/>
              <a:t>I use </a:t>
            </a:r>
            <a:r>
              <a:rPr lang="en-US" dirty="0" smtClean="0"/>
              <a:t>to treat my next PUP?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Kogenate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Plasma derived FVIII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Human cell line recombinant factor </a:t>
            </a:r>
            <a:r>
              <a:rPr lang="en-US" dirty="0" smtClean="0"/>
              <a:t>VIII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Advate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Long acting factor </a:t>
            </a:r>
            <a:r>
              <a:rPr lang="en-US" dirty="0" smtClean="0"/>
              <a:t>VIII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Investigational </a:t>
            </a:r>
            <a:r>
              <a:rPr lang="en-US" dirty="0" smtClean="0"/>
              <a:t>molecules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Considerations on available data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Stepping back: what is the problem?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Implication for practice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Implications </a:t>
            </a:r>
            <a:r>
              <a:rPr lang="en-US" b="1" dirty="0" smtClean="0">
                <a:solidFill>
                  <a:srgbClr val="FF0000"/>
                </a:solidFill>
              </a:rPr>
              <a:t>for research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RODIN, </a:t>
            </a:r>
            <a:r>
              <a:rPr lang="en-US" dirty="0" err="1" smtClean="0"/>
              <a:t>FranceCoag</a:t>
            </a:r>
            <a:r>
              <a:rPr lang="en-US" dirty="0" smtClean="0"/>
              <a:t>, UKHCDO showed that you can measure differences in immunogenicity with about 300 PUPs</a:t>
            </a:r>
          </a:p>
          <a:p>
            <a:endParaRPr lang="en-US" dirty="0" smtClean="0"/>
          </a:p>
          <a:p>
            <a:r>
              <a:rPr lang="en-US" dirty="0" smtClean="0"/>
              <a:t>EUHASS showed you can accrue a similar number in half the time</a:t>
            </a:r>
          </a:p>
        </p:txBody>
      </p:sp>
    </p:spTree>
    <p:extLst>
      <p:ext uri="{BB962C8B-B14F-4D97-AF65-F5344CB8AC3E}">
        <p14:creationId xmlns:p14="http://schemas.microsoft.com/office/powerpoint/2010/main" val="15942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11"/>
            <a:ext cx="9144000" cy="6541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5888" y="1694722"/>
            <a:ext cx="2483556" cy="6463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PCI cases enrolled in administrative registry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94400" y="3766234"/>
            <a:ext cx="2483556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Randomized within registry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09444" y="2003778"/>
            <a:ext cx="677334" cy="183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0"/>
          </p:cNvCxnSpPr>
          <p:nvPr/>
        </p:nvCxnSpPr>
        <p:spPr>
          <a:xfrm flipH="1" flipV="1">
            <a:off x="6900333" y="3146778"/>
            <a:ext cx="335845" cy="6194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1710268" y="2492614"/>
            <a:ext cx="420511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Number of patients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6444" y="4962901"/>
            <a:ext cx="1143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1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randomized trial design - hemophilia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200" y="1417638"/>
            <a:ext cx="3289300" cy="2434695"/>
            <a:chOff x="457200" y="1417638"/>
            <a:chExt cx="3289300" cy="2434695"/>
          </a:xfrm>
        </p:grpSpPr>
        <p:pic>
          <p:nvPicPr>
            <p:cNvPr id="7" name="Picture 6" descr="vial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805" y="1417638"/>
              <a:ext cx="2434695" cy="243469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7200" y="1556224"/>
              <a:ext cx="5356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4073877"/>
            <a:ext cx="3289300" cy="2463800"/>
            <a:chOff x="457200" y="4073877"/>
            <a:chExt cx="3289300" cy="2463800"/>
          </a:xfrm>
        </p:grpSpPr>
        <p:pic>
          <p:nvPicPr>
            <p:cNvPr id="4" name="Picture 3" descr="newborn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073877"/>
              <a:ext cx="3289300" cy="2463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57200" y="4073877"/>
              <a:ext cx="5356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46501" y="2060283"/>
            <a:ext cx="2064004" cy="2936924"/>
            <a:chOff x="3746501" y="2060283"/>
            <a:chExt cx="2064004" cy="2936924"/>
          </a:xfrm>
        </p:grpSpPr>
        <p:pic>
          <p:nvPicPr>
            <p:cNvPr id="5" name="Picture 4" descr="Rolling-Dice-300x201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4" r="19543"/>
            <a:stretch/>
          </p:blipFill>
          <p:spPr>
            <a:xfrm>
              <a:off x="3746501" y="2962448"/>
              <a:ext cx="2064004" cy="203475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377266" y="2060283"/>
              <a:ext cx="5356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88393" y="1417638"/>
            <a:ext cx="4264829" cy="4581144"/>
            <a:chOff x="5288393" y="1417638"/>
            <a:chExt cx="4264829" cy="4581144"/>
          </a:xfrm>
        </p:grpSpPr>
        <p:pic>
          <p:nvPicPr>
            <p:cNvPr id="6" name="Picture 5" descr="checklis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393" y="1417638"/>
              <a:ext cx="4264829" cy="458114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351888" y="1640005"/>
              <a:ext cx="5356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Considerations on available data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Stepping back: what is the problem?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Implication for practice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Implications </a:t>
            </a:r>
            <a:r>
              <a:rPr lang="en-US" dirty="0" smtClean="0"/>
              <a:t>for research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-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such a trial was available, would you participate?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YES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such a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use the “best possible product to match the unique individual profile”</a:t>
            </a:r>
          </a:p>
          <a:p>
            <a:endParaRPr lang="en-US" dirty="0"/>
          </a:p>
          <a:p>
            <a:r>
              <a:rPr lang="en-US" dirty="0" smtClean="0"/>
              <a:t>OTHERS REASONS</a:t>
            </a:r>
          </a:p>
          <a:p>
            <a:pPr lvl="1"/>
            <a:r>
              <a:rPr lang="en-US" dirty="0" smtClean="0"/>
              <a:t>Physician preference</a:t>
            </a:r>
          </a:p>
          <a:p>
            <a:pPr lvl="1"/>
            <a:r>
              <a:rPr lang="en-US" dirty="0" smtClean="0"/>
              <a:t>Patient preference</a:t>
            </a:r>
          </a:p>
          <a:p>
            <a:pPr lvl="1"/>
            <a:r>
              <a:rPr lang="en-US" dirty="0" smtClean="0"/>
              <a:t>Enrollment in studies on investigational molecules</a:t>
            </a:r>
          </a:p>
          <a:p>
            <a:pPr lvl="1"/>
            <a:r>
              <a:rPr lang="en-US" dirty="0" smtClean="0"/>
              <a:t>“Relationships” with manufactures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-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such a trial was available, what would be the main barrier to your participation?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have only one recombinant in my center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don’t </a:t>
            </a:r>
            <a:r>
              <a:rPr lang="en-US" dirty="0" smtClean="0"/>
              <a:t>trust </a:t>
            </a:r>
            <a:r>
              <a:rPr lang="en-US" dirty="0"/>
              <a:t>the </a:t>
            </a:r>
            <a:r>
              <a:rPr lang="en-US" dirty="0" smtClean="0"/>
              <a:t>factor-related inhibitor risk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 don’t like randomly choosing (among equivalent products)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Other barriers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" y="0"/>
            <a:ext cx="7685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2118"/>
          <a:stretch/>
        </p:blipFill>
        <p:spPr>
          <a:xfrm>
            <a:off x="0" y="63500"/>
            <a:ext cx="9144000" cy="5291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availability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152189"/>
              </p:ext>
            </p:extLst>
          </p:nvPr>
        </p:nvGraphicFramePr>
        <p:xfrm>
          <a:off x="457200" y="1494722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133"/>
                <a:gridCol w="49614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Requirement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Criteria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Stable</a:t>
                      </a:r>
                      <a:r>
                        <a:rPr lang="en-US" sz="2400" baseline="0" dirty="0" smtClean="0"/>
                        <a:t> population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Single</a:t>
                      </a:r>
                      <a:r>
                        <a:rPr lang="en-US" sz="2400" baseline="0" dirty="0" smtClean="0"/>
                        <a:t> hospital serves the area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/>
                        <a:t>No in- out- migration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/>
                        <a:t>Constant eligibility criteria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/>
                        <a:t>No change in prognosis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Stable treatment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Rest of management stable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Stable evaluation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change in criteria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Stable preference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No publicized credible report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No direct-to-consumer</a:t>
                      </a:r>
                      <a:r>
                        <a:rPr lang="en-US" sz="2400" baseline="0" dirty="0" smtClean="0"/>
                        <a:t> advertising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Stable treatment effect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Intervention effect independent on disease stage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No learning curve required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4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 -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We’d better focus on important risk factors, not molecule-related risk</a:t>
            </a:r>
          </a:p>
          <a:p>
            <a:endParaRPr lang="en-US" dirty="0" smtClean="0"/>
          </a:p>
          <a:p>
            <a:r>
              <a:rPr lang="en-US" dirty="0" smtClean="0"/>
              <a:t>As to concentrate related risk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It is not a matter of </a:t>
            </a:r>
            <a:r>
              <a:rPr lang="en-US" b="1" i="1" dirty="0" smtClean="0">
                <a:solidFill>
                  <a:srgbClr val="FF0000"/>
                </a:solidFill>
              </a:rPr>
              <a:t>better</a:t>
            </a:r>
            <a:r>
              <a:rPr lang="en-US" dirty="0" smtClean="0"/>
              <a:t> or </a:t>
            </a:r>
            <a:r>
              <a:rPr lang="en-US" b="1" i="1" dirty="0" smtClean="0">
                <a:solidFill>
                  <a:srgbClr val="FF0000"/>
                </a:solidFill>
              </a:rPr>
              <a:t>larger</a:t>
            </a:r>
            <a:r>
              <a:rPr lang="en-US" dirty="0" smtClean="0"/>
              <a:t> data collection, we need a </a:t>
            </a:r>
            <a:r>
              <a:rPr lang="en-US" b="1" i="1" dirty="0" smtClean="0">
                <a:solidFill>
                  <a:srgbClr val="FF0000"/>
                </a:solidFill>
              </a:rPr>
              <a:t>different way for </a:t>
            </a:r>
            <a:r>
              <a:rPr lang="en-US" dirty="0" smtClean="0"/>
              <a:t>data collection and analysis</a:t>
            </a:r>
          </a:p>
          <a:p>
            <a:endParaRPr lang="en-US" dirty="0"/>
          </a:p>
          <a:p>
            <a:r>
              <a:rPr lang="en-US" dirty="0" smtClean="0"/>
              <a:t>….. together we can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129" y="631716"/>
            <a:ext cx="3674315" cy="968484"/>
          </a:xfrm>
        </p:spPr>
        <p:txBody>
          <a:bodyPr/>
          <a:lstStyle/>
          <a:p>
            <a:r>
              <a:rPr lang="en-US" dirty="0" smtClean="0"/>
              <a:t>Thank you 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525963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06641" y="2244578"/>
            <a:ext cx="5556738" cy="339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Download these slides at:</a:t>
            </a:r>
          </a:p>
          <a:p>
            <a:r>
              <a:rPr lang="en-US" dirty="0" smtClean="0">
                <a:hlinkClick r:id="rId3"/>
              </a:rPr>
              <a:t>Hemophilia.mcmaster.ca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Join </a:t>
            </a:r>
            <a:r>
              <a:rPr lang="en-US" dirty="0" smtClean="0"/>
              <a:t>the Web Application for Population Pharmacokinetic</a:t>
            </a:r>
          </a:p>
          <a:p>
            <a:r>
              <a:rPr lang="en-US" dirty="0" smtClean="0"/>
              <a:t>Service (WAPPS) </a:t>
            </a:r>
            <a:r>
              <a:rPr lang="en-US" dirty="0"/>
              <a:t>network at:</a:t>
            </a:r>
          </a:p>
          <a:p>
            <a:r>
              <a:rPr lang="en-US" dirty="0">
                <a:hlinkClick r:id="rId4"/>
              </a:rPr>
              <a:t>www.wapps-hemo.org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87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77"/>
            <a:ext cx="9144000" cy="46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97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Evaluation of Safety and Effectiveness of factor VIII treatment in </a:t>
            </a:r>
            <a:r>
              <a:rPr lang="en-US" b="1" dirty="0"/>
              <a:t>Hemophilia A patients with low titer inhibitors or a personal history of inhibitor. </a:t>
            </a:r>
            <a:r>
              <a:rPr lang="en-US" sz="4000" dirty="0"/>
              <a:t>Patient Data Meta-analysis of </a:t>
            </a:r>
            <a:r>
              <a:rPr lang="en-US" sz="4000" dirty="0" err="1"/>
              <a:t>rAFH</a:t>
            </a:r>
            <a:r>
              <a:rPr lang="en-US" sz="4000" dirty="0"/>
              <a:t>-PFM Post-Authorization Safety </a:t>
            </a:r>
            <a:r>
              <a:rPr lang="en-US" sz="4000" dirty="0" smtClean="0"/>
              <a:t>Studies</a:t>
            </a:r>
            <a:r>
              <a:rPr lang="en-US" sz="4900" b="1" dirty="0"/>
              <a:t> </a:t>
            </a:r>
            <a:r>
              <a:rPr lang="en-CA" sz="4900" dirty="0"/>
              <a:t/>
            </a:r>
            <a:br>
              <a:rPr lang="en-CA" sz="4900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199" y="4939170"/>
            <a:ext cx="8009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V. Romanov </a:t>
            </a:r>
            <a:r>
              <a:rPr lang="it-IT" sz="3200" dirty="0" smtClean="0"/>
              <a:t>, </a:t>
            </a:r>
            <a:r>
              <a:rPr lang="it-IT" sz="3200" dirty="0"/>
              <a:t>M. </a:t>
            </a:r>
            <a:r>
              <a:rPr lang="it-IT" sz="3200" dirty="0" smtClean="0"/>
              <a:t>Marcucci, </a:t>
            </a:r>
            <a:r>
              <a:rPr lang="it-IT" sz="3200" dirty="0" err="1"/>
              <a:t>J</a:t>
            </a:r>
            <a:r>
              <a:rPr lang="it-IT" sz="3200" dirty="0"/>
              <a:t>. </a:t>
            </a:r>
            <a:r>
              <a:rPr lang="it-IT" sz="3200" dirty="0" err="1" smtClean="0"/>
              <a:t>Cheng</a:t>
            </a:r>
            <a:r>
              <a:rPr lang="it-IT" sz="3200" dirty="0" smtClean="0"/>
              <a:t>,</a:t>
            </a:r>
          </a:p>
          <a:p>
            <a:pPr algn="ctr"/>
            <a:r>
              <a:rPr lang="it-IT" sz="3200" dirty="0" smtClean="0"/>
              <a:t>L</a:t>
            </a:r>
            <a:r>
              <a:rPr lang="it-IT" sz="3200" dirty="0"/>
              <a:t>. </a:t>
            </a:r>
            <a:r>
              <a:rPr lang="it-IT" sz="3200" dirty="0" err="1" smtClean="0"/>
              <a:t>Thabane</a:t>
            </a:r>
            <a:r>
              <a:rPr lang="it-IT" sz="3200" dirty="0" smtClean="0"/>
              <a:t>, </a:t>
            </a:r>
            <a:r>
              <a:rPr lang="it-IT" sz="3200" dirty="0"/>
              <a:t>A. </a:t>
            </a:r>
            <a:r>
              <a:rPr lang="it-IT" sz="3200" dirty="0" smtClean="0"/>
              <a:t>Iorio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412387" y="6306445"/>
            <a:ext cx="441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Thrombosis</a:t>
            </a:r>
            <a:r>
              <a:rPr lang="it-IT" dirty="0"/>
              <a:t> and </a:t>
            </a:r>
            <a:r>
              <a:rPr lang="it-IT" dirty="0" err="1"/>
              <a:t>Haemostasis</a:t>
            </a:r>
            <a:r>
              <a:rPr lang="it-IT" dirty="0"/>
              <a:t> 2015, </a:t>
            </a:r>
            <a:r>
              <a:rPr lang="it-IT" dirty="0" err="1"/>
              <a:t>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533679"/>
              </p:ext>
            </p:extLst>
          </p:nvPr>
        </p:nvGraphicFramePr>
        <p:xfrm>
          <a:off x="865011" y="1592439"/>
          <a:ext cx="92202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4" imgW="9220200" imgH="5118100" progId="Word.Document.12">
                  <p:embed/>
                </p:oleObj>
              </mc:Choice>
              <mc:Fallback>
                <p:oleObj name="Document" r:id="rId4" imgW="9220200" imgH="511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5011" y="1592439"/>
                        <a:ext cx="9220200" cy="511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65667" y="213057"/>
            <a:ext cx="821266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Inhibitors in hemophilia </a:t>
            </a:r>
            <a:r>
              <a:rPr lang="en-US" sz="2400" b="1" dirty="0"/>
              <a:t>A patients with low titer inhibitors or a personal history of </a:t>
            </a:r>
            <a:r>
              <a:rPr lang="en-US" sz="2400" b="1" dirty="0" smtClean="0"/>
              <a:t>inhibitor</a:t>
            </a:r>
          </a:p>
          <a:p>
            <a:r>
              <a:rPr lang="it-IT" sz="2400" dirty="0"/>
              <a:t>V. </a:t>
            </a:r>
            <a:r>
              <a:rPr lang="it-IT" sz="2400" dirty="0" smtClean="0"/>
              <a:t>Romanov et al. </a:t>
            </a:r>
            <a:r>
              <a:rPr lang="it-IT" sz="2400" dirty="0" err="1" smtClean="0"/>
              <a:t>Thrombosis</a:t>
            </a:r>
            <a:r>
              <a:rPr lang="it-IT" sz="2400" dirty="0" smtClean="0"/>
              <a:t> and </a:t>
            </a:r>
            <a:r>
              <a:rPr lang="it-IT" sz="2400" dirty="0" err="1" smtClean="0"/>
              <a:t>Haemostasis</a:t>
            </a:r>
            <a:r>
              <a:rPr lang="it-IT" sz="2400" dirty="0" smtClean="0"/>
              <a:t> 2015, </a:t>
            </a:r>
            <a:r>
              <a:rPr lang="it-IT" sz="2400" dirty="0" err="1" smtClean="0"/>
              <a:t>accepted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53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547"/>
            <a:ext cx="8229600" cy="4439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Inhibitors, inhibitors, inhibitors….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69971"/>
              </p:ext>
            </p:extLst>
          </p:nvPr>
        </p:nvGraphicFramePr>
        <p:xfrm>
          <a:off x="155221" y="903668"/>
          <a:ext cx="884766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112"/>
                <a:gridCol w="1051770"/>
                <a:gridCol w="1403564"/>
                <a:gridCol w="677333"/>
                <a:gridCol w="677333"/>
                <a:gridCol w="1707445"/>
                <a:gridCol w="21731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Year,</a:t>
                      </a:r>
                      <a:r>
                        <a:rPr lang="en-US" baseline="0" dirty="0" smtClean="0"/>
                        <a:t> patients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P, R, IC, MC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300</a:t>
                      </a:r>
                      <a:r>
                        <a:rPr lang="en-US" sz="1600" baseline="0" dirty="0" smtClean="0"/>
                        <a:t> (407)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effect,</a:t>
                      </a:r>
                    </a:p>
                    <a:p>
                      <a:r>
                        <a:rPr lang="en-US" sz="1600" b="0" baseline="0" dirty="0" smtClean="0"/>
                        <a:t> B-DD f-VIII,</a:t>
                      </a:r>
                    </a:p>
                    <a:p>
                      <a:r>
                        <a:rPr lang="en-US" sz="1600" baseline="0" dirty="0" smtClean="0"/>
                        <a:t>RODIN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</a:t>
                      </a:r>
                      <a:r>
                        <a:rPr lang="en-US" sz="1600" baseline="0" dirty="0" smtClean="0"/>
                        <a:t>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</a:t>
                      </a:r>
                      <a:r>
                        <a:rPr lang="en-US" sz="1600" b="0" baseline="0" dirty="0" smtClean="0"/>
                        <a:t>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234</a:t>
                      </a:r>
                      <a:r>
                        <a:rPr lang="en-US" sz="1600" baseline="0" dirty="0" smtClean="0"/>
                        <a:t> (303)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 “center” effect</a:t>
                      </a:r>
                    </a:p>
                    <a:p>
                      <a:r>
                        <a:rPr lang="en-US" sz="1600" dirty="0" smtClean="0"/>
                        <a:t>RODIN effect 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 a second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Vezina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2005-2010</a:t>
                      </a:r>
                    </a:p>
                    <a:p>
                      <a:pPr algn="ctr"/>
                      <a:r>
                        <a:rPr lang="en-US" sz="1600" dirty="0" smtClean="0"/>
                        <a:t>86 (99)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Higher rate with </a:t>
                      </a:r>
                      <a:r>
                        <a:rPr lang="en-US" sz="1600" dirty="0" err="1" smtClean="0"/>
                        <a:t>Advate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 cannot</a:t>
                      </a:r>
                      <a:r>
                        <a:rPr lang="en-US" sz="1600" baseline="0" dirty="0" smtClean="0"/>
                        <a:t> “export” results?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EUHASS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P, DC, MC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2009-2013</a:t>
                      </a:r>
                    </a:p>
                    <a:p>
                      <a:pPr algn="ctr"/>
                      <a:r>
                        <a:rPr lang="en-US" sz="1600" dirty="0" smtClean="0"/>
                        <a:t>284 (417)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r>
                        <a:rPr lang="en-US" sz="1600" baseline="0" dirty="0" smtClean="0"/>
                        <a:t>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Non-confirmatory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EAHAD</a:t>
                      </a:r>
                      <a:r>
                        <a:rPr lang="en-US" sz="1600" b="0" baseline="0" dirty="0" smtClean="0"/>
                        <a:t> IPD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MA, MC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1994-2003</a:t>
                      </a:r>
                    </a:p>
                    <a:p>
                      <a:pPr algn="ctr"/>
                      <a:r>
                        <a:rPr lang="en-US" b="0" dirty="0" smtClean="0"/>
                        <a:t>80 (761)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40.0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6.6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Any of</a:t>
                      </a:r>
                      <a:r>
                        <a:rPr lang="en-US" b="0" baseline="0" dirty="0" smtClean="0"/>
                        <a:t> the previous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Non confirmatory</a:t>
                      </a:r>
                    </a:p>
                    <a:p>
                      <a:r>
                        <a:rPr lang="en-US" sz="1800" b="0" dirty="0" smtClean="0"/>
                        <a:t>Direction of effect</a:t>
                      </a:r>
                    </a:p>
                    <a:p>
                      <a:r>
                        <a:rPr lang="en-US" sz="1800" b="0" dirty="0" smtClean="0"/>
                        <a:t>Inconsistency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594424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 = prospective; R = registry; MC = multiple centers/countries, IC = inception cohort, SC = single </a:t>
            </a:r>
            <a:r>
              <a:rPr lang="en-US" dirty="0" smtClean="0"/>
              <a:t>country; S = survey; DC = dynamic cohort; MA = meta-analysis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09999" y="903668"/>
            <a:ext cx="649111" cy="493776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59110" y="903668"/>
            <a:ext cx="649111" cy="493776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129" y="631716"/>
            <a:ext cx="3674315" cy="968484"/>
          </a:xfrm>
        </p:spPr>
        <p:txBody>
          <a:bodyPr/>
          <a:lstStyle/>
          <a:p>
            <a:r>
              <a:rPr lang="en-US" dirty="0" smtClean="0"/>
              <a:t>Thank you 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525963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06641" y="2244578"/>
            <a:ext cx="5556738" cy="339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Download these slides at:</a:t>
            </a:r>
          </a:p>
          <a:p>
            <a:r>
              <a:rPr lang="en-US" dirty="0" smtClean="0">
                <a:hlinkClick r:id="rId3"/>
              </a:rPr>
              <a:t>Hemophilia.mcmaster.ca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Join </a:t>
            </a:r>
            <a:r>
              <a:rPr lang="en-US" dirty="0" smtClean="0"/>
              <a:t>the Web Application for Population Pharmacokinetic</a:t>
            </a:r>
          </a:p>
          <a:p>
            <a:r>
              <a:rPr lang="en-US" dirty="0" smtClean="0"/>
              <a:t>Service (WAPPS) </a:t>
            </a:r>
            <a:r>
              <a:rPr lang="en-US" dirty="0"/>
              <a:t>network at:</a:t>
            </a:r>
          </a:p>
          <a:p>
            <a:r>
              <a:rPr lang="en-US" dirty="0">
                <a:hlinkClick r:id="rId4"/>
              </a:rPr>
              <a:t>www.wapps-hemo.org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5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653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6652" y="70939"/>
            <a:ext cx="3567297" cy="181588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EUHASS – PTPs</a:t>
            </a:r>
          </a:p>
          <a:p>
            <a:endParaRPr lang="en-US" sz="800" dirty="0"/>
          </a:p>
          <a:p>
            <a:r>
              <a:rPr lang="en-US" sz="2400" dirty="0" err="1" smtClean="0"/>
              <a:t>Advate</a:t>
            </a:r>
            <a:r>
              <a:rPr lang="en-US" sz="2400" dirty="0" smtClean="0"/>
              <a:t>     0.11 (0.03 – 0.25)</a:t>
            </a:r>
          </a:p>
          <a:p>
            <a:r>
              <a:rPr lang="en-US" sz="2400" dirty="0" err="1" smtClean="0"/>
              <a:t>Kogenate</a:t>
            </a:r>
            <a:r>
              <a:rPr lang="en-US" sz="2400" dirty="0" smtClean="0"/>
              <a:t> 0.17 (0.06 - 0.37)</a:t>
            </a:r>
          </a:p>
          <a:p>
            <a:endParaRPr lang="en-US" sz="8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OR = 1.54 (0.24 – 12)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9962" y="1923047"/>
            <a:ext cx="3573987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Xi, PTP meta-analysis</a:t>
            </a:r>
          </a:p>
          <a:p>
            <a:endParaRPr lang="en-US" sz="800" dirty="0"/>
          </a:p>
          <a:p>
            <a:r>
              <a:rPr lang="en-US" sz="2400" dirty="0" err="1" smtClean="0"/>
              <a:t>Advate</a:t>
            </a:r>
            <a:r>
              <a:rPr lang="en-US" sz="2400" dirty="0" smtClean="0"/>
              <a:t>     0.10 (0.05 – 0.18)</a:t>
            </a:r>
          </a:p>
          <a:p>
            <a:r>
              <a:rPr lang="en-US" sz="2400" dirty="0" err="1" smtClean="0"/>
              <a:t>Kogenate</a:t>
            </a:r>
            <a:r>
              <a:rPr lang="en-US" sz="2400" dirty="0" smtClean="0"/>
              <a:t> 0.26 (0.16 - 0.44)</a:t>
            </a:r>
          </a:p>
          <a:p>
            <a:r>
              <a:rPr lang="en-US" sz="2400" i="1" dirty="0" err="1"/>
              <a:t>Kogenate</a:t>
            </a:r>
            <a:r>
              <a:rPr lang="en-US" sz="2400" i="1" dirty="0"/>
              <a:t> </a:t>
            </a:r>
            <a:r>
              <a:rPr lang="en-US" sz="2400" i="1" dirty="0" smtClean="0"/>
              <a:t>0.11 </a:t>
            </a:r>
            <a:r>
              <a:rPr lang="en-US" sz="2400" i="1" dirty="0"/>
              <a:t>(</a:t>
            </a:r>
            <a:r>
              <a:rPr lang="en-US" sz="2400" i="1" dirty="0" smtClean="0"/>
              <a:t>0.05 - 0.23</a:t>
            </a:r>
            <a:r>
              <a:rPr lang="en-US" sz="2400" i="1" dirty="0"/>
              <a:t>)</a:t>
            </a:r>
          </a:p>
          <a:p>
            <a:endParaRPr lang="en-US" sz="800" i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OR = 2.6 (0.88 – 8.8)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9962" y="4108261"/>
            <a:ext cx="357398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Aledort</a:t>
            </a:r>
            <a:r>
              <a:rPr lang="en-US" sz="2400" dirty="0" smtClean="0"/>
              <a:t> BDD meta-analysis</a:t>
            </a:r>
          </a:p>
          <a:p>
            <a:endParaRPr lang="en-US" sz="800" dirty="0"/>
          </a:p>
          <a:p>
            <a:r>
              <a:rPr lang="en-US" sz="2400" i="1" dirty="0" err="1" smtClean="0"/>
              <a:t>Kogenate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Advate</a:t>
            </a:r>
            <a:endParaRPr lang="en-US" sz="2400" i="1" dirty="0" smtClean="0"/>
          </a:p>
          <a:p>
            <a:r>
              <a:rPr lang="en-US" sz="2400" i="1" dirty="0" smtClean="0"/>
              <a:t>High titer</a:t>
            </a:r>
            <a:endParaRPr lang="en-US" sz="2400" i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HR = 1.75 (0.05 – 65.5)</a:t>
            </a:r>
          </a:p>
          <a:p>
            <a:endParaRPr lang="en-US" sz="1100" dirty="0" smtClean="0"/>
          </a:p>
          <a:p>
            <a:r>
              <a:rPr lang="en-US" sz="2400" dirty="0" smtClean="0"/>
              <a:t>All inhibitors</a:t>
            </a:r>
          </a:p>
          <a:p>
            <a:r>
              <a:rPr lang="en-US" sz="2400" dirty="0" smtClean="0"/>
              <a:t>HR</a:t>
            </a:r>
            <a:r>
              <a:rPr lang="en-US" sz="2400" dirty="0"/>
              <a:t>, </a:t>
            </a:r>
            <a:r>
              <a:rPr lang="en-US" sz="2400" dirty="0" smtClean="0"/>
              <a:t>2.43 (0.31</a:t>
            </a:r>
            <a:r>
              <a:rPr lang="en-US" sz="2400" dirty="0"/>
              <a:t>–</a:t>
            </a:r>
            <a:r>
              <a:rPr lang="en-US" sz="2400" dirty="0" smtClean="0"/>
              <a:t>19.2)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57539" y="2174100"/>
            <a:ext cx="1095172" cy="837584"/>
            <a:chOff x="3957539" y="2174100"/>
            <a:chExt cx="1095172" cy="837584"/>
          </a:xfrm>
        </p:grpSpPr>
        <p:sp>
          <p:nvSpPr>
            <p:cNvPr id="3" name="TextBox 2"/>
            <p:cNvSpPr txBox="1"/>
            <p:nvPr/>
          </p:nvSpPr>
          <p:spPr>
            <a:xfrm>
              <a:off x="3957539" y="21741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Kogenate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48259" y="2642352"/>
              <a:ext cx="867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Advate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2199890" y="1848456"/>
            <a:ext cx="0" cy="303918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07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Systematic review? </a:t>
            </a:r>
            <a:r>
              <a:rPr lang="en-US" dirty="0"/>
              <a:t>M</a:t>
            </a:r>
            <a:r>
              <a:rPr lang="en-US" dirty="0" smtClean="0"/>
              <a:t>eta-analysis? Pooled analysis?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666"/>
            <a:ext cx="9144000" cy="4820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064" y="6375780"/>
            <a:ext cx="312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Minno</a:t>
            </a:r>
            <a:r>
              <a:rPr lang="en-US" dirty="0" smtClean="0"/>
              <a:t> et al, accepted,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42284"/>
              </p:ext>
            </p:extLst>
          </p:nvPr>
        </p:nvGraphicFramePr>
        <p:xfrm>
          <a:off x="304798" y="2136072"/>
          <a:ext cx="10470887" cy="325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Document" r:id="rId5" imgW="8382000" imgH="2603500" progId="Word.Document.12">
                  <p:embed/>
                </p:oleObj>
              </mc:Choice>
              <mc:Fallback>
                <p:oleObj name="Document" r:id="rId5" imgW="83820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798" y="2136072"/>
                        <a:ext cx="10470887" cy="3252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799" y="5226362"/>
            <a:ext cx="8382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>
                <a:solidFill>
                  <a:srgbClr val="002060"/>
                </a:solidFill>
              </a:rPr>
              <a:t>Kreuz</a:t>
            </a:r>
            <a:r>
              <a:rPr lang="en-GB" sz="2800" dirty="0" smtClean="0">
                <a:solidFill>
                  <a:srgbClr val="002060"/>
                </a:solidFill>
              </a:rPr>
              <a:t> W, Gill JC, </a:t>
            </a:r>
            <a:r>
              <a:rPr lang="en-GB" sz="2800" dirty="0" err="1" smtClean="0">
                <a:solidFill>
                  <a:srgbClr val="002060"/>
                </a:solidFill>
              </a:rPr>
              <a:t>Rothchild</a:t>
            </a:r>
            <a:r>
              <a:rPr lang="en-GB" sz="2800" dirty="0" smtClean="0">
                <a:solidFill>
                  <a:srgbClr val="002060"/>
                </a:solidFill>
              </a:rPr>
              <a:t> C et al.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Thrombosis and Haemostasis 2005; 93:457-467</a:t>
            </a:r>
          </a:p>
          <a:p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i="1" dirty="0" smtClean="0">
                <a:solidFill>
                  <a:srgbClr val="FF0000"/>
                </a:solidFill>
              </a:rPr>
              <a:t>15% inhibitor rate with </a:t>
            </a:r>
            <a:r>
              <a:rPr lang="en-GB" sz="2800" i="1" dirty="0" err="1" smtClean="0">
                <a:solidFill>
                  <a:srgbClr val="FF0000"/>
                </a:solidFill>
              </a:rPr>
              <a:t>Kogenate</a:t>
            </a:r>
            <a:r>
              <a:rPr lang="en-GB" sz="2800" i="1" dirty="0" smtClean="0">
                <a:solidFill>
                  <a:srgbClr val="FF0000"/>
                </a:solidFill>
              </a:rPr>
              <a:t> (1997-2001)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6956" y="4949363"/>
            <a:ext cx="7047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04796" y="3891934"/>
            <a:ext cx="8382001" cy="665836"/>
            <a:chOff x="304796" y="3129940"/>
            <a:chExt cx="8382001" cy="665836"/>
          </a:xfrm>
        </p:grpSpPr>
        <p:grpSp>
          <p:nvGrpSpPr>
            <p:cNvPr id="10" name="Group 9"/>
            <p:cNvGrpSpPr/>
            <p:nvPr/>
          </p:nvGrpSpPr>
          <p:grpSpPr>
            <a:xfrm>
              <a:off x="304796" y="3129940"/>
              <a:ext cx="8382001" cy="665836"/>
              <a:chOff x="304796" y="3129940"/>
              <a:chExt cx="8382001" cy="66583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04796" y="3144025"/>
                <a:ext cx="8382001" cy="65175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829674" y="3138450"/>
                <a:ext cx="635078" cy="65175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957630" y="3129940"/>
                <a:ext cx="635078" cy="65175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6592708" y="3144025"/>
              <a:ext cx="2094089" cy="637666"/>
            </a:xfrm>
            <a:prstGeom prst="roundRect">
              <a:avLst/>
            </a:prstGeom>
            <a:solidFill>
              <a:srgbClr val="FF00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21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295 0.09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431536"/>
              </p:ext>
            </p:extLst>
          </p:nvPr>
        </p:nvGraphicFramePr>
        <p:xfrm>
          <a:off x="292605" y="335499"/>
          <a:ext cx="8434248" cy="557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97221" y="1048544"/>
            <a:ext cx="3033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Kogenate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3366FF"/>
                </a:solidFill>
              </a:rPr>
              <a:t>Advate</a:t>
            </a:r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RODIN 		 = Dashed</a:t>
            </a:r>
          </a:p>
          <a:p>
            <a:r>
              <a:rPr lang="en-US" sz="2400" dirty="0" smtClean="0"/>
              <a:t>Not RODIN = Solid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16776"/>
              </p:ext>
            </p:extLst>
          </p:nvPr>
        </p:nvGraphicFramePr>
        <p:xfrm>
          <a:off x="1081015" y="5986214"/>
          <a:ext cx="6884892" cy="513080"/>
        </p:xfrm>
        <a:graphic>
          <a:graphicData uri="http://schemas.openxmlformats.org/drawingml/2006/table">
            <a:tbl>
              <a:tblPr/>
              <a:tblGrid>
                <a:gridCol w="2697281"/>
                <a:gridCol w="2760254"/>
                <a:gridCol w="142735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26/117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Kogenate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24/65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5660" y="335499"/>
            <a:ext cx="81711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UKHCDO cohort: </a:t>
            </a:r>
            <a:r>
              <a:rPr lang="en-US" sz="3200" dirty="0" smtClean="0"/>
              <a:t>effect of time and … RODIN?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7584" y="1651000"/>
            <a:ext cx="4177416" cy="1336536"/>
            <a:chOff x="267584" y="1651000"/>
            <a:chExt cx="4177416" cy="133653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445000" y="1651000"/>
              <a:ext cx="0" cy="1336536"/>
            </a:xfrm>
            <a:prstGeom prst="straightConnector1">
              <a:avLst/>
            </a:prstGeom>
            <a:ln w="76200" cmpd="sng">
              <a:solidFill>
                <a:srgbClr val="4EDD39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67584" y="1651000"/>
              <a:ext cx="2160830" cy="646331"/>
            </a:xfrm>
            <a:prstGeom prst="rect">
              <a:avLst/>
            </a:prstGeom>
            <a:solidFill>
              <a:srgbClr val="4EDD3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RODIN </a:t>
              </a:r>
              <a:r>
                <a:rPr lang="en-US" b="1" dirty="0" err="1" smtClean="0"/>
                <a:t>vs</a:t>
              </a:r>
              <a:r>
                <a:rPr lang="en-US" b="1" dirty="0" smtClean="0"/>
                <a:t> not RODIN</a:t>
              </a:r>
            </a:p>
            <a:p>
              <a:pPr algn="ctr"/>
              <a:r>
                <a:rPr lang="en-US" b="1" dirty="0" smtClean="0"/>
                <a:t>P = 0.08</a:t>
              </a:r>
              <a:endParaRPr lang="en-US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28414" y="1975556"/>
              <a:ext cx="1748475" cy="321775"/>
            </a:xfrm>
            <a:prstGeom prst="straightConnector1">
              <a:avLst/>
            </a:prstGeom>
            <a:ln w="38100" cmpd="sng">
              <a:solidFill>
                <a:srgbClr val="4EDD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48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65896"/>
              </p:ext>
            </p:extLst>
          </p:nvPr>
        </p:nvGraphicFramePr>
        <p:xfrm>
          <a:off x="718038" y="289370"/>
          <a:ext cx="7649048" cy="609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3757"/>
                <a:gridCol w="651983"/>
                <a:gridCol w="992228"/>
                <a:gridCol w="751688"/>
                <a:gridCol w="1022296"/>
                <a:gridCol w="766720"/>
                <a:gridCol w="932093"/>
                <a:gridCol w="1018283"/>
              </a:tblGrid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EUHASS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EUHASS </a:t>
                      </a:r>
                      <a:r>
                        <a:rPr lang="en-US" sz="3200" dirty="0" smtClean="0">
                          <a:effectLst/>
                        </a:rPr>
                        <a:t>without RODIN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effectLst/>
                        </a:rPr>
                        <a:t>N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95% CI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N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95% CI</a:t>
                      </a:r>
                      <a:endParaRPr lang="en-US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Plasma</a:t>
                      </a:r>
                      <a:r>
                        <a:rPr lang="nl-NL" sz="2400" baseline="0" dirty="0" smtClean="0">
                          <a:effectLst/>
                        </a:rPr>
                        <a:t> </a:t>
                      </a:r>
                      <a:r>
                        <a:rPr lang="nl-NL" sz="2400" dirty="0" smtClean="0">
                          <a:effectLst/>
                        </a:rPr>
                        <a:t>D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51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0.22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0.11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0.35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0.21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0.37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Recomb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366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0.22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0.31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0.24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0.19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0.29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Advate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141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0.19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0.34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0.26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0.18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0.36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Helixate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37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0.32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0.18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0.50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0.33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0.18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0.52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Kogenate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106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0.30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0.22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0.40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0.22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0.13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0.34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Refacto</a:t>
                      </a:r>
                      <a:r>
                        <a:rPr lang="nl-NL" sz="2400" dirty="0" smtClean="0">
                          <a:effectLst/>
                        </a:rPr>
                        <a:t> AF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52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0.29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0.17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0.43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0.27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0.15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0.43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960952" y="3483429"/>
            <a:ext cx="6197159" cy="885712"/>
            <a:chOff x="2339260" y="3459290"/>
            <a:chExt cx="6197159" cy="885712"/>
          </a:xfrm>
        </p:grpSpPr>
        <p:sp>
          <p:nvSpPr>
            <p:cNvPr id="2" name="Oval 1"/>
            <p:cNvSpPr/>
            <p:nvPr/>
          </p:nvSpPr>
          <p:spPr>
            <a:xfrm>
              <a:off x="2339260" y="3459290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947883" y="3459290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Equal 2"/>
            <p:cNvSpPr/>
            <p:nvPr/>
          </p:nvSpPr>
          <p:spPr>
            <a:xfrm>
              <a:off x="7836521" y="3609693"/>
              <a:ext cx="699898" cy="568193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46841" y="4950541"/>
            <a:ext cx="6130323" cy="885712"/>
            <a:chOff x="2339260" y="4948614"/>
            <a:chExt cx="6130323" cy="885712"/>
          </a:xfrm>
        </p:grpSpPr>
        <p:sp>
          <p:nvSpPr>
            <p:cNvPr id="7" name="Oval 6"/>
            <p:cNvSpPr/>
            <p:nvPr/>
          </p:nvSpPr>
          <p:spPr>
            <a:xfrm>
              <a:off x="2339260" y="4948614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947883" y="4948614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7918186" y="4948614"/>
              <a:ext cx="551397" cy="76673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95772" y="132040"/>
            <a:ext cx="3688117" cy="6702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864556" y="289370"/>
            <a:ext cx="28222" cy="6096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23333" y="2647585"/>
            <a:ext cx="8931787" cy="3443111"/>
            <a:chOff x="-2314222" y="1835031"/>
            <a:chExt cx="7513450" cy="3443111"/>
          </a:xfrm>
        </p:grpSpPr>
        <p:sp>
          <p:nvSpPr>
            <p:cNvPr id="15" name="Rectangle 14"/>
            <p:cNvSpPr/>
            <p:nvPr/>
          </p:nvSpPr>
          <p:spPr>
            <a:xfrm>
              <a:off x="-2314222" y="1835031"/>
              <a:ext cx="7262105" cy="3443111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70872" y="3512913"/>
              <a:ext cx="332835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1.67 (CI 0.95–2.95)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70872" y="4373137"/>
              <a:ext cx="332835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0.99</a:t>
              </a:r>
              <a:r>
                <a:rPr lang="en-US" sz="3200" dirty="0"/>
                <a:t> </a:t>
              </a:r>
              <a:r>
                <a:rPr lang="en-US" sz="3200" dirty="0" smtClean="0"/>
                <a:t>(CI </a:t>
              </a:r>
              <a:r>
                <a:rPr lang="en-US" sz="3200" dirty="0"/>
                <a:t>0.62–</a:t>
              </a:r>
              <a:r>
                <a:rPr lang="en-US" sz="3200" dirty="0" smtClean="0"/>
                <a:t>1.61)</a:t>
              </a:r>
              <a:endParaRPr lang="en-US" sz="3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0873" y="2593416"/>
              <a:ext cx="332835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1.17 (CI 0.81–1.70)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645325" y="1880151"/>
              <a:ext cx="568156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Relative risk, </a:t>
              </a:r>
              <a:r>
                <a:rPr lang="en-US" sz="3200" dirty="0" err="1" smtClean="0"/>
                <a:t>Kogenate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vs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Advate</a:t>
              </a:r>
              <a:endParaRPr lang="en-US" sz="3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126499" y="3488634"/>
              <a:ext cx="327365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18 RODIN </a:t>
              </a:r>
              <a:r>
                <a:rPr lang="en-US" sz="3200" dirty="0" err="1" smtClean="0"/>
                <a:t>ctrs</a:t>
              </a:r>
              <a:r>
                <a:rPr lang="en-US" sz="3200" dirty="0" smtClean="0"/>
                <a:t> (94)</a:t>
              </a:r>
              <a:endParaRPr lang="en-US" sz="3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2137115" y="4378947"/>
              <a:ext cx="356399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39 Non RODIN (190)</a:t>
              </a:r>
              <a:endParaRPr lang="en-US" sz="3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2108488" y="2580302"/>
              <a:ext cx="350388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57 centers (284 </a:t>
              </a:r>
              <a:r>
                <a:rPr lang="en-US" sz="3200" dirty="0" err="1" smtClean="0"/>
                <a:t>pts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98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EUHASS subgroups - unpublished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928565"/>
              </p:ext>
            </p:extLst>
          </p:nvPr>
        </p:nvGraphicFramePr>
        <p:xfrm>
          <a:off x="183445" y="1049868"/>
          <a:ext cx="881944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999"/>
                <a:gridCol w="1171223"/>
                <a:gridCol w="917222"/>
                <a:gridCol w="1538111"/>
                <a:gridCol w="1072444"/>
                <a:gridCol w="17074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Group</a:t>
                      </a:r>
                      <a:r>
                        <a:rPr lang="en-US" sz="2400" baseline="0" dirty="0" smtClean="0"/>
                        <a:t> / Subgroup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Advate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Kogenate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Helixate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EUHASS - all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37/141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44/142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1.17</a:t>
                      </a:r>
                    </a:p>
                    <a:p>
                      <a:pPr algn="ctr"/>
                      <a:r>
                        <a:rPr lang="en-US" sz="2000" dirty="0" smtClean="0"/>
                        <a:t>(0.81 – 1.70)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RODIN centers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15/56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17/38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44.7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err="1" smtClean="0"/>
                        <a:t>FranceC</a:t>
                      </a:r>
                      <a:r>
                        <a:rPr lang="en-US" sz="2400" baseline="0" dirty="0" smtClean="0"/>
                        <a:t> centers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5/13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38.5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7/21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/>
                        <a:t>UKDCDO </a:t>
                      </a:r>
                      <a:r>
                        <a:rPr lang="en-US" sz="2400" baseline="0" dirty="0" err="1" smtClean="0"/>
                        <a:t>ctrs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4/13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2/9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22.2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EUHASS only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13/59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22.0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18/75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1.09</a:t>
                      </a:r>
                    </a:p>
                    <a:p>
                      <a:pPr algn="ctr"/>
                      <a:r>
                        <a:rPr lang="en-US" sz="2000" dirty="0" smtClean="0"/>
                        <a:t>(0.58 – 2.04)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EUHASS only </a:t>
                      </a:r>
                      <a:r>
                        <a:rPr lang="en-US" sz="2400" baseline="0" dirty="0" smtClean="0"/>
                        <a:t>(HR)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7/59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14/75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1.57</a:t>
                      </a:r>
                    </a:p>
                    <a:p>
                      <a:pPr algn="ctr"/>
                      <a:r>
                        <a:rPr lang="en-US" sz="2000" dirty="0" smtClean="0"/>
                        <a:t>(0.68 – 3.60)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805059"/>
            <a:ext cx="641491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2400" b="1" dirty="0" smtClean="0">
                <a:solidFill>
                  <a:srgbClr val="FF0000"/>
                </a:solidFill>
              </a:rPr>
              <a:t>OR (EUHASS </a:t>
            </a:r>
            <a:r>
              <a:rPr lang="sv-SE" sz="2400" b="1" dirty="0" err="1" smtClean="0">
                <a:solidFill>
                  <a:srgbClr val="FF0000"/>
                </a:solidFill>
              </a:rPr>
              <a:t>only</a:t>
            </a:r>
            <a:r>
              <a:rPr lang="sv-SE" sz="2400" b="1" dirty="0" smtClean="0">
                <a:solidFill>
                  <a:srgbClr val="FF0000"/>
                </a:solidFill>
              </a:rPr>
              <a:t>): 	All </a:t>
            </a:r>
            <a:r>
              <a:rPr lang="sv-SE" sz="2400" b="1" dirty="0">
                <a:solidFill>
                  <a:srgbClr val="FF0000"/>
                </a:solidFill>
              </a:rPr>
              <a:t>1.12 (0.49 – 2.52)</a:t>
            </a:r>
          </a:p>
          <a:p>
            <a:r>
              <a:rPr lang="sv-SE" sz="2400" b="1" dirty="0" smtClean="0">
                <a:solidFill>
                  <a:srgbClr val="FF0000"/>
                </a:solidFill>
              </a:rPr>
              <a:t>						HR </a:t>
            </a:r>
            <a:r>
              <a:rPr lang="sv-SE" sz="2400" b="1" dirty="0">
                <a:solidFill>
                  <a:srgbClr val="FF0000"/>
                </a:solidFill>
              </a:rPr>
              <a:t>1.70 (0.64 – 4.52)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755444"/>
            <a:ext cx="8229599" cy="14112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2000" y="5847392"/>
            <a:ext cx="189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Kathelijn</a:t>
            </a:r>
            <a:r>
              <a:rPr lang="en-US" dirty="0" smtClean="0"/>
              <a:t> </a:t>
            </a:r>
            <a:r>
              <a:rPr lang="en-US" dirty="0" err="1" smtClean="0"/>
              <a:t>FIscher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ijmegen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2366</Words>
  <Application>Microsoft Office PowerPoint</Application>
  <PresentationFormat>On-screen Show (4:3)</PresentationFormat>
  <Paragraphs>501</Paragraphs>
  <Slides>41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1_Nijmegen</vt:lpstr>
      <vt:lpstr>1_Office Theme</vt:lpstr>
      <vt:lpstr>Document</vt:lpstr>
      <vt:lpstr>Balancing risk factors for inhibitors development in clinical practice</vt:lpstr>
      <vt:lpstr>Overview</vt:lpstr>
      <vt:lpstr>Overview</vt:lpstr>
      <vt:lpstr>Inhibitors, inhibitors, inhibitors….</vt:lpstr>
      <vt:lpstr>Systematic review? Meta-analysis? Pooled analysis?</vt:lpstr>
      <vt:lpstr>PowerPoint Presentation</vt:lpstr>
      <vt:lpstr>PowerPoint Presentation</vt:lpstr>
      <vt:lpstr>PowerPoint Presentation</vt:lpstr>
      <vt:lpstr>EUHASS subgroups - unpublished</vt:lpstr>
      <vt:lpstr>Take home messages - I</vt:lpstr>
      <vt:lpstr>Overview</vt:lpstr>
      <vt:lpstr>Two critical concepts</vt:lpstr>
      <vt:lpstr>PowerPoint Presentation</vt:lpstr>
      <vt:lpstr>PowerPoint Presentation</vt:lpstr>
      <vt:lpstr>PowerPoint Presentation</vt:lpstr>
      <vt:lpstr>Unmeasured confounding</vt:lpstr>
      <vt:lpstr>Evidence suggesting RCTs are superior to observational studies</vt:lpstr>
      <vt:lpstr>PowerPoint Presentation</vt:lpstr>
      <vt:lpstr>Take home messages - II</vt:lpstr>
      <vt:lpstr>Overview</vt:lpstr>
      <vt:lpstr>PowerPoint Presentation</vt:lpstr>
      <vt:lpstr>EPIC: another learning lesson</vt:lpstr>
      <vt:lpstr>Take home messages - III</vt:lpstr>
      <vt:lpstr>ARS - Question</vt:lpstr>
      <vt:lpstr>Overview</vt:lpstr>
      <vt:lpstr>Facts</vt:lpstr>
      <vt:lpstr>PowerPoint Presentation</vt:lpstr>
      <vt:lpstr>PowerPoint Presentation</vt:lpstr>
      <vt:lpstr>The randomized trial design - hemophilia</vt:lpstr>
      <vt:lpstr>ARS - Question</vt:lpstr>
      <vt:lpstr>Barriers to such a study</vt:lpstr>
      <vt:lpstr>ARS - Question</vt:lpstr>
      <vt:lpstr>PowerPoint Presentation</vt:lpstr>
      <vt:lpstr>Paired availability</vt:lpstr>
      <vt:lpstr>Take home messages - IV</vt:lpstr>
      <vt:lpstr>Thank you !!!</vt:lpstr>
      <vt:lpstr>PowerPoint Presentation</vt:lpstr>
      <vt:lpstr>Evaluation of Safety and Effectiveness of factor VIII treatment in Hemophilia A patients with low titer inhibitors or a personal history of inhibitor. Patient Data Meta-analysis of rAFH-PFM Post-Authorization Safety Studies  </vt:lpstr>
      <vt:lpstr>PowerPoint Presentation</vt:lpstr>
      <vt:lpstr>Thank you 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Inhibitor development according to FVIII concentrate in PUPs: how to interpret current evidence?</dc:title>
  <dc:creator>Alfonso Iorio</dc:creator>
  <cp:lastModifiedBy>dawn</cp:lastModifiedBy>
  <cp:revision>167</cp:revision>
  <cp:lastPrinted>2015-02-01T20:25:58Z</cp:lastPrinted>
  <dcterms:created xsi:type="dcterms:W3CDTF">2015-01-26T19:07:09Z</dcterms:created>
  <dcterms:modified xsi:type="dcterms:W3CDTF">2015-05-13T14:45:43Z</dcterms:modified>
</cp:coreProperties>
</file>