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1" r:id="rId4"/>
    <p:sldId id="260" r:id="rId5"/>
    <p:sldId id="259" r:id="rId6"/>
    <p:sldId id="262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94671"/>
  </p:normalViewPr>
  <p:slideViewPr>
    <p:cSldViewPr snapToGrid="0" snapToObjects="1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31261"/>
            <a:ext cx="9144000" cy="142656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49906"/>
            <a:ext cx="9144000" cy="128047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254551" y="24448"/>
            <a:ext cx="4937449" cy="2011680"/>
            <a:chOff x="645368" y="3863340"/>
            <a:chExt cx="4937449" cy="2011680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314"/>
            <a:stretch/>
          </p:blipFill>
          <p:spPr>
            <a:xfrm>
              <a:off x="645368" y="4869180"/>
              <a:ext cx="4897016" cy="100584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50912"/>
            <a:stretch/>
          </p:blipFill>
          <p:spPr>
            <a:xfrm>
              <a:off x="645368" y="3863340"/>
              <a:ext cx="4937449" cy="100584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8716"/>
            <a:ext cx="3879476" cy="23194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25" y="5741199"/>
            <a:ext cx="1015704" cy="1120776"/>
          </a:xfrm>
          <a:prstGeom prst="rect">
            <a:avLst/>
          </a:prstGeom>
        </p:spPr>
      </p:pic>
      <p:sp>
        <p:nvSpPr>
          <p:cNvPr id="17" name="Rectangle 16"/>
          <p:cNvSpPr>
            <a:spLocks noChangeArrowheads="1"/>
          </p:cNvSpPr>
          <p:nvPr userDrawn="1"/>
        </p:nvSpPr>
        <p:spPr bwMode="auto">
          <a:xfrm>
            <a:off x="5725930" y="6279729"/>
            <a:ext cx="5341499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20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Closing the Research Gap Drop by Drop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endParaRPr kumimoji="0" lang="x-none" altLang="x-none" sz="8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172527" y="6206248"/>
            <a:ext cx="53118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0" dirty="0" smtClean="0">
                <a:solidFill>
                  <a:srgbClr val="000000"/>
                </a:solidFill>
                <a:effectLst/>
                <a:latin typeface="PT Sans Narrow" charset="-52"/>
              </a:rPr>
              <a:t>McMaster Hemophilia Research Group</a:t>
            </a:r>
            <a:endParaRPr lang="en-US" sz="2800" b="1" i="0" dirty="0">
              <a:solidFill>
                <a:srgbClr val="000000"/>
              </a:solidFill>
              <a:effectLst/>
              <a:latin typeface="PT Sans Narrow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3680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7586-E200-2644-8E16-75A4F5813A1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246B-D2E4-6747-9D42-A1F612EAE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7586-E200-2644-8E16-75A4F5813A1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246B-D2E4-6747-9D42-A1F612EAE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1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2735" y="1"/>
            <a:ext cx="7240555" cy="12503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7586-E200-2644-8E16-75A4F5813A1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246B-D2E4-6747-9D42-A1F612EAE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933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7586-E200-2644-8E16-75A4F5813A1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246B-D2E4-6747-9D42-A1F612EAE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7586-E200-2644-8E16-75A4F5813A1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246B-D2E4-6747-9D42-A1F612EAE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5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92898"/>
            <a:ext cx="3932237" cy="100398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492898"/>
            <a:ext cx="6172200" cy="43681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7586-E200-2644-8E16-75A4F5813A1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246B-D2E4-6747-9D42-A1F612EAE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1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87624"/>
            <a:ext cx="3932237" cy="126507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87624"/>
            <a:ext cx="6172200" cy="457342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7586-E200-2644-8E16-75A4F5813A1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246B-D2E4-6747-9D42-A1F612EAE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3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7586-E200-2644-8E16-75A4F5813A1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246B-D2E4-6747-9D42-A1F612EAE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7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4032" y="0"/>
            <a:ext cx="7240555" cy="1238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77586-E200-2644-8E16-75A4F5813A1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246B-D2E4-6747-9D42-A1F612EAE26C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9517224" y="0"/>
            <a:ext cx="2674776" cy="1238415"/>
            <a:chOff x="645368" y="3863340"/>
            <a:chExt cx="4937449" cy="2011680"/>
          </a:xfrm>
        </p:grpSpPr>
        <p:pic>
          <p:nvPicPr>
            <p:cNvPr id="14" name="Picture 13"/>
            <p:cNvPicPr>
              <a:picLocks noChangeAspect="1"/>
            </p:cNvPicPr>
            <p:nvPr userDrawn="1"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314"/>
            <a:stretch/>
          </p:blipFill>
          <p:spPr>
            <a:xfrm>
              <a:off x="645368" y="4869180"/>
              <a:ext cx="4897016" cy="100584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 userDrawn="1"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50912"/>
            <a:stretch/>
          </p:blipFill>
          <p:spPr>
            <a:xfrm>
              <a:off x="645368" y="3863340"/>
              <a:ext cx="4937449" cy="1005840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71396" cy="123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4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pps-hemo.org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emophilia.mcmaster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Working Group on Pharmacokinetics and Population Pharmacokinetics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12216"/>
            <a:ext cx="9144000" cy="160902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Alfonso Iorio, MD, PhD, Professor of Medicine</a:t>
            </a:r>
          </a:p>
          <a:p>
            <a:r>
              <a:rPr lang="en-US" sz="2000" dirty="0" smtClean="0"/>
              <a:t>Department of Health Research Methods, Evidence, and Impact </a:t>
            </a:r>
          </a:p>
          <a:p>
            <a:r>
              <a:rPr lang="en-US" sz="2800" dirty="0" smtClean="0"/>
              <a:t>McMaster University, Canada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553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Core working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2828633"/>
            <a:ext cx="5157787" cy="3684588"/>
          </a:xfrm>
        </p:spPr>
        <p:txBody>
          <a:bodyPr/>
          <a:lstStyle/>
          <a:p>
            <a:r>
              <a:rPr lang="en-US" b="1" dirty="0"/>
              <a:t>Alfonso </a:t>
            </a:r>
            <a:r>
              <a:rPr lang="en-US" b="1" dirty="0" smtClean="0"/>
              <a:t>Iorio</a:t>
            </a:r>
          </a:p>
          <a:p>
            <a:r>
              <a:rPr lang="en-US" b="1" dirty="0" smtClean="0"/>
              <a:t>Victor </a:t>
            </a:r>
            <a:r>
              <a:rPr lang="en-US" b="1" dirty="0" err="1" smtClean="0"/>
              <a:t>Blanchette</a:t>
            </a:r>
            <a:endParaRPr lang="en-US" b="1" dirty="0" smtClean="0"/>
          </a:p>
          <a:p>
            <a:r>
              <a:rPr lang="en-US" b="1" dirty="0" smtClean="0"/>
              <a:t>Jan </a:t>
            </a:r>
            <a:r>
              <a:rPr lang="en-US" b="1" dirty="0" err="1" smtClean="0"/>
              <a:t>Blatny</a:t>
            </a:r>
            <a:endParaRPr lang="en-US" b="1" dirty="0" smtClean="0"/>
          </a:p>
          <a:p>
            <a:r>
              <a:rPr lang="en-US" b="1" dirty="0" smtClean="0"/>
              <a:t>Peter Collins</a:t>
            </a:r>
          </a:p>
          <a:p>
            <a:r>
              <a:rPr lang="en-US" b="1" dirty="0" smtClean="0"/>
              <a:t>Kathelijn Fischer</a:t>
            </a:r>
          </a:p>
          <a:p>
            <a:r>
              <a:rPr lang="en-US" b="1" dirty="0" smtClean="0"/>
              <a:t>Ellis Neufeld</a:t>
            </a:r>
            <a:endParaRPr lang="en-US" dirty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6172200" y="1709299"/>
            <a:ext cx="5183188" cy="823912"/>
          </a:xfrm>
        </p:spPr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</a:rPr>
              <a:t>Extended working group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172200" y="2828633"/>
            <a:ext cx="5183188" cy="3684588"/>
          </a:xfrm>
        </p:spPr>
        <p:txBody>
          <a:bodyPr/>
          <a:lstStyle/>
          <a:p>
            <a:r>
              <a:rPr lang="en-US" b="1" dirty="0"/>
              <a:t>David </a:t>
            </a:r>
            <a:r>
              <a:rPr lang="en-US" b="1" dirty="0" err="1" smtClean="0"/>
              <a:t>Lillicrap</a:t>
            </a:r>
            <a:endParaRPr lang="en-US" b="1" dirty="0" smtClean="0"/>
          </a:p>
          <a:p>
            <a:r>
              <a:rPr lang="en-US" b="1" dirty="0" smtClean="0"/>
              <a:t>Daniel Hart</a:t>
            </a:r>
          </a:p>
          <a:p>
            <a:r>
              <a:rPr lang="en-US" b="1" dirty="0" smtClean="0"/>
              <a:t>Mike </a:t>
            </a:r>
            <a:r>
              <a:rPr lang="en-US" b="1" dirty="0" err="1" smtClean="0"/>
              <a:t>Makris</a:t>
            </a:r>
            <a:endParaRPr lang="en-US" b="1" dirty="0"/>
          </a:p>
          <a:p>
            <a:r>
              <a:rPr lang="en-US" b="1" dirty="0" smtClean="0"/>
              <a:t>Andrea </a:t>
            </a:r>
            <a:r>
              <a:rPr lang="en-US" b="1" dirty="0" err="1" smtClean="0"/>
              <a:t>Edginton</a:t>
            </a:r>
            <a:endParaRPr lang="en-US" b="1" dirty="0"/>
          </a:p>
          <a:p>
            <a:r>
              <a:rPr lang="en-US" b="1" dirty="0" smtClean="0"/>
              <a:t>Shinya Ito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6874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ISTH SSC on Factor VIII and </a:t>
            </a:r>
            <a:r>
              <a:rPr lang="en-US" b="1" dirty="0" smtClean="0"/>
              <a:t>IX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(1)</a:t>
            </a:r>
            <a:r>
              <a:rPr lang="en-US" sz="3600" b="1" dirty="0" smtClean="0"/>
              <a:t> </a:t>
            </a:r>
            <a:r>
              <a:rPr lang="en-US" sz="3600" b="1" i="1" dirty="0" smtClean="0"/>
              <a:t>Estimating</a:t>
            </a:r>
            <a:r>
              <a:rPr lang="en-US" sz="3600" b="1" dirty="0" smtClean="0"/>
              <a:t> </a:t>
            </a:r>
            <a:r>
              <a:rPr lang="en-US" sz="3600" b="1" dirty="0"/>
              <a:t>and </a:t>
            </a:r>
            <a:r>
              <a:rPr lang="en-US" sz="3600" b="1" dirty="0" smtClean="0">
                <a:solidFill>
                  <a:srgbClr val="FF0000"/>
                </a:solidFill>
              </a:rPr>
              <a:t>(2)</a:t>
            </a:r>
            <a:r>
              <a:rPr lang="en-US" sz="3600" b="1" dirty="0" smtClean="0"/>
              <a:t> </a:t>
            </a:r>
            <a:r>
              <a:rPr lang="en-US" sz="3600" b="1" i="1" dirty="0" smtClean="0"/>
              <a:t>interpreting</a:t>
            </a:r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(3)</a:t>
            </a:r>
            <a:r>
              <a:rPr lang="en-US" sz="3600" b="1" dirty="0" smtClean="0"/>
              <a:t> </a:t>
            </a:r>
            <a:r>
              <a:rPr lang="en-US" sz="3600" b="1" i="1" dirty="0" smtClean="0"/>
              <a:t>individual</a:t>
            </a:r>
            <a:r>
              <a:rPr lang="en-US" sz="3600" b="1" dirty="0" smtClean="0"/>
              <a:t> </a:t>
            </a:r>
            <a:r>
              <a:rPr lang="en-US" sz="3600" b="1" dirty="0"/>
              <a:t>patients’ </a:t>
            </a:r>
            <a:r>
              <a:rPr lang="en-US" sz="3600" b="1" i="1" dirty="0"/>
              <a:t>pharmacokinetic profiles</a:t>
            </a:r>
            <a:r>
              <a:rPr lang="en-US" sz="3600" b="1" dirty="0"/>
              <a:t> in persons with Hemophilia A or B using a </a:t>
            </a:r>
            <a:r>
              <a:rPr lang="en-US" sz="3600" b="1" dirty="0" smtClean="0">
                <a:solidFill>
                  <a:srgbClr val="FF0000"/>
                </a:solidFill>
              </a:rPr>
              <a:t>(4)</a:t>
            </a:r>
            <a:r>
              <a:rPr lang="en-US" sz="3600" b="1" dirty="0" smtClean="0"/>
              <a:t> </a:t>
            </a:r>
            <a:r>
              <a:rPr lang="en-US" sz="3600" b="1" i="1" dirty="0" smtClean="0"/>
              <a:t>population </a:t>
            </a:r>
            <a:r>
              <a:rPr lang="en-US" sz="3600" b="1" i="1" dirty="0"/>
              <a:t>pharmacokinetic</a:t>
            </a:r>
            <a:r>
              <a:rPr lang="en-US" sz="3600" b="1" dirty="0"/>
              <a:t> approach</a:t>
            </a:r>
            <a:r>
              <a:rPr lang="en-US" sz="3600" b="1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0141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38667" y="430861"/>
            <a:ext cx="7240555" cy="1250302"/>
          </a:xfrm>
        </p:spPr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External reviewers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2828633"/>
            <a:ext cx="5157787" cy="3684588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2400" b="1" dirty="0"/>
              <a:t>E. </a:t>
            </a:r>
            <a:r>
              <a:rPr lang="en-US" sz="2400" b="1" dirty="0" err="1"/>
              <a:t>Berntorp</a:t>
            </a:r>
            <a:r>
              <a:rPr lang="en-US" sz="2400" dirty="0"/>
              <a:t>, Malmö, Sweden</a:t>
            </a:r>
            <a:r>
              <a:rPr lang="en-US" sz="2400" u="sng" dirty="0"/>
              <a:t>;</a:t>
            </a:r>
            <a:endParaRPr lang="en-US" sz="2400" dirty="0"/>
          </a:p>
          <a:p>
            <a:pPr marL="514350" indent="-514350">
              <a:buFont typeface="+mj-lt"/>
              <a:buAutoNum type="arabicParenR"/>
            </a:pPr>
            <a:r>
              <a:rPr lang="en-US" sz="2400" b="1" dirty="0"/>
              <a:t>A. </a:t>
            </a:r>
            <a:r>
              <a:rPr lang="en-US" sz="2400" b="1" dirty="0" err="1"/>
              <a:t>Boban</a:t>
            </a:r>
            <a:r>
              <a:rPr lang="en-US" sz="2400" dirty="0"/>
              <a:t>, Zagreb, Croatia</a:t>
            </a:r>
            <a:r>
              <a:rPr lang="en-GB" sz="2400" dirty="0"/>
              <a:t>;</a:t>
            </a:r>
            <a:endParaRPr lang="en-US" sz="2400" dirty="0"/>
          </a:p>
          <a:p>
            <a:pPr marL="514350" indent="-514350">
              <a:buFont typeface="+mj-lt"/>
              <a:buAutoNum type="arabicParenR"/>
            </a:pPr>
            <a:r>
              <a:rPr lang="en-US" sz="2400" b="1" dirty="0"/>
              <a:t>M. </a:t>
            </a:r>
            <a:r>
              <a:rPr lang="en-US" sz="2400" b="1" dirty="0" err="1"/>
              <a:t>Cnossen</a:t>
            </a:r>
            <a:r>
              <a:rPr lang="en-US" sz="2400" dirty="0"/>
              <a:t>, Rotterdam, Netherlands;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b="1" dirty="0"/>
              <a:t>S.E. </a:t>
            </a:r>
            <a:r>
              <a:rPr lang="en-US" sz="2400" b="1" dirty="0" err="1"/>
              <a:t>Croteau</a:t>
            </a:r>
            <a:r>
              <a:rPr lang="en-US" sz="2400" dirty="0"/>
              <a:t>, Boston </a:t>
            </a:r>
            <a:r>
              <a:rPr lang="en-US" sz="2400" dirty="0" smtClean="0"/>
              <a:t>Children’s, USA</a:t>
            </a:r>
            <a:r>
              <a:rPr lang="en-US" sz="2400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en-CA" sz="2400" b="1" dirty="0"/>
              <a:t>S. </a:t>
            </a:r>
            <a:r>
              <a:rPr lang="en-CA" sz="2400" b="1" dirty="0" err="1"/>
              <a:t>Jönsson</a:t>
            </a:r>
            <a:r>
              <a:rPr lang="en-CA" sz="2400" dirty="0"/>
              <a:t>, Uppsala University, </a:t>
            </a:r>
            <a:r>
              <a:rPr lang="en-CA" sz="2400" dirty="0" smtClean="0"/>
              <a:t>SW</a:t>
            </a:r>
            <a:r>
              <a:rPr lang="en-US" sz="2400" dirty="0" smtClean="0"/>
              <a:t>;</a:t>
            </a:r>
            <a:endParaRPr lang="en-US" sz="2400" dirty="0"/>
          </a:p>
          <a:p>
            <a:pPr marL="514350" indent="-514350">
              <a:buFont typeface="+mj-lt"/>
              <a:buAutoNum type="arabicParenR"/>
            </a:pPr>
            <a:r>
              <a:rPr lang="en-US" sz="2400" b="1" dirty="0"/>
              <a:t>R. </a:t>
            </a:r>
            <a:r>
              <a:rPr lang="en-US" sz="2400" b="1" dirty="0" err="1"/>
              <a:t>Mathot</a:t>
            </a:r>
            <a:r>
              <a:rPr lang="en-US" sz="2400" dirty="0"/>
              <a:t>, </a:t>
            </a:r>
            <a:r>
              <a:rPr lang="en-US" sz="2400" dirty="0" smtClean="0"/>
              <a:t>AMC, </a:t>
            </a:r>
            <a:r>
              <a:rPr lang="en-US" sz="2400" dirty="0"/>
              <a:t>Amsterdam</a:t>
            </a:r>
            <a:r>
              <a:rPr lang="en-US" sz="2400" dirty="0" smtClean="0"/>
              <a:t>, NL</a:t>
            </a:r>
            <a:r>
              <a:rPr lang="en-GB" sz="2400" u="sng" dirty="0" smtClean="0"/>
              <a:t>;</a:t>
            </a:r>
            <a:endParaRPr lang="en-US" sz="2400" dirty="0"/>
          </a:p>
          <a:p>
            <a:pPr marL="514350" indent="-514350">
              <a:buFont typeface="+mj-lt"/>
              <a:buAutoNum type="arabicParenR"/>
            </a:pPr>
            <a:r>
              <a:rPr lang="en-US" sz="2400" b="1" dirty="0"/>
              <a:t>M. </a:t>
            </a:r>
            <a:r>
              <a:rPr lang="en-US" sz="2400" b="1" dirty="0" err="1"/>
              <a:t>Morfini</a:t>
            </a:r>
            <a:r>
              <a:rPr lang="en-US" sz="2400" dirty="0"/>
              <a:t>, Florence, Italy;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b="1" dirty="0"/>
              <a:t>M. </a:t>
            </a:r>
            <a:r>
              <a:rPr lang="en-US" sz="2400" b="1" dirty="0" err="1"/>
              <a:t>Ragni</a:t>
            </a:r>
            <a:r>
              <a:rPr lang="en-US" sz="2400" dirty="0"/>
              <a:t>, Pittsburgh, </a:t>
            </a:r>
            <a:r>
              <a:rPr lang="en-US" sz="2400" dirty="0" smtClean="0"/>
              <a:t>USA.</a:t>
            </a:r>
            <a:endParaRPr lang="en-US" sz="2400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172200" y="2828633"/>
            <a:ext cx="5183188" cy="3684588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CA" b="1" dirty="0"/>
              <a:t>H. Agers</a:t>
            </a:r>
            <a:r>
              <a:rPr lang="ar-SA" dirty="0"/>
              <a:t>ؙ</a:t>
            </a:r>
            <a:r>
              <a:rPr lang="en-GB" b="1" dirty="0" err="1"/>
              <a:t>ø</a:t>
            </a:r>
            <a:r>
              <a:rPr lang="en-GB" dirty="0"/>
              <a:t>, Novo Nordisk A/S, Denmark</a:t>
            </a:r>
            <a:r>
              <a:rPr lang="en-US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en-CA" b="1" dirty="0"/>
              <a:t>B. </a:t>
            </a:r>
            <a:r>
              <a:rPr lang="en-CA" b="1" dirty="0" err="1"/>
              <a:t>Beaufils</a:t>
            </a:r>
            <a:r>
              <a:rPr lang="en-CA" dirty="0"/>
              <a:t>, LFB, France;</a:t>
            </a:r>
            <a:endParaRPr lang="en-US" dirty="0"/>
          </a:p>
          <a:p>
            <a:pPr marL="514350" indent="-514350">
              <a:buFont typeface="+mj-lt"/>
              <a:buAutoNum type="arabicParenR"/>
            </a:pPr>
            <a:r>
              <a:rPr lang="en-US" b="1" dirty="0"/>
              <a:t>J. </a:t>
            </a:r>
            <a:r>
              <a:rPr lang="en-US" b="1" dirty="0" err="1"/>
              <a:t>Feddern</a:t>
            </a:r>
            <a:r>
              <a:rPr lang="en-US" dirty="0"/>
              <a:t>, </a:t>
            </a:r>
            <a:r>
              <a:rPr lang="en-US" dirty="0" err="1"/>
              <a:t>Octapharma</a:t>
            </a:r>
            <a:r>
              <a:rPr lang="en-US" dirty="0"/>
              <a:t>, Germany;</a:t>
            </a:r>
          </a:p>
          <a:p>
            <a:pPr marL="514350" indent="-514350">
              <a:buFont typeface="+mj-lt"/>
              <a:buAutoNum type="arabicParenR"/>
            </a:pPr>
            <a:r>
              <a:rPr lang="en-CA" b="1" dirty="0"/>
              <a:t>M. </a:t>
            </a:r>
            <a:r>
              <a:rPr lang="en-CA" b="1" dirty="0" err="1"/>
              <a:t>Germer</a:t>
            </a:r>
            <a:r>
              <a:rPr lang="en-CA" dirty="0"/>
              <a:t>, </a:t>
            </a:r>
            <a:r>
              <a:rPr lang="en-CA" dirty="0" err="1"/>
              <a:t>Biotest</a:t>
            </a:r>
            <a:r>
              <a:rPr lang="en-CA" dirty="0"/>
              <a:t>, Germany;</a:t>
            </a:r>
            <a:endParaRPr lang="en-US" dirty="0"/>
          </a:p>
          <a:p>
            <a:pPr marL="514350" indent="-514350">
              <a:buFont typeface="+mj-lt"/>
              <a:buAutoNum type="arabicParenR"/>
            </a:pPr>
            <a:r>
              <a:rPr lang="en-CA" b="1" dirty="0"/>
              <a:t>J. </a:t>
            </a:r>
            <a:r>
              <a:rPr lang="en-CA" b="1" dirty="0" err="1"/>
              <a:t>Korth</a:t>
            </a:r>
            <a:r>
              <a:rPr lang="en-CA" b="1" dirty="0"/>
              <a:t>-Bradley</a:t>
            </a:r>
            <a:r>
              <a:rPr lang="en-CA" dirty="0"/>
              <a:t>, Pfizer</a:t>
            </a:r>
            <a:r>
              <a:rPr lang="en-US" dirty="0"/>
              <a:t>, US</a:t>
            </a:r>
            <a:r>
              <a:rPr lang="en-GB" u="sng" dirty="0"/>
              <a:t>;</a:t>
            </a:r>
            <a:endParaRPr lang="en-US" dirty="0"/>
          </a:p>
          <a:p>
            <a:pPr marL="514350" indent="-514350">
              <a:buFont typeface="+mj-lt"/>
              <a:buAutoNum type="arabicParenR"/>
            </a:pPr>
            <a:r>
              <a:rPr lang="en-GB" b="1" dirty="0"/>
              <a:t>S</a:t>
            </a:r>
            <a:r>
              <a:rPr lang="en-GB" b="1" dirty="0" smtClean="0"/>
              <a:t>.</a:t>
            </a:r>
            <a:r>
              <a:rPr lang="en-GB" dirty="0" smtClean="0"/>
              <a:t> </a:t>
            </a:r>
            <a:r>
              <a:rPr lang="en-GB" b="1" dirty="0" err="1" smtClean="0"/>
              <a:t>Lethagen</a:t>
            </a:r>
            <a:r>
              <a:rPr lang="en-GB" b="1" dirty="0"/>
              <a:t>, </a:t>
            </a:r>
            <a:r>
              <a:rPr lang="en-GB" dirty="0" err="1"/>
              <a:t>Sobi</a:t>
            </a:r>
            <a:r>
              <a:rPr lang="en-GB" dirty="0"/>
              <a:t>, Sweden</a:t>
            </a:r>
            <a:r>
              <a:rPr lang="en-GB" u="sng" dirty="0"/>
              <a:t>;</a:t>
            </a:r>
            <a:endParaRPr lang="en-US" dirty="0"/>
          </a:p>
          <a:p>
            <a:pPr marL="514350" indent="-514350">
              <a:buFont typeface="+mj-lt"/>
              <a:buAutoNum type="arabicParenR"/>
            </a:pPr>
            <a:r>
              <a:rPr lang="en-CA" b="1" dirty="0"/>
              <a:t>J. Roberts</a:t>
            </a:r>
            <a:r>
              <a:rPr lang="en-CA" dirty="0"/>
              <a:t>, CSL Behring, US;</a:t>
            </a:r>
            <a:endParaRPr lang="en-US" dirty="0"/>
          </a:p>
          <a:p>
            <a:pPr marL="514350" indent="-514350">
              <a:buFont typeface="+mj-lt"/>
              <a:buAutoNum type="arabicParenR"/>
            </a:pPr>
            <a:r>
              <a:rPr lang="en-CA" b="1" dirty="0"/>
              <a:t>A. Shah</a:t>
            </a:r>
            <a:r>
              <a:rPr lang="en-CA" dirty="0"/>
              <a:t>, Bayer, US;</a:t>
            </a:r>
            <a:endParaRPr lang="en-US" dirty="0"/>
          </a:p>
          <a:p>
            <a:pPr marL="514350" indent="-514350">
              <a:buFont typeface="+mj-lt"/>
              <a:buAutoNum type="arabicParenR"/>
            </a:pPr>
            <a:r>
              <a:rPr lang="en-CA" b="1" dirty="0"/>
              <a:t>J. Spears</a:t>
            </a:r>
            <a:r>
              <a:rPr lang="en-CA" dirty="0"/>
              <a:t>, </a:t>
            </a:r>
            <a:r>
              <a:rPr lang="en-CA" dirty="0" err="1"/>
              <a:t>Grifols</a:t>
            </a:r>
            <a:r>
              <a:rPr lang="en-CA" dirty="0"/>
              <a:t>, USA</a:t>
            </a:r>
            <a:r>
              <a:rPr lang="en-GB" u="sng" dirty="0"/>
              <a:t>;</a:t>
            </a:r>
            <a:endParaRPr lang="en-US" dirty="0"/>
          </a:p>
          <a:p>
            <a:pPr marL="514350" indent="-514350">
              <a:buFont typeface="+mj-lt"/>
              <a:buAutoNum type="arabicParenR"/>
            </a:pPr>
            <a:r>
              <a:rPr lang="en-CA" b="1" dirty="0"/>
              <a:t>G.</a:t>
            </a:r>
            <a:r>
              <a:rPr lang="en-CA" dirty="0"/>
              <a:t> </a:t>
            </a:r>
            <a:r>
              <a:rPr lang="en-CA" b="1" dirty="0" err="1"/>
              <a:t>Spotts</a:t>
            </a:r>
            <a:r>
              <a:rPr lang="en-CA" dirty="0"/>
              <a:t>, Shire</a:t>
            </a:r>
            <a:r>
              <a:rPr lang="en-US" dirty="0"/>
              <a:t>, Ireland.</a:t>
            </a:r>
          </a:p>
          <a:p>
            <a:endParaRPr lang="en-US" b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Pharma reviewers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06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25 guidance statements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10065" y="1403595"/>
            <a:ext cx="10515600" cy="4969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Practical recommendation for a limited sampling approach to individual PK profiling</a:t>
            </a:r>
            <a:r>
              <a:rPr lang="en-US" b="1" dirty="0" smtClean="0"/>
              <a:t>.</a:t>
            </a:r>
          </a:p>
          <a:p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Adopt testing conditions as close as possible to routine use of the factor concentrate.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Select the most informative time points and record the sampling time precisely.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Perform and record laboratory measurements precisely.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Adopt an optimal Bayesian estimation technique for the individual PK profiling.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Adopt a clinical perspective in the interpretation and use of the predicted PK profile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1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Estimating and interpreting individual patients’ pharmacokinetic profiles in persons with Hemophilia A or B using a population pharmacokinetic </a:t>
            </a:r>
            <a:r>
              <a:rPr lang="en-US" sz="3600" b="1" dirty="0" smtClean="0"/>
              <a:t>approach: </a:t>
            </a:r>
            <a:r>
              <a:rPr lang="en-US" sz="3600" b="1" dirty="0" smtClean="0">
                <a:solidFill>
                  <a:srgbClr val="FF0000"/>
                </a:solidFill>
              </a:rPr>
              <a:t>explanation, examples, and interpretation.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/>
              <a:t>Alfonso </a:t>
            </a:r>
            <a:r>
              <a:rPr lang="en-US" b="1" dirty="0" smtClean="0"/>
              <a:t>Iorio, </a:t>
            </a:r>
            <a:r>
              <a:rPr lang="en-US" b="1" dirty="0"/>
              <a:t>Victor </a:t>
            </a:r>
            <a:r>
              <a:rPr lang="en-US" b="1" dirty="0" err="1" smtClean="0"/>
              <a:t>Blanchette</a:t>
            </a:r>
            <a:r>
              <a:rPr lang="en-US" b="1" dirty="0" smtClean="0"/>
              <a:t>, </a:t>
            </a:r>
            <a:r>
              <a:rPr lang="en-US" b="1" dirty="0"/>
              <a:t>Jan </a:t>
            </a:r>
            <a:r>
              <a:rPr lang="en-US" b="1" dirty="0" err="1" smtClean="0"/>
              <a:t>Blatny</a:t>
            </a:r>
            <a:r>
              <a:rPr lang="en-US" b="1" dirty="0" smtClean="0"/>
              <a:t>, </a:t>
            </a:r>
            <a:r>
              <a:rPr lang="en-US" b="1" dirty="0"/>
              <a:t>Peter </a:t>
            </a:r>
            <a:r>
              <a:rPr lang="en-US" b="1" dirty="0" smtClean="0"/>
              <a:t>Collins, </a:t>
            </a:r>
            <a:r>
              <a:rPr lang="en-US" b="1" dirty="0"/>
              <a:t>Andrea </a:t>
            </a:r>
            <a:r>
              <a:rPr lang="en-US" b="1" dirty="0" err="1"/>
              <a:t>Edginton</a:t>
            </a:r>
            <a:r>
              <a:rPr lang="en-US" b="1" dirty="0"/>
              <a:t>, </a:t>
            </a:r>
            <a:r>
              <a:rPr lang="en-US" b="1" dirty="0" smtClean="0"/>
              <a:t>Kathelijn Fischer, Daniel </a:t>
            </a:r>
            <a:r>
              <a:rPr lang="en-US" b="1" dirty="0"/>
              <a:t>Hart, Shinya </a:t>
            </a:r>
            <a:r>
              <a:rPr lang="en-US" b="1" dirty="0" smtClean="0"/>
              <a:t>Ito,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David </a:t>
            </a:r>
            <a:r>
              <a:rPr lang="en-US" b="1" dirty="0" err="1" smtClean="0"/>
              <a:t>Lillicrap</a:t>
            </a:r>
            <a:r>
              <a:rPr lang="en-US" b="1" dirty="0" smtClean="0"/>
              <a:t>, Mike </a:t>
            </a:r>
            <a:r>
              <a:rPr lang="en-US" b="1" dirty="0" err="1" smtClean="0"/>
              <a:t>Makris</a:t>
            </a:r>
            <a:r>
              <a:rPr lang="en-US" b="1" dirty="0" smtClean="0"/>
              <a:t>, </a:t>
            </a:r>
            <a:r>
              <a:rPr lang="en-US" b="1" dirty="0"/>
              <a:t>Ellis </a:t>
            </a:r>
            <a:r>
              <a:rPr lang="en-US" b="1" dirty="0" smtClean="0"/>
              <a:t>Neufeld.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4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247" y="5459091"/>
            <a:ext cx="3674315" cy="968484"/>
          </a:xfrm>
        </p:spPr>
        <p:txBody>
          <a:bodyPr/>
          <a:lstStyle/>
          <a:p>
            <a:r>
              <a:rPr lang="en-US" dirty="0" smtClean="0"/>
              <a:t>Thank you !!!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7" y="1600201"/>
            <a:ext cx="4525963" cy="4525963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930641" y="2244581"/>
            <a:ext cx="5556739" cy="339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C0504D">
                    <a:lumMod val="75000"/>
                  </a:srgbClr>
                </a:solidFill>
              </a:rPr>
              <a:t>Join the WAPPS network at:</a:t>
            </a:r>
          </a:p>
          <a:p>
            <a:r>
              <a:rPr lang="en-US" dirty="0">
                <a:solidFill>
                  <a:srgbClr val="C0504D">
                    <a:lumMod val="75000"/>
                  </a:srgbClr>
                </a:solidFill>
                <a:hlinkClick r:id="rId3"/>
              </a:rPr>
              <a:t>www.wapps-hemo.org</a:t>
            </a:r>
            <a:endParaRPr lang="en-US" dirty="0">
              <a:solidFill>
                <a:srgbClr val="C0504D">
                  <a:lumMod val="75000"/>
                </a:srgbClr>
              </a:solidFill>
            </a:endParaRPr>
          </a:p>
          <a:p>
            <a:endParaRPr lang="en-US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en-US" dirty="0">
                <a:solidFill>
                  <a:srgbClr val="C0504D">
                    <a:lumMod val="75000"/>
                  </a:srgbClr>
                </a:solidFill>
              </a:rPr>
              <a:t>Download these slides at:</a:t>
            </a:r>
          </a:p>
          <a:p>
            <a:r>
              <a:rPr lang="en-US" dirty="0">
                <a:solidFill>
                  <a:srgbClr val="C0504D">
                    <a:lumMod val="75000"/>
                  </a:srgbClr>
                </a:solidFill>
                <a:hlinkClick r:id="rId4"/>
              </a:rPr>
              <a:t>Hemophilia.mcmaster.ca</a:t>
            </a:r>
            <a:endParaRPr lang="en-US" dirty="0">
              <a:solidFill>
                <a:srgbClr val="C0504D">
                  <a:lumMod val="75000"/>
                </a:srgbClr>
              </a:solidFill>
            </a:endParaRPr>
          </a:p>
          <a:p>
            <a:endParaRPr lang="en-US" dirty="0">
              <a:solidFill>
                <a:srgbClr val="C0504D">
                  <a:lumMod val="75000"/>
                </a:srgbClr>
              </a:solidFill>
            </a:endParaRPr>
          </a:p>
          <a:p>
            <a:endParaRPr lang="en-US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44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413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PT Sans Narrow</vt:lpstr>
      <vt:lpstr>Office Theme</vt:lpstr>
      <vt:lpstr>Working Group on Pharmacokinetics and Population Pharmacokinetics</vt:lpstr>
      <vt:lpstr>Acknowledgements</vt:lpstr>
      <vt:lpstr>ISTH SSC on Factor VIII and IX </vt:lpstr>
      <vt:lpstr>Acknowledgements</vt:lpstr>
      <vt:lpstr>25 guidance statements</vt:lpstr>
      <vt:lpstr>Future agenda</vt:lpstr>
      <vt:lpstr>Thank you 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Alfonso Iorio</dc:creator>
  <cp:lastModifiedBy>dawn</cp:lastModifiedBy>
  <cp:revision>11</cp:revision>
  <dcterms:created xsi:type="dcterms:W3CDTF">2017-06-24T11:24:48Z</dcterms:created>
  <dcterms:modified xsi:type="dcterms:W3CDTF">2017-07-07T15:14:01Z</dcterms:modified>
</cp:coreProperties>
</file>