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323" r:id="rId2"/>
    <p:sldId id="311" r:id="rId3"/>
    <p:sldId id="256" r:id="rId4"/>
    <p:sldId id="300" r:id="rId5"/>
    <p:sldId id="292" r:id="rId6"/>
    <p:sldId id="258" r:id="rId7"/>
    <p:sldId id="312" r:id="rId8"/>
    <p:sldId id="264" r:id="rId9"/>
    <p:sldId id="287" r:id="rId10"/>
    <p:sldId id="286" r:id="rId11"/>
    <p:sldId id="288" r:id="rId12"/>
    <p:sldId id="263" r:id="rId13"/>
    <p:sldId id="265" r:id="rId14"/>
    <p:sldId id="294" r:id="rId15"/>
    <p:sldId id="295" r:id="rId16"/>
    <p:sldId id="280" r:id="rId17"/>
    <p:sldId id="279" r:id="rId18"/>
    <p:sldId id="268" r:id="rId19"/>
    <p:sldId id="269" r:id="rId20"/>
    <p:sldId id="301" r:id="rId21"/>
    <p:sldId id="281" r:id="rId22"/>
    <p:sldId id="282" r:id="rId23"/>
    <p:sldId id="283" r:id="rId24"/>
    <p:sldId id="284" r:id="rId25"/>
    <p:sldId id="302" r:id="rId26"/>
    <p:sldId id="324" r:id="rId27"/>
    <p:sldId id="313" r:id="rId28"/>
    <p:sldId id="314" r:id="rId29"/>
    <p:sldId id="315" r:id="rId30"/>
    <p:sldId id="316" r:id="rId31"/>
    <p:sldId id="317" r:id="rId32"/>
    <p:sldId id="318" r:id="rId33"/>
    <p:sldId id="310" r:id="rId34"/>
    <p:sldId id="304" r:id="rId35"/>
    <p:sldId id="305" r:id="rId36"/>
    <p:sldId id="306" r:id="rId37"/>
    <p:sldId id="307" r:id="rId38"/>
    <p:sldId id="308" r:id="rId39"/>
    <p:sldId id="320" r:id="rId40"/>
    <p:sldId id="322" r:id="rId41"/>
    <p:sldId id="32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527" userDrawn="1">
          <p15:clr>
            <a:srgbClr val="A4A3A4"/>
          </p15:clr>
        </p15:guide>
        <p15:guide id="2" pos="635" userDrawn="1">
          <p15:clr>
            <a:srgbClr val="A4A3A4"/>
          </p15:clr>
        </p15:guide>
        <p15:guide id="3" orient="horz" pos="1094" userDrawn="1">
          <p15:clr>
            <a:srgbClr val="A4A3A4"/>
          </p15:clr>
        </p15:guide>
        <p15:guide id="4" orient="horz" pos="16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9"/>
    <p:restoredTop sz="94715"/>
  </p:normalViewPr>
  <p:slideViewPr>
    <p:cSldViewPr snapToGrid="0" snapToObjects="1">
      <p:cViewPr>
        <p:scale>
          <a:sx n="99" d="100"/>
          <a:sy n="99" d="100"/>
        </p:scale>
        <p:origin x="-684" y="-72"/>
      </p:cViewPr>
      <p:guideLst>
        <p:guide orient="horz" pos="527"/>
        <p:guide orient="horz" pos="1094"/>
        <p:guide orient="horz" pos="1616"/>
        <p:guide pos="635"/>
      </p:guideLst>
    </p:cSldViewPr>
  </p:slideViewPr>
  <p:notesTextViewPr>
    <p:cViewPr>
      <p:scale>
        <a:sx n="100" d="100"/>
        <a:sy n="100" d="100"/>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lfonso:Desktop:Pfizer%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724251771508299E-2"/>
          <c:y val="4.4246993005374699E-2"/>
          <c:w val="0.88667051258724405"/>
          <c:h val="0.82798405526274699"/>
        </c:manualLayout>
      </c:layout>
      <c:scatterChart>
        <c:scatterStyle val="lineMarker"/>
        <c:varyColors val="0"/>
        <c:ser>
          <c:idx val="0"/>
          <c:order val="0"/>
          <c:spPr>
            <a:ln w="47625">
              <a:noFill/>
            </a:ln>
            <a:effectLst>
              <a:outerShdw blurRad="50800" dist="38100" dir="5400000" algn="t" rotWithShape="0">
                <a:prstClr val="black">
                  <a:alpha val="40000"/>
                </a:prstClr>
              </a:outerShdw>
            </a:effectLst>
          </c:spPr>
          <c:marker>
            <c:symbol val="diamond"/>
            <c:size val="10"/>
            <c:spPr>
              <a:solidFill>
                <a:schemeClr val="accent1"/>
              </a:solidFill>
              <a:ln>
                <a:solidFill>
                  <a:schemeClr val="accent1"/>
                </a:solidFill>
              </a:ln>
              <a:effectLst>
                <a:outerShdw blurRad="50800" dist="38100" dir="5400000" algn="t" rotWithShape="0">
                  <a:prstClr val="black">
                    <a:alpha val="40000"/>
                  </a:prstClr>
                </a:outerShdw>
              </a:effectLst>
            </c:spPr>
          </c:marker>
          <c:xVal>
            <c:numRef>
              <c:f>Sheet1!$A$2:$A$23</c:f>
              <c:numCache>
                <c:formatCode>0</c:formatCode>
                <c:ptCount val="22"/>
                <c:pt idx="0" formatCode="General">
                  <c:v>84.036518324772473</c:v>
                </c:pt>
                <c:pt idx="1">
                  <c:v>54.990535425763248</c:v>
                </c:pt>
                <c:pt idx="2">
                  <c:v>42.481111484959321</c:v>
                </c:pt>
                <c:pt idx="3" formatCode="General">
                  <c:v>35.163567573965523</c:v>
                </c:pt>
                <c:pt idx="4" formatCode="General">
                  <c:v>29.971687544155401</c:v>
                </c:pt>
                <c:pt idx="5">
                  <c:v>25.94455252675403</c:v>
                </c:pt>
                <c:pt idx="6">
                  <c:v>22.65414363316162</c:v>
                </c:pt>
                <c:pt idx="7" formatCode="General">
                  <c:v>19.872142553442121</c:v>
                </c:pt>
                <c:pt idx="8">
                  <c:v>17.64038987909186</c:v>
                </c:pt>
                <c:pt idx="9">
                  <c:v>15.538247449981</c:v>
                </c:pt>
                <c:pt idx="10" formatCode="General">
                  <c:v>13.43512858595011</c:v>
                </c:pt>
                <c:pt idx="11" formatCode="General">
                  <c:v>11.715038714007781</c:v>
                </c:pt>
                <c:pt idx="12">
                  <c:v>10.144719692357709</c:v>
                </c:pt>
                <c:pt idx="13">
                  <c:v>8.7001662241473507</c:v>
                </c:pt>
                <c:pt idx="14" formatCode="General">
                  <c:v>7.3627186126381936</c:v>
                </c:pt>
                <c:pt idx="15" formatCode="General">
                  <c:v>6.1175846749563076</c:v>
                </c:pt>
                <c:pt idx="16" formatCode="General">
                  <c:v>4.9528396625475546</c:v>
                </c:pt>
                <c:pt idx="17">
                  <c:v>3.858729902279828</c:v>
                </c:pt>
                <c:pt idx="18">
                  <c:v>2.8271757813639562</c:v>
                </c:pt>
                <c:pt idx="19" formatCode="General">
                  <c:v>1.8514092902923831</c:v>
                </c:pt>
                <c:pt idx="20" formatCode="General">
                  <c:v>0.925704645146192</c:v>
                </c:pt>
                <c:pt idx="21">
                  <c:v>4.5174701644440998E-2</c:v>
                </c:pt>
              </c:numCache>
            </c:numRef>
          </c:xVal>
          <c:yVal>
            <c:numRef>
              <c:f>Sheet1!$B$2:$B$23</c:f>
              <c:numCache>
                <c:formatCode>0.00</c:formatCode>
                <c:ptCount val="22"/>
                <c:pt idx="0">
                  <c:v>1</c:v>
                </c:pt>
                <c:pt idx="1">
                  <c:v>5</c:v>
                </c:pt>
                <c:pt idx="2">
                  <c:v>10</c:v>
                </c:pt>
                <c:pt idx="3">
                  <c:v>15</c:v>
                </c:pt>
                <c:pt idx="4">
                  <c:v>20</c:v>
                </c:pt>
                <c:pt idx="5">
                  <c:v>25</c:v>
                </c:pt>
                <c:pt idx="6">
                  <c:v>30</c:v>
                </c:pt>
                <c:pt idx="7">
                  <c:v>35</c:v>
                </c:pt>
                <c:pt idx="8">
                  <c:v>39.607142857142797</c:v>
                </c:pt>
                <c:pt idx="9">
                  <c:v>44.5</c:v>
                </c:pt>
                <c:pt idx="10">
                  <c:v>50</c:v>
                </c:pt>
                <c:pt idx="11">
                  <c:v>55</c:v>
                </c:pt>
                <c:pt idx="12">
                  <c:v>60</c:v>
                </c:pt>
                <c:pt idx="13">
                  <c:v>65</c:v>
                </c:pt>
                <c:pt idx="14">
                  <c:v>70</c:v>
                </c:pt>
                <c:pt idx="15">
                  <c:v>75</c:v>
                </c:pt>
                <c:pt idx="16">
                  <c:v>80</c:v>
                </c:pt>
                <c:pt idx="17">
                  <c:v>85</c:v>
                </c:pt>
                <c:pt idx="18">
                  <c:v>90</c:v>
                </c:pt>
                <c:pt idx="19">
                  <c:v>95</c:v>
                </c:pt>
                <c:pt idx="20">
                  <c:v>100</c:v>
                </c:pt>
                <c:pt idx="21">
                  <c:v>105</c:v>
                </c:pt>
              </c:numCache>
            </c:numRef>
          </c:yVal>
          <c:smooth val="0"/>
        </c:ser>
        <c:dLbls>
          <c:showLegendKey val="0"/>
          <c:showVal val="0"/>
          <c:showCatName val="0"/>
          <c:showSerName val="0"/>
          <c:showPercent val="0"/>
          <c:showBubbleSize val="0"/>
        </c:dLbls>
        <c:axId val="47807808"/>
        <c:axId val="175439872"/>
      </c:scatterChart>
      <c:valAx>
        <c:axId val="47807808"/>
        <c:scaling>
          <c:orientation val="minMax"/>
          <c:max val="80"/>
        </c:scaling>
        <c:delete val="1"/>
        <c:axPos val="b"/>
        <c:numFmt formatCode="General" sourceLinked="1"/>
        <c:majorTickMark val="out"/>
        <c:minorTickMark val="none"/>
        <c:tickLblPos val="nextTo"/>
        <c:crossAx val="175439872"/>
        <c:crosses val="autoZero"/>
        <c:crossBetween val="midCat"/>
      </c:valAx>
      <c:valAx>
        <c:axId val="175439872"/>
        <c:scaling>
          <c:orientation val="minMax"/>
          <c:max val="100"/>
        </c:scaling>
        <c:delete val="1"/>
        <c:axPos val="l"/>
        <c:majorGridlines>
          <c:spPr>
            <a:ln>
              <a:noFill/>
            </a:ln>
          </c:spPr>
        </c:majorGridlines>
        <c:numFmt formatCode="#,##0" sourceLinked="0"/>
        <c:majorTickMark val="out"/>
        <c:minorTickMark val="none"/>
        <c:tickLblPos val="nextTo"/>
        <c:crossAx val="47807808"/>
        <c:crosses val="autoZero"/>
        <c:crossBetween val="midCat"/>
      </c:valAx>
    </c:plotArea>
    <c:plotVisOnly val="1"/>
    <c:dispBlanksAs val="gap"/>
    <c:showDLblsOverMax val="0"/>
  </c:chart>
  <c:txPr>
    <a:bodyPr/>
    <a:lstStyle/>
    <a:p>
      <a:pPr>
        <a:defRPr sz="1800">
          <a:latin typeface="+mn-l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724251771508299E-2"/>
          <c:y val="4.4246993005374699E-2"/>
          <c:w val="0.88667051258724405"/>
          <c:h val="0.82798405526274699"/>
        </c:manualLayout>
      </c:layout>
      <c:scatterChart>
        <c:scatterStyle val="lineMarker"/>
        <c:varyColors val="0"/>
        <c:ser>
          <c:idx val="0"/>
          <c:order val="0"/>
          <c:spPr>
            <a:ln w="47625">
              <a:noFill/>
            </a:ln>
            <a:effectLst/>
          </c:spPr>
          <c:marker>
            <c:symbol val="none"/>
          </c:marker>
          <c:xVal>
            <c:numRef>
              <c:f>Sheet1!$A$2:$A$23</c:f>
              <c:numCache>
                <c:formatCode>0</c:formatCode>
                <c:ptCount val="22"/>
                <c:pt idx="0" formatCode="General">
                  <c:v>84.036518324772473</c:v>
                </c:pt>
                <c:pt idx="1">
                  <c:v>54.990535425763248</c:v>
                </c:pt>
                <c:pt idx="2">
                  <c:v>42.481111484959321</c:v>
                </c:pt>
                <c:pt idx="3" formatCode="General">
                  <c:v>35.163567573965523</c:v>
                </c:pt>
                <c:pt idx="4" formatCode="General">
                  <c:v>29.971687544155401</c:v>
                </c:pt>
                <c:pt idx="5">
                  <c:v>25.94455252675403</c:v>
                </c:pt>
                <c:pt idx="6">
                  <c:v>22.65414363316162</c:v>
                </c:pt>
                <c:pt idx="7" formatCode="General">
                  <c:v>19.872142553442121</c:v>
                </c:pt>
                <c:pt idx="8">
                  <c:v>17.64038987909186</c:v>
                </c:pt>
                <c:pt idx="9">
                  <c:v>15.538247449981</c:v>
                </c:pt>
                <c:pt idx="10" formatCode="General">
                  <c:v>13.43512858595011</c:v>
                </c:pt>
                <c:pt idx="11" formatCode="General">
                  <c:v>11.715038714007781</c:v>
                </c:pt>
                <c:pt idx="12">
                  <c:v>10.144719692357709</c:v>
                </c:pt>
                <c:pt idx="13">
                  <c:v>8.7001662241473507</c:v>
                </c:pt>
                <c:pt idx="14" formatCode="General">
                  <c:v>7.3627186126381936</c:v>
                </c:pt>
                <c:pt idx="15" formatCode="General">
                  <c:v>6.1175846749563076</c:v>
                </c:pt>
                <c:pt idx="16" formatCode="General">
                  <c:v>4.9528396625475546</c:v>
                </c:pt>
                <c:pt idx="17">
                  <c:v>3.858729902279828</c:v>
                </c:pt>
                <c:pt idx="18">
                  <c:v>2.8271757813639562</c:v>
                </c:pt>
                <c:pt idx="19" formatCode="General">
                  <c:v>1.8514092902923831</c:v>
                </c:pt>
                <c:pt idx="20" formatCode="General">
                  <c:v>0.925704645146192</c:v>
                </c:pt>
                <c:pt idx="21">
                  <c:v>4.5174701644440998E-2</c:v>
                </c:pt>
              </c:numCache>
            </c:numRef>
          </c:xVal>
          <c:yVal>
            <c:numRef>
              <c:f>Sheet1!$B$2:$B$23</c:f>
              <c:numCache>
                <c:formatCode>0.00</c:formatCode>
                <c:ptCount val="22"/>
                <c:pt idx="0">
                  <c:v>1</c:v>
                </c:pt>
                <c:pt idx="1">
                  <c:v>5</c:v>
                </c:pt>
                <c:pt idx="2">
                  <c:v>10</c:v>
                </c:pt>
                <c:pt idx="3">
                  <c:v>15</c:v>
                </c:pt>
                <c:pt idx="4">
                  <c:v>20</c:v>
                </c:pt>
                <c:pt idx="5">
                  <c:v>25</c:v>
                </c:pt>
                <c:pt idx="6">
                  <c:v>30</c:v>
                </c:pt>
                <c:pt idx="7">
                  <c:v>35</c:v>
                </c:pt>
                <c:pt idx="8">
                  <c:v>39.607142857142797</c:v>
                </c:pt>
                <c:pt idx="9">
                  <c:v>44.5</c:v>
                </c:pt>
                <c:pt idx="10">
                  <c:v>50</c:v>
                </c:pt>
                <c:pt idx="11">
                  <c:v>55</c:v>
                </c:pt>
                <c:pt idx="12">
                  <c:v>60</c:v>
                </c:pt>
                <c:pt idx="13">
                  <c:v>65</c:v>
                </c:pt>
                <c:pt idx="14">
                  <c:v>70</c:v>
                </c:pt>
                <c:pt idx="15">
                  <c:v>75</c:v>
                </c:pt>
                <c:pt idx="16">
                  <c:v>80</c:v>
                </c:pt>
                <c:pt idx="17">
                  <c:v>85</c:v>
                </c:pt>
                <c:pt idx="18">
                  <c:v>90</c:v>
                </c:pt>
                <c:pt idx="19">
                  <c:v>95</c:v>
                </c:pt>
                <c:pt idx="20">
                  <c:v>100</c:v>
                </c:pt>
                <c:pt idx="21">
                  <c:v>105</c:v>
                </c:pt>
              </c:numCache>
            </c:numRef>
          </c:yVal>
          <c:smooth val="0"/>
        </c:ser>
        <c:dLbls>
          <c:showLegendKey val="0"/>
          <c:showVal val="0"/>
          <c:showCatName val="0"/>
          <c:showSerName val="0"/>
          <c:showPercent val="0"/>
          <c:showBubbleSize val="0"/>
        </c:dLbls>
        <c:axId val="175441600"/>
        <c:axId val="175442176"/>
      </c:scatterChart>
      <c:valAx>
        <c:axId val="175441600"/>
        <c:scaling>
          <c:orientation val="minMax"/>
          <c:max val="80"/>
        </c:scaling>
        <c:delete val="0"/>
        <c:axPos val="b"/>
        <c:numFmt formatCode="General" sourceLinked="1"/>
        <c:majorTickMark val="out"/>
        <c:minorTickMark val="none"/>
        <c:tickLblPos val="nextTo"/>
        <c:spPr>
          <a:ln>
            <a:solidFill>
              <a:schemeClr val="tx1"/>
            </a:solidFill>
          </a:ln>
        </c:spPr>
        <c:crossAx val="175442176"/>
        <c:crosses val="autoZero"/>
        <c:crossBetween val="midCat"/>
      </c:valAx>
      <c:valAx>
        <c:axId val="175442176"/>
        <c:scaling>
          <c:orientation val="minMax"/>
          <c:max val="100"/>
        </c:scaling>
        <c:delete val="0"/>
        <c:axPos val="l"/>
        <c:majorGridlines>
          <c:spPr>
            <a:ln>
              <a:solidFill>
                <a:schemeClr val="bg1">
                  <a:lumMod val="85000"/>
                </a:schemeClr>
              </a:solidFill>
            </a:ln>
          </c:spPr>
        </c:majorGridlines>
        <c:numFmt formatCode="#,##0" sourceLinked="0"/>
        <c:majorTickMark val="out"/>
        <c:minorTickMark val="none"/>
        <c:tickLblPos val="nextTo"/>
        <c:spPr>
          <a:ln>
            <a:solidFill>
              <a:schemeClr val="tx1"/>
            </a:solidFill>
          </a:ln>
        </c:spPr>
        <c:crossAx val="175441600"/>
        <c:crosses val="autoZero"/>
        <c:crossBetween val="midCat"/>
      </c:valAx>
    </c:plotArea>
    <c:plotVisOnly val="1"/>
    <c:dispBlanksAs val="gap"/>
    <c:showDLblsOverMax val="0"/>
  </c:chart>
  <c:txPr>
    <a:bodyPr/>
    <a:lstStyle/>
    <a:p>
      <a:pPr>
        <a:defRPr sz="1800">
          <a:latin typeface="+mn-lt"/>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6138370824673401"/>
          <c:y val="4.2502661839203801E-2"/>
          <c:w val="0.69706336069786201"/>
          <c:h val="0.82054000300459595"/>
        </c:manualLayout>
      </c:layout>
      <c:scatterChart>
        <c:scatterStyle val="lineMarker"/>
        <c:varyColors val="0"/>
        <c:ser>
          <c:idx val="0"/>
          <c:order val="0"/>
          <c:tx>
            <c:strRef>
              <c:f>'Sheet1 (2)'!$C$4</c:f>
              <c:strCache>
                <c:ptCount val="1"/>
                <c:pt idx="0">
                  <c:v>Drug A</c:v>
                </c:pt>
              </c:strCache>
            </c:strRef>
          </c:tx>
          <c:spPr>
            <a:ln w="47625">
              <a:solidFill>
                <a:srgbClr val="3366FF"/>
              </a:solidFill>
            </a:ln>
          </c:spPr>
          <c:marker>
            <c:symbol val="circle"/>
            <c:size val="9"/>
          </c:marker>
          <c:xVal>
            <c:numRef>
              <c:f>'Sheet1 (2)'!$B$5:$B$10</c:f>
              <c:numCache>
                <c:formatCode>General</c:formatCode>
                <c:ptCount val="6"/>
                <c:pt idx="0">
                  <c:v>0</c:v>
                </c:pt>
                <c:pt idx="1">
                  <c:v>6</c:v>
                </c:pt>
                <c:pt idx="2">
                  <c:v>12</c:v>
                </c:pt>
                <c:pt idx="3">
                  <c:v>18</c:v>
                </c:pt>
                <c:pt idx="4">
                  <c:v>24</c:v>
                </c:pt>
                <c:pt idx="5">
                  <c:v>30</c:v>
                </c:pt>
              </c:numCache>
            </c:numRef>
          </c:xVal>
          <c:yVal>
            <c:numRef>
              <c:f>'Sheet1 (2)'!$C$5:$C$10</c:f>
              <c:numCache>
                <c:formatCode>General</c:formatCode>
                <c:ptCount val="6"/>
                <c:pt idx="0">
                  <c:v>100</c:v>
                </c:pt>
                <c:pt idx="1">
                  <c:v>20</c:v>
                </c:pt>
                <c:pt idx="2">
                  <c:v>4</c:v>
                </c:pt>
                <c:pt idx="3">
                  <c:v>0.8</c:v>
                </c:pt>
                <c:pt idx="4">
                  <c:v>0.16</c:v>
                </c:pt>
                <c:pt idx="5">
                  <c:v>3.2000000000000001E-2</c:v>
                </c:pt>
              </c:numCache>
            </c:numRef>
          </c:yVal>
          <c:smooth val="0"/>
        </c:ser>
        <c:ser>
          <c:idx val="1"/>
          <c:order val="1"/>
          <c:tx>
            <c:strRef>
              <c:f>'Sheet1 (2)'!$D$4</c:f>
              <c:strCache>
                <c:ptCount val="1"/>
                <c:pt idx="0">
                  <c:v>Drug B</c:v>
                </c:pt>
              </c:strCache>
            </c:strRef>
          </c:tx>
          <c:spPr>
            <a:ln w="47625">
              <a:solidFill>
                <a:srgbClr val="FF0000"/>
              </a:solidFill>
            </a:ln>
          </c:spPr>
          <c:marker>
            <c:symbol val="circle"/>
            <c:size val="9"/>
          </c:marker>
          <c:xVal>
            <c:numRef>
              <c:f>'Sheet1 (2)'!$B$5:$B$10</c:f>
              <c:numCache>
                <c:formatCode>General</c:formatCode>
                <c:ptCount val="6"/>
                <c:pt idx="0">
                  <c:v>0</c:v>
                </c:pt>
                <c:pt idx="1">
                  <c:v>6</c:v>
                </c:pt>
                <c:pt idx="2">
                  <c:v>12</c:v>
                </c:pt>
                <c:pt idx="3">
                  <c:v>18</c:v>
                </c:pt>
                <c:pt idx="4">
                  <c:v>24</c:v>
                </c:pt>
                <c:pt idx="5">
                  <c:v>30</c:v>
                </c:pt>
              </c:numCache>
            </c:numRef>
          </c:xVal>
          <c:yVal>
            <c:numRef>
              <c:f>'Sheet1 (2)'!$D$5:$D$10</c:f>
              <c:numCache>
                <c:formatCode>General</c:formatCode>
                <c:ptCount val="6"/>
                <c:pt idx="0">
                  <c:v>20</c:v>
                </c:pt>
                <c:pt idx="1">
                  <c:v>10</c:v>
                </c:pt>
                <c:pt idx="2">
                  <c:v>5</c:v>
                </c:pt>
                <c:pt idx="3">
                  <c:v>2.5</c:v>
                </c:pt>
                <c:pt idx="4">
                  <c:v>1.25</c:v>
                </c:pt>
                <c:pt idx="5">
                  <c:v>0.625</c:v>
                </c:pt>
              </c:numCache>
            </c:numRef>
          </c:yVal>
          <c:smooth val="0"/>
        </c:ser>
        <c:dLbls>
          <c:showLegendKey val="0"/>
          <c:showVal val="0"/>
          <c:showCatName val="0"/>
          <c:showSerName val="0"/>
          <c:showPercent val="0"/>
          <c:showBubbleSize val="0"/>
        </c:dLbls>
        <c:axId val="175445056"/>
        <c:axId val="175445632"/>
      </c:scatterChart>
      <c:valAx>
        <c:axId val="175445056"/>
        <c:scaling>
          <c:orientation val="minMax"/>
          <c:max val="30"/>
        </c:scaling>
        <c:delete val="0"/>
        <c:axPos val="b"/>
        <c:numFmt formatCode="General" sourceLinked="1"/>
        <c:majorTickMark val="out"/>
        <c:minorTickMark val="none"/>
        <c:tickLblPos val="nextTo"/>
        <c:txPr>
          <a:bodyPr/>
          <a:lstStyle/>
          <a:p>
            <a:pPr>
              <a:defRPr sz="1800"/>
            </a:pPr>
            <a:endParaRPr lang="en-US"/>
          </a:p>
        </c:txPr>
        <c:crossAx val="175445632"/>
        <c:crossesAt val="0.1"/>
        <c:crossBetween val="midCat"/>
      </c:valAx>
      <c:valAx>
        <c:axId val="175445632"/>
        <c:scaling>
          <c:orientation val="minMax"/>
        </c:scaling>
        <c:delete val="0"/>
        <c:axPos val="l"/>
        <c:majorGridlines/>
        <c:numFmt formatCode="General" sourceLinked="1"/>
        <c:majorTickMark val="out"/>
        <c:minorTickMark val="none"/>
        <c:tickLblPos val="nextTo"/>
        <c:txPr>
          <a:bodyPr/>
          <a:lstStyle/>
          <a:p>
            <a:pPr>
              <a:defRPr sz="1800"/>
            </a:pPr>
            <a:endParaRPr lang="en-US"/>
          </a:p>
        </c:txPr>
        <c:crossAx val="175445056"/>
        <c:crosses val="autoZero"/>
        <c:crossBetween val="midCat"/>
      </c:valAx>
    </c:plotArea>
    <c:legend>
      <c:legendPos val="r"/>
      <c:layout>
        <c:manualLayout>
          <c:xMode val="edge"/>
          <c:yMode val="edge"/>
          <c:x val="0.41228276542728398"/>
          <c:y val="9.2330968211108699E-2"/>
          <c:w val="0.36828310922590601"/>
          <c:h val="0.26674138272570003"/>
        </c:manualLayout>
      </c:layout>
      <c:overlay val="0"/>
      <c:txPr>
        <a:bodyPr/>
        <a:lstStyle/>
        <a:p>
          <a:pPr>
            <a:defRPr sz="18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6E11C5-54CB-2C47-AFB8-E92A92DC8FCA}" type="datetimeFigureOut">
              <a:rPr lang="en-US" smtClean="0"/>
              <a:t>4/25/2016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ABFE55-8EF7-3F4C-A35D-B42848379E1D}" type="slidenum">
              <a:rPr lang="en-US" smtClean="0"/>
              <a:t>‹#›</a:t>
            </a:fld>
            <a:endParaRPr lang="en-US"/>
          </a:p>
        </p:txBody>
      </p:sp>
    </p:spTree>
    <p:extLst>
      <p:ext uri="{BB962C8B-B14F-4D97-AF65-F5344CB8AC3E}">
        <p14:creationId xmlns:p14="http://schemas.microsoft.com/office/powerpoint/2010/main" val="17752300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7609">
              <a:defRPr/>
            </a:pPr>
            <a:r>
              <a:rPr lang="en-US" dirty="0" smtClean="0"/>
              <a:t>any algorithms, influencing factors or art of dosing tools which predict bleeding outcomes in severe hemophilia A and help to cluster patients according to their characteristics and treatment requirements.</a:t>
            </a:r>
          </a:p>
        </p:txBody>
      </p:sp>
      <p:sp>
        <p:nvSpPr>
          <p:cNvPr id="4" name="Slide Number Placeholder 3"/>
          <p:cNvSpPr>
            <a:spLocks noGrp="1"/>
          </p:cNvSpPr>
          <p:nvPr>
            <p:ph type="sldNum" sz="quarter" idx="10"/>
          </p:nvPr>
        </p:nvSpPr>
        <p:spPr/>
        <p:txBody>
          <a:bodyPr/>
          <a:lstStyle/>
          <a:p>
            <a:fld id="{31D48B71-86DA-4E8C-9157-68436F87B406}" type="slidenum">
              <a:rPr lang="en-GB" smtClean="0"/>
              <a:pPr/>
              <a:t>4</a:t>
            </a:fld>
            <a:endParaRPr lang="en-GB"/>
          </a:p>
        </p:txBody>
      </p:sp>
    </p:spTree>
    <p:extLst>
      <p:ext uri="{BB962C8B-B14F-4D97-AF65-F5344CB8AC3E}">
        <p14:creationId xmlns:p14="http://schemas.microsoft.com/office/powerpoint/2010/main" val="2284602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five</a:t>
            </a:r>
            <a:r>
              <a:rPr lang="en-US" baseline="0" dirty="0" smtClean="0"/>
              <a:t> random samples </a:t>
            </a:r>
            <a:r>
              <a:rPr lang="en-US" baseline="0" dirty="0" err="1" smtClean="0"/>
              <a:t>analized</a:t>
            </a:r>
            <a:r>
              <a:rPr lang="en-US" baseline="0" dirty="0" smtClean="0"/>
              <a:t> by one and two compartment model</a:t>
            </a:r>
            <a:endParaRPr lang="en-US" dirty="0"/>
          </a:p>
        </p:txBody>
      </p:sp>
      <p:sp>
        <p:nvSpPr>
          <p:cNvPr id="4" name="Slide Number Placeholder 3"/>
          <p:cNvSpPr>
            <a:spLocks noGrp="1"/>
          </p:cNvSpPr>
          <p:nvPr>
            <p:ph type="sldNum" sz="quarter" idx="10"/>
          </p:nvPr>
        </p:nvSpPr>
        <p:spPr/>
        <p:txBody>
          <a:bodyPr/>
          <a:lstStyle/>
          <a:p>
            <a:fld id="{90ABFE55-8EF7-3F4C-A35D-B42848379E1D}" type="slidenum">
              <a:rPr lang="en-US" smtClean="0"/>
              <a:t>5</a:t>
            </a:fld>
            <a:endParaRPr lang="en-US"/>
          </a:p>
        </p:txBody>
      </p:sp>
    </p:spTree>
    <p:extLst>
      <p:ext uri="{BB962C8B-B14F-4D97-AF65-F5344CB8AC3E}">
        <p14:creationId xmlns:p14="http://schemas.microsoft.com/office/powerpoint/2010/main" val="4233859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6038" y="336550"/>
            <a:ext cx="4225925" cy="3170238"/>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96F60F1F-DB1C-403A-A914-15FCFB389407}" type="slidenum">
              <a:rPr lang="en-US" smtClean="0">
                <a:solidFill>
                  <a:prstClr val="black"/>
                </a:solidFill>
                <a:latin typeface="Arial"/>
              </a:rPr>
              <a:pPr/>
              <a:t>9</a:t>
            </a:fld>
            <a:endParaRPr lang="en-US">
              <a:solidFill>
                <a:prstClr val="black"/>
              </a:solidFill>
              <a:latin typeface="Arial"/>
            </a:endParaRPr>
          </a:p>
        </p:txBody>
      </p:sp>
    </p:spTree>
    <p:extLst>
      <p:ext uri="{BB962C8B-B14F-4D97-AF65-F5344CB8AC3E}">
        <p14:creationId xmlns:p14="http://schemas.microsoft.com/office/powerpoint/2010/main" val="2092834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6038" y="336550"/>
            <a:ext cx="4225925" cy="3170238"/>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0"/>
          </p:nvPr>
        </p:nvSpPr>
        <p:spPr/>
        <p:txBody>
          <a:bodyPr/>
          <a:lstStyle/>
          <a:p>
            <a:fld id="{96F60F1F-DB1C-403A-A914-15FCFB389407}" type="slidenum">
              <a:rPr lang="en-US" smtClean="0">
                <a:solidFill>
                  <a:prstClr val="black"/>
                </a:solidFill>
                <a:latin typeface="Arial"/>
              </a:rPr>
              <a:pPr/>
              <a:t>10</a:t>
            </a:fld>
            <a:endParaRPr lang="en-US">
              <a:solidFill>
                <a:prstClr val="black"/>
              </a:solidFill>
              <a:latin typeface="Arial"/>
            </a:endParaRPr>
          </a:p>
        </p:txBody>
      </p:sp>
    </p:spTree>
    <p:extLst>
      <p:ext uri="{BB962C8B-B14F-4D97-AF65-F5344CB8AC3E}">
        <p14:creationId xmlns:p14="http://schemas.microsoft.com/office/powerpoint/2010/main" val="2139947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Using population Pharmacokinetics</a:t>
            </a:r>
            <a:r>
              <a:rPr lang="en-US" baseline="0" dirty="0" smtClean="0"/>
              <a:t> (</a:t>
            </a:r>
            <a:r>
              <a:rPr lang="en-US" baseline="0" dirty="0" err="1" smtClean="0"/>
              <a:t>popPK</a:t>
            </a:r>
            <a:r>
              <a:rPr lang="en-US" baseline="0" dirty="0" smtClean="0"/>
              <a:t>) the variability in the observed drug concentration within and between subjects can be quantified to help us understanding the PK of a drug, i.e. how fast and to what extent a drug is absorbed, distributed and eliminated.</a:t>
            </a:r>
          </a:p>
          <a:p>
            <a:r>
              <a:rPr lang="en-US" baseline="0" dirty="0" smtClean="0"/>
              <a:t>We can distinguish the variability within a subject or population, which can be described using a structural PK model. In this example, the trend of decreasing concentration after iv dosing can be described by a one-compartmental model, assuming that body can be reflected/</a:t>
            </a:r>
            <a:r>
              <a:rPr lang="en-US" baseline="0" dirty="0" err="1" smtClean="0"/>
              <a:t>modelled</a:t>
            </a:r>
            <a:r>
              <a:rPr lang="en-US" baseline="0" dirty="0" smtClean="0"/>
              <a:t> by one compartment with an apparent volume of </a:t>
            </a:r>
            <a:r>
              <a:rPr lang="en-US" baseline="0" dirty="0" err="1" smtClean="0"/>
              <a:t>disttribution</a:t>
            </a:r>
            <a:r>
              <a:rPr lang="en-US" baseline="0" dirty="0" smtClean="0"/>
              <a:t> </a:t>
            </a:r>
            <a:r>
              <a:rPr lang="en-US" baseline="0" dirty="0" err="1" smtClean="0"/>
              <a:t>Vd</a:t>
            </a:r>
            <a:r>
              <a:rPr lang="en-US" baseline="0" dirty="0" smtClean="0"/>
              <a:t> and is eliminated by a first order elimination / clearance process, defined by the Clearance (CL). As can be seen in the example, the structural variability within this subject can be described adequately.</a:t>
            </a:r>
          </a:p>
          <a:p>
            <a:r>
              <a:rPr lang="en-US" baseline="0" dirty="0" smtClean="0"/>
              <a:t>However, if we look at the structural variability from other subjects, we can observe that there is also variability between subjects, as the concentration versus time profiles differ among subjects. This between subject variability can be described by assuming that the structural PK parameters, CL and </a:t>
            </a:r>
            <a:r>
              <a:rPr lang="en-US" baseline="0" dirty="0" err="1" smtClean="0"/>
              <a:t>Vd</a:t>
            </a:r>
            <a:r>
              <a:rPr lang="en-US" baseline="0" dirty="0" smtClean="0"/>
              <a:t> in this example, differ between subjects. It is assumed that these difference occur at random, i.e. we do not know why these parameters differ among subjects. The distribution of this random process is described with a statistical/stochastic model. </a:t>
            </a:r>
            <a:endParaRPr lang="en-US" dirty="0"/>
          </a:p>
        </p:txBody>
      </p:sp>
      <p:sp>
        <p:nvSpPr>
          <p:cNvPr id="4" name="Slide Number Placeholder 3"/>
          <p:cNvSpPr>
            <a:spLocks noGrp="1"/>
          </p:cNvSpPr>
          <p:nvPr>
            <p:ph type="sldNum" sz="quarter" idx="10"/>
          </p:nvPr>
        </p:nvSpPr>
        <p:spPr/>
        <p:txBody>
          <a:bodyPr/>
          <a:lstStyle/>
          <a:p>
            <a:fld id="{E4EAEB53-93FA-4568-8B71-3AD9345D34DD}" type="slidenum">
              <a:rPr lang="de-DE" smtClean="0"/>
              <a:pPr/>
              <a:t>14</a:t>
            </a:fld>
            <a:endParaRPr lang="de-DE"/>
          </a:p>
        </p:txBody>
      </p:sp>
    </p:spTree>
    <p:extLst>
      <p:ext uri="{BB962C8B-B14F-4D97-AF65-F5344CB8AC3E}">
        <p14:creationId xmlns:p14="http://schemas.microsoft.com/office/powerpoint/2010/main" val="1944722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Using population Pharmacokinetics</a:t>
            </a:r>
            <a:r>
              <a:rPr lang="en-US" baseline="0" dirty="0" smtClean="0"/>
              <a:t> (</a:t>
            </a:r>
            <a:r>
              <a:rPr lang="en-US" baseline="0" dirty="0" err="1" smtClean="0"/>
              <a:t>popPK</a:t>
            </a:r>
            <a:r>
              <a:rPr lang="en-US" baseline="0" dirty="0" smtClean="0"/>
              <a:t>) the variability in the observed drug concentration within and between subjects can be quantified to help us understanding the PK of a drug, i.e. how fast and to what extent a drug is absorbed, distributed and eliminated.</a:t>
            </a:r>
          </a:p>
          <a:p>
            <a:r>
              <a:rPr lang="en-US" baseline="0" dirty="0" smtClean="0"/>
              <a:t>We can distinguish the variability within a subject or population, which can be described using a structural PK model. In this example, the trend of decreasing concentration after iv dosing can be described by a one-compartmental model, assuming that body can be reflected/</a:t>
            </a:r>
            <a:r>
              <a:rPr lang="en-US" baseline="0" dirty="0" err="1" smtClean="0"/>
              <a:t>modelled</a:t>
            </a:r>
            <a:r>
              <a:rPr lang="en-US" baseline="0" dirty="0" smtClean="0"/>
              <a:t> by one compartment with an apparent volume of </a:t>
            </a:r>
            <a:r>
              <a:rPr lang="en-US" baseline="0" dirty="0" err="1" smtClean="0"/>
              <a:t>disttribution</a:t>
            </a:r>
            <a:r>
              <a:rPr lang="en-US" baseline="0" dirty="0" smtClean="0"/>
              <a:t> </a:t>
            </a:r>
            <a:r>
              <a:rPr lang="en-US" baseline="0" dirty="0" err="1" smtClean="0"/>
              <a:t>Vd</a:t>
            </a:r>
            <a:r>
              <a:rPr lang="en-US" baseline="0" dirty="0" smtClean="0"/>
              <a:t> and is eliminated by a first order elimination / clearance process, defined by the Clearance (CL). As can be seen in the example, the structural variability within this subject can be described adequately.</a:t>
            </a:r>
          </a:p>
          <a:p>
            <a:r>
              <a:rPr lang="en-US" baseline="0" dirty="0" smtClean="0"/>
              <a:t>However, if we look at the structural variability from other subjects, we can observe that there is also variability between subjects, as the concentration versus time profiles differ among subjects. This between subject variability can be described by assuming that the structural PK parameters, CL and </a:t>
            </a:r>
            <a:r>
              <a:rPr lang="en-US" baseline="0" dirty="0" err="1" smtClean="0"/>
              <a:t>Vd</a:t>
            </a:r>
            <a:r>
              <a:rPr lang="en-US" baseline="0" dirty="0" smtClean="0"/>
              <a:t> in this example, differ between subjects. It is assumed that these difference occur at random, i.e. we do not know why these parameters differ among subjects. The distribution of this random process is described with a statistical/stochastic model. </a:t>
            </a:r>
            <a:endParaRPr lang="en-US" dirty="0"/>
          </a:p>
        </p:txBody>
      </p:sp>
      <p:sp>
        <p:nvSpPr>
          <p:cNvPr id="4" name="Slide Number Placeholder 3"/>
          <p:cNvSpPr>
            <a:spLocks noGrp="1"/>
          </p:cNvSpPr>
          <p:nvPr>
            <p:ph type="sldNum" sz="quarter" idx="10"/>
          </p:nvPr>
        </p:nvSpPr>
        <p:spPr/>
        <p:txBody>
          <a:bodyPr/>
          <a:lstStyle/>
          <a:p>
            <a:fld id="{E4EAEB53-93FA-4568-8B71-3AD9345D34DD}" type="slidenum">
              <a:rPr lang="de-DE" smtClean="0"/>
              <a:pPr/>
              <a:t>15</a:t>
            </a:fld>
            <a:endParaRPr lang="de-DE"/>
          </a:p>
        </p:txBody>
      </p:sp>
    </p:spTree>
    <p:extLst>
      <p:ext uri="{BB962C8B-B14F-4D97-AF65-F5344CB8AC3E}">
        <p14:creationId xmlns:p14="http://schemas.microsoft.com/office/powerpoint/2010/main" val="1944722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a:t>
            </a:r>
            <a:r>
              <a:rPr lang="en-US" baseline="0" dirty="0" smtClean="0"/>
              <a:t> on one </a:t>
            </a:r>
            <a:r>
              <a:rPr lang="en-US" baseline="0" dirty="0" err="1" smtClean="0"/>
              <a:t>vs</a:t>
            </a:r>
            <a:r>
              <a:rPr lang="en-US" baseline="0" dirty="0" smtClean="0"/>
              <a:t> two compartment </a:t>
            </a:r>
            <a:r>
              <a:rPr lang="en-US" baseline="0" dirty="0" err="1" smtClean="0"/>
              <a:t>modelling</a:t>
            </a:r>
            <a:endParaRPr lang="en-US" dirty="0"/>
          </a:p>
        </p:txBody>
      </p:sp>
      <p:sp>
        <p:nvSpPr>
          <p:cNvPr id="4" name="Slide Number Placeholder 3"/>
          <p:cNvSpPr>
            <a:spLocks noGrp="1"/>
          </p:cNvSpPr>
          <p:nvPr>
            <p:ph type="sldNum" sz="quarter" idx="10"/>
          </p:nvPr>
        </p:nvSpPr>
        <p:spPr/>
        <p:txBody>
          <a:bodyPr/>
          <a:lstStyle/>
          <a:p>
            <a:fld id="{90ABFE55-8EF7-3F4C-A35D-B42848379E1D}" type="slidenum">
              <a:rPr lang="en-US" smtClean="0"/>
              <a:t>35</a:t>
            </a:fld>
            <a:endParaRPr lang="en-US"/>
          </a:p>
        </p:txBody>
      </p:sp>
    </p:spTree>
    <p:extLst>
      <p:ext uri="{BB962C8B-B14F-4D97-AF65-F5344CB8AC3E}">
        <p14:creationId xmlns:p14="http://schemas.microsoft.com/office/powerpoint/2010/main" val="39786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1E377-FF36-435F-B294-27B47D2520C6}" type="slidenum">
              <a:rPr lang="en-US" smtClean="0"/>
              <a:pPr/>
              <a:t>40</a:t>
            </a:fld>
            <a:endParaRPr lang="en-US" dirty="0"/>
          </a:p>
        </p:txBody>
      </p:sp>
    </p:spTree>
    <p:extLst>
      <p:ext uri="{BB962C8B-B14F-4D97-AF65-F5344CB8AC3E}">
        <p14:creationId xmlns:p14="http://schemas.microsoft.com/office/powerpoint/2010/main" val="999882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DC491D-8E77-1E49-8E16-26B92F66C049}"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571C4-5DA2-EC4F-9E4A-C4B938BECB5D}" type="slidenum">
              <a:rPr lang="en-US" smtClean="0"/>
              <a:t>‹#›</a:t>
            </a:fld>
            <a:endParaRPr lang="en-US"/>
          </a:p>
        </p:txBody>
      </p:sp>
    </p:spTree>
    <p:extLst>
      <p:ext uri="{BB962C8B-B14F-4D97-AF65-F5344CB8AC3E}">
        <p14:creationId xmlns:p14="http://schemas.microsoft.com/office/powerpoint/2010/main" val="270968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C491D-8E77-1E49-8E16-26B92F66C049}"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571C4-5DA2-EC4F-9E4A-C4B938BECB5D}" type="slidenum">
              <a:rPr lang="en-US" smtClean="0"/>
              <a:t>‹#›</a:t>
            </a:fld>
            <a:endParaRPr lang="en-US"/>
          </a:p>
        </p:txBody>
      </p:sp>
    </p:spTree>
    <p:extLst>
      <p:ext uri="{BB962C8B-B14F-4D97-AF65-F5344CB8AC3E}">
        <p14:creationId xmlns:p14="http://schemas.microsoft.com/office/powerpoint/2010/main" val="2911143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C491D-8E77-1E49-8E16-26B92F66C049}"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571C4-5DA2-EC4F-9E4A-C4B938BECB5D}" type="slidenum">
              <a:rPr lang="en-US" smtClean="0"/>
              <a:t>‹#›</a:t>
            </a:fld>
            <a:endParaRPr lang="en-US"/>
          </a:p>
        </p:txBody>
      </p:sp>
    </p:spTree>
    <p:extLst>
      <p:ext uri="{BB962C8B-B14F-4D97-AF65-F5344CB8AC3E}">
        <p14:creationId xmlns:p14="http://schemas.microsoft.com/office/powerpoint/2010/main" val="3351419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with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4799" y="484800"/>
            <a:ext cx="7351200" cy="1185600"/>
          </a:xfrm>
        </p:spPr>
        <p:txBody>
          <a:bodyPr/>
          <a:lstStyle>
            <a:lvl1pPr>
              <a:defRPr>
                <a:solidFill>
                  <a:srgbClr val="000000"/>
                </a:solidFill>
              </a:defRPr>
            </a:lvl1pPr>
          </a:lstStyle>
          <a:p>
            <a:r>
              <a:rPr lang="en-US" noProof="0" dirty="0" smtClean="0"/>
              <a:t>Headline</a:t>
            </a:r>
            <a:endParaRPr lang="en-US" noProof="0" dirty="0"/>
          </a:p>
        </p:txBody>
      </p:sp>
      <p:sp>
        <p:nvSpPr>
          <p:cNvPr id="4" name="Rectangle 6"/>
          <p:cNvSpPr>
            <a:spLocks noGrp="1" noChangeArrowheads="1"/>
          </p:cNvSpPr>
          <p:nvPr>
            <p:ph type="sldNum" sz="quarter" idx="10"/>
          </p:nvPr>
        </p:nvSpPr>
        <p:spPr>
          <a:xfrm>
            <a:off x="8610601" y="6333211"/>
            <a:ext cx="223838" cy="304800"/>
          </a:xfrm>
          <a:prstGeom prst="rect">
            <a:avLst/>
          </a:prstGeom>
          <a:ln/>
        </p:spPr>
        <p:txBody>
          <a:bodyPr lIns="121917" tIns="60958" rIns="121917" bIns="60958"/>
          <a:lstStyle>
            <a:lvl1pPr>
              <a:defRPr/>
            </a:lvl1pPr>
          </a:lstStyle>
          <a:p>
            <a:pPr>
              <a:defRPr/>
            </a:pPr>
            <a:fld id="{662520F7-B046-47F9-8E40-BFB9A7E04021}" type="slidenum">
              <a:rPr lang="en-US" noProof="0" smtClean="0"/>
              <a:pPr>
                <a:defRPr/>
              </a:pPr>
              <a:t>‹#›</a:t>
            </a:fld>
            <a:endParaRPr lang="en-US" noProof="0" dirty="0"/>
          </a:p>
        </p:txBody>
      </p:sp>
      <p:sp>
        <p:nvSpPr>
          <p:cNvPr id="9" name="Textplatzhalter 8"/>
          <p:cNvSpPr>
            <a:spLocks noGrp="1"/>
          </p:cNvSpPr>
          <p:nvPr>
            <p:ph type="body" sz="quarter" idx="12" hasCustomPrompt="1"/>
          </p:nvPr>
        </p:nvSpPr>
        <p:spPr>
          <a:xfrm>
            <a:off x="244799" y="1996800"/>
            <a:ext cx="8589600" cy="4123200"/>
          </a:xfrm>
        </p:spPr>
        <p:txBody>
          <a:bodyPr/>
          <a:lstStyle>
            <a:lvl3pPr>
              <a:defRPr/>
            </a:lvl3pPr>
            <a:lvl4pPr marL="2154713" indent="-325959">
              <a:buFont typeface="Arial" panose="020B0604020202020204" pitchFamily="34" charset="0"/>
              <a:buChar char="•"/>
              <a:defRPr baseline="0"/>
            </a:lvl4p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Eighth level</a:t>
            </a:r>
          </a:p>
          <a:p>
            <a:pPr lvl="8"/>
            <a:r>
              <a:rPr lang="en-US" noProof="0" dirty="0" smtClean="0"/>
              <a:t>Ninth level</a:t>
            </a:r>
          </a:p>
        </p:txBody>
      </p:sp>
      <p:sp>
        <p:nvSpPr>
          <p:cNvPr id="5" name="Textplatzhalter 4"/>
          <p:cNvSpPr>
            <a:spLocks noGrp="1"/>
          </p:cNvSpPr>
          <p:nvPr>
            <p:ph type="body" sz="quarter" idx="13" hasCustomPrompt="1"/>
          </p:nvPr>
        </p:nvSpPr>
        <p:spPr>
          <a:xfrm>
            <a:off x="244475" y="6126693"/>
            <a:ext cx="8589963" cy="367387"/>
          </a:xfrm>
        </p:spPr>
        <p:txBody>
          <a:bodyPr anchor="b" anchorCtr="0"/>
          <a:lstStyle>
            <a:lvl1pPr marL="0" indent="0">
              <a:buNone/>
              <a:defRPr sz="1100"/>
            </a:lvl1pPr>
            <a:lvl2pPr marL="609585" indent="0">
              <a:buNone/>
              <a:defRPr sz="1100"/>
            </a:lvl2pPr>
            <a:lvl3pPr marL="1219170" indent="0">
              <a:buNone/>
              <a:defRPr sz="1100"/>
            </a:lvl3pPr>
            <a:lvl4pPr marL="1828754" indent="0">
              <a:buNone/>
              <a:defRPr sz="1100"/>
            </a:lvl4pPr>
            <a:lvl5pPr marL="2438339" indent="0">
              <a:buNone/>
              <a:defRPr sz="1100"/>
            </a:lvl5pPr>
          </a:lstStyle>
          <a:p>
            <a:pPr lvl="0"/>
            <a:r>
              <a:rPr lang="de-DE" dirty="0" smtClean="0"/>
              <a:t>e.g. Source, References</a:t>
            </a:r>
          </a:p>
        </p:txBody>
      </p:sp>
    </p:spTree>
    <p:extLst>
      <p:ext uri="{BB962C8B-B14F-4D97-AF65-F5344CB8AC3E}">
        <p14:creationId xmlns:p14="http://schemas.microsoft.com/office/powerpoint/2010/main" val="10152586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DC491D-8E77-1E49-8E16-26B92F66C049}"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571C4-5DA2-EC4F-9E4A-C4B938BECB5D}" type="slidenum">
              <a:rPr lang="en-US" smtClean="0"/>
              <a:t>‹#›</a:t>
            </a:fld>
            <a:endParaRPr lang="en-US"/>
          </a:p>
        </p:txBody>
      </p:sp>
    </p:spTree>
    <p:extLst>
      <p:ext uri="{BB962C8B-B14F-4D97-AF65-F5344CB8AC3E}">
        <p14:creationId xmlns:p14="http://schemas.microsoft.com/office/powerpoint/2010/main" val="428860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DC491D-8E77-1E49-8E16-26B92F66C049}" type="datetimeFigureOut">
              <a:rPr lang="en-US" smtClean="0"/>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571C4-5DA2-EC4F-9E4A-C4B938BECB5D}" type="slidenum">
              <a:rPr lang="en-US" smtClean="0"/>
              <a:t>‹#›</a:t>
            </a:fld>
            <a:endParaRPr lang="en-US"/>
          </a:p>
        </p:txBody>
      </p:sp>
    </p:spTree>
    <p:extLst>
      <p:ext uri="{BB962C8B-B14F-4D97-AF65-F5344CB8AC3E}">
        <p14:creationId xmlns:p14="http://schemas.microsoft.com/office/powerpoint/2010/main" val="1672978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4DC491D-8E77-1E49-8E16-26B92F66C049}"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571C4-5DA2-EC4F-9E4A-C4B938BECB5D}" type="slidenum">
              <a:rPr lang="en-US" smtClean="0"/>
              <a:t>‹#›</a:t>
            </a:fld>
            <a:endParaRPr lang="en-US"/>
          </a:p>
        </p:txBody>
      </p:sp>
    </p:spTree>
    <p:extLst>
      <p:ext uri="{BB962C8B-B14F-4D97-AF65-F5344CB8AC3E}">
        <p14:creationId xmlns:p14="http://schemas.microsoft.com/office/powerpoint/2010/main" val="424996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DC491D-8E77-1E49-8E16-26B92F66C049}" type="datetimeFigureOut">
              <a:rPr lang="en-US" smtClean="0"/>
              <a:t>4/25/2016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571C4-5DA2-EC4F-9E4A-C4B938BECB5D}" type="slidenum">
              <a:rPr lang="en-US" smtClean="0"/>
              <a:t>‹#›</a:t>
            </a:fld>
            <a:endParaRPr lang="en-US"/>
          </a:p>
        </p:txBody>
      </p:sp>
    </p:spTree>
    <p:extLst>
      <p:ext uri="{BB962C8B-B14F-4D97-AF65-F5344CB8AC3E}">
        <p14:creationId xmlns:p14="http://schemas.microsoft.com/office/powerpoint/2010/main" val="3775717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DC491D-8E77-1E49-8E16-26B92F66C049}" type="datetimeFigureOut">
              <a:rPr lang="en-US" smtClean="0"/>
              <a:t>4/25/2016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571C4-5DA2-EC4F-9E4A-C4B938BECB5D}" type="slidenum">
              <a:rPr lang="en-US" smtClean="0"/>
              <a:t>‹#›</a:t>
            </a:fld>
            <a:endParaRPr lang="en-US"/>
          </a:p>
        </p:txBody>
      </p:sp>
    </p:spTree>
    <p:extLst>
      <p:ext uri="{BB962C8B-B14F-4D97-AF65-F5344CB8AC3E}">
        <p14:creationId xmlns:p14="http://schemas.microsoft.com/office/powerpoint/2010/main" val="1213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C491D-8E77-1E49-8E16-26B92F66C049}" type="datetimeFigureOut">
              <a:rPr lang="en-US" smtClean="0"/>
              <a:t>4/25/2016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3571C4-5DA2-EC4F-9E4A-C4B938BECB5D}" type="slidenum">
              <a:rPr lang="en-US" smtClean="0"/>
              <a:t>‹#›</a:t>
            </a:fld>
            <a:endParaRPr lang="en-US"/>
          </a:p>
        </p:txBody>
      </p:sp>
    </p:spTree>
    <p:extLst>
      <p:ext uri="{BB962C8B-B14F-4D97-AF65-F5344CB8AC3E}">
        <p14:creationId xmlns:p14="http://schemas.microsoft.com/office/powerpoint/2010/main" val="1460636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C491D-8E77-1E49-8E16-26B92F66C049}"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571C4-5DA2-EC4F-9E4A-C4B938BECB5D}" type="slidenum">
              <a:rPr lang="en-US" smtClean="0"/>
              <a:t>‹#›</a:t>
            </a:fld>
            <a:endParaRPr lang="en-US"/>
          </a:p>
        </p:txBody>
      </p:sp>
    </p:spTree>
    <p:extLst>
      <p:ext uri="{BB962C8B-B14F-4D97-AF65-F5344CB8AC3E}">
        <p14:creationId xmlns:p14="http://schemas.microsoft.com/office/powerpoint/2010/main" val="986571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C491D-8E77-1E49-8E16-26B92F66C049}" type="datetimeFigureOut">
              <a:rPr lang="en-US" smtClean="0"/>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571C4-5DA2-EC4F-9E4A-C4B938BECB5D}" type="slidenum">
              <a:rPr lang="en-US" smtClean="0"/>
              <a:t>‹#›</a:t>
            </a:fld>
            <a:endParaRPr lang="en-US"/>
          </a:p>
        </p:txBody>
      </p:sp>
    </p:spTree>
    <p:extLst>
      <p:ext uri="{BB962C8B-B14F-4D97-AF65-F5344CB8AC3E}">
        <p14:creationId xmlns:p14="http://schemas.microsoft.com/office/powerpoint/2010/main" val="110044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C491D-8E77-1E49-8E16-26B92F66C049}" type="datetimeFigureOut">
              <a:rPr lang="en-US" smtClean="0"/>
              <a:t>4/25/2016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571C4-5DA2-EC4F-9E4A-C4B938BECB5D}" type="slidenum">
              <a:rPr lang="en-US" smtClean="0"/>
              <a:t>‹#›</a:t>
            </a:fld>
            <a:endParaRPr lang="en-US"/>
          </a:p>
        </p:txBody>
      </p:sp>
    </p:spTree>
    <p:extLst>
      <p:ext uri="{BB962C8B-B14F-4D97-AF65-F5344CB8AC3E}">
        <p14:creationId xmlns:p14="http://schemas.microsoft.com/office/powerpoint/2010/main" val="3997793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linicaltrials.gov/ct2/show/NCT02061072"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linicaltrials.gov/ct2/show/NCT02061072"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hyperlink" Target="http://www.wapps-hemo.org" TargetMode="External"/><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hyperlink" Target="http://Hemophilia.mcmaster.c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89952" y="273335"/>
            <a:ext cx="6640691" cy="1200329"/>
          </a:xfrm>
          <a:prstGeom prst="rect">
            <a:avLst/>
          </a:prstGeom>
          <a:noFill/>
        </p:spPr>
        <p:txBody>
          <a:bodyPr wrap="square">
            <a:spAutoFit/>
          </a:bodyPr>
          <a:lstStyle/>
          <a:p>
            <a:pPr algn="ctr"/>
            <a:r>
              <a:rPr lang="en-US" sz="3200" b="1" dirty="0">
                <a:solidFill>
                  <a:schemeClr val="accent1">
                    <a:lumMod val="75000"/>
                  </a:schemeClr>
                </a:solidFill>
              </a:rPr>
              <a:t>Population-based </a:t>
            </a:r>
            <a:r>
              <a:rPr lang="en-US" sz="3200" b="1" dirty="0" smtClean="0">
                <a:solidFill>
                  <a:schemeClr val="accent1">
                    <a:lumMod val="75000"/>
                  </a:schemeClr>
                </a:solidFill>
              </a:rPr>
              <a:t>PK </a:t>
            </a:r>
            <a:r>
              <a:rPr lang="en-US" sz="3200" b="1" dirty="0">
                <a:solidFill>
                  <a:schemeClr val="accent1">
                    <a:lumMod val="75000"/>
                  </a:schemeClr>
                </a:solidFill>
              </a:rPr>
              <a:t>in </a:t>
            </a:r>
            <a:r>
              <a:rPr lang="en-US" sz="3200" b="1" dirty="0" err="1">
                <a:solidFill>
                  <a:schemeClr val="accent1">
                    <a:lumMod val="75000"/>
                  </a:schemeClr>
                </a:solidFill>
              </a:rPr>
              <a:t>haemophilia</a:t>
            </a:r>
            <a:r>
              <a:rPr lang="en-US" sz="3200" b="1" dirty="0">
                <a:solidFill>
                  <a:schemeClr val="accent1">
                    <a:lumMod val="75000"/>
                  </a:schemeClr>
                </a:solidFill>
              </a:rPr>
              <a:t> A</a:t>
            </a:r>
          </a:p>
          <a:p>
            <a:pPr algn="ctr"/>
            <a:r>
              <a:rPr lang="en-US" sz="2000" i="1" dirty="0" smtClean="0">
                <a:solidFill>
                  <a:schemeClr val="accent1">
                    <a:lumMod val="75000"/>
                  </a:schemeClr>
                </a:solidFill>
              </a:rPr>
              <a:t>Alfonso Iorio</a:t>
            </a:r>
          </a:p>
          <a:p>
            <a:pPr algn="ctr"/>
            <a:r>
              <a:rPr lang="en-US" sz="2000" dirty="0" smtClean="0">
                <a:solidFill>
                  <a:schemeClr val="accent1">
                    <a:lumMod val="75000"/>
                  </a:schemeClr>
                </a:solidFill>
              </a:rPr>
              <a:t>(</a:t>
            </a:r>
            <a:r>
              <a:rPr lang="en-US" sz="2000" dirty="0">
                <a:solidFill>
                  <a:schemeClr val="accent1">
                    <a:lumMod val="75000"/>
                  </a:schemeClr>
                </a:solidFill>
              </a:rPr>
              <a:t>Hamilton, </a:t>
            </a:r>
            <a:r>
              <a:rPr lang="en-US" sz="2000" dirty="0" err="1">
                <a:solidFill>
                  <a:schemeClr val="accent1">
                    <a:lumMod val="75000"/>
                  </a:schemeClr>
                </a:solidFill>
              </a:rPr>
              <a:t>Kanada</a:t>
            </a:r>
            <a:r>
              <a:rPr lang="en-US" sz="2000" dirty="0">
                <a:solidFill>
                  <a:schemeClr val="accent1">
                    <a:lumMod val="75000"/>
                  </a:schemeClr>
                </a:solidFill>
              </a:rPr>
              <a:t>)</a:t>
            </a:r>
          </a:p>
        </p:txBody>
      </p:sp>
    </p:spTree>
    <p:extLst>
      <p:ext uri="{BB962C8B-B14F-4D97-AF65-F5344CB8AC3E}">
        <p14:creationId xmlns:p14="http://schemas.microsoft.com/office/powerpoint/2010/main" val="1014255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000" y="360000"/>
            <a:ext cx="8229600" cy="648000"/>
          </a:xfrm>
        </p:spPr>
        <p:txBody>
          <a:bodyPr anchor="b">
            <a:noAutofit/>
          </a:bodyPr>
          <a:lstStyle/>
          <a:p>
            <a:pPr algn="l"/>
            <a:r>
              <a:rPr lang="en-US" sz="3600" b="1" dirty="0" smtClean="0">
                <a:solidFill>
                  <a:schemeClr val="accent1">
                    <a:lumMod val="75000"/>
                  </a:schemeClr>
                </a:solidFill>
              </a:rPr>
              <a:t>Basic Pharmacokinetics</a:t>
            </a:r>
            <a:endParaRPr lang="en-US" sz="3600" b="1" dirty="0">
              <a:solidFill>
                <a:schemeClr val="accent1">
                  <a:lumMod val="75000"/>
                </a:schemeClr>
              </a:solidFill>
            </a:endParaRPr>
          </a:p>
        </p:txBody>
      </p:sp>
      <p:sp>
        <p:nvSpPr>
          <p:cNvPr id="3" name="Content Placeholder 2"/>
          <p:cNvSpPr>
            <a:spLocks noGrp="1"/>
          </p:cNvSpPr>
          <p:nvPr>
            <p:ph idx="1"/>
          </p:nvPr>
        </p:nvSpPr>
        <p:spPr>
          <a:xfrm>
            <a:off x="912879" y="1356782"/>
            <a:ext cx="7283003" cy="4525963"/>
          </a:xfrm>
        </p:spPr>
        <p:txBody>
          <a:bodyPr>
            <a:normAutofit fontScale="85000" lnSpcReduction="20000"/>
          </a:bodyPr>
          <a:lstStyle/>
          <a:p>
            <a:pPr marL="0" indent="0">
              <a:spcBef>
                <a:spcPts val="600"/>
              </a:spcBef>
              <a:buNone/>
            </a:pPr>
            <a:r>
              <a:rPr lang="en-US" b="1" dirty="0" smtClean="0">
                <a:solidFill>
                  <a:srgbClr val="FF0000"/>
                </a:solidFill>
              </a:rPr>
              <a:t>MEASURED</a:t>
            </a:r>
          </a:p>
          <a:p>
            <a:pPr>
              <a:spcBef>
                <a:spcPts val="600"/>
              </a:spcBef>
            </a:pPr>
            <a:r>
              <a:rPr lang="en-US" b="1" dirty="0" err="1" smtClean="0">
                <a:solidFill>
                  <a:srgbClr val="FF0000"/>
                </a:solidFill>
              </a:rPr>
              <a:t>AUC</a:t>
            </a:r>
            <a:r>
              <a:rPr lang="en-US" b="1" baseline="-25000" dirty="0" err="1" smtClean="0">
                <a:solidFill>
                  <a:srgbClr val="FF0000"/>
                </a:solidFill>
              </a:rPr>
              <a:t>last</a:t>
            </a:r>
            <a:r>
              <a:rPr lang="en-US" dirty="0" smtClean="0"/>
              <a:t> = measured until the last data point</a:t>
            </a:r>
          </a:p>
          <a:p>
            <a:pPr>
              <a:spcBef>
                <a:spcPts val="600"/>
              </a:spcBef>
            </a:pPr>
            <a:r>
              <a:rPr lang="en-US" b="1" dirty="0" smtClean="0">
                <a:solidFill>
                  <a:srgbClr val="FF0000"/>
                </a:solidFill>
              </a:rPr>
              <a:t>k</a:t>
            </a:r>
            <a:r>
              <a:rPr lang="en-US" dirty="0" smtClean="0"/>
              <a:t> 		= estimated on the last (sole) monotonic 			    curve (C</a:t>
            </a:r>
            <a:r>
              <a:rPr lang="en-US" baseline="-25000" dirty="0" smtClean="0"/>
              <a:t>t</a:t>
            </a:r>
            <a:r>
              <a:rPr lang="en-US" dirty="0" smtClean="0"/>
              <a:t> = C</a:t>
            </a:r>
            <a:r>
              <a:rPr lang="en-US" baseline="-25000" dirty="0" smtClean="0"/>
              <a:t>0</a:t>
            </a:r>
            <a:r>
              <a:rPr lang="en-US" dirty="0" smtClean="0"/>
              <a:t> * e</a:t>
            </a:r>
            <a:r>
              <a:rPr lang="en-US" baseline="30000" dirty="0" smtClean="0"/>
              <a:t>-</a:t>
            </a:r>
            <a:r>
              <a:rPr lang="en-US" baseline="30000" dirty="0" err="1" smtClean="0"/>
              <a:t>kt</a:t>
            </a:r>
            <a:r>
              <a:rPr lang="en-US" dirty="0" smtClean="0"/>
              <a:t>)</a:t>
            </a:r>
          </a:p>
          <a:p>
            <a:pPr marL="0" indent="0">
              <a:spcBef>
                <a:spcPts val="3000"/>
              </a:spcBef>
              <a:buNone/>
            </a:pPr>
            <a:r>
              <a:rPr lang="en-US" b="1" dirty="0" smtClean="0"/>
              <a:t>CALCULATED</a:t>
            </a:r>
          </a:p>
          <a:p>
            <a:pPr>
              <a:spcBef>
                <a:spcPts val="600"/>
              </a:spcBef>
            </a:pPr>
            <a:r>
              <a:rPr lang="en-US" dirty="0" err="1" smtClean="0"/>
              <a:t>AUC</a:t>
            </a:r>
            <a:r>
              <a:rPr lang="en-US" baseline="-25000" dirty="0" err="1" smtClean="0"/>
              <a:t>inf</a:t>
            </a:r>
            <a:r>
              <a:rPr lang="en-US" dirty="0" smtClean="0"/>
              <a:t> = Calculated starting from </a:t>
            </a:r>
            <a:r>
              <a:rPr lang="en-US" dirty="0" err="1" smtClean="0"/>
              <a:t>AUC</a:t>
            </a:r>
            <a:r>
              <a:rPr lang="en-US" baseline="-25000" dirty="0" err="1" smtClean="0"/>
              <a:t>last</a:t>
            </a:r>
            <a:r>
              <a:rPr lang="en-US" dirty="0" smtClean="0"/>
              <a:t> and k</a:t>
            </a:r>
          </a:p>
          <a:p>
            <a:pPr>
              <a:spcBef>
                <a:spcPts val="600"/>
              </a:spcBef>
            </a:pPr>
            <a:r>
              <a:rPr lang="en-US" dirty="0" smtClean="0"/>
              <a:t>Clearance = Dose / </a:t>
            </a:r>
            <a:r>
              <a:rPr lang="en-US" dirty="0" err="1" smtClean="0"/>
              <a:t>AUC</a:t>
            </a:r>
            <a:r>
              <a:rPr lang="en-US" baseline="-25000" dirty="0" err="1" smtClean="0"/>
              <a:t>inf</a:t>
            </a:r>
            <a:endParaRPr lang="en-US" baseline="-25000" dirty="0" smtClean="0"/>
          </a:p>
          <a:p>
            <a:pPr>
              <a:spcBef>
                <a:spcPts val="600"/>
              </a:spcBef>
            </a:pPr>
            <a:r>
              <a:rPr lang="en-US" dirty="0" err="1" smtClean="0"/>
              <a:t>V</a:t>
            </a:r>
            <a:r>
              <a:rPr lang="en-US" baseline="-25000" dirty="0" err="1" smtClean="0"/>
              <a:t>d</a:t>
            </a:r>
            <a:r>
              <a:rPr lang="en-US" baseline="-25000" dirty="0" smtClean="0"/>
              <a:t>(</a:t>
            </a:r>
            <a:r>
              <a:rPr lang="en-US" baseline="-25000" dirty="0" err="1" smtClean="0"/>
              <a:t>ss</a:t>
            </a:r>
            <a:r>
              <a:rPr lang="en-US" baseline="-25000" dirty="0" smtClean="0"/>
              <a:t>) </a:t>
            </a:r>
            <a:r>
              <a:rPr lang="en-US" dirty="0" smtClean="0"/>
              <a:t>= Clearance/k</a:t>
            </a:r>
          </a:p>
          <a:p>
            <a:pPr>
              <a:spcBef>
                <a:spcPts val="600"/>
              </a:spcBef>
            </a:pPr>
            <a:r>
              <a:rPr lang="en-US" dirty="0" smtClean="0"/>
              <a:t>MRT=</a:t>
            </a:r>
            <a:r>
              <a:rPr lang="en-US" dirty="0" err="1" smtClean="0"/>
              <a:t>V</a:t>
            </a:r>
            <a:r>
              <a:rPr lang="en-US" baseline="-25000" dirty="0" err="1" smtClean="0"/>
              <a:t>d</a:t>
            </a:r>
            <a:r>
              <a:rPr lang="en-US" baseline="-25000" dirty="0" smtClean="0"/>
              <a:t>(</a:t>
            </a:r>
            <a:r>
              <a:rPr lang="en-US" baseline="-25000" dirty="0" err="1" smtClean="0"/>
              <a:t>ss</a:t>
            </a:r>
            <a:r>
              <a:rPr lang="en-US" baseline="-25000" dirty="0" smtClean="0"/>
              <a:t>)</a:t>
            </a:r>
            <a:r>
              <a:rPr lang="en-US" dirty="0" smtClean="0"/>
              <a:t>/Cl</a:t>
            </a:r>
          </a:p>
          <a:p>
            <a:pPr>
              <a:spcBef>
                <a:spcPts val="600"/>
              </a:spcBef>
            </a:pPr>
            <a:r>
              <a:rPr lang="en-US" dirty="0" smtClean="0"/>
              <a:t>T</a:t>
            </a:r>
            <a:r>
              <a:rPr lang="en-US" baseline="-25000" dirty="0" smtClean="0"/>
              <a:t>1/2</a:t>
            </a:r>
            <a:r>
              <a:rPr lang="en-US" dirty="0" smtClean="0"/>
              <a:t>= 0.693/k</a:t>
            </a:r>
            <a:endParaRPr lang="en-US" dirty="0"/>
          </a:p>
        </p:txBody>
      </p:sp>
    </p:spTree>
    <p:extLst>
      <p:ext uri="{BB962C8B-B14F-4D97-AF65-F5344CB8AC3E}">
        <p14:creationId xmlns:p14="http://schemas.microsoft.com/office/powerpoint/2010/main" val="3621241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0924"/>
            <a:ext cx="9144000" cy="747852"/>
          </a:xfrm>
        </p:spPr>
        <p:txBody>
          <a:bodyPr anchor="b">
            <a:noAutofit/>
          </a:bodyPr>
          <a:lstStyle/>
          <a:p>
            <a:r>
              <a:rPr lang="en-US" b="1" dirty="0" smtClean="0">
                <a:solidFill>
                  <a:schemeClr val="accent1">
                    <a:lumMod val="75000"/>
                  </a:schemeClr>
                </a:solidFill>
              </a:rPr>
              <a:t>AUC</a:t>
            </a:r>
            <a:endParaRPr lang="en-US" b="1" dirty="0">
              <a:solidFill>
                <a:schemeClr val="accent1">
                  <a:lumMod val="75000"/>
                </a:schemeClr>
              </a:solidFill>
            </a:endParaRPr>
          </a:p>
        </p:txBody>
      </p:sp>
      <p:pic>
        <p:nvPicPr>
          <p:cNvPr id="3" name="Picture 2"/>
          <p:cNvPicPr>
            <a:picLocks noChangeAspect="1"/>
          </p:cNvPicPr>
          <p:nvPr/>
        </p:nvPicPr>
        <p:blipFill>
          <a:blip r:embed="rId2"/>
          <a:stretch>
            <a:fillRect/>
          </a:stretch>
        </p:blipFill>
        <p:spPr>
          <a:xfrm>
            <a:off x="537982" y="1684117"/>
            <a:ext cx="4272654" cy="5148124"/>
          </a:xfrm>
          <a:prstGeom prst="rect">
            <a:avLst/>
          </a:prstGeom>
        </p:spPr>
      </p:pic>
      <p:sp>
        <p:nvSpPr>
          <p:cNvPr id="5" name="TextBox 4"/>
          <p:cNvSpPr txBox="1"/>
          <p:nvPr/>
        </p:nvSpPr>
        <p:spPr>
          <a:xfrm>
            <a:off x="1746725" y="1684117"/>
            <a:ext cx="2428946" cy="646331"/>
          </a:xfrm>
          <a:prstGeom prst="rect">
            <a:avLst/>
          </a:prstGeom>
          <a:noFill/>
        </p:spPr>
        <p:txBody>
          <a:bodyPr wrap="square" rtlCol="0">
            <a:spAutoFit/>
          </a:bodyPr>
          <a:lstStyle/>
          <a:p>
            <a:pPr algn="ctr" defTabSz="457200"/>
            <a:r>
              <a:rPr lang="en-US" dirty="0" smtClean="0">
                <a:solidFill>
                  <a:prstClr val="black"/>
                </a:solidFill>
              </a:rPr>
              <a:t>Bioavailability =</a:t>
            </a:r>
          </a:p>
          <a:p>
            <a:pPr algn="ctr" defTabSz="457200"/>
            <a:r>
              <a:rPr lang="en-US" dirty="0" smtClean="0">
                <a:solidFill>
                  <a:prstClr val="black"/>
                </a:solidFill>
              </a:rPr>
              <a:t>(AUC oral/AUC iv)*100</a:t>
            </a:r>
            <a:endParaRPr lang="en-US" dirty="0">
              <a:solidFill>
                <a:prstClr val="black"/>
              </a:solidFill>
            </a:endParaRPr>
          </a:p>
        </p:txBody>
      </p:sp>
      <p:graphicFrame>
        <p:nvGraphicFramePr>
          <p:cNvPr id="6" name="Chart 5"/>
          <p:cNvGraphicFramePr>
            <a:graphicFrameLocks/>
          </p:cNvGraphicFramePr>
          <p:nvPr>
            <p:extLst>
              <p:ext uri="{D42A27DB-BD31-4B8C-83A1-F6EECF244321}">
                <p14:modId xmlns:p14="http://schemas.microsoft.com/office/powerpoint/2010/main" val="1271499418"/>
              </p:ext>
            </p:extLst>
          </p:nvPr>
        </p:nvGraphicFramePr>
        <p:xfrm>
          <a:off x="5236818" y="1794535"/>
          <a:ext cx="3624926" cy="4302789"/>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rot="16200000">
            <a:off x="-1244474" y="4031921"/>
            <a:ext cx="3971313" cy="38792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2000" dirty="0" smtClean="0">
                <a:solidFill>
                  <a:prstClr val="black"/>
                </a:solidFill>
              </a:rPr>
              <a:t>Plasma concentration</a:t>
            </a:r>
            <a:endParaRPr lang="en-GB" sz="2000" dirty="0">
              <a:solidFill>
                <a:prstClr val="black"/>
              </a:solidFill>
            </a:endParaRPr>
          </a:p>
        </p:txBody>
      </p:sp>
      <p:sp>
        <p:nvSpPr>
          <p:cNvPr id="10" name="Rectangle 9"/>
          <p:cNvSpPr/>
          <p:nvPr/>
        </p:nvSpPr>
        <p:spPr>
          <a:xfrm>
            <a:off x="1197187" y="2554964"/>
            <a:ext cx="1988581" cy="5172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GB" sz="2000" b="1" dirty="0" smtClean="0">
                <a:solidFill>
                  <a:srgbClr val="4F81BD">
                    <a:lumMod val="75000"/>
                  </a:srgbClr>
                </a:solidFill>
              </a:rPr>
              <a:t>Intravenous</a:t>
            </a:r>
            <a:endParaRPr lang="en-GB" sz="2000" b="1" dirty="0">
              <a:solidFill>
                <a:srgbClr val="4F81BD">
                  <a:lumMod val="75000"/>
                </a:srgbClr>
              </a:solidFill>
            </a:endParaRPr>
          </a:p>
        </p:txBody>
      </p:sp>
      <p:sp>
        <p:nvSpPr>
          <p:cNvPr id="11" name="Rectangle 10"/>
          <p:cNvSpPr/>
          <p:nvPr/>
        </p:nvSpPr>
        <p:spPr>
          <a:xfrm>
            <a:off x="2493381" y="4061830"/>
            <a:ext cx="1218860" cy="5172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a:r>
              <a:rPr lang="en-GB" sz="2000" b="1" dirty="0" smtClean="0">
                <a:solidFill>
                  <a:srgbClr val="C0504D">
                    <a:lumMod val="60000"/>
                    <a:lumOff val="40000"/>
                  </a:srgbClr>
                </a:solidFill>
              </a:rPr>
              <a:t>Oral</a:t>
            </a:r>
            <a:endParaRPr lang="en-GB" sz="2000" b="1" dirty="0">
              <a:solidFill>
                <a:srgbClr val="C0504D">
                  <a:lumMod val="60000"/>
                  <a:lumOff val="40000"/>
                </a:srgbClr>
              </a:solidFill>
            </a:endParaRPr>
          </a:p>
        </p:txBody>
      </p:sp>
      <p:sp>
        <p:nvSpPr>
          <p:cNvPr id="12" name="Rectangle 11"/>
          <p:cNvSpPr/>
          <p:nvPr/>
        </p:nvSpPr>
        <p:spPr>
          <a:xfrm>
            <a:off x="1070640" y="6316549"/>
            <a:ext cx="3166510" cy="38930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2000" dirty="0" smtClean="0">
                <a:solidFill>
                  <a:prstClr val="black"/>
                </a:solidFill>
              </a:rPr>
              <a:t>Time</a:t>
            </a:r>
            <a:endParaRPr lang="en-GB" sz="2000" dirty="0">
              <a:solidFill>
                <a:prstClr val="black"/>
              </a:solidFill>
            </a:endParaRPr>
          </a:p>
        </p:txBody>
      </p:sp>
      <p:sp>
        <p:nvSpPr>
          <p:cNvPr id="13" name="Rectangle 12"/>
          <p:cNvSpPr/>
          <p:nvPr/>
        </p:nvSpPr>
        <p:spPr>
          <a:xfrm rot="16200000">
            <a:off x="3418590" y="3485969"/>
            <a:ext cx="3971313" cy="38792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b="1" dirty="0" smtClean="0">
                <a:solidFill>
                  <a:prstClr val="black"/>
                </a:solidFill>
              </a:rPr>
              <a:t>Plasma concentration</a:t>
            </a:r>
            <a:endParaRPr lang="en-GB" b="1" dirty="0">
              <a:solidFill>
                <a:prstClr val="black"/>
              </a:solidFill>
            </a:endParaRPr>
          </a:p>
        </p:txBody>
      </p:sp>
      <p:sp>
        <p:nvSpPr>
          <p:cNvPr id="14" name="Rectangle 13"/>
          <p:cNvSpPr/>
          <p:nvPr/>
        </p:nvSpPr>
        <p:spPr>
          <a:xfrm>
            <a:off x="5771421" y="5975935"/>
            <a:ext cx="3166510" cy="38930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600" b="1" dirty="0" smtClean="0">
                <a:solidFill>
                  <a:prstClr val="black"/>
                </a:solidFill>
              </a:rPr>
              <a:t>Time (hours)</a:t>
            </a:r>
            <a:endParaRPr lang="en-GB" sz="1600" b="1" dirty="0">
              <a:solidFill>
                <a:prstClr val="black"/>
              </a:solidFill>
            </a:endParaRPr>
          </a:p>
        </p:txBody>
      </p:sp>
      <p:sp>
        <p:nvSpPr>
          <p:cNvPr id="18" name="Content Placeholder 4"/>
          <p:cNvSpPr>
            <a:spLocks noGrp="1"/>
          </p:cNvSpPr>
          <p:nvPr>
            <p:ph sz="quarter" idx="4294967295"/>
          </p:nvPr>
        </p:nvSpPr>
        <p:spPr>
          <a:xfrm>
            <a:off x="6183801" y="6478769"/>
            <a:ext cx="2725016" cy="366351"/>
          </a:xfrm>
          <a:prstGeom prst="rect">
            <a:avLst/>
          </a:prstGeom>
        </p:spPr>
        <p:txBody>
          <a:bodyPr/>
          <a:lstStyle/>
          <a:p>
            <a:pPr marL="0" indent="0" algn="r">
              <a:buNone/>
            </a:pPr>
            <a:r>
              <a:rPr lang="en-US" sz="1400" dirty="0"/>
              <a:t>AUC: Area under the curve </a:t>
            </a:r>
            <a:endParaRPr lang="en-GB" sz="1400" dirty="0"/>
          </a:p>
        </p:txBody>
      </p:sp>
    </p:spTree>
    <p:extLst>
      <p:ext uri="{BB962C8B-B14F-4D97-AF65-F5344CB8AC3E}">
        <p14:creationId xmlns:p14="http://schemas.microsoft.com/office/powerpoint/2010/main" val="1044415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1"/>
          <p:cNvGrpSpPr/>
          <p:nvPr/>
        </p:nvGrpSpPr>
        <p:grpSpPr>
          <a:xfrm>
            <a:off x="1091419" y="2142473"/>
            <a:ext cx="5353894" cy="4360332"/>
            <a:chOff x="4212309" y="1846259"/>
            <a:chExt cx="7138525" cy="4360332"/>
          </a:xfrm>
        </p:grpSpPr>
        <p:cxnSp>
          <p:nvCxnSpPr>
            <p:cNvPr id="8" name="Straight Connector 7"/>
            <p:cNvCxnSpPr/>
            <p:nvPr/>
          </p:nvCxnSpPr>
          <p:spPr>
            <a:xfrm>
              <a:off x="5146950" y="5587316"/>
              <a:ext cx="6203884" cy="3836"/>
            </a:xfrm>
            <a:prstGeom prst="line">
              <a:avLst/>
            </a:prstGeom>
            <a:ln w="38100" cmpd="sng"/>
          </p:spPr>
          <p:style>
            <a:lnRef idx="2">
              <a:schemeClr val="accent1"/>
            </a:lnRef>
            <a:fillRef idx="0">
              <a:schemeClr val="accent1"/>
            </a:fillRef>
            <a:effectRef idx="1">
              <a:schemeClr val="accent1"/>
            </a:effectRef>
            <a:fontRef idx="minor">
              <a:schemeClr val="tx1"/>
            </a:fontRef>
          </p:style>
        </p:cxnSp>
        <p:grpSp>
          <p:nvGrpSpPr>
            <p:cNvPr id="13" name="Group 40"/>
            <p:cNvGrpSpPr/>
            <p:nvPr/>
          </p:nvGrpSpPr>
          <p:grpSpPr>
            <a:xfrm>
              <a:off x="4212309" y="1846259"/>
              <a:ext cx="6864274" cy="4360332"/>
              <a:chOff x="4212309" y="1846259"/>
              <a:chExt cx="6864274" cy="4360332"/>
            </a:xfrm>
          </p:grpSpPr>
          <p:cxnSp>
            <p:nvCxnSpPr>
              <p:cNvPr id="6" name="Straight Connector 5"/>
              <p:cNvCxnSpPr/>
              <p:nvPr/>
            </p:nvCxnSpPr>
            <p:spPr>
              <a:xfrm>
                <a:off x="5158280" y="1846259"/>
                <a:ext cx="41038" cy="3692029"/>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9194276" y="5819687"/>
                <a:ext cx="1882307" cy="386904"/>
              </a:xfrm>
              <a:prstGeom prst="rect">
                <a:avLst/>
              </a:prstGeom>
              <a:noFill/>
            </p:spPr>
            <p:txBody>
              <a:bodyPr wrap="none" lIns="108842" tIns="54421" rIns="108842" bIns="54421" rtlCol="0">
                <a:spAutoFit/>
              </a:bodyPr>
              <a:lstStyle/>
              <a:p>
                <a:pPr defTabSz="544211"/>
                <a:r>
                  <a:rPr lang="en-US" dirty="0" smtClean="0"/>
                  <a:t>Time (hours)</a:t>
                </a:r>
                <a:endParaRPr lang="en-US" dirty="0"/>
              </a:p>
            </p:txBody>
          </p:sp>
          <p:sp>
            <p:nvSpPr>
              <p:cNvPr id="10" name="TextBox 9"/>
              <p:cNvSpPr txBox="1"/>
              <p:nvPr/>
            </p:nvSpPr>
            <p:spPr>
              <a:xfrm rot="16200000">
                <a:off x="3152245" y="3330089"/>
                <a:ext cx="2635999" cy="515872"/>
              </a:xfrm>
              <a:prstGeom prst="rect">
                <a:avLst/>
              </a:prstGeom>
              <a:noFill/>
            </p:spPr>
            <p:txBody>
              <a:bodyPr wrap="none" lIns="108842" tIns="54421" rIns="108842" bIns="54421" rtlCol="0">
                <a:spAutoFit/>
              </a:bodyPr>
              <a:lstStyle/>
              <a:p>
                <a:pPr defTabSz="544211"/>
                <a:r>
                  <a:rPr lang="en-US" dirty="0" smtClean="0"/>
                  <a:t>Log plasma concentration</a:t>
                </a:r>
                <a:endParaRPr lang="en-US" dirty="0"/>
              </a:p>
            </p:txBody>
          </p:sp>
        </p:grpSp>
      </p:grpSp>
      <p:grpSp>
        <p:nvGrpSpPr>
          <p:cNvPr id="19" name="Group 42"/>
          <p:cNvGrpSpPr/>
          <p:nvPr/>
        </p:nvGrpSpPr>
        <p:grpSpPr>
          <a:xfrm>
            <a:off x="2395350" y="2802924"/>
            <a:ext cx="3975987" cy="2763791"/>
            <a:chOff x="5950884" y="2506709"/>
            <a:chExt cx="5301316" cy="2763791"/>
          </a:xfrm>
        </p:grpSpPr>
        <p:cxnSp>
          <p:nvCxnSpPr>
            <p:cNvPr id="7" name="Straight Connector 6"/>
            <p:cNvCxnSpPr/>
            <p:nvPr/>
          </p:nvCxnSpPr>
          <p:spPr>
            <a:xfrm>
              <a:off x="5950884" y="2506709"/>
              <a:ext cx="526047" cy="1479369"/>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298906" y="4620025"/>
              <a:ext cx="3953294" cy="650475"/>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476926" y="3982250"/>
              <a:ext cx="821979" cy="650939"/>
            </a:xfrm>
            <a:prstGeom prst="line">
              <a:avLst/>
            </a:prstGeom>
            <a:ln w="38100" cmpd="sng"/>
          </p:spPr>
          <p:style>
            <a:lnRef idx="2">
              <a:schemeClr val="accent1"/>
            </a:lnRef>
            <a:fillRef idx="0">
              <a:schemeClr val="accent1"/>
            </a:fillRef>
            <a:effectRef idx="1">
              <a:schemeClr val="accent1"/>
            </a:effectRef>
            <a:fontRef idx="minor">
              <a:schemeClr val="tx1"/>
            </a:fontRef>
          </p:style>
        </p:cxnSp>
      </p:grpSp>
      <p:grpSp>
        <p:nvGrpSpPr>
          <p:cNvPr id="20" name="Group 13"/>
          <p:cNvGrpSpPr/>
          <p:nvPr/>
        </p:nvGrpSpPr>
        <p:grpSpPr>
          <a:xfrm>
            <a:off x="2434627" y="2737453"/>
            <a:ext cx="4003385" cy="2880063"/>
            <a:chOff x="1843816" y="1980922"/>
            <a:chExt cx="6480007" cy="2150129"/>
          </a:xfrm>
        </p:grpSpPr>
        <p:cxnSp>
          <p:nvCxnSpPr>
            <p:cNvPr id="14" name="Straight Connector 13"/>
            <p:cNvCxnSpPr/>
            <p:nvPr/>
          </p:nvCxnSpPr>
          <p:spPr>
            <a:xfrm>
              <a:off x="1843816" y="1980922"/>
              <a:ext cx="238693" cy="1594860"/>
            </a:xfrm>
            <a:prstGeom prst="line">
              <a:avLst/>
            </a:prstGeom>
            <a:ln w="38100" cmpd="sng">
              <a:solidFill>
                <a:srgbClr val="5DFF24"/>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474774" y="3816363"/>
              <a:ext cx="5849049" cy="314688"/>
            </a:xfrm>
            <a:prstGeom prst="line">
              <a:avLst/>
            </a:prstGeom>
            <a:ln w="38100" cmpd="sng">
              <a:solidFill>
                <a:srgbClr val="5DFF24"/>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082509" y="3565911"/>
              <a:ext cx="398615" cy="253973"/>
            </a:xfrm>
            <a:prstGeom prst="line">
              <a:avLst/>
            </a:prstGeom>
            <a:ln w="38100" cmpd="sng">
              <a:solidFill>
                <a:srgbClr val="5DFF24"/>
              </a:solidFill>
            </a:ln>
          </p:spPr>
          <p:style>
            <a:lnRef idx="2">
              <a:schemeClr val="accent1"/>
            </a:lnRef>
            <a:fillRef idx="0">
              <a:schemeClr val="accent1"/>
            </a:fillRef>
            <a:effectRef idx="1">
              <a:schemeClr val="accent1"/>
            </a:effectRef>
            <a:fontRef idx="minor">
              <a:schemeClr val="tx1"/>
            </a:fontRef>
          </p:style>
        </p:cxnSp>
      </p:grpSp>
      <p:cxnSp>
        <p:nvCxnSpPr>
          <p:cNvPr id="17" name="Straight Connector 16"/>
          <p:cNvCxnSpPr/>
          <p:nvPr/>
        </p:nvCxnSpPr>
        <p:spPr>
          <a:xfrm>
            <a:off x="1792399" y="5399274"/>
            <a:ext cx="4607513" cy="2340"/>
          </a:xfrm>
          <a:prstGeom prst="line">
            <a:avLst/>
          </a:prstGeom>
          <a:ln>
            <a:solidFill>
              <a:srgbClr val="FF0000"/>
            </a:solidFill>
            <a:prstDash val="dot"/>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895125" y="716842"/>
            <a:ext cx="5976478" cy="1217901"/>
          </a:xfrm>
          <a:prstGeom prst="rect">
            <a:avLst/>
          </a:prstGeom>
          <a:noFill/>
        </p:spPr>
        <p:txBody>
          <a:bodyPr wrap="none" lIns="108842" tIns="54421" rIns="108842" bIns="54421" rtlCol="0">
            <a:spAutoFit/>
          </a:bodyPr>
          <a:lstStyle/>
          <a:p>
            <a:pPr defTabSz="544211"/>
            <a:r>
              <a:rPr lang="en-US" b="1" dirty="0" smtClean="0">
                <a:solidFill>
                  <a:schemeClr val="accent1">
                    <a:lumMod val="75000"/>
                  </a:schemeClr>
                </a:solidFill>
              </a:rPr>
              <a:t>Key concepts for green molecule:</a:t>
            </a:r>
          </a:p>
          <a:p>
            <a:pPr defTabSz="544211"/>
            <a:r>
              <a:rPr lang="en-US" dirty="0"/>
              <a:t>	</a:t>
            </a:r>
            <a:r>
              <a:rPr lang="en-US" dirty="0" smtClean="0"/>
              <a:t>1. Green molecule: Longer terminal half-life</a:t>
            </a:r>
          </a:p>
          <a:p>
            <a:pPr defTabSz="544211"/>
            <a:r>
              <a:rPr lang="en-US" dirty="0"/>
              <a:t>	</a:t>
            </a:r>
            <a:r>
              <a:rPr lang="en-US" dirty="0" smtClean="0"/>
              <a:t>2. </a:t>
            </a:r>
            <a:r>
              <a:rPr lang="en-US" dirty="0"/>
              <a:t>Green molecule: Earlier </a:t>
            </a:r>
            <a:r>
              <a:rPr lang="en-US" dirty="0" smtClean="0"/>
              <a:t>start of terminal phase</a:t>
            </a:r>
          </a:p>
          <a:p>
            <a:pPr defTabSz="544211"/>
            <a:r>
              <a:rPr lang="en-US" dirty="0"/>
              <a:t>	</a:t>
            </a:r>
            <a:r>
              <a:rPr lang="en-US" dirty="0" smtClean="0"/>
              <a:t>3. Green molecule: Earlier time to critical concentration</a:t>
            </a:r>
            <a:endParaRPr lang="en-US" dirty="0"/>
          </a:p>
        </p:txBody>
      </p:sp>
      <p:cxnSp>
        <p:nvCxnSpPr>
          <p:cNvPr id="35" name="Straight Connector 34"/>
          <p:cNvCxnSpPr/>
          <p:nvPr/>
        </p:nvCxnSpPr>
        <p:spPr>
          <a:xfrm>
            <a:off x="4237737" y="4372914"/>
            <a:ext cx="0" cy="558800"/>
          </a:xfrm>
          <a:prstGeom prst="line">
            <a:avLst/>
          </a:prstGeom>
          <a:ln w="57150" cmpd="sng">
            <a:solidFill>
              <a:schemeClr val="accent6">
                <a:lumMod val="75000"/>
              </a:schemeClr>
            </a:solidFill>
            <a:prstDash val="solid"/>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599812" y="4436414"/>
            <a:ext cx="0" cy="558800"/>
          </a:xfrm>
          <a:prstGeom prst="line">
            <a:avLst/>
          </a:prstGeom>
          <a:ln w="57150" cmpd="sng">
            <a:solidFill>
              <a:srgbClr val="3366FF"/>
            </a:solidFill>
            <a:prstDash val="solid"/>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52637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par>
                                <p:cTn id="26" presetID="22" presetClass="entr" presetSubtype="8"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a:off x="1005107" y="6308205"/>
            <a:ext cx="7396337" cy="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1028621" y="1672481"/>
            <a:ext cx="0" cy="4625645"/>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1851747" y="2359584"/>
            <a:ext cx="5832405" cy="3586267"/>
          </a:xfrm>
          <a:custGeom>
            <a:avLst/>
            <a:gdLst>
              <a:gd name="connsiteX0" fmla="*/ 0 w 5832405"/>
              <a:gd name="connsiteY0" fmla="*/ 0 h 3586267"/>
              <a:gd name="connsiteX1" fmla="*/ 1458101 w 5832405"/>
              <a:gd name="connsiteY1" fmla="*/ 2187035 h 3586267"/>
              <a:gd name="connsiteX2" fmla="*/ 5832405 w 5832405"/>
              <a:gd name="connsiteY2" fmla="*/ 3586267 h 3586267"/>
            </a:gdLst>
            <a:ahLst/>
            <a:cxnLst>
              <a:cxn ang="0">
                <a:pos x="connsiteX0" y="connsiteY0"/>
              </a:cxn>
              <a:cxn ang="0">
                <a:pos x="connsiteX1" y="connsiteY1"/>
              </a:cxn>
              <a:cxn ang="0">
                <a:pos x="connsiteX2" y="connsiteY2"/>
              </a:cxn>
            </a:cxnLst>
            <a:rect l="l" t="t" r="r" b="b"/>
            <a:pathLst>
              <a:path w="5832405" h="3586267">
                <a:moveTo>
                  <a:pt x="0" y="0"/>
                </a:moveTo>
                <a:cubicBezTo>
                  <a:pt x="243017" y="794662"/>
                  <a:pt x="486034" y="1589324"/>
                  <a:pt x="1458101" y="2187035"/>
                </a:cubicBezTo>
                <a:cubicBezTo>
                  <a:pt x="2430169" y="2784746"/>
                  <a:pt x="4131287" y="3185506"/>
                  <a:pt x="5832405" y="3586267"/>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lIns="121917" tIns="60958" rIns="121917" bIns="60958" rtlCol="0" anchor="ctr"/>
          <a:lstStyle/>
          <a:p>
            <a:pPr algn="ctr"/>
            <a:endParaRPr lang="en-US"/>
          </a:p>
        </p:txBody>
      </p:sp>
      <p:sp>
        <p:nvSpPr>
          <p:cNvPr id="22" name="5-Point Star 21"/>
          <p:cNvSpPr/>
          <p:nvPr/>
        </p:nvSpPr>
        <p:spPr>
          <a:xfrm>
            <a:off x="1751796" y="2288577"/>
            <a:ext cx="199901" cy="188132"/>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27" name="5-Point Star 26"/>
          <p:cNvSpPr/>
          <p:nvPr/>
        </p:nvSpPr>
        <p:spPr>
          <a:xfrm>
            <a:off x="7552011" y="5851785"/>
            <a:ext cx="199901" cy="188132"/>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6" name="Freeform 5"/>
          <p:cNvSpPr/>
          <p:nvPr/>
        </p:nvSpPr>
        <p:spPr>
          <a:xfrm>
            <a:off x="1887021" y="2383099"/>
            <a:ext cx="5750092" cy="3550992"/>
          </a:xfrm>
          <a:custGeom>
            <a:avLst/>
            <a:gdLst>
              <a:gd name="connsiteX0" fmla="*/ 0 w 5750092"/>
              <a:gd name="connsiteY0" fmla="*/ 0 h 3550992"/>
              <a:gd name="connsiteX1" fmla="*/ 1857903 w 5750092"/>
              <a:gd name="connsiteY1" fmla="*/ 2069452 h 3550992"/>
              <a:gd name="connsiteX2" fmla="*/ 5750092 w 5750092"/>
              <a:gd name="connsiteY2" fmla="*/ 3550992 h 3550992"/>
            </a:gdLst>
            <a:ahLst/>
            <a:cxnLst>
              <a:cxn ang="0">
                <a:pos x="connsiteX0" y="connsiteY0"/>
              </a:cxn>
              <a:cxn ang="0">
                <a:pos x="connsiteX1" y="connsiteY1"/>
              </a:cxn>
              <a:cxn ang="0">
                <a:pos x="connsiteX2" y="connsiteY2"/>
              </a:cxn>
            </a:cxnLst>
            <a:rect l="l" t="t" r="r" b="b"/>
            <a:pathLst>
              <a:path w="5750092" h="3550992">
                <a:moveTo>
                  <a:pt x="0" y="0"/>
                </a:moveTo>
                <a:cubicBezTo>
                  <a:pt x="449777" y="738810"/>
                  <a:pt x="899554" y="1477620"/>
                  <a:pt x="1857903" y="2069452"/>
                </a:cubicBezTo>
                <a:cubicBezTo>
                  <a:pt x="2816252" y="2661284"/>
                  <a:pt x="5750092" y="3550992"/>
                  <a:pt x="5750092" y="3550992"/>
                </a:cubicBezTo>
              </a:path>
            </a:pathLst>
          </a:custGeom>
          <a:ln w="57150" cmpd="sng"/>
        </p:spPr>
        <p:style>
          <a:lnRef idx="2">
            <a:schemeClr val="accent1"/>
          </a:lnRef>
          <a:fillRef idx="0">
            <a:schemeClr val="accent1"/>
          </a:fillRef>
          <a:effectRef idx="1">
            <a:schemeClr val="accent1"/>
          </a:effectRef>
          <a:fontRef idx="minor">
            <a:schemeClr val="tx1"/>
          </a:fontRef>
        </p:style>
        <p:txBody>
          <a:bodyPr lIns="121917" tIns="60958" rIns="121917" bIns="60958" rtlCol="0" anchor="ctr"/>
          <a:lstStyle/>
          <a:p>
            <a:pPr algn="ctr"/>
            <a:endParaRPr lang="en-US"/>
          </a:p>
        </p:txBody>
      </p:sp>
      <p:sp>
        <p:nvSpPr>
          <p:cNvPr id="7" name="Freeform 6"/>
          <p:cNvSpPr/>
          <p:nvPr/>
        </p:nvSpPr>
        <p:spPr>
          <a:xfrm>
            <a:off x="1898778" y="2406616"/>
            <a:ext cx="5738334" cy="3574509"/>
          </a:xfrm>
          <a:custGeom>
            <a:avLst/>
            <a:gdLst>
              <a:gd name="connsiteX0" fmla="*/ 0 w 5738334"/>
              <a:gd name="connsiteY0" fmla="*/ 0 h 3574509"/>
              <a:gd name="connsiteX1" fmla="*/ 1105335 w 5738334"/>
              <a:gd name="connsiteY1" fmla="*/ 2222310 h 3574509"/>
              <a:gd name="connsiteX2" fmla="*/ 5738334 w 5738334"/>
              <a:gd name="connsiteY2" fmla="*/ 3574509 h 3574509"/>
            </a:gdLst>
            <a:ahLst/>
            <a:cxnLst>
              <a:cxn ang="0">
                <a:pos x="connsiteX0" y="connsiteY0"/>
              </a:cxn>
              <a:cxn ang="0">
                <a:pos x="connsiteX1" y="connsiteY1"/>
              </a:cxn>
              <a:cxn ang="0">
                <a:pos x="connsiteX2" y="connsiteY2"/>
              </a:cxn>
            </a:cxnLst>
            <a:rect l="l" t="t" r="r" b="b"/>
            <a:pathLst>
              <a:path w="5738334" h="3574509">
                <a:moveTo>
                  <a:pt x="0" y="0"/>
                </a:moveTo>
                <a:cubicBezTo>
                  <a:pt x="74473" y="813279"/>
                  <a:pt x="148946" y="1626559"/>
                  <a:pt x="1105335" y="2222310"/>
                </a:cubicBezTo>
                <a:cubicBezTo>
                  <a:pt x="2061724" y="2818062"/>
                  <a:pt x="5738334" y="3574509"/>
                  <a:pt x="5738334" y="3574509"/>
                </a:cubicBezTo>
              </a:path>
            </a:pathLst>
          </a:custGeom>
          <a:ln w="38100" cmpd="sng">
            <a:solidFill>
              <a:srgbClr val="008000"/>
            </a:solidFill>
          </a:ln>
        </p:spPr>
        <p:style>
          <a:lnRef idx="2">
            <a:schemeClr val="accent1"/>
          </a:lnRef>
          <a:fillRef idx="0">
            <a:schemeClr val="accent1"/>
          </a:fillRef>
          <a:effectRef idx="1">
            <a:schemeClr val="accent1"/>
          </a:effectRef>
          <a:fontRef idx="minor">
            <a:schemeClr val="tx1"/>
          </a:fontRef>
        </p:style>
        <p:txBody>
          <a:bodyPr lIns="121917" tIns="60958" rIns="121917" bIns="60958" rtlCol="0" anchor="ctr"/>
          <a:lstStyle/>
          <a:p>
            <a:pPr algn="ctr"/>
            <a:endParaRPr lang="en-US"/>
          </a:p>
        </p:txBody>
      </p:sp>
      <p:sp>
        <p:nvSpPr>
          <p:cNvPr id="11" name="Freeform 10"/>
          <p:cNvSpPr/>
          <p:nvPr/>
        </p:nvSpPr>
        <p:spPr>
          <a:xfrm>
            <a:off x="1887024" y="2406618"/>
            <a:ext cx="5785369" cy="3562751"/>
          </a:xfrm>
          <a:custGeom>
            <a:avLst/>
            <a:gdLst>
              <a:gd name="connsiteX0" fmla="*/ 0 w 5785369"/>
              <a:gd name="connsiteY0" fmla="*/ 0 h 3562751"/>
              <a:gd name="connsiteX1" fmla="*/ 1399306 w 5785369"/>
              <a:gd name="connsiteY1" fmla="*/ 2504508 h 3562751"/>
              <a:gd name="connsiteX2" fmla="*/ 5785369 w 5785369"/>
              <a:gd name="connsiteY2" fmla="*/ 3562751 h 3562751"/>
            </a:gdLst>
            <a:ahLst/>
            <a:cxnLst>
              <a:cxn ang="0">
                <a:pos x="connsiteX0" y="connsiteY0"/>
              </a:cxn>
              <a:cxn ang="0">
                <a:pos x="connsiteX1" y="connsiteY1"/>
              </a:cxn>
              <a:cxn ang="0">
                <a:pos x="connsiteX2" y="connsiteY2"/>
              </a:cxn>
            </a:cxnLst>
            <a:rect l="l" t="t" r="r" b="b"/>
            <a:pathLst>
              <a:path w="5785369" h="3562751">
                <a:moveTo>
                  <a:pt x="0" y="0"/>
                </a:moveTo>
                <a:cubicBezTo>
                  <a:pt x="217539" y="955358"/>
                  <a:pt x="435078" y="1910716"/>
                  <a:pt x="1399306" y="2504508"/>
                </a:cubicBezTo>
                <a:cubicBezTo>
                  <a:pt x="2363534" y="3098300"/>
                  <a:pt x="5785369" y="3562751"/>
                  <a:pt x="5785369" y="3562751"/>
                </a:cubicBezTo>
              </a:path>
            </a:pathLst>
          </a:custGeom>
          <a:ln w="38100" cmpd="sng">
            <a:solidFill>
              <a:srgbClr val="FF6600"/>
            </a:solidFill>
          </a:ln>
        </p:spPr>
        <p:style>
          <a:lnRef idx="2">
            <a:schemeClr val="accent1"/>
          </a:lnRef>
          <a:fillRef idx="0">
            <a:schemeClr val="accent1"/>
          </a:fillRef>
          <a:effectRef idx="1">
            <a:schemeClr val="accent1"/>
          </a:effectRef>
          <a:fontRef idx="minor">
            <a:schemeClr val="tx1"/>
          </a:fontRef>
        </p:style>
        <p:txBody>
          <a:bodyPr lIns="121917" tIns="60958" rIns="121917" bIns="60958" rtlCol="0" anchor="ctr"/>
          <a:lstStyle/>
          <a:p>
            <a:pPr algn="ctr"/>
            <a:endParaRPr lang="en-US"/>
          </a:p>
        </p:txBody>
      </p:sp>
      <p:sp>
        <p:nvSpPr>
          <p:cNvPr id="15" name="Freeform 14"/>
          <p:cNvSpPr/>
          <p:nvPr/>
        </p:nvSpPr>
        <p:spPr>
          <a:xfrm>
            <a:off x="1875264" y="2394858"/>
            <a:ext cx="5761851" cy="3574509"/>
          </a:xfrm>
          <a:custGeom>
            <a:avLst/>
            <a:gdLst>
              <a:gd name="connsiteX0" fmla="*/ 0 w 5761851"/>
              <a:gd name="connsiteY0" fmla="*/ 0 h 3574509"/>
              <a:gd name="connsiteX1" fmla="*/ 1822626 w 5761851"/>
              <a:gd name="connsiteY1" fmla="*/ 2916047 h 3574509"/>
              <a:gd name="connsiteX2" fmla="*/ 5761851 w 5761851"/>
              <a:gd name="connsiteY2" fmla="*/ 3574509 h 3574509"/>
            </a:gdLst>
            <a:ahLst/>
            <a:cxnLst>
              <a:cxn ang="0">
                <a:pos x="connsiteX0" y="connsiteY0"/>
              </a:cxn>
              <a:cxn ang="0">
                <a:pos x="connsiteX1" y="connsiteY1"/>
              </a:cxn>
              <a:cxn ang="0">
                <a:pos x="connsiteX2" y="connsiteY2"/>
              </a:cxn>
            </a:cxnLst>
            <a:rect l="l" t="t" r="r" b="b"/>
            <a:pathLst>
              <a:path w="5761851" h="3574509">
                <a:moveTo>
                  <a:pt x="0" y="0"/>
                </a:moveTo>
                <a:cubicBezTo>
                  <a:pt x="431159" y="1160148"/>
                  <a:pt x="862318" y="2320296"/>
                  <a:pt x="1822626" y="2916047"/>
                </a:cubicBezTo>
                <a:cubicBezTo>
                  <a:pt x="2782934" y="3511798"/>
                  <a:pt x="5761851" y="3574509"/>
                  <a:pt x="5761851" y="3574509"/>
                </a:cubicBezTo>
              </a:path>
            </a:pathLst>
          </a:custGeom>
          <a:ln w="38100" cmpd="sng">
            <a:prstDash val="dash"/>
          </a:ln>
        </p:spPr>
        <p:style>
          <a:lnRef idx="2">
            <a:schemeClr val="accent1"/>
          </a:lnRef>
          <a:fillRef idx="0">
            <a:schemeClr val="accent1"/>
          </a:fillRef>
          <a:effectRef idx="1">
            <a:schemeClr val="accent1"/>
          </a:effectRef>
          <a:fontRef idx="minor">
            <a:schemeClr val="tx1"/>
          </a:fontRef>
        </p:style>
        <p:txBody>
          <a:bodyPr lIns="121917" tIns="60958" rIns="121917" bIns="60958" rtlCol="0" anchor="ctr"/>
          <a:lstStyle/>
          <a:p>
            <a:pPr algn="ctr"/>
            <a:endParaRPr lang="en-US"/>
          </a:p>
        </p:txBody>
      </p:sp>
      <p:sp>
        <p:nvSpPr>
          <p:cNvPr id="17" name="Freeform 16"/>
          <p:cNvSpPr/>
          <p:nvPr/>
        </p:nvSpPr>
        <p:spPr>
          <a:xfrm>
            <a:off x="1910538" y="2406617"/>
            <a:ext cx="5761852" cy="3527476"/>
          </a:xfrm>
          <a:custGeom>
            <a:avLst/>
            <a:gdLst>
              <a:gd name="connsiteX0" fmla="*/ 0 w 5761852"/>
              <a:gd name="connsiteY0" fmla="*/ 0 h 3527476"/>
              <a:gd name="connsiteX1" fmla="*/ 1140612 w 5761852"/>
              <a:gd name="connsiteY1" fmla="*/ 1846046 h 3527476"/>
              <a:gd name="connsiteX2" fmla="*/ 2387053 w 5761852"/>
              <a:gd name="connsiteY2" fmla="*/ 3033629 h 3527476"/>
              <a:gd name="connsiteX3" fmla="*/ 5761852 w 5761852"/>
              <a:gd name="connsiteY3" fmla="*/ 3527476 h 3527476"/>
            </a:gdLst>
            <a:ahLst/>
            <a:cxnLst>
              <a:cxn ang="0">
                <a:pos x="connsiteX0" y="connsiteY0"/>
              </a:cxn>
              <a:cxn ang="0">
                <a:pos x="connsiteX1" y="connsiteY1"/>
              </a:cxn>
              <a:cxn ang="0">
                <a:pos x="connsiteX2" y="connsiteY2"/>
              </a:cxn>
              <a:cxn ang="0">
                <a:pos x="connsiteX3" y="connsiteY3"/>
              </a:cxn>
            </a:cxnLst>
            <a:rect l="l" t="t" r="r" b="b"/>
            <a:pathLst>
              <a:path w="5761852" h="3527476">
                <a:moveTo>
                  <a:pt x="0" y="0"/>
                </a:moveTo>
                <a:cubicBezTo>
                  <a:pt x="371385" y="670220"/>
                  <a:pt x="742770" y="1340441"/>
                  <a:pt x="1140612" y="1846046"/>
                </a:cubicBezTo>
                <a:cubicBezTo>
                  <a:pt x="1538454" y="2351651"/>
                  <a:pt x="1616846" y="2753391"/>
                  <a:pt x="2387053" y="3033629"/>
                </a:cubicBezTo>
                <a:cubicBezTo>
                  <a:pt x="3157260" y="3313867"/>
                  <a:pt x="5761852" y="3527476"/>
                  <a:pt x="5761852" y="3527476"/>
                </a:cubicBezTo>
              </a:path>
            </a:pathLst>
          </a:custGeom>
          <a:ln w="38100" cmpd="sng">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lIns="121917" tIns="60958" rIns="121917" bIns="60958" rtlCol="0" anchor="ctr"/>
          <a:lstStyle/>
          <a:p>
            <a:pPr algn="ctr"/>
            <a:endParaRPr lang="en-US"/>
          </a:p>
        </p:txBody>
      </p:sp>
      <p:sp>
        <p:nvSpPr>
          <p:cNvPr id="30" name="5-Point Star 29"/>
          <p:cNvSpPr/>
          <p:nvPr/>
        </p:nvSpPr>
        <p:spPr>
          <a:xfrm>
            <a:off x="2282445" y="3119097"/>
            <a:ext cx="515466" cy="459821"/>
          </a:xfrm>
          <a:prstGeom prst="star5">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16" name="Titel 1"/>
          <p:cNvSpPr txBox="1">
            <a:spLocks/>
          </p:cNvSpPr>
          <p:nvPr/>
        </p:nvSpPr>
        <p:spPr>
          <a:xfrm>
            <a:off x="902077" y="710976"/>
            <a:ext cx="7831931" cy="685800"/>
          </a:xfrm>
          <a:prstGeom prst="rect">
            <a:avLst/>
          </a:prstGeom>
        </p:spPr>
        <p:txBody>
          <a:bodyPr vert="horz" lIns="91440" tIns="45720" rIns="91440" bIns="45720" rtlCol="0" anchor="b">
            <a:noAutofit/>
          </a:bodyPr>
          <a:lstStyle>
            <a:lvl1pPr algn="l" defTabSz="914400" rtl="0" eaLnBrk="1" latinLnBrk="0" hangingPunct="1">
              <a:spcBef>
                <a:spcPct val="0"/>
              </a:spcBef>
              <a:buNone/>
              <a:defRPr sz="2600" b="0" kern="1200">
                <a:solidFill>
                  <a:srgbClr val="000000"/>
                </a:solidFill>
                <a:latin typeface="Arial" pitchFamily="34" charset="0"/>
                <a:ea typeface="+mj-ea"/>
                <a:cs typeface="+mj-cs"/>
              </a:defRPr>
            </a:lvl1pPr>
          </a:lstStyle>
          <a:p>
            <a:r>
              <a:rPr lang="en-US" sz="2800" b="1" dirty="0" smtClean="0">
                <a:solidFill>
                  <a:schemeClr val="accent1">
                    <a:lumMod val="75000"/>
                  </a:schemeClr>
                </a:solidFill>
                <a:latin typeface="+mj-lt"/>
              </a:rPr>
              <a:t>Individual PK can be estimated by using </a:t>
            </a:r>
            <a:r>
              <a:rPr lang="en-US" sz="2800" b="1" dirty="0" err="1" smtClean="0">
                <a:solidFill>
                  <a:schemeClr val="accent1">
                    <a:lumMod val="75000"/>
                  </a:schemeClr>
                </a:solidFill>
                <a:latin typeface="+mj-lt"/>
              </a:rPr>
              <a:t>popPK</a:t>
            </a:r>
            <a:r>
              <a:rPr lang="en-US" sz="2800" b="1" dirty="0" smtClean="0">
                <a:solidFill>
                  <a:schemeClr val="accent1">
                    <a:lumMod val="75000"/>
                  </a:schemeClr>
                </a:solidFill>
                <a:latin typeface="+mj-lt"/>
              </a:rPr>
              <a:t> based structural model and variability information </a:t>
            </a:r>
            <a:endParaRPr lang="en-US" sz="2800" b="1" dirty="0">
              <a:solidFill>
                <a:schemeClr val="accent1">
                  <a:lumMod val="75000"/>
                </a:schemeClr>
              </a:solidFill>
              <a:latin typeface="+mj-lt"/>
            </a:endParaRPr>
          </a:p>
        </p:txBody>
      </p:sp>
      <p:sp>
        <p:nvSpPr>
          <p:cNvPr id="18" name="TextBox 17"/>
          <p:cNvSpPr txBox="1"/>
          <p:nvPr/>
        </p:nvSpPr>
        <p:spPr>
          <a:xfrm>
            <a:off x="3630485" y="6413578"/>
            <a:ext cx="1893141" cy="369332"/>
          </a:xfrm>
          <a:prstGeom prst="rect">
            <a:avLst/>
          </a:prstGeom>
          <a:noFill/>
        </p:spPr>
        <p:txBody>
          <a:bodyPr wrap="none" rtlCol="0">
            <a:spAutoFit/>
          </a:bodyPr>
          <a:lstStyle/>
          <a:p>
            <a:r>
              <a:rPr lang="en-US" dirty="0" smtClean="0"/>
              <a:t>Time (linear scale)</a:t>
            </a:r>
            <a:endParaRPr lang="en-US" dirty="0"/>
          </a:p>
        </p:txBody>
      </p:sp>
      <p:sp>
        <p:nvSpPr>
          <p:cNvPr id="19" name="TextBox 18"/>
          <p:cNvSpPr txBox="1"/>
          <p:nvPr/>
        </p:nvSpPr>
        <p:spPr>
          <a:xfrm rot="16200000">
            <a:off x="-821530" y="3763584"/>
            <a:ext cx="2768231" cy="369332"/>
          </a:xfrm>
          <a:prstGeom prst="rect">
            <a:avLst/>
          </a:prstGeom>
          <a:noFill/>
        </p:spPr>
        <p:txBody>
          <a:bodyPr wrap="none" rtlCol="0">
            <a:spAutoFit/>
          </a:bodyPr>
          <a:lstStyle/>
          <a:p>
            <a:r>
              <a:rPr lang="en-US" dirty="0" smtClean="0"/>
              <a:t>Concentration (linear scale)</a:t>
            </a:r>
            <a:endParaRPr lang="en-US" dirty="0"/>
          </a:p>
        </p:txBody>
      </p:sp>
      <p:sp>
        <p:nvSpPr>
          <p:cNvPr id="20" name="5-Point Star 19"/>
          <p:cNvSpPr/>
          <p:nvPr/>
        </p:nvSpPr>
        <p:spPr>
          <a:xfrm>
            <a:off x="4089810" y="5221305"/>
            <a:ext cx="515466" cy="459821"/>
          </a:xfrm>
          <a:prstGeom prst="star5">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Tree>
    <p:extLst>
      <p:ext uri="{BB962C8B-B14F-4D97-AF65-F5344CB8AC3E}">
        <p14:creationId xmlns:p14="http://schemas.microsoft.com/office/powerpoint/2010/main" val="217313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5" grpId="0" animBg="1"/>
      <p:bldP spid="17" grpId="0" animBg="1"/>
      <p:bldP spid="30"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82" y="384009"/>
            <a:ext cx="6771851" cy="584776"/>
          </a:xfrm>
        </p:spPr>
        <p:txBody>
          <a:bodyPr wrap="square">
            <a:spAutoFit/>
          </a:bodyPr>
          <a:lstStyle/>
          <a:p>
            <a:pPr algn="l"/>
            <a:r>
              <a:rPr lang="en-US" sz="3200" b="1" dirty="0" smtClean="0">
                <a:solidFill>
                  <a:schemeClr val="accent1">
                    <a:lumMod val="75000"/>
                  </a:schemeClr>
                </a:solidFill>
              </a:rPr>
              <a:t>Classical Pharmacokinetics analysis</a:t>
            </a:r>
            <a:endParaRPr lang="en-US" sz="1400" b="1" dirty="0">
              <a:solidFill>
                <a:schemeClr val="accent1">
                  <a:lumMod val="75000"/>
                </a:schemeClr>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val="2106867803"/>
              </p:ext>
            </p:extLst>
          </p:nvPr>
        </p:nvGraphicFramePr>
        <p:xfrm>
          <a:off x="281178" y="1327687"/>
          <a:ext cx="8579785" cy="1092103"/>
        </p:xfrm>
        <a:graphic>
          <a:graphicData uri="http://schemas.openxmlformats.org/drawingml/2006/table">
            <a:tbl>
              <a:tblPr firstRow="1" bandRow="1">
                <a:tableStyleId>{5C22544A-7EE6-4342-B048-85BDC9FD1C3A}</a:tableStyleId>
              </a:tblPr>
              <a:tblGrid>
                <a:gridCol w="4282117"/>
                <a:gridCol w="4297668"/>
              </a:tblGrid>
              <a:tr h="381000">
                <a:tc>
                  <a:txBody>
                    <a:bodyPr/>
                    <a:lstStyle/>
                    <a:p>
                      <a:r>
                        <a:rPr lang="en-US" sz="1900" noProof="0" dirty="0" smtClean="0">
                          <a:solidFill>
                            <a:srgbClr val="FFFFFF"/>
                          </a:solidFill>
                        </a:rPr>
                        <a:t>Two-stage analysis </a:t>
                      </a:r>
                      <a:endParaRPr lang="en-US" sz="1900" noProof="0" dirty="0">
                        <a:solidFill>
                          <a:srgbClr val="FFFFFF"/>
                        </a:solidFill>
                      </a:endParaRPr>
                    </a:p>
                  </a:txBody>
                  <a:tcPr/>
                </a:tc>
                <a:tc>
                  <a:txBody>
                    <a:bodyPr/>
                    <a:lstStyle/>
                    <a:p>
                      <a:r>
                        <a:rPr lang="en-US" sz="1900" noProof="0" dirty="0" smtClean="0">
                          <a:solidFill>
                            <a:srgbClr val="FFFFFF"/>
                          </a:solidFill>
                        </a:rPr>
                        <a:t>Naive pooled analysis</a:t>
                      </a:r>
                      <a:endParaRPr lang="en-US" sz="1900" noProof="0" dirty="0">
                        <a:solidFill>
                          <a:srgbClr val="FFFFFF"/>
                        </a:solidFill>
                      </a:endParaRPr>
                    </a:p>
                  </a:txBody>
                  <a:tcPr/>
                </a:tc>
              </a:tr>
              <a:tr h="711103">
                <a:tc>
                  <a:txBody>
                    <a:bodyPr/>
                    <a:lstStyle/>
                    <a:p>
                      <a:r>
                        <a:rPr lang="en-US" sz="1900" noProof="0" dirty="0" smtClean="0"/>
                        <a:t>1.) Each individual is modeled</a:t>
                      </a:r>
                    </a:p>
                    <a:p>
                      <a:r>
                        <a:rPr lang="en-US" sz="1900" baseline="0" noProof="0" dirty="0" smtClean="0"/>
                        <a:t>2.) Parameters are summarized</a:t>
                      </a:r>
                      <a:endParaRPr lang="en-US" sz="1900" noProof="0" dirty="0"/>
                    </a:p>
                  </a:txBody>
                  <a:tcPr/>
                </a:tc>
                <a:tc>
                  <a:txBody>
                    <a:bodyPr/>
                    <a:lstStyle/>
                    <a:p>
                      <a:r>
                        <a:rPr lang="en-US" sz="1900" noProof="0" dirty="0" smtClean="0"/>
                        <a:t>A</a:t>
                      </a:r>
                      <a:r>
                        <a:rPr lang="en-US" sz="1900" baseline="0" noProof="0" dirty="0" smtClean="0"/>
                        <a:t>ll individuals are modeled as if they were one individual </a:t>
                      </a:r>
                      <a:endParaRPr lang="en-US" sz="1900" noProof="0" dirty="0"/>
                    </a:p>
                  </a:txBody>
                  <a:tcPr/>
                </a:tc>
              </a:tr>
            </a:tbl>
          </a:graphicData>
        </a:graphic>
      </p:graphicFrame>
      <p:pic>
        <p:nvPicPr>
          <p:cNvPr id="17" name="Grafik 16"/>
          <p:cNvPicPr>
            <a:picLocks noChangeAspect="1"/>
          </p:cNvPicPr>
          <p:nvPr/>
        </p:nvPicPr>
        <p:blipFill rotWithShape="1">
          <a:blip r:embed="rId3" cstate="print">
            <a:extLst>
              <a:ext uri="{28A0092B-C50C-407E-A947-70E740481C1C}">
                <a14:useLocalDpi xmlns:a14="http://schemas.microsoft.com/office/drawing/2010/main" val="0"/>
              </a:ext>
            </a:extLst>
          </a:blip>
          <a:srcRect r="12267"/>
          <a:stretch/>
        </p:blipFill>
        <p:spPr>
          <a:xfrm>
            <a:off x="4558608" y="2587169"/>
            <a:ext cx="4074758" cy="2628379"/>
          </a:xfrm>
          <a:prstGeom prst="rect">
            <a:avLst/>
          </a:prstGeom>
        </p:spPr>
      </p:pic>
      <p:grpSp>
        <p:nvGrpSpPr>
          <p:cNvPr id="6" name="Gruppieren 5"/>
          <p:cNvGrpSpPr/>
          <p:nvPr/>
        </p:nvGrpSpPr>
        <p:grpSpPr>
          <a:xfrm>
            <a:off x="221689" y="2772232"/>
            <a:ext cx="4078158" cy="3783870"/>
            <a:chOff x="221689" y="2772230"/>
            <a:chExt cx="4078158" cy="3783868"/>
          </a:xfrm>
        </p:grpSpPr>
        <p:pic>
          <p:nvPicPr>
            <p:cNvPr id="14" name="Grafik 13"/>
            <p:cNvPicPr>
              <a:picLocks noChangeAspect="1"/>
            </p:cNvPicPr>
            <p:nvPr/>
          </p:nvPicPr>
          <p:blipFill rotWithShape="1">
            <a:blip r:embed="rId4" cstate="print">
              <a:extLst>
                <a:ext uri="{28A0092B-C50C-407E-A947-70E740481C1C}">
                  <a14:useLocalDpi xmlns:a14="http://schemas.microsoft.com/office/drawing/2010/main" val="0"/>
                </a:ext>
              </a:extLst>
            </a:blip>
            <a:srcRect l="10599" t="19376" r="35987" b="-4786"/>
            <a:stretch/>
          </p:blipFill>
          <p:spPr>
            <a:xfrm>
              <a:off x="351903" y="2772230"/>
              <a:ext cx="3632679" cy="2508786"/>
            </a:xfrm>
            <a:prstGeom prst="rect">
              <a:avLst/>
            </a:prstGeom>
          </p:spPr>
        </p:pic>
        <p:sp>
          <p:nvSpPr>
            <p:cNvPr id="8" name="Rechteck 7"/>
            <p:cNvSpPr/>
            <p:nvPr/>
          </p:nvSpPr>
          <p:spPr>
            <a:xfrm>
              <a:off x="319001" y="5232660"/>
              <a:ext cx="3980846" cy="1323438"/>
            </a:xfrm>
            <a:prstGeom prst="rect">
              <a:avLst/>
            </a:prstGeom>
          </p:spPr>
          <p:txBody>
            <a:bodyPr wrap="square">
              <a:spAutoFit/>
            </a:bodyPr>
            <a:lstStyle/>
            <a:p>
              <a:pPr marL="342900" indent="-342900">
                <a:buFont typeface="Wingdings" panose="05000000000000000000" pitchFamily="2" charset="2"/>
                <a:buChar char="q"/>
              </a:pPr>
              <a:r>
                <a:rPr lang="en-US" sz="2000" dirty="0" smtClean="0">
                  <a:latin typeface="Arial" pitchFamily="34" charset="0"/>
                  <a:cs typeface="Arial" pitchFamily="34" charset="0"/>
                </a:rPr>
                <a:t>Population PK parameter </a:t>
              </a:r>
            </a:p>
            <a:p>
              <a:pPr marL="342900" indent="-342900">
                <a:buFont typeface="Wingdings" panose="05000000000000000000" pitchFamily="2" charset="2"/>
                <a:buChar char="q"/>
                <a:tabLst>
                  <a:tab pos="87313" algn="l"/>
                </a:tabLst>
              </a:pPr>
              <a:r>
                <a:rPr lang="de-DE" sz="2000" dirty="0" smtClean="0">
                  <a:latin typeface="Arial" pitchFamily="34" charset="0"/>
                  <a:cs typeface="Arial" pitchFamily="34" charset="0"/>
                </a:rPr>
                <a:t>Individual PK </a:t>
              </a:r>
              <a:r>
                <a:rPr lang="de-DE" sz="2000" dirty="0" err="1" smtClean="0">
                  <a:latin typeface="Arial" pitchFamily="34" charset="0"/>
                  <a:cs typeface="Arial" pitchFamily="34" charset="0"/>
                </a:rPr>
                <a:t>parameter</a:t>
              </a:r>
              <a:endParaRPr lang="de-DE" sz="2000" dirty="0" smtClean="0">
                <a:latin typeface="Arial" pitchFamily="34" charset="0"/>
                <a:cs typeface="Arial" pitchFamily="34" charset="0"/>
              </a:endParaRPr>
            </a:p>
            <a:p>
              <a:pPr marL="342900" indent="-342900">
                <a:buFont typeface="Wingdings" panose="05000000000000000000" pitchFamily="2" charset="2"/>
                <a:buChar char="q"/>
                <a:tabLst>
                  <a:tab pos="87313" algn="l"/>
                </a:tabLst>
              </a:pPr>
              <a:r>
                <a:rPr lang="de-DE" sz="2000" dirty="0" err="1">
                  <a:latin typeface="Arial" pitchFamily="34" charset="0"/>
                  <a:cs typeface="Arial" pitchFamily="34" charset="0"/>
                </a:rPr>
                <a:t>Sparse</a:t>
              </a:r>
              <a:r>
                <a:rPr lang="de-DE" sz="2000" dirty="0">
                  <a:latin typeface="Arial" pitchFamily="34" charset="0"/>
                  <a:cs typeface="Arial" pitchFamily="34" charset="0"/>
                </a:rPr>
                <a:t> Sampling </a:t>
              </a:r>
              <a:endParaRPr lang="en-US" sz="2000" dirty="0">
                <a:latin typeface="Arial" pitchFamily="34" charset="0"/>
                <a:cs typeface="Arial" pitchFamily="34" charset="0"/>
              </a:endParaRPr>
            </a:p>
            <a:p>
              <a:pPr marL="342900" indent="-342900">
                <a:buFont typeface="Wingdings" panose="05000000000000000000" pitchFamily="2" charset="2"/>
                <a:buChar char="q"/>
                <a:tabLst>
                  <a:tab pos="87313" algn="l"/>
                </a:tabLst>
              </a:pPr>
              <a:r>
                <a:rPr lang="de-DE" sz="2000" dirty="0" err="1" smtClean="0">
                  <a:latin typeface="Arial" pitchFamily="34" charset="0"/>
                  <a:cs typeface="Arial" pitchFamily="34" charset="0"/>
                </a:rPr>
                <a:t>Estimated</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Variability</a:t>
              </a:r>
              <a:r>
                <a:rPr lang="de-DE" sz="2000" dirty="0" smtClean="0">
                  <a:latin typeface="Arial" pitchFamily="34" charset="0"/>
                  <a:cs typeface="Arial" pitchFamily="34" charset="0"/>
                </a:rPr>
                <a:t> </a:t>
              </a:r>
            </a:p>
          </p:txBody>
        </p:sp>
        <p:pic>
          <p:nvPicPr>
            <p:cNvPr id="2056" name="Picture 8" descr="C:\Users\phdgm\AppData\Local\Microsoft\Windows\Temporary Internet Files\Content.IE5\RBBX1J3S\768px-Check-green.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377" y="5290880"/>
              <a:ext cx="219456" cy="219456"/>
            </a:xfrm>
            <a:prstGeom prst="rect">
              <a:avLst/>
            </a:prstGeom>
            <a:noFill/>
            <a:extLst>
              <a:ext uri="{909E8E84-426E-40DD-AFC4-6F175D3DCCD1}">
                <a14:hiddenFill xmlns:a14="http://schemas.microsoft.com/office/drawing/2010/main">
                  <a:solidFill>
                    <a:srgbClr val="FFFFFF"/>
                  </a:solidFill>
                </a14:hiddenFill>
              </a:ext>
            </a:extLst>
          </p:spPr>
        </p:pic>
        <p:sp>
          <p:nvSpPr>
            <p:cNvPr id="3" name="Multiplizieren 2"/>
            <p:cNvSpPr>
              <a:spLocks noChangeAspect="1"/>
            </p:cNvSpPr>
            <p:nvPr/>
          </p:nvSpPr>
          <p:spPr>
            <a:xfrm>
              <a:off x="369085" y="5951387"/>
              <a:ext cx="320040" cy="320040"/>
            </a:xfrm>
            <a:prstGeom prst="mathMultiply">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izieren 14"/>
            <p:cNvSpPr>
              <a:spLocks noChangeAspect="1"/>
            </p:cNvSpPr>
            <p:nvPr/>
          </p:nvSpPr>
          <p:spPr>
            <a:xfrm>
              <a:off x="369081" y="6212647"/>
              <a:ext cx="320040" cy="320040"/>
            </a:xfrm>
            <a:prstGeom prst="mathMultiply">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8" descr="C:\Users\phdgm\AppData\Local\Microsoft\Windows\Temporary Internet Files\Content.IE5\RBBX1J3S\768px-Check-green.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145" y="5595684"/>
              <a:ext cx="219456" cy="2194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C:\Users\phdgm\AppData\Local\Microsoft\Windows\Temporary Internet Files\Content.IE5\RBBX1J3S\768px-Check-green.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689" y="6250953"/>
              <a:ext cx="219456" cy="219456"/>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hteck 20"/>
          <p:cNvSpPr/>
          <p:nvPr/>
        </p:nvSpPr>
        <p:spPr>
          <a:xfrm>
            <a:off x="4984622" y="5269980"/>
            <a:ext cx="3980846" cy="1323439"/>
          </a:xfrm>
          <a:prstGeom prst="rect">
            <a:avLst/>
          </a:prstGeom>
        </p:spPr>
        <p:txBody>
          <a:bodyPr wrap="square">
            <a:spAutoFit/>
          </a:bodyPr>
          <a:lstStyle/>
          <a:p>
            <a:pPr marL="342900" indent="-342900">
              <a:buFont typeface="Wingdings" panose="05000000000000000000" pitchFamily="2" charset="2"/>
              <a:buChar char="q"/>
            </a:pPr>
            <a:r>
              <a:rPr lang="en-US" sz="2000" dirty="0" smtClean="0">
                <a:latin typeface="Arial" pitchFamily="34" charset="0"/>
                <a:cs typeface="Arial" pitchFamily="34" charset="0"/>
              </a:rPr>
              <a:t>Population PK parameter </a:t>
            </a:r>
          </a:p>
          <a:p>
            <a:pPr marL="342900" indent="-342900">
              <a:buFont typeface="Wingdings" panose="05000000000000000000" pitchFamily="2" charset="2"/>
              <a:buChar char="q"/>
              <a:tabLst>
                <a:tab pos="87313" algn="l"/>
              </a:tabLst>
            </a:pPr>
            <a:r>
              <a:rPr lang="de-DE" sz="2000" dirty="0" smtClean="0">
                <a:latin typeface="Arial" pitchFamily="34" charset="0"/>
                <a:cs typeface="Arial" pitchFamily="34" charset="0"/>
              </a:rPr>
              <a:t>Individual PK </a:t>
            </a:r>
            <a:r>
              <a:rPr lang="de-DE" sz="2000" dirty="0" err="1" smtClean="0">
                <a:latin typeface="Arial" pitchFamily="34" charset="0"/>
                <a:cs typeface="Arial" pitchFamily="34" charset="0"/>
              </a:rPr>
              <a:t>parameter</a:t>
            </a:r>
            <a:endParaRPr lang="de-DE" sz="2000" dirty="0" smtClean="0">
              <a:latin typeface="Arial" pitchFamily="34" charset="0"/>
              <a:cs typeface="Arial" pitchFamily="34" charset="0"/>
            </a:endParaRPr>
          </a:p>
          <a:p>
            <a:pPr marL="342900" indent="-342900">
              <a:buFont typeface="Wingdings" panose="05000000000000000000" pitchFamily="2" charset="2"/>
              <a:buChar char="q"/>
              <a:tabLst>
                <a:tab pos="87313" algn="l"/>
              </a:tabLst>
            </a:pPr>
            <a:r>
              <a:rPr lang="de-DE" sz="2000" dirty="0" err="1">
                <a:latin typeface="Arial" pitchFamily="34" charset="0"/>
                <a:cs typeface="Arial" pitchFamily="34" charset="0"/>
              </a:rPr>
              <a:t>Sparse</a:t>
            </a:r>
            <a:r>
              <a:rPr lang="de-DE" sz="2000" dirty="0">
                <a:latin typeface="Arial" pitchFamily="34" charset="0"/>
                <a:cs typeface="Arial" pitchFamily="34" charset="0"/>
              </a:rPr>
              <a:t> Sampling </a:t>
            </a:r>
            <a:endParaRPr lang="en-US" sz="2000" dirty="0">
              <a:latin typeface="Arial" pitchFamily="34" charset="0"/>
              <a:cs typeface="Arial" pitchFamily="34" charset="0"/>
            </a:endParaRPr>
          </a:p>
          <a:p>
            <a:pPr marL="342900" indent="-342900">
              <a:buFont typeface="Wingdings" panose="05000000000000000000" pitchFamily="2" charset="2"/>
              <a:buChar char="q"/>
              <a:tabLst>
                <a:tab pos="87313" algn="l"/>
              </a:tabLst>
            </a:pPr>
            <a:r>
              <a:rPr lang="de-DE" sz="2000" dirty="0" err="1" smtClean="0">
                <a:latin typeface="Arial" pitchFamily="34" charset="0"/>
                <a:cs typeface="Arial" pitchFamily="34" charset="0"/>
              </a:rPr>
              <a:t>Estimated</a:t>
            </a:r>
            <a:r>
              <a:rPr lang="de-DE" sz="2000" dirty="0" smtClean="0">
                <a:latin typeface="Arial" pitchFamily="34" charset="0"/>
                <a:cs typeface="Arial" pitchFamily="34" charset="0"/>
              </a:rPr>
              <a:t> </a:t>
            </a:r>
            <a:r>
              <a:rPr lang="de-DE" sz="2000" dirty="0" err="1" smtClean="0">
                <a:latin typeface="Arial" pitchFamily="34" charset="0"/>
                <a:cs typeface="Arial" pitchFamily="34" charset="0"/>
              </a:rPr>
              <a:t>Variability</a:t>
            </a:r>
            <a:r>
              <a:rPr lang="de-DE" sz="2000" dirty="0" smtClean="0">
                <a:latin typeface="Arial" pitchFamily="34" charset="0"/>
                <a:cs typeface="Arial" pitchFamily="34" charset="0"/>
              </a:rPr>
              <a:t> </a:t>
            </a:r>
          </a:p>
        </p:txBody>
      </p:sp>
      <p:sp>
        <p:nvSpPr>
          <p:cNvPr id="22" name="Multiplizieren 21"/>
          <p:cNvSpPr>
            <a:spLocks noChangeAspect="1"/>
          </p:cNvSpPr>
          <p:nvPr/>
        </p:nvSpPr>
        <p:spPr>
          <a:xfrm>
            <a:off x="4984622" y="5603727"/>
            <a:ext cx="320040" cy="320040"/>
          </a:xfrm>
          <a:prstGeom prst="mathMultiply">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izieren 23"/>
          <p:cNvSpPr>
            <a:spLocks noChangeAspect="1"/>
          </p:cNvSpPr>
          <p:nvPr/>
        </p:nvSpPr>
        <p:spPr>
          <a:xfrm>
            <a:off x="5017329" y="6242035"/>
            <a:ext cx="320040" cy="320040"/>
          </a:xfrm>
          <a:prstGeom prst="mathMultiply">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8" descr="C:\Users\phdgm\AppData\Local\Microsoft\Windows\Temporary Internet Files\Content.IE5\RBBX1J3S\768px-Check-green.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7621" y="5312648"/>
            <a:ext cx="219456" cy="2194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C:\Users\phdgm\AppData\Local\Microsoft\Windows\Temporary Internet Files\Content.IE5\RBBX1J3S\768px-Check-green.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7621" y="5918927"/>
            <a:ext cx="219456" cy="21945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6340657" y="3255471"/>
            <a:ext cx="2077913" cy="584776"/>
          </a:xfrm>
          <a:prstGeom prst="rect">
            <a:avLst/>
          </a:prstGeom>
          <a:noFill/>
        </p:spPr>
        <p:txBody>
          <a:bodyPr wrap="none" rtlCol="0">
            <a:spAutoFit/>
          </a:bodyPr>
          <a:lstStyle/>
          <a:p>
            <a:r>
              <a:rPr lang="de-DE" sz="1600" dirty="0" smtClean="0">
                <a:latin typeface="Arial" pitchFamily="34" charset="0"/>
                <a:cs typeface="Arial" pitchFamily="34" charset="0"/>
              </a:rPr>
              <a:t>1 sample per </a:t>
            </a:r>
            <a:r>
              <a:rPr lang="de-DE" sz="1600" dirty="0" err="1" smtClean="0">
                <a:latin typeface="Arial" pitchFamily="34" charset="0"/>
                <a:cs typeface="Arial" pitchFamily="34" charset="0"/>
              </a:rPr>
              <a:t>subject</a:t>
            </a:r>
            <a:endParaRPr lang="de-DE" sz="1600" dirty="0" smtClean="0">
              <a:latin typeface="Arial" pitchFamily="34" charset="0"/>
              <a:cs typeface="Arial" pitchFamily="34" charset="0"/>
            </a:endParaRPr>
          </a:p>
          <a:p>
            <a:endParaRPr lang="en-US" sz="1600" dirty="0" err="1" smtClean="0">
              <a:latin typeface="Arial" pitchFamily="34" charset="0"/>
              <a:cs typeface="Arial" pitchFamily="34" charset="0"/>
            </a:endParaRPr>
          </a:p>
        </p:txBody>
      </p:sp>
    </p:spTree>
    <p:extLst>
      <p:ext uri="{BB962C8B-B14F-4D97-AF65-F5344CB8AC3E}">
        <p14:creationId xmlns:p14="http://schemas.microsoft.com/office/powerpoint/2010/main" val="2711691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extLst>
              <p:ext uri="{D42A27DB-BD31-4B8C-83A1-F6EECF244321}">
                <p14:modId xmlns:p14="http://schemas.microsoft.com/office/powerpoint/2010/main" val="1624512480"/>
              </p:ext>
            </p:extLst>
          </p:nvPr>
        </p:nvGraphicFramePr>
        <p:xfrm>
          <a:off x="250375" y="1301559"/>
          <a:ext cx="8567057" cy="1341120"/>
        </p:xfrm>
        <a:graphic>
          <a:graphicData uri="http://schemas.openxmlformats.org/drawingml/2006/table">
            <a:tbl>
              <a:tblPr firstRow="1" bandRow="1">
                <a:tableStyleId>{5C22544A-7EE6-4342-B048-85BDC9FD1C3A}</a:tableStyleId>
              </a:tblPr>
              <a:tblGrid>
                <a:gridCol w="8567057"/>
              </a:tblGrid>
              <a:tr h="381000">
                <a:tc>
                  <a:txBody>
                    <a:bodyPr/>
                    <a:lstStyle/>
                    <a:p>
                      <a:pPr marL="0" algn="l" defTabSz="914400" rtl="0" eaLnBrk="1" latinLnBrk="0" hangingPunct="1"/>
                      <a:r>
                        <a:rPr lang="en-US" sz="1900" b="1" kern="1200" noProof="0" dirty="0" smtClean="0">
                          <a:solidFill>
                            <a:srgbClr val="FFFFFF"/>
                          </a:solidFill>
                          <a:latin typeface="+mn-lt"/>
                          <a:ea typeface="+mn-ea"/>
                          <a:cs typeface="+mn-cs"/>
                        </a:rPr>
                        <a:t>Mixed effect analysis  (popPK)</a:t>
                      </a:r>
                      <a:endParaRPr lang="en-US" sz="1900" b="1" kern="1200" noProof="0" dirty="0">
                        <a:solidFill>
                          <a:srgbClr val="FFFFFF"/>
                        </a:solidFill>
                        <a:latin typeface="+mn-lt"/>
                        <a:ea typeface="+mn-ea"/>
                        <a:cs typeface="+mn-cs"/>
                      </a:endParaRPr>
                    </a:p>
                  </a:txBody>
                  <a:tcPr/>
                </a:tc>
              </a:tr>
              <a:tr h="960120">
                <a:tc>
                  <a:txBody>
                    <a:bodyPr/>
                    <a:lstStyle/>
                    <a:p>
                      <a:pPr marL="0" algn="l" defTabSz="914400" rtl="0" eaLnBrk="1" latinLnBrk="0" hangingPunct="1"/>
                      <a:r>
                        <a:rPr lang="en-US" sz="1900" kern="1200" noProof="0" dirty="0" smtClean="0">
                          <a:solidFill>
                            <a:schemeClr val="dk1"/>
                          </a:solidFill>
                          <a:latin typeface="+mn-lt"/>
                          <a:ea typeface="+mn-ea"/>
                          <a:cs typeface="+mn-cs"/>
                        </a:rPr>
                        <a:t>One population</a:t>
                      </a:r>
                      <a:r>
                        <a:rPr lang="en-US" sz="1900" kern="1200" baseline="0" noProof="0" dirty="0" smtClean="0">
                          <a:solidFill>
                            <a:schemeClr val="dk1"/>
                          </a:solidFill>
                          <a:latin typeface="+mn-lt"/>
                          <a:ea typeface="+mn-ea"/>
                          <a:cs typeface="+mn-cs"/>
                        </a:rPr>
                        <a:t> </a:t>
                      </a:r>
                      <a:r>
                        <a:rPr lang="en-US" sz="1900" kern="1200" noProof="0" dirty="0" smtClean="0">
                          <a:solidFill>
                            <a:schemeClr val="dk1"/>
                          </a:solidFill>
                          <a:latin typeface="+mn-lt"/>
                          <a:ea typeface="+mn-ea"/>
                          <a:cs typeface="+mn-cs"/>
                        </a:rPr>
                        <a:t>model is fit to data</a:t>
                      </a:r>
                    </a:p>
                    <a:p>
                      <a:pPr marL="0" algn="l" defTabSz="914400" rtl="0" eaLnBrk="1" latinLnBrk="0" hangingPunct="1"/>
                      <a:r>
                        <a:rPr lang="en-US" sz="1900" kern="1200" noProof="0" dirty="0" smtClean="0">
                          <a:solidFill>
                            <a:schemeClr val="dk1"/>
                          </a:solidFill>
                          <a:latin typeface="+mn-lt"/>
                          <a:ea typeface="+mn-ea"/>
                          <a:cs typeface="+mn-cs"/>
                        </a:rPr>
                        <a:t>D</a:t>
                      </a:r>
                      <a:r>
                        <a:rPr lang="en-US" sz="1900" kern="1200" baseline="0" noProof="0" dirty="0" smtClean="0">
                          <a:solidFill>
                            <a:schemeClr val="dk1"/>
                          </a:solidFill>
                          <a:latin typeface="+mn-lt"/>
                          <a:ea typeface="+mn-ea"/>
                          <a:cs typeface="+mn-cs"/>
                        </a:rPr>
                        <a:t>ata sampled within </a:t>
                      </a:r>
                      <a:r>
                        <a:rPr lang="en-US" sz="1900" kern="1200" noProof="0" dirty="0" smtClean="0">
                          <a:solidFill>
                            <a:schemeClr val="dk1"/>
                          </a:solidFill>
                          <a:latin typeface="+mn-lt"/>
                          <a:ea typeface="+mn-ea"/>
                          <a:cs typeface="+mn-cs"/>
                        </a:rPr>
                        <a:t>individuals</a:t>
                      </a:r>
                      <a:r>
                        <a:rPr lang="en-US" sz="1900" kern="1200" baseline="0" noProof="0" dirty="0" smtClean="0">
                          <a:solidFill>
                            <a:schemeClr val="dk1"/>
                          </a:solidFill>
                          <a:latin typeface="+mn-lt"/>
                          <a:ea typeface="+mn-ea"/>
                          <a:cs typeface="+mn-cs"/>
                        </a:rPr>
                        <a:t> are considered to be correlated</a:t>
                      </a:r>
                    </a:p>
                    <a:p>
                      <a:pPr marL="0" algn="l" defTabSz="914400" rtl="0" eaLnBrk="1" latinLnBrk="0" hangingPunct="1"/>
                      <a:r>
                        <a:rPr lang="en-US" sz="1900" kern="1200" baseline="0" noProof="0" dirty="0" smtClean="0">
                          <a:solidFill>
                            <a:schemeClr val="dk1"/>
                          </a:solidFill>
                          <a:latin typeface="+mn-lt"/>
                          <a:ea typeface="+mn-ea"/>
                          <a:cs typeface="+mn-cs"/>
                        </a:rPr>
                        <a:t>V</a:t>
                      </a:r>
                      <a:r>
                        <a:rPr lang="en-US" sz="1900" kern="1200" noProof="0" dirty="0" smtClean="0">
                          <a:solidFill>
                            <a:schemeClr val="dk1"/>
                          </a:solidFill>
                          <a:latin typeface="+mn-lt"/>
                          <a:ea typeface="+mn-ea"/>
                          <a:cs typeface="+mn-cs"/>
                        </a:rPr>
                        <a:t>ariation between and within subjects are explained using statistical parameters  </a:t>
                      </a:r>
                      <a:endParaRPr lang="en-US" sz="1900" kern="1200" noProof="0" dirty="0">
                        <a:solidFill>
                          <a:schemeClr val="dk1"/>
                        </a:solidFill>
                        <a:latin typeface="+mn-lt"/>
                        <a:ea typeface="+mn-ea"/>
                        <a:cs typeface="+mn-cs"/>
                      </a:endParaRPr>
                    </a:p>
                  </a:txBody>
                  <a:tcPr/>
                </a:tc>
              </a:tr>
            </a:tbl>
          </a:graphicData>
        </a:graphic>
      </p:graphicFrame>
      <p:pic>
        <p:nvPicPr>
          <p:cNvPr id="15" name="Grafik 14"/>
          <p:cNvPicPr>
            <a:picLocks noChangeAspect="1"/>
          </p:cNvPicPr>
          <p:nvPr/>
        </p:nvPicPr>
        <p:blipFill rotWithShape="1">
          <a:blip r:embed="rId3" cstate="print">
            <a:extLst>
              <a:ext uri="{28A0092B-C50C-407E-A947-70E740481C1C}">
                <a14:useLocalDpi xmlns:a14="http://schemas.microsoft.com/office/drawing/2010/main" val="0"/>
              </a:ext>
            </a:extLst>
          </a:blip>
          <a:srcRect r="13495"/>
          <a:stretch/>
        </p:blipFill>
        <p:spPr>
          <a:xfrm>
            <a:off x="2251904" y="2650182"/>
            <a:ext cx="4188331" cy="3075705"/>
          </a:xfrm>
          <a:prstGeom prst="rect">
            <a:avLst/>
          </a:prstGeom>
        </p:spPr>
      </p:pic>
      <p:sp>
        <p:nvSpPr>
          <p:cNvPr id="12" name="Title 1"/>
          <p:cNvSpPr>
            <a:spLocks noGrp="1"/>
          </p:cNvSpPr>
          <p:nvPr>
            <p:ph type="title"/>
          </p:nvPr>
        </p:nvSpPr>
        <p:spPr>
          <a:xfrm>
            <a:off x="1759555" y="384830"/>
            <a:ext cx="5835321" cy="643321"/>
          </a:xfrm>
        </p:spPr>
        <p:txBody>
          <a:bodyPr wrap="square" anchor="b">
            <a:noAutofit/>
          </a:bodyPr>
          <a:lstStyle/>
          <a:p>
            <a:pPr algn="l"/>
            <a:r>
              <a:rPr lang="en-US" sz="3200" b="1" dirty="0" smtClean="0">
                <a:solidFill>
                  <a:schemeClr val="accent1">
                    <a:lumMod val="75000"/>
                  </a:schemeClr>
                </a:solidFill>
              </a:rPr>
              <a:t>Population </a:t>
            </a:r>
            <a:r>
              <a:rPr lang="en-US" sz="3200" b="1" dirty="0" err="1" smtClean="0">
                <a:solidFill>
                  <a:schemeClr val="accent1">
                    <a:lumMod val="75000"/>
                  </a:schemeClr>
                </a:solidFill>
              </a:rPr>
              <a:t>PharmacoKinetics</a:t>
            </a:r>
            <a:r>
              <a:rPr lang="en-US" sz="3200" b="1" dirty="0" smtClean="0">
                <a:solidFill>
                  <a:schemeClr val="accent1">
                    <a:lumMod val="75000"/>
                  </a:schemeClr>
                </a:solidFill>
              </a:rPr>
              <a:t> </a:t>
            </a:r>
            <a:endParaRPr lang="en-US" sz="3200" b="1" dirty="0">
              <a:solidFill>
                <a:schemeClr val="accent1">
                  <a:lumMod val="75000"/>
                </a:schemeClr>
              </a:solidFill>
            </a:endParaRPr>
          </a:p>
        </p:txBody>
      </p:sp>
      <p:sp>
        <p:nvSpPr>
          <p:cNvPr id="13" name="Rechteck 12"/>
          <p:cNvSpPr/>
          <p:nvPr/>
        </p:nvSpPr>
        <p:spPr>
          <a:xfrm>
            <a:off x="319001" y="5232664"/>
            <a:ext cx="3980846" cy="1323439"/>
          </a:xfrm>
          <a:prstGeom prst="rect">
            <a:avLst/>
          </a:prstGeom>
        </p:spPr>
        <p:txBody>
          <a:bodyPr wrap="square">
            <a:spAutoFit/>
          </a:bodyPr>
          <a:lstStyle/>
          <a:p>
            <a:pPr marL="342900" indent="-342900">
              <a:buFont typeface="Wingdings" panose="05000000000000000000" pitchFamily="2" charset="2"/>
              <a:buChar char="q"/>
            </a:pPr>
            <a:r>
              <a:rPr lang="en-US" sz="2000" dirty="0" smtClean="0">
                <a:latin typeface="Arial" pitchFamily="34" charset="0"/>
                <a:cs typeface="Arial" pitchFamily="34" charset="0"/>
              </a:rPr>
              <a:t>Population PK parameter </a:t>
            </a:r>
          </a:p>
          <a:p>
            <a:pPr marL="342900" indent="-342900">
              <a:buFont typeface="Wingdings" panose="05000000000000000000" pitchFamily="2" charset="2"/>
              <a:buChar char="q"/>
              <a:tabLst>
                <a:tab pos="87313" algn="l"/>
              </a:tabLst>
            </a:pPr>
            <a:r>
              <a:rPr lang="en-US" sz="2000" dirty="0" smtClean="0">
                <a:latin typeface="Arial" pitchFamily="34" charset="0"/>
                <a:cs typeface="Arial" pitchFamily="34" charset="0"/>
              </a:rPr>
              <a:t>Individual PK parameter</a:t>
            </a:r>
          </a:p>
          <a:p>
            <a:pPr marL="342900" indent="-342900">
              <a:buFont typeface="Wingdings" panose="05000000000000000000" pitchFamily="2" charset="2"/>
              <a:buChar char="q"/>
              <a:tabLst>
                <a:tab pos="87313" algn="l"/>
              </a:tabLst>
            </a:pPr>
            <a:r>
              <a:rPr lang="en-US" sz="2000" dirty="0" smtClean="0">
                <a:latin typeface="Arial" pitchFamily="34" charset="0"/>
                <a:cs typeface="Arial" pitchFamily="34" charset="0"/>
              </a:rPr>
              <a:t>Sparse Sampling </a:t>
            </a:r>
          </a:p>
          <a:p>
            <a:pPr marL="342900" indent="-342900">
              <a:buFont typeface="Wingdings" panose="05000000000000000000" pitchFamily="2" charset="2"/>
              <a:buChar char="q"/>
              <a:tabLst>
                <a:tab pos="87313" algn="l"/>
              </a:tabLst>
            </a:pPr>
            <a:r>
              <a:rPr lang="en-US" sz="2000" dirty="0" smtClean="0">
                <a:latin typeface="Arial" pitchFamily="34" charset="0"/>
                <a:cs typeface="Arial" pitchFamily="34" charset="0"/>
              </a:rPr>
              <a:t>Estimated Variability </a:t>
            </a:r>
          </a:p>
        </p:txBody>
      </p:sp>
      <p:pic>
        <p:nvPicPr>
          <p:cNvPr id="16" name="Picture 8" descr="C:\Users\phdgm\AppData\Local\Microsoft\Windows\Temporary Internet Files\Content.IE5\RBBX1J3S\768px-Check-green.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377" y="5290880"/>
            <a:ext cx="219456" cy="21945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C:\Users\phdgm\AppData\Local\Microsoft\Windows\Temporary Internet Files\Content.IE5\RBBX1J3S\768px-Check-green.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145" y="5595684"/>
            <a:ext cx="219456" cy="21945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C:\Users\phdgm\AppData\Local\Microsoft\Windows\Temporary Internet Files\Content.IE5\RBBX1J3S\768px-Check-green.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377" y="5862107"/>
            <a:ext cx="219456" cy="2194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C:\Users\phdgm\AppData\Local\Microsoft\Windows\Temporary Internet Files\Content.IE5\RBBX1J3S\768px-Check-green.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803" y="6166911"/>
            <a:ext cx="219456" cy="219456"/>
          </a:xfrm>
          <a:prstGeom prst="rect">
            <a:avLst/>
          </a:prstGeom>
          <a:noFill/>
          <a:extLst>
            <a:ext uri="{909E8E84-426E-40DD-AFC4-6F175D3DCCD1}">
              <a14:hiddenFill xmlns:a14="http://schemas.microsoft.com/office/drawing/2010/main">
                <a:solidFill>
                  <a:srgbClr val="FFFFFF"/>
                </a:solidFill>
              </a14:hiddenFill>
            </a:ext>
          </a:extLst>
        </p:spPr>
      </p:pic>
      <p:sp>
        <p:nvSpPr>
          <p:cNvPr id="27" name="Rechteck 26"/>
          <p:cNvSpPr/>
          <p:nvPr/>
        </p:nvSpPr>
        <p:spPr>
          <a:xfrm>
            <a:off x="5026751" y="5725884"/>
            <a:ext cx="3980846" cy="400110"/>
          </a:xfrm>
          <a:prstGeom prst="rect">
            <a:avLst/>
          </a:prstGeom>
        </p:spPr>
        <p:txBody>
          <a:bodyPr wrap="square">
            <a:spAutoFit/>
          </a:bodyPr>
          <a:lstStyle/>
          <a:p>
            <a:r>
              <a:rPr lang="en-US" sz="2000" dirty="0" smtClean="0">
                <a:solidFill>
                  <a:srgbClr val="FF0000"/>
                </a:solidFill>
                <a:latin typeface="Arial" pitchFamily="34" charset="0"/>
                <a:cs typeface="Arial" pitchFamily="34" charset="0"/>
              </a:rPr>
              <a:t>Technical complex</a:t>
            </a:r>
          </a:p>
        </p:txBody>
      </p:sp>
    </p:spTree>
    <p:extLst>
      <p:ext uri="{BB962C8B-B14F-4D97-AF65-F5344CB8AC3E}">
        <p14:creationId xmlns:p14="http://schemas.microsoft.com/office/powerpoint/2010/main" val="1863733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29914"/>
          </a:xfrm>
        </p:spPr>
        <p:txBody>
          <a:bodyPr anchor="b">
            <a:normAutofit/>
          </a:bodyPr>
          <a:lstStyle/>
          <a:p>
            <a:r>
              <a:rPr lang="en-US" sz="3600" b="1" dirty="0" smtClean="0">
                <a:solidFill>
                  <a:schemeClr val="accent1">
                    <a:lumMod val="75000"/>
                  </a:schemeClr>
                </a:solidFill>
              </a:rPr>
              <a:t>Population PK</a:t>
            </a:r>
            <a:endParaRPr lang="en-US" sz="3600" b="1" dirty="0">
              <a:solidFill>
                <a:schemeClr val="accent1">
                  <a:lumMod val="75000"/>
                </a:schemeClr>
              </a:solidFill>
            </a:endParaRPr>
          </a:p>
        </p:txBody>
      </p:sp>
      <p:grpSp>
        <p:nvGrpSpPr>
          <p:cNvPr id="18" name="Group 17"/>
          <p:cNvGrpSpPr/>
          <p:nvPr/>
        </p:nvGrpSpPr>
        <p:grpSpPr>
          <a:xfrm>
            <a:off x="268967" y="1267154"/>
            <a:ext cx="2648281" cy="5029498"/>
            <a:chOff x="243209" y="1486097"/>
            <a:chExt cx="2648281" cy="5029498"/>
          </a:xfrm>
        </p:grpSpPr>
        <p:sp>
          <p:nvSpPr>
            <p:cNvPr id="6" name="Rectangle 5"/>
            <p:cNvSpPr/>
            <p:nvPr/>
          </p:nvSpPr>
          <p:spPr>
            <a:xfrm>
              <a:off x="243209" y="1486097"/>
              <a:ext cx="2648281" cy="51337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Classical approach</a:t>
              </a:r>
              <a:endParaRPr lang="en-US" b="1" dirty="0">
                <a:solidFill>
                  <a:srgbClr val="000000"/>
                </a:solidFill>
              </a:endParaRPr>
            </a:p>
          </p:txBody>
        </p:sp>
        <p:sp>
          <p:nvSpPr>
            <p:cNvPr id="7" name="Rectangle 6"/>
            <p:cNvSpPr/>
            <p:nvPr/>
          </p:nvSpPr>
          <p:spPr>
            <a:xfrm>
              <a:off x="243209" y="2381545"/>
              <a:ext cx="2648281" cy="14823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Derivation</a:t>
              </a:r>
            </a:p>
            <a:p>
              <a:pPr algn="ctr"/>
              <a:r>
                <a:rPr lang="en-US" dirty="0" smtClean="0">
                  <a:solidFill>
                    <a:srgbClr val="000000"/>
                  </a:solidFill>
                </a:rPr>
                <a:t>Rich data in a</a:t>
              </a:r>
            </a:p>
            <a:p>
              <a:pPr algn="ctr"/>
              <a:r>
                <a:rPr lang="en-US" dirty="0">
                  <a:solidFill>
                    <a:srgbClr val="000000"/>
                  </a:solidFill>
                </a:rPr>
                <a:t>l</a:t>
              </a:r>
              <a:r>
                <a:rPr lang="en-US" dirty="0" smtClean="0">
                  <a:solidFill>
                    <a:srgbClr val="000000"/>
                  </a:solidFill>
                </a:rPr>
                <a:t>imited sample of </a:t>
              </a:r>
            </a:p>
            <a:p>
              <a:pPr algn="ctr"/>
              <a:r>
                <a:rPr lang="en-US" dirty="0" smtClean="0">
                  <a:solidFill>
                    <a:srgbClr val="000000"/>
                  </a:solidFill>
                </a:rPr>
                <a:t>individuals</a:t>
              </a:r>
            </a:p>
            <a:p>
              <a:pPr algn="ctr"/>
              <a:r>
                <a:rPr lang="en-US" b="1" dirty="0" smtClean="0">
                  <a:solidFill>
                    <a:srgbClr val="FF0000"/>
                  </a:solidFill>
                </a:rPr>
                <a:t>Average of </a:t>
              </a:r>
              <a:r>
                <a:rPr lang="en-US" b="1" dirty="0" err="1" smtClean="0">
                  <a:solidFill>
                    <a:srgbClr val="FF0000"/>
                  </a:solidFill>
                </a:rPr>
                <a:t>iPK</a:t>
              </a:r>
              <a:endParaRPr lang="en-US" b="1" dirty="0" smtClean="0">
                <a:solidFill>
                  <a:srgbClr val="FF0000"/>
                </a:solidFill>
              </a:endParaRPr>
            </a:p>
          </p:txBody>
        </p:sp>
        <p:sp>
          <p:nvSpPr>
            <p:cNvPr id="8" name="Rectangle 7"/>
            <p:cNvSpPr/>
            <p:nvPr/>
          </p:nvSpPr>
          <p:spPr>
            <a:xfrm>
              <a:off x="243209" y="5033288"/>
              <a:ext cx="2648281" cy="14823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Estimation</a:t>
              </a:r>
            </a:p>
            <a:p>
              <a:pPr algn="ctr"/>
              <a:r>
                <a:rPr lang="en-US" dirty="0" smtClean="0">
                  <a:solidFill>
                    <a:srgbClr val="000000"/>
                  </a:solidFill>
                </a:rPr>
                <a:t>Full study (rich data)</a:t>
              </a:r>
            </a:p>
            <a:p>
              <a:pPr algn="ctr"/>
              <a:r>
                <a:rPr lang="en-US" dirty="0" smtClean="0">
                  <a:solidFill>
                    <a:srgbClr val="000000"/>
                  </a:solidFill>
                </a:rPr>
                <a:t>of the individual of interest</a:t>
              </a:r>
            </a:p>
            <a:p>
              <a:pPr algn="ctr"/>
              <a:r>
                <a:rPr lang="en-US" b="1" dirty="0" smtClean="0">
                  <a:solidFill>
                    <a:srgbClr val="FF0000"/>
                  </a:solidFill>
                </a:rPr>
                <a:t>Individual PK</a:t>
              </a:r>
            </a:p>
          </p:txBody>
        </p:sp>
        <p:sp>
          <p:nvSpPr>
            <p:cNvPr id="9" name="Not Equal 8"/>
            <p:cNvSpPr/>
            <p:nvPr/>
          </p:nvSpPr>
          <p:spPr>
            <a:xfrm rot="5400000">
              <a:off x="1107954" y="4188092"/>
              <a:ext cx="918791" cy="472849"/>
            </a:xfrm>
            <a:prstGeom prst="mathNot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8"/>
          <p:cNvGrpSpPr/>
          <p:nvPr/>
        </p:nvGrpSpPr>
        <p:grpSpPr>
          <a:xfrm>
            <a:off x="6136789" y="1267154"/>
            <a:ext cx="2648281" cy="5029498"/>
            <a:chOff x="6111031" y="1486097"/>
            <a:chExt cx="2648281" cy="5029498"/>
          </a:xfrm>
        </p:grpSpPr>
        <p:sp>
          <p:nvSpPr>
            <p:cNvPr id="10" name="Rectangle 9"/>
            <p:cNvSpPr/>
            <p:nvPr/>
          </p:nvSpPr>
          <p:spPr>
            <a:xfrm>
              <a:off x="6111031" y="1486097"/>
              <a:ext cx="2648281" cy="513379"/>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Population approach</a:t>
              </a:r>
              <a:endParaRPr lang="en-US" b="1" dirty="0">
                <a:solidFill>
                  <a:srgbClr val="000000"/>
                </a:solidFill>
              </a:endParaRPr>
            </a:p>
          </p:txBody>
        </p:sp>
        <p:sp>
          <p:nvSpPr>
            <p:cNvPr id="11" name="Rectangle 10"/>
            <p:cNvSpPr/>
            <p:nvPr/>
          </p:nvSpPr>
          <p:spPr>
            <a:xfrm>
              <a:off x="6111031" y="2381545"/>
              <a:ext cx="2648281" cy="1482307"/>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Derivation</a:t>
              </a:r>
            </a:p>
            <a:p>
              <a:pPr algn="ctr"/>
              <a:r>
                <a:rPr lang="en-US" dirty="0" smtClean="0">
                  <a:solidFill>
                    <a:srgbClr val="000000"/>
                  </a:solidFill>
                </a:rPr>
                <a:t>Sparse data in a</a:t>
              </a:r>
            </a:p>
            <a:p>
              <a:pPr algn="ctr"/>
              <a:r>
                <a:rPr lang="en-US" dirty="0" smtClean="0">
                  <a:solidFill>
                    <a:srgbClr val="000000"/>
                  </a:solidFill>
                </a:rPr>
                <a:t>large sample of </a:t>
              </a:r>
            </a:p>
            <a:p>
              <a:pPr algn="ctr"/>
              <a:r>
                <a:rPr lang="en-US" dirty="0" smtClean="0">
                  <a:solidFill>
                    <a:srgbClr val="000000"/>
                  </a:solidFill>
                </a:rPr>
                <a:t>individuals</a:t>
              </a:r>
            </a:p>
            <a:p>
              <a:pPr algn="ctr"/>
              <a:r>
                <a:rPr lang="en-US" b="1" dirty="0" smtClean="0">
                  <a:solidFill>
                    <a:srgbClr val="FF0000"/>
                  </a:solidFill>
                </a:rPr>
                <a:t>Population model</a:t>
              </a:r>
            </a:p>
          </p:txBody>
        </p:sp>
        <p:sp>
          <p:nvSpPr>
            <p:cNvPr id="12" name="Rectangle 11"/>
            <p:cNvSpPr/>
            <p:nvPr/>
          </p:nvSpPr>
          <p:spPr>
            <a:xfrm>
              <a:off x="6111031" y="5033288"/>
              <a:ext cx="2648281" cy="1482307"/>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Estimation</a:t>
              </a:r>
            </a:p>
            <a:p>
              <a:pPr algn="ctr"/>
              <a:r>
                <a:rPr lang="en-US" dirty="0" smtClean="0">
                  <a:solidFill>
                    <a:srgbClr val="000000"/>
                  </a:solidFill>
                </a:rPr>
                <a:t>Bayesian estimation</a:t>
              </a:r>
            </a:p>
            <a:p>
              <a:pPr algn="ctr"/>
              <a:r>
                <a:rPr lang="en-US" dirty="0" smtClean="0">
                  <a:solidFill>
                    <a:srgbClr val="000000"/>
                  </a:solidFill>
                </a:rPr>
                <a:t>individual sparse data population priors</a:t>
              </a:r>
            </a:p>
            <a:p>
              <a:pPr algn="ctr"/>
              <a:r>
                <a:rPr lang="en-US" b="1" dirty="0" smtClean="0">
                  <a:solidFill>
                    <a:srgbClr val="FF0000"/>
                  </a:solidFill>
                </a:rPr>
                <a:t>Individual PK</a:t>
              </a:r>
            </a:p>
          </p:txBody>
        </p:sp>
        <p:sp>
          <p:nvSpPr>
            <p:cNvPr id="14" name="Down Arrow 13"/>
            <p:cNvSpPr/>
            <p:nvPr/>
          </p:nvSpPr>
          <p:spPr>
            <a:xfrm>
              <a:off x="7201702" y="4066502"/>
              <a:ext cx="513442" cy="817410"/>
            </a:xfrm>
            <a:prstGeom prst="down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164229" y="1267154"/>
            <a:ext cx="2846942" cy="3333655"/>
            <a:chOff x="3138471" y="1486097"/>
            <a:chExt cx="2846942" cy="3333655"/>
          </a:xfrm>
        </p:grpSpPr>
        <p:sp>
          <p:nvSpPr>
            <p:cNvPr id="15" name="Rectangle 14"/>
            <p:cNvSpPr/>
            <p:nvPr/>
          </p:nvSpPr>
          <p:spPr>
            <a:xfrm>
              <a:off x="3138471" y="1486097"/>
              <a:ext cx="2648281" cy="513379"/>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Mixed approach</a:t>
              </a:r>
              <a:endParaRPr lang="en-US" b="1" dirty="0">
                <a:solidFill>
                  <a:srgbClr val="000000"/>
                </a:solidFill>
              </a:endParaRPr>
            </a:p>
          </p:txBody>
        </p:sp>
        <p:sp>
          <p:nvSpPr>
            <p:cNvPr id="16" name="Rectangle 15"/>
            <p:cNvSpPr/>
            <p:nvPr/>
          </p:nvSpPr>
          <p:spPr>
            <a:xfrm>
              <a:off x="3138471" y="2381545"/>
              <a:ext cx="2648281" cy="1482307"/>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Derivation</a:t>
              </a:r>
            </a:p>
            <a:p>
              <a:pPr algn="ctr"/>
              <a:r>
                <a:rPr lang="en-US" dirty="0" smtClean="0">
                  <a:solidFill>
                    <a:srgbClr val="000000"/>
                  </a:solidFill>
                </a:rPr>
                <a:t>Rich data in a</a:t>
              </a:r>
            </a:p>
            <a:p>
              <a:pPr algn="ctr"/>
              <a:r>
                <a:rPr lang="en-US" dirty="0">
                  <a:solidFill>
                    <a:srgbClr val="000000"/>
                  </a:solidFill>
                </a:rPr>
                <a:t>l</a:t>
              </a:r>
              <a:r>
                <a:rPr lang="en-US" dirty="0" smtClean="0">
                  <a:solidFill>
                    <a:srgbClr val="000000"/>
                  </a:solidFill>
                </a:rPr>
                <a:t>arge sample of </a:t>
              </a:r>
            </a:p>
            <a:p>
              <a:pPr algn="ctr"/>
              <a:r>
                <a:rPr lang="en-US" dirty="0" smtClean="0">
                  <a:solidFill>
                    <a:srgbClr val="000000"/>
                  </a:solidFill>
                </a:rPr>
                <a:t>Individuals</a:t>
              </a:r>
            </a:p>
            <a:p>
              <a:pPr algn="ctr"/>
              <a:r>
                <a:rPr lang="en-US" b="1" dirty="0">
                  <a:solidFill>
                    <a:srgbClr val="FF0000"/>
                  </a:solidFill>
                </a:rPr>
                <a:t>Population </a:t>
              </a:r>
              <a:r>
                <a:rPr lang="en-US" b="1" dirty="0" smtClean="0">
                  <a:solidFill>
                    <a:srgbClr val="FF0000"/>
                  </a:solidFill>
                </a:rPr>
                <a:t>model</a:t>
              </a:r>
              <a:endParaRPr lang="en-US" b="1" dirty="0">
                <a:solidFill>
                  <a:srgbClr val="FF0000"/>
                </a:solidFill>
              </a:endParaRPr>
            </a:p>
          </p:txBody>
        </p:sp>
        <p:sp>
          <p:nvSpPr>
            <p:cNvPr id="17" name="Down Arrow 16"/>
            <p:cNvSpPr/>
            <p:nvPr/>
          </p:nvSpPr>
          <p:spPr>
            <a:xfrm rot="18709944">
              <a:off x="5232161" y="4066500"/>
              <a:ext cx="689094" cy="817410"/>
            </a:xfrm>
            <a:prstGeom prst="downArrow">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026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0000" y="360000"/>
            <a:ext cx="8229600" cy="648000"/>
          </a:xfrm>
        </p:spPr>
        <p:txBody>
          <a:bodyPr lIns="90000" anchor="b">
            <a:noAutofit/>
          </a:bodyPr>
          <a:lstStyle/>
          <a:p>
            <a:pPr algn="l"/>
            <a:r>
              <a:rPr lang="en-US" sz="3600" b="1" dirty="0" smtClean="0">
                <a:solidFill>
                  <a:schemeClr val="accent1">
                    <a:lumMod val="75000"/>
                  </a:schemeClr>
                </a:solidFill>
              </a:rPr>
              <a:t>Published models</a:t>
            </a:r>
            <a:endParaRPr lang="en-US" sz="3600" b="1" dirty="0">
              <a:solidFill>
                <a:schemeClr val="accent1">
                  <a:lumMod val="75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57615609"/>
              </p:ext>
            </p:extLst>
          </p:nvPr>
        </p:nvGraphicFramePr>
        <p:xfrm>
          <a:off x="1023868" y="1736725"/>
          <a:ext cx="7849674" cy="3200400"/>
        </p:xfrm>
        <a:graphic>
          <a:graphicData uri="http://schemas.openxmlformats.org/drawingml/2006/table">
            <a:tbl>
              <a:tblPr firstRow="1" bandRow="1">
                <a:tableStyleId>{5C22544A-7EE6-4342-B048-85BDC9FD1C3A}</a:tableStyleId>
              </a:tblPr>
              <a:tblGrid>
                <a:gridCol w="816661"/>
                <a:gridCol w="5593660"/>
                <a:gridCol w="1439353"/>
              </a:tblGrid>
              <a:tr h="370840">
                <a:tc>
                  <a:txBody>
                    <a:bodyPr/>
                    <a:lstStyle/>
                    <a:p>
                      <a:pPr algn="ctr"/>
                      <a:r>
                        <a:rPr lang="en-US" sz="2400" dirty="0" smtClean="0"/>
                        <a:t>Drug</a:t>
                      </a:r>
                      <a:endParaRPr lang="en-US" sz="2400" dirty="0"/>
                    </a:p>
                  </a:txBody>
                  <a:tcPr/>
                </a:tc>
                <a:tc>
                  <a:txBody>
                    <a:bodyPr/>
                    <a:lstStyle/>
                    <a:p>
                      <a:pPr algn="ctr"/>
                      <a:r>
                        <a:rPr lang="en-US" sz="2400" dirty="0" smtClean="0"/>
                        <a:t>Refs</a:t>
                      </a:r>
                      <a:endParaRPr lang="en-US" sz="2400" dirty="0"/>
                    </a:p>
                  </a:txBody>
                  <a:tcPr/>
                </a:tc>
                <a:tc>
                  <a:txBody>
                    <a:bodyPr/>
                    <a:lstStyle/>
                    <a:p>
                      <a:pPr algn="ctr"/>
                      <a:r>
                        <a:rPr lang="en-US" sz="2400" dirty="0" smtClean="0"/>
                        <a:t>Comp</a:t>
                      </a:r>
                      <a:endParaRPr lang="en-US" sz="2400" dirty="0"/>
                    </a:p>
                  </a:txBody>
                  <a:tcPr/>
                </a:tc>
              </a:tr>
              <a:tr h="370840">
                <a:tc>
                  <a:txBody>
                    <a:bodyPr/>
                    <a:lstStyle/>
                    <a:p>
                      <a:pPr algn="ctr"/>
                      <a:r>
                        <a:rPr lang="en-US" sz="2400" dirty="0" smtClean="0"/>
                        <a:t>FVIII</a:t>
                      </a:r>
                      <a:endParaRPr lang="en-US" sz="2400" dirty="0"/>
                    </a:p>
                  </a:txBody>
                  <a:tcPr/>
                </a:tc>
                <a:tc>
                  <a:txBody>
                    <a:bodyPr/>
                    <a:lstStyle/>
                    <a:p>
                      <a:pPr algn="ctr"/>
                      <a:r>
                        <a:rPr lang="en-US" sz="1800" dirty="0" err="1" smtClean="0"/>
                        <a:t>Bjorkmann</a:t>
                      </a:r>
                      <a:r>
                        <a:rPr lang="en-US" sz="1800" dirty="0" smtClean="0"/>
                        <a:t>,</a:t>
                      </a:r>
                      <a:r>
                        <a:rPr lang="en-US" sz="1800" baseline="0" dirty="0" smtClean="0"/>
                        <a:t> </a:t>
                      </a:r>
                      <a:r>
                        <a:rPr lang="en-US" sz="1800" baseline="0" dirty="0" err="1" smtClean="0"/>
                        <a:t>Eur</a:t>
                      </a:r>
                      <a:r>
                        <a:rPr lang="en-US" sz="1800" baseline="0" dirty="0" smtClean="0"/>
                        <a:t> J </a:t>
                      </a:r>
                      <a:r>
                        <a:rPr lang="en-US" sz="1800" baseline="0" dirty="0" err="1" smtClean="0"/>
                        <a:t>Clin</a:t>
                      </a:r>
                      <a:r>
                        <a:rPr lang="en-US" sz="1800" baseline="0" dirty="0" smtClean="0"/>
                        <a:t> Pharm, 2009; Blood, 2013; JTH 2010</a:t>
                      </a:r>
                    </a:p>
                  </a:txBody>
                  <a:tcPr/>
                </a:tc>
                <a:tc>
                  <a:txBody>
                    <a:bodyPr/>
                    <a:lstStyle/>
                    <a:p>
                      <a:pPr algn="ctr"/>
                      <a:r>
                        <a:rPr lang="en-US" sz="2400" dirty="0" smtClean="0"/>
                        <a:t>2</a:t>
                      </a:r>
                      <a:endParaRPr lang="en-US" sz="2400" dirty="0"/>
                    </a:p>
                  </a:txBody>
                  <a:tcPr/>
                </a:tc>
              </a:tr>
              <a:tr h="370840">
                <a:tc>
                  <a:txBody>
                    <a:bodyPr/>
                    <a:lstStyle/>
                    <a:p>
                      <a:pPr algn="ctr"/>
                      <a:endParaRPr lang="en-US" sz="2400" dirty="0"/>
                    </a:p>
                  </a:txBody>
                  <a:tcPr/>
                </a:tc>
                <a:tc>
                  <a:txBody>
                    <a:bodyPr/>
                    <a:lstStyle/>
                    <a:p>
                      <a:r>
                        <a:rPr lang="en-US" sz="1800" dirty="0" err="1" smtClean="0"/>
                        <a:t>Karafoulidou</a:t>
                      </a:r>
                      <a:r>
                        <a:rPr lang="en-US" sz="1800" dirty="0" smtClean="0"/>
                        <a:t>,</a:t>
                      </a:r>
                      <a:r>
                        <a:rPr lang="en-US" sz="1800" baseline="0" dirty="0" smtClean="0"/>
                        <a:t> </a:t>
                      </a:r>
                      <a:r>
                        <a:rPr lang="en-US" dirty="0" err="1" smtClean="0"/>
                        <a:t>Eur</a:t>
                      </a:r>
                      <a:r>
                        <a:rPr lang="en-US" dirty="0" smtClean="0"/>
                        <a:t> J </a:t>
                      </a:r>
                      <a:r>
                        <a:rPr lang="en-US" dirty="0" err="1" smtClean="0"/>
                        <a:t>Clin</a:t>
                      </a:r>
                      <a:r>
                        <a:rPr lang="en-US" dirty="0" smtClean="0"/>
                        <a:t> </a:t>
                      </a:r>
                      <a:r>
                        <a:rPr lang="en-US" dirty="0" err="1" smtClean="0"/>
                        <a:t>Pharmacol</a:t>
                      </a:r>
                      <a:r>
                        <a:rPr lang="en-US" dirty="0" smtClean="0"/>
                        <a:t> 2009 </a:t>
                      </a:r>
                      <a:endParaRPr lang="en-US" dirty="0"/>
                    </a:p>
                  </a:txBody>
                  <a:tcPr/>
                </a:tc>
                <a:tc>
                  <a:txBody>
                    <a:bodyPr/>
                    <a:lstStyle/>
                    <a:p>
                      <a:pPr algn="ctr"/>
                      <a:r>
                        <a:rPr lang="en-US" sz="2400" dirty="0" smtClean="0"/>
                        <a:t>2</a:t>
                      </a:r>
                      <a:endParaRPr lang="en-US" sz="2400" dirty="0"/>
                    </a:p>
                  </a:txBody>
                  <a:tcPr/>
                </a:tc>
              </a:tr>
              <a:tr h="370840">
                <a:tc>
                  <a:txBody>
                    <a:bodyPr/>
                    <a:lstStyle/>
                    <a:p>
                      <a:pPr algn="ctr"/>
                      <a:endParaRPr lang="en-US" sz="2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aseline="0" dirty="0" err="1" smtClean="0"/>
                        <a:t>Nestorov</a:t>
                      </a:r>
                      <a:r>
                        <a:rPr lang="en-US" sz="1800" baseline="0" dirty="0" smtClean="0"/>
                        <a:t>, </a:t>
                      </a:r>
                      <a:r>
                        <a:rPr lang="en-US" sz="1800" baseline="0" dirty="0" err="1" smtClean="0"/>
                        <a:t>Clin</a:t>
                      </a:r>
                      <a:r>
                        <a:rPr lang="en-US" sz="1800" baseline="0" dirty="0" smtClean="0"/>
                        <a:t> Pharm in Drug </a:t>
                      </a:r>
                      <a:r>
                        <a:rPr lang="en-US" sz="1800" baseline="0" dirty="0" err="1" smtClean="0"/>
                        <a:t>Devel</a:t>
                      </a:r>
                      <a:r>
                        <a:rPr lang="en-US" sz="1800" baseline="0" dirty="0" smtClean="0"/>
                        <a:t> 2014</a:t>
                      </a:r>
                      <a:endParaRPr lang="en-US" sz="1800" dirty="0" smtClean="0"/>
                    </a:p>
                  </a:txBody>
                  <a:tcPr/>
                </a:tc>
                <a:tc>
                  <a:txBody>
                    <a:bodyPr/>
                    <a:lstStyle/>
                    <a:p>
                      <a:pPr algn="ctr"/>
                      <a:r>
                        <a:rPr lang="en-US" sz="2400" dirty="0" smtClean="0"/>
                        <a:t>2</a:t>
                      </a:r>
                      <a:endParaRPr lang="en-US" sz="2400" dirty="0"/>
                    </a:p>
                  </a:txBody>
                  <a:tcPr/>
                </a:tc>
              </a:tr>
              <a:tr h="370840">
                <a:tc>
                  <a:txBody>
                    <a:bodyPr/>
                    <a:lstStyle/>
                    <a:p>
                      <a:pPr algn="ctr"/>
                      <a:endParaRPr lang="en-US" sz="2400" dirty="0"/>
                    </a:p>
                  </a:txBody>
                  <a:tcPr/>
                </a:tc>
                <a:tc>
                  <a:txBody>
                    <a:bodyPr/>
                    <a:lstStyle/>
                    <a:p>
                      <a:pPr algn="ctr"/>
                      <a:r>
                        <a:rPr lang="en-US" sz="1800" baseline="0" dirty="0" err="1" smtClean="0"/>
                        <a:t>Nestorov</a:t>
                      </a:r>
                      <a:r>
                        <a:rPr lang="en-US" sz="1800" baseline="0" dirty="0" smtClean="0"/>
                        <a:t>, </a:t>
                      </a:r>
                      <a:r>
                        <a:rPr lang="en-US" sz="1800" baseline="0" dirty="0" err="1" smtClean="0"/>
                        <a:t>Clin</a:t>
                      </a:r>
                      <a:r>
                        <a:rPr lang="en-US" sz="1800" baseline="0" dirty="0" smtClean="0"/>
                        <a:t> Pharm in Drug </a:t>
                      </a:r>
                      <a:r>
                        <a:rPr lang="en-US" sz="1800" baseline="0" dirty="0" err="1" smtClean="0"/>
                        <a:t>Devel</a:t>
                      </a:r>
                      <a:r>
                        <a:rPr lang="en-US" sz="1800" baseline="0" dirty="0" smtClean="0"/>
                        <a:t> 2014</a:t>
                      </a:r>
                      <a:endParaRPr lang="en-US" sz="1800" dirty="0"/>
                    </a:p>
                  </a:txBody>
                  <a:tcPr/>
                </a:tc>
                <a:tc>
                  <a:txBody>
                    <a:bodyPr/>
                    <a:lstStyle/>
                    <a:p>
                      <a:pPr algn="ctr"/>
                      <a:r>
                        <a:rPr lang="en-US" sz="2400" dirty="0" smtClean="0"/>
                        <a:t>2</a:t>
                      </a:r>
                      <a:endParaRPr lang="en-US" sz="2400" dirty="0"/>
                    </a:p>
                  </a:txBody>
                  <a:tcPr/>
                </a:tc>
              </a:tr>
              <a:tr h="370840">
                <a:tc>
                  <a:txBody>
                    <a:bodyPr/>
                    <a:lstStyle/>
                    <a:p>
                      <a:pPr algn="ctr"/>
                      <a:r>
                        <a:rPr lang="en-US" sz="2400" dirty="0" smtClean="0"/>
                        <a:t>FIX</a:t>
                      </a:r>
                      <a:endParaRPr lang="en-US" sz="2400" dirty="0"/>
                    </a:p>
                  </a:txBody>
                  <a:tcPr/>
                </a:tc>
                <a:tc>
                  <a:txBody>
                    <a:bodyPr/>
                    <a:lstStyle/>
                    <a:p>
                      <a:pPr algn="ctr"/>
                      <a:r>
                        <a:rPr lang="en-US" dirty="0" err="1" smtClean="0"/>
                        <a:t>Brekkan</a:t>
                      </a:r>
                      <a:r>
                        <a:rPr lang="en-US" baseline="0" dirty="0" smtClean="0"/>
                        <a:t>, </a:t>
                      </a:r>
                      <a:r>
                        <a:rPr lang="en-US" dirty="0" smtClean="0"/>
                        <a:t>J</a:t>
                      </a:r>
                      <a:r>
                        <a:rPr lang="en-US" baseline="0" dirty="0" smtClean="0"/>
                        <a:t> </a:t>
                      </a:r>
                      <a:r>
                        <a:rPr lang="en-US" dirty="0" err="1" smtClean="0"/>
                        <a:t>Thromb</a:t>
                      </a:r>
                      <a:r>
                        <a:rPr lang="en-US" dirty="0" smtClean="0"/>
                        <a:t> </a:t>
                      </a:r>
                      <a:r>
                        <a:rPr lang="en-US" dirty="0" err="1" smtClean="0"/>
                        <a:t>Haemost</a:t>
                      </a:r>
                      <a:r>
                        <a:rPr lang="en-US" dirty="0" smtClean="0"/>
                        <a:t> 2016</a:t>
                      </a:r>
                      <a:endParaRPr lang="en-US" sz="1800" dirty="0"/>
                    </a:p>
                  </a:txBody>
                  <a:tcPr/>
                </a:tc>
                <a:tc>
                  <a:txBody>
                    <a:bodyPr/>
                    <a:lstStyle/>
                    <a:p>
                      <a:pPr algn="ctr"/>
                      <a:r>
                        <a:rPr lang="en-US" sz="2400" dirty="0" smtClean="0"/>
                        <a:t>3</a:t>
                      </a:r>
                      <a:endParaRPr lang="en-US" sz="2400" dirty="0"/>
                    </a:p>
                  </a:txBody>
                  <a:tcPr/>
                </a:tc>
              </a:tr>
              <a:tr h="370840">
                <a:tc>
                  <a:txBody>
                    <a:bodyPr/>
                    <a:lstStyle/>
                    <a:p>
                      <a:pPr algn="ctr"/>
                      <a:endParaRPr lang="en-US" sz="2400" dirty="0"/>
                    </a:p>
                  </a:txBody>
                  <a:tcPr/>
                </a:tc>
                <a:tc>
                  <a:txBody>
                    <a:bodyPr/>
                    <a:lstStyle/>
                    <a:p>
                      <a:pPr algn="ctr"/>
                      <a:r>
                        <a:rPr lang="en-US" sz="1800" dirty="0" err="1" smtClean="0"/>
                        <a:t>Diao</a:t>
                      </a:r>
                      <a:r>
                        <a:rPr lang="en-US" sz="1800" dirty="0" smtClean="0"/>
                        <a:t>, </a:t>
                      </a:r>
                      <a:r>
                        <a:rPr lang="en-US" sz="1800" dirty="0" err="1" smtClean="0"/>
                        <a:t>Clin</a:t>
                      </a:r>
                      <a:r>
                        <a:rPr lang="en-US" sz="1800" dirty="0" smtClean="0"/>
                        <a:t> </a:t>
                      </a:r>
                      <a:r>
                        <a:rPr lang="en-US" sz="1800" dirty="0" err="1" smtClean="0"/>
                        <a:t>Pharmacokinet</a:t>
                      </a:r>
                      <a:r>
                        <a:rPr lang="en-US" sz="1800" dirty="0" smtClean="0"/>
                        <a:t>,</a:t>
                      </a:r>
                      <a:r>
                        <a:rPr lang="en-US" sz="1800" baseline="0" dirty="0" smtClean="0"/>
                        <a:t> 2014</a:t>
                      </a:r>
                      <a:endParaRPr lang="en-US" sz="1800" dirty="0"/>
                    </a:p>
                  </a:txBody>
                  <a:tcPr/>
                </a:tc>
                <a:tc>
                  <a:txBody>
                    <a:bodyPr/>
                    <a:lstStyle/>
                    <a:p>
                      <a:pPr algn="ctr"/>
                      <a:r>
                        <a:rPr lang="en-US" sz="2400" dirty="0" smtClean="0"/>
                        <a:t>3</a:t>
                      </a:r>
                      <a:endParaRPr lang="en-US" sz="2400" dirty="0"/>
                    </a:p>
                  </a:txBody>
                  <a:tcPr/>
                </a:tc>
              </a:tr>
            </a:tbl>
          </a:graphicData>
        </a:graphic>
      </p:graphicFrame>
    </p:spTree>
    <p:extLst>
      <p:ext uri="{BB962C8B-B14F-4D97-AF65-F5344CB8AC3E}">
        <p14:creationId xmlns:p14="http://schemas.microsoft.com/office/powerpoint/2010/main" val="3075350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000" y="403428"/>
            <a:ext cx="8229600" cy="1143000"/>
          </a:xfrm>
        </p:spPr>
        <p:txBody>
          <a:bodyPr anchor="b" anchorCtr="0">
            <a:noAutofit/>
          </a:bodyPr>
          <a:lstStyle/>
          <a:p>
            <a:pPr algn="l"/>
            <a:r>
              <a:rPr lang="en-US" sz="3600" b="1" dirty="0" smtClean="0">
                <a:solidFill>
                  <a:schemeClr val="accent1">
                    <a:lumMod val="75000"/>
                  </a:schemeClr>
                </a:solidFill>
              </a:rPr>
              <a:t>The Bayesian approach to individual PK estimates – step 1</a:t>
            </a:r>
            <a:endParaRPr lang="en-US" sz="3600" b="1" dirty="0">
              <a:solidFill>
                <a:schemeClr val="accent1">
                  <a:lumMod val="75000"/>
                </a:schemeClr>
              </a:solidFill>
            </a:endParaRPr>
          </a:p>
        </p:txBody>
      </p:sp>
      <p:sp>
        <p:nvSpPr>
          <p:cNvPr id="3" name="Content Placeholder 2"/>
          <p:cNvSpPr>
            <a:spLocks noGrp="1"/>
          </p:cNvSpPr>
          <p:nvPr>
            <p:ph idx="1"/>
          </p:nvPr>
        </p:nvSpPr>
        <p:spPr>
          <a:xfrm>
            <a:off x="585989" y="1623702"/>
            <a:ext cx="8229600" cy="4525963"/>
          </a:xfrm>
        </p:spPr>
        <p:txBody>
          <a:bodyPr>
            <a:normAutofit/>
          </a:bodyPr>
          <a:lstStyle/>
          <a:p>
            <a:r>
              <a:rPr lang="en-US" sz="2600" dirty="0" smtClean="0"/>
              <a:t>According to the Bayesian principle,</a:t>
            </a:r>
          </a:p>
          <a:p>
            <a:pPr lvl="1"/>
            <a:r>
              <a:rPr lang="en-US" sz="2400" dirty="0" smtClean="0"/>
              <a:t>The </a:t>
            </a:r>
            <a:r>
              <a:rPr lang="en-US" sz="2400" b="1" dirty="0" smtClean="0">
                <a:solidFill>
                  <a:srgbClr val="FF0000"/>
                </a:solidFill>
              </a:rPr>
              <a:t>best assumption</a:t>
            </a:r>
            <a:r>
              <a:rPr lang="en-US" sz="2400" dirty="0" smtClean="0"/>
              <a:t> about an </a:t>
            </a:r>
            <a:r>
              <a:rPr lang="en-US" sz="2400" b="1" dirty="0" smtClean="0">
                <a:solidFill>
                  <a:srgbClr val="FF0000"/>
                </a:solidFill>
              </a:rPr>
              <a:t>individual PK</a:t>
            </a:r>
            <a:r>
              <a:rPr lang="en-US" sz="2400" dirty="0" smtClean="0"/>
              <a:t>, before any FVIII:C data have been measured is:</a:t>
            </a:r>
          </a:p>
          <a:p>
            <a:pPr lvl="1"/>
            <a:r>
              <a:rPr lang="en-US" sz="2400" dirty="0" smtClean="0"/>
              <a:t>taking the </a:t>
            </a:r>
            <a:r>
              <a:rPr lang="en-US" sz="2400" b="1" dirty="0" smtClean="0">
                <a:solidFill>
                  <a:srgbClr val="FF0000"/>
                </a:solidFill>
              </a:rPr>
              <a:t>values calculated from the population</a:t>
            </a:r>
            <a:r>
              <a:rPr lang="en-US" sz="2400" dirty="0" smtClean="0"/>
              <a:t> model, using any covariates if applicable</a:t>
            </a:r>
          </a:p>
          <a:p>
            <a:pPr lvl="2"/>
            <a:endParaRPr lang="en-US" dirty="0" smtClean="0"/>
          </a:p>
          <a:p>
            <a:r>
              <a:rPr lang="en-US" sz="2600" dirty="0" smtClean="0"/>
              <a:t>E.g., the most likely CL for FVIII is calculated </a:t>
            </a:r>
            <a:br>
              <a:rPr lang="en-US" sz="2600" dirty="0" smtClean="0"/>
            </a:br>
            <a:r>
              <a:rPr lang="en-US" sz="2600" dirty="0" smtClean="0"/>
              <a:t>from BW and age. </a:t>
            </a:r>
            <a:endParaRPr lang="en-US" sz="2600" dirty="0"/>
          </a:p>
        </p:txBody>
      </p:sp>
    </p:spTree>
    <p:extLst>
      <p:ext uri="{BB962C8B-B14F-4D97-AF65-F5344CB8AC3E}">
        <p14:creationId xmlns:p14="http://schemas.microsoft.com/office/powerpoint/2010/main" val="383716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990" y="1676961"/>
            <a:ext cx="7579216" cy="4525963"/>
          </a:xfrm>
        </p:spPr>
        <p:txBody>
          <a:bodyPr>
            <a:normAutofit fontScale="70000" lnSpcReduction="20000"/>
          </a:bodyPr>
          <a:lstStyle/>
          <a:p>
            <a:r>
              <a:rPr lang="en-US" b="1" dirty="0" smtClean="0">
                <a:solidFill>
                  <a:srgbClr val="FF0000"/>
                </a:solidFill>
              </a:rPr>
              <a:t>Information from measurements shifts the estimate</a:t>
            </a:r>
          </a:p>
          <a:p>
            <a:pPr lvl="1"/>
            <a:r>
              <a:rPr lang="en-US" b="1" dirty="0" smtClean="0">
                <a:solidFill>
                  <a:srgbClr val="FF0000"/>
                </a:solidFill>
              </a:rPr>
              <a:t>from</a:t>
            </a:r>
            <a:r>
              <a:rPr lang="en-US" dirty="0" smtClean="0"/>
              <a:t> the most likely (population based)</a:t>
            </a:r>
          </a:p>
          <a:p>
            <a:pPr lvl="1"/>
            <a:r>
              <a:rPr lang="en-US" b="1" dirty="0" smtClean="0">
                <a:solidFill>
                  <a:srgbClr val="FF0000"/>
                </a:solidFill>
              </a:rPr>
              <a:t>towards</a:t>
            </a:r>
            <a:r>
              <a:rPr lang="en-US" dirty="0" smtClean="0"/>
              <a:t> the individuals actual values.</a:t>
            </a:r>
          </a:p>
          <a:p>
            <a:endParaRPr lang="en-US" dirty="0" smtClean="0"/>
          </a:p>
          <a:p>
            <a:r>
              <a:rPr lang="en-US" dirty="0" smtClean="0"/>
              <a:t>As biological measurements are imprecise, </a:t>
            </a:r>
            <a:r>
              <a:rPr lang="en-US" b="1" dirty="0" smtClean="0">
                <a:solidFill>
                  <a:srgbClr val="FF0000"/>
                </a:solidFill>
              </a:rPr>
              <a:t>a probabilistic approach is adopted</a:t>
            </a:r>
            <a:r>
              <a:rPr lang="en-US" dirty="0" smtClean="0"/>
              <a:t>:</a:t>
            </a:r>
          </a:p>
          <a:p>
            <a:pPr lvl="1"/>
            <a:r>
              <a:rPr lang="en-US" b="1" dirty="0" smtClean="0">
                <a:solidFill>
                  <a:srgbClr val="FF0000"/>
                </a:solidFill>
              </a:rPr>
              <a:t>few measurements</a:t>
            </a:r>
            <a:endParaRPr lang="en-US" dirty="0"/>
          </a:p>
          <a:p>
            <a:pPr lvl="2"/>
            <a:r>
              <a:rPr lang="en-US" dirty="0" smtClean="0"/>
              <a:t>compromise between the model prediction and the best fit to the data</a:t>
            </a:r>
          </a:p>
          <a:p>
            <a:pPr lvl="1"/>
            <a:r>
              <a:rPr lang="en-US" b="1" dirty="0" smtClean="0">
                <a:solidFill>
                  <a:srgbClr val="FF0000"/>
                </a:solidFill>
              </a:rPr>
              <a:t>more measurements</a:t>
            </a:r>
            <a:endParaRPr lang="en-US" dirty="0"/>
          </a:p>
          <a:p>
            <a:pPr lvl="2"/>
            <a:r>
              <a:rPr lang="en-US" dirty="0" smtClean="0"/>
              <a:t>weight given to the individual increases.</a:t>
            </a:r>
          </a:p>
          <a:p>
            <a:endParaRPr lang="en-US" dirty="0" smtClean="0"/>
          </a:p>
          <a:p>
            <a:r>
              <a:rPr lang="en-US" dirty="0" smtClean="0"/>
              <a:t>Statistically, this balance is handled by comparing</a:t>
            </a:r>
          </a:p>
          <a:p>
            <a:pPr lvl="1"/>
            <a:r>
              <a:rPr lang="en-US" dirty="0" smtClean="0"/>
              <a:t>the variability of PK parameters between individuals</a:t>
            </a:r>
          </a:p>
          <a:p>
            <a:pPr lvl="1"/>
            <a:r>
              <a:rPr lang="en-US" dirty="0" smtClean="0"/>
              <a:t>with the residual variance in the estimation process</a:t>
            </a:r>
            <a:endParaRPr lang="en-US" dirty="0"/>
          </a:p>
        </p:txBody>
      </p:sp>
      <p:sp>
        <p:nvSpPr>
          <p:cNvPr id="4" name="Title 1"/>
          <p:cNvSpPr txBox="1">
            <a:spLocks/>
          </p:cNvSpPr>
          <p:nvPr/>
        </p:nvSpPr>
        <p:spPr>
          <a:xfrm>
            <a:off x="900000" y="403428"/>
            <a:ext cx="8229600" cy="1143000"/>
          </a:xfrm>
          <a:prstGeom prst="rect">
            <a:avLst/>
          </a:prstGeom>
        </p:spPr>
        <p:txBody>
          <a:bodyPr vert="horz" lIns="91440" tIns="45720" rIns="91440" bIns="4572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1">
                    <a:lumMod val="75000"/>
                  </a:schemeClr>
                </a:solidFill>
              </a:rPr>
              <a:t>The Bayesian approach to individual PK estimates – step 2</a:t>
            </a:r>
            <a:endParaRPr lang="en-US" sz="3600" b="1" dirty="0">
              <a:solidFill>
                <a:schemeClr val="accent1">
                  <a:lumMod val="75000"/>
                </a:schemeClr>
              </a:solidFill>
            </a:endParaRPr>
          </a:p>
        </p:txBody>
      </p:sp>
    </p:spTree>
    <p:extLst>
      <p:ext uri="{BB962C8B-B14F-4D97-AF65-F5344CB8AC3E}">
        <p14:creationId xmlns:p14="http://schemas.microsoft.com/office/powerpoint/2010/main" val="3801722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206185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4248" y="824248"/>
            <a:ext cx="4887532" cy="1237603"/>
          </a:xfrm>
        </p:spPr>
        <p:txBody>
          <a:bodyPr>
            <a:normAutofit fontScale="90000"/>
          </a:bodyPr>
          <a:lstStyle/>
          <a:p>
            <a:pPr algn="l"/>
            <a:r>
              <a:rPr lang="en-US" b="1" dirty="0" smtClean="0">
                <a:solidFill>
                  <a:schemeClr val="bg1"/>
                </a:solidFill>
              </a:rPr>
              <a:t>Disclosures</a:t>
            </a:r>
            <a:r>
              <a:rPr lang="en-US" b="1" dirty="0">
                <a:solidFill>
                  <a:schemeClr val="bg1"/>
                </a:solidFill>
              </a:rPr>
              <a:t/>
            </a:r>
            <a:br>
              <a:rPr lang="en-US" b="1" dirty="0">
                <a:solidFill>
                  <a:schemeClr val="bg1"/>
                </a:solidFill>
              </a:rPr>
            </a:br>
            <a:r>
              <a:rPr lang="en-US" sz="3600" b="1" dirty="0" smtClean="0">
                <a:solidFill>
                  <a:schemeClr val="bg1"/>
                </a:solidFill>
              </a:rPr>
              <a:t>Alfonso Iorio</a:t>
            </a:r>
            <a:r>
              <a:rPr lang="en-US" b="1" dirty="0" smtClean="0">
                <a:solidFill>
                  <a:schemeClr val="bg1"/>
                </a:solidFill>
              </a:rPr>
              <a:t/>
            </a:r>
            <a:br>
              <a:rPr lang="en-US" b="1" dirty="0" smtClean="0">
                <a:solidFill>
                  <a:schemeClr val="bg1"/>
                </a:solidFill>
              </a:rPr>
            </a:br>
            <a:endParaRPr lang="en-US" b="1" dirty="0">
              <a:solidFill>
                <a:schemeClr val="bg1"/>
              </a:solidFill>
            </a:endParaRPr>
          </a:p>
        </p:txBody>
      </p:sp>
      <p:sp>
        <p:nvSpPr>
          <p:cNvPr id="6" name="Rectangle 5"/>
          <p:cNvSpPr/>
          <p:nvPr/>
        </p:nvSpPr>
        <p:spPr>
          <a:xfrm>
            <a:off x="824248" y="2692989"/>
            <a:ext cx="8082400" cy="3046988"/>
          </a:xfrm>
          <a:prstGeom prst="rect">
            <a:avLst/>
          </a:prstGeom>
        </p:spPr>
        <p:txBody>
          <a:bodyPr wrap="square">
            <a:spAutoFit/>
          </a:bodyPr>
          <a:lstStyle/>
          <a:p>
            <a:r>
              <a:rPr lang="en-US" sz="2400" b="1" dirty="0" smtClean="0"/>
              <a:t>Research funds </a:t>
            </a:r>
            <a:r>
              <a:rPr lang="en-US" sz="2400" dirty="0" smtClean="0"/>
              <a:t>(last 3 years, funds to McMaster University)</a:t>
            </a:r>
          </a:p>
          <a:p>
            <a:r>
              <a:rPr lang="en-US" sz="2400" dirty="0"/>
              <a:t>	</a:t>
            </a:r>
            <a:r>
              <a:rPr lang="en-US" sz="2400" dirty="0" smtClean="0"/>
              <a:t>Bayer, </a:t>
            </a:r>
            <a:r>
              <a:rPr lang="en-US" sz="2400" dirty="0" err="1" smtClean="0"/>
              <a:t>Baxalta</a:t>
            </a:r>
            <a:r>
              <a:rPr lang="en-US" sz="2400" dirty="0" smtClean="0"/>
              <a:t>, </a:t>
            </a:r>
            <a:r>
              <a:rPr lang="en-US" sz="2400" dirty="0" err="1" smtClean="0"/>
              <a:t>Biogen</a:t>
            </a:r>
            <a:r>
              <a:rPr lang="en-US" sz="2400" dirty="0" smtClean="0"/>
              <a:t>, </a:t>
            </a:r>
            <a:r>
              <a:rPr lang="en-US" sz="2400" dirty="0" err="1" smtClean="0"/>
              <a:t>NovoNordisk</a:t>
            </a:r>
            <a:r>
              <a:rPr lang="en-US" sz="2400" dirty="0" smtClean="0"/>
              <a:t>, Pfizer</a:t>
            </a:r>
          </a:p>
          <a:p>
            <a:endParaRPr lang="en-US" sz="2400" dirty="0"/>
          </a:p>
          <a:p>
            <a:r>
              <a:rPr lang="en-US" sz="2400" b="1" dirty="0" smtClean="0"/>
              <a:t>Clinical trial participation </a:t>
            </a:r>
            <a:r>
              <a:rPr lang="en-US" sz="2400" dirty="0" smtClean="0"/>
              <a:t>(last 3 years)</a:t>
            </a:r>
          </a:p>
          <a:p>
            <a:r>
              <a:rPr lang="en-US" sz="2400" dirty="0"/>
              <a:t>	</a:t>
            </a:r>
            <a:r>
              <a:rPr lang="en-US" sz="2400" dirty="0" err="1" smtClean="0"/>
              <a:t>Octapharma</a:t>
            </a:r>
            <a:endParaRPr lang="en-US" sz="2400" dirty="0"/>
          </a:p>
          <a:p>
            <a:endParaRPr lang="en-US" sz="2400" dirty="0" smtClean="0"/>
          </a:p>
          <a:p>
            <a:r>
              <a:rPr lang="en-US" sz="2400" b="1" dirty="0" smtClean="0"/>
              <a:t>Consultation fees </a:t>
            </a:r>
            <a:r>
              <a:rPr lang="en-US" sz="2400" dirty="0" smtClean="0"/>
              <a:t>(last 3-years, funds to McMaster University)</a:t>
            </a:r>
          </a:p>
          <a:p>
            <a:r>
              <a:rPr lang="en-US" sz="2400" dirty="0"/>
              <a:t>	</a:t>
            </a:r>
            <a:r>
              <a:rPr lang="en-US" sz="2400" dirty="0" smtClean="0"/>
              <a:t>Bayer, </a:t>
            </a:r>
            <a:r>
              <a:rPr lang="en-US" sz="2400" dirty="0" err="1" smtClean="0"/>
              <a:t>NovoNordisk</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8986" y="1"/>
            <a:ext cx="2125014" cy="2061850"/>
          </a:xfrm>
          <a:prstGeom prst="rect">
            <a:avLst/>
          </a:prstGeom>
        </p:spPr>
      </p:pic>
    </p:spTree>
    <p:extLst>
      <p:ext uri="{BB962C8B-B14F-4D97-AF65-F5344CB8AC3E}">
        <p14:creationId xmlns:p14="http://schemas.microsoft.com/office/powerpoint/2010/main" val="2337574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331" r="4396"/>
          <a:stretch/>
        </p:blipFill>
        <p:spPr>
          <a:xfrm>
            <a:off x="505075" y="1517784"/>
            <a:ext cx="8265438" cy="3975793"/>
          </a:xfrm>
          <a:prstGeom prst="rect">
            <a:avLst/>
          </a:prstGeom>
        </p:spPr>
      </p:pic>
      <p:sp>
        <p:nvSpPr>
          <p:cNvPr id="3" name="Title 1"/>
          <p:cNvSpPr>
            <a:spLocks noGrp="1"/>
          </p:cNvSpPr>
          <p:nvPr>
            <p:ph type="title"/>
          </p:nvPr>
        </p:nvSpPr>
        <p:spPr>
          <a:xfrm>
            <a:off x="0" y="360000"/>
            <a:ext cx="9144000" cy="648000"/>
          </a:xfrm>
        </p:spPr>
        <p:txBody>
          <a:bodyPr anchor="b" anchorCtr="0">
            <a:noAutofit/>
          </a:bodyPr>
          <a:lstStyle/>
          <a:p>
            <a:r>
              <a:rPr lang="en-US" sz="3600" b="1" dirty="0" smtClean="0">
                <a:solidFill>
                  <a:schemeClr val="accent1">
                    <a:lumMod val="75000"/>
                  </a:schemeClr>
                </a:solidFill>
              </a:rPr>
              <a:t>The WAPPS network</a:t>
            </a:r>
            <a:endParaRPr lang="en-US" sz="3600" b="1" dirty="0">
              <a:solidFill>
                <a:schemeClr val="accent1">
                  <a:lumMod val="75000"/>
                </a:schemeClr>
              </a:solidFill>
            </a:endParaRPr>
          </a:p>
        </p:txBody>
      </p:sp>
      <p:sp>
        <p:nvSpPr>
          <p:cNvPr id="5" name="Fußzeilenplatzhalter 3"/>
          <p:cNvSpPr txBox="1">
            <a:spLocks/>
          </p:cNvSpPr>
          <p:nvPr/>
        </p:nvSpPr>
        <p:spPr bwMode="gray">
          <a:xfrm>
            <a:off x="1327150" y="6280681"/>
            <a:ext cx="7556501" cy="433387"/>
          </a:xfrm>
          <a:prstGeom prst="rect">
            <a:avLst/>
          </a:prstGeom>
        </p:spPr>
        <p:txBody>
          <a:bodyPr lIns="91257" tIns="45629" rIns="91257" bIns="45629" anchor="b"/>
          <a:lstStyle/>
          <a:p>
            <a:pPr lvl="0" algn="r"/>
            <a:r>
              <a:rPr lang="en-GB" sz="1000" dirty="0" smtClean="0"/>
              <a:t>The Development of the Web-based Application for the Population Pharmacokinetic Service – </a:t>
            </a:r>
            <a:r>
              <a:rPr lang="en-GB" sz="1000" dirty="0" err="1" smtClean="0"/>
              <a:t>Hemophilia</a:t>
            </a:r>
            <a:r>
              <a:rPr lang="en-GB" sz="1000" dirty="0" smtClean="0"/>
              <a:t> (</a:t>
            </a:r>
            <a:r>
              <a:rPr lang="en-GB" sz="1000" dirty="0" err="1" smtClean="0"/>
              <a:t>WAPPS-Hemo</a:t>
            </a:r>
            <a:r>
              <a:rPr lang="en-GB" sz="1000" dirty="0" smtClean="0"/>
              <a:t>) – </a:t>
            </a:r>
            <a:r>
              <a:rPr lang="en-GB" sz="1000" dirty="0" err="1" smtClean="0"/>
              <a:t>Phase1</a:t>
            </a:r>
            <a:r>
              <a:rPr lang="en-GB" sz="1000" dirty="0" smtClean="0"/>
              <a:t>. </a:t>
            </a:r>
          </a:p>
          <a:p>
            <a:pPr lvl="0" algn="r"/>
            <a:r>
              <a:rPr lang="en-GB" sz="1000" dirty="0" smtClean="0"/>
              <a:t>ClinicalTrials.gov Identifier: </a:t>
            </a:r>
            <a:r>
              <a:rPr lang="en-GB" sz="1000" dirty="0" err="1" smtClean="0"/>
              <a:t>NCT02061072</a:t>
            </a:r>
            <a:r>
              <a:rPr lang="en-GB" sz="1000" dirty="0" smtClean="0"/>
              <a:t>. Available at: </a:t>
            </a:r>
            <a:r>
              <a:rPr lang="en-GB" sz="1000" dirty="0" smtClean="0">
                <a:hlinkClick r:id="rId3"/>
              </a:rPr>
              <a:t>https://clinicaltrials.gov/ct2/show/NCT02061072</a:t>
            </a:r>
            <a:r>
              <a:rPr lang="en-GB" sz="1000" dirty="0" smtClean="0"/>
              <a:t>.</a:t>
            </a:r>
            <a:endParaRPr lang="it-IT" sz="1000" dirty="0" smtClean="0"/>
          </a:p>
        </p:txBody>
      </p:sp>
    </p:spTree>
    <p:extLst>
      <p:ext uri="{BB962C8B-B14F-4D97-AF65-F5344CB8AC3E}">
        <p14:creationId xmlns:p14="http://schemas.microsoft.com/office/powerpoint/2010/main" val="134363689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8030" y="2895881"/>
            <a:ext cx="4009293" cy="18903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2800" dirty="0" smtClean="0">
                <a:solidFill>
                  <a:srgbClr val="000000"/>
                </a:solidFill>
              </a:rPr>
              <a:t>Estimating PK  for single individuals on the base of 2-4 samples </a:t>
            </a:r>
          </a:p>
        </p:txBody>
      </p:sp>
      <p:sp>
        <p:nvSpPr>
          <p:cNvPr id="3" name="Rectangle 2"/>
          <p:cNvSpPr/>
          <p:nvPr/>
        </p:nvSpPr>
        <p:spPr>
          <a:xfrm>
            <a:off x="512885" y="2895881"/>
            <a:ext cx="1834662" cy="190207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CA" sz="2800" dirty="0" smtClean="0">
                <a:solidFill>
                  <a:srgbClr val="000000"/>
                </a:solidFill>
              </a:rPr>
              <a:t>Web-application</a:t>
            </a:r>
          </a:p>
        </p:txBody>
      </p:sp>
      <p:sp>
        <p:nvSpPr>
          <p:cNvPr id="4" name="Down Arrow 3"/>
          <p:cNvSpPr/>
          <p:nvPr/>
        </p:nvSpPr>
        <p:spPr>
          <a:xfrm>
            <a:off x="1109297" y="1946310"/>
            <a:ext cx="641838" cy="747347"/>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5" name="Oval 4"/>
          <p:cNvSpPr/>
          <p:nvPr/>
        </p:nvSpPr>
        <p:spPr>
          <a:xfrm>
            <a:off x="706316" y="6078696"/>
            <a:ext cx="1447800" cy="677008"/>
          </a:xfrm>
          <a:prstGeom prst="ellipse">
            <a:avLst/>
          </a:prstGeom>
          <a:solidFill>
            <a:schemeClr val="bg2">
              <a:lumMod val="9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1400" dirty="0" smtClean="0">
                <a:solidFill>
                  <a:srgbClr val="000000"/>
                </a:solidFill>
              </a:rPr>
              <a:t>Single patient report</a:t>
            </a:r>
            <a:endParaRPr lang="en-CA" sz="1400" dirty="0">
              <a:solidFill>
                <a:srgbClr val="000000"/>
              </a:solidFill>
            </a:endParaRPr>
          </a:p>
        </p:txBody>
      </p:sp>
      <p:sp>
        <p:nvSpPr>
          <p:cNvPr id="6" name="Down Arrow 5"/>
          <p:cNvSpPr/>
          <p:nvPr/>
        </p:nvSpPr>
        <p:spPr>
          <a:xfrm>
            <a:off x="1109297" y="5088095"/>
            <a:ext cx="641838" cy="747347"/>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7" name="Oval 6"/>
          <p:cNvSpPr/>
          <p:nvPr/>
        </p:nvSpPr>
        <p:spPr>
          <a:xfrm>
            <a:off x="706316" y="1043634"/>
            <a:ext cx="1447800" cy="677008"/>
          </a:xfrm>
          <a:prstGeom prst="ellipse">
            <a:avLst/>
          </a:prstGeom>
          <a:solidFill>
            <a:schemeClr val="accent6">
              <a:lumMod val="40000"/>
              <a:lumOff val="6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CA" sz="1400" dirty="0" smtClean="0">
                <a:solidFill>
                  <a:srgbClr val="000000"/>
                </a:solidFill>
              </a:rPr>
              <a:t>Single patient data</a:t>
            </a:r>
            <a:endParaRPr lang="en-CA" sz="1400" dirty="0">
              <a:solidFill>
                <a:srgbClr val="000000"/>
              </a:solidFill>
            </a:endParaRPr>
          </a:p>
        </p:txBody>
      </p:sp>
    </p:spTree>
    <p:extLst>
      <p:ext uri="{BB962C8B-B14F-4D97-AF65-F5344CB8AC3E}">
        <p14:creationId xmlns:p14="http://schemas.microsoft.com/office/powerpoint/2010/main" val="138994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730" y="788979"/>
            <a:ext cx="4009293" cy="18903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2800" dirty="0" smtClean="0">
                <a:solidFill>
                  <a:srgbClr val="000000"/>
                </a:solidFill>
              </a:rPr>
              <a:t>Estimating PK  for single individuals on the base of 2-4 samples </a:t>
            </a:r>
          </a:p>
        </p:txBody>
      </p:sp>
      <p:sp>
        <p:nvSpPr>
          <p:cNvPr id="3" name="Rectangle 2"/>
          <p:cNvSpPr/>
          <p:nvPr/>
        </p:nvSpPr>
        <p:spPr>
          <a:xfrm>
            <a:off x="512885" y="2909391"/>
            <a:ext cx="1834662" cy="190207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CA" sz="2800" dirty="0" smtClean="0">
                <a:solidFill>
                  <a:srgbClr val="000000"/>
                </a:solidFill>
              </a:rPr>
              <a:t>Web-application</a:t>
            </a:r>
          </a:p>
        </p:txBody>
      </p:sp>
      <p:sp>
        <p:nvSpPr>
          <p:cNvPr id="4" name="Down Arrow 3"/>
          <p:cNvSpPr/>
          <p:nvPr/>
        </p:nvSpPr>
        <p:spPr>
          <a:xfrm>
            <a:off x="1109297" y="1959820"/>
            <a:ext cx="641838" cy="747347"/>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5" name="Oval 4"/>
          <p:cNvSpPr/>
          <p:nvPr/>
        </p:nvSpPr>
        <p:spPr>
          <a:xfrm>
            <a:off x="706316" y="6092206"/>
            <a:ext cx="1447800" cy="677008"/>
          </a:xfrm>
          <a:prstGeom prst="ellipse">
            <a:avLst/>
          </a:prstGeom>
          <a:solidFill>
            <a:schemeClr val="bg2">
              <a:lumMod val="9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1400" dirty="0" smtClean="0">
                <a:solidFill>
                  <a:srgbClr val="000000"/>
                </a:solidFill>
              </a:rPr>
              <a:t>Single patient report</a:t>
            </a:r>
            <a:endParaRPr lang="en-CA" sz="1400" dirty="0">
              <a:solidFill>
                <a:srgbClr val="000000"/>
              </a:solidFill>
            </a:endParaRPr>
          </a:p>
        </p:txBody>
      </p:sp>
      <p:sp>
        <p:nvSpPr>
          <p:cNvPr id="6" name="Down Arrow 5"/>
          <p:cNvSpPr/>
          <p:nvPr/>
        </p:nvSpPr>
        <p:spPr>
          <a:xfrm>
            <a:off x="1109297" y="5101605"/>
            <a:ext cx="641838" cy="747347"/>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7" name="Oval 6"/>
          <p:cNvSpPr/>
          <p:nvPr/>
        </p:nvSpPr>
        <p:spPr>
          <a:xfrm>
            <a:off x="706316" y="1057144"/>
            <a:ext cx="1447800" cy="677008"/>
          </a:xfrm>
          <a:prstGeom prst="ellipse">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CA" sz="1400" dirty="0" smtClean="0">
                <a:solidFill>
                  <a:srgbClr val="000000"/>
                </a:solidFill>
              </a:rPr>
              <a:t>Single patient data</a:t>
            </a:r>
            <a:endParaRPr lang="en-CA" sz="1400" dirty="0">
              <a:solidFill>
                <a:srgbClr val="000000"/>
              </a:solidFill>
            </a:endParaRPr>
          </a:p>
        </p:txBody>
      </p:sp>
      <p:sp>
        <p:nvSpPr>
          <p:cNvPr id="8" name="Oval 7"/>
          <p:cNvSpPr/>
          <p:nvPr/>
        </p:nvSpPr>
        <p:spPr>
          <a:xfrm>
            <a:off x="2971800" y="2944561"/>
            <a:ext cx="1899138" cy="190207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CA" sz="2400" dirty="0" smtClean="0">
                <a:solidFill>
                  <a:srgbClr val="000000"/>
                </a:solidFill>
              </a:rPr>
              <a:t>Online PPK </a:t>
            </a:r>
            <a:r>
              <a:rPr lang="en-CA" sz="2400" dirty="0">
                <a:solidFill>
                  <a:srgbClr val="000000"/>
                </a:solidFill>
              </a:rPr>
              <a:t>engine</a:t>
            </a:r>
          </a:p>
          <a:p>
            <a:pPr algn="ctr"/>
            <a:r>
              <a:rPr lang="en-CA" sz="2400" dirty="0">
                <a:solidFill>
                  <a:srgbClr val="000000"/>
                </a:solidFill>
              </a:rPr>
              <a:t>(</a:t>
            </a:r>
            <a:r>
              <a:rPr lang="en-CA" dirty="0">
                <a:solidFill>
                  <a:srgbClr val="000000"/>
                </a:solidFill>
              </a:rPr>
              <a:t>NONMEM</a:t>
            </a:r>
            <a:r>
              <a:rPr lang="en-CA" sz="2400" dirty="0">
                <a:solidFill>
                  <a:srgbClr val="000000"/>
                </a:solidFill>
              </a:rPr>
              <a:t>)</a:t>
            </a:r>
          </a:p>
        </p:txBody>
      </p:sp>
      <p:sp>
        <p:nvSpPr>
          <p:cNvPr id="9" name="Bent Arrow 8"/>
          <p:cNvSpPr/>
          <p:nvPr/>
        </p:nvSpPr>
        <p:spPr>
          <a:xfrm flipV="1">
            <a:off x="1186960" y="1909999"/>
            <a:ext cx="1784840" cy="2069124"/>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solidFill>
                <a:schemeClr val="tx1"/>
              </a:solidFill>
            </a:endParaRPr>
          </a:p>
        </p:txBody>
      </p:sp>
      <p:sp>
        <p:nvSpPr>
          <p:cNvPr id="10" name="Bent Arrow 9"/>
          <p:cNvSpPr/>
          <p:nvPr/>
        </p:nvSpPr>
        <p:spPr>
          <a:xfrm rot="5400000" flipV="1">
            <a:off x="866042" y="4040672"/>
            <a:ext cx="2124809" cy="1834658"/>
          </a:xfrm>
          <a:prstGeom prst="ben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32207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730" y="721429"/>
            <a:ext cx="4009293" cy="6066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CA" dirty="0" smtClean="0">
                <a:solidFill>
                  <a:srgbClr val="000000"/>
                </a:solidFill>
              </a:rPr>
              <a:t>Estimating PK  for single individuals on the base of 2-4 samples </a:t>
            </a:r>
          </a:p>
        </p:txBody>
      </p:sp>
      <p:sp>
        <p:nvSpPr>
          <p:cNvPr id="3" name="Rectangle 2"/>
          <p:cNvSpPr/>
          <p:nvPr/>
        </p:nvSpPr>
        <p:spPr>
          <a:xfrm>
            <a:off x="512885" y="2841841"/>
            <a:ext cx="1834662" cy="190207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CA" sz="2800" dirty="0" smtClean="0">
                <a:solidFill>
                  <a:srgbClr val="000000"/>
                </a:solidFill>
              </a:rPr>
              <a:t>Web-application</a:t>
            </a:r>
          </a:p>
        </p:txBody>
      </p:sp>
      <p:sp>
        <p:nvSpPr>
          <p:cNvPr id="4" name="Down Arrow 3"/>
          <p:cNvSpPr/>
          <p:nvPr/>
        </p:nvSpPr>
        <p:spPr>
          <a:xfrm>
            <a:off x="1109297" y="1892270"/>
            <a:ext cx="641838" cy="747347"/>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5" name="Oval 4"/>
          <p:cNvSpPr/>
          <p:nvPr/>
        </p:nvSpPr>
        <p:spPr>
          <a:xfrm>
            <a:off x="706316" y="6024656"/>
            <a:ext cx="1447800" cy="677008"/>
          </a:xfrm>
          <a:prstGeom prst="ellipse">
            <a:avLst/>
          </a:prstGeom>
          <a:solidFill>
            <a:schemeClr val="bg2">
              <a:lumMod val="9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1400" dirty="0" smtClean="0">
                <a:solidFill>
                  <a:srgbClr val="000000"/>
                </a:solidFill>
              </a:rPr>
              <a:t>Single patient report</a:t>
            </a:r>
            <a:endParaRPr lang="en-CA" sz="1400" dirty="0">
              <a:solidFill>
                <a:srgbClr val="000000"/>
              </a:solidFill>
            </a:endParaRPr>
          </a:p>
        </p:txBody>
      </p:sp>
      <p:sp>
        <p:nvSpPr>
          <p:cNvPr id="6" name="Down Arrow 5"/>
          <p:cNvSpPr/>
          <p:nvPr/>
        </p:nvSpPr>
        <p:spPr>
          <a:xfrm>
            <a:off x="1109297" y="5034055"/>
            <a:ext cx="641838" cy="747347"/>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7" name="Oval 6"/>
          <p:cNvSpPr/>
          <p:nvPr/>
        </p:nvSpPr>
        <p:spPr>
          <a:xfrm>
            <a:off x="706316" y="989594"/>
            <a:ext cx="1447800" cy="677008"/>
          </a:xfrm>
          <a:prstGeom prst="ellipse">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CA" sz="1400" dirty="0" smtClean="0">
                <a:solidFill>
                  <a:srgbClr val="000000"/>
                </a:solidFill>
              </a:rPr>
              <a:t>Single patient data</a:t>
            </a:r>
            <a:endParaRPr lang="en-CA" sz="1400" dirty="0">
              <a:solidFill>
                <a:srgbClr val="000000"/>
              </a:solidFill>
            </a:endParaRPr>
          </a:p>
        </p:txBody>
      </p:sp>
      <p:sp>
        <p:nvSpPr>
          <p:cNvPr id="8" name="Oval 7"/>
          <p:cNvSpPr/>
          <p:nvPr/>
        </p:nvSpPr>
        <p:spPr>
          <a:xfrm>
            <a:off x="2971800" y="2877011"/>
            <a:ext cx="1899138" cy="190207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CA" sz="2400" dirty="0" smtClean="0">
                <a:solidFill>
                  <a:srgbClr val="000000"/>
                </a:solidFill>
              </a:rPr>
              <a:t>Online PPK </a:t>
            </a:r>
            <a:r>
              <a:rPr lang="en-CA" sz="2400" dirty="0">
                <a:solidFill>
                  <a:srgbClr val="000000"/>
                </a:solidFill>
              </a:rPr>
              <a:t>engine</a:t>
            </a:r>
          </a:p>
          <a:p>
            <a:pPr algn="ctr"/>
            <a:r>
              <a:rPr lang="en-CA" sz="2400" dirty="0">
                <a:solidFill>
                  <a:srgbClr val="000000"/>
                </a:solidFill>
              </a:rPr>
              <a:t>(</a:t>
            </a:r>
            <a:r>
              <a:rPr lang="en-CA" dirty="0">
                <a:solidFill>
                  <a:srgbClr val="000000"/>
                </a:solidFill>
              </a:rPr>
              <a:t>NONMEM</a:t>
            </a:r>
            <a:r>
              <a:rPr lang="en-CA" sz="2400" dirty="0">
                <a:solidFill>
                  <a:srgbClr val="000000"/>
                </a:solidFill>
              </a:rPr>
              <a:t>)</a:t>
            </a:r>
          </a:p>
        </p:txBody>
      </p:sp>
      <p:sp>
        <p:nvSpPr>
          <p:cNvPr id="11" name="Rectangle 10"/>
          <p:cNvSpPr/>
          <p:nvPr/>
        </p:nvSpPr>
        <p:spPr>
          <a:xfrm>
            <a:off x="5460023" y="2411016"/>
            <a:ext cx="1310054" cy="10638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CA" sz="1200" dirty="0" smtClean="0"/>
              <a:t>Control files for </a:t>
            </a:r>
            <a:r>
              <a:rPr lang="en-CA" sz="1200" dirty="0" err="1" smtClean="0"/>
              <a:t>bayesian</a:t>
            </a:r>
            <a:r>
              <a:rPr lang="en-CA" sz="1200" dirty="0" smtClean="0"/>
              <a:t> individual estimation</a:t>
            </a:r>
            <a:endParaRPr lang="en-CA" sz="1200" dirty="0"/>
          </a:p>
        </p:txBody>
      </p:sp>
      <p:sp>
        <p:nvSpPr>
          <p:cNvPr id="12" name="Rectangle 11"/>
          <p:cNvSpPr/>
          <p:nvPr/>
        </p:nvSpPr>
        <p:spPr>
          <a:xfrm>
            <a:off x="5460023" y="3474886"/>
            <a:ext cx="1310054" cy="31652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CA" dirty="0" smtClean="0">
                <a:solidFill>
                  <a:srgbClr val="000000"/>
                </a:solidFill>
              </a:rPr>
              <a:t>Product 1</a:t>
            </a:r>
            <a:endParaRPr lang="en-CA" dirty="0">
              <a:solidFill>
                <a:srgbClr val="000000"/>
              </a:solidFill>
            </a:endParaRPr>
          </a:p>
        </p:txBody>
      </p:sp>
      <p:sp>
        <p:nvSpPr>
          <p:cNvPr id="13" name="Rectangle 12"/>
          <p:cNvSpPr/>
          <p:nvPr/>
        </p:nvSpPr>
        <p:spPr>
          <a:xfrm>
            <a:off x="5460023" y="3791410"/>
            <a:ext cx="1310054" cy="31652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CA" dirty="0" smtClean="0"/>
              <a:t>Product 2</a:t>
            </a:r>
            <a:endParaRPr lang="en-CA" dirty="0"/>
          </a:p>
        </p:txBody>
      </p:sp>
      <p:sp>
        <p:nvSpPr>
          <p:cNvPr id="14" name="Rectangle 13"/>
          <p:cNvSpPr/>
          <p:nvPr/>
        </p:nvSpPr>
        <p:spPr>
          <a:xfrm>
            <a:off x="5460023" y="4102072"/>
            <a:ext cx="1310054" cy="316524"/>
          </a:xfrm>
          <a:prstGeom prst="rect">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CA" dirty="0" smtClean="0">
                <a:solidFill>
                  <a:srgbClr val="000000"/>
                </a:solidFill>
              </a:rPr>
              <a:t>Product 3</a:t>
            </a:r>
            <a:endParaRPr lang="en-CA" dirty="0">
              <a:solidFill>
                <a:srgbClr val="000000"/>
              </a:solidFill>
            </a:endParaRPr>
          </a:p>
        </p:txBody>
      </p:sp>
      <p:sp>
        <p:nvSpPr>
          <p:cNvPr id="15" name="Rectangle 14"/>
          <p:cNvSpPr/>
          <p:nvPr/>
        </p:nvSpPr>
        <p:spPr>
          <a:xfrm>
            <a:off x="5460023" y="4412734"/>
            <a:ext cx="1310054" cy="3165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smtClean="0"/>
              <a:t>Product 4</a:t>
            </a:r>
            <a:endParaRPr lang="en-CA" dirty="0"/>
          </a:p>
        </p:txBody>
      </p:sp>
      <p:sp>
        <p:nvSpPr>
          <p:cNvPr id="16" name="Rectangle 15"/>
          <p:cNvSpPr/>
          <p:nvPr/>
        </p:nvSpPr>
        <p:spPr>
          <a:xfrm>
            <a:off x="5460023" y="4729258"/>
            <a:ext cx="1310054" cy="31652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CA" dirty="0" smtClean="0">
                <a:solidFill>
                  <a:srgbClr val="000000"/>
                </a:solidFill>
              </a:rPr>
              <a:t>Product 5</a:t>
            </a:r>
            <a:endParaRPr lang="en-CA" dirty="0">
              <a:solidFill>
                <a:srgbClr val="000000"/>
              </a:solidFill>
            </a:endParaRPr>
          </a:p>
        </p:txBody>
      </p:sp>
      <p:sp>
        <p:nvSpPr>
          <p:cNvPr id="17" name="Rectangle 16"/>
          <p:cNvSpPr/>
          <p:nvPr/>
        </p:nvSpPr>
        <p:spPr>
          <a:xfrm>
            <a:off x="5460023" y="5069237"/>
            <a:ext cx="1310054" cy="3165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dirty="0" smtClean="0"/>
              <a:t>Others..</a:t>
            </a:r>
            <a:endParaRPr lang="en-CA" dirty="0"/>
          </a:p>
        </p:txBody>
      </p:sp>
      <p:sp>
        <p:nvSpPr>
          <p:cNvPr id="18" name="Flowchart: Collate 17"/>
          <p:cNvSpPr/>
          <p:nvPr/>
        </p:nvSpPr>
        <p:spPr>
          <a:xfrm rot="16200000">
            <a:off x="4958862" y="3589188"/>
            <a:ext cx="404446" cy="468924"/>
          </a:xfrm>
          <a:prstGeom prst="flowChartCol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chemeClr val="tx1"/>
              </a:solidFill>
            </a:endParaRPr>
          </a:p>
        </p:txBody>
      </p:sp>
      <p:sp>
        <p:nvSpPr>
          <p:cNvPr id="19" name="Flowchart: Summing Junction 18"/>
          <p:cNvSpPr/>
          <p:nvPr/>
        </p:nvSpPr>
        <p:spPr>
          <a:xfrm>
            <a:off x="4870938" y="3474886"/>
            <a:ext cx="589085" cy="703384"/>
          </a:xfrm>
          <a:prstGeom prst="flowChartSummingJunct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a:p>
        </p:txBody>
      </p:sp>
      <p:sp>
        <p:nvSpPr>
          <p:cNvPr id="20" name="Flowchart: Multidocument 19"/>
          <p:cNvSpPr/>
          <p:nvPr/>
        </p:nvSpPr>
        <p:spPr>
          <a:xfrm>
            <a:off x="7341577" y="837193"/>
            <a:ext cx="1521069" cy="1573823"/>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dirty="0" smtClean="0"/>
              <a:t>Brand specific Source individual PK data</a:t>
            </a:r>
            <a:endParaRPr lang="en-CA" sz="1600" dirty="0"/>
          </a:p>
        </p:txBody>
      </p:sp>
      <p:sp>
        <p:nvSpPr>
          <p:cNvPr id="21" name="Flowchart: Merge 20"/>
          <p:cNvSpPr/>
          <p:nvPr/>
        </p:nvSpPr>
        <p:spPr>
          <a:xfrm>
            <a:off x="7121769" y="3275598"/>
            <a:ext cx="1960684" cy="1271950"/>
          </a:xfrm>
          <a:prstGeom prst="flowChartMerg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sz="1600" dirty="0" smtClean="0"/>
          </a:p>
          <a:p>
            <a:pPr algn="ctr"/>
            <a:r>
              <a:rPr lang="en-CA" sz="1600" dirty="0" smtClean="0">
                <a:solidFill>
                  <a:srgbClr val="000000"/>
                </a:solidFill>
              </a:rPr>
              <a:t>Offline PPK modeling</a:t>
            </a:r>
            <a:endParaRPr lang="en-CA" sz="1600" dirty="0">
              <a:solidFill>
                <a:srgbClr val="000000"/>
              </a:solidFill>
            </a:endParaRPr>
          </a:p>
        </p:txBody>
      </p:sp>
      <p:sp>
        <p:nvSpPr>
          <p:cNvPr id="22" name="Flowchart: Multidocument 21"/>
          <p:cNvSpPr/>
          <p:nvPr/>
        </p:nvSpPr>
        <p:spPr>
          <a:xfrm>
            <a:off x="7230207" y="5165944"/>
            <a:ext cx="1521069" cy="1573823"/>
          </a:xfrm>
          <a:prstGeom prst="flowChartMultidocumen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CA" sz="1600" dirty="0" smtClean="0">
                <a:solidFill>
                  <a:srgbClr val="000000"/>
                </a:solidFill>
              </a:rPr>
              <a:t>Brand specific PPK models</a:t>
            </a:r>
            <a:endParaRPr lang="en-CA" sz="1600" dirty="0">
              <a:solidFill>
                <a:srgbClr val="000000"/>
              </a:solidFill>
            </a:endParaRPr>
          </a:p>
        </p:txBody>
      </p:sp>
      <p:cxnSp>
        <p:nvCxnSpPr>
          <p:cNvPr id="23" name="Straight Arrow Connector 22"/>
          <p:cNvCxnSpPr/>
          <p:nvPr/>
        </p:nvCxnSpPr>
        <p:spPr>
          <a:xfrm flipH="1" flipV="1">
            <a:off x="6770077" y="3633148"/>
            <a:ext cx="1028700" cy="1532796"/>
          </a:xfrm>
          <a:prstGeom prst="straightConnector1">
            <a:avLst/>
          </a:prstGeom>
          <a:ln w="50800">
            <a:solidFill>
              <a:schemeClr val="tx2">
                <a:lumMod val="40000"/>
                <a:lumOff val="60000"/>
              </a:schemeClr>
            </a:solidFill>
            <a:prstDash val="dashDot"/>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6774473" y="4280854"/>
            <a:ext cx="694592" cy="1016987"/>
          </a:xfrm>
          <a:prstGeom prst="straightConnector1">
            <a:avLst/>
          </a:prstGeom>
          <a:ln w="50800">
            <a:solidFill>
              <a:srgbClr val="FF0000"/>
            </a:solidFill>
            <a:prstDash val="dashDot"/>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6770077" y="4871406"/>
            <a:ext cx="460130" cy="678464"/>
          </a:xfrm>
          <a:prstGeom prst="straightConnector1">
            <a:avLst/>
          </a:prstGeom>
          <a:ln w="50800">
            <a:solidFill>
              <a:srgbClr val="92D050"/>
            </a:solidFill>
            <a:prstDash val="dashDot"/>
            <a:tailEnd type="arrow"/>
          </a:ln>
        </p:spPr>
        <p:style>
          <a:lnRef idx="2">
            <a:schemeClr val="accent1"/>
          </a:lnRef>
          <a:fillRef idx="0">
            <a:schemeClr val="accent1"/>
          </a:fillRef>
          <a:effectRef idx="1">
            <a:schemeClr val="accent1"/>
          </a:effectRef>
          <a:fontRef idx="minor">
            <a:schemeClr val="tx1"/>
          </a:fontRef>
        </p:style>
      </p:cxnSp>
      <p:sp>
        <p:nvSpPr>
          <p:cNvPr id="26" name="Down Arrow 25"/>
          <p:cNvSpPr/>
          <p:nvPr/>
        </p:nvSpPr>
        <p:spPr>
          <a:xfrm>
            <a:off x="7781192" y="2468167"/>
            <a:ext cx="641838" cy="747347"/>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CA"/>
          </a:p>
        </p:txBody>
      </p:sp>
      <p:sp>
        <p:nvSpPr>
          <p:cNvPr id="27" name="Down Arrow 26"/>
          <p:cNvSpPr/>
          <p:nvPr/>
        </p:nvSpPr>
        <p:spPr>
          <a:xfrm>
            <a:off x="7798777" y="4638414"/>
            <a:ext cx="641838" cy="373673"/>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35" name="Bent Arrow 34"/>
          <p:cNvSpPr/>
          <p:nvPr/>
        </p:nvSpPr>
        <p:spPr>
          <a:xfrm flipV="1">
            <a:off x="1186960" y="1842449"/>
            <a:ext cx="1784840" cy="2069124"/>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solidFill>
                <a:schemeClr val="tx1"/>
              </a:solidFill>
            </a:endParaRPr>
          </a:p>
        </p:txBody>
      </p:sp>
      <p:sp>
        <p:nvSpPr>
          <p:cNvPr id="36" name="Bent Arrow 35"/>
          <p:cNvSpPr/>
          <p:nvPr/>
        </p:nvSpPr>
        <p:spPr>
          <a:xfrm rot="5400000" flipV="1">
            <a:off x="866042" y="3973122"/>
            <a:ext cx="2124809" cy="1834658"/>
          </a:xfrm>
          <a:prstGeom prst="ben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36167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2885" y="2868861"/>
            <a:ext cx="1834662" cy="190207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CA" sz="2800" dirty="0" smtClean="0">
                <a:solidFill>
                  <a:srgbClr val="000000"/>
                </a:solidFill>
              </a:rPr>
              <a:t>Web-application</a:t>
            </a:r>
          </a:p>
        </p:txBody>
      </p:sp>
      <p:sp>
        <p:nvSpPr>
          <p:cNvPr id="4" name="Down Arrow 3"/>
          <p:cNvSpPr/>
          <p:nvPr/>
        </p:nvSpPr>
        <p:spPr>
          <a:xfrm>
            <a:off x="1109297" y="1919290"/>
            <a:ext cx="641838" cy="747347"/>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p>
        </p:txBody>
      </p:sp>
      <p:sp>
        <p:nvSpPr>
          <p:cNvPr id="5" name="Oval 4"/>
          <p:cNvSpPr/>
          <p:nvPr/>
        </p:nvSpPr>
        <p:spPr>
          <a:xfrm>
            <a:off x="706316" y="6051676"/>
            <a:ext cx="1447800" cy="677008"/>
          </a:xfrm>
          <a:prstGeom prst="ellipse">
            <a:avLst/>
          </a:prstGeom>
          <a:solidFill>
            <a:schemeClr val="bg2">
              <a:lumMod val="9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CA" sz="1400" dirty="0" smtClean="0">
                <a:solidFill>
                  <a:srgbClr val="000000"/>
                </a:solidFill>
              </a:rPr>
              <a:t>Single patient report</a:t>
            </a:r>
            <a:endParaRPr lang="en-CA" sz="1400" dirty="0">
              <a:solidFill>
                <a:srgbClr val="000000"/>
              </a:solidFill>
            </a:endParaRPr>
          </a:p>
        </p:txBody>
      </p:sp>
      <p:sp>
        <p:nvSpPr>
          <p:cNvPr id="6" name="Down Arrow 5"/>
          <p:cNvSpPr/>
          <p:nvPr/>
        </p:nvSpPr>
        <p:spPr>
          <a:xfrm>
            <a:off x="1109297" y="5061075"/>
            <a:ext cx="641838" cy="747347"/>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p>
        </p:txBody>
      </p:sp>
      <p:sp>
        <p:nvSpPr>
          <p:cNvPr id="7" name="Oval 6"/>
          <p:cNvSpPr/>
          <p:nvPr/>
        </p:nvSpPr>
        <p:spPr>
          <a:xfrm>
            <a:off x="706316" y="1016614"/>
            <a:ext cx="1447800" cy="677008"/>
          </a:xfrm>
          <a:prstGeom prst="ellipse">
            <a:avLst/>
          </a:pr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CA" sz="1400" dirty="0" smtClean="0">
                <a:solidFill>
                  <a:srgbClr val="000000"/>
                </a:solidFill>
              </a:rPr>
              <a:t>Single patient data</a:t>
            </a:r>
            <a:endParaRPr lang="en-CA" sz="1400" dirty="0">
              <a:solidFill>
                <a:srgbClr val="000000"/>
              </a:solidFill>
            </a:endParaRPr>
          </a:p>
        </p:txBody>
      </p:sp>
      <p:sp>
        <p:nvSpPr>
          <p:cNvPr id="8" name="Oval 7"/>
          <p:cNvSpPr/>
          <p:nvPr/>
        </p:nvSpPr>
        <p:spPr>
          <a:xfrm>
            <a:off x="2971800" y="2904031"/>
            <a:ext cx="1899138" cy="190207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CA" sz="2400" dirty="0" smtClean="0">
                <a:solidFill>
                  <a:srgbClr val="000000"/>
                </a:solidFill>
              </a:rPr>
              <a:t>Online PPK </a:t>
            </a:r>
            <a:r>
              <a:rPr lang="en-CA" sz="2400" dirty="0">
                <a:solidFill>
                  <a:srgbClr val="000000"/>
                </a:solidFill>
              </a:rPr>
              <a:t>engine</a:t>
            </a:r>
          </a:p>
          <a:p>
            <a:pPr algn="ctr"/>
            <a:r>
              <a:rPr lang="en-CA" sz="2400" dirty="0">
                <a:solidFill>
                  <a:srgbClr val="000000"/>
                </a:solidFill>
              </a:rPr>
              <a:t>(</a:t>
            </a:r>
            <a:r>
              <a:rPr lang="en-CA" dirty="0">
                <a:solidFill>
                  <a:srgbClr val="000000"/>
                </a:solidFill>
              </a:rPr>
              <a:t>NONMEM</a:t>
            </a:r>
            <a:r>
              <a:rPr lang="en-CA" sz="2400" dirty="0">
                <a:solidFill>
                  <a:srgbClr val="000000"/>
                </a:solidFill>
              </a:rPr>
              <a:t>)</a:t>
            </a:r>
          </a:p>
        </p:txBody>
      </p:sp>
      <p:sp>
        <p:nvSpPr>
          <p:cNvPr id="9" name="Bent Arrow 8"/>
          <p:cNvSpPr/>
          <p:nvPr/>
        </p:nvSpPr>
        <p:spPr>
          <a:xfrm flipV="1">
            <a:off x="1186960" y="1869469"/>
            <a:ext cx="1784840" cy="2069124"/>
          </a:xfrm>
          <a:prstGeom prst="ben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solidFill>
                <a:schemeClr val="tx1"/>
              </a:solidFill>
            </a:endParaRPr>
          </a:p>
        </p:txBody>
      </p:sp>
      <p:sp>
        <p:nvSpPr>
          <p:cNvPr id="10" name="Bent Arrow 9"/>
          <p:cNvSpPr/>
          <p:nvPr/>
        </p:nvSpPr>
        <p:spPr>
          <a:xfrm rot="5400000" flipV="1">
            <a:off x="866042" y="4000142"/>
            <a:ext cx="2124809" cy="1834658"/>
          </a:xfrm>
          <a:prstGeom prst="ben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CA">
              <a:solidFill>
                <a:schemeClr val="tx1"/>
              </a:solidFill>
            </a:endParaRPr>
          </a:p>
        </p:txBody>
      </p:sp>
      <p:sp>
        <p:nvSpPr>
          <p:cNvPr id="11" name="Rectangle 10"/>
          <p:cNvSpPr/>
          <p:nvPr/>
        </p:nvSpPr>
        <p:spPr>
          <a:xfrm>
            <a:off x="5460023" y="2438036"/>
            <a:ext cx="1310054" cy="106387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CA" sz="1200" dirty="0" smtClean="0"/>
              <a:t>Control files for </a:t>
            </a:r>
            <a:r>
              <a:rPr lang="en-CA" sz="1200" dirty="0" err="1" smtClean="0"/>
              <a:t>bayesian</a:t>
            </a:r>
            <a:r>
              <a:rPr lang="en-CA" sz="1200" dirty="0" smtClean="0"/>
              <a:t> individual estimation</a:t>
            </a:r>
            <a:endParaRPr lang="en-CA" sz="1200" dirty="0"/>
          </a:p>
        </p:txBody>
      </p:sp>
      <p:sp>
        <p:nvSpPr>
          <p:cNvPr id="12" name="Rectangle 11"/>
          <p:cNvSpPr/>
          <p:nvPr/>
        </p:nvSpPr>
        <p:spPr>
          <a:xfrm>
            <a:off x="5460023" y="3501906"/>
            <a:ext cx="1310054" cy="31652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CA" dirty="0" smtClean="0">
                <a:solidFill>
                  <a:srgbClr val="000000"/>
                </a:solidFill>
              </a:rPr>
              <a:t>Product 1</a:t>
            </a:r>
            <a:endParaRPr lang="en-CA" dirty="0">
              <a:solidFill>
                <a:srgbClr val="000000"/>
              </a:solidFill>
            </a:endParaRPr>
          </a:p>
        </p:txBody>
      </p:sp>
      <p:sp>
        <p:nvSpPr>
          <p:cNvPr id="13" name="Rectangle 12"/>
          <p:cNvSpPr/>
          <p:nvPr/>
        </p:nvSpPr>
        <p:spPr>
          <a:xfrm>
            <a:off x="5460023" y="3818430"/>
            <a:ext cx="1310054" cy="31652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CA" dirty="0" smtClean="0"/>
              <a:t>Product 2</a:t>
            </a:r>
            <a:endParaRPr lang="en-CA" dirty="0"/>
          </a:p>
        </p:txBody>
      </p:sp>
      <p:sp>
        <p:nvSpPr>
          <p:cNvPr id="14" name="Rectangle 13"/>
          <p:cNvSpPr/>
          <p:nvPr/>
        </p:nvSpPr>
        <p:spPr>
          <a:xfrm>
            <a:off x="5460023" y="4129092"/>
            <a:ext cx="1310054" cy="316524"/>
          </a:xfrm>
          <a:prstGeom prst="rect">
            <a:avLst/>
          </a:prstGeom>
          <a:solidFill>
            <a:schemeClr val="accent3">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CA" dirty="0" smtClean="0">
                <a:solidFill>
                  <a:srgbClr val="000000"/>
                </a:solidFill>
              </a:rPr>
              <a:t>Product 3</a:t>
            </a:r>
            <a:endParaRPr lang="en-CA" dirty="0">
              <a:solidFill>
                <a:srgbClr val="000000"/>
              </a:solidFill>
            </a:endParaRPr>
          </a:p>
        </p:txBody>
      </p:sp>
      <p:sp>
        <p:nvSpPr>
          <p:cNvPr id="15" name="Rectangle 14"/>
          <p:cNvSpPr/>
          <p:nvPr/>
        </p:nvSpPr>
        <p:spPr>
          <a:xfrm>
            <a:off x="5460023" y="4439754"/>
            <a:ext cx="1310054" cy="3165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dirty="0" smtClean="0"/>
              <a:t>Product 4</a:t>
            </a:r>
            <a:endParaRPr lang="en-CA" dirty="0"/>
          </a:p>
        </p:txBody>
      </p:sp>
      <p:sp>
        <p:nvSpPr>
          <p:cNvPr id="16" name="Rectangle 15"/>
          <p:cNvSpPr/>
          <p:nvPr/>
        </p:nvSpPr>
        <p:spPr>
          <a:xfrm>
            <a:off x="5460023" y="4756278"/>
            <a:ext cx="1310054" cy="31652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CA" dirty="0" smtClean="0">
                <a:solidFill>
                  <a:srgbClr val="000000"/>
                </a:solidFill>
              </a:rPr>
              <a:t>Product 5</a:t>
            </a:r>
            <a:endParaRPr lang="en-CA" dirty="0">
              <a:solidFill>
                <a:srgbClr val="000000"/>
              </a:solidFill>
            </a:endParaRPr>
          </a:p>
        </p:txBody>
      </p:sp>
      <p:sp>
        <p:nvSpPr>
          <p:cNvPr id="17" name="Rectangle 16"/>
          <p:cNvSpPr/>
          <p:nvPr/>
        </p:nvSpPr>
        <p:spPr>
          <a:xfrm>
            <a:off x="5460023" y="5096257"/>
            <a:ext cx="1310054" cy="3165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CA" dirty="0" smtClean="0"/>
              <a:t>Others..</a:t>
            </a:r>
            <a:endParaRPr lang="en-CA" dirty="0"/>
          </a:p>
        </p:txBody>
      </p:sp>
      <p:sp>
        <p:nvSpPr>
          <p:cNvPr id="18" name="Flowchart: Collate 17"/>
          <p:cNvSpPr/>
          <p:nvPr/>
        </p:nvSpPr>
        <p:spPr>
          <a:xfrm rot="16200000">
            <a:off x="4958862" y="3616208"/>
            <a:ext cx="404446" cy="468924"/>
          </a:xfrm>
          <a:prstGeom prst="flowChartCol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solidFill>
                <a:schemeClr val="tx1"/>
              </a:solidFill>
            </a:endParaRPr>
          </a:p>
        </p:txBody>
      </p:sp>
      <p:sp>
        <p:nvSpPr>
          <p:cNvPr id="19" name="Flowchart: Summing Junction 18"/>
          <p:cNvSpPr/>
          <p:nvPr/>
        </p:nvSpPr>
        <p:spPr>
          <a:xfrm>
            <a:off x="4870938" y="3501906"/>
            <a:ext cx="589085" cy="703384"/>
          </a:xfrm>
          <a:prstGeom prst="flowChartSummingJuncti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CA"/>
          </a:p>
        </p:txBody>
      </p:sp>
      <p:sp>
        <p:nvSpPr>
          <p:cNvPr id="20" name="Flowchart: Multidocument 19"/>
          <p:cNvSpPr/>
          <p:nvPr/>
        </p:nvSpPr>
        <p:spPr>
          <a:xfrm>
            <a:off x="7341577" y="864213"/>
            <a:ext cx="1521069" cy="1573823"/>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CA" sz="1600" dirty="0" smtClean="0"/>
              <a:t>Brand specific Source individual PK data</a:t>
            </a:r>
            <a:endParaRPr lang="en-CA" sz="1600" dirty="0"/>
          </a:p>
        </p:txBody>
      </p:sp>
      <p:sp>
        <p:nvSpPr>
          <p:cNvPr id="21" name="Flowchart: Merge 20"/>
          <p:cNvSpPr/>
          <p:nvPr/>
        </p:nvSpPr>
        <p:spPr>
          <a:xfrm>
            <a:off x="7121769" y="3302618"/>
            <a:ext cx="1960684" cy="1271950"/>
          </a:xfrm>
          <a:prstGeom prst="flowChartMerg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sz="1600" dirty="0" smtClean="0"/>
          </a:p>
          <a:p>
            <a:pPr algn="ctr"/>
            <a:r>
              <a:rPr lang="en-CA" sz="1600" dirty="0" smtClean="0">
                <a:solidFill>
                  <a:srgbClr val="000000"/>
                </a:solidFill>
              </a:rPr>
              <a:t>Offline PPK modeling</a:t>
            </a:r>
            <a:endParaRPr lang="en-CA" sz="1600" dirty="0">
              <a:solidFill>
                <a:srgbClr val="000000"/>
              </a:solidFill>
            </a:endParaRPr>
          </a:p>
        </p:txBody>
      </p:sp>
      <p:sp>
        <p:nvSpPr>
          <p:cNvPr id="22" name="Flowchart: Multidocument 21"/>
          <p:cNvSpPr/>
          <p:nvPr/>
        </p:nvSpPr>
        <p:spPr>
          <a:xfrm>
            <a:off x="7230207" y="5192964"/>
            <a:ext cx="1521069" cy="1573823"/>
          </a:xfrm>
          <a:prstGeom prst="flowChartMultidocumen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CA" sz="1600" dirty="0" smtClean="0">
                <a:solidFill>
                  <a:srgbClr val="000000"/>
                </a:solidFill>
              </a:rPr>
              <a:t>Brand specific PPK models</a:t>
            </a:r>
            <a:endParaRPr lang="en-CA" sz="1600" dirty="0">
              <a:solidFill>
                <a:srgbClr val="000000"/>
              </a:solidFill>
            </a:endParaRPr>
          </a:p>
        </p:txBody>
      </p:sp>
      <p:cxnSp>
        <p:nvCxnSpPr>
          <p:cNvPr id="23" name="Straight Arrow Connector 22"/>
          <p:cNvCxnSpPr/>
          <p:nvPr/>
        </p:nvCxnSpPr>
        <p:spPr>
          <a:xfrm flipH="1" flipV="1">
            <a:off x="6770077" y="3660168"/>
            <a:ext cx="1028700" cy="1532796"/>
          </a:xfrm>
          <a:prstGeom prst="straightConnector1">
            <a:avLst/>
          </a:prstGeom>
          <a:ln w="50800">
            <a:solidFill>
              <a:schemeClr val="tx2">
                <a:lumMod val="40000"/>
                <a:lumOff val="60000"/>
              </a:schemeClr>
            </a:solidFill>
            <a:prstDash val="dashDot"/>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6774473" y="4307874"/>
            <a:ext cx="694592" cy="1016987"/>
          </a:xfrm>
          <a:prstGeom prst="straightConnector1">
            <a:avLst/>
          </a:prstGeom>
          <a:ln w="50800">
            <a:solidFill>
              <a:srgbClr val="FF0000"/>
            </a:solidFill>
            <a:prstDash val="dashDot"/>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6770077" y="4898426"/>
            <a:ext cx="460130" cy="678464"/>
          </a:xfrm>
          <a:prstGeom prst="straightConnector1">
            <a:avLst/>
          </a:prstGeom>
          <a:ln w="50800">
            <a:solidFill>
              <a:srgbClr val="92D050"/>
            </a:solidFill>
            <a:prstDash val="dashDot"/>
            <a:tailEnd type="arrow"/>
          </a:ln>
        </p:spPr>
        <p:style>
          <a:lnRef idx="2">
            <a:schemeClr val="accent1"/>
          </a:lnRef>
          <a:fillRef idx="0">
            <a:schemeClr val="accent1"/>
          </a:fillRef>
          <a:effectRef idx="1">
            <a:schemeClr val="accent1"/>
          </a:effectRef>
          <a:fontRef idx="minor">
            <a:schemeClr val="tx1"/>
          </a:fontRef>
        </p:style>
      </p:cxnSp>
      <p:sp>
        <p:nvSpPr>
          <p:cNvPr id="26" name="Down Arrow 25"/>
          <p:cNvSpPr/>
          <p:nvPr/>
        </p:nvSpPr>
        <p:spPr>
          <a:xfrm>
            <a:off x="7781192" y="2495187"/>
            <a:ext cx="641838" cy="747347"/>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CA"/>
          </a:p>
        </p:txBody>
      </p:sp>
      <p:sp>
        <p:nvSpPr>
          <p:cNvPr id="27" name="Down Arrow 26"/>
          <p:cNvSpPr/>
          <p:nvPr/>
        </p:nvSpPr>
        <p:spPr>
          <a:xfrm>
            <a:off x="7798777" y="4665434"/>
            <a:ext cx="641838" cy="373673"/>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CA"/>
          </a:p>
        </p:txBody>
      </p:sp>
      <p:sp>
        <p:nvSpPr>
          <p:cNvPr id="28" name="Left Brace 27"/>
          <p:cNvSpPr/>
          <p:nvPr/>
        </p:nvSpPr>
        <p:spPr>
          <a:xfrm>
            <a:off x="2347547" y="925759"/>
            <a:ext cx="211015" cy="101111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29" name="Flowchart: Multidocument 28"/>
          <p:cNvSpPr/>
          <p:nvPr/>
        </p:nvSpPr>
        <p:spPr>
          <a:xfrm>
            <a:off x="2558562" y="1004889"/>
            <a:ext cx="1178169" cy="852855"/>
          </a:xfrm>
          <a:prstGeom prst="flowChartMulti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CA" dirty="0" smtClean="0"/>
              <a:t>patients</a:t>
            </a:r>
            <a:endParaRPr lang="en-CA" dirty="0"/>
          </a:p>
        </p:txBody>
      </p:sp>
      <p:sp>
        <p:nvSpPr>
          <p:cNvPr id="30" name="Right Arrow 29"/>
          <p:cNvSpPr/>
          <p:nvPr/>
        </p:nvSpPr>
        <p:spPr>
          <a:xfrm>
            <a:off x="6412521" y="1185866"/>
            <a:ext cx="436685" cy="33850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CA"/>
          </a:p>
        </p:txBody>
      </p:sp>
      <p:sp>
        <p:nvSpPr>
          <p:cNvPr id="31" name="Left Brace 30"/>
          <p:cNvSpPr/>
          <p:nvPr/>
        </p:nvSpPr>
        <p:spPr>
          <a:xfrm flipH="1">
            <a:off x="6849206" y="833440"/>
            <a:ext cx="272563" cy="101111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32" name="Flowchart: Multidocument 31"/>
          <p:cNvSpPr/>
          <p:nvPr/>
        </p:nvSpPr>
        <p:spPr>
          <a:xfrm>
            <a:off x="3889131" y="1004889"/>
            <a:ext cx="1178169" cy="852855"/>
          </a:xfrm>
          <a:prstGeom prst="flowChartMulti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CA" dirty="0" smtClean="0"/>
              <a:t>patients</a:t>
            </a:r>
            <a:endParaRPr lang="en-CA" dirty="0"/>
          </a:p>
        </p:txBody>
      </p:sp>
      <p:sp>
        <p:nvSpPr>
          <p:cNvPr id="33" name="Flowchart: Multidocument 32"/>
          <p:cNvSpPr/>
          <p:nvPr/>
        </p:nvSpPr>
        <p:spPr>
          <a:xfrm>
            <a:off x="5067300" y="1004889"/>
            <a:ext cx="1178169" cy="852855"/>
          </a:xfrm>
          <a:prstGeom prst="flowChartMultidocumen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CA" dirty="0" smtClean="0"/>
              <a:t>patients</a:t>
            </a:r>
            <a:endParaRPr lang="en-CA" dirty="0"/>
          </a:p>
        </p:txBody>
      </p:sp>
    </p:spTree>
    <p:extLst>
      <p:ext uri="{BB962C8B-B14F-4D97-AF65-F5344CB8AC3E}">
        <p14:creationId xmlns:p14="http://schemas.microsoft.com/office/powerpoint/2010/main" val="263595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000" y="360000"/>
            <a:ext cx="8229600" cy="648000"/>
          </a:xfrm>
        </p:spPr>
        <p:txBody>
          <a:bodyPr anchor="b">
            <a:normAutofit/>
          </a:bodyPr>
          <a:lstStyle/>
          <a:p>
            <a:pPr algn="l"/>
            <a:r>
              <a:rPr lang="en-US" sz="3600" b="1" dirty="0" smtClean="0">
                <a:solidFill>
                  <a:schemeClr val="accent1">
                    <a:lumMod val="75000"/>
                  </a:schemeClr>
                </a:solidFill>
              </a:rPr>
              <a:t>On file PK studies</a:t>
            </a:r>
            <a:endParaRPr lang="en-US" sz="3600" b="1"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559297"/>
              </p:ext>
            </p:extLst>
          </p:nvPr>
        </p:nvGraphicFramePr>
        <p:xfrm>
          <a:off x="1008063" y="1736725"/>
          <a:ext cx="7444767" cy="4142043"/>
        </p:xfrm>
        <a:graphic>
          <a:graphicData uri="http://schemas.openxmlformats.org/drawingml/2006/table">
            <a:tbl>
              <a:tblPr firstRow="1" bandRow="1">
                <a:tableStyleId>{5C22544A-7EE6-4342-B048-85BDC9FD1C3A}</a:tableStyleId>
              </a:tblPr>
              <a:tblGrid>
                <a:gridCol w="2481589"/>
                <a:gridCol w="2481589"/>
                <a:gridCol w="2481589"/>
              </a:tblGrid>
              <a:tr h="799291">
                <a:tc>
                  <a:txBody>
                    <a:bodyPr/>
                    <a:lstStyle/>
                    <a:p>
                      <a:pPr algn="ctr"/>
                      <a:r>
                        <a:rPr lang="en-US" sz="2800" dirty="0" smtClean="0"/>
                        <a:t>Cohort</a:t>
                      </a:r>
                      <a:endParaRPr lang="en-US" sz="2800" dirty="0"/>
                    </a:p>
                  </a:txBody>
                  <a:tcPr/>
                </a:tc>
                <a:tc>
                  <a:txBody>
                    <a:bodyPr/>
                    <a:lstStyle/>
                    <a:p>
                      <a:pPr algn="ctr"/>
                      <a:r>
                        <a:rPr lang="en-US" sz="2800" dirty="0" smtClean="0"/>
                        <a:t>Number</a:t>
                      </a:r>
                      <a:r>
                        <a:rPr lang="en-US" sz="2800" baseline="0" dirty="0" smtClean="0"/>
                        <a:t> of subjects</a:t>
                      </a:r>
                      <a:endParaRPr lang="en-US" sz="2800" dirty="0"/>
                    </a:p>
                  </a:txBody>
                  <a:tcPr/>
                </a:tc>
                <a:tc>
                  <a:txBody>
                    <a:bodyPr/>
                    <a:lstStyle/>
                    <a:p>
                      <a:pPr algn="ctr"/>
                      <a:r>
                        <a:rPr lang="en-US" sz="2800" dirty="0" smtClean="0"/>
                        <a:t>Number of PKs</a:t>
                      </a:r>
                      <a:endParaRPr lang="en-US" sz="2800" dirty="0"/>
                    </a:p>
                  </a:txBody>
                  <a:tcPr/>
                </a:tc>
              </a:tr>
              <a:tr h="799291">
                <a:tc>
                  <a:txBody>
                    <a:bodyPr/>
                    <a:lstStyle/>
                    <a:p>
                      <a:pPr algn="ctr"/>
                      <a:r>
                        <a:rPr lang="en-US" sz="2800" dirty="0" smtClean="0"/>
                        <a:t>Derivation</a:t>
                      </a:r>
                      <a:endParaRPr lang="en-US" sz="2800" dirty="0"/>
                    </a:p>
                  </a:txBody>
                  <a:tcPr/>
                </a:tc>
                <a:tc>
                  <a:txBody>
                    <a:bodyPr/>
                    <a:lstStyle/>
                    <a:p>
                      <a:pPr algn="ctr"/>
                      <a:r>
                        <a:rPr lang="en-US" sz="2800" dirty="0" smtClean="0"/>
                        <a:t>&gt; 750</a:t>
                      </a:r>
                      <a:endParaRPr lang="en-US" sz="2800" dirty="0"/>
                    </a:p>
                  </a:txBody>
                  <a:tcPr/>
                </a:tc>
                <a:tc>
                  <a:txBody>
                    <a:bodyPr/>
                    <a:lstStyle/>
                    <a:p>
                      <a:pPr algn="ctr"/>
                      <a:r>
                        <a:rPr lang="en-US" sz="2800" dirty="0" smtClean="0"/>
                        <a:t>&gt; 1200</a:t>
                      </a:r>
                      <a:endParaRPr lang="en-US" sz="2800" dirty="0"/>
                    </a:p>
                  </a:txBody>
                  <a:tcPr/>
                </a:tc>
              </a:tr>
              <a:tr h="799291">
                <a:tc>
                  <a:txBody>
                    <a:bodyPr/>
                    <a:lstStyle/>
                    <a:p>
                      <a:pPr algn="ctr"/>
                      <a:r>
                        <a:rPr lang="en-US" sz="2800" dirty="0" smtClean="0"/>
                        <a:t>Validation</a:t>
                      </a:r>
                      <a:endParaRPr lang="en-US" sz="2800" dirty="0"/>
                    </a:p>
                  </a:txBody>
                  <a:tcPr/>
                </a:tc>
                <a:tc>
                  <a:txBody>
                    <a:bodyPr/>
                    <a:lstStyle/>
                    <a:p>
                      <a:pPr algn="ctr"/>
                      <a:r>
                        <a:rPr lang="en-US" sz="2800" dirty="0" smtClean="0"/>
                        <a:t>240</a:t>
                      </a:r>
                      <a:endParaRPr lang="en-US" sz="2800" dirty="0"/>
                    </a:p>
                  </a:txBody>
                  <a:tcPr/>
                </a:tc>
                <a:tc>
                  <a:txBody>
                    <a:bodyPr/>
                    <a:lstStyle/>
                    <a:p>
                      <a:pPr algn="ctr"/>
                      <a:r>
                        <a:rPr lang="en-US" sz="2800" dirty="0" smtClean="0"/>
                        <a:t>275</a:t>
                      </a:r>
                      <a:endParaRPr lang="en-US" sz="2800" dirty="0"/>
                    </a:p>
                  </a:txBody>
                  <a:tcPr/>
                </a:tc>
              </a:tr>
              <a:tr h="799291">
                <a:tc>
                  <a:txBody>
                    <a:bodyPr/>
                    <a:lstStyle/>
                    <a:p>
                      <a:pPr algn="ctr"/>
                      <a:r>
                        <a:rPr lang="en-US" sz="2800" dirty="0" smtClean="0"/>
                        <a:t>On-going</a:t>
                      </a:r>
                      <a:endParaRPr lang="en-US" sz="2800" dirty="0"/>
                    </a:p>
                  </a:txBody>
                  <a:tcPr/>
                </a:tc>
                <a:tc>
                  <a:txBody>
                    <a:bodyPr/>
                    <a:lstStyle/>
                    <a:p>
                      <a:pPr algn="ctr"/>
                      <a:r>
                        <a:rPr lang="en-US" sz="2800" dirty="0" smtClean="0"/>
                        <a:t>321</a:t>
                      </a:r>
                      <a:endParaRPr lang="en-US" sz="2800" dirty="0"/>
                    </a:p>
                  </a:txBody>
                  <a:tcPr/>
                </a:tc>
                <a:tc>
                  <a:txBody>
                    <a:bodyPr/>
                    <a:lstStyle/>
                    <a:p>
                      <a:pPr algn="ctr"/>
                      <a:r>
                        <a:rPr lang="en-US" sz="2800" dirty="0" smtClean="0"/>
                        <a:t>362</a:t>
                      </a:r>
                      <a:endParaRPr lang="en-US" sz="2800" dirty="0"/>
                    </a:p>
                  </a:txBody>
                  <a:tcPr/>
                </a:tc>
              </a:tr>
              <a:tr h="799291">
                <a:tc>
                  <a:txBody>
                    <a:bodyPr/>
                    <a:lstStyle/>
                    <a:p>
                      <a:pPr algn="ctr"/>
                      <a:r>
                        <a:rPr lang="en-US" sz="2800" dirty="0" smtClean="0"/>
                        <a:t>Total</a:t>
                      </a:r>
                      <a:endParaRPr lang="en-US" sz="2800" dirty="0"/>
                    </a:p>
                  </a:txBody>
                  <a:tcPr/>
                </a:tc>
                <a:tc>
                  <a:txBody>
                    <a:bodyPr/>
                    <a:lstStyle/>
                    <a:p>
                      <a:pPr algn="ctr"/>
                      <a:r>
                        <a:rPr lang="en-US" sz="2800" dirty="0" smtClean="0"/>
                        <a:t>&gt;1200</a:t>
                      </a:r>
                      <a:endParaRPr lang="en-US" sz="2800" dirty="0"/>
                    </a:p>
                  </a:txBody>
                  <a:tcPr/>
                </a:tc>
                <a:tc>
                  <a:txBody>
                    <a:bodyPr/>
                    <a:lstStyle/>
                    <a:p>
                      <a:pPr algn="ctr"/>
                      <a:r>
                        <a:rPr lang="en-US" sz="2800" dirty="0" smtClean="0"/>
                        <a:t>&gt;1800</a:t>
                      </a:r>
                      <a:endParaRPr lang="en-US" sz="2800" dirty="0"/>
                    </a:p>
                  </a:txBody>
                  <a:tcPr/>
                </a:tc>
              </a:tr>
            </a:tbl>
          </a:graphicData>
        </a:graphic>
      </p:graphicFrame>
    </p:spTree>
    <p:extLst>
      <p:ext uri="{BB962C8B-B14F-4D97-AF65-F5344CB8AC3E}">
        <p14:creationId xmlns:p14="http://schemas.microsoft.com/office/powerpoint/2010/main" val="190400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331" r="4396"/>
          <a:stretch/>
        </p:blipFill>
        <p:spPr>
          <a:xfrm>
            <a:off x="505075" y="1517784"/>
            <a:ext cx="8265438" cy="3975793"/>
          </a:xfrm>
          <a:prstGeom prst="rect">
            <a:avLst/>
          </a:prstGeom>
        </p:spPr>
      </p:pic>
      <p:sp>
        <p:nvSpPr>
          <p:cNvPr id="3" name="Title 1"/>
          <p:cNvSpPr>
            <a:spLocks noGrp="1"/>
          </p:cNvSpPr>
          <p:nvPr>
            <p:ph type="title"/>
          </p:nvPr>
        </p:nvSpPr>
        <p:spPr>
          <a:xfrm>
            <a:off x="0" y="360000"/>
            <a:ext cx="9144000" cy="648000"/>
          </a:xfrm>
        </p:spPr>
        <p:txBody>
          <a:bodyPr anchor="b" anchorCtr="0">
            <a:noAutofit/>
          </a:bodyPr>
          <a:lstStyle/>
          <a:p>
            <a:r>
              <a:rPr lang="en-US" sz="3600" b="1" dirty="0" smtClean="0">
                <a:solidFill>
                  <a:schemeClr val="accent1">
                    <a:lumMod val="75000"/>
                  </a:schemeClr>
                </a:solidFill>
              </a:rPr>
              <a:t>The WAPPS network</a:t>
            </a:r>
            <a:endParaRPr lang="en-US" sz="3600" b="1" dirty="0">
              <a:solidFill>
                <a:schemeClr val="accent1">
                  <a:lumMod val="75000"/>
                </a:schemeClr>
              </a:solidFill>
            </a:endParaRPr>
          </a:p>
        </p:txBody>
      </p:sp>
      <p:sp>
        <p:nvSpPr>
          <p:cNvPr id="5" name="Fußzeilenplatzhalter 3"/>
          <p:cNvSpPr txBox="1">
            <a:spLocks/>
          </p:cNvSpPr>
          <p:nvPr/>
        </p:nvSpPr>
        <p:spPr bwMode="gray">
          <a:xfrm>
            <a:off x="1327150" y="6280681"/>
            <a:ext cx="7556501" cy="433387"/>
          </a:xfrm>
          <a:prstGeom prst="rect">
            <a:avLst/>
          </a:prstGeom>
        </p:spPr>
        <p:txBody>
          <a:bodyPr lIns="91257" tIns="45629" rIns="91257" bIns="45629" anchor="b"/>
          <a:lstStyle/>
          <a:p>
            <a:pPr lvl="0" algn="r"/>
            <a:r>
              <a:rPr lang="en-GB" sz="1000" dirty="0" smtClean="0"/>
              <a:t>The Development of the Web-based Application for the Population Pharmacokinetic Service – </a:t>
            </a:r>
            <a:r>
              <a:rPr lang="en-GB" sz="1000" dirty="0" err="1" smtClean="0"/>
              <a:t>Hemophilia</a:t>
            </a:r>
            <a:r>
              <a:rPr lang="en-GB" sz="1000" dirty="0" smtClean="0"/>
              <a:t> (</a:t>
            </a:r>
            <a:r>
              <a:rPr lang="en-GB" sz="1000" dirty="0" err="1" smtClean="0"/>
              <a:t>WAPPS-Hemo</a:t>
            </a:r>
            <a:r>
              <a:rPr lang="en-GB" sz="1000" dirty="0" smtClean="0"/>
              <a:t>) – </a:t>
            </a:r>
            <a:r>
              <a:rPr lang="en-GB" sz="1000" dirty="0" err="1" smtClean="0"/>
              <a:t>Phase1</a:t>
            </a:r>
            <a:r>
              <a:rPr lang="en-GB" sz="1000" dirty="0" smtClean="0"/>
              <a:t>. </a:t>
            </a:r>
          </a:p>
          <a:p>
            <a:pPr lvl="0" algn="r"/>
            <a:r>
              <a:rPr lang="en-GB" sz="1000" dirty="0" smtClean="0"/>
              <a:t>ClinicalTrials.gov Identifier: </a:t>
            </a:r>
            <a:r>
              <a:rPr lang="en-GB" sz="1000" dirty="0" err="1" smtClean="0"/>
              <a:t>NCT02061072</a:t>
            </a:r>
            <a:r>
              <a:rPr lang="en-GB" sz="1000" dirty="0" smtClean="0"/>
              <a:t>. Available at: </a:t>
            </a:r>
            <a:r>
              <a:rPr lang="en-GB" sz="1000" dirty="0" smtClean="0">
                <a:hlinkClick r:id="rId3"/>
              </a:rPr>
              <a:t>https://clinicaltrials.gov/ct2/show/NCT02061072</a:t>
            </a:r>
            <a:r>
              <a:rPr lang="en-GB" sz="1000" dirty="0" smtClean="0"/>
              <a:t>.</a:t>
            </a:r>
            <a:endParaRPr lang="it-IT" sz="1000" dirty="0" smtClean="0"/>
          </a:p>
        </p:txBody>
      </p:sp>
    </p:spTree>
    <p:extLst>
      <p:ext uri="{BB962C8B-B14F-4D97-AF65-F5344CB8AC3E}">
        <p14:creationId xmlns:p14="http://schemas.microsoft.com/office/powerpoint/2010/main" val="214344914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000" y="438087"/>
            <a:ext cx="8229600" cy="1118332"/>
          </a:xfrm>
        </p:spPr>
        <p:txBody>
          <a:bodyPr anchor="b">
            <a:noAutofit/>
          </a:bodyPr>
          <a:lstStyle/>
          <a:p>
            <a:pPr algn="l"/>
            <a:r>
              <a:rPr lang="en-US" sz="3600" b="1" dirty="0" smtClean="0">
                <a:solidFill>
                  <a:schemeClr val="accent1">
                    <a:lumMod val="75000"/>
                  </a:schemeClr>
                </a:solidFill>
              </a:rPr>
              <a:t>FVIII – WAPPS ESTIMATES</a:t>
            </a:r>
            <a:br>
              <a:rPr lang="en-US" sz="3600" b="1" dirty="0" smtClean="0">
                <a:solidFill>
                  <a:schemeClr val="accent1">
                    <a:lumMod val="75000"/>
                  </a:schemeClr>
                </a:solidFill>
              </a:rPr>
            </a:br>
            <a:r>
              <a:rPr lang="en-US" sz="3600" b="1" dirty="0" smtClean="0">
                <a:solidFill>
                  <a:schemeClr val="accent1">
                    <a:lumMod val="75000"/>
                  </a:schemeClr>
                </a:solidFill>
              </a:rPr>
              <a:t>N = 156</a:t>
            </a:r>
            <a:endParaRPr lang="en-US" sz="3600" b="1"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6184131"/>
              </p:ext>
            </p:extLst>
          </p:nvPr>
        </p:nvGraphicFramePr>
        <p:xfrm>
          <a:off x="1008062" y="2565400"/>
          <a:ext cx="7678737" cy="2072639"/>
        </p:xfrm>
        <a:graphic>
          <a:graphicData uri="http://schemas.openxmlformats.org/drawingml/2006/table">
            <a:tbl>
              <a:tblPr firstRow="1" bandRow="1">
                <a:tableStyleId>{5C22544A-7EE6-4342-B048-85BDC9FD1C3A}</a:tableStyleId>
              </a:tblPr>
              <a:tblGrid>
                <a:gridCol w="1915442"/>
                <a:gridCol w="3203716"/>
                <a:gridCol w="2559579"/>
              </a:tblGrid>
              <a:tr h="370840">
                <a:tc>
                  <a:txBody>
                    <a:bodyPr/>
                    <a:lstStyle/>
                    <a:p>
                      <a:pPr algn="ctr"/>
                      <a:endParaRPr lang="en-US" sz="2800" dirty="0"/>
                    </a:p>
                  </a:txBody>
                  <a:tcPr/>
                </a:tc>
                <a:tc>
                  <a:txBody>
                    <a:bodyPr/>
                    <a:lstStyle/>
                    <a:p>
                      <a:pPr algn="ctr"/>
                      <a:r>
                        <a:rPr lang="en-US" sz="2800" dirty="0" smtClean="0"/>
                        <a:t>Median</a:t>
                      </a:r>
                      <a:endParaRPr lang="en-US" sz="2800" dirty="0"/>
                    </a:p>
                  </a:txBody>
                  <a:tcPr/>
                </a:tc>
                <a:tc>
                  <a:txBody>
                    <a:bodyPr/>
                    <a:lstStyle/>
                    <a:p>
                      <a:pPr algn="ctr"/>
                      <a:r>
                        <a:rPr lang="en-US" sz="2800" dirty="0" smtClean="0"/>
                        <a:t>Range</a:t>
                      </a:r>
                      <a:endParaRPr lang="en-US" sz="2800" dirty="0"/>
                    </a:p>
                  </a:txBody>
                  <a:tcPr/>
                </a:tc>
              </a:tr>
              <a:tr h="370840">
                <a:tc>
                  <a:txBody>
                    <a:bodyPr/>
                    <a:lstStyle/>
                    <a:p>
                      <a:pPr algn="ctr"/>
                      <a:r>
                        <a:rPr lang="en-US" sz="2800" dirty="0" smtClean="0"/>
                        <a:t>Age</a:t>
                      </a:r>
                      <a:endParaRPr lang="en-US" sz="2800" dirty="0"/>
                    </a:p>
                  </a:txBody>
                  <a:tcPr/>
                </a:tc>
                <a:tc>
                  <a:txBody>
                    <a:bodyPr/>
                    <a:lstStyle/>
                    <a:p>
                      <a:pPr algn="ctr"/>
                      <a:r>
                        <a:rPr lang="en-US" sz="2800" dirty="0" smtClean="0"/>
                        <a:t>16</a:t>
                      </a:r>
                      <a:endParaRPr lang="en-US" sz="2800" dirty="0"/>
                    </a:p>
                  </a:txBody>
                  <a:tcPr/>
                </a:tc>
                <a:tc>
                  <a:txBody>
                    <a:bodyPr/>
                    <a:lstStyle/>
                    <a:p>
                      <a:pPr algn="ctr"/>
                      <a:r>
                        <a:rPr lang="en-US" sz="2800" dirty="0" smtClean="0"/>
                        <a:t>(1 – 74)</a:t>
                      </a:r>
                      <a:endParaRPr lang="en-US" sz="2800" dirty="0"/>
                    </a:p>
                  </a:txBody>
                  <a:tcPr/>
                </a:tc>
              </a:tr>
              <a:tr h="370840">
                <a:tc>
                  <a:txBody>
                    <a:bodyPr/>
                    <a:lstStyle/>
                    <a:p>
                      <a:pPr algn="ctr"/>
                      <a:r>
                        <a:rPr lang="en-US" sz="2800" dirty="0" smtClean="0"/>
                        <a:t>Weight</a:t>
                      </a:r>
                      <a:endParaRPr lang="en-US" sz="2800" dirty="0"/>
                    </a:p>
                  </a:txBody>
                  <a:tcPr/>
                </a:tc>
                <a:tc>
                  <a:txBody>
                    <a:bodyPr/>
                    <a:lstStyle/>
                    <a:p>
                      <a:pPr algn="ctr"/>
                      <a:r>
                        <a:rPr lang="en-US" sz="2800" dirty="0" smtClean="0"/>
                        <a:t>62.5</a:t>
                      </a:r>
                      <a:endParaRPr lang="en-US" sz="2800" dirty="0"/>
                    </a:p>
                  </a:txBody>
                  <a:tcPr/>
                </a:tc>
                <a:tc>
                  <a:txBody>
                    <a:bodyPr/>
                    <a:lstStyle/>
                    <a:p>
                      <a:pPr algn="ctr"/>
                      <a:r>
                        <a:rPr lang="en-US" sz="2800" dirty="0" smtClean="0"/>
                        <a:t>(12-204)</a:t>
                      </a:r>
                      <a:endParaRPr lang="en-US" sz="2800" dirty="0"/>
                    </a:p>
                  </a:txBody>
                  <a:tcPr/>
                </a:tc>
              </a:tr>
              <a:tr h="370840">
                <a:tc>
                  <a:txBody>
                    <a:bodyPr/>
                    <a:lstStyle/>
                    <a:p>
                      <a:pPr algn="ctr"/>
                      <a:r>
                        <a:rPr lang="en-US" sz="2800" dirty="0" smtClean="0"/>
                        <a:t>Dose</a:t>
                      </a:r>
                      <a:endParaRPr lang="en-US" sz="2800" dirty="0"/>
                    </a:p>
                  </a:txBody>
                  <a:tcPr/>
                </a:tc>
                <a:tc>
                  <a:txBody>
                    <a:bodyPr/>
                    <a:lstStyle/>
                    <a:p>
                      <a:pPr algn="ctr"/>
                      <a:r>
                        <a:rPr lang="en-US" sz="2800" dirty="0" smtClean="0"/>
                        <a:t>1500</a:t>
                      </a:r>
                      <a:endParaRPr lang="en-US" sz="2800" dirty="0"/>
                    </a:p>
                  </a:txBody>
                  <a:tcPr/>
                </a:tc>
                <a:tc>
                  <a:txBody>
                    <a:bodyPr/>
                    <a:lstStyle/>
                    <a:p>
                      <a:pPr algn="ctr"/>
                      <a:r>
                        <a:rPr lang="en-US" sz="2800" dirty="0" smtClean="0"/>
                        <a:t>(250 – 6250)</a:t>
                      </a:r>
                      <a:endParaRPr lang="en-US" sz="2800" dirty="0"/>
                    </a:p>
                  </a:txBody>
                  <a:tcPr/>
                </a:tc>
              </a:tr>
            </a:tbl>
          </a:graphicData>
        </a:graphic>
      </p:graphicFrame>
      <p:sp>
        <p:nvSpPr>
          <p:cNvPr id="5" name="TextBox 4"/>
          <p:cNvSpPr txBox="1"/>
          <p:nvPr/>
        </p:nvSpPr>
        <p:spPr>
          <a:xfrm>
            <a:off x="5481440" y="6265251"/>
            <a:ext cx="3431085" cy="369332"/>
          </a:xfrm>
          <a:prstGeom prst="rect">
            <a:avLst/>
          </a:prstGeom>
          <a:noFill/>
        </p:spPr>
        <p:txBody>
          <a:bodyPr wrap="none" rtlCol="0">
            <a:spAutoFit/>
          </a:bodyPr>
          <a:lstStyle/>
          <a:p>
            <a:r>
              <a:rPr lang="en-US" dirty="0" smtClean="0"/>
              <a:t>{data on file, WAPPS investigators)</a:t>
            </a:r>
            <a:endParaRPr lang="en-US" dirty="0"/>
          </a:p>
        </p:txBody>
      </p:sp>
    </p:spTree>
    <p:extLst>
      <p:ext uri="{BB962C8B-B14F-4D97-AF65-F5344CB8AC3E}">
        <p14:creationId xmlns:p14="http://schemas.microsoft.com/office/powerpoint/2010/main" val="2615704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9181807"/>
              </p:ext>
            </p:extLst>
          </p:nvPr>
        </p:nvGraphicFramePr>
        <p:xfrm>
          <a:off x="1008062" y="2565400"/>
          <a:ext cx="7678737" cy="2956559"/>
        </p:xfrm>
        <a:graphic>
          <a:graphicData uri="http://schemas.openxmlformats.org/drawingml/2006/table">
            <a:tbl>
              <a:tblPr firstRow="1" bandRow="1">
                <a:tableStyleId>{5C22544A-7EE6-4342-B048-85BDC9FD1C3A}</a:tableStyleId>
              </a:tblPr>
              <a:tblGrid>
                <a:gridCol w="3574489"/>
                <a:gridCol w="1937807"/>
                <a:gridCol w="2166441"/>
              </a:tblGrid>
              <a:tr h="370840">
                <a:tc>
                  <a:txBody>
                    <a:bodyPr/>
                    <a:lstStyle/>
                    <a:p>
                      <a:pPr algn="ctr"/>
                      <a:endParaRPr lang="en-US" sz="2800" dirty="0"/>
                    </a:p>
                  </a:txBody>
                  <a:tcPr/>
                </a:tc>
                <a:tc>
                  <a:txBody>
                    <a:bodyPr/>
                    <a:lstStyle/>
                    <a:p>
                      <a:pPr algn="ctr"/>
                      <a:r>
                        <a:rPr lang="en-US" sz="2800" dirty="0" smtClean="0"/>
                        <a:t>Median</a:t>
                      </a:r>
                      <a:endParaRPr lang="en-US" sz="2800" dirty="0"/>
                    </a:p>
                  </a:txBody>
                  <a:tcPr/>
                </a:tc>
                <a:tc>
                  <a:txBody>
                    <a:bodyPr/>
                    <a:lstStyle/>
                    <a:p>
                      <a:pPr algn="ctr"/>
                      <a:r>
                        <a:rPr lang="en-US" sz="2800" dirty="0" smtClean="0"/>
                        <a:t>Range</a:t>
                      </a:r>
                      <a:endParaRPr lang="en-US" sz="2800" dirty="0"/>
                    </a:p>
                  </a:txBody>
                  <a:tcPr/>
                </a:tc>
              </a:tr>
              <a:tr h="370840">
                <a:tc>
                  <a:txBody>
                    <a:bodyPr/>
                    <a:lstStyle/>
                    <a:p>
                      <a:pPr algn="ctr"/>
                      <a:r>
                        <a:rPr lang="en-US" sz="2600" dirty="0" smtClean="0"/>
                        <a:t>Clearance ml min-1 kg-1</a:t>
                      </a:r>
                      <a:endParaRPr lang="en-US" sz="2600" dirty="0"/>
                    </a:p>
                  </a:txBody>
                  <a:tcPr/>
                </a:tc>
                <a:tc>
                  <a:txBody>
                    <a:bodyPr/>
                    <a:lstStyle/>
                    <a:p>
                      <a:pPr algn="ctr"/>
                      <a:r>
                        <a:rPr lang="en-US" sz="2600" dirty="0" smtClean="0"/>
                        <a:t>0.18</a:t>
                      </a:r>
                      <a:endParaRPr lang="en-US" sz="2600" dirty="0"/>
                    </a:p>
                  </a:txBody>
                  <a:tcPr/>
                </a:tc>
                <a:tc>
                  <a:txBody>
                    <a:bodyPr/>
                    <a:lstStyle/>
                    <a:p>
                      <a:pPr algn="ctr"/>
                      <a:r>
                        <a:rPr lang="en-US" sz="2600" dirty="0" smtClean="0"/>
                        <a:t>(0.04 – 0.52)</a:t>
                      </a:r>
                      <a:endParaRPr lang="en-US" sz="2600" dirty="0"/>
                    </a:p>
                  </a:txBody>
                  <a:tcPr/>
                </a:tc>
              </a:tr>
              <a:tr h="370840">
                <a:tc>
                  <a:txBody>
                    <a:bodyPr/>
                    <a:lstStyle/>
                    <a:p>
                      <a:pPr algn="ctr"/>
                      <a:r>
                        <a:rPr lang="en-US" sz="2600" dirty="0" smtClean="0"/>
                        <a:t>Terminal</a:t>
                      </a:r>
                      <a:r>
                        <a:rPr lang="en-US" sz="2600" baseline="0" dirty="0" smtClean="0"/>
                        <a:t> HL (</a:t>
                      </a:r>
                      <a:r>
                        <a:rPr lang="en-US" sz="2600" baseline="0" dirty="0" err="1" smtClean="0"/>
                        <a:t>hr</a:t>
                      </a:r>
                      <a:r>
                        <a:rPr lang="en-US" sz="2600" baseline="0" dirty="0" smtClean="0"/>
                        <a:t>)</a:t>
                      </a:r>
                      <a:endParaRPr lang="en-US" sz="2600" dirty="0"/>
                    </a:p>
                  </a:txBody>
                  <a:tcPr/>
                </a:tc>
                <a:tc>
                  <a:txBody>
                    <a:bodyPr/>
                    <a:lstStyle/>
                    <a:p>
                      <a:pPr algn="ctr"/>
                      <a:r>
                        <a:rPr lang="en-US" sz="2600" dirty="0" smtClean="0"/>
                        <a:t>12</a:t>
                      </a:r>
                      <a:endParaRPr lang="en-US" sz="2600" dirty="0"/>
                    </a:p>
                  </a:txBody>
                  <a:tcPr/>
                </a:tc>
                <a:tc>
                  <a:txBody>
                    <a:bodyPr/>
                    <a:lstStyle/>
                    <a:p>
                      <a:pPr algn="ctr"/>
                      <a:r>
                        <a:rPr lang="en-US" sz="2600" dirty="0" smtClean="0"/>
                        <a:t>(6-28)</a:t>
                      </a:r>
                      <a:endParaRPr lang="en-US" sz="2600" dirty="0"/>
                    </a:p>
                  </a:txBody>
                  <a:tcPr/>
                </a:tc>
              </a:tr>
              <a:tr h="370840">
                <a:tc>
                  <a:txBody>
                    <a:bodyPr/>
                    <a:lstStyle/>
                    <a:p>
                      <a:pPr algn="ctr"/>
                      <a:r>
                        <a:rPr lang="en-US" sz="2600" dirty="0" smtClean="0"/>
                        <a:t>Time to 0.05 IU/mL (</a:t>
                      </a:r>
                      <a:r>
                        <a:rPr lang="en-US" sz="2600" dirty="0" err="1" smtClean="0"/>
                        <a:t>hr</a:t>
                      </a:r>
                      <a:r>
                        <a:rPr lang="en-US" sz="2600" dirty="0" smtClean="0"/>
                        <a:t>)</a:t>
                      </a:r>
                      <a:endParaRPr lang="en-US" sz="2600" dirty="0"/>
                    </a:p>
                  </a:txBody>
                  <a:tcPr/>
                </a:tc>
                <a:tc>
                  <a:txBody>
                    <a:bodyPr/>
                    <a:lstStyle/>
                    <a:p>
                      <a:pPr algn="ctr"/>
                      <a:r>
                        <a:rPr lang="en-US" sz="2600" dirty="0" smtClean="0"/>
                        <a:t>38</a:t>
                      </a:r>
                      <a:endParaRPr lang="en-US" sz="2600" dirty="0"/>
                    </a:p>
                  </a:txBody>
                  <a:tcPr/>
                </a:tc>
                <a:tc>
                  <a:txBody>
                    <a:bodyPr/>
                    <a:lstStyle/>
                    <a:p>
                      <a:pPr algn="ctr"/>
                      <a:r>
                        <a:rPr lang="en-US" sz="2600" dirty="0" smtClean="0"/>
                        <a:t>(16-96)</a:t>
                      </a:r>
                      <a:endParaRPr lang="en-US" sz="2600"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600" dirty="0" smtClean="0"/>
                        <a:t>Time to 0.02 IU/mL (</a:t>
                      </a:r>
                      <a:r>
                        <a:rPr lang="en-US" sz="2600" dirty="0" err="1" smtClean="0"/>
                        <a:t>hr</a:t>
                      </a:r>
                      <a:r>
                        <a:rPr lang="en-US" sz="2600" dirty="0" smtClean="0"/>
                        <a:t>)</a:t>
                      </a:r>
                    </a:p>
                  </a:txBody>
                  <a:tcPr/>
                </a:tc>
                <a:tc>
                  <a:txBody>
                    <a:bodyPr/>
                    <a:lstStyle/>
                    <a:p>
                      <a:pPr algn="ctr"/>
                      <a:r>
                        <a:rPr lang="en-US" sz="2600" dirty="0" smtClean="0"/>
                        <a:t>55</a:t>
                      </a:r>
                      <a:endParaRPr lang="en-US" sz="2600" dirty="0"/>
                    </a:p>
                  </a:txBody>
                  <a:tcPr/>
                </a:tc>
                <a:tc>
                  <a:txBody>
                    <a:bodyPr/>
                    <a:lstStyle/>
                    <a:p>
                      <a:pPr algn="ctr"/>
                      <a:r>
                        <a:rPr lang="en-US" sz="2600" dirty="0" smtClean="0"/>
                        <a:t>(26-134)</a:t>
                      </a:r>
                      <a:endParaRPr lang="en-US" sz="2600"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600" dirty="0" smtClean="0"/>
                        <a:t>Time to 0.01 IU/mL (</a:t>
                      </a:r>
                      <a:r>
                        <a:rPr lang="en-US" sz="2600" dirty="0" err="1" smtClean="0"/>
                        <a:t>hr</a:t>
                      </a:r>
                      <a:r>
                        <a:rPr lang="en-US" sz="2600" dirty="0" smtClean="0"/>
                        <a:t>)</a:t>
                      </a:r>
                    </a:p>
                  </a:txBody>
                  <a:tcPr/>
                </a:tc>
                <a:tc>
                  <a:txBody>
                    <a:bodyPr/>
                    <a:lstStyle/>
                    <a:p>
                      <a:pPr algn="ctr"/>
                      <a:r>
                        <a:rPr lang="en-US" sz="2600" dirty="0" smtClean="0"/>
                        <a:t>68</a:t>
                      </a:r>
                      <a:endParaRPr lang="en-US" sz="2600" dirty="0"/>
                    </a:p>
                  </a:txBody>
                  <a:tcPr/>
                </a:tc>
                <a:tc>
                  <a:txBody>
                    <a:bodyPr/>
                    <a:lstStyle/>
                    <a:p>
                      <a:pPr algn="ctr"/>
                      <a:r>
                        <a:rPr lang="en-US" sz="2600" dirty="0" smtClean="0"/>
                        <a:t>(33-162)</a:t>
                      </a:r>
                      <a:endParaRPr lang="en-US" sz="2600" dirty="0"/>
                    </a:p>
                  </a:txBody>
                  <a:tcPr/>
                </a:tc>
              </a:tr>
            </a:tbl>
          </a:graphicData>
        </a:graphic>
      </p:graphicFrame>
      <p:sp>
        <p:nvSpPr>
          <p:cNvPr id="5" name="TextBox 4"/>
          <p:cNvSpPr txBox="1"/>
          <p:nvPr/>
        </p:nvSpPr>
        <p:spPr>
          <a:xfrm>
            <a:off x="5584072" y="6265251"/>
            <a:ext cx="3431085" cy="369332"/>
          </a:xfrm>
          <a:prstGeom prst="rect">
            <a:avLst/>
          </a:prstGeom>
          <a:noFill/>
        </p:spPr>
        <p:txBody>
          <a:bodyPr wrap="none" rtlCol="0">
            <a:spAutoFit/>
          </a:bodyPr>
          <a:lstStyle/>
          <a:p>
            <a:r>
              <a:rPr lang="en-US" dirty="0" smtClean="0"/>
              <a:t>{data on file, WAPPS investigators)</a:t>
            </a:r>
            <a:endParaRPr lang="en-US" dirty="0"/>
          </a:p>
        </p:txBody>
      </p:sp>
      <p:sp>
        <p:nvSpPr>
          <p:cNvPr id="6" name="Title 1"/>
          <p:cNvSpPr>
            <a:spLocks noGrp="1"/>
          </p:cNvSpPr>
          <p:nvPr>
            <p:ph type="title"/>
          </p:nvPr>
        </p:nvSpPr>
        <p:spPr>
          <a:xfrm>
            <a:off x="900000" y="438087"/>
            <a:ext cx="8229600" cy="1118332"/>
          </a:xfrm>
        </p:spPr>
        <p:txBody>
          <a:bodyPr anchor="b">
            <a:noAutofit/>
          </a:bodyPr>
          <a:lstStyle/>
          <a:p>
            <a:pPr algn="l"/>
            <a:r>
              <a:rPr lang="en-US" sz="3600" b="1" dirty="0" smtClean="0">
                <a:solidFill>
                  <a:schemeClr val="accent1">
                    <a:lumMod val="75000"/>
                  </a:schemeClr>
                </a:solidFill>
              </a:rPr>
              <a:t>FVIII – WAPPS ESTIMATES</a:t>
            </a:r>
            <a:br>
              <a:rPr lang="en-US" sz="3600" b="1" dirty="0" smtClean="0">
                <a:solidFill>
                  <a:schemeClr val="accent1">
                    <a:lumMod val="75000"/>
                  </a:schemeClr>
                </a:solidFill>
              </a:rPr>
            </a:br>
            <a:r>
              <a:rPr lang="en-US" sz="3600" b="1" dirty="0" smtClean="0">
                <a:solidFill>
                  <a:schemeClr val="accent1">
                    <a:lumMod val="75000"/>
                  </a:schemeClr>
                </a:solidFill>
              </a:rPr>
              <a:t>N = 156</a:t>
            </a:r>
            <a:endParaRPr lang="en-US" sz="3600" b="1" dirty="0">
              <a:solidFill>
                <a:schemeClr val="accent1">
                  <a:lumMod val="75000"/>
                </a:schemeClr>
              </a:solidFill>
            </a:endParaRPr>
          </a:p>
        </p:txBody>
      </p:sp>
    </p:spTree>
    <p:extLst>
      <p:ext uri="{BB962C8B-B14F-4D97-AF65-F5344CB8AC3E}">
        <p14:creationId xmlns:p14="http://schemas.microsoft.com/office/powerpoint/2010/main" val="42944542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25571137"/>
              </p:ext>
            </p:extLst>
          </p:nvPr>
        </p:nvGraphicFramePr>
        <p:xfrm>
          <a:off x="1008062" y="2565400"/>
          <a:ext cx="7678737" cy="2072639"/>
        </p:xfrm>
        <a:graphic>
          <a:graphicData uri="http://schemas.openxmlformats.org/drawingml/2006/table">
            <a:tbl>
              <a:tblPr firstRow="1" bandRow="1">
                <a:tableStyleId>{5C22544A-7EE6-4342-B048-85BDC9FD1C3A}</a:tableStyleId>
              </a:tblPr>
              <a:tblGrid>
                <a:gridCol w="2559579"/>
                <a:gridCol w="2559579"/>
                <a:gridCol w="2559579"/>
              </a:tblGrid>
              <a:tr h="370840">
                <a:tc>
                  <a:txBody>
                    <a:bodyPr/>
                    <a:lstStyle/>
                    <a:p>
                      <a:pPr algn="ctr"/>
                      <a:endParaRPr lang="en-US" sz="2800" dirty="0"/>
                    </a:p>
                  </a:txBody>
                  <a:tcPr/>
                </a:tc>
                <a:tc>
                  <a:txBody>
                    <a:bodyPr/>
                    <a:lstStyle/>
                    <a:p>
                      <a:pPr algn="ctr"/>
                      <a:r>
                        <a:rPr lang="en-US" sz="2800" dirty="0" smtClean="0"/>
                        <a:t>Median</a:t>
                      </a:r>
                      <a:endParaRPr lang="en-US" sz="2800" dirty="0"/>
                    </a:p>
                  </a:txBody>
                  <a:tcPr/>
                </a:tc>
                <a:tc>
                  <a:txBody>
                    <a:bodyPr/>
                    <a:lstStyle/>
                    <a:p>
                      <a:pPr algn="ctr"/>
                      <a:r>
                        <a:rPr lang="en-US" sz="2800" dirty="0" smtClean="0"/>
                        <a:t>Range</a:t>
                      </a:r>
                      <a:endParaRPr lang="en-US" sz="2800" dirty="0"/>
                    </a:p>
                  </a:txBody>
                  <a:tcPr/>
                </a:tc>
              </a:tr>
              <a:tr h="370840">
                <a:tc>
                  <a:txBody>
                    <a:bodyPr/>
                    <a:lstStyle/>
                    <a:p>
                      <a:pPr algn="ctr"/>
                      <a:r>
                        <a:rPr lang="en-US" sz="2800" dirty="0" smtClean="0"/>
                        <a:t>Age</a:t>
                      </a:r>
                      <a:endParaRPr lang="en-US" sz="2800" dirty="0"/>
                    </a:p>
                  </a:txBody>
                  <a:tcPr/>
                </a:tc>
                <a:tc>
                  <a:txBody>
                    <a:bodyPr/>
                    <a:lstStyle/>
                    <a:p>
                      <a:pPr algn="ctr"/>
                      <a:r>
                        <a:rPr lang="en-US" sz="2800" dirty="0" smtClean="0"/>
                        <a:t>19</a:t>
                      </a:r>
                      <a:endParaRPr lang="en-US" sz="2800" dirty="0"/>
                    </a:p>
                  </a:txBody>
                  <a:tcPr/>
                </a:tc>
                <a:tc>
                  <a:txBody>
                    <a:bodyPr/>
                    <a:lstStyle/>
                    <a:p>
                      <a:pPr algn="ctr"/>
                      <a:r>
                        <a:rPr lang="en-US" sz="2800" dirty="0" smtClean="0"/>
                        <a:t>(2 – 66)</a:t>
                      </a:r>
                      <a:endParaRPr lang="en-US" sz="2800" dirty="0"/>
                    </a:p>
                  </a:txBody>
                  <a:tcPr/>
                </a:tc>
              </a:tr>
              <a:tr h="370840">
                <a:tc>
                  <a:txBody>
                    <a:bodyPr/>
                    <a:lstStyle/>
                    <a:p>
                      <a:pPr algn="ctr"/>
                      <a:r>
                        <a:rPr lang="en-US" sz="2800" dirty="0" smtClean="0"/>
                        <a:t>Weight</a:t>
                      </a:r>
                      <a:endParaRPr lang="en-US" sz="2800" dirty="0"/>
                    </a:p>
                  </a:txBody>
                  <a:tcPr/>
                </a:tc>
                <a:tc>
                  <a:txBody>
                    <a:bodyPr/>
                    <a:lstStyle/>
                    <a:p>
                      <a:pPr algn="ctr"/>
                      <a:r>
                        <a:rPr lang="en-US" sz="2800" dirty="0" smtClean="0"/>
                        <a:t>64.5</a:t>
                      </a:r>
                      <a:endParaRPr lang="en-US" sz="2800" dirty="0"/>
                    </a:p>
                  </a:txBody>
                  <a:tcPr/>
                </a:tc>
                <a:tc>
                  <a:txBody>
                    <a:bodyPr/>
                    <a:lstStyle/>
                    <a:p>
                      <a:pPr algn="ctr"/>
                      <a:r>
                        <a:rPr lang="en-US" sz="2800" dirty="0" smtClean="0"/>
                        <a:t>(13-132)</a:t>
                      </a:r>
                      <a:endParaRPr lang="en-US" sz="2800" dirty="0"/>
                    </a:p>
                  </a:txBody>
                  <a:tcPr/>
                </a:tc>
              </a:tr>
              <a:tr h="370840">
                <a:tc>
                  <a:txBody>
                    <a:bodyPr/>
                    <a:lstStyle/>
                    <a:p>
                      <a:pPr algn="ctr"/>
                      <a:r>
                        <a:rPr lang="en-US" sz="2800" dirty="0" smtClean="0"/>
                        <a:t>Dose</a:t>
                      </a:r>
                      <a:endParaRPr lang="en-US" sz="2800" dirty="0"/>
                    </a:p>
                  </a:txBody>
                  <a:tcPr/>
                </a:tc>
                <a:tc>
                  <a:txBody>
                    <a:bodyPr/>
                    <a:lstStyle/>
                    <a:p>
                      <a:pPr algn="ctr"/>
                      <a:r>
                        <a:rPr lang="en-US" sz="2800" dirty="0" smtClean="0"/>
                        <a:t>3000</a:t>
                      </a:r>
                      <a:endParaRPr lang="en-US" sz="2800" dirty="0"/>
                    </a:p>
                  </a:txBody>
                  <a:tcPr/>
                </a:tc>
                <a:tc>
                  <a:txBody>
                    <a:bodyPr/>
                    <a:lstStyle/>
                    <a:p>
                      <a:pPr algn="ctr"/>
                      <a:r>
                        <a:rPr lang="en-US" sz="2800" dirty="0" smtClean="0"/>
                        <a:t>(500 – 10000)</a:t>
                      </a:r>
                      <a:endParaRPr lang="en-US" sz="2800" dirty="0"/>
                    </a:p>
                  </a:txBody>
                  <a:tcPr/>
                </a:tc>
              </a:tr>
            </a:tbl>
          </a:graphicData>
        </a:graphic>
      </p:graphicFrame>
      <p:sp>
        <p:nvSpPr>
          <p:cNvPr id="5" name="TextBox 4"/>
          <p:cNvSpPr txBox="1"/>
          <p:nvPr/>
        </p:nvSpPr>
        <p:spPr>
          <a:xfrm>
            <a:off x="5584072" y="6265251"/>
            <a:ext cx="3431085" cy="369332"/>
          </a:xfrm>
          <a:prstGeom prst="rect">
            <a:avLst/>
          </a:prstGeom>
          <a:noFill/>
        </p:spPr>
        <p:txBody>
          <a:bodyPr wrap="none" rtlCol="0">
            <a:spAutoFit/>
          </a:bodyPr>
          <a:lstStyle/>
          <a:p>
            <a:r>
              <a:rPr lang="en-US" dirty="0" smtClean="0"/>
              <a:t>{data on file, WAPPS investigators)</a:t>
            </a:r>
            <a:endParaRPr lang="en-US" dirty="0"/>
          </a:p>
        </p:txBody>
      </p:sp>
      <p:sp>
        <p:nvSpPr>
          <p:cNvPr id="6" name="Title 1"/>
          <p:cNvSpPr txBox="1">
            <a:spLocks/>
          </p:cNvSpPr>
          <p:nvPr/>
        </p:nvSpPr>
        <p:spPr>
          <a:xfrm>
            <a:off x="900000" y="438087"/>
            <a:ext cx="8229600" cy="1118332"/>
          </a:xfrm>
          <a:prstGeom prst="rect">
            <a:avLst/>
          </a:prstGeom>
        </p:spPr>
        <p:txBody>
          <a:bodyPr vert="horz" lIns="91440" tIns="45720" rIns="91440" bIns="45720" rtlCol="0" anchor="b">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1">
                    <a:lumMod val="75000"/>
                  </a:schemeClr>
                </a:solidFill>
              </a:rPr>
              <a:t>FIX </a:t>
            </a:r>
            <a:r>
              <a:rPr lang="en-US" sz="3600" b="1" dirty="0" smtClean="0">
                <a:solidFill>
                  <a:schemeClr val="accent1">
                    <a:lumMod val="75000"/>
                  </a:schemeClr>
                </a:solidFill>
              </a:rPr>
              <a:t>– WAPPS ESTIMATES</a:t>
            </a:r>
            <a:br>
              <a:rPr lang="en-US" sz="3600" b="1" dirty="0" smtClean="0">
                <a:solidFill>
                  <a:schemeClr val="accent1">
                    <a:lumMod val="75000"/>
                  </a:schemeClr>
                </a:solidFill>
              </a:rPr>
            </a:br>
            <a:r>
              <a:rPr lang="en-US" sz="3600" b="1" dirty="0" smtClean="0">
                <a:solidFill>
                  <a:schemeClr val="accent1">
                    <a:lumMod val="75000"/>
                  </a:schemeClr>
                </a:solidFill>
              </a:rPr>
              <a:t>N = 38</a:t>
            </a:r>
            <a:endParaRPr lang="en-US" sz="3600" b="1" dirty="0">
              <a:solidFill>
                <a:schemeClr val="accent1">
                  <a:lumMod val="75000"/>
                </a:schemeClr>
              </a:solidFill>
            </a:endParaRPr>
          </a:p>
        </p:txBody>
      </p:sp>
    </p:spTree>
    <p:extLst>
      <p:ext uri="{BB962C8B-B14F-4D97-AF65-F5344CB8AC3E}">
        <p14:creationId xmlns:p14="http://schemas.microsoft.com/office/powerpoint/2010/main" val="596596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0000" y="360000"/>
            <a:ext cx="7751762" cy="648000"/>
          </a:xfrm>
        </p:spPr>
        <p:txBody>
          <a:bodyPr anchor="b">
            <a:normAutofit/>
          </a:bodyPr>
          <a:lstStyle/>
          <a:p>
            <a:pPr algn="l"/>
            <a:r>
              <a:rPr lang="en-US" sz="3600" b="1" dirty="0" smtClean="0">
                <a:solidFill>
                  <a:schemeClr val="accent1">
                    <a:lumMod val="75000"/>
                  </a:schemeClr>
                </a:solidFill>
              </a:rPr>
              <a:t>Outline</a:t>
            </a:r>
            <a:endParaRPr lang="en-US" sz="3600" b="1" dirty="0">
              <a:solidFill>
                <a:schemeClr val="accent1">
                  <a:lumMod val="75000"/>
                </a:schemeClr>
              </a:solidFill>
            </a:endParaRPr>
          </a:p>
        </p:txBody>
      </p:sp>
      <p:sp>
        <p:nvSpPr>
          <p:cNvPr id="5" name="Content Placeholder 4"/>
          <p:cNvSpPr>
            <a:spLocks noGrp="1"/>
          </p:cNvSpPr>
          <p:nvPr>
            <p:ph idx="1"/>
          </p:nvPr>
        </p:nvSpPr>
        <p:spPr>
          <a:xfrm>
            <a:off x="900000" y="1800000"/>
            <a:ext cx="8229600" cy="4525963"/>
          </a:xfrm>
        </p:spPr>
        <p:txBody>
          <a:bodyPr>
            <a:noAutofit/>
          </a:bodyPr>
          <a:lstStyle/>
          <a:p>
            <a:r>
              <a:rPr lang="en-US" sz="2400" dirty="0" smtClean="0"/>
              <a:t>Variability of Pharmacokinetics in </a:t>
            </a:r>
            <a:r>
              <a:rPr lang="en-US" sz="2400" dirty="0" err="1" smtClean="0"/>
              <a:t>haemophilia</a:t>
            </a:r>
            <a:r>
              <a:rPr lang="en-US" sz="2400" dirty="0" smtClean="0"/>
              <a:t> patients</a:t>
            </a:r>
          </a:p>
          <a:p>
            <a:r>
              <a:rPr lang="en-US" sz="2400" dirty="0" smtClean="0"/>
              <a:t>Basic of PK  analysis</a:t>
            </a:r>
          </a:p>
          <a:p>
            <a:r>
              <a:rPr lang="en-US" sz="2400" dirty="0" smtClean="0"/>
              <a:t>The Population based PK approach</a:t>
            </a:r>
            <a:endParaRPr lang="en-US" sz="2400" dirty="0"/>
          </a:p>
          <a:p>
            <a:r>
              <a:rPr lang="en-US" sz="2400" dirty="0" smtClean="0"/>
              <a:t>WAPPS</a:t>
            </a:r>
          </a:p>
          <a:p>
            <a:r>
              <a:rPr lang="en-US" sz="2400" dirty="0" smtClean="0"/>
              <a:t>Strength and weaknesses of each approach</a:t>
            </a:r>
          </a:p>
          <a:p>
            <a:pPr lvl="1"/>
            <a:r>
              <a:rPr lang="en-US" sz="2400" dirty="0" smtClean="0"/>
              <a:t>how the approaches can complement each other</a:t>
            </a:r>
            <a:endParaRPr lang="en-US" sz="2400" dirty="0"/>
          </a:p>
        </p:txBody>
      </p:sp>
    </p:spTree>
    <p:extLst>
      <p:ext uri="{BB962C8B-B14F-4D97-AF65-F5344CB8AC3E}">
        <p14:creationId xmlns:p14="http://schemas.microsoft.com/office/powerpoint/2010/main" val="1407401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59143772"/>
              </p:ext>
            </p:extLst>
          </p:nvPr>
        </p:nvGraphicFramePr>
        <p:xfrm>
          <a:off x="1008062" y="2565400"/>
          <a:ext cx="7678737" cy="2956559"/>
        </p:xfrm>
        <a:graphic>
          <a:graphicData uri="http://schemas.openxmlformats.org/drawingml/2006/table">
            <a:tbl>
              <a:tblPr firstRow="1" bandRow="1">
                <a:tableStyleId>{5C22544A-7EE6-4342-B048-85BDC9FD1C3A}</a:tableStyleId>
              </a:tblPr>
              <a:tblGrid>
                <a:gridCol w="3574489"/>
                <a:gridCol w="1937807"/>
                <a:gridCol w="2166441"/>
              </a:tblGrid>
              <a:tr h="370840">
                <a:tc>
                  <a:txBody>
                    <a:bodyPr/>
                    <a:lstStyle/>
                    <a:p>
                      <a:pPr algn="ctr"/>
                      <a:endParaRPr lang="en-US" sz="2800" dirty="0"/>
                    </a:p>
                  </a:txBody>
                  <a:tcPr/>
                </a:tc>
                <a:tc>
                  <a:txBody>
                    <a:bodyPr/>
                    <a:lstStyle/>
                    <a:p>
                      <a:pPr algn="ctr"/>
                      <a:r>
                        <a:rPr lang="en-US" sz="2800" dirty="0" smtClean="0"/>
                        <a:t>Median</a:t>
                      </a:r>
                      <a:endParaRPr lang="en-US" sz="2800" dirty="0"/>
                    </a:p>
                  </a:txBody>
                  <a:tcPr/>
                </a:tc>
                <a:tc>
                  <a:txBody>
                    <a:bodyPr/>
                    <a:lstStyle/>
                    <a:p>
                      <a:pPr algn="ctr"/>
                      <a:r>
                        <a:rPr lang="en-US" sz="2800" dirty="0" smtClean="0"/>
                        <a:t>Range</a:t>
                      </a:r>
                      <a:endParaRPr lang="en-US" sz="2800" dirty="0"/>
                    </a:p>
                  </a:txBody>
                  <a:tcPr/>
                </a:tc>
              </a:tr>
              <a:tr h="370840">
                <a:tc>
                  <a:txBody>
                    <a:bodyPr/>
                    <a:lstStyle/>
                    <a:p>
                      <a:pPr algn="ctr"/>
                      <a:r>
                        <a:rPr lang="en-US" sz="2600" dirty="0" smtClean="0"/>
                        <a:t>Clearance ml min-1 kg-1</a:t>
                      </a:r>
                      <a:endParaRPr lang="en-US" sz="2600" dirty="0"/>
                    </a:p>
                  </a:txBody>
                  <a:tcPr/>
                </a:tc>
                <a:tc>
                  <a:txBody>
                    <a:bodyPr/>
                    <a:lstStyle/>
                    <a:p>
                      <a:pPr algn="ctr"/>
                      <a:r>
                        <a:rPr lang="en-US" sz="2600" dirty="0" smtClean="0"/>
                        <a:t>0.34</a:t>
                      </a:r>
                      <a:endParaRPr lang="en-US" sz="2600" dirty="0"/>
                    </a:p>
                  </a:txBody>
                  <a:tcPr/>
                </a:tc>
                <a:tc>
                  <a:txBody>
                    <a:bodyPr/>
                    <a:lstStyle/>
                    <a:p>
                      <a:pPr algn="ctr"/>
                      <a:r>
                        <a:rPr lang="en-US" sz="2600" dirty="0" smtClean="0"/>
                        <a:t>(0.13 – 0.58)</a:t>
                      </a:r>
                      <a:endParaRPr lang="en-US" sz="2600" dirty="0"/>
                    </a:p>
                  </a:txBody>
                  <a:tcPr/>
                </a:tc>
              </a:tr>
              <a:tr h="370840">
                <a:tc>
                  <a:txBody>
                    <a:bodyPr/>
                    <a:lstStyle/>
                    <a:p>
                      <a:pPr algn="ctr"/>
                      <a:r>
                        <a:rPr lang="en-US" sz="2600" dirty="0" smtClean="0"/>
                        <a:t>Terminal</a:t>
                      </a:r>
                      <a:r>
                        <a:rPr lang="en-US" sz="2600" baseline="0" dirty="0" smtClean="0"/>
                        <a:t> HL (</a:t>
                      </a:r>
                      <a:r>
                        <a:rPr lang="en-US" sz="2600" baseline="0" dirty="0" err="1" smtClean="0"/>
                        <a:t>hr</a:t>
                      </a:r>
                      <a:r>
                        <a:rPr lang="en-US" sz="2600" baseline="0" dirty="0" smtClean="0"/>
                        <a:t>)</a:t>
                      </a:r>
                      <a:endParaRPr lang="en-US" sz="2600" dirty="0"/>
                    </a:p>
                  </a:txBody>
                  <a:tcPr/>
                </a:tc>
                <a:tc>
                  <a:txBody>
                    <a:bodyPr/>
                    <a:lstStyle/>
                    <a:p>
                      <a:pPr algn="ctr"/>
                      <a:r>
                        <a:rPr lang="en-US" sz="2600" dirty="0" smtClean="0"/>
                        <a:t>27</a:t>
                      </a:r>
                      <a:endParaRPr lang="en-US" sz="2600" dirty="0"/>
                    </a:p>
                  </a:txBody>
                  <a:tcPr/>
                </a:tc>
                <a:tc>
                  <a:txBody>
                    <a:bodyPr/>
                    <a:lstStyle/>
                    <a:p>
                      <a:pPr algn="ctr"/>
                      <a:r>
                        <a:rPr lang="en-US" sz="2600" dirty="0" smtClean="0"/>
                        <a:t>(17-55)</a:t>
                      </a:r>
                      <a:endParaRPr lang="en-US" sz="2600" dirty="0"/>
                    </a:p>
                  </a:txBody>
                  <a:tcPr/>
                </a:tc>
              </a:tr>
              <a:tr h="370840">
                <a:tc>
                  <a:txBody>
                    <a:bodyPr/>
                    <a:lstStyle/>
                    <a:p>
                      <a:pPr algn="ctr"/>
                      <a:r>
                        <a:rPr lang="en-US" sz="2600" dirty="0" smtClean="0"/>
                        <a:t>Time to 0.05 IU/mL (</a:t>
                      </a:r>
                      <a:r>
                        <a:rPr lang="en-US" sz="2600" dirty="0" err="1" smtClean="0"/>
                        <a:t>hr</a:t>
                      </a:r>
                      <a:r>
                        <a:rPr lang="en-US" sz="2600" dirty="0" smtClean="0"/>
                        <a:t>)</a:t>
                      </a:r>
                      <a:endParaRPr lang="en-US" sz="2600" dirty="0"/>
                    </a:p>
                  </a:txBody>
                  <a:tcPr/>
                </a:tc>
                <a:tc>
                  <a:txBody>
                    <a:bodyPr/>
                    <a:lstStyle/>
                    <a:p>
                      <a:pPr algn="ctr"/>
                      <a:r>
                        <a:rPr lang="en-US" sz="2600" dirty="0" smtClean="0"/>
                        <a:t>51</a:t>
                      </a:r>
                      <a:endParaRPr lang="en-US" sz="2600" dirty="0"/>
                    </a:p>
                  </a:txBody>
                  <a:tcPr/>
                </a:tc>
                <a:tc>
                  <a:txBody>
                    <a:bodyPr/>
                    <a:lstStyle/>
                    <a:p>
                      <a:pPr algn="ctr"/>
                      <a:r>
                        <a:rPr lang="en-US" sz="2600" dirty="0" smtClean="0"/>
                        <a:t>(18 – 60)</a:t>
                      </a:r>
                      <a:endParaRPr lang="en-US" sz="2600"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600" dirty="0" smtClean="0"/>
                        <a:t>Time to 0.02 IU/mL (</a:t>
                      </a:r>
                      <a:r>
                        <a:rPr lang="en-US" sz="2600" dirty="0" err="1" smtClean="0"/>
                        <a:t>hr</a:t>
                      </a:r>
                      <a:r>
                        <a:rPr lang="en-US" sz="2600" dirty="0" smtClean="0"/>
                        <a:t>)</a:t>
                      </a:r>
                    </a:p>
                  </a:txBody>
                  <a:tcPr/>
                </a:tc>
                <a:tc>
                  <a:txBody>
                    <a:bodyPr/>
                    <a:lstStyle/>
                    <a:p>
                      <a:pPr algn="ctr"/>
                      <a:r>
                        <a:rPr lang="en-US" sz="2600" dirty="0" smtClean="0"/>
                        <a:t>85</a:t>
                      </a:r>
                      <a:endParaRPr lang="en-US" sz="2600" dirty="0"/>
                    </a:p>
                  </a:txBody>
                  <a:tcPr/>
                </a:tc>
                <a:tc>
                  <a:txBody>
                    <a:bodyPr/>
                    <a:lstStyle/>
                    <a:p>
                      <a:pPr algn="ctr"/>
                      <a:r>
                        <a:rPr lang="en-US" sz="2600" dirty="0" smtClean="0"/>
                        <a:t>(49-84)</a:t>
                      </a:r>
                      <a:endParaRPr lang="en-US" sz="2600"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600" dirty="0" smtClean="0"/>
                        <a:t>Time to 0.01 IU/mL (</a:t>
                      </a:r>
                      <a:r>
                        <a:rPr lang="en-US" sz="2600" dirty="0" err="1" smtClean="0"/>
                        <a:t>hr</a:t>
                      </a:r>
                      <a:r>
                        <a:rPr lang="en-US" sz="2600" dirty="0" smtClean="0"/>
                        <a:t>)</a:t>
                      </a:r>
                    </a:p>
                  </a:txBody>
                  <a:tcPr/>
                </a:tc>
                <a:tc>
                  <a:txBody>
                    <a:bodyPr/>
                    <a:lstStyle/>
                    <a:p>
                      <a:pPr algn="ctr"/>
                      <a:r>
                        <a:rPr lang="en-US" sz="2600" dirty="0" smtClean="0"/>
                        <a:t>113</a:t>
                      </a:r>
                      <a:endParaRPr lang="en-US" sz="2600" dirty="0"/>
                    </a:p>
                  </a:txBody>
                  <a:tcPr/>
                </a:tc>
                <a:tc>
                  <a:txBody>
                    <a:bodyPr/>
                    <a:lstStyle/>
                    <a:p>
                      <a:pPr algn="ctr"/>
                      <a:r>
                        <a:rPr lang="en-US" sz="2600" dirty="0" smtClean="0"/>
                        <a:t>(77-160)</a:t>
                      </a:r>
                      <a:endParaRPr lang="en-US" sz="2600" dirty="0"/>
                    </a:p>
                  </a:txBody>
                  <a:tcPr/>
                </a:tc>
              </a:tr>
            </a:tbl>
          </a:graphicData>
        </a:graphic>
      </p:graphicFrame>
      <p:sp>
        <p:nvSpPr>
          <p:cNvPr id="5" name="TextBox 4"/>
          <p:cNvSpPr txBox="1"/>
          <p:nvPr/>
        </p:nvSpPr>
        <p:spPr>
          <a:xfrm>
            <a:off x="5584072" y="6265251"/>
            <a:ext cx="3431085" cy="369332"/>
          </a:xfrm>
          <a:prstGeom prst="rect">
            <a:avLst/>
          </a:prstGeom>
          <a:noFill/>
        </p:spPr>
        <p:txBody>
          <a:bodyPr wrap="none" rtlCol="0">
            <a:spAutoFit/>
          </a:bodyPr>
          <a:lstStyle/>
          <a:p>
            <a:r>
              <a:rPr lang="en-US" dirty="0" smtClean="0"/>
              <a:t>{data on file, WAPPS investigators)</a:t>
            </a:r>
            <a:endParaRPr lang="en-US" dirty="0"/>
          </a:p>
        </p:txBody>
      </p:sp>
      <p:sp>
        <p:nvSpPr>
          <p:cNvPr id="6" name="Title 1"/>
          <p:cNvSpPr txBox="1">
            <a:spLocks/>
          </p:cNvSpPr>
          <p:nvPr/>
        </p:nvSpPr>
        <p:spPr>
          <a:xfrm>
            <a:off x="900000" y="438087"/>
            <a:ext cx="8229600" cy="1118332"/>
          </a:xfrm>
          <a:prstGeom prst="rect">
            <a:avLst/>
          </a:prstGeom>
        </p:spPr>
        <p:txBody>
          <a:bodyPr vert="horz" lIns="91440" tIns="45720" rIns="91440" bIns="45720" rtlCol="0" anchor="b">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accent1">
                    <a:lumMod val="75000"/>
                  </a:schemeClr>
                </a:solidFill>
              </a:rPr>
              <a:t>FIX </a:t>
            </a:r>
            <a:r>
              <a:rPr lang="en-US" sz="3600" b="1" dirty="0" smtClean="0">
                <a:solidFill>
                  <a:schemeClr val="accent1">
                    <a:lumMod val="75000"/>
                  </a:schemeClr>
                </a:solidFill>
              </a:rPr>
              <a:t>– WAPPS ESTIMATES</a:t>
            </a:r>
            <a:br>
              <a:rPr lang="en-US" sz="3600" b="1" dirty="0" smtClean="0">
                <a:solidFill>
                  <a:schemeClr val="accent1">
                    <a:lumMod val="75000"/>
                  </a:schemeClr>
                </a:solidFill>
              </a:rPr>
            </a:br>
            <a:r>
              <a:rPr lang="en-US" sz="3600" b="1" dirty="0" smtClean="0">
                <a:solidFill>
                  <a:schemeClr val="accent1">
                    <a:lumMod val="75000"/>
                  </a:schemeClr>
                </a:solidFill>
              </a:rPr>
              <a:t>N = 38</a:t>
            </a:r>
            <a:endParaRPr lang="en-US" sz="3600" b="1" dirty="0">
              <a:solidFill>
                <a:schemeClr val="accent1">
                  <a:lumMod val="75000"/>
                </a:schemeClr>
              </a:solidFill>
            </a:endParaRPr>
          </a:p>
        </p:txBody>
      </p:sp>
    </p:spTree>
    <p:extLst>
      <p:ext uri="{BB962C8B-B14F-4D97-AF65-F5344CB8AC3E}">
        <p14:creationId xmlns:p14="http://schemas.microsoft.com/office/powerpoint/2010/main" val="709062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50777130"/>
              </p:ext>
            </p:extLst>
          </p:nvPr>
        </p:nvGraphicFramePr>
        <p:xfrm>
          <a:off x="1008062" y="2565400"/>
          <a:ext cx="7678737" cy="2072639"/>
        </p:xfrm>
        <a:graphic>
          <a:graphicData uri="http://schemas.openxmlformats.org/drawingml/2006/table">
            <a:tbl>
              <a:tblPr firstRow="1" bandRow="1">
                <a:tableStyleId>{5C22544A-7EE6-4342-B048-85BDC9FD1C3A}</a:tableStyleId>
              </a:tblPr>
              <a:tblGrid>
                <a:gridCol w="2559579"/>
                <a:gridCol w="2559579"/>
                <a:gridCol w="2559579"/>
              </a:tblGrid>
              <a:tr h="370840">
                <a:tc>
                  <a:txBody>
                    <a:bodyPr/>
                    <a:lstStyle/>
                    <a:p>
                      <a:pPr algn="ctr"/>
                      <a:endParaRPr lang="en-US" sz="2800" dirty="0"/>
                    </a:p>
                  </a:txBody>
                  <a:tcPr/>
                </a:tc>
                <a:tc>
                  <a:txBody>
                    <a:bodyPr/>
                    <a:lstStyle/>
                    <a:p>
                      <a:pPr algn="ctr"/>
                      <a:r>
                        <a:rPr lang="en-US" sz="2800" dirty="0" smtClean="0"/>
                        <a:t>Median</a:t>
                      </a:r>
                      <a:endParaRPr lang="en-US" sz="2800" dirty="0"/>
                    </a:p>
                  </a:txBody>
                  <a:tcPr/>
                </a:tc>
                <a:tc>
                  <a:txBody>
                    <a:bodyPr/>
                    <a:lstStyle/>
                    <a:p>
                      <a:pPr algn="ctr"/>
                      <a:r>
                        <a:rPr lang="en-US" sz="2800" dirty="0" smtClean="0"/>
                        <a:t>Range</a:t>
                      </a:r>
                      <a:endParaRPr lang="en-US" sz="2800" dirty="0"/>
                    </a:p>
                  </a:txBody>
                  <a:tcPr/>
                </a:tc>
              </a:tr>
              <a:tr h="370840">
                <a:tc>
                  <a:txBody>
                    <a:bodyPr/>
                    <a:lstStyle/>
                    <a:p>
                      <a:pPr algn="ctr"/>
                      <a:r>
                        <a:rPr lang="en-US" sz="2800" dirty="0" smtClean="0"/>
                        <a:t>Age</a:t>
                      </a:r>
                      <a:endParaRPr lang="en-US" sz="2800" dirty="0"/>
                    </a:p>
                  </a:txBody>
                  <a:tcPr/>
                </a:tc>
                <a:tc>
                  <a:txBody>
                    <a:bodyPr/>
                    <a:lstStyle/>
                    <a:p>
                      <a:pPr algn="ctr"/>
                      <a:r>
                        <a:rPr lang="en-US" sz="2800" dirty="0" smtClean="0"/>
                        <a:t>30.5</a:t>
                      </a:r>
                      <a:endParaRPr lang="en-US" sz="2800" dirty="0"/>
                    </a:p>
                  </a:txBody>
                  <a:tcPr/>
                </a:tc>
                <a:tc>
                  <a:txBody>
                    <a:bodyPr/>
                    <a:lstStyle/>
                    <a:p>
                      <a:pPr algn="ctr"/>
                      <a:r>
                        <a:rPr lang="en-US" sz="2800" dirty="0" smtClean="0"/>
                        <a:t>(7 – 65)</a:t>
                      </a:r>
                      <a:endParaRPr lang="en-US" sz="2800" dirty="0"/>
                    </a:p>
                  </a:txBody>
                  <a:tcPr/>
                </a:tc>
              </a:tr>
              <a:tr h="370840">
                <a:tc>
                  <a:txBody>
                    <a:bodyPr/>
                    <a:lstStyle/>
                    <a:p>
                      <a:pPr algn="ctr"/>
                      <a:r>
                        <a:rPr lang="en-US" sz="2800" dirty="0" smtClean="0"/>
                        <a:t>Weight</a:t>
                      </a:r>
                      <a:endParaRPr lang="en-US" sz="2800" dirty="0"/>
                    </a:p>
                  </a:txBody>
                  <a:tcPr/>
                </a:tc>
                <a:tc>
                  <a:txBody>
                    <a:bodyPr/>
                    <a:lstStyle/>
                    <a:p>
                      <a:pPr algn="ctr"/>
                      <a:r>
                        <a:rPr lang="en-US" sz="2800" dirty="0" smtClean="0"/>
                        <a:t>69.5</a:t>
                      </a:r>
                      <a:endParaRPr lang="en-US" sz="2800" dirty="0"/>
                    </a:p>
                  </a:txBody>
                  <a:tcPr/>
                </a:tc>
                <a:tc>
                  <a:txBody>
                    <a:bodyPr/>
                    <a:lstStyle/>
                    <a:p>
                      <a:pPr algn="ctr"/>
                      <a:r>
                        <a:rPr lang="en-US" sz="2800" dirty="0" smtClean="0"/>
                        <a:t>(26-100)</a:t>
                      </a:r>
                      <a:endParaRPr lang="en-US" sz="2800" dirty="0"/>
                    </a:p>
                  </a:txBody>
                  <a:tcPr/>
                </a:tc>
              </a:tr>
              <a:tr h="370840">
                <a:tc>
                  <a:txBody>
                    <a:bodyPr/>
                    <a:lstStyle/>
                    <a:p>
                      <a:pPr algn="ctr"/>
                      <a:r>
                        <a:rPr lang="en-US" sz="2800" dirty="0" smtClean="0"/>
                        <a:t>Dose</a:t>
                      </a:r>
                      <a:endParaRPr lang="en-US" sz="2800" dirty="0"/>
                    </a:p>
                  </a:txBody>
                  <a:tcPr/>
                </a:tc>
                <a:tc>
                  <a:txBody>
                    <a:bodyPr/>
                    <a:lstStyle/>
                    <a:p>
                      <a:pPr algn="ctr"/>
                      <a:r>
                        <a:rPr lang="en-US" sz="2800" dirty="0" smtClean="0"/>
                        <a:t>3000</a:t>
                      </a:r>
                      <a:endParaRPr lang="en-US" sz="2800" dirty="0"/>
                    </a:p>
                  </a:txBody>
                  <a:tcPr/>
                </a:tc>
                <a:tc>
                  <a:txBody>
                    <a:bodyPr/>
                    <a:lstStyle/>
                    <a:p>
                      <a:pPr algn="ctr"/>
                      <a:r>
                        <a:rPr lang="en-US" sz="2800" dirty="0" smtClean="0"/>
                        <a:t>(150 – 4000)</a:t>
                      </a:r>
                      <a:endParaRPr lang="en-US" sz="2800" dirty="0"/>
                    </a:p>
                  </a:txBody>
                  <a:tcPr/>
                </a:tc>
              </a:tr>
            </a:tbl>
          </a:graphicData>
        </a:graphic>
      </p:graphicFrame>
      <p:sp>
        <p:nvSpPr>
          <p:cNvPr id="5" name="TextBox 4"/>
          <p:cNvSpPr txBox="1"/>
          <p:nvPr/>
        </p:nvSpPr>
        <p:spPr>
          <a:xfrm>
            <a:off x="5584072" y="6265251"/>
            <a:ext cx="3431085" cy="369332"/>
          </a:xfrm>
          <a:prstGeom prst="rect">
            <a:avLst/>
          </a:prstGeom>
          <a:noFill/>
        </p:spPr>
        <p:txBody>
          <a:bodyPr wrap="none" rtlCol="0">
            <a:spAutoFit/>
          </a:bodyPr>
          <a:lstStyle/>
          <a:p>
            <a:r>
              <a:rPr lang="en-US" dirty="0" smtClean="0"/>
              <a:t>{data on file, WAPPS investigators)</a:t>
            </a:r>
            <a:endParaRPr lang="en-US" dirty="0"/>
          </a:p>
        </p:txBody>
      </p:sp>
      <p:sp>
        <p:nvSpPr>
          <p:cNvPr id="6" name="Title 1"/>
          <p:cNvSpPr txBox="1">
            <a:spLocks/>
          </p:cNvSpPr>
          <p:nvPr/>
        </p:nvSpPr>
        <p:spPr>
          <a:xfrm>
            <a:off x="900000" y="438087"/>
            <a:ext cx="8229600" cy="1118332"/>
          </a:xfrm>
          <a:prstGeom prst="rect">
            <a:avLst/>
          </a:prstGeom>
        </p:spPr>
        <p:txBody>
          <a:bodyPr vert="horz" lIns="91440" tIns="45720" rIns="91440" bIns="45720" rtlCol="0" anchor="b">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1">
                    <a:lumMod val="75000"/>
                  </a:schemeClr>
                </a:solidFill>
              </a:rPr>
              <a:t>FVIII EHL – WAPPS ESTIMATES</a:t>
            </a:r>
            <a:br>
              <a:rPr lang="en-US" sz="3600" b="1" dirty="0" smtClean="0">
                <a:solidFill>
                  <a:schemeClr val="accent1">
                    <a:lumMod val="75000"/>
                  </a:schemeClr>
                </a:solidFill>
              </a:rPr>
            </a:br>
            <a:r>
              <a:rPr lang="en-US" sz="3600" b="1" dirty="0" smtClean="0">
                <a:solidFill>
                  <a:schemeClr val="accent1">
                    <a:lumMod val="75000"/>
                  </a:schemeClr>
                </a:solidFill>
              </a:rPr>
              <a:t>N = 26</a:t>
            </a:r>
            <a:endParaRPr lang="en-US" sz="3600" b="1" dirty="0">
              <a:solidFill>
                <a:schemeClr val="accent1">
                  <a:lumMod val="75000"/>
                </a:schemeClr>
              </a:solidFill>
            </a:endParaRPr>
          </a:p>
        </p:txBody>
      </p:sp>
    </p:spTree>
    <p:extLst>
      <p:ext uri="{BB962C8B-B14F-4D97-AF65-F5344CB8AC3E}">
        <p14:creationId xmlns:p14="http://schemas.microsoft.com/office/powerpoint/2010/main" val="6299338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50021310"/>
              </p:ext>
            </p:extLst>
          </p:nvPr>
        </p:nvGraphicFramePr>
        <p:xfrm>
          <a:off x="1008062" y="2565400"/>
          <a:ext cx="7678737" cy="2956559"/>
        </p:xfrm>
        <a:graphic>
          <a:graphicData uri="http://schemas.openxmlformats.org/drawingml/2006/table">
            <a:tbl>
              <a:tblPr firstRow="1" bandRow="1">
                <a:tableStyleId>{5C22544A-7EE6-4342-B048-85BDC9FD1C3A}</a:tableStyleId>
              </a:tblPr>
              <a:tblGrid>
                <a:gridCol w="3574489"/>
                <a:gridCol w="1937807"/>
                <a:gridCol w="2166441"/>
              </a:tblGrid>
              <a:tr h="370840">
                <a:tc>
                  <a:txBody>
                    <a:bodyPr/>
                    <a:lstStyle/>
                    <a:p>
                      <a:pPr algn="ctr"/>
                      <a:endParaRPr lang="en-US" sz="2800" dirty="0"/>
                    </a:p>
                  </a:txBody>
                  <a:tcPr/>
                </a:tc>
                <a:tc>
                  <a:txBody>
                    <a:bodyPr/>
                    <a:lstStyle/>
                    <a:p>
                      <a:pPr algn="ctr"/>
                      <a:r>
                        <a:rPr lang="en-US" sz="2800" dirty="0" smtClean="0"/>
                        <a:t>Median</a:t>
                      </a:r>
                      <a:endParaRPr lang="en-US" sz="2800" dirty="0"/>
                    </a:p>
                  </a:txBody>
                  <a:tcPr/>
                </a:tc>
                <a:tc>
                  <a:txBody>
                    <a:bodyPr/>
                    <a:lstStyle/>
                    <a:p>
                      <a:pPr algn="ctr"/>
                      <a:r>
                        <a:rPr lang="en-US" sz="2800" dirty="0" smtClean="0"/>
                        <a:t>Range</a:t>
                      </a:r>
                      <a:endParaRPr lang="en-US" sz="2800" dirty="0"/>
                    </a:p>
                  </a:txBody>
                  <a:tcPr/>
                </a:tc>
              </a:tr>
              <a:tr h="370840">
                <a:tc>
                  <a:txBody>
                    <a:bodyPr/>
                    <a:lstStyle/>
                    <a:p>
                      <a:pPr algn="ctr"/>
                      <a:r>
                        <a:rPr lang="en-US" sz="2600" dirty="0" smtClean="0"/>
                        <a:t>Clearance ml min-1 kg-1</a:t>
                      </a:r>
                      <a:endParaRPr lang="en-US" sz="2600" dirty="0"/>
                    </a:p>
                  </a:txBody>
                  <a:tcPr/>
                </a:tc>
                <a:tc>
                  <a:txBody>
                    <a:bodyPr/>
                    <a:lstStyle/>
                    <a:p>
                      <a:pPr algn="ctr"/>
                      <a:r>
                        <a:rPr lang="en-US" sz="2600" dirty="0" smtClean="0"/>
                        <a:t>0.15</a:t>
                      </a:r>
                      <a:endParaRPr lang="en-US" sz="2600" dirty="0"/>
                    </a:p>
                  </a:txBody>
                  <a:tcPr/>
                </a:tc>
                <a:tc>
                  <a:txBody>
                    <a:bodyPr/>
                    <a:lstStyle/>
                    <a:p>
                      <a:pPr algn="ctr"/>
                      <a:r>
                        <a:rPr lang="en-US" sz="2600" dirty="0" smtClean="0"/>
                        <a:t>(0.02 – 0.46)</a:t>
                      </a:r>
                      <a:endParaRPr lang="en-US" sz="2600" dirty="0"/>
                    </a:p>
                  </a:txBody>
                  <a:tcPr/>
                </a:tc>
              </a:tr>
              <a:tr h="370840">
                <a:tc>
                  <a:txBody>
                    <a:bodyPr/>
                    <a:lstStyle/>
                    <a:p>
                      <a:pPr algn="ctr"/>
                      <a:r>
                        <a:rPr lang="en-US" sz="2600" dirty="0" smtClean="0"/>
                        <a:t>Terminal</a:t>
                      </a:r>
                      <a:r>
                        <a:rPr lang="en-US" sz="2600" baseline="0" dirty="0" smtClean="0"/>
                        <a:t> HL (</a:t>
                      </a:r>
                      <a:r>
                        <a:rPr lang="en-US" sz="2600" baseline="0" dirty="0" err="1" smtClean="0"/>
                        <a:t>hr</a:t>
                      </a:r>
                      <a:r>
                        <a:rPr lang="en-US" sz="2600" baseline="0" dirty="0" smtClean="0"/>
                        <a:t>)</a:t>
                      </a:r>
                      <a:endParaRPr lang="en-US" sz="2600" dirty="0"/>
                    </a:p>
                  </a:txBody>
                  <a:tcPr/>
                </a:tc>
                <a:tc>
                  <a:txBody>
                    <a:bodyPr/>
                    <a:lstStyle/>
                    <a:p>
                      <a:pPr algn="ctr"/>
                      <a:r>
                        <a:rPr lang="en-US" sz="2600" dirty="0" smtClean="0"/>
                        <a:t>18</a:t>
                      </a:r>
                      <a:endParaRPr lang="en-US" sz="2600" dirty="0"/>
                    </a:p>
                  </a:txBody>
                  <a:tcPr/>
                </a:tc>
                <a:tc>
                  <a:txBody>
                    <a:bodyPr/>
                    <a:lstStyle/>
                    <a:p>
                      <a:pPr algn="ctr"/>
                      <a:r>
                        <a:rPr lang="en-US" sz="2600" dirty="0" smtClean="0"/>
                        <a:t>(11-43)</a:t>
                      </a:r>
                      <a:endParaRPr lang="en-US" sz="2600" dirty="0"/>
                    </a:p>
                  </a:txBody>
                  <a:tcPr/>
                </a:tc>
              </a:tr>
              <a:tr h="370840">
                <a:tc>
                  <a:txBody>
                    <a:bodyPr/>
                    <a:lstStyle/>
                    <a:p>
                      <a:pPr algn="ctr"/>
                      <a:r>
                        <a:rPr lang="en-US" sz="2600" dirty="0" smtClean="0"/>
                        <a:t>Time to 0.05 IU/mL (</a:t>
                      </a:r>
                      <a:r>
                        <a:rPr lang="en-US" sz="2600" dirty="0" err="1" smtClean="0"/>
                        <a:t>hr</a:t>
                      </a:r>
                      <a:r>
                        <a:rPr lang="en-US" sz="2600" dirty="0" smtClean="0"/>
                        <a:t>)</a:t>
                      </a:r>
                      <a:endParaRPr lang="en-US" sz="2600" dirty="0"/>
                    </a:p>
                  </a:txBody>
                  <a:tcPr/>
                </a:tc>
                <a:tc>
                  <a:txBody>
                    <a:bodyPr/>
                    <a:lstStyle/>
                    <a:p>
                      <a:pPr algn="ctr"/>
                      <a:r>
                        <a:rPr lang="en-US" sz="2600" dirty="0" smtClean="0"/>
                        <a:t>71</a:t>
                      </a:r>
                      <a:endParaRPr lang="en-US" sz="2600" dirty="0"/>
                    </a:p>
                  </a:txBody>
                  <a:tcPr/>
                </a:tc>
                <a:tc>
                  <a:txBody>
                    <a:bodyPr/>
                    <a:lstStyle/>
                    <a:p>
                      <a:pPr algn="ctr"/>
                      <a:r>
                        <a:rPr lang="en-US" sz="2600" dirty="0" smtClean="0"/>
                        <a:t>(35–100)</a:t>
                      </a:r>
                      <a:endParaRPr lang="en-US" sz="2600"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600" dirty="0" smtClean="0"/>
                        <a:t>Time to 0.02 IU/mL (</a:t>
                      </a:r>
                      <a:r>
                        <a:rPr lang="en-US" sz="2600" dirty="0" err="1" smtClean="0"/>
                        <a:t>hr</a:t>
                      </a:r>
                      <a:r>
                        <a:rPr lang="en-US" sz="2600" dirty="0" smtClean="0"/>
                        <a:t>)</a:t>
                      </a:r>
                    </a:p>
                  </a:txBody>
                  <a:tcPr/>
                </a:tc>
                <a:tc>
                  <a:txBody>
                    <a:bodyPr/>
                    <a:lstStyle/>
                    <a:p>
                      <a:pPr algn="ctr"/>
                      <a:r>
                        <a:rPr lang="en-US" sz="2600" dirty="0" smtClean="0"/>
                        <a:t>95</a:t>
                      </a:r>
                      <a:endParaRPr lang="en-US" sz="2600" dirty="0"/>
                    </a:p>
                  </a:txBody>
                  <a:tcPr/>
                </a:tc>
                <a:tc>
                  <a:txBody>
                    <a:bodyPr/>
                    <a:lstStyle/>
                    <a:p>
                      <a:pPr algn="ctr"/>
                      <a:r>
                        <a:rPr lang="en-US" sz="2600" dirty="0" smtClean="0"/>
                        <a:t>(50-158)</a:t>
                      </a:r>
                      <a:endParaRPr lang="en-US" sz="2600"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600" dirty="0" smtClean="0"/>
                        <a:t>Time to 0.01 IU/mL (</a:t>
                      </a:r>
                      <a:r>
                        <a:rPr lang="en-US" sz="2600" dirty="0" err="1" smtClean="0"/>
                        <a:t>hr</a:t>
                      </a:r>
                      <a:r>
                        <a:rPr lang="en-US" sz="2600" dirty="0" smtClean="0"/>
                        <a:t>)</a:t>
                      </a:r>
                    </a:p>
                  </a:txBody>
                  <a:tcPr/>
                </a:tc>
                <a:tc>
                  <a:txBody>
                    <a:bodyPr/>
                    <a:lstStyle/>
                    <a:p>
                      <a:pPr algn="ctr"/>
                      <a:r>
                        <a:rPr lang="en-US" sz="2600" dirty="0" smtClean="0"/>
                        <a:t>109</a:t>
                      </a:r>
                      <a:endParaRPr lang="en-US" sz="2600" dirty="0"/>
                    </a:p>
                  </a:txBody>
                  <a:tcPr/>
                </a:tc>
                <a:tc>
                  <a:txBody>
                    <a:bodyPr/>
                    <a:lstStyle/>
                    <a:p>
                      <a:pPr algn="ctr"/>
                      <a:r>
                        <a:rPr lang="en-US" sz="2600" dirty="0" smtClean="0"/>
                        <a:t>(62-192)</a:t>
                      </a:r>
                      <a:endParaRPr lang="en-US" sz="2600" dirty="0"/>
                    </a:p>
                  </a:txBody>
                  <a:tcPr/>
                </a:tc>
              </a:tr>
            </a:tbl>
          </a:graphicData>
        </a:graphic>
      </p:graphicFrame>
      <p:sp>
        <p:nvSpPr>
          <p:cNvPr id="5" name="TextBox 4"/>
          <p:cNvSpPr txBox="1"/>
          <p:nvPr/>
        </p:nvSpPr>
        <p:spPr>
          <a:xfrm>
            <a:off x="5584072" y="6265251"/>
            <a:ext cx="3431085" cy="369332"/>
          </a:xfrm>
          <a:prstGeom prst="rect">
            <a:avLst/>
          </a:prstGeom>
          <a:noFill/>
        </p:spPr>
        <p:txBody>
          <a:bodyPr wrap="none" rtlCol="0">
            <a:spAutoFit/>
          </a:bodyPr>
          <a:lstStyle/>
          <a:p>
            <a:r>
              <a:rPr lang="en-US" dirty="0" smtClean="0"/>
              <a:t>{data on file, WAPPS investigators)</a:t>
            </a:r>
            <a:endParaRPr lang="en-US" dirty="0"/>
          </a:p>
        </p:txBody>
      </p:sp>
      <p:sp>
        <p:nvSpPr>
          <p:cNvPr id="6" name="Title 1"/>
          <p:cNvSpPr txBox="1">
            <a:spLocks/>
          </p:cNvSpPr>
          <p:nvPr/>
        </p:nvSpPr>
        <p:spPr>
          <a:xfrm>
            <a:off x="900000" y="438087"/>
            <a:ext cx="8229600" cy="1118332"/>
          </a:xfrm>
          <a:prstGeom prst="rect">
            <a:avLst/>
          </a:prstGeom>
        </p:spPr>
        <p:txBody>
          <a:bodyPr vert="horz" lIns="91440" tIns="45720" rIns="91440" bIns="45720" rtlCol="0" anchor="b">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1">
                    <a:lumMod val="75000"/>
                  </a:schemeClr>
                </a:solidFill>
              </a:rPr>
              <a:t>FVIII EHL – WAPPS ESTIMATES</a:t>
            </a:r>
            <a:br>
              <a:rPr lang="en-US" sz="3600" b="1" dirty="0" smtClean="0">
                <a:solidFill>
                  <a:schemeClr val="accent1">
                    <a:lumMod val="75000"/>
                  </a:schemeClr>
                </a:solidFill>
              </a:rPr>
            </a:br>
            <a:r>
              <a:rPr lang="en-US" sz="3600" b="1" dirty="0" smtClean="0">
                <a:solidFill>
                  <a:schemeClr val="accent1">
                    <a:lumMod val="75000"/>
                  </a:schemeClr>
                </a:solidFill>
              </a:rPr>
              <a:t>N = 26</a:t>
            </a:r>
            <a:endParaRPr lang="en-US" sz="3600" b="1" dirty="0">
              <a:solidFill>
                <a:schemeClr val="accent1">
                  <a:lumMod val="75000"/>
                </a:schemeClr>
              </a:solidFill>
            </a:endParaRPr>
          </a:p>
        </p:txBody>
      </p:sp>
    </p:spTree>
    <p:extLst>
      <p:ext uri="{BB962C8B-B14F-4D97-AF65-F5344CB8AC3E}">
        <p14:creationId xmlns:p14="http://schemas.microsoft.com/office/powerpoint/2010/main" val="9514904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565400"/>
            <a:ext cx="9144000" cy="1470025"/>
          </a:xfrm>
        </p:spPr>
        <p:txBody>
          <a:bodyPr/>
          <a:lstStyle/>
          <a:p>
            <a:r>
              <a:rPr lang="en-US" b="1" dirty="0" err="1" smtClean="0">
                <a:solidFill>
                  <a:schemeClr val="accent1">
                    <a:lumMod val="75000"/>
                  </a:schemeClr>
                </a:solidFill>
              </a:rPr>
              <a:t>www.wapps-hemo.org</a:t>
            </a:r>
            <a:endParaRPr lang="en-US" b="1" dirty="0">
              <a:solidFill>
                <a:schemeClr val="accent1">
                  <a:lumMod val="75000"/>
                </a:schemeClr>
              </a:solidFill>
            </a:endParaRPr>
          </a:p>
        </p:txBody>
      </p:sp>
    </p:spTree>
    <p:extLst>
      <p:ext uri="{BB962C8B-B14F-4D97-AF65-F5344CB8AC3E}">
        <p14:creationId xmlns:p14="http://schemas.microsoft.com/office/powerpoint/2010/main" val="2018125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000" y="377670"/>
            <a:ext cx="8229600" cy="1143000"/>
          </a:xfrm>
        </p:spPr>
        <p:txBody>
          <a:bodyPr>
            <a:noAutofit/>
          </a:bodyPr>
          <a:lstStyle/>
          <a:p>
            <a:pPr algn="l"/>
            <a:r>
              <a:rPr lang="en-US" sz="3600" b="1" dirty="0" smtClean="0">
                <a:solidFill>
                  <a:schemeClr val="accent1">
                    <a:lumMod val="75000"/>
                  </a:schemeClr>
                </a:solidFill>
              </a:rPr>
              <a:t>Practicalities:</a:t>
            </a:r>
            <a:br>
              <a:rPr lang="en-US" sz="3600" b="1" dirty="0" smtClean="0">
                <a:solidFill>
                  <a:schemeClr val="accent1">
                    <a:lumMod val="75000"/>
                  </a:schemeClr>
                </a:solidFill>
              </a:rPr>
            </a:br>
            <a:r>
              <a:rPr lang="en-US" sz="3600" b="1" dirty="0" smtClean="0">
                <a:solidFill>
                  <a:schemeClr val="accent1">
                    <a:lumMod val="75000"/>
                  </a:schemeClr>
                </a:solidFill>
              </a:rPr>
              <a:t>Optimal sampling time – Factor VIII</a:t>
            </a:r>
            <a:endParaRPr lang="en-US" sz="3600" b="1" dirty="0">
              <a:solidFill>
                <a:schemeClr val="accent1">
                  <a:lumMod val="75000"/>
                </a:schemeClr>
              </a:solidFill>
            </a:endParaRPr>
          </a:p>
        </p:txBody>
      </p:sp>
      <p:sp>
        <p:nvSpPr>
          <p:cNvPr id="3" name="Content Placeholder 2"/>
          <p:cNvSpPr>
            <a:spLocks noGrp="1"/>
          </p:cNvSpPr>
          <p:nvPr>
            <p:ph idx="1"/>
          </p:nvPr>
        </p:nvSpPr>
        <p:spPr>
          <a:xfrm>
            <a:off x="4546242" y="2267760"/>
            <a:ext cx="4327301" cy="4114310"/>
          </a:xfrm>
        </p:spPr>
        <p:txBody>
          <a:bodyPr>
            <a:noAutofit/>
          </a:bodyPr>
          <a:lstStyle/>
          <a:p>
            <a:r>
              <a:rPr lang="en-US" sz="2000" dirty="0" smtClean="0"/>
              <a:t>Re-analysis of data from 41 </a:t>
            </a:r>
            <a:r>
              <a:rPr lang="en-US" sz="2000" smtClean="0"/>
              <a:t>FVIII </a:t>
            </a:r>
            <a:br>
              <a:rPr lang="en-US" sz="2000" smtClean="0"/>
            </a:br>
            <a:r>
              <a:rPr lang="en-US" sz="2000" smtClean="0"/>
              <a:t>PK </a:t>
            </a:r>
            <a:r>
              <a:rPr lang="en-US" sz="2000" dirty="0" smtClean="0"/>
              <a:t>studies</a:t>
            </a:r>
          </a:p>
          <a:p>
            <a:pPr lvl="1"/>
            <a:r>
              <a:rPr lang="en-US" sz="1800" dirty="0" smtClean="0"/>
              <a:t>sampling at 4, 24 and 48 h equivalent to 7–10 samples</a:t>
            </a:r>
          </a:p>
          <a:p>
            <a:pPr>
              <a:spcAft>
                <a:spcPts val="600"/>
              </a:spcAft>
            </a:pPr>
            <a:r>
              <a:rPr lang="en-US" sz="2000" dirty="0" smtClean="0"/>
              <a:t>for the design of alternate-day dosing schedules.</a:t>
            </a:r>
          </a:p>
          <a:p>
            <a:r>
              <a:rPr lang="en-US" sz="2000" dirty="0" smtClean="0"/>
              <a:t>Sampling at</a:t>
            </a:r>
          </a:p>
          <a:p>
            <a:pPr lvl="1"/>
            <a:r>
              <a:rPr lang="en-US" sz="1800" dirty="0" smtClean="0"/>
              <a:t>8 &amp; 30 h</a:t>
            </a:r>
          </a:p>
          <a:p>
            <a:pPr lvl="1"/>
            <a:r>
              <a:rPr lang="en-US" sz="1800" dirty="0" smtClean="0"/>
              <a:t>24 h alone</a:t>
            </a:r>
          </a:p>
          <a:p>
            <a:r>
              <a:rPr lang="en-US" sz="2000" dirty="0" smtClean="0"/>
              <a:t>gave useful but less accurate results</a:t>
            </a:r>
          </a:p>
        </p:txBody>
      </p:sp>
      <p:sp>
        <p:nvSpPr>
          <p:cNvPr id="4" name="Content Placeholder 2"/>
          <p:cNvSpPr txBox="1">
            <a:spLocks/>
          </p:cNvSpPr>
          <p:nvPr/>
        </p:nvSpPr>
        <p:spPr>
          <a:xfrm>
            <a:off x="917909" y="6098842"/>
            <a:ext cx="7678737" cy="72069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i="1" dirty="0" err="1" smtClean="0"/>
              <a:t>Bjorkman</a:t>
            </a:r>
            <a:r>
              <a:rPr lang="en-US" sz="1400" i="1" dirty="0" smtClean="0"/>
              <a:t> S. Limited blood sampling for pharmacokinetic dose tailoring of FVIII in the prophylactic treatment of </a:t>
            </a:r>
            <a:r>
              <a:rPr lang="en-US" sz="1400" i="1" dirty="0" err="1" smtClean="0"/>
              <a:t>haemophilia</a:t>
            </a:r>
            <a:r>
              <a:rPr lang="en-US" sz="1400" i="1" dirty="0" smtClean="0"/>
              <a:t> A. </a:t>
            </a:r>
            <a:r>
              <a:rPr lang="it-IT" sz="1400" i="1" dirty="0" err="1" smtClean="0"/>
              <a:t>Haemophilia</a:t>
            </a:r>
            <a:r>
              <a:rPr lang="it-IT" sz="1400" i="1" dirty="0" smtClean="0"/>
              <a:t> 2010; 16: 597–605.</a:t>
            </a:r>
            <a:endParaRPr lang="en-US" sz="1400" i="1" dirty="0"/>
          </a:p>
        </p:txBody>
      </p:sp>
      <p:sp>
        <p:nvSpPr>
          <p:cNvPr id="5" name="Content Placeholder 2"/>
          <p:cNvSpPr txBox="1">
            <a:spLocks/>
          </p:cNvSpPr>
          <p:nvPr/>
        </p:nvSpPr>
        <p:spPr>
          <a:xfrm>
            <a:off x="572083" y="2177608"/>
            <a:ext cx="4051432" cy="31027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Recommended times</a:t>
            </a:r>
          </a:p>
          <a:p>
            <a:pPr lvl="1"/>
            <a:r>
              <a:rPr lang="en-US" sz="2600" b="1" dirty="0" smtClean="0">
                <a:solidFill>
                  <a:srgbClr val="FF0000"/>
                </a:solidFill>
              </a:rPr>
              <a:t>4, 24 and 48 h</a:t>
            </a:r>
          </a:p>
          <a:p>
            <a:r>
              <a:rPr lang="en-US" sz="2800" dirty="0" smtClean="0"/>
              <a:t>Alternatives</a:t>
            </a:r>
          </a:p>
          <a:p>
            <a:pPr lvl="1"/>
            <a:r>
              <a:rPr lang="en-US" sz="2600" b="1" dirty="0" smtClean="0">
                <a:solidFill>
                  <a:srgbClr val="FF0000"/>
                </a:solidFill>
              </a:rPr>
              <a:t>8, 30 h</a:t>
            </a:r>
          </a:p>
          <a:p>
            <a:pPr lvl="1"/>
            <a:r>
              <a:rPr lang="en-US" sz="2600" b="1" dirty="0" smtClean="0">
                <a:solidFill>
                  <a:srgbClr val="FF0000"/>
                </a:solidFill>
              </a:rPr>
              <a:t>24 h alone</a:t>
            </a:r>
          </a:p>
        </p:txBody>
      </p:sp>
    </p:spTree>
    <p:extLst>
      <p:ext uri="{BB962C8B-B14F-4D97-AF65-F5344CB8AC3E}">
        <p14:creationId xmlns:p14="http://schemas.microsoft.com/office/powerpoint/2010/main" val="24771988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jörkman, Collins - 2013 - Measurement of factor VIII pharmacokinetics in routine clinical practice.eps"/>
          <p:cNvPicPr>
            <a:picLocks noChangeAspect="1"/>
          </p:cNvPicPr>
          <p:nvPr/>
        </p:nvPicPr>
        <p:blipFill rotWithShape="1">
          <a:blip r:embed="rId3">
            <a:extLst>
              <a:ext uri="{28A0092B-C50C-407E-A947-70E740481C1C}">
                <a14:useLocalDpi xmlns:a14="http://schemas.microsoft.com/office/drawing/2010/main" val="0"/>
              </a:ext>
            </a:extLst>
          </a:blip>
          <a:srcRect b="73992"/>
          <a:stretch/>
        </p:blipFill>
        <p:spPr>
          <a:xfrm>
            <a:off x="-537882" y="-313765"/>
            <a:ext cx="9861176" cy="3369395"/>
          </a:xfrm>
          <a:prstGeom prst="rect">
            <a:avLst/>
          </a:prstGeom>
        </p:spPr>
      </p:pic>
      <p:pic>
        <p:nvPicPr>
          <p:cNvPr id="5" name="Picture 4" descr="Björkman, Collins - 2013 - Measurement of factor VIII pharmacokinetics in routine clinical practice.eps"/>
          <p:cNvPicPr>
            <a:picLocks noChangeAspect="1"/>
          </p:cNvPicPr>
          <p:nvPr/>
        </p:nvPicPr>
        <p:blipFill rotWithShape="1">
          <a:blip r:embed="rId4">
            <a:extLst>
              <a:ext uri="{28A0092B-C50C-407E-A947-70E740481C1C}">
                <a14:useLocalDpi xmlns:a14="http://schemas.microsoft.com/office/drawing/2010/main" val="0"/>
              </a:ext>
            </a:extLst>
          </a:blip>
          <a:srcRect l="52346" t="60279" r="11500" b="19580"/>
          <a:stretch/>
        </p:blipFill>
        <p:spPr>
          <a:xfrm>
            <a:off x="184466" y="755357"/>
            <a:ext cx="8478905" cy="6205675"/>
          </a:xfrm>
          <a:prstGeom prst="rect">
            <a:avLst/>
          </a:prstGeom>
        </p:spPr>
      </p:pic>
    </p:spTree>
    <p:extLst>
      <p:ext uri="{BB962C8B-B14F-4D97-AF65-F5344CB8AC3E}">
        <p14:creationId xmlns:p14="http://schemas.microsoft.com/office/powerpoint/2010/main" val="160833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000" y="390549"/>
            <a:ext cx="8229600" cy="1143000"/>
          </a:xfrm>
        </p:spPr>
        <p:txBody>
          <a:bodyPr>
            <a:noAutofit/>
          </a:bodyPr>
          <a:lstStyle/>
          <a:p>
            <a:pPr algn="l"/>
            <a:r>
              <a:rPr lang="en-US" sz="3600" b="1" dirty="0">
                <a:solidFill>
                  <a:schemeClr val="accent1">
                    <a:lumMod val="75000"/>
                  </a:schemeClr>
                </a:solidFill>
              </a:rPr>
              <a:t>Practicalities:</a:t>
            </a:r>
            <a:br>
              <a:rPr lang="en-US" sz="3600" b="1" dirty="0">
                <a:solidFill>
                  <a:schemeClr val="accent1">
                    <a:lumMod val="75000"/>
                  </a:schemeClr>
                </a:solidFill>
              </a:rPr>
            </a:br>
            <a:r>
              <a:rPr lang="en-US" sz="3600" b="1" dirty="0" smtClean="0">
                <a:solidFill>
                  <a:schemeClr val="accent1">
                    <a:lumMod val="75000"/>
                  </a:schemeClr>
                </a:solidFill>
              </a:rPr>
              <a:t>Optimal </a:t>
            </a:r>
            <a:r>
              <a:rPr lang="en-US" sz="3600" b="1" dirty="0">
                <a:solidFill>
                  <a:schemeClr val="accent1">
                    <a:lumMod val="75000"/>
                  </a:schemeClr>
                </a:solidFill>
              </a:rPr>
              <a:t>sampling time – Factor </a:t>
            </a:r>
            <a:r>
              <a:rPr lang="en-US" sz="3600" b="1" dirty="0" smtClean="0">
                <a:solidFill>
                  <a:schemeClr val="accent1">
                    <a:lumMod val="75000"/>
                  </a:schemeClr>
                </a:solidFill>
              </a:rPr>
              <a:t>IX</a:t>
            </a:r>
            <a:endParaRPr lang="en-US" sz="3600" b="1" dirty="0">
              <a:solidFill>
                <a:schemeClr val="accent1">
                  <a:lumMod val="75000"/>
                </a:schemeClr>
              </a:solidFill>
            </a:endParaRPr>
          </a:p>
        </p:txBody>
      </p:sp>
      <p:sp>
        <p:nvSpPr>
          <p:cNvPr id="3" name="Content Placeholder 2"/>
          <p:cNvSpPr>
            <a:spLocks noGrp="1"/>
          </p:cNvSpPr>
          <p:nvPr>
            <p:ph idx="1"/>
          </p:nvPr>
        </p:nvSpPr>
        <p:spPr>
          <a:xfrm>
            <a:off x="4713668" y="2020063"/>
            <a:ext cx="4129010" cy="4525963"/>
          </a:xfrm>
        </p:spPr>
        <p:txBody>
          <a:bodyPr>
            <a:noAutofit/>
          </a:bodyPr>
          <a:lstStyle/>
          <a:p>
            <a:pPr>
              <a:spcBef>
                <a:spcPts val="0"/>
              </a:spcBef>
              <a:spcAft>
                <a:spcPts val="800"/>
              </a:spcAft>
            </a:pPr>
            <a:r>
              <a:rPr lang="en-US" sz="1800" dirty="0" smtClean="0"/>
              <a:t>A population pharmacokinetic model and sparse factor IX (FIX) levels may be used in dose individualization.</a:t>
            </a:r>
          </a:p>
          <a:p>
            <a:pPr>
              <a:spcBef>
                <a:spcPts val="0"/>
              </a:spcBef>
              <a:spcAft>
                <a:spcPts val="800"/>
              </a:spcAft>
            </a:pPr>
            <a:r>
              <a:rPr lang="en-US" sz="1800" dirty="0" smtClean="0"/>
              <a:t>FIX sampling schedules for dose individualization were explored and compared with fixed doses.</a:t>
            </a:r>
          </a:p>
          <a:p>
            <a:pPr>
              <a:spcBef>
                <a:spcPts val="0"/>
              </a:spcBef>
              <a:spcAft>
                <a:spcPts val="800"/>
              </a:spcAft>
            </a:pPr>
            <a:r>
              <a:rPr lang="en-US" sz="1800" dirty="0" smtClean="0"/>
              <a:t>Individual FIX doses were acceptably predicted with only two samples drawn post dose (days 2 and 3).</a:t>
            </a:r>
          </a:p>
          <a:p>
            <a:pPr>
              <a:spcBef>
                <a:spcPts val="0"/>
              </a:spcBef>
              <a:spcAft>
                <a:spcPts val="800"/>
              </a:spcAft>
            </a:pPr>
            <a:r>
              <a:rPr lang="en-US" sz="1800" dirty="0" smtClean="0"/>
              <a:t>Pharmacokinetic dose individualization resulted in better target attainment than a fixed-dose regimen.</a:t>
            </a:r>
            <a:endParaRPr lang="en-US" sz="1800" dirty="0"/>
          </a:p>
        </p:txBody>
      </p:sp>
      <p:sp>
        <p:nvSpPr>
          <p:cNvPr id="4" name="Rectangle 3"/>
          <p:cNvSpPr/>
          <p:nvPr/>
        </p:nvSpPr>
        <p:spPr>
          <a:xfrm>
            <a:off x="900000" y="6240226"/>
            <a:ext cx="7942678" cy="523220"/>
          </a:xfrm>
          <a:prstGeom prst="rect">
            <a:avLst/>
          </a:prstGeom>
        </p:spPr>
        <p:txBody>
          <a:bodyPr wrap="square">
            <a:spAutoFit/>
          </a:bodyPr>
          <a:lstStyle/>
          <a:p>
            <a:r>
              <a:rPr lang="en-US" sz="1400" dirty="0" smtClean="0"/>
              <a:t>1. </a:t>
            </a:r>
            <a:r>
              <a:rPr lang="en-US" sz="1400" dirty="0" err="1" smtClean="0"/>
              <a:t>Brekkan</a:t>
            </a:r>
            <a:r>
              <a:rPr lang="en-US" sz="1400" dirty="0" smtClean="0"/>
              <a:t> A, </a:t>
            </a:r>
            <a:r>
              <a:rPr lang="en-US" sz="1400" dirty="0" err="1" smtClean="0"/>
              <a:t>Berntorp</a:t>
            </a:r>
            <a:r>
              <a:rPr lang="en-US" sz="1400" dirty="0" smtClean="0"/>
              <a:t> E, Jensen K, et al. Population Pharmacokinetics of Plasma-Derived Factor IX: Procedures for Dose Individualization. J </a:t>
            </a:r>
            <a:r>
              <a:rPr lang="en-US" sz="1400" dirty="0" err="1" smtClean="0"/>
              <a:t>Thromb</a:t>
            </a:r>
            <a:r>
              <a:rPr lang="en-US" sz="1400" dirty="0" smtClean="0"/>
              <a:t> </a:t>
            </a:r>
            <a:r>
              <a:rPr lang="en-US" sz="1400" dirty="0" err="1" smtClean="0"/>
              <a:t>Haemost</a:t>
            </a:r>
            <a:r>
              <a:rPr lang="en-US" sz="1400" dirty="0" smtClean="0"/>
              <a:t> 2016; n/a – n/a. </a:t>
            </a:r>
            <a:endParaRPr lang="en-US" sz="1400" dirty="0"/>
          </a:p>
        </p:txBody>
      </p:sp>
      <p:sp>
        <p:nvSpPr>
          <p:cNvPr id="5" name="Content Placeholder 2"/>
          <p:cNvSpPr txBox="1">
            <a:spLocks/>
          </p:cNvSpPr>
          <p:nvPr/>
        </p:nvSpPr>
        <p:spPr>
          <a:xfrm>
            <a:off x="597841" y="2023060"/>
            <a:ext cx="3796502" cy="41143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Recommended times</a:t>
            </a:r>
          </a:p>
          <a:p>
            <a:pPr lvl="1"/>
            <a:r>
              <a:rPr lang="en-US" sz="2600" b="1" dirty="0" smtClean="0">
                <a:solidFill>
                  <a:srgbClr val="FF0000"/>
                </a:solidFill>
              </a:rPr>
              <a:t>48-54, 72-78 h</a:t>
            </a:r>
          </a:p>
          <a:p>
            <a:pPr lvl="1"/>
            <a:endParaRPr lang="en-US" sz="2600" b="1" dirty="0">
              <a:solidFill>
                <a:srgbClr val="FF0000"/>
              </a:solidFill>
            </a:endParaRPr>
          </a:p>
          <a:p>
            <a:pPr lvl="1"/>
            <a:r>
              <a:rPr lang="en-US" sz="2600" b="1" dirty="0" smtClean="0">
                <a:solidFill>
                  <a:srgbClr val="FF0000"/>
                </a:solidFill>
              </a:rPr>
              <a:t>(anytime during day 2 and 3)</a:t>
            </a:r>
          </a:p>
        </p:txBody>
      </p:sp>
    </p:spTree>
    <p:extLst>
      <p:ext uri="{BB962C8B-B14F-4D97-AF65-F5344CB8AC3E}">
        <p14:creationId xmlns:p14="http://schemas.microsoft.com/office/powerpoint/2010/main" val="33732844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ekkan et al. - 2016 - 6.eps"/>
          <p:cNvPicPr>
            <a:picLocks noChangeAspect="1"/>
          </p:cNvPicPr>
          <p:nvPr/>
        </p:nvPicPr>
        <p:blipFill rotWithShape="1">
          <a:blip r:embed="rId2">
            <a:extLst>
              <a:ext uri="{28A0092B-C50C-407E-A947-70E740481C1C}">
                <a14:useLocalDpi xmlns:a14="http://schemas.microsoft.com/office/drawing/2010/main" val="0"/>
              </a:ext>
            </a:extLst>
          </a:blip>
          <a:srcRect l="7135" t="54008" r="5464" b="17359"/>
          <a:stretch/>
        </p:blipFill>
        <p:spPr>
          <a:xfrm>
            <a:off x="396820" y="1541469"/>
            <a:ext cx="8417860" cy="3622959"/>
          </a:xfrm>
          <a:prstGeom prst="rect">
            <a:avLst/>
          </a:prstGeom>
        </p:spPr>
      </p:pic>
      <p:sp>
        <p:nvSpPr>
          <p:cNvPr id="4" name="Rectangle 3"/>
          <p:cNvSpPr/>
          <p:nvPr/>
        </p:nvSpPr>
        <p:spPr>
          <a:xfrm>
            <a:off x="900000" y="6240226"/>
            <a:ext cx="7942678" cy="523220"/>
          </a:xfrm>
          <a:prstGeom prst="rect">
            <a:avLst/>
          </a:prstGeom>
        </p:spPr>
        <p:txBody>
          <a:bodyPr wrap="square">
            <a:spAutoFit/>
          </a:bodyPr>
          <a:lstStyle/>
          <a:p>
            <a:r>
              <a:rPr lang="en-US" sz="1400" dirty="0" smtClean="0"/>
              <a:t>1. </a:t>
            </a:r>
            <a:r>
              <a:rPr lang="en-US" sz="1400" dirty="0" err="1" smtClean="0"/>
              <a:t>Brekkan</a:t>
            </a:r>
            <a:r>
              <a:rPr lang="en-US" sz="1400" dirty="0" smtClean="0"/>
              <a:t> A, </a:t>
            </a:r>
            <a:r>
              <a:rPr lang="en-US" sz="1400" dirty="0" err="1" smtClean="0"/>
              <a:t>Berntorp</a:t>
            </a:r>
            <a:r>
              <a:rPr lang="en-US" sz="1400" dirty="0" smtClean="0"/>
              <a:t> E, Jensen K, et al. Population Pharmacokinetics of Plasma-Derived Factor IX: Procedures for Dose Individualization. J </a:t>
            </a:r>
            <a:r>
              <a:rPr lang="en-US" sz="1400" dirty="0" err="1" smtClean="0"/>
              <a:t>Thromb</a:t>
            </a:r>
            <a:r>
              <a:rPr lang="en-US" sz="1400" dirty="0" smtClean="0"/>
              <a:t> </a:t>
            </a:r>
            <a:r>
              <a:rPr lang="en-US" sz="1400" dirty="0" err="1" smtClean="0"/>
              <a:t>Haemost</a:t>
            </a:r>
            <a:r>
              <a:rPr lang="en-US" sz="1400" dirty="0" smtClean="0"/>
              <a:t> 2016; n/a – n/a. </a:t>
            </a:r>
            <a:endParaRPr lang="en-US" sz="1400" dirty="0"/>
          </a:p>
        </p:txBody>
      </p:sp>
    </p:spTree>
    <p:extLst>
      <p:ext uri="{BB962C8B-B14F-4D97-AF65-F5344CB8AC3E}">
        <p14:creationId xmlns:p14="http://schemas.microsoft.com/office/powerpoint/2010/main" val="11055643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000" y="360000"/>
            <a:ext cx="8229600" cy="648000"/>
          </a:xfrm>
        </p:spPr>
        <p:txBody>
          <a:bodyPr anchor="b" anchorCtr="0">
            <a:noAutofit/>
          </a:bodyPr>
          <a:lstStyle/>
          <a:p>
            <a:pPr algn="l"/>
            <a:r>
              <a:rPr lang="en-US" sz="3600" b="1" dirty="0" smtClean="0">
                <a:solidFill>
                  <a:schemeClr val="accent1">
                    <a:lumMod val="75000"/>
                  </a:schemeClr>
                </a:solidFill>
              </a:rPr>
              <a:t>Practicalities</a:t>
            </a:r>
            <a:endParaRPr lang="en-US" sz="3600" b="1" dirty="0">
              <a:solidFill>
                <a:schemeClr val="accent1">
                  <a:lumMod val="75000"/>
                </a:schemeClr>
              </a:solidFill>
            </a:endParaRPr>
          </a:p>
        </p:txBody>
      </p:sp>
      <p:sp>
        <p:nvSpPr>
          <p:cNvPr id="3" name="Content Placeholder 2"/>
          <p:cNvSpPr>
            <a:spLocks noGrp="1"/>
          </p:cNvSpPr>
          <p:nvPr>
            <p:ph idx="1"/>
          </p:nvPr>
        </p:nvSpPr>
        <p:spPr>
          <a:xfrm>
            <a:off x="560231" y="1633693"/>
            <a:ext cx="7772400" cy="4525963"/>
          </a:xfrm>
        </p:spPr>
        <p:txBody>
          <a:bodyPr>
            <a:noAutofit/>
          </a:bodyPr>
          <a:lstStyle/>
          <a:p>
            <a:pPr>
              <a:spcBef>
                <a:spcPts val="0"/>
              </a:spcBef>
            </a:pPr>
            <a:r>
              <a:rPr lang="en-US" sz="2200" dirty="0" smtClean="0"/>
              <a:t>FVIII </a:t>
            </a:r>
            <a:r>
              <a:rPr lang="en-US" sz="2200" b="1" dirty="0" smtClean="0">
                <a:solidFill>
                  <a:srgbClr val="FF0000"/>
                </a:solidFill>
              </a:rPr>
              <a:t>washout is not needed </a:t>
            </a:r>
            <a:r>
              <a:rPr lang="en-US" sz="2200" dirty="0" smtClean="0"/>
              <a:t>for estimating pharmacokinetics.</a:t>
            </a:r>
          </a:p>
          <a:p>
            <a:pPr lvl="1">
              <a:spcBef>
                <a:spcPts val="0"/>
              </a:spcBef>
              <a:spcAft>
                <a:spcPts val="1000"/>
              </a:spcAft>
            </a:pPr>
            <a:r>
              <a:rPr lang="en-US" sz="2000" dirty="0" smtClean="0"/>
              <a:t>Five FVIII half-lives would correspond to up to 5 days in prophylaxis patients.</a:t>
            </a:r>
          </a:p>
          <a:p>
            <a:pPr>
              <a:spcBef>
                <a:spcPts val="0"/>
              </a:spcBef>
            </a:pPr>
            <a:r>
              <a:rPr lang="en-US" sz="2200" dirty="0" smtClean="0"/>
              <a:t>The Bayesian analysis can be performed on </a:t>
            </a:r>
            <a:r>
              <a:rPr lang="en-US" sz="2200" b="1" dirty="0" smtClean="0">
                <a:solidFill>
                  <a:srgbClr val="FF0000"/>
                </a:solidFill>
              </a:rPr>
              <a:t>data from practically any dosing schedule</a:t>
            </a:r>
            <a:r>
              <a:rPr lang="en-US" sz="2200" dirty="0" smtClean="0"/>
              <a:t>.</a:t>
            </a:r>
          </a:p>
          <a:p>
            <a:pPr lvl="1">
              <a:spcBef>
                <a:spcPts val="0"/>
              </a:spcBef>
            </a:pPr>
            <a:r>
              <a:rPr lang="en-US" sz="2000" dirty="0" smtClean="0"/>
              <a:t>Doses and times of preceding infusions must be known for at least five half-lives (after which &lt;3% of a dose remains in the body) before the study infusion.</a:t>
            </a:r>
          </a:p>
          <a:p>
            <a:pPr lvl="1">
              <a:spcBef>
                <a:spcPts val="0"/>
              </a:spcBef>
              <a:spcAft>
                <a:spcPts val="1000"/>
              </a:spcAft>
            </a:pPr>
            <a:r>
              <a:rPr lang="en-US" sz="2000" dirty="0" smtClean="0"/>
              <a:t>Residual above baseline can be modeled as well</a:t>
            </a:r>
          </a:p>
          <a:p>
            <a:pPr>
              <a:spcBef>
                <a:spcPts val="0"/>
              </a:spcBef>
            </a:pPr>
            <a:r>
              <a:rPr lang="en-US" sz="2200" dirty="0"/>
              <a:t>Three compartment models are needed to define the PK of both </a:t>
            </a:r>
            <a:r>
              <a:rPr lang="en-US" sz="2200" dirty="0" err="1"/>
              <a:t>pdFIX</a:t>
            </a:r>
            <a:r>
              <a:rPr lang="en-US" sz="2200" dirty="0"/>
              <a:t> and </a:t>
            </a:r>
            <a:r>
              <a:rPr lang="en-US" sz="2200" dirty="0" err="1"/>
              <a:t>rFIX</a:t>
            </a:r>
            <a:endParaRPr lang="en-US" sz="2200" dirty="0"/>
          </a:p>
          <a:p>
            <a:pPr lvl="1"/>
            <a:endParaRPr lang="en-US" dirty="0" smtClean="0"/>
          </a:p>
        </p:txBody>
      </p:sp>
    </p:spTree>
    <p:extLst>
      <p:ext uri="{BB962C8B-B14F-4D97-AF65-F5344CB8AC3E}">
        <p14:creationId xmlns:p14="http://schemas.microsoft.com/office/powerpoint/2010/main" val="21957985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000" y="360000"/>
            <a:ext cx="8229600" cy="648000"/>
          </a:xfrm>
        </p:spPr>
        <p:txBody>
          <a:bodyPr anchor="b">
            <a:noAutofit/>
          </a:bodyPr>
          <a:lstStyle/>
          <a:p>
            <a:pPr algn="l"/>
            <a:r>
              <a:rPr lang="en-US" sz="3600" b="1" dirty="0" smtClean="0">
                <a:solidFill>
                  <a:schemeClr val="accent1">
                    <a:lumMod val="75000"/>
                  </a:schemeClr>
                </a:solidFill>
              </a:rPr>
              <a:t>Another tale of two cities?</a:t>
            </a:r>
            <a:endParaRPr lang="en-US" sz="3600" b="1" dirty="0">
              <a:solidFill>
                <a:schemeClr val="accent1">
                  <a:lumMod val="75000"/>
                </a:schemeClr>
              </a:solidFill>
            </a:endParaRPr>
          </a:p>
        </p:txBody>
      </p:sp>
      <p:sp>
        <p:nvSpPr>
          <p:cNvPr id="4" name="Text Placeholder 3"/>
          <p:cNvSpPr>
            <a:spLocks noGrp="1"/>
          </p:cNvSpPr>
          <p:nvPr>
            <p:ph type="body" idx="1"/>
          </p:nvPr>
        </p:nvSpPr>
        <p:spPr>
          <a:xfrm>
            <a:off x="900000" y="1535113"/>
            <a:ext cx="4040188" cy="639762"/>
          </a:xfrm>
        </p:spPr>
        <p:txBody>
          <a:bodyPr/>
          <a:lstStyle/>
          <a:p>
            <a:r>
              <a:rPr lang="en-US" dirty="0" smtClean="0">
                <a:solidFill>
                  <a:schemeClr val="accent1">
                    <a:lumMod val="75000"/>
                  </a:schemeClr>
                </a:solidFill>
              </a:rPr>
              <a:t>Classical approach</a:t>
            </a:r>
            <a:endParaRPr lang="en-US" dirty="0">
              <a:solidFill>
                <a:schemeClr val="accent1">
                  <a:lumMod val="75000"/>
                </a:schemeClr>
              </a:solidFill>
            </a:endParaRPr>
          </a:p>
        </p:txBody>
      </p:sp>
      <p:sp>
        <p:nvSpPr>
          <p:cNvPr id="5" name="Content Placeholder 4"/>
          <p:cNvSpPr>
            <a:spLocks noGrp="1"/>
          </p:cNvSpPr>
          <p:nvPr>
            <p:ph sz="half" idx="2"/>
          </p:nvPr>
        </p:nvSpPr>
        <p:spPr>
          <a:xfrm>
            <a:off x="900000" y="2174875"/>
            <a:ext cx="4040188" cy="3951288"/>
          </a:xfrm>
        </p:spPr>
        <p:txBody>
          <a:bodyPr/>
          <a:lstStyle/>
          <a:p>
            <a:r>
              <a:rPr lang="en-US" dirty="0" smtClean="0"/>
              <a:t>Pro</a:t>
            </a:r>
          </a:p>
          <a:p>
            <a:pPr lvl="1"/>
            <a:r>
              <a:rPr lang="en-US" dirty="0" smtClean="0"/>
              <a:t>Individual compartmental </a:t>
            </a:r>
            <a:r>
              <a:rPr lang="en-US" dirty="0" err="1" smtClean="0"/>
              <a:t>modelling</a:t>
            </a:r>
            <a:endParaRPr lang="en-US" dirty="0" smtClean="0"/>
          </a:p>
          <a:p>
            <a:pPr lvl="1"/>
            <a:r>
              <a:rPr lang="en-US" dirty="0" smtClean="0"/>
              <a:t>Robust to “Laboratory” variability</a:t>
            </a:r>
          </a:p>
          <a:p>
            <a:pPr marL="0" indent="0">
              <a:buNone/>
            </a:pPr>
            <a:endParaRPr lang="en-US" dirty="0" smtClean="0"/>
          </a:p>
          <a:p>
            <a:r>
              <a:rPr lang="en-US" dirty="0" smtClean="0"/>
              <a:t>Cons:</a:t>
            </a:r>
          </a:p>
          <a:p>
            <a:pPr lvl="1"/>
            <a:r>
              <a:rPr lang="en-US" dirty="0" smtClean="0"/>
              <a:t>Many samples required</a:t>
            </a:r>
          </a:p>
          <a:p>
            <a:pPr lvl="1"/>
            <a:endParaRPr lang="en-US" dirty="0" smtClean="0"/>
          </a:p>
          <a:p>
            <a:pPr lvl="1"/>
            <a:endParaRPr lang="en-US" dirty="0" smtClean="0"/>
          </a:p>
          <a:p>
            <a:pPr lvl="1"/>
            <a:endParaRPr lang="en-US" dirty="0"/>
          </a:p>
        </p:txBody>
      </p:sp>
      <p:sp>
        <p:nvSpPr>
          <p:cNvPr id="6" name="Text Placeholder 5"/>
          <p:cNvSpPr>
            <a:spLocks noGrp="1"/>
          </p:cNvSpPr>
          <p:nvPr>
            <p:ph type="body" sz="quarter" idx="3"/>
          </p:nvPr>
        </p:nvSpPr>
        <p:spPr>
          <a:xfrm>
            <a:off x="4928363" y="1535113"/>
            <a:ext cx="4041775" cy="639762"/>
          </a:xfrm>
        </p:spPr>
        <p:txBody>
          <a:bodyPr/>
          <a:lstStyle/>
          <a:p>
            <a:r>
              <a:rPr lang="en-US" dirty="0" smtClean="0">
                <a:solidFill>
                  <a:schemeClr val="accent1">
                    <a:lumMod val="75000"/>
                  </a:schemeClr>
                </a:solidFill>
              </a:rPr>
              <a:t>Population approach</a:t>
            </a:r>
            <a:endParaRPr lang="en-US" dirty="0">
              <a:solidFill>
                <a:schemeClr val="accent1">
                  <a:lumMod val="75000"/>
                </a:schemeClr>
              </a:solidFill>
            </a:endParaRPr>
          </a:p>
        </p:txBody>
      </p:sp>
      <p:sp>
        <p:nvSpPr>
          <p:cNvPr id="7" name="Content Placeholder 6"/>
          <p:cNvSpPr>
            <a:spLocks noGrp="1"/>
          </p:cNvSpPr>
          <p:nvPr>
            <p:ph sz="quarter" idx="4"/>
          </p:nvPr>
        </p:nvSpPr>
        <p:spPr>
          <a:xfrm>
            <a:off x="4928363" y="2174875"/>
            <a:ext cx="4041775" cy="3951288"/>
          </a:xfrm>
        </p:spPr>
        <p:txBody>
          <a:bodyPr/>
          <a:lstStyle/>
          <a:p>
            <a:r>
              <a:rPr lang="en-US" dirty="0" smtClean="0"/>
              <a:t>Pro</a:t>
            </a:r>
          </a:p>
          <a:p>
            <a:pPr lvl="1"/>
            <a:r>
              <a:rPr lang="en-US" dirty="0" smtClean="0"/>
              <a:t>Sparse samples (2-3 samples)</a:t>
            </a:r>
          </a:p>
          <a:p>
            <a:pPr lvl="1"/>
            <a:endParaRPr lang="en-US" dirty="0"/>
          </a:p>
          <a:p>
            <a:pPr lvl="1"/>
            <a:endParaRPr lang="en-US" dirty="0" smtClean="0"/>
          </a:p>
          <a:p>
            <a:endParaRPr lang="en-US" dirty="0" smtClean="0"/>
          </a:p>
          <a:p>
            <a:r>
              <a:rPr lang="en-US" dirty="0" smtClean="0"/>
              <a:t>Cons</a:t>
            </a:r>
          </a:p>
          <a:p>
            <a:pPr lvl="1"/>
            <a:r>
              <a:rPr lang="en-US" dirty="0" smtClean="0"/>
              <a:t>Calculation intensive</a:t>
            </a:r>
          </a:p>
          <a:p>
            <a:pPr lvl="1"/>
            <a:r>
              <a:rPr lang="en-US" dirty="0" smtClean="0"/>
              <a:t>Probabilistic approach</a:t>
            </a:r>
          </a:p>
          <a:p>
            <a:pPr lvl="1"/>
            <a:endParaRPr lang="en-US" dirty="0"/>
          </a:p>
        </p:txBody>
      </p:sp>
    </p:spTree>
    <p:extLst>
      <p:ext uri="{BB962C8B-B14F-4D97-AF65-F5344CB8AC3E}">
        <p14:creationId xmlns:p14="http://schemas.microsoft.com/office/powerpoint/2010/main" val="3779092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44937"/>
          </a:xfrm>
          <a:prstGeom prst="rect">
            <a:avLst/>
          </a:prstGeom>
        </p:spPr>
      </p:pic>
    </p:spTree>
    <p:extLst>
      <p:ext uri="{BB962C8B-B14F-4D97-AF65-F5344CB8AC3E}">
        <p14:creationId xmlns:p14="http://schemas.microsoft.com/office/powerpoint/2010/main" val="144688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0000"/>
            <a:ext cx="9144000" cy="648000"/>
          </a:xfrm>
        </p:spPr>
        <p:txBody>
          <a:bodyPr anchor="b">
            <a:noAutofit/>
          </a:bodyPr>
          <a:lstStyle/>
          <a:p>
            <a:r>
              <a:rPr lang="en-US" sz="3600" b="1" dirty="0" smtClean="0">
                <a:solidFill>
                  <a:schemeClr val="accent1">
                    <a:lumMod val="75000"/>
                  </a:schemeClr>
                </a:solidFill>
              </a:rPr>
              <a:t>Bottom line</a:t>
            </a:r>
            <a:endParaRPr lang="en-US" sz="3600" b="1" dirty="0">
              <a:solidFill>
                <a:schemeClr val="accent1">
                  <a:lumMod val="75000"/>
                </a:schemeClr>
              </a:solidFill>
            </a:endParaRPr>
          </a:p>
        </p:txBody>
      </p:sp>
      <p:pic>
        <p:nvPicPr>
          <p:cNvPr id="3" name="Picture 2" descr="Carcao and Iorio Figure 1.tif"/>
          <p:cNvPicPr>
            <a:picLocks noChangeAspect="1"/>
          </p:cNvPicPr>
          <p:nvPr/>
        </p:nvPicPr>
        <p:blipFill rotWithShape="1">
          <a:blip r:embed="rId3" cstate="screen">
            <a:extLst>
              <a:ext uri="{28A0092B-C50C-407E-A947-70E740481C1C}">
                <a14:useLocalDpi xmlns:a14="http://schemas.microsoft.com/office/drawing/2010/main"/>
              </a:ext>
            </a:extLst>
          </a:blip>
          <a:srcRect t="16460" b="4606"/>
          <a:stretch/>
        </p:blipFill>
        <p:spPr>
          <a:xfrm>
            <a:off x="1067500" y="1500550"/>
            <a:ext cx="7000313" cy="4347283"/>
          </a:xfrm>
          <a:prstGeom prst="rect">
            <a:avLst/>
          </a:prstGeom>
        </p:spPr>
      </p:pic>
      <p:pic>
        <p:nvPicPr>
          <p:cNvPr id="5" name="Picture 4" descr="FreeColorfulPuzzlePieces.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6335" y="1994374"/>
            <a:ext cx="1919864" cy="2559819"/>
          </a:xfrm>
          <a:prstGeom prst="rect">
            <a:avLst/>
          </a:prstGeom>
        </p:spPr>
      </p:pic>
      <p:sp>
        <p:nvSpPr>
          <p:cNvPr id="6" name="TextBox 5"/>
          <p:cNvSpPr txBox="1"/>
          <p:nvPr/>
        </p:nvSpPr>
        <p:spPr>
          <a:xfrm>
            <a:off x="658093" y="2359500"/>
            <a:ext cx="724731" cy="694680"/>
          </a:xfrm>
          <a:prstGeom prst="rect">
            <a:avLst/>
          </a:prstGeom>
          <a:noFill/>
        </p:spPr>
        <p:txBody>
          <a:bodyPr wrap="none" lIns="108842" tIns="54421" rIns="108842" bIns="54421" rtlCol="0">
            <a:spAutoFit/>
          </a:bodyPr>
          <a:lstStyle/>
          <a:p>
            <a:pPr defTabSz="544211"/>
            <a:r>
              <a:rPr lang="en-US" sz="3800" dirty="0" smtClean="0">
                <a:solidFill>
                  <a:prstClr val="black"/>
                </a:solidFill>
              </a:rPr>
              <a:t>PK</a:t>
            </a:r>
            <a:endParaRPr lang="en-US" sz="3800" dirty="0">
              <a:solidFill>
                <a:prstClr val="black"/>
              </a:solidFill>
            </a:endParaRPr>
          </a:p>
        </p:txBody>
      </p:sp>
      <p:sp>
        <p:nvSpPr>
          <p:cNvPr id="13" name="Fußzeilenplatzhalter 3"/>
          <p:cNvSpPr txBox="1">
            <a:spLocks/>
          </p:cNvSpPr>
          <p:nvPr/>
        </p:nvSpPr>
        <p:spPr bwMode="gray">
          <a:xfrm>
            <a:off x="850006" y="6280681"/>
            <a:ext cx="8033645" cy="433387"/>
          </a:xfrm>
          <a:prstGeom prst="rect">
            <a:avLst/>
          </a:prstGeom>
        </p:spPr>
        <p:txBody>
          <a:bodyPr lIns="91257" tIns="45629" rIns="91257" bIns="45629"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Carcao</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M. &amp; </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Iorio</a:t>
            </a:r>
            <a:r>
              <a:rPr kumimoji="0" lang="en-US" sz="1000" b="0" i="0" u="none" strike="noStrike" kern="1200" cap="none" spc="0" normalizeH="0" baseline="0" noProof="0" dirty="0" smtClean="0">
                <a:ln>
                  <a:noFill/>
                </a:ln>
                <a:solidFill>
                  <a:schemeClr val="tx1"/>
                </a:solidFill>
                <a:effectLst/>
                <a:uLnTx/>
                <a:uFillTx/>
                <a:latin typeface="+mn-lt"/>
                <a:ea typeface="+mn-ea"/>
                <a:cs typeface="+mn-cs"/>
              </a:rPr>
              <a:t>, A. (2015) Individualizing Factor Replacement Therapy in Severe Hemophilia. Seminars in Thrombosis and Hemostasis, 41, 864–871.</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triped Right Arrow 3"/>
          <p:cNvSpPr/>
          <p:nvPr/>
        </p:nvSpPr>
        <p:spPr>
          <a:xfrm rot="19702794">
            <a:off x="446230" y="5485853"/>
            <a:ext cx="1332971" cy="949248"/>
          </a:xfrm>
          <a:prstGeom prst="striped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90614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 y="1600201"/>
            <a:ext cx="4525963" cy="4525963"/>
          </a:xfrm>
        </p:spPr>
      </p:pic>
      <p:sp>
        <p:nvSpPr>
          <p:cNvPr id="2" name="Title 1"/>
          <p:cNvSpPr>
            <a:spLocks noGrp="1"/>
          </p:cNvSpPr>
          <p:nvPr>
            <p:ph type="title" idx="4294967295"/>
          </p:nvPr>
        </p:nvSpPr>
        <p:spPr>
          <a:xfrm>
            <a:off x="5470527" y="5459414"/>
            <a:ext cx="3673475" cy="968375"/>
          </a:xfrm>
        </p:spPr>
        <p:txBody>
          <a:bodyPr/>
          <a:lstStyle/>
          <a:p>
            <a:r>
              <a:rPr lang="en-US" dirty="0" smtClean="0"/>
              <a:t>Thank you !!!</a:t>
            </a:r>
            <a:endParaRPr lang="en-US" dirty="0"/>
          </a:p>
        </p:txBody>
      </p:sp>
      <p:sp>
        <p:nvSpPr>
          <p:cNvPr id="5" name="Title 1"/>
          <p:cNvSpPr txBox="1">
            <a:spLocks/>
          </p:cNvSpPr>
          <p:nvPr/>
        </p:nvSpPr>
        <p:spPr>
          <a:xfrm>
            <a:off x="3406641" y="2244579"/>
            <a:ext cx="5556738" cy="339986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chemeClr val="accent2">
                    <a:lumMod val="75000"/>
                  </a:schemeClr>
                </a:solidFill>
                <a:latin typeface="+mj-lt"/>
                <a:ea typeface="+mj-ea"/>
                <a:cs typeface="+mj-cs"/>
              </a:defRPr>
            </a:lvl1pPr>
          </a:lstStyle>
          <a:p>
            <a:r>
              <a:rPr lang="en-US" dirty="0" smtClean="0"/>
              <a:t>Join the WAPPS network at:</a:t>
            </a:r>
          </a:p>
          <a:p>
            <a:r>
              <a:rPr lang="en-US" dirty="0" smtClean="0">
                <a:hlinkClick r:id="rId3"/>
              </a:rPr>
              <a:t>www.wapps-hemo.org</a:t>
            </a:r>
            <a:endParaRPr lang="en-US" dirty="0" smtClean="0"/>
          </a:p>
          <a:p>
            <a:endParaRPr lang="en-US" dirty="0"/>
          </a:p>
          <a:p>
            <a:r>
              <a:rPr lang="en-US" dirty="0" smtClean="0"/>
              <a:t>Download these slides at:</a:t>
            </a:r>
          </a:p>
          <a:p>
            <a:r>
              <a:rPr lang="en-US" dirty="0" smtClean="0">
                <a:hlinkClick r:id="rId4"/>
              </a:rPr>
              <a:t>Hemophilia.mcmaster.ca</a:t>
            </a:r>
            <a:endParaRPr lang="en-US" dirty="0" smtClean="0"/>
          </a:p>
          <a:p>
            <a:endParaRPr lang="en-US" dirty="0" smtClean="0"/>
          </a:p>
          <a:p>
            <a:endParaRPr lang="en-US" dirty="0"/>
          </a:p>
        </p:txBody>
      </p:sp>
    </p:spTree>
    <p:extLst>
      <p:ext uri="{BB962C8B-B14F-4D97-AF65-F5344CB8AC3E}">
        <p14:creationId xmlns:p14="http://schemas.microsoft.com/office/powerpoint/2010/main" val="3673693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14864335"/>
              </p:ext>
            </p:extLst>
          </p:nvPr>
        </p:nvGraphicFramePr>
        <p:xfrm>
          <a:off x="1008063" y="1512049"/>
          <a:ext cx="7681094" cy="4361180"/>
        </p:xfrm>
        <a:graphic>
          <a:graphicData uri="http://schemas.openxmlformats.org/drawingml/2006/table">
            <a:tbl>
              <a:tblPr/>
              <a:tblGrid>
                <a:gridCol w="868428"/>
                <a:gridCol w="239566"/>
                <a:gridCol w="1632045"/>
                <a:gridCol w="988211"/>
                <a:gridCol w="988211"/>
                <a:gridCol w="988211"/>
                <a:gridCol w="988211"/>
                <a:gridCol w="988211"/>
              </a:tblGrid>
              <a:tr h="256540">
                <a:tc>
                  <a:txBody>
                    <a:bodyPr/>
                    <a:lstStyle/>
                    <a:p>
                      <a:pPr algn="l" fontAlgn="b"/>
                      <a:r>
                        <a:rPr lang="en-US" sz="1600" b="0" i="0" u="none" strike="noStrike">
                          <a:solidFill>
                            <a:srgbClr val="000000"/>
                          </a:solidFill>
                          <a:effectLst/>
                          <a:latin typeface="Calibri"/>
                        </a:rPr>
                        <a:t>patient</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2</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3</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4</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5</a:t>
                      </a:r>
                    </a:p>
                  </a:txBody>
                  <a:tcPr marL="12700" marR="12700" marT="12700" marB="0" anchor="b">
                    <a:lnL>
                      <a:noFill/>
                    </a:lnL>
                    <a:lnR>
                      <a:noFill/>
                    </a:lnR>
                    <a:lnT>
                      <a:noFill/>
                    </a:lnT>
                    <a:lnB>
                      <a:noFill/>
                    </a:lnB>
                  </a:tcPr>
                </a:tc>
              </a:tr>
              <a:tr h="256540">
                <a:tc>
                  <a:txBody>
                    <a:bodyPr/>
                    <a:lstStyle/>
                    <a:p>
                      <a:pPr algn="l" fontAlgn="b"/>
                      <a:r>
                        <a:rPr lang="en-US" sz="1600" b="0" i="0" u="none" strike="noStrike">
                          <a:solidFill>
                            <a:srgbClr val="000000"/>
                          </a:solidFill>
                          <a:effectLst/>
                          <a:latin typeface="Calibri"/>
                        </a:rPr>
                        <a:t>dose/kg</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55</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59</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56</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53.1</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50.9</a:t>
                      </a:r>
                    </a:p>
                  </a:txBody>
                  <a:tcPr marL="12700" marR="12700" marT="12700" marB="0" anchor="b">
                    <a:lnL>
                      <a:noFill/>
                    </a:lnL>
                    <a:lnR>
                      <a:noFill/>
                    </a:lnR>
                    <a:lnT>
                      <a:noFill/>
                    </a:lnT>
                    <a:lnB>
                      <a:noFill/>
                    </a:lnB>
                  </a:tcPr>
                </a:tc>
              </a:tr>
              <a:tr h="256540">
                <a:tc>
                  <a:txBody>
                    <a:bodyPr/>
                    <a:lstStyle/>
                    <a:p>
                      <a:pPr algn="l" fontAlgn="b"/>
                      <a:r>
                        <a:rPr lang="en-US" sz="1600" b="0" i="0" u="none" strike="noStrike">
                          <a:solidFill>
                            <a:srgbClr val="000000"/>
                          </a:solidFill>
                          <a:effectLst/>
                          <a:latin typeface="Calibri"/>
                        </a:rPr>
                        <a:t>dose</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3405</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4086</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5448</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4767</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4920</a:t>
                      </a:r>
                    </a:p>
                  </a:txBody>
                  <a:tcPr marL="12700" marR="12700" marT="12700" marB="0" anchor="b">
                    <a:lnL>
                      <a:noFill/>
                    </a:lnL>
                    <a:lnR>
                      <a:noFill/>
                    </a:lnR>
                    <a:lnT>
                      <a:noFill/>
                    </a:lnT>
                    <a:lnB>
                      <a:noFill/>
                    </a:lnB>
                  </a:tcPr>
                </a:tc>
              </a:tr>
              <a:tr h="256540">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r>
              <a:tr h="256540">
                <a:tc>
                  <a:txBody>
                    <a:bodyPr/>
                    <a:lstStyle/>
                    <a:p>
                      <a:pPr algn="l" fontAlgn="b"/>
                      <a:r>
                        <a:rPr lang="en-US" sz="1600" b="0" i="0" u="none" strike="noStrike">
                          <a:solidFill>
                            <a:srgbClr val="000000"/>
                          </a:solidFill>
                          <a:effectLst/>
                          <a:latin typeface="Calibri"/>
                        </a:rPr>
                        <a:t>one-comp</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V</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2985.97</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2629</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4217.305</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3887.61</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3676.66</a:t>
                      </a:r>
                    </a:p>
                  </a:txBody>
                  <a:tcPr marL="12700" marR="12700" marT="12700" marB="0" anchor="b">
                    <a:lnL>
                      <a:noFill/>
                    </a:lnL>
                    <a:lnR>
                      <a:noFill/>
                    </a:lnR>
                    <a:lnT>
                      <a:noFill/>
                    </a:lnT>
                    <a:lnB>
                      <a:noFill/>
                    </a:lnB>
                  </a:tcPr>
                </a:tc>
              </a:tr>
              <a:tr h="256540">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k</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0.001052</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0.001309</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0.001089</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0.001238</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0.000796</a:t>
                      </a:r>
                    </a:p>
                  </a:txBody>
                  <a:tcPr marL="12700" marR="12700" marT="12700" marB="0" anchor="b">
                    <a:lnL>
                      <a:noFill/>
                    </a:lnL>
                    <a:lnR>
                      <a:noFill/>
                    </a:lnR>
                    <a:lnT>
                      <a:noFill/>
                    </a:lnT>
                    <a:lnB>
                      <a:noFill/>
                    </a:lnB>
                  </a:tcPr>
                </a:tc>
              </a:tr>
              <a:tr h="256540">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HL (min)</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659</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529</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636</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559</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871</a:t>
                      </a:r>
                    </a:p>
                  </a:txBody>
                  <a:tcPr marL="12700" marR="12700" marT="12700" marB="0" anchor="b">
                    <a:lnL>
                      <a:noFill/>
                    </a:lnL>
                    <a:lnR>
                      <a:noFill/>
                    </a:lnR>
                    <a:lnT>
                      <a:noFill/>
                    </a:lnT>
                    <a:lnB>
                      <a:noFill/>
                    </a:lnB>
                  </a:tcPr>
                </a:tc>
              </a:tr>
              <a:tr h="256540">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HL (h)</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FF0000"/>
                          </a:solidFill>
                          <a:effectLst/>
                          <a:latin typeface="Calibri"/>
                        </a:rPr>
                        <a:t>10.98</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FF0000"/>
                          </a:solidFill>
                          <a:effectLst/>
                          <a:latin typeface="Calibri"/>
                        </a:rPr>
                        <a:t>8.82</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FF0000"/>
                          </a:solidFill>
                          <a:effectLst/>
                          <a:latin typeface="Calibri"/>
                        </a:rPr>
                        <a:t>10.60</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FF0000"/>
                          </a:solidFill>
                          <a:effectLst/>
                          <a:latin typeface="Calibri"/>
                        </a:rPr>
                        <a:t>9.32</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FF0000"/>
                          </a:solidFill>
                          <a:effectLst/>
                          <a:latin typeface="Calibri"/>
                        </a:rPr>
                        <a:t>14.52</a:t>
                      </a:r>
                    </a:p>
                  </a:txBody>
                  <a:tcPr marL="12700" marR="12700" marT="12700" marB="0" anchor="b">
                    <a:lnL>
                      <a:noFill/>
                    </a:lnL>
                    <a:lnR>
                      <a:noFill/>
                    </a:lnR>
                    <a:lnT>
                      <a:noFill/>
                    </a:lnT>
                    <a:lnB>
                      <a:noFill/>
                    </a:lnB>
                  </a:tcPr>
                </a:tc>
              </a:tr>
              <a:tr h="256540">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a:rPr>
                        <a:t>C(0) </a:t>
                      </a:r>
                      <a:r>
                        <a:rPr lang="en-US" sz="1600" b="0" i="0" u="none" strike="noStrike" dirty="0" err="1">
                          <a:solidFill>
                            <a:srgbClr val="000000"/>
                          </a:solidFill>
                          <a:effectLst/>
                          <a:latin typeface="Calibri"/>
                        </a:rPr>
                        <a:t>approx</a:t>
                      </a:r>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D/V</a:t>
                      </a:r>
                      <a:endParaRPr lang="en-US" sz="16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1.14</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1.55</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1.29</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1.23</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1.34</a:t>
                      </a:r>
                    </a:p>
                  </a:txBody>
                  <a:tcPr marL="12700" marR="12700" marT="12700" marB="0" anchor="b">
                    <a:lnL>
                      <a:noFill/>
                    </a:lnL>
                    <a:lnR>
                      <a:noFill/>
                    </a:lnR>
                    <a:lnT>
                      <a:noFill/>
                    </a:lnT>
                    <a:lnB>
                      <a:noFill/>
                    </a:lnB>
                  </a:tcPr>
                </a:tc>
              </a:tr>
              <a:tr h="256540">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ctr"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r>
              <a:tr h="256540">
                <a:tc>
                  <a:txBody>
                    <a:bodyPr/>
                    <a:lstStyle/>
                    <a:p>
                      <a:pPr algn="l" fontAlgn="b"/>
                      <a:r>
                        <a:rPr lang="en-US" sz="1600" b="0" i="0" u="none" strike="noStrike">
                          <a:solidFill>
                            <a:srgbClr val="000000"/>
                          </a:solidFill>
                          <a:effectLst/>
                          <a:latin typeface="Calibri"/>
                        </a:rPr>
                        <a:t>two-comp</a:t>
                      </a: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A</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0.486937</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1.274402</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0.476461</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0.934315</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0.987822</a:t>
                      </a:r>
                    </a:p>
                  </a:txBody>
                  <a:tcPr marL="12700" marR="12700" marT="12700" marB="0" anchor="b">
                    <a:lnL>
                      <a:noFill/>
                    </a:lnL>
                    <a:lnR>
                      <a:noFill/>
                    </a:lnR>
                    <a:lnT>
                      <a:noFill/>
                    </a:lnT>
                    <a:lnB>
                      <a:noFill/>
                    </a:lnB>
                  </a:tcPr>
                </a:tc>
              </a:tr>
              <a:tr h="256540">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B</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0.726386</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0.302367</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0.8767</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0.303577</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0.379788</a:t>
                      </a:r>
                    </a:p>
                  </a:txBody>
                  <a:tcPr marL="12700" marR="12700" marT="12700" marB="0" anchor="b">
                    <a:lnL>
                      <a:noFill/>
                    </a:lnL>
                    <a:lnR>
                      <a:noFill/>
                    </a:lnR>
                    <a:lnT>
                      <a:noFill/>
                    </a:lnT>
                    <a:lnB>
                      <a:noFill/>
                    </a:lnB>
                  </a:tcPr>
                </a:tc>
              </a:tr>
              <a:tr h="256540">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alpha</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0.004996</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000000"/>
                          </a:solidFill>
                          <a:effectLst/>
                          <a:latin typeface="Calibri"/>
                        </a:rPr>
                        <a:t>0.001823</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0.004597</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0.001656</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0.001333</a:t>
                      </a:r>
                    </a:p>
                  </a:txBody>
                  <a:tcPr marL="12700" marR="12700" marT="12700" marB="0" anchor="b">
                    <a:lnL>
                      <a:noFill/>
                    </a:lnL>
                    <a:lnR>
                      <a:noFill/>
                    </a:lnR>
                    <a:lnT>
                      <a:noFill/>
                    </a:lnT>
                    <a:lnB>
                      <a:noFill/>
                    </a:lnB>
                  </a:tcPr>
                </a:tc>
              </a:tr>
              <a:tr h="256540">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beta</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0.000532</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0.000315</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0.000645</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0.000528</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0.000207</a:t>
                      </a:r>
                    </a:p>
                  </a:txBody>
                  <a:tcPr marL="12700" marR="12700" marT="12700" marB="0" anchor="b">
                    <a:lnL>
                      <a:noFill/>
                    </a:lnL>
                    <a:lnR>
                      <a:noFill/>
                    </a:lnR>
                    <a:lnT>
                      <a:noFill/>
                    </a:lnT>
                    <a:lnB>
                      <a:noFill/>
                    </a:lnB>
                  </a:tcPr>
                </a:tc>
              </a:tr>
              <a:tr h="256540">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alphaHL</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138</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380</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150</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418</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519</a:t>
                      </a:r>
                    </a:p>
                  </a:txBody>
                  <a:tcPr marL="12700" marR="12700" marT="12700" marB="0" anchor="b">
                    <a:lnL>
                      <a:noFill/>
                    </a:lnL>
                    <a:lnR>
                      <a:noFill/>
                    </a:lnR>
                    <a:lnT>
                      <a:noFill/>
                    </a:lnT>
                    <a:lnB>
                      <a:noFill/>
                    </a:lnB>
                  </a:tcPr>
                </a:tc>
              </a:tr>
              <a:tr h="256540">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betaHL</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1302</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2197</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1074</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1312</a:t>
                      </a:r>
                    </a:p>
                  </a:txBody>
                  <a:tcPr marL="12700" marR="12700" marT="12700" marB="0" anchor="b">
                    <a:lnL>
                      <a:noFill/>
                    </a:lnL>
                    <a:lnR>
                      <a:noFill/>
                    </a:lnR>
                    <a:lnT>
                      <a:noFill/>
                    </a:lnT>
                    <a:lnB>
                      <a:noFill/>
                    </a:lnB>
                  </a:tcPr>
                </a:tc>
                <a:tc>
                  <a:txBody>
                    <a:bodyPr/>
                    <a:lstStyle/>
                    <a:p>
                      <a:pPr algn="ctr" fontAlgn="b"/>
                      <a:r>
                        <a:rPr lang="en-US" sz="1600" b="0" i="0" u="none" strike="noStrike">
                          <a:solidFill>
                            <a:srgbClr val="000000"/>
                          </a:solidFill>
                          <a:effectLst/>
                          <a:latin typeface="Calibri"/>
                        </a:rPr>
                        <a:t>3342</a:t>
                      </a:r>
                    </a:p>
                  </a:txBody>
                  <a:tcPr marL="12700" marR="12700" marT="12700" marB="0" anchor="b">
                    <a:lnL>
                      <a:noFill/>
                    </a:lnL>
                    <a:lnR>
                      <a:noFill/>
                    </a:lnR>
                    <a:lnT>
                      <a:noFill/>
                    </a:lnT>
                    <a:lnB>
                      <a:noFill/>
                    </a:lnB>
                  </a:tcPr>
                </a:tc>
              </a:tr>
              <a:tr h="256540">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r>
                        <a:rPr lang="en-US" sz="1600" b="0" i="0" u="none" strike="noStrike">
                          <a:solidFill>
                            <a:srgbClr val="000000"/>
                          </a:solidFill>
                          <a:effectLst/>
                          <a:latin typeface="Calibri"/>
                        </a:rPr>
                        <a:t>Hlbeta (h)</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FF0000"/>
                          </a:solidFill>
                          <a:effectLst/>
                          <a:latin typeface="Calibri"/>
                        </a:rPr>
                        <a:t>21.70</a:t>
                      </a:r>
                    </a:p>
                  </a:txBody>
                  <a:tcPr marL="12700" marR="12700" marT="12700" marB="0" anchor="b">
                    <a:lnL>
                      <a:noFill/>
                    </a:lnL>
                    <a:lnR>
                      <a:noFill/>
                    </a:lnR>
                    <a:lnT>
                      <a:noFill/>
                    </a:lnT>
                    <a:lnB>
                      <a:noFill/>
                    </a:lnB>
                  </a:tcPr>
                </a:tc>
                <a:tc>
                  <a:txBody>
                    <a:bodyPr/>
                    <a:lstStyle/>
                    <a:p>
                      <a:pPr algn="ctr" fontAlgn="b"/>
                      <a:r>
                        <a:rPr lang="en-US" sz="1600" b="0" i="0" u="none" strike="noStrike">
                          <a:solidFill>
                            <a:srgbClr val="FF0000"/>
                          </a:solidFill>
                          <a:effectLst/>
                          <a:latin typeface="Calibri"/>
                        </a:rPr>
                        <a:t>36.62</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FF0000"/>
                          </a:solidFill>
                          <a:effectLst/>
                          <a:latin typeface="Calibri"/>
                        </a:rPr>
                        <a:t>17.90</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FF0000"/>
                          </a:solidFill>
                          <a:effectLst/>
                          <a:latin typeface="Calibri"/>
                        </a:rPr>
                        <a:t>21.87</a:t>
                      </a:r>
                    </a:p>
                  </a:txBody>
                  <a:tcPr marL="12700" marR="12700" marT="12700" marB="0" anchor="b">
                    <a:lnL>
                      <a:noFill/>
                    </a:lnL>
                    <a:lnR>
                      <a:noFill/>
                    </a:lnR>
                    <a:lnT>
                      <a:noFill/>
                    </a:lnT>
                    <a:lnB>
                      <a:noFill/>
                    </a:lnB>
                  </a:tcPr>
                </a:tc>
                <a:tc>
                  <a:txBody>
                    <a:bodyPr/>
                    <a:lstStyle/>
                    <a:p>
                      <a:pPr algn="ctr" fontAlgn="b"/>
                      <a:r>
                        <a:rPr lang="en-US" sz="1600" b="0" i="0" u="none" strike="noStrike" dirty="0">
                          <a:solidFill>
                            <a:srgbClr val="FF0000"/>
                          </a:solidFill>
                          <a:effectLst/>
                          <a:latin typeface="Calibri"/>
                        </a:rPr>
                        <a:t>55.70</a:t>
                      </a:r>
                    </a:p>
                  </a:txBody>
                  <a:tcPr marL="12700" marR="12700" marT="12700" marB="0" anchor="b">
                    <a:lnL>
                      <a:noFill/>
                    </a:lnL>
                    <a:lnR>
                      <a:noFill/>
                    </a:lnR>
                    <a:lnT>
                      <a:noFill/>
                    </a:lnT>
                    <a:lnB>
                      <a:noFill/>
                    </a:lnB>
                  </a:tcPr>
                </a:tc>
              </a:tr>
            </a:tbl>
          </a:graphicData>
        </a:graphic>
      </p:graphicFrame>
      <p:sp>
        <p:nvSpPr>
          <p:cNvPr id="3" name="Title 2"/>
          <p:cNvSpPr>
            <a:spLocks noGrp="1"/>
          </p:cNvSpPr>
          <p:nvPr>
            <p:ph type="title"/>
          </p:nvPr>
        </p:nvSpPr>
        <p:spPr>
          <a:xfrm>
            <a:off x="900000" y="360000"/>
            <a:ext cx="8229600" cy="648000"/>
          </a:xfrm>
        </p:spPr>
        <p:txBody>
          <a:bodyPr anchor="b">
            <a:noAutofit/>
          </a:bodyPr>
          <a:lstStyle/>
          <a:p>
            <a:pPr algn="l"/>
            <a:r>
              <a:rPr lang="en-US" sz="3600" b="1" dirty="0" smtClean="0">
                <a:solidFill>
                  <a:schemeClr val="accent1">
                    <a:lumMod val="75000"/>
                  </a:schemeClr>
                </a:solidFill>
              </a:rPr>
              <a:t>Classical PK estimation</a:t>
            </a:r>
            <a:endParaRPr lang="en-US" sz="3600" b="1" dirty="0">
              <a:solidFill>
                <a:schemeClr val="accent1">
                  <a:lumMod val="75000"/>
                </a:schemeClr>
              </a:solidFill>
            </a:endParaRPr>
          </a:p>
        </p:txBody>
      </p:sp>
      <p:grpSp>
        <p:nvGrpSpPr>
          <p:cNvPr id="8" name="Group 7"/>
          <p:cNvGrpSpPr/>
          <p:nvPr/>
        </p:nvGrpSpPr>
        <p:grpSpPr>
          <a:xfrm>
            <a:off x="4886880" y="3202965"/>
            <a:ext cx="3648320" cy="2814263"/>
            <a:chOff x="4475975" y="2460176"/>
            <a:chExt cx="3648320" cy="2110697"/>
          </a:xfrm>
        </p:grpSpPr>
        <p:sp>
          <p:nvSpPr>
            <p:cNvPr id="4" name="Oval 3"/>
            <p:cNvSpPr/>
            <p:nvPr/>
          </p:nvSpPr>
          <p:spPr>
            <a:xfrm>
              <a:off x="4475975" y="2460176"/>
              <a:ext cx="674949" cy="39966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Oval 4"/>
            <p:cNvSpPr/>
            <p:nvPr/>
          </p:nvSpPr>
          <p:spPr>
            <a:xfrm>
              <a:off x="7449346" y="2460176"/>
              <a:ext cx="674949" cy="39966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Oval 5"/>
            <p:cNvSpPr/>
            <p:nvPr/>
          </p:nvSpPr>
          <p:spPr>
            <a:xfrm>
              <a:off x="5445418" y="4171205"/>
              <a:ext cx="674949" cy="39966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Oval 6"/>
            <p:cNvSpPr/>
            <p:nvPr/>
          </p:nvSpPr>
          <p:spPr>
            <a:xfrm>
              <a:off x="7440465" y="4157973"/>
              <a:ext cx="674949" cy="39966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9" name="TextBox 8"/>
          <p:cNvSpPr txBox="1"/>
          <p:nvPr/>
        </p:nvSpPr>
        <p:spPr>
          <a:xfrm>
            <a:off x="5994977" y="6187977"/>
            <a:ext cx="2694180" cy="369332"/>
          </a:xfrm>
          <a:prstGeom prst="rect">
            <a:avLst/>
          </a:prstGeom>
          <a:noFill/>
        </p:spPr>
        <p:txBody>
          <a:bodyPr wrap="none" rtlCol="0">
            <a:spAutoFit/>
          </a:bodyPr>
          <a:lstStyle/>
          <a:p>
            <a:r>
              <a:rPr lang="en-US" dirty="0" smtClean="0"/>
              <a:t>{data on file, Alfonso Iorio)</a:t>
            </a:r>
            <a:endParaRPr lang="en-US" dirty="0"/>
          </a:p>
        </p:txBody>
      </p:sp>
    </p:spTree>
    <p:extLst>
      <p:ext uri="{BB962C8B-B14F-4D97-AF65-F5344CB8AC3E}">
        <p14:creationId xmlns:p14="http://schemas.microsoft.com/office/powerpoint/2010/main" val="229425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69993" y="1184856"/>
            <a:ext cx="8019958" cy="4971334"/>
          </a:xfrm>
          <a:prstGeom prst="rect">
            <a:avLst/>
          </a:prstGeom>
        </p:spPr>
      </p:pic>
      <p:sp>
        <p:nvSpPr>
          <p:cNvPr id="3" name="Rectangle 2"/>
          <p:cNvSpPr/>
          <p:nvPr/>
        </p:nvSpPr>
        <p:spPr>
          <a:xfrm>
            <a:off x="5313684" y="6358310"/>
            <a:ext cx="3564108" cy="338554"/>
          </a:xfrm>
          <a:prstGeom prst="rect">
            <a:avLst/>
          </a:prstGeom>
        </p:spPr>
        <p:txBody>
          <a:bodyPr wrap="square">
            <a:spAutoFit/>
          </a:bodyPr>
          <a:lstStyle/>
          <a:p>
            <a:r>
              <a:rPr lang="en-CA" sz="1600" dirty="0"/>
              <a:t>Xi M et </a:t>
            </a:r>
            <a:r>
              <a:rPr lang="en-CA" sz="1600" dirty="0" smtClean="0"/>
              <a:t>al. </a:t>
            </a:r>
            <a:r>
              <a:rPr lang="en-CA" sz="1600" dirty="0"/>
              <a:t>Blood </a:t>
            </a:r>
            <a:r>
              <a:rPr lang="en-CA" sz="1600" dirty="0" smtClean="0"/>
              <a:t>2014; 124 </a:t>
            </a:r>
            <a:r>
              <a:rPr lang="en-CA" sz="1600" dirty="0"/>
              <a:t>(21) </a:t>
            </a:r>
            <a:r>
              <a:rPr lang="en-CA" sz="1600" dirty="0" smtClean="0"/>
              <a:t>Abs.</a:t>
            </a:r>
            <a:endParaRPr lang="en-CA" sz="1600" dirty="0"/>
          </a:p>
        </p:txBody>
      </p:sp>
      <p:sp>
        <p:nvSpPr>
          <p:cNvPr id="4" name="Rectangle 3"/>
          <p:cNvSpPr/>
          <p:nvPr/>
        </p:nvSpPr>
        <p:spPr>
          <a:xfrm>
            <a:off x="900000" y="261104"/>
            <a:ext cx="8238402" cy="707886"/>
          </a:xfrm>
          <a:prstGeom prst="rect">
            <a:avLst/>
          </a:prstGeom>
        </p:spPr>
        <p:txBody>
          <a:bodyPr wrap="square">
            <a:spAutoFit/>
          </a:bodyPr>
          <a:lstStyle/>
          <a:p>
            <a:r>
              <a:rPr lang="en-CA" sz="2000" b="1" dirty="0">
                <a:solidFill>
                  <a:schemeClr val="accent1">
                    <a:lumMod val="75000"/>
                  </a:schemeClr>
                </a:solidFill>
              </a:rPr>
              <a:t>Systematic Review of the Published Evidence on the Pharmacokinetic Characteristics of Factor VIII and IX Concentrates</a:t>
            </a:r>
            <a:endParaRPr lang="en-US" sz="2000" b="1" dirty="0">
              <a:solidFill>
                <a:schemeClr val="accent1">
                  <a:lumMod val="75000"/>
                </a:schemeClr>
              </a:solidFill>
            </a:endParaRPr>
          </a:p>
        </p:txBody>
      </p:sp>
    </p:spTree>
    <p:extLst>
      <p:ext uri="{BB962C8B-B14F-4D97-AF65-F5344CB8AC3E}">
        <p14:creationId xmlns:p14="http://schemas.microsoft.com/office/powerpoint/2010/main" val="628310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13684" y="6358310"/>
            <a:ext cx="3564108" cy="338554"/>
          </a:xfrm>
          <a:prstGeom prst="rect">
            <a:avLst/>
          </a:prstGeom>
        </p:spPr>
        <p:txBody>
          <a:bodyPr wrap="square">
            <a:spAutoFit/>
          </a:bodyPr>
          <a:lstStyle/>
          <a:p>
            <a:r>
              <a:rPr lang="en-CA" sz="1600" dirty="0"/>
              <a:t>Xi M et </a:t>
            </a:r>
            <a:r>
              <a:rPr lang="en-CA" sz="1600" dirty="0" smtClean="0"/>
              <a:t>al. </a:t>
            </a:r>
            <a:r>
              <a:rPr lang="en-CA" sz="1600" dirty="0"/>
              <a:t>Blood </a:t>
            </a:r>
            <a:r>
              <a:rPr lang="en-CA" sz="1600" dirty="0" smtClean="0"/>
              <a:t>2014; 124 </a:t>
            </a:r>
            <a:r>
              <a:rPr lang="en-CA" sz="1600" dirty="0"/>
              <a:t>(21) </a:t>
            </a:r>
            <a:r>
              <a:rPr lang="en-CA" sz="1600" dirty="0" smtClean="0"/>
              <a:t>Abs.</a:t>
            </a:r>
            <a:endParaRPr lang="en-CA" sz="1600" dirty="0"/>
          </a:p>
        </p:txBody>
      </p:sp>
      <p:sp>
        <p:nvSpPr>
          <p:cNvPr id="5" name="Title 4"/>
          <p:cNvSpPr>
            <a:spLocks noGrp="1"/>
          </p:cNvSpPr>
          <p:nvPr>
            <p:ph type="title"/>
          </p:nvPr>
        </p:nvSpPr>
        <p:spPr>
          <a:xfrm>
            <a:off x="457200" y="314291"/>
            <a:ext cx="8229600" cy="1143000"/>
          </a:xfrm>
        </p:spPr>
        <p:txBody>
          <a:bodyPr>
            <a:noAutofit/>
          </a:bodyPr>
          <a:lstStyle/>
          <a:p>
            <a:r>
              <a:rPr lang="en-CA" sz="2800" b="1" dirty="0" smtClean="0">
                <a:solidFill>
                  <a:schemeClr val="accent1">
                    <a:lumMod val="75000"/>
                  </a:schemeClr>
                </a:solidFill>
              </a:rPr>
              <a:t>SR of </a:t>
            </a:r>
            <a:r>
              <a:rPr lang="en-CA" sz="2800" b="1" dirty="0">
                <a:solidFill>
                  <a:schemeClr val="accent1">
                    <a:lumMod val="75000"/>
                  </a:schemeClr>
                </a:solidFill>
              </a:rPr>
              <a:t>the Published </a:t>
            </a:r>
            <a:r>
              <a:rPr lang="en-CA" sz="2800" b="1" dirty="0" smtClean="0">
                <a:solidFill>
                  <a:schemeClr val="accent1">
                    <a:lumMod val="75000"/>
                  </a:schemeClr>
                </a:solidFill>
              </a:rPr>
              <a:t>Evidence </a:t>
            </a:r>
            <a:r>
              <a:rPr lang="en-CA" sz="2800" b="1" dirty="0">
                <a:solidFill>
                  <a:schemeClr val="accent1">
                    <a:lumMod val="75000"/>
                  </a:schemeClr>
                </a:solidFill>
              </a:rPr>
              <a:t>on the Pharmacokinetic Characteristics of Factor VIII and IX Concentrates</a:t>
            </a:r>
            <a:r>
              <a:rPr lang="en-US" sz="2800" b="1" dirty="0">
                <a:solidFill>
                  <a:schemeClr val="accent1">
                    <a:lumMod val="75000"/>
                  </a:schemeClr>
                </a:solidFill>
              </a:rPr>
              <a:t/>
            </a:r>
            <a:br>
              <a:rPr lang="en-US" sz="2800" b="1" dirty="0">
                <a:solidFill>
                  <a:schemeClr val="accent1">
                    <a:lumMod val="75000"/>
                  </a:schemeClr>
                </a:solidFill>
              </a:rPr>
            </a:br>
            <a:endParaRPr 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70687028"/>
              </p:ext>
            </p:extLst>
          </p:nvPr>
        </p:nvGraphicFramePr>
        <p:xfrm>
          <a:off x="457200" y="2058740"/>
          <a:ext cx="8229600" cy="2743200"/>
        </p:xfrm>
        <a:graphic>
          <a:graphicData uri="http://schemas.openxmlformats.org/drawingml/2006/table">
            <a:tbl>
              <a:tblPr firstRow="1" bandRow="1">
                <a:tableStyleId>{5C22544A-7EE6-4342-B048-85BDC9FD1C3A}</a:tableStyleId>
              </a:tblPr>
              <a:tblGrid>
                <a:gridCol w="1364544"/>
                <a:gridCol w="1719110"/>
                <a:gridCol w="1642136"/>
                <a:gridCol w="1565160"/>
                <a:gridCol w="1938650"/>
              </a:tblGrid>
              <a:tr h="370840">
                <a:tc>
                  <a:txBody>
                    <a:bodyPr/>
                    <a:lstStyle/>
                    <a:p>
                      <a:pPr algn="ctr"/>
                      <a:r>
                        <a:rPr lang="en-US" sz="2400" dirty="0" smtClean="0"/>
                        <a:t>Factor</a:t>
                      </a:r>
                      <a:endParaRPr lang="en-US" sz="2400" dirty="0"/>
                    </a:p>
                  </a:txBody>
                  <a:tcPr/>
                </a:tc>
                <a:tc>
                  <a:txBody>
                    <a:bodyPr/>
                    <a:lstStyle/>
                    <a:p>
                      <a:pPr algn="ctr"/>
                      <a:r>
                        <a:rPr lang="en-US" sz="2400" dirty="0" smtClean="0"/>
                        <a:t>Class</a:t>
                      </a:r>
                      <a:endParaRPr lang="en-US" sz="2400" dirty="0"/>
                    </a:p>
                  </a:txBody>
                  <a:tcPr/>
                </a:tc>
                <a:tc>
                  <a:txBody>
                    <a:bodyPr/>
                    <a:lstStyle/>
                    <a:p>
                      <a:pPr algn="ctr"/>
                      <a:r>
                        <a:rPr lang="en-US" sz="2400" dirty="0" smtClean="0"/>
                        <a:t>Studies</a:t>
                      </a:r>
                      <a:endParaRPr lang="en-US" sz="2400" dirty="0"/>
                    </a:p>
                  </a:txBody>
                  <a:tcPr/>
                </a:tc>
                <a:tc>
                  <a:txBody>
                    <a:bodyPr/>
                    <a:lstStyle/>
                    <a:p>
                      <a:pPr algn="ctr"/>
                      <a:r>
                        <a:rPr lang="en-US" sz="2400" dirty="0" smtClean="0"/>
                        <a:t>Patients</a:t>
                      </a:r>
                      <a:endParaRPr lang="en-US" sz="2400" dirty="0"/>
                    </a:p>
                  </a:txBody>
                  <a:tcPr/>
                </a:tc>
                <a:tc>
                  <a:txBody>
                    <a:bodyPr/>
                    <a:lstStyle/>
                    <a:p>
                      <a:pPr algn="ctr"/>
                      <a:r>
                        <a:rPr lang="en-US" sz="2400" dirty="0" smtClean="0"/>
                        <a:t>Half-life (h)</a:t>
                      </a:r>
                      <a:endParaRPr lang="en-US" sz="2400" dirty="0"/>
                    </a:p>
                  </a:txBody>
                  <a:tcPr/>
                </a:tc>
              </a:tr>
              <a:tr h="370840">
                <a:tc>
                  <a:txBody>
                    <a:bodyPr/>
                    <a:lstStyle/>
                    <a:p>
                      <a:pPr algn="ctr"/>
                      <a:r>
                        <a:rPr lang="en-US" sz="2400" dirty="0" smtClean="0"/>
                        <a:t>FVIII</a:t>
                      </a:r>
                    </a:p>
                  </a:txBody>
                  <a:tcPr/>
                </a:tc>
                <a:tc>
                  <a:txBody>
                    <a:bodyPr/>
                    <a:lstStyle/>
                    <a:p>
                      <a:pPr algn="ctr"/>
                      <a:r>
                        <a:rPr lang="en-US" sz="2400" dirty="0" smtClean="0"/>
                        <a:t>Wild type</a:t>
                      </a:r>
                      <a:endParaRPr lang="en-US" sz="2400" dirty="0"/>
                    </a:p>
                  </a:txBody>
                  <a:tcPr/>
                </a:tc>
                <a:tc>
                  <a:txBody>
                    <a:bodyPr/>
                    <a:lstStyle/>
                    <a:p>
                      <a:pPr algn="ctr"/>
                      <a:r>
                        <a:rPr lang="en-US" sz="2400" dirty="0" smtClean="0"/>
                        <a:t>30</a:t>
                      </a:r>
                      <a:endParaRPr lang="en-US" sz="2400" dirty="0"/>
                    </a:p>
                  </a:txBody>
                  <a:tcPr/>
                </a:tc>
                <a:tc>
                  <a:txBody>
                    <a:bodyPr/>
                    <a:lstStyle/>
                    <a:p>
                      <a:pPr algn="ctr"/>
                      <a:r>
                        <a:rPr lang="en-US" sz="2400" dirty="0" smtClean="0"/>
                        <a:t>790</a:t>
                      </a:r>
                      <a:endParaRPr lang="en-US" sz="2400" dirty="0"/>
                    </a:p>
                  </a:txBody>
                  <a:tcPr/>
                </a:tc>
                <a:tc>
                  <a:txBody>
                    <a:bodyPr/>
                    <a:lstStyle/>
                    <a:p>
                      <a:pPr algn="ctr"/>
                      <a:r>
                        <a:rPr lang="en-US" sz="2400" b="1" dirty="0" smtClean="0">
                          <a:solidFill>
                            <a:srgbClr val="FF0000"/>
                          </a:solidFill>
                        </a:rPr>
                        <a:t>7.82- 19.2</a:t>
                      </a:r>
                      <a:endParaRPr lang="en-US" sz="2400" b="1" dirty="0">
                        <a:solidFill>
                          <a:srgbClr val="FF0000"/>
                        </a:solidFill>
                      </a:endParaRPr>
                    </a:p>
                  </a:txBody>
                  <a:tcPr/>
                </a:tc>
              </a:tr>
              <a:tr h="370840">
                <a:tc>
                  <a:txBody>
                    <a:bodyPr/>
                    <a:lstStyle/>
                    <a:p>
                      <a:pPr algn="ctr"/>
                      <a:endParaRPr lang="en-US" sz="2400"/>
                    </a:p>
                  </a:txBody>
                  <a:tcPr/>
                </a:tc>
                <a:tc>
                  <a:txBody>
                    <a:bodyPr/>
                    <a:lstStyle/>
                    <a:p>
                      <a:pPr algn="ctr"/>
                      <a:r>
                        <a:rPr lang="en-US" sz="2400" dirty="0" smtClean="0"/>
                        <a:t>BDD</a:t>
                      </a:r>
                      <a:endParaRPr lang="en-US" sz="2400" dirty="0"/>
                    </a:p>
                  </a:txBody>
                  <a:tcPr/>
                </a:tc>
                <a:tc>
                  <a:txBody>
                    <a:bodyPr/>
                    <a:lstStyle/>
                    <a:p>
                      <a:pPr algn="ctr"/>
                      <a:r>
                        <a:rPr lang="en-US" sz="2400" dirty="0" smtClean="0"/>
                        <a:t>12</a:t>
                      </a:r>
                      <a:endParaRPr lang="en-US" sz="2400" dirty="0"/>
                    </a:p>
                  </a:txBody>
                  <a:tcPr/>
                </a:tc>
                <a:tc>
                  <a:txBody>
                    <a:bodyPr/>
                    <a:lstStyle/>
                    <a:p>
                      <a:pPr algn="ctr"/>
                      <a:r>
                        <a:rPr lang="en-US" sz="2400" dirty="0" smtClean="0"/>
                        <a:t>339</a:t>
                      </a:r>
                      <a:endParaRPr lang="en-US" sz="2400" dirty="0"/>
                    </a:p>
                  </a:txBody>
                  <a:tcPr/>
                </a:tc>
                <a:tc>
                  <a:txBody>
                    <a:bodyPr/>
                    <a:lstStyle/>
                    <a:p>
                      <a:pPr algn="ctr"/>
                      <a:r>
                        <a:rPr lang="en-US" sz="2400" b="1" dirty="0" smtClean="0">
                          <a:solidFill>
                            <a:srgbClr val="FF0000"/>
                          </a:solidFill>
                        </a:rPr>
                        <a:t>7.5</a:t>
                      </a:r>
                      <a:r>
                        <a:rPr lang="en-US" sz="2400" b="1" baseline="0" dirty="0" smtClean="0">
                          <a:solidFill>
                            <a:srgbClr val="FF0000"/>
                          </a:solidFill>
                        </a:rPr>
                        <a:t> – 17.7</a:t>
                      </a:r>
                      <a:endParaRPr lang="en-US" sz="2400" b="1" dirty="0">
                        <a:solidFill>
                          <a:srgbClr val="FF0000"/>
                        </a:solidFill>
                      </a:endParaRPr>
                    </a:p>
                  </a:txBody>
                  <a:tcPr/>
                </a:tc>
              </a:tr>
              <a:tr h="370840">
                <a:tc>
                  <a:txBody>
                    <a:bodyPr/>
                    <a:lstStyle/>
                    <a:p>
                      <a:pPr algn="ctr"/>
                      <a:endParaRPr lang="en-US" sz="2400" dirty="0"/>
                    </a:p>
                  </a:txBody>
                  <a:tcPr/>
                </a:tc>
                <a:tc>
                  <a:txBody>
                    <a:bodyPr/>
                    <a:lstStyle/>
                    <a:p>
                      <a:pPr algn="ctr"/>
                      <a:r>
                        <a:rPr lang="en-US" sz="2400" dirty="0" smtClean="0"/>
                        <a:t>EHL</a:t>
                      </a:r>
                      <a:endParaRPr lang="en-US" sz="2400" dirty="0"/>
                    </a:p>
                  </a:txBody>
                  <a:tcPr/>
                </a:tc>
                <a:tc>
                  <a:txBody>
                    <a:bodyPr/>
                    <a:lstStyle/>
                    <a:p>
                      <a:pPr algn="ctr"/>
                      <a:r>
                        <a:rPr lang="en-US" sz="2400" dirty="0" smtClean="0"/>
                        <a:t>3</a:t>
                      </a:r>
                      <a:endParaRPr lang="en-US" sz="2400" dirty="0"/>
                    </a:p>
                  </a:txBody>
                  <a:tcPr/>
                </a:tc>
                <a:tc>
                  <a:txBody>
                    <a:bodyPr/>
                    <a:lstStyle/>
                    <a:p>
                      <a:pPr algn="ctr"/>
                      <a:r>
                        <a:rPr lang="en-US" sz="2400" dirty="0" smtClean="0"/>
                        <a:t>106</a:t>
                      </a:r>
                      <a:endParaRPr lang="en-US" sz="2400" dirty="0"/>
                    </a:p>
                  </a:txBody>
                  <a:tcPr/>
                </a:tc>
                <a:tc>
                  <a:txBody>
                    <a:bodyPr/>
                    <a:lstStyle/>
                    <a:p>
                      <a:pPr algn="ctr"/>
                      <a:r>
                        <a:rPr lang="en-US" sz="2400" b="1" dirty="0" smtClean="0">
                          <a:solidFill>
                            <a:srgbClr val="FF0000"/>
                          </a:solidFill>
                        </a:rPr>
                        <a:t>11.5 – 23.8</a:t>
                      </a:r>
                      <a:endParaRPr lang="en-US" sz="2400" b="1" dirty="0">
                        <a:solidFill>
                          <a:srgbClr val="FF0000"/>
                        </a:solidFill>
                      </a:endParaRPr>
                    </a:p>
                  </a:txBody>
                  <a:tcPr/>
                </a:tc>
              </a:tr>
              <a:tr h="370840">
                <a:tc>
                  <a:txBody>
                    <a:bodyPr/>
                    <a:lstStyle/>
                    <a:p>
                      <a:pPr algn="ctr"/>
                      <a:r>
                        <a:rPr lang="en-US" sz="2400" dirty="0" smtClean="0"/>
                        <a:t>FIX</a:t>
                      </a:r>
                      <a:endParaRPr lang="en-US" sz="2400" dirty="0"/>
                    </a:p>
                  </a:txBody>
                  <a:tcPr/>
                </a:tc>
                <a:tc>
                  <a:txBody>
                    <a:bodyPr/>
                    <a:lstStyle/>
                    <a:p>
                      <a:pPr algn="ctr"/>
                      <a:r>
                        <a:rPr lang="en-US" sz="2400" dirty="0" smtClean="0"/>
                        <a:t>Wild type</a:t>
                      </a:r>
                      <a:endParaRPr lang="en-US" sz="2400" dirty="0"/>
                    </a:p>
                  </a:txBody>
                  <a:tcPr/>
                </a:tc>
                <a:tc>
                  <a:txBody>
                    <a:bodyPr/>
                    <a:lstStyle/>
                    <a:p>
                      <a:pPr algn="ctr"/>
                      <a:r>
                        <a:rPr lang="en-US" sz="2400" dirty="0" smtClean="0"/>
                        <a:t>22</a:t>
                      </a:r>
                      <a:endParaRPr lang="en-US" sz="2400" dirty="0"/>
                    </a:p>
                  </a:txBody>
                  <a:tcPr/>
                </a:tc>
                <a:tc>
                  <a:txBody>
                    <a:bodyPr/>
                    <a:lstStyle/>
                    <a:p>
                      <a:pPr algn="ctr"/>
                      <a:r>
                        <a:rPr lang="en-US" sz="2400" dirty="0" smtClean="0"/>
                        <a:t>492</a:t>
                      </a:r>
                      <a:endParaRPr lang="en-US" sz="2400" dirty="0"/>
                    </a:p>
                  </a:txBody>
                  <a:tcPr/>
                </a:tc>
                <a:tc>
                  <a:txBody>
                    <a:bodyPr/>
                    <a:lstStyle/>
                    <a:p>
                      <a:pPr algn="ctr"/>
                      <a:r>
                        <a:rPr lang="en-US" sz="2400" b="1" dirty="0" smtClean="0">
                          <a:solidFill>
                            <a:srgbClr val="FF0000"/>
                          </a:solidFill>
                        </a:rPr>
                        <a:t>12.9 - 36</a:t>
                      </a:r>
                      <a:endParaRPr lang="en-US" sz="2400" b="1" dirty="0">
                        <a:solidFill>
                          <a:srgbClr val="FF0000"/>
                        </a:solidFill>
                      </a:endParaRPr>
                    </a:p>
                  </a:txBody>
                  <a:tcPr/>
                </a:tc>
              </a:tr>
              <a:tr h="370840">
                <a:tc>
                  <a:txBody>
                    <a:bodyPr/>
                    <a:lstStyle/>
                    <a:p>
                      <a:pPr algn="ctr"/>
                      <a:endParaRPr lang="en-US" sz="2400" dirty="0"/>
                    </a:p>
                  </a:txBody>
                  <a:tcPr/>
                </a:tc>
                <a:tc>
                  <a:txBody>
                    <a:bodyPr/>
                    <a:lstStyle/>
                    <a:p>
                      <a:pPr algn="ctr"/>
                      <a:r>
                        <a:rPr lang="en-US" sz="2400" dirty="0" smtClean="0"/>
                        <a:t>EHL</a:t>
                      </a:r>
                      <a:endParaRPr lang="en-US" sz="2400" dirty="0"/>
                    </a:p>
                  </a:txBody>
                  <a:tcPr/>
                </a:tc>
                <a:tc>
                  <a:txBody>
                    <a:bodyPr/>
                    <a:lstStyle/>
                    <a:p>
                      <a:pPr algn="ctr"/>
                      <a:r>
                        <a:rPr lang="en-US" sz="2400" dirty="0" smtClean="0"/>
                        <a:t>6</a:t>
                      </a:r>
                      <a:endParaRPr lang="en-US" sz="2400" dirty="0"/>
                    </a:p>
                  </a:txBody>
                  <a:tcPr/>
                </a:tc>
                <a:tc>
                  <a:txBody>
                    <a:bodyPr/>
                    <a:lstStyle/>
                    <a:p>
                      <a:pPr algn="ctr"/>
                      <a:r>
                        <a:rPr lang="en-US" sz="2400" dirty="0" smtClean="0"/>
                        <a:t>106</a:t>
                      </a:r>
                      <a:endParaRPr lang="en-US" sz="2400" dirty="0"/>
                    </a:p>
                  </a:txBody>
                  <a:tcPr/>
                </a:tc>
                <a:tc>
                  <a:txBody>
                    <a:bodyPr/>
                    <a:lstStyle/>
                    <a:p>
                      <a:pPr algn="ctr"/>
                      <a:r>
                        <a:rPr lang="en-US" sz="2400" b="1" dirty="0" smtClean="0">
                          <a:solidFill>
                            <a:srgbClr val="FF0000"/>
                          </a:solidFill>
                        </a:rPr>
                        <a:t>53.5 – 110.4</a:t>
                      </a:r>
                      <a:endParaRPr lang="en-US" sz="2400" b="1" dirty="0">
                        <a:solidFill>
                          <a:srgbClr val="FF0000"/>
                        </a:solidFill>
                      </a:endParaRPr>
                    </a:p>
                  </a:txBody>
                  <a:tcPr/>
                </a:tc>
              </a:tr>
            </a:tbl>
          </a:graphicData>
        </a:graphic>
      </p:graphicFrame>
    </p:spTree>
    <p:extLst>
      <p:ext uri="{BB962C8B-B14F-4D97-AF65-F5344CB8AC3E}">
        <p14:creationId xmlns:p14="http://schemas.microsoft.com/office/powerpoint/2010/main" val="3709140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p:nvPr/>
        </p:nvCxnSpPr>
        <p:spPr>
          <a:xfrm>
            <a:off x="940714" y="6308205"/>
            <a:ext cx="7396337" cy="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964228" y="1646825"/>
            <a:ext cx="0" cy="4625645"/>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21" name="Freeform 20"/>
          <p:cNvSpPr/>
          <p:nvPr/>
        </p:nvSpPr>
        <p:spPr>
          <a:xfrm>
            <a:off x="1787354" y="2359584"/>
            <a:ext cx="5832405" cy="3586267"/>
          </a:xfrm>
          <a:custGeom>
            <a:avLst/>
            <a:gdLst>
              <a:gd name="connsiteX0" fmla="*/ 0 w 5832405"/>
              <a:gd name="connsiteY0" fmla="*/ 0 h 3586267"/>
              <a:gd name="connsiteX1" fmla="*/ 1458101 w 5832405"/>
              <a:gd name="connsiteY1" fmla="*/ 2187035 h 3586267"/>
              <a:gd name="connsiteX2" fmla="*/ 5832405 w 5832405"/>
              <a:gd name="connsiteY2" fmla="*/ 3586267 h 3586267"/>
            </a:gdLst>
            <a:ahLst/>
            <a:cxnLst>
              <a:cxn ang="0">
                <a:pos x="connsiteX0" y="connsiteY0"/>
              </a:cxn>
              <a:cxn ang="0">
                <a:pos x="connsiteX1" y="connsiteY1"/>
              </a:cxn>
              <a:cxn ang="0">
                <a:pos x="connsiteX2" y="connsiteY2"/>
              </a:cxn>
            </a:cxnLst>
            <a:rect l="l" t="t" r="r" b="b"/>
            <a:pathLst>
              <a:path w="5832405" h="3586267">
                <a:moveTo>
                  <a:pt x="0" y="0"/>
                </a:moveTo>
                <a:cubicBezTo>
                  <a:pt x="243017" y="794662"/>
                  <a:pt x="486034" y="1589324"/>
                  <a:pt x="1458101" y="2187035"/>
                </a:cubicBezTo>
                <a:cubicBezTo>
                  <a:pt x="2430169" y="2784746"/>
                  <a:pt x="4131287" y="3185506"/>
                  <a:pt x="5832405" y="3586267"/>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lIns="121917" tIns="60958" rIns="121917" bIns="60958" rtlCol="0" anchor="ctr"/>
          <a:lstStyle/>
          <a:p>
            <a:pPr algn="ctr"/>
            <a:endParaRPr lang="en-US"/>
          </a:p>
        </p:txBody>
      </p:sp>
      <p:sp>
        <p:nvSpPr>
          <p:cNvPr id="22" name="5-Point Star 21"/>
          <p:cNvSpPr/>
          <p:nvPr/>
        </p:nvSpPr>
        <p:spPr>
          <a:xfrm>
            <a:off x="1687403" y="2288577"/>
            <a:ext cx="199901" cy="188132"/>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23" name="5-Point Star 22"/>
          <p:cNvSpPr/>
          <p:nvPr/>
        </p:nvSpPr>
        <p:spPr>
          <a:xfrm>
            <a:off x="1787354" y="2652167"/>
            <a:ext cx="199901" cy="188132"/>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24" name="5-Point Star 23"/>
          <p:cNvSpPr/>
          <p:nvPr/>
        </p:nvSpPr>
        <p:spPr>
          <a:xfrm>
            <a:off x="1944702" y="3013929"/>
            <a:ext cx="199901" cy="188132"/>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25" name="5-Point Star 24"/>
          <p:cNvSpPr/>
          <p:nvPr/>
        </p:nvSpPr>
        <p:spPr>
          <a:xfrm>
            <a:off x="2338624" y="3731183"/>
            <a:ext cx="199901" cy="188132"/>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26" name="5-Point Star 25"/>
          <p:cNvSpPr/>
          <p:nvPr/>
        </p:nvSpPr>
        <p:spPr>
          <a:xfrm>
            <a:off x="3006553" y="4324909"/>
            <a:ext cx="199901" cy="188132"/>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27" name="5-Point Star 26"/>
          <p:cNvSpPr/>
          <p:nvPr/>
        </p:nvSpPr>
        <p:spPr>
          <a:xfrm>
            <a:off x="7487618" y="5851785"/>
            <a:ext cx="199901" cy="188132"/>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31" name="5-Point Star 30"/>
          <p:cNvSpPr/>
          <p:nvPr/>
        </p:nvSpPr>
        <p:spPr>
          <a:xfrm>
            <a:off x="2620199" y="4136777"/>
            <a:ext cx="199901" cy="188132"/>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32" name="5-Point Star 31"/>
          <p:cNvSpPr/>
          <p:nvPr/>
        </p:nvSpPr>
        <p:spPr>
          <a:xfrm>
            <a:off x="3614757" y="4647413"/>
            <a:ext cx="199901" cy="188132"/>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33" name="5-Point Star 32"/>
          <p:cNvSpPr/>
          <p:nvPr/>
        </p:nvSpPr>
        <p:spPr>
          <a:xfrm>
            <a:off x="3963971" y="4929609"/>
            <a:ext cx="199901" cy="188132"/>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34" name="5-Point Star 33"/>
          <p:cNvSpPr/>
          <p:nvPr/>
        </p:nvSpPr>
        <p:spPr>
          <a:xfrm>
            <a:off x="5097772" y="5211351"/>
            <a:ext cx="199901" cy="188132"/>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35" name="5-Point Star 34"/>
          <p:cNvSpPr/>
          <p:nvPr/>
        </p:nvSpPr>
        <p:spPr>
          <a:xfrm>
            <a:off x="6237918" y="5622433"/>
            <a:ext cx="199901" cy="188132"/>
          </a:xfrm>
          <a:prstGeom prst="star5">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19" name="Titel 1"/>
          <p:cNvSpPr>
            <a:spLocks noGrp="1"/>
          </p:cNvSpPr>
          <p:nvPr>
            <p:ph type="title"/>
          </p:nvPr>
        </p:nvSpPr>
        <p:spPr>
          <a:xfrm>
            <a:off x="900000" y="360000"/>
            <a:ext cx="7831931" cy="648000"/>
          </a:xfrm>
        </p:spPr>
        <p:txBody>
          <a:bodyPr anchor="b" anchorCtr="0">
            <a:noAutofit/>
          </a:bodyPr>
          <a:lstStyle/>
          <a:p>
            <a:pPr algn="l"/>
            <a:r>
              <a:rPr lang="en-US" sz="3600" b="1" dirty="0">
                <a:solidFill>
                  <a:schemeClr val="accent1">
                    <a:lumMod val="75000"/>
                  </a:schemeClr>
                </a:solidFill>
              </a:rPr>
              <a:t>PK analysis: Classical study design</a:t>
            </a:r>
          </a:p>
        </p:txBody>
      </p:sp>
      <p:sp>
        <p:nvSpPr>
          <p:cNvPr id="2" name="TextBox 1"/>
          <p:cNvSpPr txBox="1"/>
          <p:nvPr/>
        </p:nvSpPr>
        <p:spPr>
          <a:xfrm>
            <a:off x="3630485" y="6413578"/>
            <a:ext cx="1893141" cy="369332"/>
          </a:xfrm>
          <a:prstGeom prst="rect">
            <a:avLst/>
          </a:prstGeom>
          <a:noFill/>
        </p:spPr>
        <p:txBody>
          <a:bodyPr wrap="none" rtlCol="0">
            <a:spAutoFit/>
          </a:bodyPr>
          <a:lstStyle/>
          <a:p>
            <a:r>
              <a:rPr lang="en-US" dirty="0" smtClean="0"/>
              <a:t>Time (linear scale)</a:t>
            </a:r>
            <a:endParaRPr lang="en-US" dirty="0"/>
          </a:p>
        </p:txBody>
      </p:sp>
      <p:sp>
        <p:nvSpPr>
          <p:cNvPr id="18" name="TextBox 17"/>
          <p:cNvSpPr txBox="1"/>
          <p:nvPr/>
        </p:nvSpPr>
        <p:spPr>
          <a:xfrm rot="16200000">
            <a:off x="-821530" y="3763584"/>
            <a:ext cx="2768231" cy="369332"/>
          </a:xfrm>
          <a:prstGeom prst="rect">
            <a:avLst/>
          </a:prstGeom>
          <a:noFill/>
        </p:spPr>
        <p:txBody>
          <a:bodyPr wrap="none" rtlCol="0">
            <a:spAutoFit/>
          </a:bodyPr>
          <a:lstStyle/>
          <a:p>
            <a:r>
              <a:rPr lang="en-US" dirty="0" smtClean="0"/>
              <a:t>Concentration (linear scale)</a:t>
            </a:r>
            <a:endParaRPr lang="en-US" dirty="0"/>
          </a:p>
        </p:txBody>
      </p:sp>
    </p:spTree>
    <p:extLst>
      <p:ext uri="{BB962C8B-B14F-4D97-AF65-F5344CB8AC3E}">
        <p14:creationId xmlns:p14="http://schemas.microsoft.com/office/powerpoint/2010/main" val="282658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25"/>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31"/>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26"/>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32"/>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33"/>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34"/>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500"/>
                                  </p:stCondLst>
                                  <p:childTnLst>
                                    <p:set>
                                      <p:cBhvr>
                                        <p:cTn id="33" dur="1" fill="hold">
                                          <p:stCondLst>
                                            <p:cond delay="0"/>
                                          </p:stCondLst>
                                        </p:cTn>
                                        <p:tgtEl>
                                          <p:spTgt spid="35"/>
                                        </p:tgtEl>
                                        <p:attrNameLst>
                                          <p:attrName>style.visibility</p:attrName>
                                        </p:attrNameLst>
                                      </p:cBhvr>
                                      <p:to>
                                        <p:strVal val="visible"/>
                                      </p:to>
                                    </p:set>
                                  </p:childTnLst>
                                </p:cTn>
                              </p:par>
                            </p:childTnLst>
                          </p:cTn>
                        </p:par>
                        <p:par>
                          <p:cTn id="34" fill="hold">
                            <p:stCondLst>
                              <p:cond delay="4500"/>
                            </p:stCondLst>
                            <p:childTnLst>
                              <p:par>
                                <p:cTn id="35" presetID="1" presetClass="entr" presetSubtype="0" fill="hold" grpId="0" nodeType="afterEffect">
                                  <p:stCondLst>
                                    <p:cond delay="500"/>
                                  </p:stCondLst>
                                  <p:childTnLst>
                                    <p:set>
                                      <p:cBhvr>
                                        <p:cTn id="36" dur="1" fill="hold">
                                          <p:stCondLst>
                                            <p:cond delay="0"/>
                                          </p:stCondLst>
                                        </p:cTn>
                                        <p:tgtEl>
                                          <p:spTgt spid="27"/>
                                        </p:tgtEl>
                                        <p:attrNameLst>
                                          <p:attrName>style.visibility</p:attrName>
                                        </p:attrNameLst>
                                      </p:cBhvr>
                                      <p:to>
                                        <p:strVal val="visible"/>
                                      </p:to>
                                    </p:set>
                                  </p:childTnLst>
                                </p:cTn>
                              </p:par>
                              <p:par>
                                <p:cTn id="37" presetID="22" presetClass="entr" presetSubtype="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31" grpId="0" animBg="1"/>
      <p:bldP spid="32" grpId="0" animBg="1"/>
      <p:bldP spid="33" grpId="0" animBg="1"/>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3"/>
          <p:cNvGraphicFramePr>
            <a:graphicFrameLocks/>
          </p:cNvGraphicFramePr>
          <p:nvPr>
            <p:extLst>
              <p:ext uri="{D42A27DB-BD31-4B8C-83A1-F6EECF244321}">
                <p14:modId xmlns:p14="http://schemas.microsoft.com/office/powerpoint/2010/main" val="1605077026"/>
              </p:ext>
            </p:extLst>
          </p:nvPr>
        </p:nvGraphicFramePr>
        <p:xfrm>
          <a:off x="478483" y="1669558"/>
          <a:ext cx="8183563" cy="43211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888152067"/>
              </p:ext>
            </p:extLst>
          </p:nvPr>
        </p:nvGraphicFramePr>
        <p:xfrm>
          <a:off x="488950" y="1670760"/>
          <a:ext cx="8183563" cy="432117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900000" y="347120"/>
            <a:ext cx="8229600" cy="648000"/>
          </a:xfrm>
        </p:spPr>
        <p:txBody>
          <a:bodyPr anchor="b" anchorCtr="0">
            <a:noAutofit/>
          </a:bodyPr>
          <a:lstStyle/>
          <a:p>
            <a:pPr algn="l"/>
            <a:r>
              <a:rPr lang="en-US" sz="3200" b="1" dirty="0" smtClean="0">
                <a:solidFill>
                  <a:schemeClr val="accent1">
                    <a:lumMod val="75000"/>
                  </a:schemeClr>
                </a:solidFill>
              </a:rPr>
              <a:t>Plasma Drug Disposition after a Single IV bolus </a:t>
            </a:r>
            <a:endParaRPr lang="en-US" sz="3200" b="1" dirty="0">
              <a:solidFill>
                <a:schemeClr val="accent1">
                  <a:lumMod val="75000"/>
                </a:schemeClr>
              </a:solidFill>
            </a:endParaRPr>
          </a:p>
        </p:txBody>
      </p:sp>
      <p:sp>
        <p:nvSpPr>
          <p:cNvPr id="5" name="TextBox 4"/>
          <p:cNvSpPr txBox="1"/>
          <p:nvPr/>
        </p:nvSpPr>
        <p:spPr>
          <a:xfrm>
            <a:off x="4009630" y="5831643"/>
            <a:ext cx="1578317" cy="373436"/>
          </a:xfrm>
          <a:prstGeom prst="rect">
            <a:avLst/>
          </a:prstGeom>
          <a:noFill/>
        </p:spPr>
        <p:txBody>
          <a:bodyPr wrap="none" rtlCol="0">
            <a:spAutoFit/>
          </a:bodyPr>
          <a:lstStyle/>
          <a:p>
            <a:pPr algn="ctr" defTabSz="914400" eaLnBrk="0" fontAlgn="base" hangingPunct="0">
              <a:lnSpc>
                <a:spcPct val="110000"/>
              </a:lnSpc>
              <a:spcBef>
                <a:spcPct val="50000"/>
              </a:spcBef>
              <a:spcAft>
                <a:spcPct val="0"/>
              </a:spcAft>
            </a:pPr>
            <a:r>
              <a:rPr lang="en-US" b="1" dirty="0" smtClean="0">
                <a:solidFill>
                  <a:srgbClr val="000000"/>
                </a:solidFill>
                <a:latin typeface="Arial" charset="0"/>
              </a:rPr>
              <a:t>Time (hours)</a:t>
            </a:r>
            <a:endParaRPr lang="en-US" b="1" dirty="0">
              <a:solidFill>
                <a:srgbClr val="000000"/>
              </a:solidFill>
              <a:latin typeface="Arial" charset="0"/>
            </a:endParaRPr>
          </a:p>
        </p:txBody>
      </p:sp>
      <p:sp>
        <p:nvSpPr>
          <p:cNvPr id="6" name="TextBox 5"/>
          <p:cNvSpPr txBox="1"/>
          <p:nvPr/>
        </p:nvSpPr>
        <p:spPr>
          <a:xfrm>
            <a:off x="168579" y="2594503"/>
            <a:ext cx="465769" cy="2080057"/>
          </a:xfrm>
          <a:prstGeom prst="rect">
            <a:avLst/>
          </a:prstGeom>
          <a:noFill/>
        </p:spPr>
        <p:txBody>
          <a:bodyPr vert="vert270" wrap="none" rtlCol="0">
            <a:spAutoFit/>
          </a:bodyPr>
          <a:lstStyle/>
          <a:p>
            <a:pPr algn="ctr" defTabSz="914400" eaLnBrk="0" fontAlgn="base" hangingPunct="0">
              <a:lnSpc>
                <a:spcPct val="110000"/>
              </a:lnSpc>
              <a:spcBef>
                <a:spcPct val="50000"/>
              </a:spcBef>
              <a:spcAft>
                <a:spcPct val="0"/>
              </a:spcAft>
            </a:pPr>
            <a:r>
              <a:rPr lang="en-US" b="1" dirty="0" smtClean="0">
                <a:solidFill>
                  <a:srgbClr val="000000"/>
                </a:solidFill>
                <a:latin typeface="Arial" charset="0"/>
              </a:rPr>
              <a:t>Concentration (%)</a:t>
            </a:r>
            <a:endParaRPr lang="en-US" b="1" dirty="0">
              <a:solidFill>
                <a:srgbClr val="000000"/>
              </a:solidFill>
              <a:latin typeface="Arial" charset="0"/>
            </a:endParaRPr>
          </a:p>
        </p:txBody>
      </p:sp>
      <p:sp>
        <p:nvSpPr>
          <p:cNvPr id="3" name="TextBox 2"/>
          <p:cNvSpPr txBox="1"/>
          <p:nvPr/>
        </p:nvSpPr>
        <p:spPr>
          <a:xfrm>
            <a:off x="5820266" y="2427652"/>
            <a:ext cx="2029506" cy="1754326"/>
          </a:xfrm>
          <a:prstGeom prst="rect">
            <a:avLst/>
          </a:prstGeom>
          <a:solidFill>
            <a:schemeClr val="bg1"/>
          </a:solidFill>
          <a:ln>
            <a:solidFill>
              <a:schemeClr val="bg1">
                <a:lumMod val="85000"/>
              </a:schemeClr>
            </a:solidFill>
          </a:ln>
        </p:spPr>
        <p:txBody>
          <a:bodyPr wrap="square" rtlCol="0">
            <a:spAutoFit/>
          </a:bodyPr>
          <a:lstStyle/>
          <a:p>
            <a:pPr defTabSz="914400" eaLnBrk="0" fontAlgn="base" hangingPunct="0">
              <a:lnSpc>
                <a:spcPct val="150000"/>
              </a:lnSpc>
              <a:spcAft>
                <a:spcPct val="0"/>
              </a:spcAft>
              <a:tabLst>
                <a:tab pos="1828800" algn="r"/>
              </a:tabLst>
            </a:pPr>
            <a:r>
              <a:rPr lang="en-US" b="1" dirty="0" smtClean="0">
                <a:solidFill>
                  <a:srgbClr val="000000"/>
                </a:solidFill>
                <a:latin typeface="Arial" charset="0"/>
              </a:rPr>
              <a:t>CL	1.725</a:t>
            </a:r>
          </a:p>
          <a:p>
            <a:pPr defTabSz="914400" eaLnBrk="0" fontAlgn="base" hangingPunct="0">
              <a:lnSpc>
                <a:spcPct val="150000"/>
              </a:lnSpc>
              <a:spcAft>
                <a:spcPct val="0"/>
              </a:spcAft>
              <a:tabLst>
                <a:tab pos="1828800" algn="r"/>
              </a:tabLst>
            </a:pPr>
            <a:r>
              <a:rPr lang="en-US" b="1" dirty="0" smtClean="0">
                <a:solidFill>
                  <a:srgbClr val="000000"/>
                </a:solidFill>
                <a:latin typeface="Arial" charset="0"/>
              </a:rPr>
              <a:t>V1	9.560</a:t>
            </a:r>
          </a:p>
          <a:p>
            <a:pPr defTabSz="914400" eaLnBrk="0" fontAlgn="base" hangingPunct="0">
              <a:lnSpc>
                <a:spcPct val="150000"/>
              </a:lnSpc>
              <a:spcAft>
                <a:spcPct val="0"/>
              </a:spcAft>
              <a:tabLst>
                <a:tab pos="1828800" algn="r"/>
              </a:tabLst>
            </a:pPr>
            <a:r>
              <a:rPr lang="en-US" b="1" dirty="0" smtClean="0">
                <a:solidFill>
                  <a:srgbClr val="000000"/>
                </a:solidFill>
                <a:latin typeface="Arial" charset="0"/>
              </a:rPr>
              <a:t>k	0.055</a:t>
            </a:r>
          </a:p>
          <a:p>
            <a:pPr defTabSz="914400" eaLnBrk="0" fontAlgn="base" hangingPunct="0">
              <a:lnSpc>
                <a:spcPct val="150000"/>
              </a:lnSpc>
              <a:spcAft>
                <a:spcPct val="0"/>
              </a:spcAft>
              <a:tabLst>
                <a:tab pos="1828800" algn="r"/>
              </a:tabLst>
            </a:pPr>
            <a:r>
              <a:rPr lang="en-US" b="1" dirty="0" smtClean="0">
                <a:solidFill>
                  <a:srgbClr val="000000"/>
                </a:solidFill>
                <a:latin typeface="Arial" charset="0"/>
              </a:rPr>
              <a:t>Half-life (h)	12.5</a:t>
            </a:r>
            <a:endParaRPr lang="en-US" b="1" dirty="0">
              <a:solidFill>
                <a:srgbClr val="000000"/>
              </a:solidFill>
              <a:latin typeface="Arial" charset="0"/>
            </a:endParaRPr>
          </a:p>
        </p:txBody>
      </p:sp>
      <p:grpSp>
        <p:nvGrpSpPr>
          <p:cNvPr id="13" name="Group 12"/>
          <p:cNvGrpSpPr/>
          <p:nvPr/>
        </p:nvGrpSpPr>
        <p:grpSpPr>
          <a:xfrm>
            <a:off x="1420084" y="1652534"/>
            <a:ext cx="3552502" cy="498598"/>
            <a:chOff x="1420084" y="1304801"/>
            <a:chExt cx="3552502" cy="498598"/>
          </a:xfrm>
        </p:grpSpPr>
        <p:sp>
          <p:nvSpPr>
            <p:cNvPr id="7" name="Down Arrow 6"/>
            <p:cNvSpPr/>
            <p:nvPr/>
          </p:nvSpPr>
          <p:spPr bwMode="auto">
            <a:xfrm rot="5400000">
              <a:off x="1465804" y="1302313"/>
              <a:ext cx="365760" cy="457200"/>
            </a:xfrm>
            <a:prstGeom prst="downArrow">
              <a:avLst/>
            </a:prstGeom>
            <a:solidFill>
              <a:srgbClr val="FF0000"/>
            </a:solidFill>
            <a:ln w="19050"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vert="horz" wrap="square" lIns="90000" tIns="46800" rIns="90000" bIns="46800" numCol="1" rtlCol="0" anchor="t" anchorCtr="0" compatLnSpc="1">
              <a:prstTxWarp prst="textNoShape">
                <a:avLst/>
              </a:prstTxWarp>
              <a:spAutoFit/>
            </a:bodyPr>
            <a:lstStyle/>
            <a:p>
              <a:pPr algn="ctr" defTabSz="914400" eaLnBrk="0" fontAlgn="base" hangingPunct="0">
                <a:lnSpc>
                  <a:spcPct val="110000"/>
                </a:lnSpc>
                <a:spcBef>
                  <a:spcPct val="50000"/>
                </a:spcBef>
                <a:spcAft>
                  <a:spcPct val="0"/>
                </a:spcAft>
              </a:pPr>
              <a:endParaRPr lang="it-IT" sz="2400" smtClean="0">
                <a:solidFill>
                  <a:srgbClr val="000000"/>
                </a:solidFill>
                <a:latin typeface="Arial" charset="0"/>
              </a:endParaRPr>
            </a:p>
          </p:txBody>
        </p:sp>
        <p:sp>
          <p:nvSpPr>
            <p:cNvPr id="8" name="TextBox 7"/>
            <p:cNvSpPr txBox="1"/>
            <p:nvPr/>
          </p:nvSpPr>
          <p:spPr>
            <a:xfrm>
              <a:off x="1833585" y="1304801"/>
              <a:ext cx="3139001" cy="498598"/>
            </a:xfrm>
            <a:prstGeom prst="rect">
              <a:avLst/>
            </a:prstGeom>
            <a:noFill/>
          </p:spPr>
          <p:txBody>
            <a:bodyPr wrap="none" rtlCol="0">
              <a:spAutoFit/>
            </a:bodyPr>
            <a:lstStyle/>
            <a:p>
              <a:pPr defTabSz="914400" eaLnBrk="0" fontAlgn="base" hangingPunct="0">
                <a:lnSpc>
                  <a:spcPct val="110000"/>
                </a:lnSpc>
                <a:spcBef>
                  <a:spcPct val="50000"/>
                </a:spcBef>
                <a:spcAft>
                  <a:spcPct val="0"/>
                </a:spcAft>
              </a:pPr>
              <a:r>
                <a:rPr lang="en-US" sz="2400" dirty="0" smtClean="0">
                  <a:solidFill>
                    <a:srgbClr val="000000"/>
                  </a:solidFill>
                  <a:latin typeface="Arial" charset="0"/>
                </a:rPr>
                <a:t>Peak, </a:t>
              </a:r>
              <a:r>
                <a:rPr lang="en-US" sz="2400" dirty="0" err="1" smtClean="0">
                  <a:solidFill>
                    <a:srgbClr val="000000"/>
                  </a:solidFill>
                  <a:latin typeface="Arial" charset="0"/>
                </a:rPr>
                <a:t>C</a:t>
              </a:r>
              <a:r>
                <a:rPr lang="en-US" sz="2400" baseline="-25000" dirty="0" err="1" smtClean="0">
                  <a:solidFill>
                    <a:srgbClr val="000000"/>
                  </a:solidFill>
                  <a:latin typeface="Arial" charset="0"/>
                </a:rPr>
                <a:t>max</a:t>
              </a:r>
              <a:r>
                <a:rPr lang="en-US" sz="2400" dirty="0" smtClean="0">
                  <a:solidFill>
                    <a:srgbClr val="000000"/>
                  </a:solidFill>
                  <a:latin typeface="Arial" charset="0"/>
                </a:rPr>
                <a:t>, </a:t>
              </a:r>
              <a:r>
                <a:rPr lang="en-US" sz="2400" dirty="0">
                  <a:solidFill>
                    <a:srgbClr val="000000"/>
                  </a:solidFill>
                  <a:latin typeface="Arial" charset="0"/>
                </a:rPr>
                <a:t>R</a:t>
              </a:r>
              <a:r>
                <a:rPr lang="en-US" sz="2400" dirty="0" smtClean="0">
                  <a:solidFill>
                    <a:srgbClr val="000000"/>
                  </a:solidFill>
                  <a:latin typeface="Arial" charset="0"/>
                </a:rPr>
                <a:t>ecovery</a:t>
              </a:r>
              <a:endParaRPr lang="it-IT" sz="2400" dirty="0">
                <a:solidFill>
                  <a:srgbClr val="000000"/>
                </a:solidFill>
                <a:latin typeface="Arial" charset="0"/>
              </a:endParaRPr>
            </a:p>
          </p:txBody>
        </p:sp>
      </p:grpSp>
      <p:grpSp>
        <p:nvGrpSpPr>
          <p:cNvPr id="18" name="Group 17"/>
          <p:cNvGrpSpPr/>
          <p:nvPr/>
        </p:nvGrpSpPr>
        <p:grpSpPr>
          <a:xfrm>
            <a:off x="6293411" y="5001339"/>
            <a:ext cx="1570702" cy="467051"/>
            <a:chOff x="6293411" y="4653606"/>
            <a:chExt cx="1570702" cy="467051"/>
          </a:xfrm>
        </p:grpSpPr>
        <p:sp>
          <p:nvSpPr>
            <p:cNvPr id="9" name="Down Arrow 8"/>
            <p:cNvSpPr/>
            <p:nvPr/>
          </p:nvSpPr>
          <p:spPr bwMode="auto">
            <a:xfrm rot="5400000">
              <a:off x="6339131" y="4664156"/>
              <a:ext cx="365760" cy="457200"/>
            </a:xfrm>
            <a:prstGeom prst="downArrow">
              <a:avLst/>
            </a:prstGeom>
            <a:solidFill>
              <a:srgbClr val="FF0000"/>
            </a:solidFill>
            <a:ln w="19050"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vert="horz" wrap="square" lIns="90000" tIns="46800" rIns="90000" bIns="46800" numCol="1" rtlCol="0" anchor="t" anchorCtr="0" compatLnSpc="1">
              <a:prstTxWarp prst="textNoShape">
                <a:avLst/>
              </a:prstTxWarp>
              <a:spAutoFit/>
            </a:bodyPr>
            <a:lstStyle/>
            <a:p>
              <a:pPr algn="ctr" defTabSz="914400" eaLnBrk="0" fontAlgn="base" hangingPunct="0">
                <a:lnSpc>
                  <a:spcPct val="110000"/>
                </a:lnSpc>
                <a:spcBef>
                  <a:spcPct val="50000"/>
                </a:spcBef>
                <a:spcAft>
                  <a:spcPct val="0"/>
                </a:spcAft>
              </a:pPr>
              <a:endParaRPr lang="it-IT" sz="2400" smtClean="0">
                <a:solidFill>
                  <a:srgbClr val="000000"/>
                </a:solidFill>
                <a:latin typeface="Arial" charset="0"/>
              </a:endParaRPr>
            </a:p>
          </p:txBody>
        </p:sp>
        <p:sp>
          <p:nvSpPr>
            <p:cNvPr id="10" name="TextBox 9"/>
            <p:cNvSpPr txBox="1"/>
            <p:nvPr/>
          </p:nvSpPr>
          <p:spPr>
            <a:xfrm>
              <a:off x="6714632" y="4653606"/>
              <a:ext cx="1149481" cy="467051"/>
            </a:xfrm>
            <a:prstGeom prst="rect">
              <a:avLst/>
            </a:prstGeom>
            <a:noFill/>
          </p:spPr>
          <p:txBody>
            <a:bodyPr wrap="none" rtlCol="0">
              <a:spAutoFit/>
            </a:bodyPr>
            <a:lstStyle/>
            <a:p>
              <a:pPr defTabSz="914400" eaLnBrk="0" fontAlgn="base" hangingPunct="0">
                <a:lnSpc>
                  <a:spcPct val="110000"/>
                </a:lnSpc>
                <a:spcBef>
                  <a:spcPct val="50000"/>
                </a:spcBef>
                <a:spcAft>
                  <a:spcPct val="0"/>
                </a:spcAft>
              </a:pPr>
              <a:r>
                <a:rPr lang="en-US" sz="2400" dirty="0" smtClean="0">
                  <a:solidFill>
                    <a:srgbClr val="000000"/>
                  </a:solidFill>
                  <a:latin typeface="Arial" charset="0"/>
                </a:rPr>
                <a:t>Trough</a:t>
              </a:r>
              <a:endParaRPr lang="it-IT" sz="2400" dirty="0">
                <a:solidFill>
                  <a:srgbClr val="000000"/>
                </a:solidFill>
                <a:latin typeface="Arial" charset="0"/>
              </a:endParaRPr>
            </a:p>
          </p:txBody>
        </p:sp>
      </p:grpSp>
      <p:grpSp>
        <p:nvGrpSpPr>
          <p:cNvPr id="26" name="Group 25"/>
          <p:cNvGrpSpPr/>
          <p:nvPr/>
        </p:nvGrpSpPr>
        <p:grpSpPr>
          <a:xfrm>
            <a:off x="1153817" y="1856988"/>
            <a:ext cx="4946508" cy="3580045"/>
            <a:chOff x="1153817" y="1522903"/>
            <a:chExt cx="4946508" cy="3580045"/>
          </a:xfrm>
        </p:grpSpPr>
        <p:sp>
          <p:nvSpPr>
            <p:cNvPr id="14" name="Freeform 13"/>
            <p:cNvSpPr/>
            <p:nvPr/>
          </p:nvSpPr>
          <p:spPr bwMode="auto">
            <a:xfrm>
              <a:off x="1153817" y="1522903"/>
              <a:ext cx="4946508" cy="3580045"/>
            </a:xfrm>
            <a:custGeom>
              <a:avLst/>
              <a:gdLst>
                <a:gd name="connsiteX0" fmla="*/ 4933243 w 5408442"/>
                <a:gd name="connsiteY0" fmla="*/ 3642089 h 3772718"/>
                <a:gd name="connsiteX1" fmla="*/ 3801129 w 5408442"/>
                <a:gd name="connsiteY1" fmla="*/ 3467918 h 3772718"/>
                <a:gd name="connsiteX2" fmla="*/ 3115329 w 5408442"/>
                <a:gd name="connsiteY2" fmla="*/ 3293746 h 3772718"/>
                <a:gd name="connsiteX3" fmla="*/ 2658129 w 5408442"/>
                <a:gd name="connsiteY3" fmla="*/ 3119575 h 3772718"/>
                <a:gd name="connsiteX4" fmla="*/ 2298900 w 5408442"/>
                <a:gd name="connsiteY4" fmla="*/ 2934518 h 3772718"/>
                <a:gd name="connsiteX5" fmla="*/ 1994100 w 5408442"/>
                <a:gd name="connsiteY5" fmla="*/ 2738575 h 3772718"/>
                <a:gd name="connsiteX6" fmla="*/ 1765500 w 5408442"/>
                <a:gd name="connsiteY6" fmla="*/ 2564404 h 3772718"/>
                <a:gd name="connsiteX7" fmla="*/ 1558672 w 5408442"/>
                <a:gd name="connsiteY7" fmla="*/ 2379346 h 3772718"/>
                <a:gd name="connsiteX8" fmla="*/ 1351843 w 5408442"/>
                <a:gd name="connsiteY8" fmla="*/ 2205175 h 3772718"/>
                <a:gd name="connsiteX9" fmla="*/ 1166786 w 5408442"/>
                <a:gd name="connsiteY9" fmla="*/ 2009232 h 3772718"/>
                <a:gd name="connsiteX10" fmla="*/ 1025272 w 5408442"/>
                <a:gd name="connsiteY10" fmla="*/ 1802404 h 3772718"/>
                <a:gd name="connsiteX11" fmla="*/ 883757 w 5408442"/>
                <a:gd name="connsiteY11" fmla="*/ 1617346 h 3772718"/>
                <a:gd name="connsiteX12" fmla="*/ 731357 w 5408442"/>
                <a:gd name="connsiteY12" fmla="*/ 1454061 h 3772718"/>
                <a:gd name="connsiteX13" fmla="*/ 611615 w 5408442"/>
                <a:gd name="connsiteY13" fmla="*/ 1247232 h 3772718"/>
                <a:gd name="connsiteX14" fmla="*/ 502757 w 5408442"/>
                <a:gd name="connsiteY14" fmla="*/ 1083946 h 3772718"/>
                <a:gd name="connsiteX15" fmla="*/ 34672 w 5408442"/>
                <a:gd name="connsiteY15" fmla="*/ 147775 h 3772718"/>
                <a:gd name="connsiteX16" fmla="*/ 34672 w 5408442"/>
                <a:gd name="connsiteY16" fmla="*/ 223975 h 3772718"/>
                <a:gd name="connsiteX17" fmla="*/ 34672 w 5408442"/>
                <a:gd name="connsiteY17" fmla="*/ 267518 h 3772718"/>
                <a:gd name="connsiteX18" fmla="*/ 45557 w 5408442"/>
                <a:gd name="connsiteY18" fmla="*/ 3740061 h 3772718"/>
                <a:gd name="connsiteX19" fmla="*/ 45557 w 5408442"/>
                <a:gd name="connsiteY19" fmla="*/ 3740061 h 3772718"/>
                <a:gd name="connsiteX20" fmla="*/ 4944129 w 5408442"/>
                <a:gd name="connsiteY20" fmla="*/ 3761832 h 3772718"/>
                <a:gd name="connsiteX21" fmla="*/ 4922357 w 5408442"/>
                <a:gd name="connsiteY21" fmla="*/ 3772718 h 3772718"/>
                <a:gd name="connsiteX0" fmla="*/ 4933650 w 5408849"/>
                <a:gd name="connsiteY0" fmla="*/ 3682297 h 3812926"/>
                <a:gd name="connsiteX1" fmla="*/ 3801536 w 5408849"/>
                <a:gd name="connsiteY1" fmla="*/ 3508126 h 3812926"/>
                <a:gd name="connsiteX2" fmla="*/ 3115736 w 5408849"/>
                <a:gd name="connsiteY2" fmla="*/ 3333954 h 3812926"/>
                <a:gd name="connsiteX3" fmla="*/ 2658536 w 5408849"/>
                <a:gd name="connsiteY3" fmla="*/ 3159783 h 3812926"/>
                <a:gd name="connsiteX4" fmla="*/ 2299307 w 5408849"/>
                <a:gd name="connsiteY4" fmla="*/ 2974726 h 3812926"/>
                <a:gd name="connsiteX5" fmla="*/ 1994507 w 5408849"/>
                <a:gd name="connsiteY5" fmla="*/ 2778783 h 3812926"/>
                <a:gd name="connsiteX6" fmla="*/ 1765907 w 5408849"/>
                <a:gd name="connsiteY6" fmla="*/ 2604612 h 3812926"/>
                <a:gd name="connsiteX7" fmla="*/ 1559079 w 5408849"/>
                <a:gd name="connsiteY7" fmla="*/ 2419554 h 3812926"/>
                <a:gd name="connsiteX8" fmla="*/ 1352250 w 5408849"/>
                <a:gd name="connsiteY8" fmla="*/ 2245383 h 3812926"/>
                <a:gd name="connsiteX9" fmla="*/ 1167193 w 5408849"/>
                <a:gd name="connsiteY9" fmla="*/ 2049440 h 3812926"/>
                <a:gd name="connsiteX10" fmla="*/ 1025679 w 5408849"/>
                <a:gd name="connsiteY10" fmla="*/ 1842612 h 3812926"/>
                <a:gd name="connsiteX11" fmla="*/ 884164 w 5408849"/>
                <a:gd name="connsiteY11" fmla="*/ 1657554 h 3812926"/>
                <a:gd name="connsiteX12" fmla="*/ 731764 w 5408849"/>
                <a:gd name="connsiteY12" fmla="*/ 1494269 h 3812926"/>
                <a:gd name="connsiteX13" fmla="*/ 612022 w 5408849"/>
                <a:gd name="connsiteY13" fmla="*/ 1287440 h 3812926"/>
                <a:gd name="connsiteX14" fmla="*/ 503164 w 5408849"/>
                <a:gd name="connsiteY14" fmla="*/ 1124154 h 3812926"/>
                <a:gd name="connsiteX15" fmla="*/ 35079 w 5408849"/>
                <a:gd name="connsiteY15" fmla="*/ 264183 h 3812926"/>
                <a:gd name="connsiteX16" fmla="*/ 35079 w 5408849"/>
                <a:gd name="connsiteY16" fmla="*/ 307726 h 3812926"/>
                <a:gd name="connsiteX17" fmla="*/ 45964 w 5408849"/>
                <a:gd name="connsiteY17" fmla="*/ 3780269 h 3812926"/>
                <a:gd name="connsiteX18" fmla="*/ 45964 w 5408849"/>
                <a:gd name="connsiteY18" fmla="*/ 3780269 h 3812926"/>
                <a:gd name="connsiteX19" fmla="*/ 4944536 w 5408849"/>
                <a:gd name="connsiteY19" fmla="*/ 3802040 h 3812926"/>
                <a:gd name="connsiteX20" fmla="*/ 4922764 w 5408849"/>
                <a:gd name="connsiteY20" fmla="*/ 3812926 h 3812926"/>
                <a:gd name="connsiteX0" fmla="*/ 4929830 w 5405029"/>
                <a:gd name="connsiteY0" fmla="*/ 3479147 h 3609776"/>
                <a:gd name="connsiteX1" fmla="*/ 3797716 w 5405029"/>
                <a:gd name="connsiteY1" fmla="*/ 3304976 h 3609776"/>
                <a:gd name="connsiteX2" fmla="*/ 3111916 w 5405029"/>
                <a:gd name="connsiteY2" fmla="*/ 3130804 h 3609776"/>
                <a:gd name="connsiteX3" fmla="*/ 2654716 w 5405029"/>
                <a:gd name="connsiteY3" fmla="*/ 2956633 h 3609776"/>
                <a:gd name="connsiteX4" fmla="*/ 2295487 w 5405029"/>
                <a:gd name="connsiteY4" fmla="*/ 2771576 h 3609776"/>
                <a:gd name="connsiteX5" fmla="*/ 1990687 w 5405029"/>
                <a:gd name="connsiteY5" fmla="*/ 2575633 h 3609776"/>
                <a:gd name="connsiteX6" fmla="*/ 1762087 w 5405029"/>
                <a:gd name="connsiteY6" fmla="*/ 2401462 h 3609776"/>
                <a:gd name="connsiteX7" fmla="*/ 1555259 w 5405029"/>
                <a:gd name="connsiteY7" fmla="*/ 2216404 h 3609776"/>
                <a:gd name="connsiteX8" fmla="*/ 1348430 w 5405029"/>
                <a:gd name="connsiteY8" fmla="*/ 2042233 h 3609776"/>
                <a:gd name="connsiteX9" fmla="*/ 1163373 w 5405029"/>
                <a:gd name="connsiteY9" fmla="*/ 1846290 h 3609776"/>
                <a:gd name="connsiteX10" fmla="*/ 1021859 w 5405029"/>
                <a:gd name="connsiteY10" fmla="*/ 1639462 h 3609776"/>
                <a:gd name="connsiteX11" fmla="*/ 880344 w 5405029"/>
                <a:gd name="connsiteY11" fmla="*/ 1454404 h 3609776"/>
                <a:gd name="connsiteX12" fmla="*/ 727944 w 5405029"/>
                <a:gd name="connsiteY12" fmla="*/ 1291119 h 3609776"/>
                <a:gd name="connsiteX13" fmla="*/ 608202 w 5405029"/>
                <a:gd name="connsiteY13" fmla="*/ 1084290 h 3609776"/>
                <a:gd name="connsiteX14" fmla="*/ 499344 w 5405029"/>
                <a:gd name="connsiteY14" fmla="*/ 921004 h 3609776"/>
                <a:gd name="connsiteX15" fmla="*/ 31259 w 5405029"/>
                <a:gd name="connsiteY15" fmla="*/ 104576 h 3609776"/>
                <a:gd name="connsiteX16" fmla="*/ 42144 w 5405029"/>
                <a:gd name="connsiteY16" fmla="*/ 3577119 h 3609776"/>
                <a:gd name="connsiteX17" fmla="*/ 42144 w 5405029"/>
                <a:gd name="connsiteY17" fmla="*/ 3577119 h 3609776"/>
                <a:gd name="connsiteX18" fmla="*/ 4940716 w 5405029"/>
                <a:gd name="connsiteY18" fmla="*/ 3598890 h 3609776"/>
                <a:gd name="connsiteX19" fmla="*/ 4918944 w 5405029"/>
                <a:gd name="connsiteY19" fmla="*/ 3609776 h 3609776"/>
                <a:gd name="connsiteX0" fmla="*/ 4929830 w 5405029"/>
                <a:gd name="connsiteY0" fmla="*/ 3374571 h 3505200"/>
                <a:gd name="connsiteX1" fmla="*/ 3797716 w 5405029"/>
                <a:gd name="connsiteY1" fmla="*/ 3200400 h 3505200"/>
                <a:gd name="connsiteX2" fmla="*/ 3111916 w 5405029"/>
                <a:gd name="connsiteY2" fmla="*/ 3026228 h 3505200"/>
                <a:gd name="connsiteX3" fmla="*/ 2654716 w 5405029"/>
                <a:gd name="connsiteY3" fmla="*/ 2852057 h 3505200"/>
                <a:gd name="connsiteX4" fmla="*/ 2295487 w 5405029"/>
                <a:gd name="connsiteY4" fmla="*/ 2667000 h 3505200"/>
                <a:gd name="connsiteX5" fmla="*/ 1990687 w 5405029"/>
                <a:gd name="connsiteY5" fmla="*/ 2471057 h 3505200"/>
                <a:gd name="connsiteX6" fmla="*/ 1762087 w 5405029"/>
                <a:gd name="connsiteY6" fmla="*/ 2296886 h 3505200"/>
                <a:gd name="connsiteX7" fmla="*/ 1555259 w 5405029"/>
                <a:gd name="connsiteY7" fmla="*/ 2111828 h 3505200"/>
                <a:gd name="connsiteX8" fmla="*/ 1348430 w 5405029"/>
                <a:gd name="connsiteY8" fmla="*/ 1937657 h 3505200"/>
                <a:gd name="connsiteX9" fmla="*/ 1163373 w 5405029"/>
                <a:gd name="connsiteY9" fmla="*/ 1741714 h 3505200"/>
                <a:gd name="connsiteX10" fmla="*/ 1021859 w 5405029"/>
                <a:gd name="connsiteY10" fmla="*/ 1534886 h 3505200"/>
                <a:gd name="connsiteX11" fmla="*/ 880344 w 5405029"/>
                <a:gd name="connsiteY11" fmla="*/ 1349828 h 3505200"/>
                <a:gd name="connsiteX12" fmla="*/ 727944 w 5405029"/>
                <a:gd name="connsiteY12" fmla="*/ 1186543 h 3505200"/>
                <a:gd name="connsiteX13" fmla="*/ 608202 w 5405029"/>
                <a:gd name="connsiteY13" fmla="*/ 979714 h 3505200"/>
                <a:gd name="connsiteX14" fmla="*/ 499344 w 5405029"/>
                <a:gd name="connsiteY14" fmla="*/ 816428 h 3505200"/>
                <a:gd name="connsiteX15" fmla="*/ 31259 w 5405029"/>
                <a:gd name="connsiteY15" fmla="*/ 0 h 3505200"/>
                <a:gd name="connsiteX16" fmla="*/ 42144 w 5405029"/>
                <a:gd name="connsiteY16" fmla="*/ 3472543 h 3505200"/>
                <a:gd name="connsiteX17" fmla="*/ 42144 w 5405029"/>
                <a:gd name="connsiteY17" fmla="*/ 3472543 h 3505200"/>
                <a:gd name="connsiteX18" fmla="*/ 4940716 w 5405029"/>
                <a:gd name="connsiteY18" fmla="*/ 3494314 h 3505200"/>
                <a:gd name="connsiteX19" fmla="*/ 4918944 w 5405029"/>
                <a:gd name="connsiteY19" fmla="*/ 3505200 h 3505200"/>
                <a:gd name="connsiteX0" fmla="*/ 4898571 w 5373770"/>
                <a:gd name="connsiteY0" fmla="*/ 3374571 h 3505200"/>
                <a:gd name="connsiteX1" fmla="*/ 3766457 w 5373770"/>
                <a:gd name="connsiteY1" fmla="*/ 3200400 h 3505200"/>
                <a:gd name="connsiteX2" fmla="*/ 3080657 w 5373770"/>
                <a:gd name="connsiteY2" fmla="*/ 3026228 h 3505200"/>
                <a:gd name="connsiteX3" fmla="*/ 2623457 w 5373770"/>
                <a:gd name="connsiteY3" fmla="*/ 2852057 h 3505200"/>
                <a:gd name="connsiteX4" fmla="*/ 2264228 w 5373770"/>
                <a:gd name="connsiteY4" fmla="*/ 2667000 h 3505200"/>
                <a:gd name="connsiteX5" fmla="*/ 1959428 w 5373770"/>
                <a:gd name="connsiteY5" fmla="*/ 2471057 h 3505200"/>
                <a:gd name="connsiteX6" fmla="*/ 1730828 w 5373770"/>
                <a:gd name="connsiteY6" fmla="*/ 2296886 h 3505200"/>
                <a:gd name="connsiteX7" fmla="*/ 1524000 w 5373770"/>
                <a:gd name="connsiteY7" fmla="*/ 2111828 h 3505200"/>
                <a:gd name="connsiteX8" fmla="*/ 1317171 w 5373770"/>
                <a:gd name="connsiteY8" fmla="*/ 1937657 h 3505200"/>
                <a:gd name="connsiteX9" fmla="*/ 1132114 w 5373770"/>
                <a:gd name="connsiteY9" fmla="*/ 1741714 h 3505200"/>
                <a:gd name="connsiteX10" fmla="*/ 990600 w 5373770"/>
                <a:gd name="connsiteY10" fmla="*/ 1534886 h 3505200"/>
                <a:gd name="connsiteX11" fmla="*/ 849085 w 5373770"/>
                <a:gd name="connsiteY11" fmla="*/ 1349828 h 3505200"/>
                <a:gd name="connsiteX12" fmla="*/ 696685 w 5373770"/>
                <a:gd name="connsiteY12" fmla="*/ 1186543 h 3505200"/>
                <a:gd name="connsiteX13" fmla="*/ 576943 w 5373770"/>
                <a:gd name="connsiteY13" fmla="*/ 979714 h 3505200"/>
                <a:gd name="connsiteX14" fmla="*/ 468085 w 5373770"/>
                <a:gd name="connsiteY14" fmla="*/ 816428 h 3505200"/>
                <a:gd name="connsiteX15" fmla="*/ 0 w 5373770"/>
                <a:gd name="connsiteY15" fmla="*/ 0 h 3505200"/>
                <a:gd name="connsiteX16" fmla="*/ 10885 w 5373770"/>
                <a:gd name="connsiteY16" fmla="*/ 3472543 h 3505200"/>
                <a:gd name="connsiteX17" fmla="*/ 10885 w 5373770"/>
                <a:gd name="connsiteY17" fmla="*/ 3472543 h 3505200"/>
                <a:gd name="connsiteX18" fmla="*/ 4909457 w 5373770"/>
                <a:gd name="connsiteY18" fmla="*/ 3494314 h 3505200"/>
                <a:gd name="connsiteX19" fmla="*/ 4887685 w 5373770"/>
                <a:gd name="connsiteY19" fmla="*/ 3505200 h 3505200"/>
                <a:gd name="connsiteX0" fmla="*/ 4955450 w 5430649"/>
                <a:gd name="connsiteY0" fmla="*/ 3395690 h 3526319"/>
                <a:gd name="connsiteX1" fmla="*/ 3823336 w 5430649"/>
                <a:gd name="connsiteY1" fmla="*/ 3221519 h 3526319"/>
                <a:gd name="connsiteX2" fmla="*/ 3137536 w 5430649"/>
                <a:gd name="connsiteY2" fmla="*/ 3047347 h 3526319"/>
                <a:gd name="connsiteX3" fmla="*/ 2680336 w 5430649"/>
                <a:gd name="connsiteY3" fmla="*/ 2873176 h 3526319"/>
                <a:gd name="connsiteX4" fmla="*/ 2321107 w 5430649"/>
                <a:gd name="connsiteY4" fmla="*/ 2688119 h 3526319"/>
                <a:gd name="connsiteX5" fmla="*/ 2016307 w 5430649"/>
                <a:gd name="connsiteY5" fmla="*/ 2492176 h 3526319"/>
                <a:gd name="connsiteX6" fmla="*/ 1787707 w 5430649"/>
                <a:gd name="connsiteY6" fmla="*/ 2318005 h 3526319"/>
                <a:gd name="connsiteX7" fmla="*/ 1580879 w 5430649"/>
                <a:gd name="connsiteY7" fmla="*/ 2132947 h 3526319"/>
                <a:gd name="connsiteX8" fmla="*/ 1374050 w 5430649"/>
                <a:gd name="connsiteY8" fmla="*/ 1958776 h 3526319"/>
                <a:gd name="connsiteX9" fmla="*/ 1188993 w 5430649"/>
                <a:gd name="connsiteY9" fmla="*/ 1762833 h 3526319"/>
                <a:gd name="connsiteX10" fmla="*/ 1047479 w 5430649"/>
                <a:gd name="connsiteY10" fmla="*/ 1556005 h 3526319"/>
                <a:gd name="connsiteX11" fmla="*/ 905964 w 5430649"/>
                <a:gd name="connsiteY11" fmla="*/ 1370947 h 3526319"/>
                <a:gd name="connsiteX12" fmla="*/ 753564 w 5430649"/>
                <a:gd name="connsiteY12" fmla="*/ 1207662 h 3526319"/>
                <a:gd name="connsiteX13" fmla="*/ 633822 w 5430649"/>
                <a:gd name="connsiteY13" fmla="*/ 1000833 h 3526319"/>
                <a:gd name="connsiteX14" fmla="*/ 524964 w 5430649"/>
                <a:gd name="connsiteY14" fmla="*/ 837547 h 3526319"/>
                <a:gd name="connsiteX15" fmla="*/ 56879 w 5430649"/>
                <a:gd name="connsiteY15" fmla="*/ 21119 h 3526319"/>
                <a:gd name="connsiteX16" fmla="*/ 67764 w 5430649"/>
                <a:gd name="connsiteY16" fmla="*/ 3493662 h 3526319"/>
                <a:gd name="connsiteX17" fmla="*/ 67764 w 5430649"/>
                <a:gd name="connsiteY17" fmla="*/ 3493662 h 3526319"/>
                <a:gd name="connsiteX18" fmla="*/ 4966336 w 5430649"/>
                <a:gd name="connsiteY18" fmla="*/ 3515433 h 3526319"/>
                <a:gd name="connsiteX19" fmla="*/ 4944564 w 5430649"/>
                <a:gd name="connsiteY19" fmla="*/ 3526319 h 3526319"/>
                <a:gd name="connsiteX0" fmla="*/ 4898571 w 5373770"/>
                <a:gd name="connsiteY0" fmla="*/ 3374571 h 3505200"/>
                <a:gd name="connsiteX1" fmla="*/ 3766457 w 5373770"/>
                <a:gd name="connsiteY1" fmla="*/ 3200400 h 3505200"/>
                <a:gd name="connsiteX2" fmla="*/ 3080657 w 5373770"/>
                <a:gd name="connsiteY2" fmla="*/ 3026228 h 3505200"/>
                <a:gd name="connsiteX3" fmla="*/ 2623457 w 5373770"/>
                <a:gd name="connsiteY3" fmla="*/ 2852057 h 3505200"/>
                <a:gd name="connsiteX4" fmla="*/ 2264228 w 5373770"/>
                <a:gd name="connsiteY4" fmla="*/ 2667000 h 3505200"/>
                <a:gd name="connsiteX5" fmla="*/ 1959428 w 5373770"/>
                <a:gd name="connsiteY5" fmla="*/ 2471057 h 3505200"/>
                <a:gd name="connsiteX6" fmla="*/ 1730828 w 5373770"/>
                <a:gd name="connsiteY6" fmla="*/ 2296886 h 3505200"/>
                <a:gd name="connsiteX7" fmla="*/ 1524000 w 5373770"/>
                <a:gd name="connsiteY7" fmla="*/ 2111828 h 3505200"/>
                <a:gd name="connsiteX8" fmla="*/ 1317171 w 5373770"/>
                <a:gd name="connsiteY8" fmla="*/ 1937657 h 3505200"/>
                <a:gd name="connsiteX9" fmla="*/ 1132114 w 5373770"/>
                <a:gd name="connsiteY9" fmla="*/ 1741714 h 3505200"/>
                <a:gd name="connsiteX10" fmla="*/ 990600 w 5373770"/>
                <a:gd name="connsiteY10" fmla="*/ 1534886 h 3505200"/>
                <a:gd name="connsiteX11" fmla="*/ 849085 w 5373770"/>
                <a:gd name="connsiteY11" fmla="*/ 1349828 h 3505200"/>
                <a:gd name="connsiteX12" fmla="*/ 696685 w 5373770"/>
                <a:gd name="connsiteY12" fmla="*/ 1186543 h 3505200"/>
                <a:gd name="connsiteX13" fmla="*/ 576943 w 5373770"/>
                <a:gd name="connsiteY13" fmla="*/ 979714 h 3505200"/>
                <a:gd name="connsiteX14" fmla="*/ 468085 w 5373770"/>
                <a:gd name="connsiteY14" fmla="*/ 816428 h 3505200"/>
                <a:gd name="connsiteX15" fmla="*/ 0 w 5373770"/>
                <a:gd name="connsiteY15" fmla="*/ 0 h 3505200"/>
                <a:gd name="connsiteX16" fmla="*/ 10885 w 5373770"/>
                <a:gd name="connsiteY16" fmla="*/ 3472543 h 3505200"/>
                <a:gd name="connsiteX17" fmla="*/ 10885 w 5373770"/>
                <a:gd name="connsiteY17" fmla="*/ 3472543 h 3505200"/>
                <a:gd name="connsiteX18" fmla="*/ 4909457 w 5373770"/>
                <a:gd name="connsiteY18" fmla="*/ 3494314 h 3505200"/>
                <a:gd name="connsiteX19" fmla="*/ 4887685 w 5373770"/>
                <a:gd name="connsiteY19" fmla="*/ 3505200 h 3505200"/>
                <a:gd name="connsiteX0" fmla="*/ 4898571 w 4898571"/>
                <a:gd name="connsiteY0" fmla="*/ 3374571 h 3505200"/>
                <a:gd name="connsiteX1" fmla="*/ 3766457 w 4898571"/>
                <a:gd name="connsiteY1" fmla="*/ 3200400 h 3505200"/>
                <a:gd name="connsiteX2" fmla="*/ 3080657 w 4898571"/>
                <a:gd name="connsiteY2" fmla="*/ 3026228 h 3505200"/>
                <a:gd name="connsiteX3" fmla="*/ 2623457 w 4898571"/>
                <a:gd name="connsiteY3" fmla="*/ 2852057 h 3505200"/>
                <a:gd name="connsiteX4" fmla="*/ 2264228 w 4898571"/>
                <a:gd name="connsiteY4" fmla="*/ 2667000 h 3505200"/>
                <a:gd name="connsiteX5" fmla="*/ 1959428 w 4898571"/>
                <a:gd name="connsiteY5" fmla="*/ 2471057 h 3505200"/>
                <a:gd name="connsiteX6" fmla="*/ 1730828 w 4898571"/>
                <a:gd name="connsiteY6" fmla="*/ 2296886 h 3505200"/>
                <a:gd name="connsiteX7" fmla="*/ 1524000 w 4898571"/>
                <a:gd name="connsiteY7" fmla="*/ 2111828 h 3505200"/>
                <a:gd name="connsiteX8" fmla="*/ 1317171 w 4898571"/>
                <a:gd name="connsiteY8" fmla="*/ 1937657 h 3505200"/>
                <a:gd name="connsiteX9" fmla="*/ 1132114 w 4898571"/>
                <a:gd name="connsiteY9" fmla="*/ 1741714 h 3505200"/>
                <a:gd name="connsiteX10" fmla="*/ 990600 w 4898571"/>
                <a:gd name="connsiteY10" fmla="*/ 1534886 h 3505200"/>
                <a:gd name="connsiteX11" fmla="*/ 849085 w 4898571"/>
                <a:gd name="connsiteY11" fmla="*/ 1349828 h 3505200"/>
                <a:gd name="connsiteX12" fmla="*/ 696685 w 4898571"/>
                <a:gd name="connsiteY12" fmla="*/ 1186543 h 3505200"/>
                <a:gd name="connsiteX13" fmla="*/ 576943 w 4898571"/>
                <a:gd name="connsiteY13" fmla="*/ 979714 h 3505200"/>
                <a:gd name="connsiteX14" fmla="*/ 468085 w 4898571"/>
                <a:gd name="connsiteY14" fmla="*/ 816428 h 3505200"/>
                <a:gd name="connsiteX15" fmla="*/ 0 w 4898571"/>
                <a:gd name="connsiteY15" fmla="*/ 0 h 3505200"/>
                <a:gd name="connsiteX16" fmla="*/ 10885 w 4898571"/>
                <a:gd name="connsiteY16" fmla="*/ 3472543 h 3505200"/>
                <a:gd name="connsiteX17" fmla="*/ 10885 w 4898571"/>
                <a:gd name="connsiteY17" fmla="*/ 3472543 h 3505200"/>
                <a:gd name="connsiteX18" fmla="*/ 4887685 w 4898571"/>
                <a:gd name="connsiteY18" fmla="*/ 3505200 h 3505200"/>
                <a:gd name="connsiteX0" fmla="*/ 4898571 w 4936891"/>
                <a:gd name="connsiteY0" fmla="*/ 3374571 h 3477829"/>
                <a:gd name="connsiteX1" fmla="*/ 3766457 w 4936891"/>
                <a:gd name="connsiteY1" fmla="*/ 3200400 h 3477829"/>
                <a:gd name="connsiteX2" fmla="*/ 3080657 w 4936891"/>
                <a:gd name="connsiteY2" fmla="*/ 3026228 h 3477829"/>
                <a:gd name="connsiteX3" fmla="*/ 2623457 w 4936891"/>
                <a:gd name="connsiteY3" fmla="*/ 2852057 h 3477829"/>
                <a:gd name="connsiteX4" fmla="*/ 2264228 w 4936891"/>
                <a:gd name="connsiteY4" fmla="*/ 2667000 h 3477829"/>
                <a:gd name="connsiteX5" fmla="*/ 1959428 w 4936891"/>
                <a:gd name="connsiteY5" fmla="*/ 2471057 h 3477829"/>
                <a:gd name="connsiteX6" fmla="*/ 1730828 w 4936891"/>
                <a:gd name="connsiteY6" fmla="*/ 2296886 h 3477829"/>
                <a:gd name="connsiteX7" fmla="*/ 1524000 w 4936891"/>
                <a:gd name="connsiteY7" fmla="*/ 2111828 h 3477829"/>
                <a:gd name="connsiteX8" fmla="*/ 1317171 w 4936891"/>
                <a:gd name="connsiteY8" fmla="*/ 1937657 h 3477829"/>
                <a:gd name="connsiteX9" fmla="*/ 1132114 w 4936891"/>
                <a:gd name="connsiteY9" fmla="*/ 1741714 h 3477829"/>
                <a:gd name="connsiteX10" fmla="*/ 990600 w 4936891"/>
                <a:gd name="connsiteY10" fmla="*/ 1534886 h 3477829"/>
                <a:gd name="connsiteX11" fmla="*/ 849085 w 4936891"/>
                <a:gd name="connsiteY11" fmla="*/ 1349828 h 3477829"/>
                <a:gd name="connsiteX12" fmla="*/ 696685 w 4936891"/>
                <a:gd name="connsiteY12" fmla="*/ 1186543 h 3477829"/>
                <a:gd name="connsiteX13" fmla="*/ 576943 w 4936891"/>
                <a:gd name="connsiteY13" fmla="*/ 979714 h 3477829"/>
                <a:gd name="connsiteX14" fmla="*/ 468085 w 4936891"/>
                <a:gd name="connsiteY14" fmla="*/ 816428 h 3477829"/>
                <a:gd name="connsiteX15" fmla="*/ 0 w 4936891"/>
                <a:gd name="connsiteY15" fmla="*/ 0 h 3477829"/>
                <a:gd name="connsiteX16" fmla="*/ 10885 w 4936891"/>
                <a:gd name="connsiteY16" fmla="*/ 3472543 h 3477829"/>
                <a:gd name="connsiteX17" fmla="*/ 10885 w 4936891"/>
                <a:gd name="connsiteY17" fmla="*/ 3472543 h 3477829"/>
                <a:gd name="connsiteX18" fmla="*/ 4936891 w 4936891"/>
                <a:gd name="connsiteY18" fmla="*/ 3477829 h 3477829"/>
                <a:gd name="connsiteX0" fmla="*/ 4927274 w 4936891"/>
                <a:gd name="connsiteY0" fmla="*/ 3382391 h 3477829"/>
                <a:gd name="connsiteX1" fmla="*/ 3766457 w 4936891"/>
                <a:gd name="connsiteY1" fmla="*/ 3200400 h 3477829"/>
                <a:gd name="connsiteX2" fmla="*/ 3080657 w 4936891"/>
                <a:gd name="connsiteY2" fmla="*/ 3026228 h 3477829"/>
                <a:gd name="connsiteX3" fmla="*/ 2623457 w 4936891"/>
                <a:gd name="connsiteY3" fmla="*/ 2852057 h 3477829"/>
                <a:gd name="connsiteX4" fmla="*/ 2264228 w 4936891"/>
                <a:gd name="connsiteY4" fmla="*/ 2667000 h 3477829"/>
                <a:gd name="connsiteX5" fmla="*/ 1959428 w 4936891"/>
                <a:gd name="connsiteY5" fmla="*/ 2471057 h 3477829"/>
                <a:gd name="connsiteX6" fmla="*/ 1730828 w 4936891"/>
                <a:gd name="connsiteY6" fmla="*/ 2296886 h 3477829"/>
                <a:gd name="connsiteX7" fmla="*/ 1524000 w 4936891"/>
                <a:gd name="connsiteY7" fmla="*/ 2111828 h 3477829"/>
                <a:gd name="connsiteX8" fmla="*/ 1317171 w 4936891"/>
                <a:gd name="connsiteY8" fmla="*/ 1937657 h 3477829"/>
                <a:gd name="connsiteX9" fmla="*/ 1132114 w 4936891"/>
                <a:gd name="connsiteY9" fmla="*/ 1741714 h 3477829"/>
                <a:gd name="connsiteX10" fmla="*/ 990600 w 4936891"/>
                <a:gd name="connsiteY10" fmla="*/ 1534886 h 3477829"/>
                <a:gd name="connsiteX11" fmla="*/ 849085 w 4936891"/>
                <a:gd name="connsiteY11" fmla="*/ 1349828 h 3477829"/>
                <a:gd name="connsiteX12" fmla="*/ 696685 w 4936891"/>
                <a:gd name="connsiteY12" fmla="*/ 1186543 h 3477829"/>
                <a:gd name="connsiteX13" fmla="*/ 576943 w 4936891"/>
                <a:gd name="connsiteY13" fmla="*/ 979714 h 3477829"/>
                <a:gd name="connsiteX14" fmla="*/ 468085 w 4936891"/>
                <a:gd name="connsiteY14" fmla="*/ 816428 h 3477829"/>
                <a:gd name="connsiteX15" fmla="*/ 0 w 4936891"/>
                <a:gd name="connsiteY15" fmla="*/ 0 h 3477829"/>
                <a:gd name="connsiteX16" fmla="*/ 10885 w 4936891"/>
                <a:gd name="connsiteY16" fmla="*/ 3472543 h 3477829"/>
                <a:gd name="connsiteX17" fmla="*/ 10885 w 4936891"/>
                <a:gd name="connsiteY17" fmla="*/ 3472543 h 3477829"/>
                <a:gd name="connsiteX18" fmla="*/ 4936891 w 4936891"/>
                <a:gd name="connsiteY18" fmla="*/ 3477829 h 3477829"/>
                <a:gd name="connsiteX0" fmla="*/ 4927274 w 4927274"/>
                <a:gd name="connsiteY0" fmla="*/ 3382391 h 3575583"/>
                <a:gd name="connsiteX1" fmla="*/ 3766457 w 4927274"/>
                <a:gd name="connsiteY1" fmla="*/ 3200400 h 3575583"/>
                <a:gd name="connsiteX2" fmla="*/ 3080657 w 4927274"/>
                <a:gd name="connsiteY2" fmla="*/ 3026228 h 3575583"/>
                <a:gd name="connsiteX3" fmla="*/ 2623457 w 4927274"/>
                <a:gd name="connsiteY3" fmla="*/ 2852057 h 3575583"/>
                <a:gd name="connsiteX4" fmla="*/ 2264228 w 4927274"/>
                <a:gd name="connsiteY4" fmla="*/ 2667000 h 3575583"/>
                <a:gd name="connsiteX5" fmla="*/ 1959428 w 4927274"/>
                <a:gd name="connsiteY5" fmla="*/ 2471057 h 3575583"/>
                <a:gd name="connsiteX6" fmla="*/ 1730828 w 4927274"/>
                <a:gd name="connsiteY6" fmla="*/ 2296886 h 3575583"/>
                <a:gd name="connsiteX7" fmla="*/ 1524000 w 4927274"/>
                <a:gd name="connsiteY7" fmla="*/ 2111828 h 3575583"/>
                <a:gd name="connsiteX8" fmla="*/ 1317171 w 4927274"/>
                <a:gd name="connsiteY8" fmla="*/ 1937657 h 3575583"/>
                <a:gd name="connsiteX9" fmla="*/ 1132114 w 4927274"/>
                <a:gd name="connsiteY9" fmla="*/ 1741714 h 3575583"/>
                <a:gd name="connsiteX10" fmla="*/ 990600 w 4927274"/>
                <a:gd name="connsiteY10" fmla="*/ 1534886 h 3575583"/>
                <a:gd name="connsiteX11" fmla="*/ 849085 w 4927274"/>
                <a:gd name="connsiteY11" fmla="*/ 1349828 h 3575583"/>
                <a:gd name="connsiteX12" fmla="*/ 696685 w 4927274"/>
                <a:gd name="connsiteY12" fmla="*/ 1186543 h 3575583"/>
                <a:gd name="connsiteX13" fmla="*/ 576943 w 4927274"/>
                <a:gd name="connsiteY13" fmla="*/ 979714 h 3575583"/>
                <a:gd name="connsiteX14" fmla="*/ 468085 w 4927274"/>
                <a:gd name="connsiteY14" fmla="*/ 816428 h 3575583"/>
                <a:gd name="connsiteX15" fmla="*/ 0 w 4927274"/>
                <a:gd name="connsiteY15" fmla="*/ 0 h 3575583"/>
                <a:gd name="connsiteX16" fmla="*/ 10885 w 4927274"/>
                <a:gd name="connsiteY16" fmla="*/ 3472543 h 3575583"/>
                <a:gd name="connsiteX17" fmla="*/ 10885 w 4927274"/>
                <a:gd name="connsiteY17" fmla="*/ 3472543 h 3575583"/>
                <a:gd name="connsiteX18" fmla="*/ 4842581 w 4927274"/>
                <a:gd name="connsiteY18" fmla="*/ 3575583 h 3575583"/>
                <a:gd name="connsiteX0" fmla="*/ 4927274 w 4927274"/>
                <a:gd name="connsiteY0" fmla="*/ 3382391 h 3575583"/>
                <a:gd name="connsiteX1" fmla="*/ 3766457 w 4927274"/>
                <a:gd name="connsiteY1" fmla="*/ 3200400 h 3575583"/>
                <a:gd name="connsiteX2" fmla="*/ 3080657 w 4927274"/>
                <a:gd name="connsiteY2" fmla="*/ 3026228 h 3575583"/>
                <a:gd name="connsiteX3" fmla="*/ 2623457 w 4927274"/>
                <a:gd name="connsiteY3" fmla="*/ 2852057 h 3575583"/>
                <a:gd name="connsiteX4" fmla="*/ 2264228 w 4927274"/>
                <a:gd name="connsiteY4" fmla="*/ 2667000 h 3575583"/>
                <a:gd name="connsiteX5" fmla="*/ 1959428 w 4927274"/>
                <a:gd name="connsiteY5" fmla="*/ 2471057 h 3575583"/>
                <a:gd name="connsiteX6" fmla="*/ 1730828 w 4927274"/>
                <a:gd name="connsiteY6" fmla="*/ 2296886 h 3575583"/>
                <a:gd name="connsiteX7" fmla="*/ 1524000 w 4927274"/>
                <a:gd name="connsiteY7" fmla="*/ 2111828 h 3575583"/>
                <a:gd name="connsiteX8" fmla="*/ 1317171 w 4927274"/>
                <a:gd name="connsiteY8" fmla="*/ 1937657 h 3575583"/>
                <a:gd name="connsiteX9" fmla="*/ 1132114 w 4927274"/>
                <a:gd name="connsiteY9" fmla="*/ 1741714 h 3575583"/>
                <a:gd name="connsiteX10" fmla="*/ 990600 w 4927274"/>
                <a:gd name="connsiteY10" fmla="*/ 1534886 h 3575583"/>
                <a:gd name="connsiteX11" fmla="*/ 849085 w 4927274"/>
                <a:gd name="connsiteY11" fmla="*/ 1349828 h 3575583"/>
                <a:gd name="connsiteX12" fmla="*/ 696685 w 4927274"/>
                <a:gd name="connsiteY12" fmla="*/ 1186543 h 3575583"/>
                <a:gd name="connsiteX13" fmla="*/ 576943 w 4927274"/>
                <a:gd name="connsiteY13" fmla="*/ 979714 h 3575583"/>
                <a:gd name="connsiteX14" fmla="*/ 468085 w 4927274"/>
                <a:gd name="connsiteY14" fmla="*/ 816428 h 3575583"/>
                <a:gd name="connsiteX15" fmla="*/ 0 w 4927274"/>
                <a:gd name="connsiteY15" fmla="*/ 0 h 3575583"/>
                <a:gd name="connsiteX16" fmla="*/ 10885 w 4927274"/>
                <a:gd name="connsiteY16" fmla="*/ 3472543 h 3575583"/>
                <a:gd name="connsiteX17" fmla="*/ 10885 w 4927274"/>
                <a:gd name="connsiteY17" fmla="*/ 3472543 h 3575583"/>
                <a:gd name="connsiteX18" fmla="*/ 4842581 w 4927274"/>
                <a:gd name="connsiteY18" fmla="*/ 3575583 h 3575583"/>
                <a:gd name="connsiteX19" fmla="*/ 4927274 w 4927274"/>
                <a:gd name="connsiteY19" fmla="*/ 3382391 h 3575583"/>
                <a:gd name="connsiteX0" fmla="*/ 4927274 w 4932790"/>
                <a:gd name="connsiteY0" fmla="*/ 3382391 h 3473920"/>
                <a:gd name="connsiteX1" fmla="*/ 3766457 w 4932790"/>
                <a:gd name="connsiteY1" fmla="*/ 3200400 h 3473920"/>
                <a:gd name="connsiteX2" fmla="*/ 3080657 w 4932790"/>
                <a:gd name="connsiteY2" fmla="*/ 3026228 h 3473920"/>
                <a:gd name="connsiteX3" fmla="*/ 2623457 w 4932790"/>
                <a:gd name="connsiteY3" fmla="*/ 2852057 h 3473920"/>
                <a:gd name="connsiteX4" fmla="*/ 2264228 w 4932790"/>
                <a:gd name="connsiteY4" fmla="*/ 2667000 h 3473920"/>
                <a:gd name="connsiteX5" fmla="*/ 1959428 w 4932790"/>
                <a:gd name="connsiteY5" fmla="*/ 2471057 h 3473920"/>
                <a:gd name="connsiteX6" fmla="*/ 1730828 w 4932790"/>
                <a:gd name="connsiteY6" fmla="*/ 2296886 h 3473920"/>
                <a:gd name="connsiteX7" fmla="*/ 1524000 w 4932790"/>
                <a:gd name="connsiteY7" fmla="*/ 2111828 h 3473920"/>
                <a:gd name="connsiteX8" fmla="*/ 1317171 w 4932790"/>
                <a:gd name="connsiteY8" fmla="*/ 1937657 h 3473920"/>
                <a:gd name="connsiteX9" fmla="*/ 1132114 w 4932790"/>
                <a:gd name="connsiteY9" fmla="*/ 1741714 h 3473920"/>
                <a:gd name="connsiteX10" fmla="*/ 990600 w 4932790"/>
                <a:gd name="connsiteY10" fmla="*/ 1534886 h 3473920"/>
                <a:gd name="connsiteX11" fmla="*/ 849085 w 4932790"/>
                <a:gd name="connsiteY11" fmla="*/ 1349828 h 3473920"/>
                <a:gd name="connsiteX12" fmla="*/ 696685 w 4932790"/>
                <a:gd name="connsiteY12" fmla="*/ 1186543 h 3473920"/>
                <a:gd name="connsiteX13" fmla="*/ 576943 w 4932790"/>
                <a:gd name="connsiteY13" fmla="*/ 979714 h 3473920"/>
                <a:gd name="connsiteX14" fmla="*/ 468085 w 4932790"/>
                <a:gd name="connsiteY14" fmla="*/ 816428 h 3473920"/>
                <a:gd name="connsiteX15" fmla="*/ 0 w 4932790"/>
                <a:gd name="connsiteY15" fmla="*/ 0 h 3473920"/>
                <a:gd name="connsiteX16" fmla="*/ 10885 w 4932790"/>
                <a:gd name="connsiteY16" fmla="*/ 3472543 h 3473920"/>
                <a:gd name="connsiteX17" fmla="*/ 10885 w 4932790"/>
                <a:gd name="connsiteY17" fmla="*/ 3472543 h 3473920"/>
                <a:gd name="connsiteX18" fmla="*/ 4932790 w 4932790"/>
                <a:gd name="connsiteY18" fmla="*/ 3473920 h 3473920"/>
                <a:gd name="connsiteX19" fmla="*/ 4927274 w 4932790"/>
                <a:gd name="connsiteY19" fmla="*/ 3382391 h 3473920"/>
                <a:gd name="connsiteX0" fmla="*/ 4935475 w 4935475"/>
                <a:gd name="connsiteY0" fmla="*/ 3374570 h 3473920"/>
                <a:gd name="connsiteX1" fmla="*/ 3766457 w 4935475"/>
                <a:gd name="connsiteY1" fmla="*/ 3200400 h 3473920"/>
                <a:gd name="connsiteX2" fmla="*/ 3080657 w 4935475"/>
                <a:gd name="connsiteY2" fmla="*/ 3026228 h 3473920"/>
                <a:gd name="connsiteX3" fmla="*/ 2623457 w 4935475"/>
                <a:gd name="connsiteY3" fmla="*/ 2852057 h 3473920"/>
                <a:gd name="connsiteX4" fmla="*/ 2264228 w 4935475"/>
                <a:gd name="connsiteY4" fmla="*/ 2667000 h 3473920"/>
                <a:gd name="connsiteX5" fmla="*/ 1959428 w 4935475"/>
                <a:gd name="connsiteY5" fmla="*/ 2471057 h 3473920"/>
                <a:gd name="connsiteX6" fmla="*/ 1730828 w 4935475"/>
                <a:gd name="connsiteY6" fmla="*/ 2296886 h 3473920"/>
                <a:gd name="connsiteX7" fmla="*/ 1524000 w 4935475"/>
                <a:gd name="connsiteY7" fmla="*/ 2111828 h 3473920"/>
                <a:gd name="connsiteX8" fmla="*/ 1317171 w 4935475"/>
                <a:gd name="connsiteY8" fmla="*/ 1937657 h 3473920"/>
                <a:gd name="connsiteX9" fmla="*/ 1132114 w 4935475"/>
                <a:gd name="connsiteY9" fmla="*/ 1741714 h 3473920"/>
                <a:gd name="connsiteX10" fmla="*/ 990600 w 4935475"/>
                <a:gd name="connsiteY10" fmla="*/ 1534886 h 3473920"/>
                <a:gd name="connsiteX11" fmla="*/ 849085 w 4935475"/>
                <a:gd name="connsiteY11" fmla="*/ 1349828 h 3473920"/>
                <a:gd name="connsiteX12" fmla="*/ 696685 w 4935475"/>
                <a:gd name="connsiteY12" fmla="*/ 1186543 h 3473920"/>
                <a:gd name="connsiteX13" fmla="*/ 576943 w 4935475"/>
                <a:gd name="connsiteY13" fmla="*/ 979714 h 3473920"/>
                <a:gd name="connsiteX14" fmla="*/ 468085 w 4935475"/>
                <a:gd name="connsiteY14" fmla="*/ 816428 h 3473920"/>
                <a:gd name="connsiteX15" fmla="*/ 0 w 4935475"/>
                <a:gd name="connsiteY15" fmla="*/ 0 h 3473920"/>
                <a:gd name="connsiteX16" fmla="*/ 10885 w 4935475"/>
                <a:gd name="connsiteY16" fmla="*/ 3472543 h 3473920"/>
                <a:gd name="connsiteX17" fmla="*/ 10885 w 4935475"/>
                <a:gd name="connsiteY17" fmla="*/ 3472543 h 3473920"/>
                <a:gd name="connsiteX18" fmla="*/ 4932790 w 4935475"/>
                <a:gd name="connsiteY18" fmla="*/ 3473920 h 3473920"/>
                <a:gd name="connsiteX19" fmla="*/ 4935475 w 4935475"/>
                <a:gd name="connsiteY19" fmla="*/ 3374570 h 3473920"/>
                <a:gd name="connsiteX0" fmla="*/ 4927274 w 4932790"/>
                <a:gd name="connsiteY0" fmla="*/ 3374570 h 3473920"/>
                <a:gd name="connsiteX1" fmla="*/ 3766457 w 4932790"/>
                <a:gd name="connsiteY1" fmla="*/ 3200400 h 3473920"/>
                <a:gd name="connsiteX2" fmla="*/ 3080657 w 4932790"/>
                <a:gd name="connsiteY2" fmla="*/ 3026228 h 3473920"/>
                <a:gd name="connsiteX3" fmla="*/ 2623457 w 4932790"/>
                <a:gd name="connsiteY3" fmla="*/ 2852057 h 3473920"/>
                <a:gd name="connsiteX4" fmla="*/ 2264228 w 4932790"/>
                <a:gd name="connsiteY4" fmla="*/ 2667000 h 3473920"/>
                <a:gd name="connsiteX5" fmla="*/ 1959428 w 4932790"/>
                <a:gd name="connsiteY5" fmla="*/ 2471057 h 3473920"/>
                <a:gd name="connsiteX6" fmla="*/ 1730828 w 4932790"/>
                <a:gd name="connsiteY6" fmla="*/ 2296886 h 3473920"/>
                <a:gd name="connsiteX7" fmla="*/ 1524000 w 4932790"/>
                <a:gd name="connsiteY7" fmla="*/ 2111828 h 3473920"/>
                <a:gd name="connsiteX8" fmla="*/ 1317171 w 4932790"/>
                <a:gd name="connsiteY8" fmla="*/ 1937657 h 3473920"/>
                <a:gd name="connsiteX9" fmla="*/ 1132114 w 4932790"/>
                <a:gd name="connsiteY9" fmla="*/ 1741714 h 3473920"/>
                <a:gd name="connsiteX10" fmla="*/ 990600 w 4932790"/>
                <a:gd name="connsiteY10" fmla="*/ 1534886 h 3473920"/>
                <a:gd name="connsiteX11" fmla="*/ 849085 w 4932790"/>
                <a:gd name="connsiteY11" fmla="*/ 1349828 h 3473920"/>
                <a:gd name="connsiteX12" fmla="*/ 696685 w 4932790"/>
                <a:gd name="connsiteY12" fmla="*/ 1186543 h 3473920"/>
                <a:gd name="connsiteX13" fmla="*/ 576943 w 4932790"/>
                <a:gd name="connsiteY13" fmla="*/ 979714 h 3473920"/>
                <a:gd name="connsiteX14" fmla="*/ 468085 w 4932790"/>
                <a:gd name="connsiteY14" fmla="*/ 816428 h 3473920"/>
                <a:gd name="connsiteX15" fmla="*/ 0 w 4932790"/>
                <a:gd name="connsiteY15" fmla="*/ 0 h 3473920"/>
                <a:gd name="connsiteX16" fmla="*/ 10885 w 4932790"/>
                <a:gd name="connsiteY16" fmla="*/ 3472543 h 3473920"/>
                <a:gd name="connsiteX17" fmla="*/ 10885 w 4932790"/>
                <a:gd name="connsiteY17" fmla="*/ 3472543 h 3473920"/>
                <a:gd name="connsiteX18" fmla="*/ 4932790 w 4932790"/>
                <a:gd name="connsiteY18" fmla="*/ 3473920 h 3473920"/>
                <a:gd name="connsiteX19" fmla="*/ 4927274 w 4932790"/>
                <a:gd name="connsiteY19" fmla="*/ 3374570 h 3473920"/>
                <a:gd name="connsiteX0" fmla="*/ 4927274 w 4932790"/>
                <a:gd name="connsiteY0" fmla="*/ 3374570 h 3473920"/>
                <a:gd name="connsiteX1" fmla="*/ 3766457 w 4932790"/>
                <a:gd name="connsiteY1" fmla="*/ 3200400 h 3473920"/>
                <a:gd name="connsiteX2" fmla="*/ 3080657 w 4932790"/>
                <a:gd name="connsiteY2" fmla="*/ 3026228 h 3473920"/>
                <a:gd name="connsiteX3" fmla="*/ 2623457 w 4932790"/>
                <a:gd name="connsiteY3" fmla="*/ 2852057 h 3473920"/>
                <a:gd name="connsiteX4" fmla="*/ 2264228 w 4932790"/>
                <a:gd name="connsiteY4" fmla="*/ 2667000 h 3473920"/>
                <a:gd name="connsiteX5" fmla="*/ 1959428 w 4932790"/>
                <a:gd name="connsiteY5" fmla="*/ 2471057 h 3473920"/>
                <a:gd name="connsiteX6" fmla="*/ 1730828 w 4932790"/>
                <a:gd name="connsiteY6" fmla="*/ 2296886 h 3473920"/>
                <a:gd name="connsiteX7" fmla="*/ 1524000 w 4932790"/>
                <a:gd name="connsiteY7" fmla="*/ 2111828 h 3473920"/>
                <a:gd name="connsiteX8" fmla="*/ 1317171 w 4932790"/>
                <a:gd name="connsiteY8" fmla="*/ 1937657 h 3473920"/>
                <a:gd name="connsiteX9" fmla="*/ 1132114 w 4932790"/>
                <a:gd name="connsiteY9" fmla="*/ 1741714 h 3473920"/>
                <a:gd name="connsiteX10" fmla="*/ 990600 w 4932790"/>
                <a:gd name="connsiteY10" fmla="*/ 1534886 h 3473920"/>
                <a:gd name="connsiteX11" fmla="*/ 849085 w 4932790"/>
                <a:gd name="connsiteY11" fmla="*/ 1349828 h 3473920"/>
                <a:gd name="connsiteX12" fmla="*/ 696685 w 4932790"/>
                <a:gd name="connsiteY12" fmla="*/ 1186543 h 3473920"/>
                <a:gd name="connsiteX13" fmla="*/ 576943 w 4932790"/>
                <a:gd name="connsiteY13" fmla="*/ 979714 h 3473920"/>
                <a:gd name="connsiteX14" fmla="*/ 468085 w 4932790"/>
                <a:gd name="connsiteY14" fmla="*/ 816428 h 3473920"/>
                <a:gd name="connsiteX15" fmla="*/ 0 w 4932790"/>
                <a:gd name="connsiteY15" fmla="*/ 0 h 3473920"/>
                <a:gd name="connsiteX16" fmla="*/ 10885 w 4932790"/>
                <a:gd name="connsiteY16" fmla="*/ 3472543 h 3473920"/>
                <a:gd name="connsiteX17" fmla="*/ 10885 w 4932790"/>
                <a:gd name="connsiteY17" fmla="*/ 3472543 h 3473920"/>
                <a:gd name="connsiteX18" fmla="*/ 4932790 w 4932790"/>
                <a:gd name="connsiteY18" fmla="*/ 3473920 h 3473920"/>
                <a:gd name="connsiteX19" fmla="*/ 4927274 w 4932790"/>
                <a:gd name="connsiteY19" fmla="*/ 3374570 h 3473920"/>
                <a:gd name="connsiteX0" fmla="*/ 4927274 w 4932790"/>
                <a:gd name="connsiteY0" fmla="*/ 3374570 h 3473920"/>
                <a:gd name="connsiteX1" fmla="*/ 3762357 w 4932790"/>
                <a:gd name="connsiteY1" fmla="*/ 3223861 h 3473920"/>
                <a:gd name="connsiteX2" fmla="*/ 3080657 w 4932790"/>
                <a:gd name="connsiteY2" fmla="*/ 3026228 h 3473920"/>
                <a:gd name="connsiteX3" fmla="*/ 2623457 w 4932790"/>
                <a:gd name="connsiteY3" fmla="*/ 2852057 h 3473920"/>
                <a:gd name="connsiteX4" fmla="*/ 2264228 w 4932790"/>
                <a:gd name="connsiteY4" fmla="*/ 2667000 h 3473920"/>
                <a:gd name="connsiteX5" fmla="*/ 1959428 w 4932790"/>
                <a:gd name="connsiteY5" fmla="*/ 2471057 h 3473920"/>
                <a:gd name="connsiteX6" fmla="*/ 1730828 w 4932790"/>
                <a:gd name="connsiteY6" fmla="*/ 2296886 h 3473920"/>
                <a:gd name="connsiteX7" fmla="*/ 1524000 w 4932790"/>
                <a:gd name="connsiteY7" fmla="*/ 2111828 h 3473920"/>
                <a:gd name="connsiteX8" fmla="*/ 1317171 w 4932790"/>
                <a:gd name="connsiteY8" fmla="*/ 1937657 h 3473920"/>
                <a:gd name="connsiteX9" fmla="*/ 1132114 w 4932790"/>
                <a:gd name="connsiteY9" fmla="*/ 1741714 h 3473920"/>
                <a:gd name="connsiteX10" fmla="*/ 990600 w 4932790"/>
                <a:gd name="connsiteY10" fmla="*/ 1534886 h 3473920"/>
                <a:gd name="connsiteX11" fmla="*/ 849085 w 4932790"/>
                <a:gd name="connsiteY11" fmla="*/ 1349828 h 3473920"/>
                <a:gd name="connsiteX12" fmla="*/ 696685 w 4932790"/>
                <a:gd name="connsiteY12" fmla="*/ 1186543 h 3473920"/>
                <a:gd name="connsiteX13" fmla="*/ 576943 w 4932790"/>
                <a:gd name="connsiteY13" fmla="*/ 979714 h 3473920"/>
                <a:gd name="connsiteX14" fmla="*/ 468085 w 4932790"/>
                <a:gd name="connsiteY14" fmla="*/ 816428 h 3473920"/>
                <a:gd name="connsiteX15" fmla="*/ 0 w 4932790"/>
                <a:gd name="connsiteY15" fmla="*/ 0 h 3473920"/>
                <a:gd name="connsiteX16" fmla="*/ 10885 w 4932790"/>
                <a:gd name="connsiteY16" fmla="*/ 3472543 h 3473920"/>
                <a:gd name="connsiteX17" fmla="*/ 10885 w 4932790"/>
                <a:gd name="connsiteY17" fmla="*/ 3472543 h 3473920"/>
                <a:gd name="connsiteX18" fmla="*/ 4932790 w 4932790"/>
                <a:gd name="connsiteY18" fmla="*/ 3473920 h 3473920"/>
                <a:gd name="connsiteX19" fmla="*/ 4927274 w 4932790"/>
                <a:gd name="connsiteY19" fmla="*/ 3374570 h 3473920"/>
                <a:gd name="connsiteX0" fmla="*/ 4927274 w 4932790"/>
                <a:gd name="connsiteY0" fmla="*/ 3374570 h 3473920"/>
                <a:gd name="connsiteX1" fmla="*/ 3770558 w 4932790"/>
                <a:gd name="connsiteY1" fmla="*/ 3216041 h 3473920"/>
                <a:gd name="connsiteX2" fmla="*/ 3080657 w 4932790"/>
                <a:gd name="connsiteY2" fmla="*/ 3026228 h 3473920"/>
                <a:gd name="connsiteX3" fmla="*/ 2623457 w 4932790"/>
                <a:gd name="connsiteY3" fmla="*/ 2852057 h 3473920"/>
                <a:gd name="connsiteX4" fmla="*/ 2264228 w 4932790"/>
                <a:gd name="connsiteY4" fmla="*/ 2667000 h 3473920"/>
                <a:gd name="connsiteX5" fmla="*/ 1959428 w 4932790"/>
                <a:gd name="connsiteY5" fmla="*/ 2471057 h 3473920"/>
                <a:gd name="connsiteX6" fmla="*/ 1730828 w 4932790"/>
                <a:gd name="connsiteY6" fmla="*/ 2296886 h 3473920"/>
                <a:gd name="connsiteX7" fmla="*/ 1524000 w 4932790"/>
                <a:gd name="connsiteY7" fmla="*/ 2111828 h 3473920"/>
                <a:gd name="connsiteX8" fmla="*/ 1317171 w 4932790"/>
                <a:gd name="connsiteY8" fmla="*/ 1937657 h 3473920"/>
                <a:gd name="connsiteX9" fmla="*/ 1132114 w 4932790"/>
                <a:gd name="connsiteY9" fmla="*/ 1741714 h 3473920"/>
                <a:gd name="connsiteX10" fmla="*/ 990600 w 4932790"/>
                <a:gd name="connsiteY10" fmla="*/ 1534886 h 3473920"/>
                <a:gd name="connsiteX11" fmla="*/ 849085 w 4932790"/>
                <a:gd name="connsiteY11" fmla="*/ 1349828 h 3473920"/>
                <a:gd name="connsiteX12" fmla="*/ 696685 w 4932790"/>
                <a:gd name="connsiteY12" fmla="*/ 1186543 h 3473920"/>
                <a:gd name="connsiteX13" fmla="*/ 576943 w 4932790"/>
                <a:gd name="connsiteY13" fmla="*/ 979714 h 3473920"/>
                <a:gd name="connsiteX14" fmla="*/ 468085 w 4932790"/>
                <a:gd name="connsiteY14" fmla="*/ 816428 h 3473920"/>
                <a:gd name="connsiteX15" fmla="*/ 0 w 4932790"/>
                <a:gd name="connsiteY15" fmla="*/ 0 h 3473920"/>
                <a:gd name="connsiteX16" fmla="*/ 10885 w 4932790"/>
                <a:gd name="connsiteY16" fmla="*/ 3472543 h 3473920"/>
                <a:gd name="connsiteX17" fmla="*/ 10885 w 4932790"/>
                <a:gd name="connsiteY17" fmla="*/ 3472543 h 3473920"/>
                <a:gd name="connsiteX18" fmla="*/ 4932790 w 4932790"/>
                <a:gd name="connsiteY18" fmla="*/ 3473920 h 3473920"/>
                <a:gd name="connsiteX19" fmla="*/ 4927274 w 4932790"/>
                <a:gd name="connsiteY19" fmla="*/ 3374570 h 3473920"/>
                <a:gd name="connsiteX0" fmla="*/ 4927274 w 4932790"/>
                <a:gd name="connsiteY0" fmla="*/ 3374570 h 3473920"/>
                <a:gd name="connsiteX1" fmla="*/ 3766457 w 4932790"/>
                <a:gd name="connsiteY1" fmla="*/ 3208221 h 3473920"/>
                <a:gd name="connsiteX2" fmla="*/ 3080657 w 4932790"/>
                <a:gd name="connsiteY2" fmla="*/ 3026228 h 3473920"/>
                <a:gd name="connsiteX3" fmla="*/ 2623457 w 4932790"/>
                <a:gd name="connsiteY3" fmla="*/ 2852057 h 3473920"/>
                <a:gd name="connsiteX4" fmla="*/ 2264228 w 4932790"/>
                <a:gd name="connsiteY4" fmla="*/ 2667000 h 3473920"/>
                <a:gd name="connsiteX5" fmla="*/ 1959428 w 4932790"/>
                <a:gd name="connsiteY5" fmla="*/ 2471057 h 3473920"/>
                <a:gd name="connsiteX6" fmla="*/ 1730828 w 4932790"/>
                <a:gd name="connsiteY6" fmla="*/ 2296886 h 3473920"/>
                <a:gd name="connsiteX7" fmla="*/ 1524000 w 4932790"/>
                <a:gd name="connsiteY7" fmla="*/ 2111828 h 3473920"/>
                <a:gd name="connsiteX8" fmla="*/ 1317171 w 4932790"/>
                <a:gd name="connsiteY8" fmla="*/ 1937657 h 3473920"/>
                <a:gd name="connsiteX9" fmla="*/ 1132114 w 4932790"/>
                <a:gd name="connsiteY9" fmla="*/ 1741714 h 3473920"/>
                <a:gd name="connsiteX10" fmla="*/ 990600 w 4932790"/>
                <a:gd name="connsiteY10" fmla="*/ 1534886 h 3473920"/>
                <a:gd name="connsiteX11" fmla="*/ 849085 w 4932790"/>
                <a:gd name="connsiteY11" fmla="*/ 1349828 h 3473920"/>
                <a:gd name="connsiteX12" fmla="*/ 696685 w 4932790"/>
                <a:gd name="connsiteY12" fmla="*/ 1186543 h 3473920"/>
                <a:gd name="connsiteX13" fmla="*/ 576943 w 4932790"/>
                <a:gd name="connsiteY13" fmla="*/ 979714 h 3473920"/>
                <a:gd name="connsiteX14" fmla="*/ 468085 w 4932790"/>
                <a:gd name="connsiteY14" fmla="*/ 816428 h 3473920"/>
                <a:gd name="connsiteX15" fmla="*/ 0 w 4932790"/>
                <a:gd name="connsiteY15" fmla="*/ 0 h 3473920"/>
                <a:gd name="connsiteX16" fmla="*/ 10885 w 4932790"/>
                <a:gd name="connsiteY16" fmla="*/ 3472543 h 3473920"/>
                <a:gd name="connsiteX17" fmla="*/ 10885 w 4932790"/>
                <a:gd name="connsiteY17" fmla="*/ 3472543 h 3473920"/>
                <a:gd name="connsiteX18" fmla="*/ 4932790 w 4932790"/>
                <a:gd name="connsiteY18" fmla="*/ 3473920 h 3473920"/>
                <a:gd name="connsiteX19" fmla="*/ 4927274 w 4932790"/>
                <a:gd name="connsiteY19" fmla="*/ 3374570 h 3473920"/>
                <a:gd name="connsiteX0" fmla="*/ 4927274 w 4932790"/>
                <a:gd name="connsiteY0" fmla="*/ 3374570 h 3473920"/>
                <a:gd name="connsiteX1" fmla="*/ 3766457 w 4932790"/>
                <a:gd name="connsiteY1" fmla="*/ 3208221 h 3473920"/>
                <a:gd name="connsiteX2" fmla="*/ 2623457 w 4932790"/>
                <a:gd name="connsiteY2" fmla="*/ 2852057 h 3473920"/>
                <a:gd name="connsiteX3" fmla="*/ 2264228 w 4932790"/>
                <a:gd name="connsiteY3" fmla="*/ 2667000 h 3473920"/>
                <a:gd name="connsiteX4" fmla="*/ 1959428 w 4932790"/>
                <a:gd name="connsiteY4" fmla="*/ 2471057 h 3473920"/>
                <a:gd name="connsiteX5" fmla="*/ 1730828 w 4932790"/>
                <a:gd name="connsiteY5" fmla="*/ 2296886 h 3473920"/>
                <a:gd name="connsiteX6" fmla="*/ 1524000 w 4932790"/>
                <a:gd name="connsiteY6" fmla="*/ 2111828 h 3473920"/>
                <a:gd name="connsiteX7" fmla="*/ 1317171 w 4932790"/>
                <a:gd name="connsiteY7" fmla="*/ 1937657 h 3473920"/>
                <a:gd name="connsiteX8" fmla="*/ 1132114 w 4932790"/>
                <a:gd name="connsiteY8" fmla="*/ 1741714 h 3473920"/>
                <a:gd name="connsiteX9" fmla="*/ 990600 w 4932790"/>
                <a:gd name="connsiteY9" fmla="*/ 1534886 h 3473920"/>
                <a:gd name="connsiteX10" fmla="*/ 849085 w 4932790"/>
                <a:gd name="connsiteY10" fmla="*/ 1349828 h 3473920"/>
                <a:gd name="connsiteX11" fmla="*/ 696685 w 4932790"/>
                <a:gd name="connsiteY11" fmla="*/ 1186543 h 3473920"/>
                <a:gd name="connsiteX12" fmla="*/ 576943 w 4932790"/>
                <a:gd name="connsiteY12" fmla="*/ 979714 h 3473920"/>
                <a:gd name="connsiteX13" fmla="*/ 468085 w 4932790"/>
                <a:gd name="connsiteY13" fmla="*/ 816428 h 3473920"/>
                <a:gd name="connsiteX14" fmla="*/ 0 w 4932790"/>
                <a:gd name="connsiteY14" fmla="*/ 0 h 3473920"/>
                <a:gd name="connsiteX15" fmla="*/ 10885 w 4932790"/>
                <a:gd name="connsiteY15" fmla="*/ 3472543 h 3473920"/>
                <a:gd name="connsiteX16" fmla="*/ 10885 w 4932790"/>
                <a:gd name="connsiteY16" fmla="*/ 3472543 h 3473920"/>
                <a:gd name="connsiteX17" fmla="*/ 4932790 w 4932790"/>
                <a:gd name="connsiteY17" fmla="*/ 3473920 h 3473920"/>
                <a:gd name="connsiteX18" fmla="*/ 4927274 w 4932790"/>
                <a:gd name="connsiteY18" fmla="*/ 3374570 h 3473920"/>
                <a:gd name="connsiteX0" fmla="*/ 4927274 w 4932790"/>
                <a:gd name="connsiteY0" fmla="*/ 3374570 h 3473920"/>
                <a:gd name="connsiteX1" fmla="*/ 3766457 w 4932790"/>
                <a:gd name="connsiteY1" fmla="*/ 3208221 h 3473920"/>
                <a:gd name="connsiteX2" fmla="*/ 2623457 w 4932790"/>
                <a:gd name="connsiteY2" fmla="*/ 2852057 h 3473920"/>
                <a:gd name="connsiteX3" fmla="*/ 2264228 w 4932790"/>
                <a:gd name="connsiteY3" fmla="*/ 2667000 h 3473920"/>
                <a:gd name="connsiteX4" fmla="*/ 1959428 w 4932790"/>
                <a:gd name="connsiteY4" fmla="*/ 2471057 h 3473920"/>
                <a:gd name="connsiteX5" fmla="*/ 1730828 w 4932790"/>
                <a:gd name="connsiteY5" fmla="*/ 2296886 h 3473920"/>
                <a:gd name="connsiteX6" fmla="*/ 1524000 w 4932790"/>
                <a:gd name="connsiteY6" fmla="*/ 2111828 h 3473920"/>
                <a:gd name="connsiteX7" fmla="*/ 1317171 w 4932790"/>
                <a:gd name="connsiteY7" fmla="*/ 1937657 h 3473920"/>
                <a:gd name="connsiteX8" fmla="*/ 1132114 w 4932790"/>
                <a:gd name="connsiteY8" fmla="*/ 1741714 h 3473920"/>
                <a:gd name="connsiteX9" fmla="*/ 990600 w 4932790"/>
                <a:gd name="connsiteY9" fmla="*/ 1534886 h 3473920"/>
                <a:gd name="connsiteX10" fmla="*/ 849085 w 4932790"/>
                <a:gd name="connsiteY10" fmla="*/ 1349828 h 3473920"/>
                <a:gd name="connsiteX11" fmla="*/ 696685 w 4932790"/>
                <a:gd name="connsiteY11" fmla="*/ 1186543 h 3473920"/>
                <a:gd name="connsiteX12" fmla="*/ 576943 w 4932790"/>
                <a:gd name="connsiteY12" fmla="*/ 979714 h 3473920"/>
                <a:gd name="connsiteX13" fmla="*/ 468085 w 4932790"/>
                <a:gd name="connsiteY13" fmla="*/ 816428 h 3473920"/>
                <a:gd name="connsiteX14" fmla="*/ 0 w 4932790"/>
                <a:gd name="connsiteY14" fmla="*/ 0 h 3473920"/>
                <a:gd name="connsiteX15" fmla="*/ 10885 w 4932790"/>
                <a:gd name="connsiteY15" fmla="*/ 3472543 h 3473920"/>
                <a:gd name="connsiteX16" fmla="*/ 10885 w 4932790"/>
                <a:gd name="connsiteY16" fmla="*/ 3472543 h 3473920"/>
                <a:gd name="connsiteX17" fmla="*/ 4932790 w 4932790"/>
                <a:gd name="connsiteY17" fmla="*/ 3473920 h 3473920"/>
                <a:gd name="connsiteX18" fmla="*/ 4927274 w 4932790"/>
                <a:gd name="connsiteY18" fmla="*/ 3374570 h 3473920"/>
                <a:gd name="connsiteX0" fmla="*/ 4927274 w 4932790"/>
                <a:gd name="connsiteY0" fmla="*/ 3374570 h 3473920"/>
                <a:gd name="connsiteX1" fmla="*/ 3766457 w 4932790"/>
                <a:gd name="connsiteY1" fmla="*/ 3208221 h 3473920"/>
                <a:gd name="connsiteX2" fmla="*/ 2623457 w 4932790"/>
                <a:gd name="connsiteY2" fmla="*/ 2852057 h 3473920"/>
                <a:gd name="connsiteX3" fmla="*/ 2264228 w 4932790"/>
                <a:gd name="connsiteY3" fmla="*/ 2667000 h 3473920"/>
                <a:gd name="connsiteX4" fmla="*/ 1959428 w 4932790"/>
                <a:gd name="connsiteY4" fmla="*/ 2471057 h 3473920"/>
                <a:gd name="connsiteX5" fmla="*/ 1730828 w 4932790"/>
                <a:gd name="connsiteY5" fmla="*/ 2296886 h 3473920"/>
                <a:gd name="connsiteX6" fmla="*/ 1524000 w 4932790"/>
                <a:gd name="connsiteY6" fmla="*/ 2111828 h 3473920"/>
                <a:gd name="connsiteX7" fmla="*/ 1317171 w 4932790"/>
                <a:gd name="connsiteY7" fmla="*/ 1937657 h 3473920"/>
                <a:gd name="connsiteX8" fmla="*/ 1132114 w 4932790"/>
                <a:gd name="connsiteY8" fmla="*/ 1741714 h 3473920"/>
                <a:gd name="connsiteX9" fmla="*/ 990600 w 4932790"/>
                <a:gd name="connsiteY9" fmla="*/ 1534886 h 3473920"/>
                <a:gd name="connsiteX10" fmla="*/ 849085 w 4932790"/>
                <a:gd name="connsiteY10" fmla="*/ 1349828 h 3473920"/>
                <a:gd name="connsiteX11" fmla="*/ 696685 w 4932790"/>
                <a:gd name="connsiteY11" fmla="*/ 1186543 h 3473920"/>
                <a:gd name="connsiteX12" fmla="*/ 576943 w 4932790"/>
                <a:gd name="connsiteY12" fmla="*/ 979714 h 3473920"/>
                <a:gd name="connsiteX13" fmla="*/ 468085 w 4932790"/>
                <a:gd name="connsiteY13" fmla="*/ 816428 h 3473920"/>
                <a:gd name="connsiteX14" fmla="*/ 0 w 4932790"/>
                <a:gd name="connsiteY14" fmla="*/ 0 h 3473920"/>
                <a:gd name="connsiteX15" fmla="*/ 10885 w 4932790"/>
                <a:gd name="connsiteY15" fmla="*/ 3472543 h 3473920"/>
                <a:gd name="connsiteX16" fmla="*/ 10885 w 4932790"/>
                <a:gd name="connsiteY16" fmla="*/ 3472543 h 3473920"/>
                <a:gd name="connsiteX17" fmla="*/ 4932790 w 4932790"/>
                <a:gd name="connsiteY17" fmla="*/ 3473920 h 3473920"/>
                <a:gd name="connsiteX18" fmla="*/ 4927274 w 4932790"/>
                <a:gd name="connsiteY18" fmla="*/ 3374570 h 3473920"/>
                <a:gd name="connsiteX0" fmla="*/ 4927274 w 4932790"/>
                <a:gd name="connsiteY0" fmla="*/ 3374570 h 3473920"/>
                <a:gd name="connsiteX1" fmla="*/ 3766457 w 4932790"/>
                <a:gd name="connsiteY1" fmla="*/ 3208221 h 3473920"/>
                <a:gd name="connsiteX2" fmla="*/ 2623457 w 4932790"/>
                <a:gd name="connsiteY2" fmla="*/ 2852057 h 3473920"/>
                <a:gd name="connsiteX3" fmla="*/ 2264228 w 4932790"/>
                <a:gd name="connsiteY3" fmla="*/ 2667000 h 3473920"/>
                <a:gd name="connsiteX4" fmla="*/ 1959428 w 4932790"/>
                <a:gd name="connsiteY4" fmla="*/ 2471057 h 3473920"/>
                <a:gd name="connsiteX5" fmla="*/ 1730828 w 4932790"/>
                <a:gd name="connsiteY5" fmla="*/ 2296886 h 3473920"/>
                <a:gd name="connsiteX6" fmla="*/ 1524000 w 4932790"/>
                <a:gd name="connsiteY6" fmla="*/ 2111828 h 3473920"/>
                <a:gd name="connsiteX7" fmla="*/ 1317171 w 4932790"/>
                <a:gd name="connsiteY7" fmla="*/ 1937657 h 3473920"/>
                <a:gd name="connsiteX8" fmla="*/ 1132114 w 4932790"/>
                <a:gd name="connsiteY8" fmla="*/ 1741714 h 3473920"/>
                <a:gd name="connsiteX9" fmla="*/ 990600 w 4932790"/>
                <a:gd name="connsiteY9" fmla="*/ 1534886 h 3473920"/>
                <a:gd name="connsiteX10" fmla="*/ 849085 w 4932790"/>
                <a:gd name="connsiteY10" fmla="*/ 1349828 h 3473920"/>
                <a:gd name="connsiteX11" fmla="*/ 696685 w 4932790"/>
                <a:gd name="connsiteY11" fmla="*/ 1186543 h 3473920"/>
                <a:gd name="connsiteX12" fmla="*/ 576943 w 4932790"/>
                <a:gd name="connsiteY12" fmla="*/ 979714 h 3473920"/>
                <a:gd name="connsiteX13" fmla="*/ 468085 w 4932790"/>
                <a:gd name="connsiteY13" fmla="*/ 816428 h 3473920"/>
                <a:gd name="connsiteX14" fmla="*/ 0 w 4932790"/>
                <a:gd name="connsiteY14" fmla="*/ 0 h 3473920"/>
                <a:gd name="connsiteX15" fmla="*/ 10885 w 4932790"/>
                <a:gd name="connsiteY15" fmla="*/ 3472543 h 3473920"/>
                <a:gd name="connsiteX16" fmla="*/ 10885 w 4932790"/>
                <a:gd name="connsiteY16" fmla="*/ 3472543 h 3473920"/>
                <a:gd name="connsiteX17" fmla="*/ 4932790 w 4932790"/>
                <a:gd name="connsiteY17" fmla="*/ 3473920 h 3473920"/>
                <a:gd name="connsiteX18" fmla="*/ 4927274 w 4932790"/>
                <a:gd name="connsiteY18" fmla="*/ 3374570 h 3473920"/>
                <a:gd name="connsiteX0" fmla="*/ 4927274 w 4932790"/>
                <a:gd name="connsiteY0" fmla="*/ 3374570 h 3473920"/>
                <a:gd name="connsiteX1" fmla="*/ 3766457 w 4932790"/>
                <a:gd name="connsiteY1" fmla="*/ 3208221 h 3473920"/>
                <a:gd name="connsiteX2" fmla="*/ 2623457 w 4932790"/>
                <a:gd name="connsiteY2" fmla="*/ 2852057 h 3473920"/>
                <a:gd name="connsiteX3" fmla="*/ 2264228 w 4932790"/>
                <a:gd name="connsiteY3" fmla="*/ 2667000 h 3473920"/>
                <a:gd name="connsiteX4" fmla="*/ 1959428 w 4932790"/>
                <a:gd name="connsiteY4" fmla="*/ 2471057 h 3473920"/>
                <a:gd name="connsiteX5" fmla="*/ 1730828 w 4932790"/>
                <a:gd name="connsiteY5" fmla="*/ 2296886 h 3473920"/>
                <a:gd name="connsiteX6" fmla="*/ 1524000 w 4932790"/>
                <a:gd name="connsiteY6" fmla="*/ 2111828 h 3473920"/>
                <a:gd name="connsiteX7" fmla="*/ 1317171 w 4932790"/>
                <a:gd name="connsiteY7" fmla="*/ 1937657 h 3473920"/>
                <a:gd name="connsiteX8" fmla="*/ 1132114 w 4932790"/>
                <a:gd name="connsiteY8" fmla="*/ 1741714 h 3473920"/>
                <a:gd name="connsiteX9" fmla="*/ 990600 w 4932790"/>
                <a:gd name="connsiteY9" fmla="*/ 1534886 h 3473920"/>
                <a:gd name="connsiteX10" fmla="*/ 849085 w 4932790"/>
                <a:gd name="connsiteY10" fmla="*/ 1349828 h 3473920"/>
                <a:gd name="connsiteX11" fmla="*/ 696685 w 4932790"/>
                <a:gd name="connsiteY11" fmla="*/ 1186543 h 3473920"/>
                <a:gd name="connsiteX12" fmla="*/ 576943 w 4932790"/>
                <a:gd name="connsiteY12" fmla="*/ 979714 h 3473920"/>
                <a:gd name="connsiteX13" fmla="*/ 468085 w 4932790"/>
                <a:gd name="connsiteY13" fmla="*/ 816428 h 3473920"/>
                <a:gd name="connsiteX14" fmla="*/ 0 w 4932790"/>
                <a:gd name="connsiteY14" fmla="*/ 0 h 3473920"/>
                <a:gd name="connsiteX15" fmla="*/ 10885 w 4932790"/>
                <a:gd name="connsiteY15" fmla="*/ 3472543 h 3473920"/>
                <a:gd name="connsiteX16" fmla="*/ 10885 w 4932790"/>
                <a:gd name="connsiteY16" fmla="*/ 3472543 h 3473920"/>
                <a:gd name="connsiteX17" fmla="*/ 4932790 w 4932790"/>
                <a:gd name="connsiteY17" fmla="*/ 3473920 h 3473920"/>
                <a:gd name="connsiteX18" fmla="*/ 4927274 w 4932790"/>
                <a:gd name="connsiteY18" fmla="*/ 3374570 h 3473920"/>
                <a:gd name="connsiteX0" fmla="*/ 4927274 w 4932790"/>
                <a:gd name="connsiteY0" fmla="*/ 3374570 h 3473920"/>
                <a:gd name="connsiteX1" fmla="*/ 3766457 w 4932790"/>
                <a:gd name="connsiteY1" fmla="*/ 3208221 h 3473920"/>
                <a:gd name="connsiteX2" fmla="*/ 2623457 w 4932790"/>
                <a:gd name="connsiteY2" fmla="*/ 2852057 h 3473920"/>
                <a:gd name="connsiteX3" fmla="*/ 2264228 w 4932790"/>
                <a:gd name="connsiteY3" fmla="*/ 2667000 h 3473920"/>
                <a:gd name="connsiteX4" fmla="*/ 1959428 w 4932790"/>
                <a:gd name="connsiteY4" fmla="*/ 2471057 h 3473920"/>
                <a:gd name="connsiteX5" fmla="*/ 1730828 w 4932790"/>
                <a:gd name="connsiteY5" fmla="*/ 2296886 h 3473920"/>
                <a:gd name="connsiteX6" fmla="*/ 1524000 w 4932790"/>
                <a:gd name="connsiteY6" fmla="*/ 2111828 h 3473920"/>
                <a:gd name="connsiteX7" fmla="*/ 1317171 w 4932790"/>
                <a:gd name="connsiteY7" fmla="*/ 1937657 h 3473920"/>
                <a:gd name="connsiteX8" fmla="*/ 1132114 w 4932790"/>
                <a:gd name="connsiteY8" fmla="*/ 1741714 h 3473920"/>
                <a:gd name="connsiteX9" fmla="*/ 990600 w 4932790"/>
                <a:gd name="connsiteY9" fmla="*/ 1534886 h 3473920"/>
                <a:gd name="connsiteX10" fmla="*/ 849085 w 4932790"/>
                <a:gd name="connsiteY10" fmla="*/ 1349828 h 3473920"/>
                <a:gd name="connsiteX11" fmla="*/ 696685 w 4932790"/>
                <a:gd name="connsiteY11" fmla="*/ 1186543 h 3473920"/>
                <a:gd name="connsiteX12" fmla="*/ 576943 w 4932790"/>
                <a:gd name="connsiteY12" fmla="*/ 979714 h 3473920"/>
                <a:gd name="connsiteX13" fmla="*/ 468085 w 4932790"/>
                <a:gd name="connsiteY13" fmla="*/ 816428 h 3473920"/>
                <a:gd name="connsiteX14" fmla="*/ 0 w 4932790"/>
                <a:gd name="connsiteY14" fmla="*/ 0 h 3473920"/>
                <a:gd name="connsiteX15" fmla="*/ 10885 w 4932790"/>
                <a:gd name="connsiteY15" fmla="*/ 3472543 h 3473920"/>
                <a:gd name="connsiteX16" fmla="*/ 10885 w 4932790"/>
                <a:gd name="connsiteY16" fmla="*/ 3472543 h 3473920"/>
                <a:gd name="connsiteX17" fmla="*/ 4932790 w 4932790"/>
                <a:gd name="connsiteY17" fmla="*/ 3473920 h 3473920"/>
                <a:gd name="connsiteX18" fmla="*/ 4927274 w 4932790"/>
                <a:gd name="connsiteY18" fmla="*/ 3374570 h 3473920"/>
                <a:gd name="connsiteX0" fmla="*/ 4927274 w 4932790"/>
                <a:gd name="connsiteY0" fmla="*/ 3374570 h 3473920"/>
                <a:gd name="connsiteX1" fmla="*/ 3766457 w 4932790"/>
                <a:gd name="connsiteY1" fmla="*/ 3208221 h 3473920"/>
                <a:gd name="connsiteX2" fmla="*/ 2623457 w 4932790"/>
                <a:gd name="connsiteY2" fmla="*/ 2852057 h 3473920"/>
                <a:gd name="connsiteX3" fmla="*/ 2264228 w 4932790"/>
                <a:gd name="connsiteY3" fmla="*/ 2667000 h 3473920"/>
                <a:gd name="connsiteX4" fmla="*/ 1959428 w 4932790"/>
                <a:gd name="connsiteY4" fmla="*/ 2471057 h 3473920"/>
                <a:gd name="connsiteX5" fmla="*/ 1730828 w 4932790"/>
                <a:gd name="connsiteY5" fmla="*/ 2296886 h 3473920"/>
                <a:gd name="connsiteX6" fmla="*/ 1524000 w 4932790"/>
                <a:gd name="connsiteY6" fmla="*/ 2111828 h 3473920"/>
                <a:gd name="connsiteX7" fmla="*/ 1317171 w 4932790"/>
                <a:gd name="connsiteY7" fmla="*/ 1937657 h 3473920"/>
                <a:gd name="connsiteX8" fmla="*/ 1132114 w 4932790"/>
                <a:gd name="connsiteY8" fmla="*/ 1741714 h 3473920"/>
                <a:gd name="connsiteX9" fmla="*/ 990600 w 4932790"/>
                <a:gd name="connsiteY9" fmla="*/ 1534886 h 3473920"/>
                <a:gd name="connsiteX10" fmla="*/ 849085 w 4932790"/>
                <a:gd name="connsiteY10" fmla="*/ 1349828 h 3473920"/>
                <a:gd name="connsiteX11" fmla="*/ 696685 w 4932790"/>
                <a:gd name="connsiteY11" fmla="*/ 1186543 h 3473920"/>
                <a:gd name="connsiteX12" fmla="*/ 576943 w 4932790"/>
                <a:gd name="connsiteY12" fmla="*/ 979714 h 3473920"/>
                <a:gd name="connsiteX13" fmla="*/ 468085 w 4932790"/>
                <a:gd name="connsiteY13" fmla="*/ 816428 h 3473920"/>
                <a:gd name="connsiteX14" fmla="*/ 0 w 4932790"/>
                <a:gd name="connsiteY14" fmla="*/ 0 h 3473920"/>
                <a:gd name="connsiteX15" fmla="*/ 10885 w 4932790"/>
                <a:gd name="connsiteY15" fmla="*/ 3472543 h 3473920"/>
                <a:gd name="connsiteX16" fmla="*/ 10885 w 4932790"/>
                <a:gd name="connsiteY16" fmla="*/ 3472543 h 3473920"/>
                <a:gd name="connsiteX17" fmla="*/ 4932790 w 4932790"/>
                <a:gd name="connsiteY17" fmla="*/ 3473920 h 3473920"/>
                <a:gd name="connsiteX18" fmla="*/ 4927274 w 4932790"/>
                <a:gd name="connsiteY18" fmla="*/ 3374570 h 3473920"/>
                <a:gd name="connsiteX0" fmla="*/ 4927274 w 4932790"/>
                <a:gd name="connsiteY0" fmla="*/ 3374570 h 3473920"/>
                <a:gd name="connsiteX1" fmla="*/ 3766457 w 4932790"/>
                <a:gd name="connsiteY1" fmla="*/ 3208221 h 3473920"/>
                <a:gd name="connsiteX2" fmla="*/ 2623457 w 4932790"/>
                <a:gd name="connsiteY2" fmla="*/ 2852057 h 3473920"/>
                <a:gd name="connsiteX3" fmla="*/ 2264228 w 4932790"/>
                <a:gd name="connsiteY3" fmla="*/ 2667000 h 3473920"/>
                <a:gd name="connsiteX4" fmla="*/ 1959428 w 4932790"/>
                <a:gd name="connsiteY4" fmla="*/ 2471057 h 3473920"/>
                <a:gd name="connsiteX5" fmla="*/ 1730828 w 4932790"/>
                <a:gd name="connsiteY5" fmla="*/ 2296886 h 3473920"/>
                <a:gd name="connsiteX6" fmla="*/ 1524000 w 4932790"/>
                <a:gd name="connsiteY6" fmla="*/ 2111828 h 3473920"/>
                <a:gd name="connsiteX7" fmla="*/ 1317171 w 4932790"/>
                <a:gd name="connsiteY7" fmla="*/ 1937657 h 3473920"/>
                <a:gd name="connsiteX8" fmla="*/ 1132114 w 4932790"/>
                <a:gd name="connsiteY8" fmla="*/ 1741714 h 3473920"/>
                <a:gd name="connsiteX9" fmla="*/ 990600 w 4932790"/>
                <a:gd name="connsiteY9" fmla="*/ 1534886 h 3473920"/>
                <a:gd name="connsiteX10" fmla="*/ 849085 w 4932790"/>
                <a:gd name="connsiteY10" fmla="*/ 1349828 h 3473920"/>
                <a:gd name="connsiteX11" fmla="*/ 696685 w 4932790"/>
                <a:gd name="connsiteY11" fmla="*/ 1186543 h 3473920"/>
                <a:gd name="connsiteX12" fmla="*/ 576943 w 4932790"/>
                <a:gd name="connsiteY12" fmla="*/ 979714 h 3473920"/>
                <a:gd name="connsiteX13" fmla="*/ 468085 w 4932790"/>
                <a:gd name="connsiteY13" fmla="*/ 816428 h 3473920"/>
                <a:gd name="connsiteX14" fmla="*/ 0 w 4932790"/>
                <a:gd name="connsiteY14" fmla="*/ 0 h 3473920"/>
                <a:gd name="connsiteX15" fmla="*/ 10885 w 4932790"/>
                <a:gd name="connsiteY15" fmla="*/ 3472543 h 3473920"/>
                <a:gd name="connsiteX16" fmla="*/ 10885 w 4932790"/>
                <a:gd name="connsiteY16" fmla="*/ 3472543 h 3473920"/>
                <a:gd name="connsiteX17" fmla="*/ 4932790 w 4932790"/>
                <a:gd name="connsiteY17" fmla="*/ 3473920 h 3473920"/>
                <a:gd name="connsiteX18" fmla="*/ 4927274 w 4932790"/>
                <a:gd name="connsiteY18" fmla="*/ 3374570 h 3473920"/>
                <a:gd name="connsiteX0" fmla="*/ 4927274 w 4932790"/>
                <a:gd name="connsiteY0" fmla="*/ 3374570 h 3473920"/>
                <a:gd name="connsiteX1" fmla="*/ 3766457 w 4932790"/>
                <a:gd name="connsiteY1" fmla="*/ 3208221 h 3473920"/>
                <a:gd name="connsiteX2" fmla="*/ 2623457 w 4932790"/>
                <a:gd name="connsiteY2" fmla="*/ 2852057 h 3473920"/>
                <a:gd name="connsiteX3" fmla="*/ 2412061 w 4932790"/>
                <a:gd name="connsiteY3" fmla="*/ 2729184 h 3473920"/>
                <a:gd name="connsiteX4" fmla="*/ 2264228 w 4932790"/>
                <a:gd name="connsiteY4" fmla="*/ 2667000 h 3473920"/>
                <a:gd name="connsiteX5" fmla="*/ 1959428 w 4932790"/>
                <a:gd name="connsiteY5" fmla="*/ 2471057 h 3473920"/>
                <a:gd name="connsiteX6" fmla="*/ 1730828 w 4932790"/>
                <a:gd name="connsiteY6" fmla="*/ 2296886 h 3473920"/>
                <a:gd name="connsiteX7" fmla="*/ 1524000 w 4932790"/>
                <a:gd name="connsiteY7" fmla="*/ 2111828 h 3473920"/>
                <a:gd name="connsiteX8" fmla="*/ 1317171 w 4932790"/>
                <a:gd name="connsiteY8" fmla="*/ 1937657 h 3473920"/>
                <a:gd name="connsiteX9" fmla="*/ 1132114 w 4932790"/>
                <a:gd name="connsiteY9" fmla="*/ 1741714 h 3473920"/>
                <a:gd name="connsiteX10" fmla="*/ 990600 w 4932790"/>
                <a:gd name="connsiteY10" fmla="*/ 1534886 h 3473920"/>
                <a:gd name="connsiteX11" fmla="*/ 849085 w 4932790"/>
                <a:gd name="connsiteY11" fmla="*/ 1349828 h 3473920"/>
                <a:gd name="connsiteX12" fmla="*/ 696685 w 4932790"/>
                <a:gd name="connsiteY12" fmla="*/ 1186543 h 3473920"/>
                <a:gd name="connsiteX13" fmla="*/ 576943 w 4932790"/>
                <a:gd name="connsiteY13" fmla="*/ 979714 h 3473920"/>
                <a:gd name="connsiteX14" fmla="*/ 468085 w 4932790"/>
                <a:gd name="connsiteY14" fmla="*/ 816428 h 3473920"/>
                <a:gd name="connsiteX15" fmla="*/ 0 w 4932790"/>
                <a:gd name="connsiteY15" fmla="*/ 0 h 3473920"/>
                <a:gd name="connsiteX16" fmla="*/ 10885 w 4932790"/>
                <a:gd name="connsiteY16" fmla="*/ 3472543 h 3473920"/>
                <a:gd name="connsiteX17" fmla="*/ 10885 w 4932790"/>
                <a:gd name="connsiteY17" fmla="*/ 3472543 h 3473920"/>
                <a:gd name="connsiteX18" fmla="*/ 4932790 w 4932790"/>
                <a:gd name="connsiteY18" fmla="*/ 3473920 h 3473920"/>
                <a:gd name="connsiteX19" fmla="*/ 4927274 w 4932790"/>
                <a:gd name="connsiteY19" fmla="*/ 3374570 h 3473920"/>
                <a:gd name="connsiteX0" fmla="*/ 4927274 w 4932790"/>
                <a:gd name="connsiteY0" fmla="*/ 3374570 h 3473920"/>
                <a:gd name="connsiteX1" fmla="*/ 3766457 w 4932790"/>
                <a:gd name="connsiteY1" fmla="*/ 3208221 h 3473920"/>
                <a:gd name="connsiteX2" fmla="*/ 2623457 w 4932790"/>
                <a:gd name="connsiteY2" fmla="*/ 2852057 h 3473920"/>
                <a:gd name="connsiteX3" fmla="*/ 2264228 w 4932790"/>
                <a:gd name="connsiteY3" fmla="*/ 2667000 h 3473920"/>
                <a:gd name="connsiteX4" fmla="*/ 1959428 w 4932790"/>
                <a:gd name="connsiteY4" fmla="*/ 2471057 h 3473920"/>
                <a:gd name="connsiteX5" fmla="*/ 1730828 w 4932790"/>
                <a:gd name="connsiteY5" fmla="*/ 2296886 h 3473920"/>
                <a:gd name="connsiteX6" fmla="*/ 1524000 w 4932790"/>
                <a:gd name="connsiteY6" fmla="*/ 2111828 h 3473920"/>
                <a:gd name="connsiteX7" fmla="*/ 1317171 w 4932790"/>
                <a:gd name="connsiteY7" fmla="*/ 1937657 h 3473920"/>
                <a:gd name="connsiteX8" fmla="*/ 1132114 w 4932790"/>
                <a:gd name="connsiteY8" fmla="*/ 1741714 h 3473920"/>
                <a:gd name="connsiteX9" fmla="*/ 990600 w 4932790"/>
                <a:gd name="connsiteY9" fmla="*/ 1534886 h 3473920"/>
                <a:gd name="connsiteX10" fmla="*/ 849085 w 4932790"/>
                <a:gd name="connsiteY10" fmla="*/ 1349828 h 3473920"/>
                <a:gd name="connsiteX11" fmla="*/ 696685 w 4932790"/>
                <a:gd name="connsiteY11" fmla="*/ 1186543 h 3473920"/>
                <a:gd name="connsiteX12" fmla="*/ 576943 w 4932790"/>
                <a:gd name="connsiteY12" fmla="*/ 979714 h 3473920"/>
                <a:gd name="connsiteX13" fmla="*/ 468085 w 4932790"/>
                <a:gd name="connsiteY13" fmla="*/ 816428 h 3473920"/>
                <a:gd name="connsiteX14" fmla="*/ 0 w 4932790"/>
                <a:gd name="connsiteY14" fmla="*/ 0 h 3473920"/>
                <a:gd name="connsiteX15" fmla="*/ 10885 w 4932790"/>
                <a:gd name="connsiteY15" fmla="*/ 3472543 h 3473920"/>
                <a:gd name="connsiteX16" fmla="*/ 10885 w 4932790"/>
                <a:gd name="connsiteY16" fmla="*/ 3472543 h 3473920"/>
                <a:gd name="connsiteX17" fmla="*/ 4932790 w 4932790"/>
                <a:gd name="connsiteY17" fmla="*/ 3473920 h 3473920"/>
                <a:gd name="connsiteX18" fmla="*/ 4927274 w 4932790"/>
                <a:gd name="connsiteY18" fmla="*/ 3374570 h 3473920"/>
                <a:gd name="connsiteX0" fmla="*/ 4927274 w 4932790"/>
                <a:gd name="connsiteY0" fmla="*/ 3374570 h 3473920"/>
                <a:gd name="connsiteX1" fmla="*/ 3766457 w 4932790"/>
                <a:gd name="connsiteY1" fmla="*/ 3208221 h 3473920"/>
                <a:gd name="connsiteX2" fmla="*/ 2623457 w 4932790"/>
                <a:gd name="connsiteY2" fmla="*/ 2852057 h 3473920"/>
                <a:gd name="connsiteX3" fmla="*/ 2264228 w 4932790"/>
                <a:gd name="connsiteY3" fmla="*/ 2667000 h 3473920"/>
                <a:gd name="connsiteX4" fmla="*/ 1959428 w 4932790"/>
                <a:gd name="connsiteY4" fmla="*/ 2471057 h 3473920"/>
                <a:gd name="connsiteX5" fmla="*/ 1730828 w 4932790"/>
                <a:gd name="connsiteY5" fmla="*/ 2296886 h 3473920"/>
                <a:gd name="connsiteX6" fmla="*/ 1524000 w 4932790"/>
                <a:gd name="connsiteY6" fmla="*/ 2111828 h 3473920"/>
                <a:gd name="connsiteX7" fmla="*/ 1317171 w 4932790"/>
                <a:gd name="connsiteY7" fmla="*/ 1937657 h 3473920"/>
                <a:gd name="connsiteX8" fmla="*/ 1132114 w 4932790"/>
                <a:gd name="connsiteY8" fmla="*/ 1741714 h 3473920"/>
                <a:gd name="connsiteX9" fmla="*/ 990600 w 4932790"/>
                <a:gd name="connsiteY9" fmla="*/ 1534886 h 3473920"/>
                <a:gd name="connsiteX10" fmla="*/ 849085 w 4932790"/>
                <a:gd name="connsiteY10" fmla="*/ 1349828 h 3473920"/>
                <a:gd name="connsiteX11" fmla="*/ 696685 w 4932790"/>
                <a:gd name="connsiteY11" fmla="*/ 1186543 h 3473920"/>
                <a:gd name="connsiteX12" fmla="*/ 576943 w 4932790"/>
                <a:gd name="connsiteY12" fmla="*/ 979714 h 3473920"/>
                <a:gd name="connsiteX13" fmla="*/ 468085 w 4932790"/>
                <a:gd name="connsiteY13" fmla="*/ 816428 h 3473920"/>
                <a:gd name="connsiteX14" fmla="*/ 0 w 4932790"/>
                <a:gd name="connsiteY14" fmla="*/ 0 h 3473920"/>
                <a:gd name="connsiteX15" fmla="*/ 10885 w 4932790"/>
                <a:gd name="connsiteY15" fmla="*/ 3472543 h 3473920"/>
                <a:gd name="connsiteX16" fmla="*/ 10885 w 4932790"/>
                <a:gd name="connsiteY16" fmla="*/ 3472543 h 3473920"/>
                <a:gd name="connsiteX17" fmla="*/ 4932790 w 4932790"/>
                <a:gd name="connsiteY17" fmla="*/ 3473920 h 3473920"/>
                <a:gd name="connsiteX18" fmla="*/ 4927274 w 4932790"/>
                <a:gd name="connsiteY18" fmla="*/ 3374570 h 3473920"/>
                <a:gd name="connsiteX0" fmla="*/ 4927274 w 4932790"/>
                <a:gd name="connsiteY0" fmla="*/ 3374570 h 3473920"/>
                <a:gd name="connsiteX1" fmla="*/ 3766457 w 4932790"/>
                <a:gd name="connsiteY1" fmla="*/ 3208221 h 3473920"/>
                <a:gd name="connsiteX2" fmla="*/ 2623457 w 4932790"/>
                <a:gd name="connsiteY2" fmla="*/ 2852057 h 3473920"/>
                <a:gd name="connsiteX3" fmla="*/ 2264228 w 4932790"/>
                <a:gd name="connsiteY3" fmla="*/ 2667000 h 3473920"/>
                <a:gd name="connsiteX4" fmla="*/ 1959428 w 4932790"/>
                <a:gd name="connsiteY4" fmla="*/ 2471057 h 3473920"/>
                <a:gd name="connsiteX5" fmla="*/ 1730828 w 4932790"/>
                <a:gd name="connsiteY5" fmla="*/ 2296886 h 3473920"/>
                <a:gd name="connsiteX6" fmla="*/ 1524000 w 4932790"/>
                <a:gd name="connsiteY6" fmla="*/ 2111828 h 3473920"/>
                <a:gd name="connsiteX7" fmla="*/ 1317171 w 4932790"/>
                <a:gd name="connsiteY7" fmla="*/ 1937657 h 3473920"/>
                <a:gd name="connsiteX8" fmla="*/ 1132114 w 4932790"/>
                <a:gd name="connsiteY8" fmla="*/ 1741714 h 3473920"/>
                <a:gd name="connsiteX9" fmla="*/ 990600 w 4932790"/>
                <a:gd name="connsiteY9" fmla="*/ 1534886 h 3473920"/>
                <a:gd name="connsiteX10" fmla="*/ 849085 w 4932790"/>
                <a:gd name="connsiteY10" fmla="*/ 1349828 h 3473920"/>
                <a:gd name="connsiteX11" fmla="*/ 696685 w 4932790"/>
                <a:gd name="connsiteY11" fmla="*/ 1186543 h 3473920"/>
                <a:gd name="connsiteX12" fmla="*/ 576943 w 4932790"/>
                <a:gd name="connsiteY12" fmla="*/ 979714 h 3473920"/>
                <a:gd name="connsiteX13" fmla="*/ 468085 w 4932790"/>
                <a:gd name="connsiteY13" fmla="*/ 816428 h 3473920"/>
                <a:gd name="connsiteX14" fmla="*/ 0 w 4932790"/>
                <a:gd name="connsiteY14" fmla="*/ 0 h 3473920"/>
                <a:gd name="connsiteX15" fmla="*/ 10885 w 4932790"/>
                <a:gd name="connsiteY15" fmla="*/ 3472543 h 3473920"/>
                <a:gd name="connsiteX16" fmla="*/ 10885 w 4932790"/>
                <a:gd name="connsiteY16" fmla="*/ 3472543 h 3473920"/>
                <a:gd name="connsiteX17" fmla="*/ 4932790 w 4932790"/>
                <a:gd name="connsiteY17" fmla="*/ 3473920 h 3473920"/>
                <a:gd name="connsiteX18" fmla="*/ 4927274 w 4932790"/>
                <a:gd name="connsiteY18" fmla="*/ 3374570 h 3473920"/>
                <a:gd name="connsiteX0" fmla="*/ 4927274 w 4932790"/>
                <a:gd name="connsiteY0" fmla="*/ 3374570 h 3473920"/>
                <a:gd name="connsiteX1" fmla="*/ 3766457 w 4932790"/>
                <a:gd name="connsiteY1" fmla="*/ 3208221 h 3473920"/>
                <a:gd name="connsiteX2" fmla="*/ 2615256 w 4932790"/>
                <a:gd name="connsiteY2" fmla="*/ 2859877 h 3473920"/>
                <a:gd name="connsiteX3" fmla="*/ 2264228 w 4932790"/>
                <a:gd name="connsiteY3" fmla="*/ 2667000 h 3473920"/>
                <a:gd name="connsiteX4" fmla="*/ 1959428 w 4932790"/>
                <a:gd name="connsiteY4" fmla="*/ 2471057 h 3473920"/>
                <a:gd name="connsiteX5" fmla="*/ 1730828 w 4932790"/>
                <a:gd name="connsiteY5" fmla="*/ 2296886 h 3473920"/>
                <a:gd name="connsiteX6" fmla="*/ 1524000 w 4932790"/>
                <a:gd name="connsiteY6" fmla="*/ 2111828 h 3473920"/>
                <a:gd name="connsiteX7" fmla="*/ 1317171 w 4932790"/>
                <a:gd name="connsiteY7" fmla="*/ 1937657 h 3473920"/>
                <a:gd name="connsiteX8" fmla="*/ 1132114 w 4932790"/>
                <a:gd name="connsiteY8" fmla="*/ 1741714 h 3473920"/>
                <a:gd name="connsiteX9" fmla="*/ 990600 w 4932790"/>
                <a:gd name="connsiteY9" fmla="*/ 1534886 h 3473920"/>
                <a:gd name="connsiteX10" fmla="*/ 849085 w 4932790"/>
                <a:gd name="connsiteY10" fmla="*/ 1349828 h 3473920"/>
                <a:gd name="connsiteX11" fmla="*/ 696685 w 4932790"/>
                <a:gd name="connsiteY11" fmla="*/ 1186543 h 3473920"/>
                <a:gd name="connsiteX12" fmla="*/ 576943 w 4932790"/>
                <a:gd name="connsiteY12" fmla="*/ 979714 h 3473920"/>
                <a:gd name="connsiteX13" fmla="*/ 468085 w 4932790"/>
                <a:gd name="connsiteY13" fmla="*/ 816428 h 3473920"/>
                <a:gd name="connsiteX14" fmla="*/ 0 w 4932790"/>
                <a:gd name="connsiteY14" fmla="*/ 0 h 3473920"/>
                <a:gd name="connsiteX15" fmla="*/ 10885 w 4932790"/>
                <a:gd name="connsiteY15" fmla="*/ 3472543 h 3473920"/>
                <a:gd name="connsiteX16" fmla="*/ 10885 w 4932790"/>
                <a:gd name="connsiteY16" fmla="*/ 3472543 h 3473920"/>
                <a:gd name="connsiteX17" fmla="*/ 4932790 w 4932790"/>
                <a:gd name="connsiteY17" fmla="*/ 3473920 h 3473920"/>
                <a:gd name="connsiteX18" fmla="*/ 4927274 w 4932790"/>
                <a:gd name="connsiteY18" fmla="*/ 3374570 h 3473920"/>
                <a:gd name="connsiteX0" fmla="*/ 4927274 w 4932790"/>
                <a:gd name="connsiteY0" fmla="*/ 3374570 h 3473920"/>
                <a:gd name="connsiteX1" fmla="*/ 3766457 w 4932790"/>
                <a:gd name="connsiteY1" fmla="*/ 3208221 h 3473920"/>
                <a:gd name="connsiteX2" fmla="*/ 2615256 w 4932790"/>
                <a:gd name="connsiteY2" fmla="*/ 2855967 h 3473920"/>
                <a:gd name="connsiteX3" fmla="*/ 2264228 w 4932790"/>
                <a:gd name="connsiteY3" fmla="*/ 2667000 h 3473920"/>
                <a:gd name="connsiteX4" fmla="*/ 1959428 w 4932790"/>
                <a:gd name="connsiteY4" fmla="*/ 2471057 h 3473920"/>
                <a:gd name="connsiteX5" fmla="*/ 1730828 w 4932790"/>
                <a:gd name="connsiteY5" fmla="*/ 2296886 h 3473920"/>
                <a:gd name="connsiteX6" fmla="*/ 1524000 w 4932790"/>
                <a:gd name="connsiteY6" fmla="*/ 2111828 h 3473920"/>
                <a:gd name="connsiteX7" fmla="*/ 1317171 w 4932790"/>
                <a:gd name="connsiteY7" fmla="*/ 1937657 h 3473920"/>
                <a:gd name="connsiteX8" fmla="*/ 1132114 w 4932790"/>
                <a:gd name="connsiteY8" fmla="*/ 1741714 h 3473920"/>
                <a:gd name="connsiteX9" fmla="*/ 990600 w 4932790"/>
                <a:gd name="connsiteY9" fmla="*/ 1534886 h 3473920"/>
                <a:gd name="connsiteX10" fmla="*/ 849085 w 4932790"/>
                <a:gd name="connsiteY10" fmla="*/ 1349828 h 3473920"/>
                <a:gd name="connsiteX11" fmla="*/ 696685 w 4932790"/>
                <a:gd name="connsiteY11" fmla="*/ 1186543 h 3473920"/>
                <a:gd name="connsiteX12" fmla="*/ 576943 w 4932790"/>
                <a:gd name="connsiteY12" fmla="*/ 979714 h 3473920"/>
                <a:gd name="connsiteX13" fmla="*/ 468085 w 4932790"/>
                <a:gd name="connsiteY13" fmla="*/ 816428 h 3473920"/>
                <a:gd name="connsiteX14" fmla="*/ 0 w 4932790"/>
                <a:gd name="connsiteY14" fmla="*/ 0 h 3473920"/>
                <a:gd name="connsiteX15" fmla="*/ 10885 w 4932790"/>
                <a:gd name="connsiteY15" fmla="*/ 3472543 h 3473920"/>
                <a:gd name="connsiteX16" fmla="*/ 10885 w 4932790"/>
                <a:gd name="connsiteY16" fmla="*/ 3472543 h 3473920"/>
                <a:gd name="connsiteX17" fmla="*/ 4932790 w 4932790"/>
                <a:gd name="connsiteY17" fmla="*/ 3473920 h 3473920"/>
                <a:gd name="connsiteX18" fmla="*/ 4927274 w 4932790"/>
                <a:gd name="connsiteY18" fmla="*/ 3374570 h 3473920"/>
                <a:gd name="connsiteX0" fmla="*/ 4927274 w 4932790"/>
                <a:gd name="connsiteY0" fmla="*/ 3374570 h 3473920"/>
                <a:gd name="connsiteX1" fmla="*/ 3766457 w 4932790"/>
                <a:gd name="connsiteY1" fmla="*/ 3208221 h 3473920"/>
                <a:gd name="connsiteX2" fmla="*/ 2615256 w 4932790"/>
                <a:gd name="connsiteY2" fmla="*/ 2855967 h 3473920"/>
                <a:gd name="connsiteX3" fmla="*/ 2268328 w 4932790"/>
                <a:gd name="connsiteY3" fmla="*/ 2655271 h 3473920"/>
                <a:gd name="connsiteX4" fmla="*/ 1959428 w 4932790"/>
                <a:gd name="connsiteY4" fmla="*/ 2471057 h 3473920"/>
                <a:gd name="connsiteX5" fmla="*/ 1730828 w 4932790"/>
                <a:gd name="connsiteY5" fmla="*/ 2296886 h 3473920"/>
                <a:gd name="connsiteX6" fmla="*/ 1524000 w 4932790"/>
                <a:gd name="connsiteY6" fmla="*/ 2111828 h 3473920"/>
                <a:gd name="connsiteX7" fmla="*/ 1317171 w 4932790"/>
                <a:gd name="connsiteY7" fmla="*/ 1937657 h 3473920"/>
                <a:gd name="connsiteX8" fmla="*/ 1132114 w 4932790"/>
                <a:gd name="connsiteY8" fmla="*/ 1741714 h 3473920"/>
                <a:gd name="connsiteX9" fmla="*/ 990600 w 4932790"/>
                <a:gd name="connsiteY9" fmla="*/ 1534886 h 3473920"/>
                <a:gd name="connsiteX10" fmla="*/ 849085 w 4932790"/>
                <a:gd name="connsiteY10" fmla="*/ 1349828 h 3473920"/>
                <a:gd name="connsiteX11" fmla="*/ 696685 w 4932790"/>
                <a:gd name="connsiteY11" fmla="*/ 1186543 h 3473920"/>
                <a:gd name="connsiteX12" fmla="*/ 576943 w 4932790"/>
                <a:gd name="connsiteY12" fmla="*/ 979714 h 3473920"/>
                <a:gd name="connsiteX13" fmla="*/ 468085 w 4932790"/>
                <a:gd name="connsiteY13" fmla="*/ 816428 h 3473920"/>
                <a:gd name="connsiteX14" fmla="*/ 0 w 4932790"/>
                <a:gd name="connsiteY14" fmla="*/ 0 h 3473920"/>
                <a:gd name="connsiteX15" fmla="*/ 10885 w 4932790"/>
                <a:gd name="connsiteY15" fmla="*/ 3472543 h 3473920"/>
                <a:gd name="connsiteX16" fmla="*/ 10885 w 4932790"/>
                <a:gd name="connsiteY16" fmla="*/ 3472543 h 3473920"/>
                <a:gd name="connsiteX17" fmla="*/ 4932790 w 4932790"/>
                <a:gd name="connsiteY17" fmla="*/ 3473920 h 3473920"/>
                <a:gd name="connsiteX18" fmla="*/ 4927274 w 4932790"/>
                <a:gd name="connsiteY18" fmla="*/ 3374570 h 3473920"/>
                <a:gd name="connsiteX0" fmla="*/ 4927274 w 4932790"/>
                <a:gd name="connsiteY0" fmla="*/ 3374570 h 3473920"/>
                <a:gd name="connsiteX1" fmla="*/ 3766457 w 4932790"/>
                <a:gd name="connsiteY1" fmla="*/ 3208221 h 3473920"/>
                <a:gd name="connsiteX2" fmla="*/ 2615256 w 4932790"/>
                <a:gd name="connsiteY2" fmla="*/ 2855967 h 3473920"/>
                <a:gd name="connsiteX3" fmla="*/ 2268328 w 4932790"/>
                <a:gd name="connsiteY3" fmla="*/ 2655271 h 3473920"/>
                <a:gd name="connsiteX4" fmla="*/ 1959428 w 4932790"/>
                <a:gd name="connsiteY4" fmla="*/ 2471057 h 3473920"/>
                <a:gd name="connsiteX5" fmla="*/ 1730828 w 4932790"/>
                <a:gd name="connsiteY5" fmla="*/ 2296886 h 3473920"/>
                <a:gd name="connsiteX6" fmla="*/ 1524000 w 4932790"/>
                <a:gd name="connsiteY6" fmla="*/ 2111828 h 3473920"/>
                <a:gd name="connsiteX7" fmla="*/ 1317171 w 4932790"/>
                <a:gd name="connsiteY7" fmla="*/ 1937657 h 3473920"/>
                <a:gd name="connsiteX8" fmla="*/ 1132114 w 4932790"/>
                <a:gd name="connsiteY8" fmla="*/ 1741714 h 3473920"/>
                <a:gd name="connsiteX9" fmla="*/ 990600 w 4932790"/>
                <a:gd name="connsiteY9" fmla="*/ 1534886 h 3473920"/>
                <a:gd name="connsiteX10" fmla="*/ 849085 w 4932790"/>
                <a:gd name="connsiteY10" fmla="*/ 1349828 h 3473920"/>
                <a:gd name="connsiteX11" fmla="*/ 696685 w 4932790"/>
                <a:gd name="connsiteY11" fmla="*/ 1186543 h 3473920"/>
                <a:gd name="connsiteX12" fmla="*/ 576943 w 4932790"/>
                <a:gd name="connsiteY12" fmla="*/ 979714 h 3473920"/>
                <a:gd name="connsiteX13" fmla="*/ 468085 w 4932790"/>
                <a:gd name="connsiteY13" fmla="*/ 816428 h 3473920"/>
                <a:gd name="connsiteX14" fmla="*/ 0 w 4932790"/>
                <a:gd name="connsiteY14" fmla="*/ 0 h 3473920"/>
                <a:gd name="connsiteX15" fmla="*/ 10885 w 4932790"/>
                <a:gd name="connsiteY15" fmla="*/ 3472543 h 3473920"/>
                <a:gd name="connsiteX16" fmla="*/ 10885 w 4932790"/>
                <a:gd name="connsiteY16" fmla="*/ 3472543 h 3473920"/>
                <a:gd name="connsiteX17" fmla="*/ 4932790 w 4932790"/>
                <a:gd name="connsiteY17" fmla="*/ 3473920 h 3473920"/>
                <a:gd name="connsiteX18" fmla="*/ 4927274 w 4932790"/>
                <a:gd name="connsiteY18" fmla="*/ 3374570 h 3473920"/>
                <a:gd name="connsiteX0" fmla="*/ 4927274 w 4932790"/>
                <a:gd name="connsiteY0" fmla="*/ 3374570 h 3473920"/>
                <a:gd name="connsiteX1" fmla="*/ 3766457 w 4932790"/>
                <a:gd name="connsiteY1" fmla="*/ 3208221 h 3473920"/>
                <a:gd name="connsiteX2" fmla="*/ 2615256 w 4932790"/>
                <a:gd name="connsiteY2" fmla="*/ 2855967 h 3473920"/>
                <a:gd name="connsiteX3" fmla="*/ 2268328 w 4932790"/>
                <a:gd name="connsiteY3" fmla="*/ 2655271 h 3473920"/>
                <a:gd name="connsiteX4" fmla="*/ 1959428 w 4932790"/>
                <a:gd name="connsiteY4" fmla="*/ 2471057 h 3473920"/>
                <a:gd name="connsiteX5" fmla="*/ 1722627 w 4932790"/>
                <a:gd name="connsiteY5" fmla="*/ 2300797 h 3473920"/>
                <a:gd name="connsiteX6" fmla="*/ 1524000 w 4932790"/>
                <a:gd name="connsiteY6" fmla="*/ 2111828 h 3473920"/>
                <a:gd name="connsiteX7" fmla="*/ 1317171 w 4932790"/>
                <a:gd name="connsiteY7" fmla="*/ 1937657 h 3473920"/>
                <a:gd name="connsiteX8" fmla="*/ 1132114 w 4932790"/>
                <a:gd name="connsiteY8" fmla="*/ 1741714 h 3473920"/>
                <a:gd name="connsiteX9" fmla="*/ 990600 w 4932790"/>
                <a:gd name="connsiteY9" fmla="*/ 1534886 h 3473920"/>
                <a:gd name="connsiteX10" fmla="*/ 849085 w 4932790"/>
                <a:gd name="connsiteY10" fmla="*/ 1349828 h 3473920"/>
                <a:gd name="connsiteX11" fmla="*/ 696685 w 4932790"/>
                <a:gd name="connsiteY11" fmla="*/ 1186543 h 3473920"/>
                <a:gd name="connsiteX12" fmla="*/ 576943 w 4932790"/>
                <a:gd name="connsiteY12" fmla="*/ 979714 h 3473920"/>
                <a:gd name="connsiteX13" fmla="*/ 468085 w 4932790"/>
                <a:gd name="connsiteY13" fmla="*/ 816428 h 3473920"/>
                <a:gd name="connsiteX14" fmla="*/ 0 w 4932790"/>
                <a:gd name="connsiteY14" fmla="*/ 0 h 3473920"/>
                <a:gd name="connsiteX15" fmla="*/ 10885 w 4932790"/>
                <a:gd name="connsiteY15" fmla="*/ 3472543 h 3473920"/>
                <a:gd name="connsiteX16" fmla="*/ 10885 w 4932790"/>
                <a:gd name="connsiteY16" fmla="*/ 3472543 h 3473920"/>
                <a:gd name="connsiteX17" fmla="*/ 4932790 w 4932790"/>
                <a:gd name="connsiteY17" fmla="*/ 3473920 h 3473920"/>
                <a:gd name="connsiteX18" fmla="*/ 4927274 w 4932790"/>
                <a:gd name="connsiteY18" fmla="*/ 3374570 h 3473920"/>
                <a:gd name="connsiteX0" fmla="*/ 4927274 w 4932790"/>
                <a:gd name="connsiteY0" fmla="*/ 3374570 h 3473920"/>
                <a:gd name="connsiteX1" fmla="*/ 3766457 w 4932790"/>
                <a:gd name="connsiteY1" fmla="*/ 3208221 h 3473920"/>
                <a:gd name="connsiteX2" fmla="*/ 2615256 w 4932790"/>
                <a:gd name="connsiteY2" fmla="*/ 2855967 h 3473920"/>
                <a:gd name="connsiteX3" fmla="*/ 2268328 w 4932790"/>
                <a:gd name="connsiteY3" fmla="*/ 2655271 h 3473920"/>
                <a:gd name="connsiteX4" fmla="*/ 1959428 w 4932790"/>
                <a:gd name="connsiteY4" fmla="*/ 2471057 h 3473920"/>
                <a:gd name="connsiteX5" fmla="*/ 1722627 w 4932790"/>
                <a:gd name="connsiteY5" fmla="*/ 2300797 h 3473920"/>
                <a:gd name="connsiteX6" fmla="*/ 1511698 w 4932790"/>
                <a:gd name="connsiteY6" fmla="*/ 2115738 h 3473920"/>
                <a:gd name="connsiteX7" fmla="*/ 1317171 w 4932790"/>
                <a:gd name="connsiteY7" fmla="*/ 1937657 h 3473920"/>
                <a:gd name="connsiteX8" fmla="*/ 1132114 w 4932790"/>
                <a:gd name="connsiteY8" fmla="*/ 1741714 h 3473920"/>
                <a:gd name="connsiteX9" fmla="*/ 990600 w 4932790"/>
                <a:gd name="connsiteY9" fmla="*/ 1534886 h 3473920"/>
                <a:gd name="connsiteX10" fmla="*/ 849085 w 4932790"/>
                <a:gd name="connsiteY10" fmla="*/ 1349828 h 3473920"/>
                <a:gd name="connsiteX11" fmla="*/ 696685 w 4932790"/>
                <a:gd name="connsiteY11" fmla="*/ 1186543 h 3473920"/>
                <a:gd name="connsiteX12" fmla="*/ 576943 w 4932790"/>
                <a:gd name="connsiteY12" fmla="*/ 979714 h 3473920"/>
                <a:gd name="connsiteX13" fmla="*/ 468085 w 4932790"/>
                <a:gd name="connsiteY13" fmla="*/ 816428 h 3473920"/>
                <a:gd name="connsiteX14" fmla="*/ 0 w 4932790"/>
                <a:gd name="connsiteY14" fmla="*/ 0 h 3473920"/>
                <a:gd name="connsiteX15" fmla="*/ 10885 w 4932790"/>
                <a:gd name="connsiteY15" fmla="*/ 3472543 h 3473920"/>
                <a:gd name="connsiteX16" fmla="*/ 10885 w 4932790"/>
                <a:gd name="connsiteY16" fmla="*/ 3472543 h 3473920"/>
                <a:gd name="connsiteX17" fmla="*/ 4932790 w 4932790"/>
                <a:gd name="connsiteY17" fmla="*/ 3473920 h 3473920"/>
                <a:gd name="connsiteX18" fmla="*/ 4927274 w 4932790"/>
                <a:gd name="connsiteY18" fmla="*/ 3374570 h 3473920"/>
                <a:gd name="connsiteX0" fmla="*/ 4927274 w 4932790"/>
                <a:gd name="connsiteY0" fmla="*/ 3374570 h 3473920"/>
                <a:gd name="connsiteX1" fmla="*/ 3766457 w 4932790"/>
                <a:gd name="connsiteY1" fmla="*/ 3208221 h 3473920"/>
                <a:gd name="connsiteX2" fmla="*/ 2615256 w 4932790"/>
                <a:gd name="connsiteY2" fmla="*/ 2855967 h 3473920"/>
                <a:gd name="connsiteX3" fmla="*/ 2268328 w 4932790"/>
                <a:gd name="connsiteY3" fmla="*/ 2655271 h 3473920"/>
                <a:gd name="connsiteX4" fmla="*/ 1959428 w 4932790"/>
                <a:gd name="connsiteY4" fmla="*/ 2471057 h 3473920"/>
                <a:gd name="connsiteX5" fmla="*/ 1722627 w 4932790"/>
                <a:gd name="connsiteY5" fmla="*/ 2300797 h 3473920"/>
                <a:gd name="connsiteX6" fmla="*/ 1511698 w 4932790"/>
                <a:gd name="connsiteY6" fmla="*/ 2115738 h 3473920"/>
                <a:gd name="connsiteX7" fmla="*/ 1317171 w 4932790"/>
                <a:gd name="connsiteY7" fmla="*/ 1937657 h 3473920"/>
                <a:gd name="connsiteX8" fmla="*/ 1156716 w 4932790"/>
                <a:gd name="connsiteY8" fmla="*/ 1776905 h 3473920"/>
                <a:gd name="connsiteX9" fmla="*/ 990600 w 4932790"/>
                <a:gd name="connsiteY9" fmla="*/ 1534886 h 3473920"/>
                <a:gd name="connsiteX10" fmla="*/ 849085 w 4932790"/>
                <a:gd name="connsiteY10" fmla="*/ 1349828 h 3473920"/>
                <a:gd name="connsiteX11" fmla="*/ 696685 w 4932790"/>
                <a:gd name="connsiteY11" fmla="*/ 1186543 h 3473920"/>
                <a:gd name="connsiteX12" fmla="*/ 576943 w 4932790"/>
                <a:gd name="connsiteY12" fmla="*/ 979714 h 3473920"/>
                <a:gd name="connsiteX13" fmla="*/ 468085 w 4932790"/>
                <a:gd name="connsiteY13" fmla="*/ 816428 h 3473920"/>
                <a:gd name="connsiteX14" fmla="*/ 0 w 4932790"/>
                <a:gd name="connsiteY14" fmla="*/ 0 h 3473920"/>
                <a:gd name="connsiteX15" fmla="*/ 10885 w 4932790"/>
                <a:gd name="connsiteY15" fmla="*/ 3472543 h 3473920"/>
                <a:gd name="connsiteX16" fmla="*/ 10885 w 4932790"/>
                <a:gd name="connsiteY16" fmla="*/ 3472543 h 3473920"/>
                <a:gd name="connsiteX17" fmla="*/ 4932790 w 4932790"/>
                <a:gd name="connsiteY17" fmla="*/ 3473920 h 3473920"/>
                <a:gd name="connsiteX18" fmla="*/ 4927274 w 4932790"/>
                <a:gd name="connsiteY18" fmla="*/ 3374570 h 3473920"/>
                <a:gd name="connsiteX0" fmla="*/ 4927274 w 4932790"/>
                <a:gd name="connsiteY0" fmla="*/ 3374570 h 3473920"/>
                <a:gd name="connsiteX1" fmla="*/ 3766457 w 4932790"/>
                <a:gd name="connsiteY1" fmla="*/ 3208221 h 3473920"/>
                <a:gd name="connsiteX2" fmla="*/ 2615256 w 4932790"/>
                <a:gd name="connsiteY2" fmla="*/ 2855967 h 3473920"/>
                <a:gd name="connsiteX3" fmla="*/ 2268328 w 4932790"/>
                <a:gd name="connsiteY3" fmla="*/ 2655271 h 3473920"/>
                <a:gd name="connsiteX4" fmla="*/ 1959428 w 4932790"/>
                <a:gd name="connsiteY4" fmla="*/ 2471057 h 3473920"/>
                <a:gd name="connsiteX5" fmla="*/ 1722627 w 4932790"/>
                <a:gd name="connsiteY5" fmla="*/ 2300797 h 3473920"/>
                <a:gd name="connsiteX6" fmla="*/ 1511698 w 4932790"/>
                <a:gd name="connsiteY6" fmla="*/ 2115738 h 3473920"/>
                <a:gd name="connsiteX7" fmla="*/ 1317171 w 4932790"/>
                <a:gd name="connsiteY7" fmla="*/ 1937657 h 3473920"/>
                <a:gd name="connsiteX8" fmla="*/ 1156716 w 4932790"/>
                <a:gd name="connsiteY8" fmla="*/ 1776905 h 3473920"/>
                <a:gd name="connsiteX9" fmla="*/ 970098 w 4932790"/>
                <a:gd name="connsiteY9" fmla="*/ 1554438 h 3473920"/>
                <a:gd name="connsiteX10" fmla="*/ 849085 w 4932790"/>
                <a:gd name="connsiteY10" fmla="*/ 1349828 h 3473920"/>
                <a:gd name="connsiteX11" fmla="*/ 696685 w 4932790"/>
                <a:gd name="connsiteY11" fmla="*/ 1186543 h 3473920"/>
                <a:gd name="connsiteX12" fmla="*/ 576943 w 4932790"/>
                <a:gd name="connsiteY12" fmla="*/ 979714 h 3473920"/>
                <a:gd name="connsiteX13" fmla="*/ 468085 w 4932790"/>
                <a:gd name="connsiteY13" fmla="*/ 816428 h 3473920"/>
                <a:gd name="connsiteX14" fmla="*/ 0 w 4932790"/>
                <a:gd name="connsiteY14" fmla="*/ 0 h 3473920"/>
                <a:gd name="connsiteX15" fmla="*/ 10885 w 4932790"/>
                <a:gd name="connsiteY15" fmla="*/ 3472543 h 3473920"/>
                <a:gd name="connsiteX16" fmla="*/ 10885 w 4932790"/>
                <a:gd name="connsiteY16" fmla="*/ 3472543 h 3473920"/>
                <a:gd name="connsiteX17" fmla="*/ 4932790 w 4932790"/>
                <a:gd name="connsiteY17" fmla="*/ 3473920 h 3473920"/>
                <a:gd name="connsiteX18" fmla="*/ 4927274 w 4932790"/>
                <a:gd name="connsiteY18" fmla="*/ 3374570 h 3473920"/>
                <a:gd name="connsiteX0" fmla="*/ 4927274 w 4932790"/>
                <a:gd name="connsiteY0" fmla="*/ 3374570 h 3473920"/>
                <a:gd name="connsiteX1" fmla="*/ 3766457 w 4932790"/>
                <a:gd name="connsiteY1" fmla="*/ 3208221 h 3473920"/>
                <a:gd name="connsiteX2" fmla="*/ 2615256 w 4932790"/>
                <a:gd name="connsiteY2" fmla="*/ 2855967 h 3473920"/>
                <a:gd name="connsiteX3" fmla="*/ 2268328 w 4932790"/>
                <a:gd name="connsiteY3" fmla="*/ 2655271 h 3473920"/>
                <a:gd name="connsiteX4" fmla="*/ 1959428 w 4932790"/>
                <a:gd name="connsiteY4" fmla="*/ 2471057 h 3473920"/>
                <a:gd name="connsiteX5" fmla="*/ 1722627 w 4932790"/>
                <a:gd name="connsiteY5" fmla="*/ 2300797 h 3473920"/>
                <a:gd name="connsiteX6" fmla="*/ 1511698 w 4932790"/>
                <a:gd name="connsiteY6" fmla="*/ 2115738 h 3473920"/>
                <a:gd name="connsiteX7" fmla="*/ 1317171 w 4932790"/>
                <a:gd name="connsiteY7" fmla="*/ 1937657 h 3473920"/>
                <a:gd name="connsiteX8" fmla="*/ 1156716 w 4932790"/>
                <a:gd name="connsiteY8" fmla="*/ 1776905 h 3473920"/>
                <a:gd name="connsiteX9" fmla="*/ 970098 w 4932790"/>
                <a:gd name="connsiteY9" fmla="*/ 1554438 h 3473920"/>
                <a:gd name="connsiteX10" fmla="*/ 820382 w 4932790"/>
                <a:gd name="connsiteY10" fmla="*/ 1357649 h 3473920"/>
                <a:gd name="connsiteX11" fmla="*/ 696685 w 4932790"/>
                <a:gd name="connsiteY11" fmla="*/ 1186543 h 3473920"/>
                <a:gd name="connsiteX12" fmla="*/ 576943 w 4932790"/>
                <a:gd name="connsiteY12" fmla="*/ 979714 h 3473920"/>
                <a:gd name="connsiteX13" fmla="*/ 468085 w 4932790"/>
                <a:gd name="connsiteY13" fmla="*/ 816428 h 3473920"/>
                <a:gd name="connsiteX14" fmla="*/ 0 w 4932790"/>
                <a:gd name="connsiteY14" fmla="*/ 0 h 3473920"/>
                <a:gd name="connsiteX15" fmla="*/ 10885 w 4932790"/>
                <a:gd name="connsiteY15" fmla="*/ 3472543 h 3473920"/>
                <a:gd name="connsiteX16" fmla="*/ 10885 w 4932790"/>
                <a:gd name="connsiteY16" fmla="*/ 3472543 h 3473920"/>
                <a:gd name="connsiteX17" fmla="*/ 4932790 w 4932790"/>
                <a:gd name="connsiteY17" fmla="*/ 3473920 h 3473920"/>
                <a:gd name="connsiteX18" fmla="*/ 4927274 w 4932790"/>
                <a:gd name="connsiteY18" fmla="*/ 3374570 h 3473920"/>
                <a:gd name="connsiteX0" fmla="*/ 4927274 w 4932790"/>
                <a:gd name="connsiteY0" fmla="*/ 3374570 h 3473920"/>
                <a:gd name="connsiteX1" fmla="*/ 3766457 w 4932790"/>
                <a:gd name="connsiteY1" fmla="*/ 3208221 h 3473920"/>
                <a:gd name="connsiteX2" fmla="*/ 2615256 w 4932790"/>
                <a:gd name="connsiteY2" fmla="*/ 2855967 h 3473920"/>
                <a:gd name="connsiteX3" fmla="*/ 2268328 w 4932790"/>
                <a:gd name="connsiteY3" fmla="*/ 2655271 h 3473920"/>
                <a:gd name="connsiteX4" fmla="*/ 1959428 w 4932790"/>
                <a:gd name="connsiteY4" fmla="*/ 2471057 h 3473920"/>
                <a:gd name="connsiteX5" fmla="*/ 1722627 w 4932790"/>
                <a:gd name="connsiteY5" fmla="*/ 2300797 h 3473920"/>
                <a:gd name="connsiteX6" fmla="*/ 1511698 w 4932790"/>
                <a:gd name="connsiteY6" fmla="*/ 2115738 h 3473920"/>
                <a:gd name="connsiteX7" fmla="*/ 1317171 w 4932790"/>
                <a:gd name="connsiteY7" fmla="*/ 1937657 h 3473920"/>
                <a:gd name="connsiteX8" fmla="*/ 1156716 w 4932790"/>
                <a:gd name="connsiteY8" fmla="*/ 1776905 h 3473920"/>
                <a:gd name="connsiteX9" fmla="*/ 970098 w 4932790"/>
                <a:gd name="connsiteY9" fmla="*/ 1554438 h 3473920"/>
                <a:gd name="connsiteX10" fmla="*/ 820382 w 4932790"/>
                <a:gd name="connsiteY10" fmla="*/ 1357649 h 3473920"/>
                <a:gd name="connsiteX11" fmla="*/ 696685 w 4932790"/>
                <a:gd name="connsiteY11" fmla="*/ 1186543 h 3473920"/>
                <a:gd name="connsiteX12" fmla="*/ 556441 w 4932790"/>
                <a:gd name="connsiteY12" fmla="*/ 983624 h 3473920"/>
                <a:gd name="connsiteX13" fmla="*/ 468085 w 4932790"/>
                <a:gd name="connsiteY13" fmla="*/ 816428 h 3473920"/>
                <a:gd name="connsiteX14" fmla="*/ 0 w 4932790"/>
                <a:gd name="connsiteY14" fmla="*/ 0 h 3473920"/>
                <a:gd name="connsiteX15" fmla="*/ 10885 w 4932790"/>
                <a:gd name="connsiteY15" fmla="*/ 3472543 h 3473920"/>
                <a:gd name="connsiteX16" fmla="*/ 10885 w 4932790"/>
                <a:gd name="connsiteY16" fmla="*/ 3472543 h 3473920"/>
                <a:gd name="connsiteX17" fmla="*/ 4932790 w 4932790"/>
                <a:gd name="connsiteY17" fmla="*/ 3473920 h 3473920"/>
                <a:gd name="connsiteX18" fmla="*/ 4927274 w 4932790"/>
                <a:gd name="connsiteY18" fmla="*/ 3374570 h 3473920"/>
                <a:gd name="connsiteX0" fmla="*/ 4958034 w 4963550"/>
                <a:gd name="connsiteY0" fmla="*/ 3478677 h 3578027"/>
                <a:gd name="connsiteX1" fmla="*/ 3797217 w 4963550"/>
                <a:gd name="connsiteY1" fmla="*/ 3312328 h 3578027"/>
                <a:gd name="connsiteX2" fmla="*/ 2646016 w 4963550"/>
                <a:gd name="connsiteY2" fmla="*/ 2960074 h 3578027"/>
                <a:gd name="connsiteX3" fmla="*/ 2299088 w 4963550"/>
                <a:gd name="connsiteY3" fmla="*/ 2759378 h 3578027"/>
                <a:gd name="connsiteX4" fmla="*/ 1990188 w 4963550"/>
                <a:gd name="connsiteY4" fmla="*/ 2575164 h 3578027"/>
                <a:gd name="connsiteX5" fmla="*/ 1753387 w 4963550"/>
                <a:gd name="connsiteY5" fmla="*/ 2404904 h 3578027"/>
                <a:gd name="connsiteX6" fmla="*/ 1542458 w 4963550"/>
                <a:gd name="connsiteY6" fmla="*/ 2219845 h 3578027"/>
                <a:gd name="connsiteX7" fmla="*/ 1347931 w 4963550"/>
                <a:gd name="connsiteY7" fmla="*/ 2041764 h 3578027"/>
                <a:gd name="connsiteX8" fmla="*/ 1187476 w 4963550"/>
                <a:gd name="connsiteY8" fmla="*/ 1881012 h 3578027"/>
                <a:gd name="connsiteX9" fmla="*/ 1000858 w 4963550"/>
                <a:gd name="connsiteY9" fmla="*/ 1658545 h 3578027"/>
                <a:gd name="connsiteX10" fmla="*/ 851142 w 4963550"/>
                <a:gd name="connsiteY10" fmla="*/ 1461756 h 3578027"/>
                <a:gd name="connsiteX11" fmla="*/ 727445 w 4963550"/>
                <a:gd name="connsiteY11" fmla="*/ 1290650 h 3578027"/>
                <a:gd name="connsiteX12" fmla="*/ 587201 w 4963550"/>
                <a:gd name="connsiteY12" fmla="*/ 1087731 h 3578027"/>
                <a:gd name="connsiteX13" fmla="*/ 482443 w 4963550"/>
                <a:gd name="connsiteY13" fmla="*/ 924444 h 3578027"/>
                <a:gd name="connsiteX14" fmla="*/ 30760 w 4963550"/>
                <a:gd name="connsiteY14" fmla="*/ 104107 h 3578027"/>
                <a:gd name="connsiteX15" fmla="*/ 41645 w 4963550"/>
                <a:gd name="connsiteY15" fmla="*/ 3576650 h 3578027"/>
                <a:gd name="connsiteX16" fmla="*/ 41645 w 4963550"/>
                <a:gd name="connsiteY16" fmla="*/ 3576650 h 3578027"/>
                <a:gd name="connsiteX17" fmla="*/ 4963550 w 4963550"/>
                <a:gd name="connsiteY17" fmla="*/ 3578027 h 3578027"/>
                <a:gd name="connsiteX18" fmla="*/ 4958034 w 4963550"/>
                <a:gd name="connsiteY18" fmla="*/ 3478677 h 3578027"/>
                <a:gd name="connsiteX0" fmla="*/ 4958034 w 4963550"/>
                <a:gd name="connsiteY0" fmla="*/ 3478677 h 3578027"/>
                <a:gd name="connsiteX1" fmla="*/ 3797217 w 4963550"/>
                <a:gd name="connsiteY1" fmla="*/ 3312328 h 3578027"/>
                <a:gd name="connsiteX2" fmla="*/ 2646016 w 4963550"/>
                <a:gd name="connsiteY2" fmla="*/ 2960074 h 3578027"/>
                <a:gd name="connsiteX3" fmla="*/ 2299088 w 4963550"/>
                <a:gd name="connsiteY3" fmla="*/ 2759378 h 3578027"/>
                <a:gd name="connsiteX4" fmla="*/ 1990188 w 4963550"/>
                <a:gd name="connsiteY4" fmla="*/ 2575164 h 3578027"/>
                <a:gd name="connsiteX5" fmla="*/ 1753387 w 4963550"/>
                <a:gd name="connsiteY5" fmla="*/ 2404904 h 3578027"/>
                <a:gd name="connsiteX6" fmla="*/ 1542458 w 4963550"/>
                <a:gd name="connsiteY6" fmla="*/ 2219845 h 3578027"/>
                <a:gd name="connsiteX7" fmla="*/ 1347931 w 4963550"/>
                <a:gd name="connsiteY7" fmla="*/ 2041764 h 3578027"/>
                <a:gd name="connsiteX8" fmla="*/ 1187476 w 4963550"/>
                <a:gd name="connsiteY8" fmla="*/ 1881012 h 3578027"/>
                <a:gd name="connsiteX9" fmla="*/ 1000858 w 4963550"/>
                <a:gd name="connsiteY9" fmla="*/ 1658545 h 3578027"/>
                <a:gd name="connsiteX10" fmla="*/ 851142 w 4963550"/>
                <a:gd name="connsiteY10" fmla="*/ 1461756 h 3578027"/>
                <a:gd name="connsiteX11" fmla="*/ 727445 w 4963550"/>
                <a:gd name="connsiteY11" fmla="*/ 1290650 h 3578027"/>
                <a:gd name="connsiteX12" fmla="*/ 587201 w 4963550"/>
                <a:gd name="connsiteY12" fmla="*/ 1087731 h 3578027"/>
                <a:gd name="connsiteX13" fmla="*/ 482443 w 4963550"/>
                <a:gd name="connsiteY13" fmla="*/ 924444 h 3578027"/>
                <a:gd name="connsiteX14" fmla="*/ 30760 w 4963550"/>
                <a:gd name="connsiteY14" fmla="*/ 104107 h 3578027"/>
                <a:gd name="connsiteX15" fmla="*/ 41645 w 4963550"/>
                <a:gd name="connsiteY15" fmla="*/ 3576650 h 3578027"/>
                <a:gd name="connsiteX16" fmla="*/ 41645 w 4963550"/>
                <a:gd name="connsiteY16" fmla="*/ 3576650 h 3578027"/>
                <a:gd name="connsiteX17" fmla="*/ 4963550 w 4963550"/>
                <a:gd name="connsiteY17" fmla="*/ 3578027 h 3578027"/>
                <a:gd name="connsiteX18" fmla="*/ 4958034 w 4963550"/>
                <a:gd name="connsiteY18" fmla="*/ 3478677 h 3578027"/>
                <a:gd name="connsiteX0" fmla="*/ 4958034 w 4963550"/>
                <a:gd name="connsiteY0" fmla="*/ 3374570 h 3473920"/>
                <a:gd name="connsiteX1" fmla="*/ 3797217 w 4963550"/>
                <a:gd name="connsiteY1" fmla="*/ 3208221 h 3473920"/>
                <a:gd name="connsiteX2" fmla="*/ 2646016 w 4963550"/>
                <a:gd name="connsiteY2" fmla="*/ 2855967 h 3473920"/>
                <a:gd name="connsiteX3" fmla="*/ 2299088 w 4963550"/>
                <a:gd name="connsiteY3" fmla="*/ 2655271 h 3473920"/>
                <a:gd name="connsiteX4" fmla="*/ 1990188 w 4963550"/>
                <a:gd name="connsiteY4" fmla="*/ 2471057 h 3473920"/>
                <a:gd name="connsiteX5" fmla="*/ 1753387 w 4963550"/>
                <a:gd name="connsiteY5" fmla="*/ 2300797 h 3473920"/>
                <a:gd name="connsiteX6" fmla="*/ 1542458 w 4963550"/>
                <a:gd name="connsiteY6" fmla="*/ 2115738 h 3473920"/>
                <a:gd name="connsiteX7" fmla="*/ 1347931 w 4963550"/>
                <a:gd name="connsiteY7" fmla="*/ 1937657 h 3473920"/>
                <a:gd name="connsiteX8" fmla="*/ 1187476 w 4963550"/>
                <a:gd name="connsiteY8" fmla="*/ 1776905 h 3473920"/>
                <a:gd name="connsiteX9" fmla="*/ 1000858 w 4963550"/>
                <a:gd name="connsiteY9" fmla="*/ 1554438 h 3473920"/>
                <a:gd name="connsiteX10" fmla="*/ 851142 w 4963550"/>
                <a:gd name="connsiteY10" fmla="*/ 1357649 h 3473920"/>
                <a:gd name="connsiteX11" fmla="*/ 727445 w 4963550"/>
                <a:gd name="connsiteY11" fmla="*/ 1186543 h 3473920"/>
                <a:gd name="connsiteX12" fmla="*/ 587201 w 4963550"/>
                <a:gd name="connsiteY12" fmla="*/ 983624 h 3473920"/>
                <a:gd name="connsiteX13" fmla="*/ 482443 w 4963550"/>
                <a:gd name="connsiteY13" fmla="*/ 820337 h 3473920"/>
                <a:gd name="connsiteX14" fmla="*/ 30760 w 4963550"/>
                <a:gd name="connsiteY14" fmla="*/ 0 h 3473920"/>
                <a:gd name="connsiteX15" fmla="*/ 41645 w 4963550"/>
                <a:gd name="connsiteY15" fmla="*/ 3472543 h 3473920"/>
                <a:gd name="connsiteX16" fmla="*/ 41645 w 4963550"/>
                <a:gd name="connsiteY16" fmla="*/ 3472543 h 3473920"/>
                <a:gd name="connsiteX17" fmla="*/ 4963550 w 4963550"/>
                <a:gd name="connsiteY17" fmla="*/ 3473920 h 3473920"/>
                <a:gd name="connsiteX18" fmla="*/ 4958034 w 4963550"/>
                <a:gd name="connsiteY18" fmla="*/ 3374570 h 3473920"/>
                <a:gd name="connsiteX0" fmla="*/ 4958034 w 4963550"/>
                <a:gd name="connsiteY0" fmla="*/ 3374570 h 3473920"/>
                <a:gd name="connsiteX1" fmla="*/ 3797217 w 4963550"/>
                <a:gd name="connsiteY1" fmla="*/ 3208221 h 3473920"/>
                <a:gd name="connsiteX2" fmla="*/ 2646016 w 4963550"/>
                <a:gd name="connsiteY2" fmla="*/ 2855967 h 3473920"/>
                <a:gd name="connsiteX3" fmla="*/ 2299088 w 4963550"/>
                <a:gd name="connsiteY3" fmla="*/ 2655271 h 3473920"/>
                <a:gd name="connsiteX4" fmla="*/ 1990188 w 4963550"/>
                <a:gd name="connsiteY4" fmla="*/ 2471057 h 3473920"/>
                <a:gd name="connsiteX5" fmla="*/ 1753387 w 4963550"/>
                <a:gd name="connsiteY5" fmla="*/ 2300797 h 3473920"/>
                <a:gd name="connsiteX6" fmla="*/ 1542458 w 4963550"/>
                <a:gd name="connsiteY6" fmla="*/ 2115738 h 3473920"/>
                <a:gd name="connsiteX7" fmla="*/ 1347931 w 4963550"/>
                <a:gd name="connsiteY7" fmla="*/ 1937657 h 3473920"/>
                <a:gd name="connsiteX8" fmla="*/ 1187476 w 4963550"/>
                <a:gd name="connsiteY8" fmla="*/ 1776905 h 3473920"/>
                <a:gd name="connsiteX9" fmla="*/ 1000858 w 4963550"/>
                <a:gd name="connsiteY9" fmla="*/ 1554438 h 3473920"/>
                <a:gd name="connsiteX10" fmla="*/ 851142 w 4963550"/>
                <a:gd name="connsiteY10" fmla="*/ 1357649 h 3473920"/>
                <a:gd name="connsiteX11" fmla="*/ 727445 w 4963550"/>
                <a:gd name="connsiteY11" fmla="*/ 1186543 h 3473920"/>
                <a:gd name="connsiteX12" fmla="*/ 587201 w 4963550"/>
                <a:gd name="connsiteY12" fmla="*/ 983624 h 3473920"/>
                <a:gd name="connsiteX13" fmla="*/ 482443 w 4963550"/>
                <a:gd name="connsiteY13" fmla="*/ 820337 h 3473920"/>
                <a:gd name="connsiteX14" fmla="*/ 30760 w 4963550"/>
                <a:gd name="connsiteY14" fmla="*/ 0 h 3473920"/>
                <a:gd name="connsiteX15" fmla="*/ 41645 w 4963550"/>
                <a:gd name="connsiteY15" fmla="*/ 3472543 h 3473920"/>
                <a:gd name="connsiteX16" fmla="*/ 41645 w 4963550"/>
                <a:gd name="connsiteY16" fmla="*/ 3472543 h 3473920"/>
                <a:gd name="connsiteX17" fmla="*/ 4963550 w 4963550"/>
                <a:gd name="connsiteY17" fmla="*/ 3473920 h 3473920"/>
                <a:gd name="connsiteX18" fmla="*/ 4958034 w 4963550"/>
                <a:gd name="connsiteY18" fmla="*/ 3374570 h 3473920"/>
                <a:gd name="connsiteX0" fmla="*/ 4958034 w 4963550"/>
                <a:gd name="connsiteY0" fmla="*/ 3308098 h 3407448"/>
                <a:gd name="connsiteX1" fmla="*/ 3797217 w 4963550"/>
                <a:gd name="connsiteY1" fmla="*/ 3141749 h 3407448"/>
                <a:gd name="connsiteX2" fmla="*/ 2646016 w 4963550"/>
                <a:gd name="connsiteY2" fmla="*/ 2789495 h 3407448"/>
                <a:gd name="connsiteX3" fmla="*/ 2299088 w 4963550"/>
                <a:gd name="connsiteY3" fmla="*/ 2588799 h 3407448"/>
                <a:gd name="connsiteX4" fmla="*/ 1990188 w 4963550"/>
                <a:gd name="connsiteY4" fmla="*/ 2404585 h 3407448"/>
                <a:gd name="connsiteX5" fmla="*/ 1753387 w 4963550"/>
                <a:gd name="connsiteY5" fmla="*/ 2234325 h 3407448"/>
                <a:gd name="connsiteX6" fmla="*/ 1542458 w 4963550"/>
                <a:gd name="connsiteY6" fmla="*/ 2049266 h 3407448"/>
                <a:gd name="connsiteX7" fmla="*/ 1347931 w 4963550"/>
                <a:gd name="connsiteY7" fmla="*/ 1871185 h 3407448"/>
                <a:gd name="connsiteX8" fmla="*/ 1187476 w 4963550"/>
                <a:gd name="connsiteY8" fmla="*/ 1710433 h 3407448"/>
                <a:gd name="connsiteX9" fmla="*/ 1000858 w 4963550"/>
                <a:gd name="connsiteY9" fmla="*/ 1487966 h 3407448"/>
                <a:gd name="connsiteX10" fmla="*/ 851142 w 4963550"/>
                <a:gd name="connsiteY10" fmla="*/ 1291177 h 3407448"/>
                <a:gd name="connsiteX11" fmla="*/ 727445 w 4963550"/>
                <a:gd name="connsiteY11" fmla="*/ 1120071 h 3407448"/>
                <a:gd name="connsiteX12" fmla="*/ 587201 w 4963550"/>
                <a:gd name="connsiteY12" fmla="*/ 917152 h 3407448"/>
                <a:gd name="connsiteX13" fmla="*/ 482443 w 4963550"/>
                <a:gd name="connsiteY13" fmla="*/ 753865 h 3407448"/>
                <a:gd name="connsiteX14" fmla="*/ 30760 w 4963550"/>
                <a:gd name="connsiteY14" fmla="*/ 0 h 3407448"/>
                <a:gd name="connsiteX15" fmla="*/ 41645 w 4963550"/>
                <a:gd name="connsiteY15" fmla="*/ 3406071 h 3407448"/>
                <a:gd name="connsiteX16" fmla="*/ 41645 w 4963550"/>
                <a:gd name="connsiteY16" fmla="*/ 3406071 h 3407448"/>
                <a:gd name="connsiteX17" fmla="*/ 4963550 w 4963550"/>
                <a:gd name="connsiteY17" fmla="*/ 3407448 h 3407448"/>
                <a:gd name="connsiteX18" fmla="*/ 4958034 w 4963550"/>
                <a:gd name="connsiteY18" fmla="*/ 3308098 h 3407448"/>
                <a:gd name="connsiteX0" fmla="*/ 4958034 w 4963550"/>
                <a:gd name="connsiteY0" fmla="*/ 3308098 h 3407448"/>
                <a:gd name="connsiteX1" fmla="*/ 3797217 w 4963550"/>
                <a:gd name="connsiteY1" fmla="*/ 3141749 h 3407448"/>
                <a:gd name="connsiteX2" fmla="*/ 2646016 w 4963550"/>
                <a:gd name="connsiteY2" fmla="*/ 2789495 h 3407448"/>
                <a:gd name="connsiteX3" fmla="*/ 2299088 w 4963550"/>
                <a:gd name="connsiteY3" fmla="*/ 2588799 h 3407448"/>
                <a:gd name="connsiteX4" fmla="*/ 1990188 w 4963550"/>
                <a:gd name="connsiteY4" fmla="*/ 2404585 h 3407448"/>
                <a:gd name="connsiteX5" fmla="*/ 1753387 w 4963550"/>
                <a:gd name="connsiteY5" fmla="*/ 2234325 h 3407448"/>
                <a:gd name="connsiteX6" fmla="*/ 1542458 w 4963550"/>
                <a:gd name="connsiteY6" fmla="*/ 2049266 h 3407448"/>
                <a:gd name="connsiteX7" fmla="*/ 1347931 w 4963550"/>
                <a:gd name="connsiteY7" fmla="*/ 1871185 h 3407448"/>
                <a:gd name="connsiteX8" fmla="*/ 1187476 w 4963550"/>
                <a:gd name="connsiteY8" fmla="*/ 1710433 h 3407448"/>
                <a:gd name="connsiteX9" fmla="*/ 1000858 w 4963550"/>
                <a:gd name="connsiteY9" fmla="*/ 1487966 h 3407448"/>
                <a:gd name="connsiteX10" fmla="*/ 851142 w 4963550"/>
                <a:gd name="connsiteY10" fmla="*/ 1291177 h 3407448"/>
                <a:gd name="connsiteX11" fmla="*/ 727445 w 4963550"/>
                <a:gd name="connsiteY11" fmla="*/ 1120071 h 3407448"/>
                <a:gd name="connsiteX12" fmla="*/ 587201 w 4963550"/>
                <a:gd name="connsiteY12" fmla="*/ 917152 h 3407448"/>
                <a:gd name="connsiteX13" fmla="*/ 482443 w 4963550"/>
                <a:gd name="connsiteY13" fmla="*/ 753865 h 3407448"/>
                <a:gd name="connsiteX14" fmla="*/ 30760 w 4963550"/>
                <a:gd name="connsiteY14" fmla="*/ 0 h 3407448"/>
                <a:gd name="connsiteX15" fmla="*/ 41645 w 4963550"/>
                <a:gd name="connsiteY15" fmla="*/ 3406071 h 3407448"/>
                <a:gd name="connsiteX16" fmla="*/ 41645 w 4963550"/>
                <a:gd name="connsiteY16" fmla="*/ 3406071 h 3407448"/>
                <a:gd name="connsiteX17" fmla="*/ 4963550 w 4963550"/>
                <a:gd name="connsiteY17" fmla="*/ 3407448 h 3407448"/>
                <a:gd name="connsiteX18" fmla="*/ 4958034 w 4963550"/>
                <a:gd name="connsiteY18" fmla="*/ 3308098 h 3407448"/>
                <a:gd name="connsiteX0" fmla="*/ 4958034 w 4963550"/>
                <a:gd name="connsiteY0" fmla="*/ 3308098 h 3407448"/>
                <a:gd name="connsiteX1" fmla="*/ 3797217 w 4963550"/>
                <a:gd name="connsiteY1" fmla="*/ 3141749 h 3407448"/>
                <a:gd name="connsiteX2" fmla="*/ 2646016 w 4963550"/>
                <a:gd name="connsiteY2" fmla="*/ 2789495 h 3407448"/>
                <a:gd name="connsiteX3" fmla="*/ 2299088 w 4963550"/>
                <a:gd name="connsiteY3" fmla="*/ 2588799 h 3407448"/>
                <a:gd name="connsiteX4" fmla="*/ 1990188 w 4963550"/>
                <a:gd name="connsiteY4" fmla="*/ 2404585 h 3407448"/>
                <a:gd name="connsiteX5" fmla="*/ 1753387 w 4963550"/>
                <a:gd name="connsiteY5" fmla="*/ 2234325 h 3407448"/>
                <a:gd name="connsiteX6" fmla="*/ 1542458 w 4963550"/>
                <a:gd name="connsiteY6" fmla="*/ 2049266 h 3407448"/>
                <a:gd name="connsiteX7" fmla="*/ 1347931 w 4963550"/>
                <a:gd name="connsiteY7" fmla="*/ 1871185 h 3407448"/>
                <a:gd name="connsiteX8" fmla="*/ 1187476 w 4963550"/>
                <a:gd name="connsiteY8" fmla="*/ 1710433 h 3407448"/>
                <a:gd name="connsiteX9" fmla="*/ 1000858 w 4963550"/>
                <a:gd name="connsiteY9" fmla="*/ 1487966 h 3407448"/>
                <a:gd name="connsiteX10" fmla="*/ 851142 w 4963550"/>
                <a:gd name="connsiteY10" fmla="*/ 1291177 h 3407448"/>
                <a:gd name="connsiteX11" fmla="*/ 727445 w 4963550"/>
                <a:gd name="connsiteY11" fmla="*/ 1120071 h 3407448"/>
                <a:gd name="connsiteX12" fmla="*/ 587201 w 4963550"/>
                <a:gd name="connsiteY12" fmla="*/ 917152 h 3407448"/>
                <a:gd name="connsiteX13" fmla="*/ 482443 w 4963550"/>
                <a:gd name="connsiteY13" fmla="*/ 753865 h 3407448"/>
                <a:gd name="connsiteX14" fmla="*/ 30760 w 4963550"/>
                <a:gd name="connsiteY14" fmla="*/ 0 h 3407448"/>
                <a:gd name="connsiteX15" fmla="*/ 41645 w 4963550"/>
                <a:gd name="connsiteY15" fmla="*/ 3406071 h 3407448"/>
                <a:gd name="connsiteX16" fmla="*/ 41645 w 4963550"/>
                <a:gd name="connsiteY16" fmla="*/ 3406071 h 3407448"/>
                <a:gd name="connsiteX17" fmla="*/ 4963550 w 4963550"/>
                <a:gd name="connsiteY17" fmla="*/ 3407448 h 3407448"/>
                <a:gd name="connsiteX18" fmla="*/ 4958034 w 4963550"/>
                <a:gd name="connsiteY18" fmla="*/ 3308098 h 3407448"/>
                <a:gd name="connsiteX0" fmla="*/ 4958034 w 4963550"/>
                <a:gd name="connsiteY0" fmla="*/ 3308098 h 3407448"/>
                <a:gd name="connsiteX1" fmla="*/ 3797217 w 4963550"/>
                <a:gd name="connsiteY1" fmla="*/ 3141749 h 3407448"/>
                <a:gd name="connsiteX2" fmla="*/ 2646016 w 4963550"/>
                <a:gd name="connsiteY2" fmla="*/ 2789495 h 3407448"/>
                <a:gd name="connsiteX3" fmla="*/ 2299088 w 4963550"/>
                <a:gd name="connsiteY3" fmla="*/ 2588799 h 3407448"/>
                <a:gd name="connsiteX4" fmla="*/ 1990188 w 4963550"/>
                <a:gd name="connsiteY4" fmla="*/ 2404585 h 3407448"/>
                <a:gd name="connsiteX5" fmla="*/ 1753387 w 4963550"/>
                <a:gd name="connsiteY5" fmla="*/ 2234325 h 3407448"/>
                <a:gd name="connsiteX6" fmla="*/ 1542458 w 4963550"/>
                <a:gd name="connsiteY6" fmla="*/ 2049266 h 3407448"/>
                <a:gd name="connsiteX7" fmla="*/ 1347931 w 4963550"/>
                <a:gd name="connsiteY7" fmla="*/ 1871185 h 3407448"/>
                <a:gd name="connsiteX8" fmla="*/ 1187476 w 4963550"/>
                <a:gd name="connsiteY8" fmla="*/ 1710433 h 3407448"/>
                <a:gd name="connsiteX9" fmla="*/ 1000858 w 4963550"/>
                <a:gd name="connsiteY9" fmla="*/ 1487966 h 3407448"/>
                <a:gd name="connsiteX10" fmla="*/ 851142 w 4963550"/>
                <a:gd name="connsiteY10" fmla="*/ 1291177 h 3407448"/>
                <a:gd name="connsiteX11" fmla="*/ 727445 w 4963550"/>
                <a:gd name="connsiteY11" fmla="*/ 1120071 h 3407448"/>
                <a:gd name="connsiteX12" fmla="*/ 482443 w 4963550"/>
                <a:gd name="connsiteY12" fmla="*/ 753865 h 3407448"/>
                <a:gd name="connsiteX13" fmla="*/ 30760 w 4963550"/>
                <a:gd name="connsiteY13" fmla="*/ 0 h 3407448"/>
                <a:gd name="connsiteX14" fmla="*/ 41645 w 4963550"/>
                <a:gd name="connsiteY14" fmla="*/ 3406071 h 3407448"/>
                <a:gd name="connsiteX15" fmla="*/ 41645 w 4963550"/>
                <a:gd name="connsiteY15" fmla="*/ 3406071 h 3407448"/>
                <a:gd name="connsiteX16" fmla="*/ 4963550 w 4963550"/>
                <a:gd name="connsiteY16" fmla="*/ 3407448 h 3407448"/>
                <a:gd name="connsiteX17" fmla="*/ 4958034 w 4963550"/>
                <a:gd name="connsiteY17" fmla="*/ 3308098 h 3407448"/>
                <a:gd name="connsiteX0" fmla="*/ 4967745 w 4973261"/>
                <a:gd name="connsiteY0" fmla="*/ 3308098 h 3407448"/>
                <a:gd name="connsiteX1" fmla="*/ 3806928 w 4973261"/>
                <a:gd name="connsiteY1" fmla="*/ 3141749 h 3407448"/>
                <a:gd name="connsiteX2" fmla="*/ 2655727 w 4973261"/>
                <a:gd name="connsiteY2" fmla="*/ 2789495 h 3407448"/>
                <a:gd name="connsiteX3" fmla="*/ 2308799 w 4973261"/>
                <a:gd name="connsiteY3" fmla="*/ 2588799 h 3407448"/>
                <a:gd name="connsiteX4" fmla="*/ 1999899 w 4973261"/>
                <a:gd name="connsiteY4" fmla="*/ 2404585 h 3407448"/>
                <a:gd name="connsiteX5" fmla="*/ 1763098 w 4973261"/>
                <a:gd name="connsiteY5" fmla="*/ 2234325 h 3407448"/>
                <a:gd name="connsiteX6" fmla="*/ 1552169 w 4973261"/>
                <a:gd name="connsiteY6" fmla="*/ 2049266 h 3407448"/>
                <a:gd name="connsiteX7" fmla="*/ 1357642 w 4973261"/>
                <a:gd name="connsiteY7" fmla="*/ 1871185 h 3407448"/>
                <a:gd name="connsiteX8" fmla="*/ 1197187 w 4973261"/>
                <a:gd name="connsiteY8" fmla="*/ 1710433 h 3407448"/>
                <a:gd name="connsiteX9" fmla="*/ 1010569 w 4973261"/>
                <a:gd name="connsiteY9" fmla="*/ 1487966 h 3407448"/>
                <a:gd name="connsiteX10" fmla="*/ 860853 w 4973261"/>
                <a:gd name="connsiteY10" fmla="*/ 1291177 h 3407448"/>
                <a:gd name="connsiteX11" fmla="*/ 737156 w 4973261"/>
                <a:gd name="connsiteY11" fmla="*/ 1120071 h 3407448"/>
                <a:gd name="connsiteX12" fmla="*/ 492154 w 4973261"/>
                <a:gd name="connsiteY12" fmla="*/ 753865 h 3407448"/>
                <a:gd name="connsiteX13" fmla="*/ 28170 w 4973261"/>
                <a:gd name="connsiteY13" fmla="*/ 0 h 3407448"/>
                <a:gd name="connsiteX14" fmla="*/ 51356 w 4973261"/>
                <a:gd name="connsiteY14" fmla="*/ 3406071 h 3407448"/>
                <a:gd name="connsiteX15" fmla="*/ 51356 w 4973261"/>
                <a:gd name="connsiteY15" fmla="*/ 3406071 h 3407448"/>
                <a:gd name="connsiteX16" fmla="*/ 4973261 w 4973261"/>
                <a:gd name="connsiteY16" fmla="*/ 3407448 h 3407448"/>
                <a:gd name="connsiteX17" fmla="*/ 4967745 w 4973261"/>
                <a:gd name="connsiteY17" fmla="*/ 3308098 h 3407448"/>
                <a:gd name="connsiteX0" fmla="*/ 4967745 w 4973261"/>
                <a:gd name="connsiteY0" fmla="*/ 3308098 h 3407448"/>
                <a:gd name="connsiteX1" fmla="*/ 3806928 w 4973261"/>
                <a:gd name="connsiteY1" fmla="*/ 3141749 h 3407448"/>
                <a:gd name="connsiteX2" fmla="*/ 2655727 w 4973261"/>
                <a:gd name="connsiteY2" fmla="*/ 2789495 h 3407448"/>
                <a:gd name="connsiteX3" fmla="*/ 2308799 w 4973261"/>
                <a:gd name="connsiteY3" fmla="*/ 2588799 h 3407448"/>
                <a:gd name="connsiteX4" fmla="*/ 1999899 w 4973261"/>
                <a:gd name="connsiteY4" fmla="*/ 2404585 h 3407448"/>
                <a:gd name="connsiteX5" fmla="*/ 1763098 w 4973261"/>
                <a:gd name="connsiteY5" fmla="*/ 2234325 h 3407448"/>
                <a:gd name="connsiteX6" fmla="*/ 1552169 w 4973261"/>
                <a:gd name="connsiteY6" fmla="*/ 2049266 h 3407448"/>
                <a:gd name="connsiteX7" fmla="*/ 1357642 w 4973261"/>
                <a:gd name="connsiteY7" fmla="*/ 1871185 h 3407448"/>
                <a:gd name="connsiteX8" fmla="*/ 1197187 w 4973261"/>
                <a:gd name="connsiteY8" fmla="*/ 1710433 h 3407448"/>
                <a:gd name="connsiteX9" fmla="*/ 1010569 w 4973261"/>
                <a:gd name="connsiteY9" fmla="*/ 1487966 h 3407448"/>
                <a:gd name="connsiteX10" fmla="*/ 860853 w 4973261"/>
                <a:gd name="connsiteY10" fmla="*/ 1291177 h 3407448"/>
                <a:gd name="connsiteX11" fmla="*/ 737156 w 4973261"/>
                <a:gd name="connsiteY11" fmla="*/ 1120071 h 3407448"/>
                <a:gd name="connsiteX12" fmla="*/ 492154 w 4973261"/>
                <a:gd name="connsiteY12" fmla="*/ 753865 h 3407448"/>
                <a:gd name="connsiteX13" fmla="*/ 28170 w 4973261"/>
                <a:gd name="connsiteY13" fmla="*/ 0 h 3407448"/>
                <a:gd name="connsiteX14" fmla="*/ 51356 w 4973261"/>
                <a:gd name="connsiteY14" fmla="*/ 3406071 h 3407448"/>
                <a:gd name="connsiteX15" fmla="*/ 51356 w 4973261"/>
                <a:gd name="connsiteY15" fmla="*/ 3406071 h 3407448"/>
                <a:gd name="connsiteX16" fmla="*/ 4973261 w 4973261"/>
                <a:gd name="connsiteY16" fmla="*/ 3407448 h 3407448"/>
                <a:gd name="connsiteX17" fmla="*/ 4967745 w 4973261"/>
                <a:gd name="connsiteY17" fmla="*/ 3308098 h 3407448"/>
                <a:gd name="connsiteX0" fmla="*/ 4939575 w 4945091"/>
                <a:gd name="connsiteY0" fmla="*/ 3308098 h 3407448"/>
                <a:gd name="connsiteX1" fmla="*/ 3778758 w 4945091"/>
                <a:gd name="connsiteY1" fmla="*/ 3141749 h 3407448"/>
                <a:gd name="connsiteX2" fmla="*/ 2627557 w 4945091"/>
                <a:gd name="connsiteY2" fmla="*/ 2789495 h 3407448"/>
                <a:gd name="connsiteX3" fmla="*/ 2280629 w 4945091"/>
                <a:gd name="connsiteY3" fmla="*/ 2588799 h 3407448"/>
                <a:gd name="connsiteX4" fmla="*/ 1971729 w 4945091"/>
                <a:gd name="connsiteY4" fmla="*/ 2404585 h 3407448"/>
                <a:gd name="connsiteX5" fmla="*/ 1734928 w 4945091"/>
                <a:gd name="connsiteY5" fmla="*/ 2234325 h 3407448"/>
                <a:gd name="connsiteX6" fmla="*/ 1523999 w 4945091"/>
                <a:gd name="connsiteY6" fmla="*/ 2049266 h 3407448"/>
                <a:gd name="connsiteX7" fmla="*/ 1329472 w 4945091"/>
                <a:gd name="connsiteY7" fmla="*/ 1871185 h 3407448"/>
                <a:gd name="connsiteX8" fmla="*/ 1169017 w 4945091"/>
                <a:gd name="connsiteY8" fmla="*/ 1710433 h 3407448"/>
                <a:gd name="connsiteX9" fmla="*/ 982399 w 4945091"/>
                <a:gd name="connsiteY9" fmla="*/ 1487966 h 3407448"/>
                <a:gd name="connsiteX10" fmla="*/ 832683 w 4945091"/>
                <a:gd name="connsiteY10" fmla="*/ 1291177 h 3407448"/>
                <a:gd name="connsiteX11" fmla="*/ 708986 w 4945091"/>
                <a:gd name="connsiteY11" fmla="*/ 1120071 h 3407448"/>
                <a:gd name="connsiteX12" fmla="*/ 463984 w 4945091"/>
                <a:gd name="connsiteY12" fmla="*/ 753865 h 3407448"/>
                <a:gd name="connsiteX13" fmla="*/ 0 w 4945091"/>
                <a:gd name="connsiteY13" fmla="*/ 0 h 3407448"/>
                <a:gd name="connsiteX14" fmla="*/ 23186 w 4945091"/>
                <a:gd name="connsiteY14" fmla="*/ 3406071 h 3407448"/>
                <a:gd name="connsiteX15" fmla="*/ 23186 w 4945091"/>
                <a:gd name="connsiteY15" fmla="*/ 3406071 h 3407448"/>
                <a:gd name="connsiteX16" fmla="*/ 4945091 w 4945091"/>
                <a:gd name="connsiteY16" fmla="*/ 3407448 h 3407448"/>
                <a:gd name="connsiteX17" fmla="*/ 4939575 w 4945091"/>
                <a:gd name="connsiteY17" fmla="*/ 3308098 h 3407448"/>
                <a:gd name="connsiteX0" fmla="*/ 4940992 w 4946508"/>
                <a:gd name="connsiteY0" fmla="*/ 3308098 h 3413891"/>
                <a:gd name="connsiteX1" fmla="*/ 3780175 w 4946508"/>
                <a:gd name="connsiteY1" fmla="*/ 3141749 h 3413891"/>
                <a:gd name="connsiteX2" fmla="*/ 2628974 w 4946508"/>
                <a:gd name="connsiteY2" fmla="*/ 2789495 h 3413891"/>
                <a:gd name="connsiteX3" fmla="*/ 2282046 w 4946508"/>
                <a:gd name="connsiteY3" fmla="*/ 2588799 h 3413891"/>
                <a:gd name="connsiteX4" fmla="*/ 1973146 w 4946508"/>
                <a:gd name="connsiteY4" fmla="*/ 2404585 h 3413891"/>
                <a:gd name="connsiteX5" fmla="*/ 1736345 w 4946508"/>
                <a:gd name="connsiteY5" fmla="*/ 2234325 h 3413891"/>
                <a:gd name="connsiteX6" fmla="*/ 1525416 w 4946508"/>
                <a:gd name="connsiteY6" fmla="*/ 2049266 h 3413891"/>
                <a:gd name="connsiteX7" fmla="*/ 1330889 w 4946508"/>
                <a:gd name="connsiteY7" fmla="*/ 1871185 h 3413891"/>
                <a:gd name="connsiteX8" fmla="*/ 1170434 w 4946508"/>
                <a:gd name="connsiteY8" fmla="*/ 1710433 h 3413891"/>
                <a:gd name="connsiteX9" fmla="*/ 983816 w 4946508"/>
                <a:gd name="connsiteY9" fmla="*/ 1487966 h 3413891"/>
                <a:gd name="connsiteX10" fmla="*/ 834100 w 4946508"/>
                <a:gd name="connsiteY10" fmla="*/ 1291177 h 3413891"/>
                <a:gd name="connsiteX11" fmla="*/ 710403 w 4946508"/>
                <a:gd name="connsiteY11" fmla="*/ 1120071 h 3413891"/>
                <a:gd name="connsiteX12" fmla="*/ 465401 w 4946508"/>
                <a:gd name="connsiteY12" fmla="*/ 753865 h 3413891"/>
                <a:gd name="connsiteX13" fmla="*/ 1417 w 4946508"/>
                <a:gd name="connsiteY13" fmla="*/ 0 h 3413891"/>
                <a:gd name="connsiteX14" fmla="*/ 24603 w 4946508"/>
                <a:gd name="connsiteY14" fmla="*/ 3406071 h 3413891"/>
                <a:gd name="connsiteX15" fmla="*/ 0 w 4946508"/>
                <a:gd name="connsiteY15" fmla="*/ 3413891 h 3413891"/>
                <a:gd name="connsiteX16" fmla="*/ 4946508 w 4946508"/>
                <a:gd name="connsiteY16" fmla="*/ 3407448 h 3413891"/>
                <a:gd name="connsiteX17" fmla="*/ 4940992 w 4946508"/>
                <a:gd name="connsiteY17" fmla="*/ 3308098 h 3413891"/>
                <a:gd name="connsiteX0" fmla="*/ 4940992 w 4946508"/>
                <a:gd name="connsiteY0" fmla="*/ 3308098 h 3413891"/>
                <a:gd name="connsiteX1" fmla="*/ 3780175 w 4946508"/>
                <a:gd name="connsiteY1" fmla="*/ 3141749 h 3413891"/>
                <a:gd name="connsiteX2" fmla="*/ 2628974 w 4946508"/>
                <a:gd name="connsiteY2" fmla="*/ 2789495 h 3413891"/>
                <a:gd name="connsiteX3" fmla="*/ 2282046 w 4946508"/>
                <a:gd name="connsiteY3" fmla="*/ 2588799 h 3413891"/>
                <a:gd name="connsiteX4" fmla="*/ 1973146 w 4946508"/>
                <a:gd name="connsiteY4" fmla="*/ 2404585 h 3413891"/>
                <a:gd name="connsiteX5" fmla="*/ 1736345 w 4946508"/>
                <a:gd name="connsiteY5" fmla="*/ 2234325 h 3413891"/>
                <a:gd name="connsiteX6" fmla="*/ 1525416 w 4946508"/>
                <a:gd name="connsiteY6" fmla="*/ 2049266 h 3413891"/>
                <a:gd name="connsiteX7" fmla="*/ 1330889 w 4946508"/>
                <a:gd name="connsiteY7" fmla="*/ 1871185 h 3413891"/>
                <a:gd name="connsiteX8" fmla="*/ 1170434 w 4946508"/>
                <a:gd name="connsiteY8" fmla="*/ 1710433 h 3413891"/>
                <a:gd name="connsiteX9" fmla="*/ 983816 w 4946508"/>
                <a:gd name="connsiteY9" fmla="*/ 1487966 h 3413891"/>
                <a:gd name="connsiteX10" fmla="*/ 834100 w 4946508"/>
                <a:gd name="connsiteY10" fmla="*/ 1291177 h 3413891"/>
                <a:gd name="connsiteX11" fmla="*/ 710403 w 4946508"/>
                <a:gd name="connsiteY11" fmla="*/ 1120071 h 3413891"/>
                <a:gd name="connsiteX12" fmla="*/ 465401 w 4946508"/>
                <a:gd name="connsiteY12" fmla="*/ 753865 h 3413891"/>
                <a:gd name="connsiteX13" fmla="*/ 1417 w 4946508"/>
                <a:gd name="connsiteY13" fmla="*/ 0 h 3413891"/>
                <a:gd name="connsiteX14" fmla="*/ 0 w 4946508"/>
                <a:gd name="connsiteY14" fmla="*/ 3413891 h 3413891"/>
                <a:gd name="connsiteX15" fmla="*/ 4946508 w 4946508"/>
                <a:gd name="connsiteY15" fmla="*/ 3407448 h 3413891"/>
                <a:gd name="connsiteX16" fmla="*/ 4940992 w 4946508"/>
                <a:gd name="connsiteY16" fmla="*/ 3308098 h 3413891"/>
                <a:gd name="connsiteX0" fmla="*/ 4940992 w 4946508"/>
                <a:gd name="connsiteY0" fmla="*/ 3308098 h 3413891"/>
                <a:gd name="connsiteX1" fmla="*/ 3780175 w 4946508"/>
                <a:gd name="connsiteY1" fmla="*/ 3141749 h 3413891"/>
                <a:gd name="connsiteX2" fmla="*/ 2628974 w 4946508"/>
                <a:gd name="connsiteY2" fmla="*/ 2789495 h 3413891"/>
                <a:gd name="connsiteX3" fmla="*/ 2282046 w 4946508"/>
                <a:gd name="connsiteY3" fmla="*/ 2588799 h 3413891"/>
                <a:gd name="connsiteX4" fmla="*/ 1973146 w 4946508"/>
                <a:gd name="connsiteY4" fmla="*/ 2404585 h 3413891"/>
                <a:gd name="connsiteX5" fmla="*/ 1736345 w 4946508"/>
                <a:gd name="connsiteY5" fmla="*/ 2234325 h 3413891"/>
                <a:gd name="connsiteX6" fmla="*/ 1525416 w 4946508"/>
                <a:gd name="connsiteY6" fmla="*/ 2049266 h 3413891"/>
                <a:gd name="connsiteX7" fmla="*/ 1330889 w 4946508"/>
                <a:gd name="connsiteY7" fmla="*/ 1871185 h 3413891"/>
                <a:gd name="connsiteX8" fmla="*/ 1170434 w 4946508"/>
                <a:gd name="connsiteY8" fmla="*/ 1710433 h 3413891"/>
                <a:gd name="connsiteX9" fmla="*/ 983816 w 4946508"/>
                <a:gd name="connsiteY9" fmla="*/ 1487966 h 3413891"/>
                <a:gd name="connsiteX10" fmla="*/ 834100 w 4946508"/>
                <a:gd name="connsiteY10" fmla="*/ 1291177 h 3413891"/>
                <a:gd name="connsiteX11" fmla="*/ 710403 w 4946508"/>
                <a:gd name="connsiteY11" fmla="*/ 1120071 h 3413891"/>
                <a:gd name="connsiteX12" fmla="*/ 465401 w 4946508"/>
                <a:gd name="connsiteY12" fmla="*/ 753865 h 3413891"/>
                <a:gd name="connsiteX13" fmla="*/ 1417 w 4946508"/>
                <a:gd name="connsiteY13" fmla="*/ 0 h 3413891"/>
                <a:gd name="connsiteX14" fmla="*/ 0 w 4946508"/>
                <a:gd name="connsiteY14" fmla="*/ 3413891 h 3413891"/>
                <a:gd name="connsiteX15" fmla="*/ 4946508 w 4946508"/>
                <a:gd name="connsiteY15" fmla="*/ 3410434 h 3413891"/>
                <a:gd name="connsiteX16" fmla="*/ 4940992 w 4946508"/>
                <a:gd name="connsiteY16" fmla="*/ 3308098 h 341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46508" h="3413891">
                  <a:moveTo>
                    <a:pt x="4940992" y="3308098"/>
                  </a:moveTo>
                  <a:cubicBezTo>
                    <a:pt x="4722000" y="3275546"/>
                    <a:pt x="4165511" y="3228183"/>
                    <a:pt x="3780175" y="3141749"/>
                  </a:cubicBezTo>
                  <a:cubicBezTo>
                    <a:pt x="3394839" y="3055315"/>
                    <a:pt x="2864014" y="2914368"/>
                    <a:pt x="2628974" y="2789495"/>
                  </a:cubicBezTo>
                  <a:cubicBezTo>
                    <a:pt x="2440792" y="2689517"/>
                    <a:pt x="2391351" y="2652951"/>
                    <a:pt x="2282046" y="2588799"/>
                  </a:cubicBezTo>
                  <a:cubicBezTo>
                    <a:pt x="2172741" y="2524647"/>
                    <a:pt x="2064096" y="2463664"/>
                    <a:pt x="1973146" y="2404585"/>
                  </a:cubicBezTo>
                  <a:cubicBezTo>
                    <a:pt x="1882196" y="2345506"/>
                    <a:pt x="1810967" y="2293545"/>
                    <a:pt x="1736345" y="2234325"/>
                  </a:cubicBezTo>
                  <a:cubicBezTo>
                    <a:pt x="1661723" y="2175105"/>
                    <a:pt x="1592992" y="2109789"/>
                    <a:pt x="1525416" y="2049266"/>
                  </a:cubicBezTo>
                  <a:cubicBezTo>
                    <a:pt x="1457840" y="1988743"/>
                    <a:pt x="1390053" y="1927657"/>
                    <a:pt x="1330889" y="1871185"/>
                  </a:cubicBezTo>
                  <a:cubicBezTo>
                    <a:pt x="1271725" y="1814713"/>
                    <a:pt x="1228280" y="1774303"/>
                    <a:pt x="1170434" y="1710433"/>
                  </a:cubicBezTo>
                  <a:cubicBezTo>
                    <a:pt x="1112589" y="1646563"/>
                    <a:pt x="1039872" y="1557842"/>
                    <a:pt x="983816" y="1487966"/>
                  </a:cubicBezTo>
                  <a:cubicBezTo>
                    <a:pt x="927760" y="1418090"/>
                    <a:pt x="879669" y="1352493"/>
                    <a:pt x="834100" y="1291177"/>
                  </a:cubicBezTo>
                  <a:cubicBezTo>
                    <a:pt x="788531" y="1229861"/>
                    <a:pt x="771853" y="1209623"/>
                    <a:pt x="710403" y="1120071"/>
                  </a:cubicBezTo>
                  <a:cubicBezTo>
                    <a:pt x="648953" y="1030519"/>
                    <a:pt x="583565" y="940544"/>
                    <a:pt x="465401" y="753865"/>
                  </a:cubicBezTo>
                  <a:cubicBezTo>
                    <a:pt x="347237" y="567187"/>
                    <a:pt x="173293" y="253970"/>
                    <a:pt x="1417" y="0"/>
                  </a:cubicBezTo>
                  <a:cubicBezTo>
                    <a:pt x="945" y="1137964"/>
                    <a:pt x="472" y="2275927"/>
                    <a:pt x="0" y="3413891"/>
                  </a:cubicBezTo>
                  <a:lnTo>
                    <a:pt x="4946508" y="3410434"/>
                  </a:lnTo>
                  <a:lnTo>
                    <a:pt x="4940992" y="3308098"/>
                  </a:lnTo>
                  <a:close/>
                </a:path>
              </a:pathLst>
            </a:custGeom>
            <a:solidFill>
              <a:schemeClr val="bg2">
                <a:lumMod val="60000"/>
                <a:lumOff val="40000"/>
              </a:schemeClr>
            </a:solidFill>
            <a:ln w="19050" cap="flat" cmpd="sng" algn="ctr">
              <a:no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noAutofit/>
            </a:bodyPr>
            <a:lstStyle/>
            <a:p>
              <a:pPr algn="ctr" defTabSz="914400" eaLnBrk="0" fontAlgn="base" hangingPunct="0">
                <a:lnSpc>
                  <a:spcPct val="110000"/>
                </a:lnSpc>
                <a:spcBef>
                  <a:spcPct val="50000"/>
                </a:spcBef>
                <a:spcAft>
                  <a:spcPct val="0"/>
                </a:spcAft>
              </a:pPr>
              <a:endParaRPr lang="it-IT" sz="2400" smtClean="0">
                <a:solidFill>
                  <a:srgbClr val="000000"/>
                </a:solidFill>
                <a:latin typeface="Arial" charset="0"/>
              </a:endParaRPr>
            </a:p>
          </p:txBody>
        </p:sp>
        <p:sp>
          <p:nvSpPr>
            <p:cNvPr id="15" name="TextBox 14"/>
            <p:cNvSpPr txBox="1"/>
            <p:nvPr/>
          </p:nvSpPr>
          <p:spPr>
            <a:xfrm>
              <a:off x="1649380" y="3902472"/>
              <a:ext cx="853119" cy="467051"/>
            </a:xfrm>
            <a:prstGeom prst="rect">
              <a:avLst/>
            </a:prstGeom>
            <a:noFill/>
          </p:spPr>
          <p:txBody>
            <a:bodyPr wrap="none" rtlCol="0">
              <a:spAutoFit/>
            </a:bodyPr>
            <a:lstStyle/>
            <a:p>
              <a:pPr algn="ctr" defTabSz="914400" eaLnBrk="0" fontAlgn="base" hangingPunct="0">
                <a:lnSpc>
                  <a:spcPct val="110000"/>
                </a:lnSpc>
                <a:spcBef>
                  <a:spcPct val="50000"/>
                </a:spcBef>
                <a:spcAft>
                  <a:spcPct val="0"/>
                </a:spcAft>
              </a:pPr>
              <a:r>
                <a:rPr lang="en-US" sz="2400" dirty="0" smtClean="0">
                  <a:solidFill>
                    <a:srgbClr val="000000"/>
                  </a:solidFill>
                  <a:latin typeface="Arial" charset="0"/>
                </a:rPr>
                <a:t>AUC</a:t>
              </a:r>
              <a:endParaRPr lang="it-IT" sz="2400" dirty="0">
                <a:solidFill>
                  <a:srgbClr val="000000"/>
                </a:solidFill>
                <a:latin typeface="Arial" charset="0"/>
              </a:endParaRPr>
            </a:p>
          </p:txBody>
        </p:sp>
      </p:grpSp>
      <p:grpSp>
        <p:nvGrpSpPr>
          <p:cNvPr id="22" name="Group 21"/>
          <p:cNvGrpSpPr/>
          <p:nvPr/>
        </p:nvGrpSpPr>
        <p:grpSpPr>
          <a:xfrm>
            <a:off x="4126004" y="4106929"/>
            <a:ext cx="1229824" cy="909664"/>
            <a:chOff x="4126004" y="3759196"/>
            <a:chExt cx="1229824" cy="909664"/>
          </a:xfrm>
        </p:grpSpPr>
        <p:sp>
          <p:nvSpPr>
            <p:cNvPr id="11" name="Down Arrow 10"/>
            <p:cNvSpPr/>
            <p:nvPr/>
          </p:nvSpPr>
          <p:spPr bwMode="auto">
            <a:xfrm>
              <a:off x="4499860" y="4211660"/>
              <a:ext cx="365760" cy="457200"/>
            </a:xfrm>
            <a:prstGeom prst="downArrow">
              <a:avLst/>
            </a:prstGeom>
            <a:solidFill>
              <a:srgbClr val="FF0000"/>
            </a:solidFill>
            <a:ln w="19050" cap="flat" cmpd="sng" algn="ctr">
              <a:noFill/>
              <a:prstDash val="solid"/>
              <a:round/>
              <a:headEnd type="none" w="med" len="med"/>
              <a:tailEnd type="none" w="med" len="med"/>
            </a:ln>
            <a:effectLst>
              <a:outerShdw blurRad="50800" dist="38100" dir="5400000" algn="t" rotWithShape="0">
                <a:prstClr val="black">
                  <a:alpha val="40000"/>
                </a:prstClr>
              </a:outerShdw>
            </a:effectLst>
            <a:extLst/>
          </p:spPr>
          <p:txBody>
            <a:bodyPr vert="horz" wrap="square" lIns="90000" tIns="46800" rIns="90000" bIns="46800" numCol="1" rtlCol="0" anchor="t" anchorCtr="0" compatLnSpc="1">
              <a:prstTxWarp prst="textNoShape">
                <a:avLst/>
              </a:prstTxWarp>
              <a:spAutoFit/>
            </a:bodyPr>
            <a:lstStyle/>
            <a:p>
              <a:pPr algn="ctr" defTabSz="914400" eaLnBrk="0" fontAlgn="base" hangingPunct="0">
                <a:lnSpc>
                  <a:spcPct val="110000"/>
                </a:lnSpc>
                <a:spcBef>
                  <a:spcPct val="50000"/>
                </a:spcBef>
                <a:spcAft>
                  <a:spcPct val="0"/>
                </a:spcAft>
              </a:pPr>
              <a:endParaRPr lang="it-IT" sz="2400" smtClean="0">
                <a:solidFill>
                  <a:srgbClr val="000000"/>
                </a:solidFill>
                <a:latin typeface="Arial" charset="0"/>
              </a:endParaRPr>
            </a:p>
          </p:txBody>
        </p:sp>
        <p:sp>
          <p:nvSpPr>
            <p:cNvPr id="12" name="TextBox 11"/>
            <p:cNvSpPr txBox="1"/>
            <p:nvPr/>
          </p:nvSpPr>
          <p:spPr>
            <a:xfrm>
              <a:off x="4126004" y="3759196"/>
              <a:ext cx="1229824" cy="467051"/>
            </a:xfrm>
            <a:prstGeom prst="rect">
              <a:avLst/>
            </a:prstGeom>
            <a:noFill/>
          </p:spPr>
          <p:txBody>
            <a:bodyPr wrap="none" rtlCol="0">
              <a:spAutoFit/>
            </a:bodyPr>
            <a:lstStyle/>
            <a:p>
              <a:pPr algn="ctr" defTabSz="914400" eaLnBrk="0" fontAlgn="base" hangingPunct="0">
                <a:lnSpc>
                  <a:spcPct val="110000"/>
                </a:lnSpc>
                <a:spcBef>
                  <a:spcPct val="50000"/>
                </a:spcBef>
                <a:spcAft>
                  <a:spcPct val="0"/>
                </a:spcAft>
              </a:pPr>
              <a:r>
                <a:rPr lang="en-US" sz="2400" dirty="0" smtClean="0">
                  <a:solidFill>
                    <a:srgbClr val="000000"/>
                  </a:solidFill>
                  <a:latin typeface="Arial" charset="0"/>
                </a:rPr>
                <a:t>Half-life</a:t>
              </a:r>
              <a:endParaRPr lang="it-IT" sz="2400" dirty="0">
                <a:solidFill>
                  <a:srgbClr val="000000"/>
                </a:solidFill>
                <a:latin typeface="Arial" charset="0"/>
              </a:endParaRPr>
            </a:p>
          </p:txBody>
        </p:sp>
      </p:grpSp>
      <p:sp>
        <p:nvSpPr>
          <p:cNvPr id="21" name="Freeform 20"/>
          <p:cNvSpPr/>
          <p:nvPr/>
        </p:nvSpPr>
        <p:spPr bwMode="auto">
          <a:xfrm>
            <a:off x="3528819" y="4644929"/>
            <a:ext cx="2569001" cy="705882"/>
          </a:xfrm>
          <a:custGeom>
            <a:avLst/>
            <a:gdLst>
              <a:gd name="connsiteX0" fmla="*/ 2601500 w 2601500"/>
              <a:gd name="connsiteY0" fmla="*/ 700391 h 700391"/>
              <a:gd name="connsiteX1" fmla="*/ 1491158 w 2601500"/>
              <a:gd name="connsiteY1" fmla="*/ 537106 h 700391"/>
              <a:gd name="connsiteX2" fmla="*/ 848900 w 2601500"/>
              <a:gd name="connsiteY2" fmla="*/ 373820 h 700391"/>
              <a:gd name="connsiteX3" fmla="*/ 369929 w 2601500"/>
              <a:gd name="connsiteY3" fmla="*/ 199649 h 700391"/>
              <a:gd name="connsiteX4" fmla="*/ 32472 w 2601500"/>
              <a:gd name="connsiteY4" fmla="*/ 14591 h 700391"/>
              <a:gd name="connsiteX5" fmla="*/ 32472 w 2601500"/>
              <a:gd name="connsiteY5" fmla="*/ 25477 h 700391"/>
              <a:gd name="connsiteX0" fmla="*/ 2569028 w 2569028"/>
              <a:gd name="connsiteY0" fmla="*/ 685800 h 685800"/>
              <a:gd name="connsiteX1" fmla="*/ 1458686 w 2569028"/>
              <a:gd name="connsiteY1" fmla="*/ 522515 h 685800"/>
              <a:gd name="connsiteX2" fmla="*/ 816428 w 2569028"/>
              <a:gd name="connsiteY2" fmla="*/ 359229 h 685800"/>
              <a:gd name="connsiteX3" fmla="*/ 337457 w 2569028"/>
              <a:gd name="connsiteY3" fmla="*/ 185058 h 685800"/>
              <a:gd name="connsiteX4" fmla="*/ 0 w 2569028"/>
              <a:gd name="connsiteY4" fmla="*/ 0 h 685800"/>
              <a:gd name="connsiteX0" fmla="*/ 2569028 w 2569028"/>
              <a:gd name="connsiteY0" fmla="*/ 705897 h 705897"/>
              <a:gd name="connsiteX1" fmla="*/ 1458686 w 2569028"/>
              <a:gd name="connsiteY1" fmla="*/ 542612 h 705897"/>
              <a:gd name="connsiteX2" fmla="*/ 816428 w 2569028"/>
              <a:gd name="connsiteY2" fmla="*/ 379326 h 705897"/>
              <a:gd name="connsiteX3" fmla="*/ 337457 w 2569028"/>
              <a:gd name="connsiteY3" fmla="*/ 205155 h 705897"/>
              <a:gd name="connsiteX4" fmla="*/ 0 w 2569028"/>
              <a:gd name="connsiteY4" fmla="*/ 0 h 705897"/>
              <a:gd name="connsiteX0" fmla="*/ 2569028 w 2569028"/>
              <a:gd name="connsiteY0" fmla="*/ 705897 h 705897"/>
              <a:gd name="connsiteX1" fmla="*/ 1458686 w 2569028"/>
              <a:gd name="connsiteY1" fmla="*/ 542612 h 705897"/>
              <a:gd name="connsiteX2" fmla="*/ 816428 w 2569028"/>
              <a:gd name="connsiteY2" fmla="*/ 379326 h 705897"/>
              <a:gd name="connsiteX3" fmla="*/ 362582 w 2569028"/>
              <a:gd name="connsiteY3" fmla="*/ 205159 h 705897"/>
              <a:gd name="connsiteX4" fmla="*/ 0 w 2569028"/>
              <a:gd name="connsiteY4" fmla="*/ 0 h 705897"/>
              <a:gd name="connsiteX0" fmla="*/ 2569028 w 2569028"/>
              <a:gd name="connsiteY0" fmla="*/ 705897 h 705897"/>
              <a:gd name="connsiteX1" fmla="*/ 1458686 w 2569028"/>
              <a:gd name="connsiteY1" fmla="*/ 542612 h 705897"/>
              <a:gd name="connsiteX2" fmla="*/ 816437 w 2569028"/>
              <a:gd name="connsiteY2" fmla="*/ 384358 h 705897"/>
              <a:gd name="connsiteX3" fmla="*/ 362582 w 2569028"/>
              <a:gd name="connsiteY3" fmla="*/ 205159 h 705897"/>
              <a:gd name="connsiteX4" fmla="*/ 0 w 2569028"/>
              <a:gd name="connsiteY4" fmla="*/ 0 h 705897"/>
              <a:gd name="connsiteX0" fmla="*/ 2569028 w 2569028"/>
              <a:gd name="connsiteY0" fmla="*/ 705897 h 705897"/>
              <a:gd name="connsiteX1" fmla="*/ 1458686 w 2569028"/>
              <a:gd name="connsiteY1" fmla="*/ 542612 h 705897"/>
              <a:gd name="connsiteX2" fmla="*/ 816446 w 2569028"/>
              <a:gd name="connsiteY2" fmla="*/ 364269 h 705897"/>
              <a:gd name="connsiteX3" fmla="*/ 362582 w 2569028"/>
              <a:gd name="connsiteY3" fmla="*/ 205159 h 705897"/>
              <a:gd name="connsiteX4" fmla="*/ 0 w 2569028"/>
              <a:gd name="connsiteY4" fmla="*/ 0 h 705897"/>
              <a:gd name="connsiteX0" fmla="*/ 2569028 w 2569028"/>
              <a:gd name="connsiteY0" fmla="*/ 705897 h 705897"/>
              <a:gd name="connsiteX1" fmla="*/ 1458686 w 2569028"/>
              <a:gd name="connsiteY1" fmla="*/ 542612 h 705897"/>
              <a:gd name="connsiteX2" fmla="*/ 816446 w 2569028"/>
              <a:gd name="connsiteY2" fmla="*/ 364269 h 705897"/>
              <a:gd name="connsiteX3" fmla="*/ 372634 w 2569028"/>
              <a:gd name="connsiteY3" fmla="*/ 195114 h 705897"/>
              <a:gd name="connsiteX4" fmla="*/ 0 w 2569028"/>
              <a:gd name="connsiteY4" fmla="*/ 0 h 705897"/>
              <a:gd name="connsiteX0" fmla="*/ 2569028 w 2569028"/>
              <a:gd name="connsiteY0" fmla="*/ 705897 h 705897"/>
              <a:gd name="connsiteX1" fmla="*/ 1458686 w 2569028"/>
              <a:gd name="connsiteY1" fmla="*/ 542612 h 705897"/>
              <a:gd name="connsiteX2" fmla="*/ 816446 w 2569028"/>
              <a:gd name="connsiteY2" fmla="*/ 364269 h 705897"/>
              <a:gd name="connsiteX3" fmla="*/ 377663 w 2569028"/>
              <a:gd name="connsiteY3" fmla="*/ 200143 h 705897"/>
              <a:gd name="connsiteX4" fmla="*/ 0 w 2569028"/>
              <a:gd name="connsiteY4" fmla="*/ 0 h 705897"/>
              <a:gd name="connsiteX0" fmla="*/ 2569028 w 2569028"/>
              <a:gd name="connsiteY0" fmla="*/ 705897 h 705897"/>
              <a:gd name="connsiteX1" fmla="*/ 1463725 w 2569028"/>
              <a:gd name="connsiteY1" fmla="*/ 537599 h 705897"/>
              <a:gd name="connsiteX2" fmla="*/ 816446 w 2569028"/>
              <a:gd name="connsiteY2" fmla="*/ 364269 h 705897"/>
              <a:gd name="connsiteX3" fmla="*/ 377663 w 2569028"/>
              <a:gd name="connsiteY3" fmla="*/ 200143 h 705897"/>
              <a:gd name="connsiteX4" fmla="*/ 0 w 2569028"/>
              <a:gd name="connsiteY4" fmla="*/ 0 h 705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9028" h="705897">
                <a:moveTo>
                  <a:pt x="2569028" y="705897"/>
                </a:moveTo>
                <a:cubicBezTo>
                  <a:pt x="2159907" y="651468"/>
                  <a:pt x="1755822" y="594537"/>
                  <a:pt x="1463725" y="537599"/>
                </a:cubicBezTo>
                <a:cubicBezTo>
                  <a:pt x="1171628" y="480661"/>
                  <a:pt x="997456" y="420512"/>
                  <a:pt x="816446" y="364269"/>
                </a:cubicBezTo>
                <a:cubicBezTo>
                  <a:pt x="635436" y="308026"/>
                  <a:pt x="513737" y="260855"/>
                  <a:pt x="377663" y="200143"/>
                </a:cubicBezTo>
                <a:cubicBezTo>
                  <a:pt x="241589" y="139432"/>
                  <a:pt x="56243" y="29029"/>
                  <a:pt x="0" y="0"/>
                </a:cubicBezTo>
              </a:path>
            </a:pathLst>
          </a:custGeom>
          <a:noFill/>
          <a:ln w="57150" cap="flat" cmpd="sng" algn="ctr">
            <a:solidFill>
              <a:srgbClr val="FF0000"/>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eaLnBrk="0" fontAlgn="base" hangingPunct="0">
              <a:lnSpc>
                <a:spcPct val="110000"/>
              </a:lnSpc>
              <a:spcBef>
                <a:spcPct val="50000"/>
              </a:spcBef>
              <a:spcAft>
                <a:spcPct val="0"/>
              </a:spcAft>
            </a:pPr>
            <a:endParaRPr lang="it-IT">
              <a:solidFill>
                <a:srgbClr val="000000"/>
              </a:solidFill>
              <a:latin typeface="Arial"/>
            </a:endParaRPr>
          </a:p>
        </p:txBody>
      </p:sp>
    </p:spTree>
    <p:extLst>
      <p:ext uri="{BB962C8B-B14F-4D97-AF65-F5344CB8AC3E}">
        <p14:creationId xmlns:p14="http://schemas.microsoft.com/office/powerpoint/2010/main" val="101987148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xmlns:mv="urn:schemas-microsoft-com:mac:vml">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SL Behring_Coagulation">
    <a:dk1>
      <a:srgbClr val="000000"/>
    </a:dk1>
    <a:lt1>
      <a:srgbClr val="FFFFFF"/>
    </a:lt1>
    <a:dk2>
      <a:srgbClr val="6D6E71"/>
    </a:dk2>
    <a:lt2>
      <a:srgbClr val="FC1921"/>
    </a:lt2>
    <a:accent1>
      <a:srgbClr val="00625A"/>
    </a:accent1>
    <a:accent2>
      <a:srgbClr val="BCD671"/>
    </a:accent2>
    <a:accent3>
      <a:srgbClr val="5091CD"/>
    </a:accent3>
    <a:accent4>
      <a:srgbClr val="FCB116"/>
    </a:accent4>
    <a:accent5>
      <a:srgbClr val="492F92"/>
    </a:accent5>
    <a:accent6>
      <a:srgbClr val="EAD010"/>
    </a:accent6>
    <a:hlink>
      <a:srgbClr val="02BBAD"/>
    </a:hlink>
    <a:folHlink>
      <a:srgbClr val="880106"/>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SL Behring_Coagulation">
    <a:dk1>
      <a:srgbClr val="000000"/>
    </a:dk1>
    <a:lt1>
      <a:srgbClr val="FFFFFF"/>
    </a:lt1>
    <a:dk2>
      <a:srgbClr val="6D6E71"/>
    </a:dk2>
    <a:lt2>
      <a:srgbClr val="FC1921"/>
    </a:lt2>
    <a:accent1>
      <a:srgbClr val="00625A"/>
    </a:accent1>
    <a:accent2>
      <a:srgbClr val="BCD671"/>
    </a:accent2>
    <a:accent3>
      <a:srgbClr val="5091CD"/>
    </a:accent3>
    <a:accent4>
      <a:srgbClr val="FCB116"/>
    </a:accent4>
    <a:accent5>
      <a:srgbClr val="492F92"/>
    </a:accent5>
    <a:accent6>
      <a:srgbClr val="EAD010"/>
    </a:accent6>
    <a:hlink>
      <a:srgbClr val="02BBAD"/>
    </a:hlink>
    <a:folHlink>
      <a:srgbClr val="880106"/>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402</TotalTime>
  <Words>2213</Words>
  <Application>Microsoft Office PowerPoint</Application>
  <PresentationFormat>On-screen Show (4:3)</PresentationFormat>
  <Paragraphs>518</Paragraphs>
  <Slides>41</Slides>
  <Notes>8</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Disclosures Alfonso Iorio </vt:lpstr>
      <vt:lpstr>Outline</vt:lpstr>
      <vt:lpstr>PowerPoint Presentation</vt:lpstr>
      <vt:lpstr>Classical PK estimation</vt:lpstr>
      <vt:lpstr>PowerPoint Presentation</vt:lpstr>
      <vt:lpstr>SR of the Published Evidence on the Pharmacokinetic Characteristics of Factor VIII and IX Concentrates </vt:lpstr>
      <vt:lpstr>PK analysis: Classical study design</vt:lpstr>
      <vt:lpstr>Plasma Drug Disposition after a Single IV bolus </vt:lpstr>
      <vt:lpstr>Basic Pharmacokinetics</vt:lpstr>
      <vt:lpstr>AUC</vt:lpstr>
      <vt:lpstr>PowerPoint Presentation</vt:lpstr>
      <vt:lpstr>PowerPoint Presentation</vt:lpstr>
      <vt:lpstr>Classical Pharmacokinetics analysis</vt:lpstr>
      <vt:lpstr>Population PharmacoKinetics </vt:lpstr>
      <vt:lpstr>Population PK</vt:lpstr>
      <vt:lpstr>Published models</vt:lpstr>
      <vt:lpstr>The Bayesian approach to individual PK estimates – step 1</vt:lpstr>
      <vt:lpstr>PowerPoint Presentation</vt:lpstr>
      <vt:lpstr>The WAPPS network</vt:lpstr>
      <vt:lpstr>PowerPoint Presentation</vt:lpstr>
      <vt:lpstr>PowerPoint Presentation</vt:lpstr>
      <vt:lpstr>PowerPoint Presentation</vt:lpstr>
      <vt:lpstr>PowerPoint Presentation</vt:lpstr>
      <vt:lpstr>On file PK studies</vt:lpstr>
      <vt:lpstr>The WAPPS network</vt:lpstr>
      <vt:lpstr>FVIII – WAPPS ESTIMATES N = 156</vt:lpstr>
      <vt:lpstr>FVIII – WAPPS ESTIMATES N = 156</vt:lpstr>
      <vt:lpstr>PowerPoint Presentation</vt:lpstr>
      <vt:lpstr>PowerPoint Presentation</vt:lpstr>
      <vt:lpstr>PowerPoint Presentation</vt:lpstr>
      <vt:lpstr>PowerPoint Presentation</vt:lpstr>
      <vt:lpstr>www.wapps-hemo.org</vt:lpstr>
      <vt:lpstr>Practicalities: Optimal sampling time – Factor VIII</vt:lpstr>
      <vt:lpstr>PowerPoint Presentation</vt:lpstr>
      <vt:lpstr>Practicalities: Optimal sampling time – Factor IX</vt:lpstr>
      <vt:lpstr>PowerPoint Presentation</vt:lpstr>
      <vt:lpstr>Practicalities</vt:lpstr>
      <vt:lpstr>Another tale of two cities?</vt:lpstr>
      <vt:lpstr>Bottom line</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Alfonso Iorio</dc:creator>
  <cp:lastModifiedBy>dawn</cp:lastModifiedBy>
  <cp:revision>82</cp:revision>
  <dcterms:created xsi:type="dcterms:W3CDTF">2016-04-06T02:22:21Z</dcterms:created>
  <dcterms:modified xsi:type="dcterms:W3CDTF">2016-04-25T13:32:40Z</dcterms:modified>
</cp:coreProperties>
</file>