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82" r:id="rId3"/>
    <p:sldMasterId id="2147483764" r:id="rId4"/>
    <p:sldMasterId id="2147483770" r:id="rId5"/>
    <p:sldMasterId id="2147483806" r:id="rId6"/>
    <p:sldMasterId id="2147483819" r:id="rId7"/>
  </p:sldMasterIdLst>
  <p:notesMasterIdLst>
    <p:notesMasterId r:id="rId61"/>
  </p:notesMasterIdLst>
  <p:handoutMasterIdLst>
    <p:handoutMasterId r:id="rId62"/>
  </p:handoutMasterIdLst>
  <p:sldIdLst>
    <p:sldId id="256" r:id="rId8"/>
    <p:sldId id="309" r:id="rId9"/>
    <p:sldId id="258" r:id="rId10"/>
    <p:sldId id="310" r:id="rId11"/>
    <p:sldId id="319" r:id="rId12"/>
    <p:sldId id="345" r:id="rId13"/>
    <p:sldId id="364" r:id="rId14"/>
    <p:sldId id="366" r:id="rId15"/>
    <p:sldId id="367" r:id="rId16"/>
    <p:sldId id="342" r:id="rId17"/>
    <p:sldId id="335" r:id="rId18"/>
    <p:sldId id="323" r:id="rId19"/>
    <p:sldId id="296" r:id="rId20"/>
    <p:sldId id="298" r:id="rId21"/>
    <p:sldId id="299" r:id="rId22"/>
    <p:sldId id="321" r:id="rId23"/>
    <p:sldId id="269" r:id="rId24"/>
    <p:sldId id="311" r:id="rId25"/>
    <p:sldId id="379" r:id="rId26"/>
    <p:sldId id="275" r:id="rId27"/>
    <p:sldId id="385" r:id="rId28"/>
    <p:sldId id="358" r:id="rId29"/>
    <p:sldId id="359" r:id="rId30"/>
    <p:sldId id="360" r:id="rId31"/>
    <p:sldId id="361" r:id="rId32"/>
    <p:sldId id="282" r:id="rId33"/>
    <p:sldId id="370" r:id="rId34"/>
    <p:sldId id="280" r:id="rId35"/>
    <p:sldId id="381" r:id="rId36"/>
    <p:sldId id="283" r:id="rId37"/>
    <p:sldId id="317" r:id="rId38"/>
    <p:sldId id="373" r:id="rId39"/>
    <p:sldId id="380" r:id="rId40"/>
    <p:sldId id="284" r:id="rId41"/>
    <p:sldId id="285" r:id="rId42"/>
    <p:sldId id="313" r:id="rId43"/>
    <p:sldId id="383" r:id="rId44"/>
    <p:sldId id="372" r:id="rId45"/>
    <p:sldId id="314" r:id="rId46"/>
    <p:sldId id="386" r:id="rId47"/>
    <p:sldId id="387" r:id="rId48"/>
    <p:sldId id="374" r:id="rId49"/>
    <p:sldId id="371" r:id="rId50"/>
    <p:sldId id="315" r:id="rId51"/>
    <p:sldId id="259" r:id="rId52"/>
    <p:sldId id="263" r:id="rId53"/>
    <p:sldId id="376" r:id="rId54"/>
    <p:sldId id="377" r:id="rId55"/>
    <p:sldId id="378" r:id="rId56"/>
    <p:sldId id="265" r:id="rId57"/>
    <p:sldId id="312" r:id="rId58"/>
    <p:sldId id="267" r:id="rId59"/>
    <p:sldId id="318" r:id="rId60"/>
  </p:sldIdLst>
  <p:sldSz cx="9144000" cy="6858000" type="screen4x3"/>
  <p:notesSz cx="6858000" cy="9144000"/>
  <p:defaultTextStyle>
    <a:defPPr>
      <a:defRPr lang="en-US"/>
    </a:defPPr>
    <a:lvl1pPr marL="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D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64" autoAdjust="0"/>
  </p:normalViewPr>
  <p:slideViewPr>
    <p:cSldViewPr snapToGrid="0" snapToObjects="1">
      <p:cViewPr>
        <p:scale>
          <a:sx n="99" d="100"/>
          <a:sy n="99" d="100"/>
        </p:scale>
        <p:origin x="-13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4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fonso:Documents:Transfer:AAA%20-%20Abstracts%20and%20meetings:2015:EAHAD:UKHCD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/>
          <a:lstStyle/>
          <a:p>
            <a:pPr lvl="0"/>
            <a:endParaRPr lang="en-US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7335299999999999E-2"/>
          <c:y val="3.9595600000000002E-2"/>
          <c:w val="0.94266499999999998"/>
          <c:h val="0.8942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0.4</c:v>
                </c:pt>
              </c:strCache>
            </c:strRef>
          </c:tx>
          <c:spPr>
            <a:gradFill flip="none" rotWithShape="1">
              <a:gsLst>
                <a:gs pos="0">
                  <a:srgbClr val="51A7F9"/>
                </a:gs>
                <a:gs pos="100000">
                  <a:srgbClr val="0365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Sheet1!$B$1:$AC$1</c:f>
              <c:strCache>
                <c:ptCount val="28"/>
                <c:pt idx="0">
                  <c:v>  </c:v>
                </c:pt>
              </c:strCache>
            </c:strRef>
          </c:cat>
          <c:val>
            <c:numRef>
              <c:f>Sheet1!$B$2:$AC$2</c:f>
              <c:numCache>
                <c:formatCode>General</c:formatCode>
                <c:ptCount val="28"/>
                <c:pt idx="0">
                  <c:v>0.35</c:v>
                </c:pt>
                <c:pt idx="1">
                  <c:v>0.47</c:v>
                </c:pt>
                <c:pt idx="2">
                  <c:v>0.4</c:v>
                </c:pt>
                <c:pt idx="3">
                  <c:v>0.35</c:v>
                </c:pt>
                <c:pt idx="4">
                  <c:v>0.05</c:v>
                </c:pt>
                <c:pt idx="5">
                  <c:v>0.35</c:v>
                </c:pt>
                <c:pt idx="6">
                  <c:v>0.33</c:v>
                </c:pt>
                <c:pt idx="7">
                  <c:v>0.55000000000000004</c:v>
                </c:pt>
                <c:pt idx="8">
                  <c:v>0</c:v>
                </c:pt>
                <c:pt idx="9">
                  <c:v>0.46</c:v>
                </c:pt>
                <c:pt idx="10">
                  <c:v>0.06</c:v>
                </c:pt>
                <c:pt idx="11">
                  <c:v>0.35</c:v>
                </c:pt>
                <c:pt idx="12">
                  <c:v>7.0000000000000007E-2</c:v>
                </c:pt>
                <c:pt idx="13">
                  <c:v>0.37</c:v>
                </c:pt>
                <c:pt idx="14">
                  <c:v>0.12</c:v>
                </c:pt>
                <c:pt idx="15">
                  <c:v>0.55000000000000004</c:v>
                </c:pt>
                <c:pt idx="16">
                  <c:v>0.27</c:v>
                </c:pt>
                <c:pt idx="17">
                  <c:v>0.53</c:v>
                </c:pt>
                <c:pt idx="18">
                  <c:v>0.18</c:v>
                </c:pt>
                <c:pt idx="19">
                  <c:v>0.04</c:v>
                </c:pt>
                <c:pt idx="20">
                  <c:v>0.26</c:v>
                </c:pt>
                <c:pt idx="21">
                  <c:v>0.27</c:v>
                </c:pt>
                <c:pt idx="22">
                  <c:v>0.5</c:v>
                </c:pt>
                <c:pt idx="23">
                  <c:v>0.55000000000000004</c:v>
                </c:pt>
                <c:pt idx="24">
                  <c:v>0.45</c:v>
                </c:pt>
                <c:pt idx="25">
                  <c:v>0.52</c:v>
                </c:pt>
                <c:pt idx="26">
                  <c:v>0.47</c:v>
                </c:pt>
                <c:pt idx="27">
                  <c:v>0.27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</c:strRef>
          </c:tx>
          <c:spPr>
            <a:gradFill flip="none" rotWithShape="1">
              <a:gsLst>
                <a:gs pos="0">
                  <a:srgbClr val="70BF41"/>
                </a:gs>
                <a:gs pos="100000">
                  <a:srgbClr val="00882B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Sheet1!$B$1:$AC$1</c:f>
              <c:strCache>
                <c:ptCount val="28"/>
                <c:pt idx="0">
                  <c:v>  </c:v>
                </c:pt>
              </c:strCache>
            </c:strRef>
          </c:cat>
          <c:val>
            <c:numRef>
              <c:f>Sheet1!$B$3:$AC$3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00980224"/>
        <c:axId val="97561408"/>
      </c:barChart>
      <c:catAx>
        <c:axId val="100980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2000" b="0" i="0" u="none" strike="noStrike">
                <a:solidFill>
                  <a:srgbClr val="000000"/>
                </a:solidFill>
                <a:effectLst/>
                <a:latin typeface="Helvetica Light"/>
              </a:defRPr>
            </a:pPr>
            <a:endParaRPr lang="en-US"/>
          </a:p>
        </c:txPr>
        <c:crossAx val="97561408"/>
        <c:crosses val="autoZero"/>
        <c:auto val="1"/>
        <c:lblAlgn val="ctr"/>
        <c:lblOffset val="100"/>
        <c:noMultiLvlLbl val="1"/>
      </c:catAx>
      <c:valAx>
        <c:axId val="97561408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2000" b="0" i="0" u="none" strike="noStrike">
                <a:solidFill>
                  <a:srgbClr val="000000"/>
                </a:solidFill>
                <a:effectLst/>
                <a:latin typeface="Helvetica Light"/>
              </a:defRPr>
            </a:pPr>
            <a:endParaRPr lang="en-US"/>
          </a:p>
        </c:txPr>
        <c:crossAx val="100980224"/>
        <c:crosses val="autoZero"/>
        <c:crossBetween val="between"/>
        <c:majorUnit val="0.15"/>
        <c:minorUnit val="7.4999999999999997E-2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/>
          <a:lstStyle/>
          <a:p>
            <a:pPr lvl="0"/>
            <a:endParaRPr lang="en-US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7335299999999999E-2"/>
          <c:y val="3.9595600000000002E-2"/>
          <c:w val="0.94266499999999998"/>
          <c:h val="0.8942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0.2</c:v>
                </c:pt>
              </c:strCache>
            </c:strRef>
          </c:tx>
          <c:spPr>
            <a:solidFill>
              <a:srgbClr val="D38C07">
                <a:alpha val="80000"/>
              </a:srgbClr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Sheet1!$B$1:$AC$1</c:f>
              <c:strCache>
                <c:ptCount val="28"/>
                <c:pt idx="0">
                  <c:v>  </c:v>
                </c:pt>
              </c:strCache>
            </c:strRef>
          </c:cat>
          <c:val>
            <c:numRef>
              <c:f>Sheet1!$B$2:$AC$2</c:f>
              <c:numCache>
                <c:formatCode>General</c:formatCode>
                <c:ptCount val="28"/>
                <c:pt idx="0">
                  <c:v>0.17499999999999999</c:v>
                </c:pt>
                <c:pt idx="1">
                  <c:v>0.23499999999999999</c:v>
                </c:pt>
                <c:pt idx="2">
                  <c:v>0.2</c:v>
                </c:pt>
                <c:pt idx="3">
                  <c:v>0.17499999999999999</c:v>
                </c:pt>
                <c:pt idx="4">
                  <c:v>2.5000000000000001E-2</c:v>
                </c:pt>
                <c:pt idx="5">
                  <c:v>0.17499999999999999</c:v>
                </c:pt>
                <c:pt idx="6">
                  <c:v>0.16500000000000001</c:v>
                </c:pt>
                <c:pt idx="7">
                  <c:v>0.27500000000000002</c:v>
                </c:pt>
                <c:pt idx="8">
                  <c:v>0</c:v>
                </c:pt>
                <c:pt idx="9">
                  <c:v>0.23</c:v>
                </c:pt>
                <c:pt idx="10">
                  <c:v>0.03</c:v>
                </c:pt>
                <c:pt idx="11">
                  <c:v>0.17499999999999999</c:v>
                </c:pt>
                <c:pt idx="12">
                  <c:v>3.5000000000000003E-2</c:v>
                </c:pt>
                <c:pt idx="13">
                  <c:v>0.185</c:v>
                </c:pt>
                <c:pt idx="14">
                  <c:v>0.06</c:v>
                </c:pt>
                <c:pt idx="15">
                  <c:v>0.27500000000000002</c:v>
                </c:pt>
                <c:pt idx="16">
                  <c:v>0.13500000000000001</c:v>
                </c:pt>
                <c:pt idx="17">
                  <c:v>0.26500000000000001</c:v>
                </c:pt>
                <c:pt idx="18">
                  <c:v>0.09</c:v>
                </c:pt>
                <c:pt idx="19">
                  <c:v>0.02</c:v>
                </c:pt>
                <c:pt idx="20">
                  <c:v>0.13</c:v>
                </c:pt>
                <c:pt idx="21">
                  <c:v>0.13500000000000001</c:v>
                </c:pt>
                <c:pt idx="22">
                  <c:v>0.25</c:v>
                </c:pt>
                <c:pt idx="23">
                  <c:v>0.27500000000000002</c:v>
                </c:pt>
                <c:pt idx="24">
                  <c:v>0.22500000000000001</c:v>
                </c:pt>
                <c:pt idx="25">
                  <c:v>0.26</c:v>
                </c:pt>
                <c:pt idx="26">
                  <c:v>0.23499999999999999</c:v>
                </c:pt>
                <c:pt idx="27">
                  <c:v>0.13500000000000001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0.2</c:v>
                </c:pt>
              </c:strCache>
            </c:strRef>
          </c:tx>
          <c:spPr>
            <a:solidFill>
              <a:srgbClr val="D44906">
                <a:alpha val="80000"/>
              </a:srgbClr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Sheet1!$B$1:$AC$1</c:f>
              <c:strCache>
                <c:ptCount val="28"/>
                <c:pt idx="0">
                  <c:v>  </c:v>
                </c:pt>
              </c:strCache>
            </c:strRef>
          </c:cat>
          <c:val>
            <c:numRef>
              <c:f>Sheet1!$B$3:$AC$3</c:f>
              <c:numCache>
                <c:formatCode>General</c:formatCode>
                <c:ptCount val="28"/>
                <c:pt idx="0">
                  <c:v>0.17499999999999999</c:v>
                </c:pt>
                <c:pt idx="1">
                  <c:v>0.23499999999999999</c:v>
                </c:pt>
                <c:pt idx="2">
                  <c:v>0.2</c:v>
                </c:pt>
                <c:pt idx="3">
                  <c:v>0.17499999999999999</c:v>
                </c:pt>
                <c:pt idx="4">
                  <c:v>2.5000000000000001E-2</c:v>
                </c:pt>
                <c:pt idx="5">
                  <c:v>0.17499999999999999</c:v>
                </c:pt>
                <c:pt idx="6">
                  <c:v>0.16500000000000001</c:v>
                </c:pt>
                <c:pt idx="7">
                  <c:v>0.27500000000000002</c:v>
                </c:pt>
                <c:pt idx="8">
                  <c:v>0</c:v>
                </c:pt>
                <c:pt idx="9">
                  <c:v>0.23</c:v>
                </c:pt>
                <c:pt idx="10">
                  <c:v>0.03</c:v>
                </c:pt>
                <c:pt idx="11">
                  <c:v>0.17499999999999999</c:v>
                </c:pt>
                <c:pt idx="12">
                  <c:v>3.5000000000000003E-2</c:v>
                </c:pt>
                <c:pt idx="13">
                  <c:v>0.185</c:v>
                </c:pt>
                <c:pt idx="14">
                  <c:v>0.06</c:v>
                </c:pt>
                <c:pt idx="15">
                  <c:v>0.27500000000000002</c:v>
                </c:pt>
                <c:pt idx="16">
                  <c:v>0.13500000000000001</c:v>
                </c:pt>
                <c:pt idx="17">
                  <c:v>0.26500000000000001</c:v>
                </c:pt>
                <c:pt idx="18">
                  <c:v>0.09</c:v>
                </c:pt>
                <c:pt idx="19">
                  <c:v>0.02</c:v>
                </c:pt>
                <c:pt idx="20">
                  <c:v>0.13</c:v>
                </c:pt>
                <c:pt idx="21">
                  <c:v>0.13500000000000001</c:v>
                </c:pt>
                <c:pt idx="22">
                  <c:v>0.25</c:v>
                </c:pt>
                <c:pt idx="23">
                  <c:v>0.27500000000000002</c:v>
                </c:pt>
                <c:pt idx="24">
                  <c:v>0.22500000000000001</c:v>
                </c:pt>
                <c:pt idx="25">
                  <c:v>0.26</c:v>
                </c:pt>
                <c:pt idx="26">
                  <c:v>0.23499999999999999</c:v>
                </c:pt>
                <c:pt idx="27">
                  <c:v>0.13500000000000001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00982272"/>
        <c:axId val="97563712"/>
      </c:barChart>
      <c:catAx>
        <c:axId val="100982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2000" b="0" i="0" u="none" strike="noStrike">
                <a:solidFill>
                  <a:srgbClr val="000000"/>
                </a:solidFill>
                <a:effectLst/>
                <a:latin typeface="Helvetica Light"/>
              </a:defRPr>
            </a:pPr>
            <a:endParaRPr lang="en-US"/>
          </a:p>
        </c:txPr>
        <c:crossAx val="97563712"/>
        <c:crosses val="autoZero"/>
        <c:auto val="1"/>
        <c:lblAlgn val="ctr"/>
        <c:lblOffset val="100"/>
        <c:noMultiLvlLbl val="1"/>
      </c:catAx>
      <c:valAx>
        <c:axId val="97563712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2000" b="0" i="0" u="none" strike="noStrike">
                <a:solidFill>
                  <a:srgbClr val="000000"/>
                </a:solidFill>
                <a:effectLst/>
                <a:latin typeface="Helvetica Light"/>
              </a:defRPr>
            </a:pPr>
            <a:endParaRPr lang="en-US"/>
          </a:p>
        </c:txPr>
        <c:crossAx val="100982272"/>
        <c:crosses val="autoZero"/>
        <c:crossBetween val="between"/>
        <c:majorUnit val="0.15"/>
        <c:minorUnit val="7.4999999999999997E-2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/>
          <a:lstStyle/>
          <a:p>
            <a:pPr lvl="0"/>
            <a:endParaRPr lang="en-US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7335299999999999E-2"/>
          <c:y val="3.9595600000000002E-2"/>
          <c:w val="0.94266499999999998"/>
          <c:h val="0.8942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0.2</c:v>
                </c:pt>
              </c:strCache>
            </c:strRef>
          </c:tx>
          <c:spPr>
            <a:solidFill>
              <a:srgbClr val="D38C07">
                <a:alpha val="80000"/>
              </a:srgbClr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Sheet1!$B$1:$AC$1</c:f>
              <c:strCache>
                <c:ptCount val="28"/>
                <c:pt idx="0">
                  <c:v>  </c:v>
                </c:pt>
              </c:strCache>
            </c:strRef>
          </c:cat>
          <c:val>
            <c:numRef>
              <c:f>Sheet1!$B$2:$AC$2</c:f>
              <c:numCache>
                <c:formatCode>General</c:formatCode>
                <c:ptCount val="28"/>
                <c:pt idx="0">
                  <c:v>0.17499999999999999</c:v>
                </c:pt>
                <c:pt idx="1">
                  <c:v>0.23499999999999999</c:v>
                </c:pt>
                <c:pt idx="2">
                  <c:v>0.2</c:v>
                </c:pt>
                <c:pt idx="3">
                  <c:v>0.17499999999999999</c:v>
                </c:pt>
                <c:pt idx="4">
                  <c:v>2.5000000000000001E-2</c:v>
                </c:pt>
                <c:pt idx="5">
                  <c:v>0.17499999999999999</c:v>
                </c:pt>
                <c:pt idx="6">
                  <c:v>0.16500000000000001</c:v>
                </c:pt>
                <c:pt idx="7">
                  <c:v>0.45</c:v>
                </c:pt>
                <c:pt idx="8">
                  <c:v>0</c:v>
                </c:pt>
                <c:pt idx="9">
                  <c:v>0.44</c:v>
                </c:pt>
                <c:pt idx="10">
                  <c:v>0.03</c:v>
                </c:pt>
                <c:pt idx="11">
                  <c:v>0.17499999999999999</c:v>
                </c:pt>
                <c:pt idx="12">
                  <c:v>3.5000000000000003E-2</c:v>
                </c:pt>
                <c:pt idx="13">
                  <c:v>0.185</c:v>
                </c:pt>
                <c:pt idx="14">
                  <c:v>0.06</c:v>
                </c:pt>
                <c:pt idx="15">
                  <c:v>0.5</c:v>
                </c:pt>
                <c:pt idx="16">
                  <c:v>0.13500000000000001</c:v>
                </c:pt>
                <c:pt idx="17">
                  <c:v>0.26500000000000001</c:v>
                </c:pt>
                <c:pt idx="18">
                  <c:v>0.09</c:v>
                </c:pt>
                <c:pt idx="19">
                  <c:v>0.02</c:v>
                </c:pt>
                <c:pt idx="20">
                  <c:v>0.13</c:v>
                </c:pt>
                <c:pt idx="21">
                  <c:v>0.13500000000000001</c:v>
                </c:pt>
                <c:pt idx="22">
                  <c:v>0.25</c:v>
                </c:pt>
                <c:pt idx="23">
                  <c:v>0.48</c:v>
                </c:pt>
                <c:pt idx="24">
                  <c:v>0.22500000000000001</c:v>
                </c:pt>
                <c:pt idx="25">
                  <c:v>0.47</c:v>
                </c:pt>
                <c:pt idx="26">
                  <c:v>0.23499999999999999</c:v>
                </c:pt>
                <c:pt idx="27">
                  <c:v>0.13500000000000001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0.2</c:v>
                </c:pt>
              </c:strCache>
            </c:strRef>
          </c:tx>
          <c:spPr>
            <a:solidFill>
              <a:srgbClr val="D44906">
                <a:alpha val="80000"/>
              </a:srgbClr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Sheet1!$B$1:$AC$1</c:f>
              <c:strCache>
                <c:ptCount val="28"/>
                <c:pt idx="0">
                  <c:v>  </c:v>
                </c:pt>
              </c:strCache>
            </c:strRef>
          </c:cat>
          <c:val>
            <c:numRef>
              <c:f>Sheet1!$B$3:$AC$3</c:f>
              <c:numCache>
                <c:formatCode>General</c:formatCode>
                <c:ptCount val="28"/>
                <c:pt idx="0">
                  <c:v>0.17499999999999999</c:v>
                </c:pt>
                <c:pt idx="1">
                  <c:v>0.23499999999999999</c:v>
                </c:pt>
                <c:pt idx="2">
                  <c:v>0.2</c:v>
                </c:pt>
                <c:pt idx="3">
                  <c:v>0.17499999999999999</c:v>
                </c:pt>
                <c:pt idx="4">
                  <c:v>2.5000000000000001E-2</c:v>
                </c:pt>
                <c:pt idx="5">
                  <c:v>0.17499999999999999</c:v>
                </c:pt>
                <c:pt idx="6">
                  <c:v>0.16500000000000001</c:v>
                </c:pt>
                <c:pt idx="7">
                  <c:v>0.1</c:v>
                </c:pt>
                <c:pt idx="8">
                  <c:v>0</c:v>
                </c:pt>
                <c:pt idx="9">
                  <c:v>0.02</c:v>
                </c:pt>
                <c:pt idx="10">
                  <c:v>0.03</c:v>
                </c:pt>
                <c:pt idx="11">
                  <c:v>0.17499999999999999</c:v>
                </c:pt>
                <c:pt idx="12">
                  <c:v>3.5000000000000003E-2</c:v>
                </c:pt>
                <c:pt idx="13">
                  <c:v>0.185</c:v>
                </c:pt>
                <c:pt idx="14">
                  <c:v>0.06</c:v>
                </c:pt>
                <c:pt idx="15">
                  <c:v>0.05</c:v>
                </c:pt>
                <c:pt idx="16">
                  <c:v>0.13500000000000001</c:v>
                </c:pt>
                <c:pt idx="17">
                  <c:v>0.26500000000000001</c:v>
                </c:pt>
                <c:pt idx="18">
                  <c:v>0.09</c:v>
                </c:pt>
                <c:pt idx="19">
                  <c:v>0.02</c:v>
                </c:pt>
                <c:pt idx="20">
                  <c:v>0.13</c:v>
                </c:pt>
                <c:pt idx="21">
                  <c:v>0.13500000000000001</c:v>
                </c:pt>
                <c:pt idx="22">
                  <c:v>0.25</c:v>
                </c:pt>
                <c:pt idx="23">
                  <c:v>7.0000000000000007E-2</c:v>
                </c:pt>
                <c:pt idx="24">
                  <c:v>0.22500000000000001</c:v>
                </c:pt>
                <c:pt idx="25">
                  <c:v>0.05</c:v>
                </c:pt>
                <c:pt idx="26">
                  <c:v>0.23499999999999999</c:v>
                </c:pt>
                <c:pt idx="27">
                  <c:v>0.13500000000000001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02833152"/>
        <c:axId val="97566016"/>
      </c:barChart>
      <c:catAx>
        <c:axId val="102833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2000" b="0" i="0" u="none" strike="noStrike">
                <a:solidFill>
                  <a:srgbClr val="000000"/>
                </a:solidFill>
                <a:effectLst/>
                <a:latin typeface="Helvetica Light"/>
              </a:defRPr>
            </a:pPr>
            <a:endParaRPr lang="en-US"/>
          </a:p>
        </c:txPr>
        <c:crossAx val="97566016"/>
        <c:crosses val="autoZero"/>
        <c:auto val="1"/>
        <c:lblAlgn val="ctr"/>
        <c:lblOffset val="100"/>
        <c:noMultiLvlLbl val="1"/>
      </c:catAx>
      <c:valAx>
        <c:axId val="97566016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2000" b="0" i="0" u="none" strike="noStrike">
                <a:solidFill>
                  <a:srgbClr val="000000"/>
                </a:solidFill>
                <a:effectLst/>
                <a:latin typeface="Helvetica Light"/>
              </a:defRPr>
            </a:pPr>
            <a:endParaRPr lang="en-US"/>
          </a:p>
        </c:txPr>
        <c:crossAx val="102833152"/>
        <c:crosses val="autoZero"/>
        <c:crossBetween val="between"/>
        <c:majorUnit val="0.15"/>
        <c:minorUnit val="7.4999999999999997E-2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/>
          <a:lstStyle/>
          <a:p>
            <a:pPr lvl="0"/>
            <a:endParaRPr lang="en-US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7335299999999999E-2"/>
          <c:y val="3.9595600000000002E-2"/>
          <c:w val="0.94266499999999998"/>
          <c:h val="0.8942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0.2</c:v>
                </c:pt>
              </c:strCache>
            </c:strRef>
          </c:tx>
          <c:spPr>
            <a:solidFill>
              <a:srgbClr val="D38C07">
                <a:alpha val="80000"/>
              </a:srgbClr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Sheet1!$B$1:$AC$1</c:f>
              <c:strCache>
                <c:ptCount val="28"/>
                <c:pt idx="0">
                  <c:v>  </c:v>
                </c:pt>
              </c:strCache>
            </c:strRef>
          </c:cat>
          <c:val>
            <c:numRef>
              <c:f>Sheet1!$B$2:$AC$2</c:f>
              <c:numCache>
                <c:formatCode>General</c:formatCode>
                <c:ptCount val="28"/>
                <c:pt idx="0">
                  <c:v>0.17499999999999999</c:v>
                </c:pt>
                <c:pt idx="1">
                  <c:v>0.23499999999999999</c:v>
                </c:pt>
                <c:pt idx="2">
                  <c:v>0.2</c:v>
                </c:pt>
                <c:pt idx="3">
                  <c:v>0.17499999999999999</c:v>
                </c:pt>
                <c:pt idx="4">
                  <c:v>0</c:v>
                </c:pt>
                <c:pt idx="5">
                  <c:v>0.17499999999999999</c:v>
                </c:pt>
                <c:pt idx="6">
                  <c:v>0.16500000000000001</c:v>
                </c:pt>
                <c:pt idx="7">
                  <c:v>0.45</c:v>
                </c:pt>
                <c:pt idx="8">
                  <c:v>0</c:v>
                </c:pt>
                <c:pt idx="9">
                  <c:v>0.44</c:v>
                </c:pt>
                <c:pt idx="10">
                  <c:v>0</c:v>
                </c:pt>
                <c:pt idx="11">
                  <c:v>0.17499999999999999</c:v>
                </c:pt>
                <c:pt idx="12">
                  <c:v>3.5000000000000003E-2</c:v>
                </c:pt>
                <c:pt idx="13">
                  <c:v>0.185</c:v>
                </c:pt>
                <c:pt idx="14">
                  <c:v>0</c:v>
                </c:pt>
                <c:pt idx="15">
                  <c:v>0.5</c:v>
                </c:pt>
                <c:pt idx="16">
                  <c:v>0.13500000000000001</c:v>
                </c:pt>
                <c:pt idx="17">
                  <c:v>0.26500000000000001</c:v>
                </c:pt>
                <c:pt idx="18">
                  <c:v>0.01</c:v>
                </c:pt>
                <c:pt idx="19">
                  <c:v>0.01</c:v>
                </c:pt>
                <c:pt idx="20">
                  <c:v>0.13</c:v>
                </c:pt>
                <c:pt idx="21">
                  <c:v>0.13500000000000001</c:v>
                </c:pt>
                <c:pt idx="22">
                  <c:v>0.25</c:v>
                </c:pt>
                <c:pt idx="23">
                  <c:v>0.48</c:v>
                </c:pt>
                <c:pt idx="24">
                  <c:v>0.22500000000000001</c:v>
                </c:pt>
                <c:pt idx="25">
                  <c:v>0.47</c:v>
                </c:pt>
                <c:pt idx="26">
                  <c:v>0.23499999999999999</c:v>
                </c:pt>
                <c:pt idx="27">
                  <c:v>0.13500000000000001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0.2</c:v>
                </c:pt>
              </c:strCache>
            </c:strRef>
          </c:tx>
          <c:spPr>
            <a:solidFill>
              <a:srgbClr val="D44906">
                <a:alpha val="80000"/>
              </a:srgbClr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Sheet1!$B$1:$AC$1</c:f>
              <c:strCache>
                <c:ptCount val="28"/>
                <c:pt idx="0">
                  <c:v>  </c:v>
                </c:pt>
              </c:strCache>
            </c:strRef>
          </c:cat>
          <c:val>
            <c:numRef>
              <c:f>Sheet1!$B$3:$AC$3</c:f>
              <c:numCache>
                <c:formatCode>General</c:formatCode>
                <c:ptCount val="28"/>
                <c:pt idx="0">
                  <c:v>0.17499999999999999</c:v>
                </c:pt>
                <c:pt idx="1">
                  <c:v>0.23499999999999999</c:v>
                </c:pt>
                <c:pt idx="2">
                  <c:v>0.2</c:v>
                </c:pt>
                <c:pt idx="3">
                  <c:v>0.17499999999999999</c:v>
                </c:pt>
                <c:pt idx="4">
                  <c:v>0.05</c:v>
                </c:pt>
                <c:pt idx="5">
                  <c:v>0.17499999999999999</c:v>
                </c:pt>
                <c:pt idx="6">
                  <c:v>0.16500000000000001</c:v>
                </c:pt>
                <c:pt idx="7">
                  <c:v>0.1</c:v>
                </c:pt>
                <c:pt idx="8">
                  <c:v>0</c:v>
                </c:pt>
                <c:pt idx="9">
                  <c:v>0.02</c:v>
                </c:pt>
                <c:pt idx="10">
                  <c:v>0.06</c:v>
                </c:pt>
                <c:pt idx="11">
                  <c:v>0.17499999999999999</c:v>
                </c:pt>
                <c:pt idx="12">
                  <c:v>3.5000000000000003E-2</c:v>
                </c:pt>
                <c:pt idx="13">
                  <c:v>0.185</c:v>
                </c:pt>
                <c:pt idx="14">
                  <c:v>0.12</c:v>
                </c:pt>
                <c:pt idx="15">
                  <c:v>0.05</c:v>
                </c:pt>
                <c:pt idx="16">
                  <c:v>0.13500000000000001</c:v>
                </c:pt>
                <c:pt idx="17">
                  <c:v>0.26500000000000001</c:v>
                </c:pt>
                <c:pt idx="18">
                  <c:v>0.17</c:v>
                </c:pt>
                <c:pt idx="19">
                  <c:v>0.03</c:v>
                </c:pt>
                <c:pt idx="20">
                  <c:v>0.13</c:v>
                </c:pt>
                <c:pt idx="21">
                  <c:v>0.13500000000000001</c:v>
                </c:pt>
                <c:pt idx="22">
                  <c:v>0.25</c:v>
                </c:pt>
                <c:pt idx="23">
                  <c:v>7.0000000000000007E-2</c:v>
                </c:pt>
                <c:pt idx="24">
                  <c:v>0.22500000000000001</c:v>
                </c:pt>
                <c:pt idx="25">
                  <c:v>0.05</c:v>
                </c:pt>
                <c:pt idx="26">
                  <c:v>0.23499999999999999</c:v>
                </c:pt>
                <c:pt idx="27">
                  <c:v>0.13500000000000001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02920704"/>
        <c:axId val="103027200"/>
      </c:barChart>
      <c:catAx>
        <c:axId val="102920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2000" b="0" i="0" u="none" strike="noStrike">
                <a:solidFill>
                  <a:srgbClr val="000000"/>
                </a:solidFill>
                <a:effectLst/>
                <a:latin typeface="Helvetica Light"/>
              </a:defRPr>
            </a:pPr>
            <a:endParaRPr lang="en-US"/>
          </a:p>
        </c:txPr>
        <c:crossAx val="103027200"/>
        <c:crosses val="autoZero"/>
        <c:auto val="1"/>
        <c:lblAlgn val="ctr"/>
        <c:lblOffset val="100"/>
        <c:noMultiLvlLbl val="1"/>
      </c:catAx>
      <c:valAx>
        <c:axId val="103027200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2000" b="0" i="0" u="none" strike="noStrike">
                <a:solidFill>
                  <a:srgbClr val="000000"/>
                </a:solidFill>
                <a:effectLst/>
                <a:latin typeface="Helvetica Light"/>
              </a:defRPr>
            </a:pPr>
            <a:endParaRPr lang="en-US"/>
          </a:p>
        </c:txPr>
        <c:crossAx val="102920704"/>
        <c:crosses val="autoZero"/>
        <c:crossBetween val="between"/>
        <c:majorUnit val="0.15"/>
        <c:minorUnit val="7.4999999999999997E-2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800"/>
            </a:pPr>
            <a:endParaRPr lang="en-US" sz="2800" dirty="0"/>
          </a:p>
        </c:rich>
      </c:tx>
      <c:layout>
        <c:manualLayout>
          <c:xMode val="edge"/>
          <c:yMode val="edge"/>
          <c:x val="3.5513658123403499E-2"/>
          <c:y val="0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Sheet1!$E$22</c:f>
              <c:strCache>
                <c:ptCount val="1"/>
                <c:pt idx="0">
                  <c:v>Advate nR</c:v>
                </c:pt>
              </c:strCache>
            </c:strRef>
          </c:tx>
          <c:spPr>
            <a:ln>
              <a:solidFill>
                <a:srgbClr val="3366FF"/>
              </a:solidFill>
              <a:prstDash val="solid"/>
            </a:ln>
          </c:spPr>
          <c:dLbls>
            <c:txPr>
              <a:bodyPr/>
              <a:lstStyle/>
              <a:p>
                <a:pPr>
                  <a:defRPr sz="2400">
                    <a:solidFill>
                      <a:srgbClr val="3366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Sheet1!$D$23:$D$25</c:f>
              <c:strCache>
                <c:ptCount val="3"/>
                <c:pt idx="0">
                  <c:v>Y 2000-2004</c:v>
                </c:pt>
                <c:pt idx="1">
                  <c:v>Y 2005-2008</c:v>
                </c:pt>
                <c:pt idx="2">
                  <c:v>Y 2009-2013</c:v>
                </c:pt>
              </c:strCache>
            </c:strRef>
          </c:cat>
          <c:val>
            <c:numRef>
              <c:f>Sheet1!$E$23:$E$25</c:f>
              <c:numCache>
                <c:formatCode>0.0</c:formatCode>
                <c:ptCount val="3"/>
                <c:pt idx="0">
                  <c:v>14.285714285714279</c:v>
                </c:pt>
                <c:pt idx="1">
                  <c:v>22.988505747126439</c:v>
                </c:pt>
                <c:pt idx="2">
                  <c:v>26.666666666666671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Sheet1!$F$22</c:f>
              <c:strCache>
                <c:ptCount val="1"/>
                <c:pt idx="0">
                  <c:v>Kogenate nR</c:v>
                </c:pt>
              </c:strCache>
            </c:strRef>
          </c:tx>
          <c:spPr>
            <a:ln>
              <a:solidFill>
                <a:srgbClr val="FF0000"/>
              </a:solidFill>
              <a:prstDash val="solid"/>
            </a:ln>
          </c:spPr>
          <c:dLbls>
            <c:txPr>
              <a:bodyPr/>
              <a:lstStyle/>
              <a:p>
                <a:pPr>
                  <a:defRPr sz="2400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Sheet1!$D$23:$D$25</c:f>
              <c:strCache>
                <c:ptCount val="3"/>
                <c:pt idx="0">
                  <c:v>Y 2000-2004</c:v>
                </c:pt>
                <c:pt idx="1">
                  <c:v>Y 2005-2008</c:v>
                </c:pt>
                <c:pt idx="2">
                  <c:v>Y 2009-2013</c:v>
                </c:pt>
              </c:strCache>
            </c:strRef>
          </c:cat>
          <c:val>
            <c:numRef>
              <c:f>Sheet1!$F$23:$F$25</c:f>
              <c:numCache>
                <c:formatCode>0.0</c:formatCode>
                <c:ptCount val="3"/>
                <c:pt idx="0">
                  <c:v>36.363636363636211</c:v>
                </c:pt>
                <c:pt idx="1">
                  <c:v>44</c:v>
                </c:pt>
                <c:pt idx="2">
                  <c:v>14.81481481481481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Sheet1!$G$22</c:f>
              <c:strCache>
                <c:ptCount val="1"/>
                <c:pt idx="0">
                  <c:v>Adavte R</c:v>
                </c:pt>
              </c:strCache>
            </c:strRef>
          </c:tx>
          <c:spPr>
            <a:ln>
              <a:solidFill>
                <a:srgbClr val="3366FF"/>
              </a:solidFill>
              <a:prstDash val="sysDash"/>
            </a:ln>
          </c:spPr>
          <c:dLbls>
            <c:txPr>
              <a:bodyPr/>
              <a:lstStyle/>
              <a:p>
                <a:pPr>
                  <a:defRPr sz="2400">
                    <a:solidFill>
                      <a:srgbClr val="3366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Sheet1!$D$23:$D$25</c:f>
              <c:strCache>
                <c:ptCount val="3"/>
                <c:pt idx="0">
                  <c:v>Y 2000-2004</c:v>
                </c:pt>
                <c:pt idx="1">
                  <c:v>Y 2005-2008</c:v>
                </c:pt>
                <c:pt idx="2">
                  <c:v>Y 2009-2013</c:v>
                </c:pt>
              </c:strCache>
            </c:strRef>
          </c:cat>
          <c:val>
            <c:numRef>
              <c:f>Sheet1!$G$23:$G$25</c:f>
              <c:numCache>
                <c:formatCode>0.0</c:formatCode>
                <c:ptCount val="3"/>
                <c:pt idx="0">
                  <c:v>40</c:v>
                </c:pt>
                <c:pt idx="1">
                  <c:v>20</c:v>
                </c:pt>
                <c:pt idx="2">
                  <c:v>38.461538461538467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Sheet1!$H$22</c:f>
              <c:strCache>
                <c:ptCount val="1"/>
                <c:pt idx="0">
                  <c:v>Kogenate R</c:v>
                </c:pt>
              </c:strCache>
            </c:strRef>
          </c:tx>
          <c:spPr>
            <a:ln>
              <a:solidFill>
                <a:srgbClr val="FF0000"/>
              </a:solidFill>
              <a:prstDash val="sysDash"/>
            </a:ln>
          </c:spPr>
          <c:dLbls>
            <c:txPr>
              <a:bodyPr/>
              <a:lstStyle/>
              <a:p>
                <a:pPr>
                  <a:defRPr sz="2400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Sheet1!$D$23:$D$25</c:f>
              <c:strCache>
                <c:ptCount val="3"/>
                <c:pt idx="0">
                  <c:v>Y 2000-2004</c:v>
                </c:pt>
                <c:pt idx="1">
                  <c:v>Y 2005-2008</c:v>
                </c:pt>
                <c:pt idx="2">
                  <c:v>Y 2009-2013</c:v>
                </c:pt>
              </c:strCache>
            </c:strRef>
          </c:cat>
          <c:val>
            <c:numRef>
              <c:f>Sheet1!$H$23:$H$25</c:f>
              <c:numCache>
                <c:formatCode>0.0</c:formatCode>
                <c:ptCount val="3"/>
                <c:pt idx="0">
                  <c:v>40</c:v>
                </c:pt>
                <c:pt idx="1">
                  <c:v>83.333333333333115</c:v>
                </c:pt>
                <c:pt idx="2">
                  <c:v>20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2677504"/>
        <c:axId val="7892352"/>
      </c:lineChart>
      <c:catAx>
        <c:axId val="1026775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7892352"/>
        <c:crosses val="autoZero"/>
        <c:auto val="1"/>
        <c:lblAlgn val="ctr"/>
        <c:lblOffset val="100"/>
        <c:noMultiLvlLbl val="0"/>
      </c:catAx>
      <c:valAx>
        <c:axId val="789235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02677504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6412-5755-C442-8355-F2B83BC13A1B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81518-2AB8-BB4E-8DDB-55D9C2B76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8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24A3A-E250-F048-9148-9F9267942572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BACE4-094A-B044-A7BF-C8D19E36C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05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BA65888-23F5-43BD-80D9-E534B425EDF8}" type="slidenum">
              <a:rPr lang="fr-FR" altLang="en-US" sz="1000" smtClean="0"/>
              <a:pPr/>
              <a:t>2</a:t>
            </a:fld>
            <a:endParaRPr lang="fr-FR" altLang="en-US" sz="10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RODIN: you comment</a:t>
            </a:r>
            <a:r>
              <a:rPr lang="en-US" baseline="0" dirty="0" smtClean="0"/>
              <a:t> on the different objective of the study upfront; the non inclusion of the significant variable in the blood analysis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err="1" smtClean="0"/>
              <a:t>Advate</a:t>
            </a:r>
            <a:r>
              <a:rPr lang="en-US" dirty="0" smtClean="0"/>
              <a:t>: 42/172  24.4</a:t>
            </a:r>
          </a:p>
          <a:p>
            <a:r>
              <a:rPr lang="en-US" dirty="0" err="1" smtClean="0"/>
              <a:t>Kogenate</a:t>
            </a:r>
            <a:r>
              <a:rPr lang="en-US" dirty="0" smtClean="0"/>
              <a:t>: 45/128 35.2</a:t>
            </a:r>
          </a:p>
          <a:p>
            <a:r>
              <a:rPr lang="en-US" dirty="0" err="1" smtClean="0"/>
              <a:t>Refacto</a:t>
            </a:r>
            <a:r>
              <a:rPr lang="en-US" baseline="0" dirty="0" smtClean="0"/>
              <a:t>: 15/44 34%</a:t>
            </a:r>
          </a:p>
          <a:p>
            <a:endParaRPr lang="en-US" baseline="0" dirty="0" smtClean="0"/>
          </a:p>
          <a:p>
            <a:r>
              <a:rPr lang="sv-SE" baseline="0" dirty="0" smtClean="0"/>
              <a:t>RODIN (33/88 (37.5%) vs 85/319 (26.7%), P=0.05.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err="1" smtClean="0"/>
              <a:t>Advate</a:t>
            </a:r>
            <a:r>
              <a:rPr lang="en-US" dirty="0" smtClean="0"/>
              <a:t> </a:t>
            </a:r>
            <a:r>
              <a:rPr lang="en-US" dirty="0" err="1" smtClean="0"/>
              <a:t>nR</a:t>
            </a:r>
            <a:r>
              <a:rPr lang="en-US" dirty="0" smtClean="0"/>
              <a:t> 29/114</a:t>
            </a:r>
          </a:p>
          <a:p>
            <a:r>
              <a:rPr lang="en-US" dirty="0" err="1" smtClean="0"/>
              <a:t>Advate</a:t>
            </a:r>
            <a:r>
              <a:rPr lang="en-US" dirty="0" smtClean="0"/>
              <a:t> R 13/48</a:t>
            </a:r>
          </a:p>
          <a:p>
            <a:endParaRPr lang="en-US" dirty="0" smtClean="0"/>
          </a:p>
          <a:p>
            <a:r>
              <a:rPr lang="en-US" dirty="0" err="1" smtClean="0"/>
              <a:t>Kogenate</a:t>
            </a:r>
            <a:r>
              <a:rPr lang="en-US" dirty="0" smtClean="0"/>
              <a:t> </a:t>
            </a:r>
            <a:r>
              <a:rPr lang="en-US" dirty="0" err="1" smtClean="0"/>
              <a:t>nR</a:t>
            </a:r>
            <a:r>
              <a:rPr lang="en-US" dirty="0" smtClean="0"/>
              <a:t>  35/107</a:t>
            </a:r>
          </a:p>
          <a:p>
            <a:r>
              <a:rPr lang="en-US" dirty="0" err="1" smtClean="0"/>
              <a:t>Kogenate</a:t>
            </a:r>
            <a:r>
              <a:rPr lang="en-US" dirty="0" smtClean="0"/>
              <a:t> R 10/21</a:t>
            </a:r>
          </a:p>
          <a:p>
            <a:r>
              <a:rPr lang="en-US" dirty="0" smtClean="0"/>
              <a:t>There was a trend for the incidence of low </a:t>
            </a:r>
            <a:r>
              <a:rPr lang="en-US" dirty="0" err="1" smtClean="0"/>
              <a:t>titre</a:t>
            </a:r>
            <a:r>
              <a:rPr lang="en-US" dirty="0" smtClean="0"/>
              <a:t> inhibitors to increase and for high </a:t>
            </a:r>
            <a:r>
              <a:rPr lang="en-US" dirty="0" err="1" smtClean="0"/>
              <a:t>titre</a:t>
            </a:r>
            <a:r>
              <a:rPr lang="en-US" dirty="0" smtClean="0"/>
              <a:t> inhibitors to decrease with time. Between 2000 and 2006, there were 25 low </a:t>
            </a:r>
            <a:r>
              <a:rPr lang="en-US" dirty="0" err="1" smtClean="0"/>
              <a:t>titre</a:t>
            </a:r>
            <a:r>
              <a:rPr lang="en-US" dirty="0" smtClean="0"/>
              <a:t> inhibitors in 205 PUPs (12.2%) compared with 33/202 (16.3%) during 2007-2013 (P=0.23). In 2000-2006 there were 37/205 high </a:t>
            </a:r>
            <a:r>
              <a:rPr lang="en-US" dirty="0" err="1" smtClean="0"/>
              <a:t>titre</a:t>
            </a:r>
            <a:r>
              <a:rPr lang="en-US" dirty="0" smtClean="0"/>
              <a:t> inhibitors (18.1%) compared with 23/202 (11.4%) in 2007-2013, (P=0.06).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ACE4-094A-B044-A7BF-C8D19E36C2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63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RODIN: you comment</a:t>
            </a:r>
            <a:r>
              <a:rPr lang="en-US" baseline="0" dirty="0" smtClean="0"/>
              <a:t> on the different objective of the study upfront; the non inclusion of the significant variable in the blood analysis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err="1" smtClean="0"/>
              <a:t>Advate</a:t>
            </a:r>
            <a:r>
              <a:rPr lang="en-US" dirty="0" smtClean="0"/>
              <a:t>: 42/172  24.4</a:t>
            </a:r>
          </a:p>
          <a:p>
            <a:r>
              <a:rPr lang="en-US" dirty="0" err="1" smtClean="0"/>
              <a:t>Kogenate</a:t>
            </a:r>
            <a:r>
              <a:rPr lang="en-US" dirty="0" smtClean="0"/>
              <a:t>: 45/128 35.2</a:t>
            </a:r>
          </a:p>
          <a:p>
            <a:r>
              <a:rPr lang="en-US" dirty="0" err="1" smtClean="0"/>
              <a:t>Refacto</a:t>
            </a:r>
            <a:r>
              <a:rPr lang="en-US" baseline="0" dirty="0" smtClean="0"/>
              <a:t>: 15/44 34%</a:t>
            </a:r>
          </a:p>
          <a:p>
            <a:endParaRPr lang="en-US" baseline="0" dirty="0" smtClean="0"/>
          </a:p>
          <a:p>
            <a:r>
              <a:rPr lang="sv-SE" baseline="0" dirty="0" smtClean="0"/>
              <a:t>RODIN (33/88 (37.5%) vs 85/319 (26.7%), P=0.05.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err="1" smtClean="0"/>
              <a:t>Advate</a:t>
            </a:r>
            <a:r>
              <a:rPr lang="en-US" dirty="0" smtClean="0"/>
              <a:t> </a:t>
            </a:r>
            <a:r>
              <a:rPr lang="en-US" dirty="0" err="1" smtClean="0"/>
              <a:t>nR</a:t>
            </a:r>
            <a:r>
              <a:rPr lang="en-US" dirty="0" smtClean="0"/>
              <a:t> 29/114</a:t>
            </a:r>
          </a:p>
          <a:p>
            <a:r>
              <a:rPr lang="en-US" dirty="0" err="1" smtClean="0"/>
              <a:t>Advate</a:t>
            </a:r>
            <a:r>
              <a:rPr lang="en-US" dirty="0" smtClean="0"/>
              <a:t> R 13/48</a:t>
            </a:r>
          </a:p>
          <a:p>
            <a:endParaRPr lang="en-US" dirty="0" smtClean="0"/>
          </a:p>
          <a:p>
            <a:r>
              <a:rPr lang="en-US" dirty="0" err="1" smtClean="0"/>
              <a:t>Kogenate</a:t>
            </a:r>
            <a:r>
              <a:rPr lang="en-US" dirty="0" smtClean="0"/>
              <a:t> </a:t>
            </a:r>
            <a:r>
              <a:rPr lang="en-US" dirty="0" err="1" smtClean="0"/>
              <a:t>nR</a:t>
            </a:r>
            <a:r>
              <a:rPr lang="en-US" dirty="0" smtClean="0"/>
              <a:t>  35/107</a:t>
            </a:r>
          </a:p>
          <a:p>
            <a:r>
              <a:rPr lang="en-US" dirty="0" err="1" smtClean="0"/>
              <a:t>Kogenate</a:t>
            </a:r>
            <a:r>
              <a:rPr lang="en-US" dirty="0" smtClean="0"/>
              <a:t> R 10/21</a:t>
            </a:r>
          </a:p>
          <a:p>
            <a:r>
              <a:rPr lang="en-US" dirty="0" smtClean="0"/>
              <a:t>There was a trend for the incidence of low </a:t>
            </a:r>
            <a:r>
              <a:rPr lang="en-US" dirty="0" err="1" smtClean="0"/>
              <a:t>titre</a:t>
            </a:r>
            <a:r>
              <a:rPr lang="en-US" dirty="0" smtClean="0"/>
              <a:t> inhibitors to increase and for high </a:t>
            </a:r>
            <a:r>
              <a:rPr lang="en-US" dirty="0" err="1" smtClean="0"/>
              <a:t>titre</a:t>
            </a:r>
            <a:r>
              <a:rPr lang="en-US" dirty="0" smtClean="0"/>
              <a:t> inhibitors to decrease with time. Between 2000 and 2006, there were 25 low </a:t>
            </a:r>
            <a:r>
              <a:rPr lang="en-US" dirty="0" err="1" smtClean="0"/>
              <a:t>titre</a:t>
            </a:r>
            <a:r>
              <a:rPr lang="en-US" dirty="0" smtClean="0"/>
              <a:t> inhibitors in 205 PUPs (12.2%) compared with 33/202 (16.3%) during 2007-2013 (P=0.23). In 2000-2006 there were 37/205 high </a:t>
            </a:r>
            <a:r>
              <a:rPr lang="en-US" dirty="0" err="1" smtClean="0"/>
              <a:t>titre</a:t>
            </a:r>
            <a:r>
              <a:rPr lang="en-US" dirty="0" smtClean="0"/>
              <a:t> inhibitors (18.1%) compared with 23/202 (11.4%) in 2007-2013, (P=0.06).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ACE4-094A-B044-A7BF-C8D19E36C2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63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RODIN: you comment</a:t>
            </a:r>
            <a:r>
              <a:rPr lang="en-US" baseline="0" dirty="0" smtClean="0"/>
              <a:t> on the different objective of the study upfront; the non inclusion of the significant variable in the blood analysis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err="1" smtClean="0"/>
              <a:t>Advate</a:t>
            </a:r>
            <a:r>
              <a:rPr lang="en-US" dirty="0" smtClean="0"/>
              <a:t>: 42/172  24.4</a:t>
            </a:r>
          </a:p>
          <a:p>
            <a:r>
              <a:rPr lang="en-US" dirty="0" err="1" smtClean="0"/>
              <a:t>Kogenate</a:t>
            </a:r>
            <a:r>
              <a:rPr lang="en-US" dirty="0" smtClean="0"/>
              <a:t>: 45/128 35.2</a:t>
            </a:r>
          </a:p>
          <a:p>
            <a:r>
              <a:rPr lang="en-US" dirty="0" err="1" smtClean="0"/>
              <a:t>Refacto</a:t>
            </a:r>
            <a:r>
              <a:rPr lang="en-US" baseline="0" dirty="0" smtClean="0"/>
              <a:t>: 15/44 34%</a:t>
            </a:r>
          </a:p>
          <a:p>
            <a:endParaRPr lang="en-US" baseline="0" dirty="0" smtClean="0"/>
          </a:p>
          <a:p>
            <a:r>
              <a:rPr lang="sv-SE" baseline="0" dirty="0" smtClean="0"/>
              <a:t>RODIN (33/88 (37.5%) vs 85/319 (26.7%), P=0.05.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err="1" smtClean="0"/>
              <a:t>Advate</a:t>
            </a:r>
            <a:r>
              <a:rPr lang="en-US" dirty="0" smtClean="0"/>
              <a:t> </a:t>
            </a:r>
            <a:r>
              <a:rPr lang="en-US" dirty="0" err="1" smtClean="0"/>
              <a:t>nR</a:t>
            </a:r>
            <a:r>
              <a:rPr lang="en-US" dirty="0" smtClean="0"/>
              <a:t> 29/114</a:t>
            </a:r>
          </a:p>
          <a:p>
            <a:r>
              <a:rPr lang="en-US" dirty="0" err="1" smtClean="0"/>
              <a:t>Advate</a:t>
            </a:r>
            <a:r>
              <a:rPr lang="en-US" dirty="0" smtClean="0"/>
              <a:t> R 13/48</a:t>
            </a:r>
          </a:p>
          <a:p>
            <a:endParaRPr lang="en-US" dirty="0" smtClean="0"/>
          </a:p>
          <a:p>
            <a:r>
              <a:rPr lang="en-US" dirty="0" err="1" smtClean="0"/>
              <a:t>Kogenate</a:t>
            </a:r>
            <a:r>
              <a:rPr lang="en-US" dirty="0" smtClean="0"/>
              <a:t> </a:t>
            </a:r>
            <a:r>
              <a:rPr lang="en-US" dirty="0" err="1" smtClean="0"/>
              <a:t>nR</a:t>
            </a:r>
            <a:r>
              <a:rPr lang="en-US" dirty="0" smtClean="0"/>
              <a:t>  35/107</a:t>
            </a:r>
          </a:p>
          <a:p>
            <a:r>
              <a:rPr lang="en-US" dirty="0" err="1" smtClean="0"/>
              <a:t>Kogenate</a:t>
            </a:r>
            <a:r>
              <a:rPr lang="en-US" dirty="0" smtClean="0"/>
              <a:t> R 10/21</a:t>
            </a:r>
          </a:p>
          <a:p>
            <a:r>
              <a:rPr lang="en-US" dirty="0" smtClean="0"/>
              <a:t>There was a trend for the incidence of low </a:t>
            </a:r>
            <a:r>
              <a:rPr lang="en-US" dirty="0" err="1" smtClean="0"/>
              <a:t>titre</a:t>
            </a:r>
            <a:r>
              <a:rPr lang="en-US" dirty="0" smtClean="0"/>
              <a:t> inhibitors to increase and for high </a:t>
            </a:r>
            <a:r>
              <a:rPr lang="en-US" dirty="0" err="1" smtClean="0"/>
              <a:t>titre</a:t>
            </a:r>
            <a:r>
              <a:rPr lang="en-US" dirty="0" smtClean="0"/>
              <a:t> inhibitors to decrease with time. Between 2000 and 2006, there were 25 low </a:t>
            </a:r>
            <a:r>
              <a:rPr lang="en-US" dirty="0" err="1" smtClean="0"/>
              <a:t>titre</a:t>
            </a:r>
            <a:r>
              <a:rPr lang="en-US" dirty="0" smtClean="0"/>
              <a:t> inhibitors in 205 PUPs (12.2%) compared with 33/202 (16.3%) during 2007-2013 (P=0.23). In 2000-2006 there were 37/205 high </a:t>
            </a:r>
            <a:r>
              <a:rPr lang="en-US" dirty="0" err="1" smtClean="0"/>
              <a:t>titre</a:t>
            </a:r>
            <a:r>
              <a:rPr lang="en-US" dirty="0" smtClean="0"/>
              <a:t> inhibitors (18.1%) compared with 23/202 (11.4%) in 2007-2013, (P=0.06).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ACE4-094A-B044-A7BF-C8D19E36C2C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63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7D742-5799-4C73-962C-E688B2655C5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comment that many patients when to </a:t>
            </a:r>
            <a:r>
              <a:rPr lang="en-US" dirty="0" err="1" smtClean="0"/>
              <a:t>Refacto</a:t>
            </a:r>
            <a:r>
              <a:rPr lang="en-US" dirty="0" smtClean="0"/>
              <a:t>, and got </a:t>
            </a:r>
            <a:r>
              <a:rPr lang="en-US" dirty="0" err="1" smtClean="0"/>
              <a:t>inhbitors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ACE4-094A-B044-A7BF-C8D19E36C2C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65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RODIN: you comment</a:t>
            </a:r>
            <a:r>
              <a:rPr lang="en-US" baseline="0" dirty="0" smtClean="0"/>
              <a:t> on the different objective of the study upfront; the non inclusion of the significant variable in the blood analysis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err="1" smtClean="0"/>
              <a:t>Advate</a:t>
            </a:r>
            <a:r>
              <a:rPr lang="en-US" dirty="0" smtClean="0"/>
              <a:t>: 42/172  24.4</a:t>
            </a:r>
          </a:p>
          <a:p>
            <a:r>
              <a:rPr lang="en-US" dirty="0" err="1" smtClean="0"/>
              <a:t>Kogenate</a:t>
            </a:r>
            <a:r>
              <a:rPr lang="en-US" dirty="0" smtClean="0"/>
              <a:t>: 45/128 35.2</a:t>
            </a:r>
          </a:p>
          <a:p>
            <a:r>
              <a:rPr lang="en-US" dirty="0" err="1" smtClean="0"/>
              <a:t>Refacto</a:t>
            </a:r>
            <a:r>
              <a:rPr lang="en-US" baseline="0" dirty="0" smtClean="0"/>
              <a:t>: 15/44 34%</a:t>
            </a:r>
          </a:p>
          <a:p>
            <a:endParaRPr lang="en-US" baseline="0" dirty="0" smtClean="0"/>
          </a:p>
          <a:p>
            <a:r>
              <a:rPr lang="sv-SE" baseline="0" dirty="0" smtClean="0"/>
              <a:t>RODIN (33/88 (37.5%) vs 85/319 (26.7%), P=0.05.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err="1" smtClean="0"/>
              <a:t>Advate</a:t>
            </a:r>
            <a:r>
              <a:rPr lang="en-US" dirty="0" smtClean="0"/>
              <a:t> </a:t>
            </a:r>
            <a:r>
              <a:rPr lang="en-US" dirty="0" err="1" smtClean="0"/>
              <a:t>nR</a:t>
            </a:r>
            <a:r>
              <a:rPr lang="en-US" dirty="0" smtClean="0"/>
              <a:t> 29/114</a:t>
            </a:r>
          </a:p>
          <a:p>
            <a:r>
              <a:rPr lang="en-US" dirty="0" err="1" smtClean="0"/>
              <a:t>Advate</a:t>
            </a:r>
            <a:r>
              <a:rPr lang="en-US" dirty="0" smtClean="0"/>
              <a:t> R 13/48</a:t>
            </a:r>
          </a:p>
          <a:p>
            <a:endParaRPr lang="en-US" dirty="0" smtClean="0"/>
          </a:p>
          <a:p>
            <a:r>
              <a:rPr lang="en-US" dirty="0" err="1" smtClean="0"/>
              <a:t>Kogenate</a:t>
            </a:r>
            <a:r>
              <a:rPr lang="en-US" dirty="0" smtClean="0"/>
              <a:t> </a:t>
            </a:r>
            <a:r>
              <a:rPr lang="en-US" dirty="0" err="1" smtClean="0"/>
              <a:t>nR</a:t>
            </a:r>
            <a:r>
              <a:rPr lang="en-US" dirty="0" smtClean="0"/>
              <a:t>  35/107</a:t>
            </a:r>
          </a:p>
          <a:p>
            <a:r>
              <a:rPr lang="en-US" dirty="0" err="1" smtClean="0"/>
              <a:t>Kogenate</a:t>
            </a:r>
            <a:r>
              <a:rPr lang="en-US" dirty="0" smtClean="0"/>
              <a:t> R 10/21</a:t>
            </a:r>
          </a:p>
          <a:p>
            <a:r>
              <a:rPr lang="en-US" dirty="0" smtClean="0"/>
              <a:t>There was a trend for the incidence of low </a:t>
            </a:r>
            <a:r>
              <a:rPr lang="en-US" dirty="0" err="1" smtClean="0"/>
              <a:t>titre</a:t>
            </a:r>
            <a:r>
              <a:rPr lang="en-US" dirty="0" smtClean="0"/>
              <a:t> inhibitors to increase and for high </a:t>
            </a:r>
            <a:r>
              <a:rPr lang="en-US" dirty="0" err="1" smtClean="0"/>
              <a:t>titre</a:t>
            </a:r>
            <a:r>
              <a:rPr lang="en-US" dirty="0" smtClean="0"/>
              <a:t> inhibitors to decrease with time. Between 2000 and 2006, there were 25 low </a:t>
            </a:r>
            <a:r>
              <a:rPr lang="en-US" dirty="0" err="1" smtClean="0"/>
              <a:t>titre</a:t>
            </a:r>
            <a:r>
              <a:rPr lang="en-US" dirty="0" smtClean="0"/>
              <a:t> inhibitors in 205 PUPs (12.2%) compared with 33/202 (16.3%) during 2007-2013 (P=0.23). In 2000-2006 there were 37/205 high </a:t>
            </a:r>
            <a:r>
              <a:rPr lang="en-US" dirty="0" err="1" smtClean="0"/>
              <a:t>titre</a:t>
            </a:r>
            <a:r>
              <a:rPr lang="en-US" dirty="0" smtClean="0"/>
              <a:t> inhibitors (18.1%) compared with 23/202 (11.4%) in 2007-2013, (P=0.06).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ACE4-094A-B044-A7BF-C8D19E36C2C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63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741 boys with severe HA born between 1991 and 2013 were recruited to the </a:t>
            </a:r>
            <a:r>
              <a:rPr lang="en-US" sz="1200" dirty="0" err="1" smtClean="0"/>
              <a:t>FranceCoag</a:t>
            </a:r>
            <a:r>
              <a:rPr lang="en-US" sz="1200" dirty="0" smtClean="0"/>
              <a:t> Network by 37 HTCs. The PUP cohort criteria were met by 492 of these boys, 52 (17.6%) of those born in 1991-1999 (n=296), and 440 (98.9%) of those born in 2000-2013 (n=445). Among these 492 eligible patients, 189 were excluded from the analyses: 12 had not started treatment at the last clinical visit; 110 received </a:t>
            </a:r>
            <a:r>
              <a:rPr lang="en-US" sz="1200" dirty="0" err="1" smtClean="0"/>
              <a:t>pdFVIII</a:t>
            </a:r>
            <a:r>
              <a:rPr lang="en-US" sz="1200" dirty="0" smtClean="0"/>
              <a:t> at the first infusion; 17 had insufficient data for the first EDs; and 50 also participated in the RODIN study. No patients were excluded because of their follow-up in a particular HTC. Finally, 303 patients followed in 33 HTCs were observed until ED75 and were included in the analyses (Figure 1).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Accounting for </a:t>
            </a:r>
            <a:r>
              <a:rPr lang="en-US" sz="1200" dirty="0" err="1" smtClean="0"/>
              <a:t>centre</a:t>
            </a:r>
            <a:r>
              <a:rPr lang="en-US" sz="1200" dirty="0" smtClean="0"/>
              <a:t>-effects</a:t>
            </a:r>
          </a:p>
          <a:p>
            <a:pPr marL="285750" indent="-285750">
              <a:buFontTx/>
              <a:buChar char="-"/>
            </a:pPr>
            <a:r>
              <a:rPr lang="en-US" sz="1200" dirty="0" smtClean="0"/>
              <a:t>marginal (or population averaged) approach</a:t>
            </a:r>
          </a:p>
          <a:p>
            <a:pPr marL="285750" indent="-285750">
              <a:buFontTx/>
              <a:buChar char="-"/>
            </a:pPr>
            <a:r>
              <a:rPr lang="en-US" sz="1200" dirty="0" smtClean="0"/>
              <a:t>conditional (or </a:t>
            </a:r>
            <a:r>
              <a:rPr lang="en-US" sz="1200" dirty="0" err="1" smtClean="0"/>
              <a:t>centre</a:t>
            </a:r>
            <a:r>
              <a:rPr lang="en-US" sz="1200" dirty="0" smtClean="0"/>
              <a:t> specific) approach.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Kahan</a:t>
            </a:r>
            <a:r>
              <a:rPr lang="en-US" dirty="0" smtClean="0"/>
              <a:t>, B. C. (2014). Accounting for </a:t>
            </a:r>
            <a:r>
              <a:rPr lang="en-US" dirty="0" err="1" smtClean="0"/>
              <a:t>centre</a:t>
            </a:r>
            <a:r>
              <a:rPr lang="en-US" dirty="0" smtClean="0"/>
              <a:t>-effects in </a:t>
            </a:r>
            <a:r>
              <a:rPr lang="en-US" dirty="0" err="1" smtClean="0"/>
              <a:t>multicentre</a:t>
            </a:r>
            <a:r>
              <a:rPr lang="en-US" dirty="0" smtClean="0"/>
              <a:t> trials with a binary outcome – when , why , and how ? BMC Medical Research Methodology, 14(1), 1–11.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Split in three slides to interrogate point by point</a:t>
            </a:r>
          </a:p>
          <a:p>
            <a:endParaRPr lang="en-US" dirty="0" smtClean="0"/>
          </a:p>
          <a:p>
            <a:r>
              <a:rPr lang="en-US" dirty="0" err="1" smtClean="0"/>
              <a:t>alfonso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ACE4-094A-B044-A7BF-C8D19E36C2C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12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RODIN: you comment</a:t>
            </a:r>
            <a:r>
              <a:rPr lang="en-US" baseline="0" dirty="0" smtClean="0"/>
              <a:t> on the different objective of the study upfront; the non inclusion of the significant variable in the blood analysis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err="1" smtClean="0"/>
              <a:t>Advate</a:t>
            </a:r>
            <a:r>
              <a:rPr lang="en-US" dirty="0" smtClean="0"/>
              <a:t>: 42/172  24.4</a:t>
            </a:r>
          </a:p>
          <a:p>
            <a:r>
              <a:rPr lang="en-US" dirty="0" err="1" smtClean="0"/>
              <a:t>Kogenate</a:t>
            </a:r>
            <a:r>
              <a:rPr lang="en-US" dirty="0" smtClean="0"/>
              <a:t>: 45/128 35.2</a:t>
            </a:r>
          </a:p>
          <a:p>
            <a:r>
              <a:rPr lang="en-US" dirty="0" err="1" smtClean="0"/>
              <a:t>Refacto</a:t>
            </a:r>
            <a:r>
              <a:rPr lang="en-US" baseline="0" dirty="0" smtClean="0"/>
              <a:t>: 15/44 34%</a:t>
            </a:r>
          </a:p>
          <a:p>
            <a:endParaRPr lang="en-US" baseline="0" dirty="0" smtClean="0"/>
          </a:p>
          <a:p>
            <a:r>
              <a:rPr lang="sv-SE" baseline="0" dirty="0" smtClean="0"/>
              <a:t>RODIN (33/88 (37.5%) vs 85/319 (26.7%), P=0.05.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err="1" smtClean="0"/>
              <a:t>Advate</a:t>
            </a:r>
            <a:r>
              <a:rPr lang="en-US" dirty="0" smtClean="0"/>
              <a:t> </a:t>
            </a:r>
            <a:r>
              <a:rPr lang="en-US" dirty="0" err="1" smtClean="0"/>
              <a:t>nR</a:t>
            </a:r>
            <a:r>
              <a:rPr lang="en-US" dirty="0" smtClean="0"/>
              <a:t> 29/114</a:t>
            </a:r>
          </a:p>
          <a:p>
            <a:r>
              <a:rPr lang="en-US" dirty="0" err="1" smtClean="0"/>
              <a:t>Advate</a:t>
            </a:r>
            <a:r>
              <a:rPr lang="en-US" dirty="0" smtClean="0"/>
              <a:t> R 13/48</a:t>
            </a:r>
          </a:p>
          <a:p>
            <a:endParaRPr lang="en-US" dirty="0" smtClean="0"/>
          </a:p>
          <a:p>
            <a:r>
              <a:rPr lang="en-US" dirty="0" err="1" smtClean="0"/>
              <a:t>Kogenate</a:t>
            </a:r>
            <a:r>
              <a:rPr lang="en-US" dirty="0" smtClean="0"/>
              <a:t> </a:t>
            </a:r>
            <a:r>
              <a:rPr lang="en-US" dirty="0" err="1" smtClean="0"/>
              <a:t>nR</a:t>
            </a:r>
            <a:r>
              <a:rPr lang="en-US" dirty="0" smtClean="0"/>
              <a:t>  35/107</a:t>
            </a:r>
          </a:p>
          <a:p>
            <a:r>
              <a:rPr lang="en-US" dirty="0" err="1" smtClean="0"/>
              <a:t>Kogenate</a:t>
            </a:r>
            <a:r>
              <a:rPr lang="en-US" dirty="0" smtClean="0"/>
              <a:t> R 10/21</a:t>
            </a:r>
          </a:p>
          <a:p>
            <a:r>
              <a:rPr lang="en-US" dirty="0" smtClean="0"/>
              <a:t>There was a trend for the incidence of low </a:t>
            </a:r>
            <a:r>
              <a:rPr lang="en-US" dirty="0" err="1" smtClean="0"/>
              <a:t>titre</a:t>
            </a:r>
            <a:r>
              <a:rPr lang="en-US" dirty="0" smtClean="0"/>
              <a:t> inhibitors to increase and for high </a:t>
            </a:r>
            <a:r>
              <a:rPr lang="en-US" dirty="0" err="1" smtClean="0"/>
              <a:t>titre</a:t>
            </a:r>
            <a:r>
              <a:rPr lang="en-US" dirty="0" smtClean="0"/>
              <a:t> inhibitors to decrease with time. Between 2000 and 2006, there were 25 low </a:t>
            </a:r>
            <a:r>
              <a:rPr lang="en-US" dirty="0" err="1" smtClean="0"/>
              <a:t>titre</a:t>
            </a:r>
            <a:r>
              <a:rPr lang="en-US" dirty="0" smtClean="0"/>
              <a:t> inhibitors in 205 PUPs (12.2%) compared with 33/202 (16.3%) during 2007-2013 (P=0.23). In 2000-2006 there were 37/205 high </a:t>
            </a:r>
            <a:r>
              <a:rPr lang="en-US" dirty="0" err="1" smtClean="0"/>
              <a:t>titre</a:t>
            </a:r>
            <a:r>
              <a:rPr lang="en-US" dirty="0" smtClean="0"/>
              <a:t> inhibitors (18.1%) compared with 23/202 (11.4%) in 2007-2013, (P=0.06).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ACE4-094A-B044-A7BF-C8D19E36C2C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63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RODIN: you comment</a:t>
            </a:r>
            <a:r>
              <a:rPr lang="en-US" baseline="0" dirty="0" smtClean="0"/>
              <a:t> on the different objective of the study upfront; the non inclusion of the significant variable in the blood analysis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err="1" smtClean="0"/>
              <a:t>Advate</a:t>
            </a:r>
            <a:r>
              <a:rPr lang="en-US" dirty="0" smtClean="0"/>
              <a:t>: 42/172  24.4</a:t>
            </a:r>
          </a:p>
          <a:p>
            <a:r>
              <a:rPr lang="en-US" dirty="0" err="1" smtClean="0"/>
              <a:t>Kogenate</a:t>
            </a:r>
            <a:r>
              <a:rPr lang="en-US" dirty="0" smtClean="0"/>
              <a:t>: 45/128 35.2</a:t>
            </a:r>
          </a:p>
          <a:p>
            <a:r>
              <a:rPr lang="en-US" dirty="0" err="1" smtClean="0"/>
              <a:t>Refacto</a:t>
            </a:r>
            <a:r>
              <a:rPr lang="en-US" baseline="0" dirty="0" smtClean="0"/>
              <a:t>: 15/44 34%</a:t>
            </a:r>
          </a:p>
          <a:p>
            <a:endParaRPr lang="en-US" baseline="0" dirty="0" smtClean="0"/>
          </a:p>
          <a:p>
            <a:r>
              <a:rPr lang="sv-SE" baseline="0" dirty="0" smtClean="0"/>
              <a:t>RODIN (33/88 (37.5%) vs 85/319 (26.7%), P=0.05.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err="1" smtClean="0"/>
              <a:t>Advate</a:t>
            </a:r>
            <a:r>
              <a:rPr lang="en-US" dirty="0" smtClean="0"/>
              <a:t> </a:t>
            </a:r>
            <a:r>
              <a:rPr lang="en-US" dirty="0" err="1" smtClean="0"/>
              <a:t>nR</a:t>
            </a:r>
            <a:r>
              <a:rPr lang="en-US" dirty="0" smtClean="0"/>
              <a:t> 29/114</a:t>
            </a:r>
          </a:p>
          <a:p>
            <a:r>
              <a:rPr lang="en-US" dirty="0" err="1" smtClean="0"/>
              <a:t>Advate</a:t>
            </a:r>
            <a:r>
              <a:rPr lang="en-US" dirty="0" smtClean="0"/>
              <a:t> R 13/48</a:t>
            </a:r>
          </a:p>
          <a:p>
            <a:endParaRPr lang="en-US" dirty="0" smtClean="0"/>
          </a:p>
          <a:p>
            <a:r>
              <a:rPr lang="en-US" dirty="0" err="1" smtClean="0"/>
              <a:t>Kogenate</a:t>
            </a:r>
            <a:r>
              <a:rPr lang="en-US" dirty="0" smtClean="0"/>
              <a:t> </a:t>
            </a:r>
            <a:r>
              <a:rPr lang="en-US" dirty="0" err="1" smtClean="0"/>
              <a:t>nR</a:t>
            </a:r>
            <a:r>
              <a:rPr lang="en-US" dirty="0" smtClean="0"/>
              <a:t>  35/107</a:t>
            </a:r>
          </a:p>
          <a:p>
            <a:r>
              <a:rPr lang="en-US" dirty="0" err="1" smtClean="0"/>
              <a:t>Kogenate</a:t>
            </a:r>
            <a:r>
              <a:rPr lang="en-US" dirty="0" smtClean="0"/>
              <a:t> R 10/21</a:t>
            </a:r>
          </a:p>
          <a:p>
            <a:r>
              <a:rPr lang="en-US" dirty="0" smtClean="0"/>
              <a:t>There was a trend for the incidence of low </a:t>
            </a:r>
            <a:r>
              <a:rPr lang="en-US" dirty="0" err="1" smtClean="0"/>
              <a:t>titre</a:t>
            </a:r>
            <a:r>
              <a:rPr lang="en-US" dirty="0" smtClean="0"/>
              <a:t> inhibitors to increase and for high </a:t>
            </a:r>
            <a:r>
              <a:rPr lang="en-US" dirty="0" err="1" smtClean="0"/>
              <a:t>titre</a:t>
            </a:r>
            <a:r>
              <a:rPr lang="en-US" dirty="0" smtClean="0"/>
              <a:t> inhibitors to decrease with time. Between 2000 and 2006, there were 25 low </a:t>
            </a:r>
            <a:r>
              <a:rPr lang="en-US" dirty="0" err="1" smtClean="0"/>
              <a:t>titre</a:t>
            </a:r>
            <a:r>
              <a:rPr lang="en-US" dirty="0" smtClean="0"/>
              <a:t> inhibitors in 205 PUPs (12.2%) compared with 33/202 (16.3%) during 2007-2013 (P=0.23). In 2000-2006 there were 37/205 high </a:t>
            </a:r>
            <a:r>
              <a:rPr lang="en-US" dirty="0" err="1" smtClean="0"/>
              <a:t>titre</a:t>
            </a:r>
            <a:r>
              <a:rPr lang="en-US" dirty="0" smtClean="0"/>
              <a:t> inhibitors (18.1%) compared with 23/202 (11.4%) in 2007-2013, (P=0.06).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ACE4-094A-B044-A7BF-C8D19E36C2C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63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ACE4-094A-B044-A7BF-C8D19E36C2C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60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introduce</a:t>
            </a:r>
            <a:r>
              <a:rPr lang="en-US" baseline="0" dirty="0" smtClean="0"/>
              <a:t> starting from 2, then 1 and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ACE4-094A-B044-A7BF-C8D19E36C2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255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RODIN: you comment</a:t>
            </a:r>
            <a:r>
              <a:rPr lang="en-US" baseline="0" dirty="0" smtClean="0"/>
              <a:t> on the different objective of the study upfront; the non inclusion of the significant variable in the blood analysis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err="1" smtClean="0"/>
              <a:t>Advate</a:t>
            </a:r>
            <a:r>
              <a:rPr lang="en-US" dirty="0" smtClean="0"/>
              <a:t>: 42/172  24.4</a:t>
            </a:r>
          </a:p>
          <a:p>
            <a:r>
              <a:rPr lang="en-US" dirty="0" err="1" smtClean="0"/>
              <a:t>Kogenate</a:t>
            </a:r>
            <a:r>
              <a:rPr lang="en-US" dirty="0" smtClean="0"/>
              <a:t>: 45/128 35.2</a:t>
            </a:r>
          </a:p>
          <a:p>
            <a:r>
              <a:rPr lang="en-US" dirty="0" err="1" smtClean="0"/>
              <a:t>Refacto</a:t>
            </a:r>
            <a:r>
              <a:rPr lang="en-US" baseline="0" dirty="0" smtClean="0"/>
              <a:t>: 15/44 34%</a:t>
            </a:r>
          </a:p>
          <a:p>
            <a:endParaRPr lang="en-US" baseline="0" dirty="0" smtClean="0"/>
          </a:p>
          <a:p>
            <a:r>
              <a:rPr lang="sv-SE" baseline="0" dirty="0" smtClean="0"/>
              <a:t>RODIN (33/88 (37.5%) vs 85/319 (26.7%), P=0.05.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err="1" smtClean="0"/>
              <a:t>Advate</a:t>
            </a:r>
            <a:r>
              <a:rPr lang="en-US" dirty="0" smtClean="0"/>
              <a:t> </a:t>
            </a:r>
            <a:r>
              <a:rPr lang="en-US" dirty="0" err="1" smtClean="0"/>
              <a:t>nR</a:t>
            </a:r>
            <a:r>
              <a:rPr lang="en-US" dirty="0" smtClean="0"/>
              <a:t> 29/114</a:t>
            </a:r>
          </a:p>
          <a:p>
            <a:r>
              <a:rPr lang="en-US" dirty="0" err="1" smtClean="0"/>
              <a:t>Advate</a:t>
            </a:r>
            <a:r>
              <a:rPr lang="en-US" dirty="0" smtClean="0"/>
              <a:t> R 13/48</a:t>
            </a:r>
          </a:p>
          <a:p>
            <a:endParaRPr lang="en-US" dirty="0" smtClean="0"/>
          </a:p>
          <a:p>
            <a:r>
              <a:rPr lang="en-US" dirty="0" err="1" smtClean="0"/>
              <a:t>Kogenate</a:t>
            </a:r>
            <a:r>
              <a:rPr lang="en-US" dirty="0" smtClean="0"/>
              <a:t> </a:t>
            </a:r>
            <a:r>
              <a:rPr lang="en-US" dirty="0" err="1" smtClean="0"/>
              <a:t>nR</a:t>
            </a:r>
            <a:r>
              <a:rPr lang="en-US" dirty="0" smtClean="0"/>
              <a:t>  35/107</a:t>
            </a:r>
          </a:p>
          <a:p>
            <a:r>
              <a:rPr lang="en-US" dirty="0" err="1" smtClean="0"/>
              <a:t>Kogenate</a:t>
            </a:r>
            <a:r>
              <a:rPr lang="en-US" dirty="0" smtClean="0"/>
              <a:t> R 10/21</a:t>
            </a:r>
          </a:p>
          <a:p>
            <a:r>
              <a:rPr lang="en-US" dirty="0" smtClean="0"/>
              <a:t>There was a trend for the incidence of low </a:t>
            </a:r>
            <a:r>
              <a:rPr lang="en-US" dirty="0" err="1" smtClean="0"/>
              <a:t>titre</a:t>
            </a:r>
            <a:r>
              <a:rPr lang="en-US" dirty="0" smtClean="0"/>
              <a:t> inhibitors to increase and for high </a:t>
            </a:r>
            <a:r>
              <a:rPr lang="en-US" dirty="0" err="1" smtClean="0"/>
              <a:t>titre</a:t>
            </a:r>
            <a:r>
              <a:rPr lang="en-US" dirty="0" smtClean="0"/>
              <a:t> inhibitors to decrease with time. Between 2000 and 2006, there were 25 low </a:t>
            </a:r>
            <a:r>
              <a:rPr lang="en-US" dirty="0" err="1" smtClean="0"/>
              <a:t>titre</a:t>
            </a:r>
            <a:r>
              <a:rPr lang="en-US" dirty="0" smtClean="0"/>
              <a:t> inhibitors in 205 PUPs (12.2%) compared with 33/202 (16.3%) during 2007-2013 (P=0.23). In 2000-2006 there were 37/205 high </a:t>
            </a:r>
            <a:r>
              <a:rPr lang="en-US" dirty="0" err="1" smtClean="0"/>
              <a:t>titre</a:t>
            </a:r>
            <a:r>
              <a:rPr lang="en-US" dirty="0" smtClean="0"/>
              <a:t> inhibitors (18.1%) compared with 23/202 (11.4%) in 2007-2013, (P=0.06).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ACE4-094A-B044-A7BF-C8D19E36C2C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636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Reduced the waste of</a:t>
            </a:r>
            <a:r>
              <a:rPr lang="en-US" baseline="0" dirty="0" smtClean="0"/>
              <a:t> degree of freedom – increases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ACE4-094A-B044-A7BF-C8D19E36C2C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26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7D742-5799-4C73-962C-E688B2655C5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introduce</a:t>
            </a:r>
            <a:r>
              <a:rPr lang="en-US" baseline="0" dirty="0" smtClean="0"/>
              <a:t> starting from 2, then 1 and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ACE4-094A-B044-A7BF-C8D19E36C2C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255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Solution 2: a meta-analysis</a:t>
            </a:r>
          </a:p>
          <a:p>
            <a:pPr lvl="1"/>
            <a:r>
              <a:rPr lang="en-US" dirty="0" smtClean="0"/>
              <a:t>Aggregate data: useless</a:t>
            </a:r>
          </a:p>
          <a:p>
            <a:pPr lvl="1"/>
            <a:r>
              <a:rPr lang="en-US" dirty="0" smtClean="0"/>
              <a:t>IPD: useless, unless maybe an independent brand new analysis</a:t>
            </a:r>
          </a:p>
          <a:p>
            <a:pPr lvl="1"/>
            <a:r>
              <a:rPr lang="en-US" dirty="0" smtClean="0"/>
              <a:t>Principal determinant / Cluster analysis / CART of a specific subset of patients</a:t>
            </a:r>
          </a:p>
          <a:p>
            <a:pPr lvl="2"/>
            <a:r>
              <a:rPr lang="en-US" dirty="0" smtClean="0"/>
              <a:t>Exposure balanced</a:t>
            </a:r>
          </a:p>
          <a:p>
            <a:pPr lvl="3"/>
            <a:r>
              <a:rPr lang="en-US" dirty="0" smtClean="0"/>
              <a:t>Enrolled after 2004</a:t>
            </a:r>
          </a:p>
          <a:p>
            <a:pPr lvl="3"/>
            <a:r>
              <a:rPr lang="en-US" dirty="0" smtClean="0"/>
              <a:t>Enrolled in centers who used similar proportion of </a:t>
            </a:r>
            <a:r>
              <a:rPr lang="en-US" dirty="0" err="1" smtClean="0"/>
              <a:t>kogenate</a:t>
            </a:r>
            <a:r>
              <a:rPr lang="en-US" dirty="0" smtClean="0"/>
              <a:t> and </a:t>
            </a:r>
            <a:r>
              <a:rPr lang="en-US" dirty="0" err="1" smtClean="0"/>
              <a:t>advate</a:t>
            </a:r>
            <a:r>
              <a:rPr lang="en-US" dirty="0" smtClean="0"/>
              <a:t> or enrolled only one patient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ACE4-094A-B044-A7BF-C8D19E36C2C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102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027B-C368-3C4C-9170-6730E12ED4D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28224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BA65888-23F5-43BD-80D9-E534B425EDF8}" type="slidenum">
              <a:rPr lang="fr-FR" altLang="en-US" sz="1000" smtClean="0"/>
              <a:pPr/>
              <a:t>53</a:t>
            </a:fld>
            <a:endParaRPr lang="fr-FR" altLang="en-US" sz="10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introduce</a:t>
            </a:r>
            <a:r>
              <a:rPr lang="en-US" baseline="0" dirty="0" smtClean="0"/>
              <a:t> starting from 2, then 1 and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ACE4-094A-B044-A7BF-C8D19E36C2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25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Non </a:t>
            </a:r>
            <a:r>
              <a:rPr lang="it-IT" dirty="0" err="1" smtClean="0"/>
              <a:t>overlapping</a:t>
            </a:r>
            <a:r>
              <a:rPr lang="it-IT" dirty="0" smtClean="0"/>
              <a:t> of </a:t>
            </a:r>
            <a:r>
              <a:rPr lang="it-IT" dirty="0" err="1" smtClean="0"/>
              <a:t>marginal</a:t>
            </a:r>
            <a:r>
              <a:rPr lang="it-IT" dirty="0" smtClean="0"/>
              <a:t> </a:t>
            </a:r>
            <a:r>
              <a:rPr lang="it-IT" dirty="0" err="1" smtClean="0"/>
              <a:t>distribution</a:t>
            </a:r>
            <a:endParaRPr lang="it-IT" dirty="0" smtClean="0"/>
          </a:p>
          <a:p>
            <a:r>
              <a:rPr lang="it-IT" dirty="0" err="1" smtClean="0"/>
              <a:t>Propensity</a:t>
            </a:r>
            <a:r>
              <a:rPr lang="it-IT" baseline="0" dirty="0" smtClean="0"/>
              <a:t> score </a:t>
            </a:r>
            <a:r>
              <a:rPr lang="it-IT" baseline="0" dirty="0" err="1" smtClean="0"/>
              <a:t>matching</a:t>
            </a:r>
            <a:endParaRPr lang="it-IT" baseline="0" dirty="0" smtClean="0"/>
          </a:p>
          <a:p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works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better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naturalistic</a:t>
            </a:r>
            <a:r>
              <a:rPr lang="it-IT" baseline="0" dirty="0" smtClean="0"/>
              <a:t> data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different</a:t>
            </a:r>
            <a:r>
              <a:rPr lang="it-IT" baseline="0" dirty="0" smtClean="0"/>
              <a:t> data </a:t>
            </a:r>
            <a:r>
              <a:rPr lang="it-IT" baseline="0" dirty="0" err="1" smtClean="0"/>
              <a:t>types</a:t>
            </a:r>
            <a:endParaRPr lang="it-IT" baseline="0" dirty="0" smtClean="0"/>
          </a:p>
          <a:p>
            <a:endParaRPr lang="it-IT" baseline="0" dirty="0" smtClean="0"/>
          </a:p>
          <a:p>
            <a:r>
              <a:rPr lang="it-IT" baseline="0" dirty="0" smtClean="0"/>
              <a:t>Can </a:t>
            </a:r>
            <a:r>
              <a:rPr lang="it-IT" baseline="0" dirty="0" err="1" smtClean="0"/>
              <a:t>add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graphical</a:t>
            </a:r>
            <a:r>
              <a:rPr lang="it-IT" baseline="0" dirty="0" smtClean="0"/>
              <a:t> display of the </a:t>
            </a:r>
            <a:r>
              <a:rPr lang="it-IT" baseline="0" dirty="0" err="1" smtClean="0"/>
              <a:t>marginal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distribution</a:t>
            </a:r>
            <a:r>
              <a:rPr lang="it-IT" baseline="0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C5481-D146-4BA9-BE32-9B4BBB652EEF}" type="slidenum">
              <a:rPr lang="it-IT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Non </a:t>
            </a:r>
            <a:r>
              <a:rPr lang="it-IT" dirty="0" err="1" smtClean="0"/>
              <a:t>overlapping</a:t>
            </a:r>
            <a:r>
              <a:rPr lang="it-IT" dirty="0" smtClean="0"/>
              <a:t> of </a:t>
            </a:r>
            <a:r>
              <a:rPr lang="it-IT" dirty="0" err="1" smtClean="0"/>
              <a:t>marginal</a:t>
            </a:r>
            <a:r>
              <a:rPr lang="it-IT" dirty="0" smtClean="0"/>
              <a:t> </a:t>
            </a:r>
            <a:r>
              <a:rPr lang="it-IT" dirty="0" err="1" smtClean="0"/>
              <a:t>distribution</a:t>
            </a:r>
            <a:endParaRPr lang="it-IT" dirty="0" smtClean="0"/>
          </a:p>
          <a:p>
            <a:r>
              <a:rPr lang="it-IT" dirty="0" err="1" smtClean="0"/>
              <a:t>Propensity</a:t>
            </a:r>
            <a:r>
              <a:rPr lang="it-IT" baseline="0" dirty="0" smtClean="0"/>
              <a:t> score </a:t>
            </a:r>
            <a:r>
              <a:rPr lang="it-IT" baseline="0" dirty="0" err="1" smtClean="0"/>
              <a:t>matching</a:t>
            </a:r>
            <a:endParaRPr lang="it-IT" baseline="0" dirty="0" smtClean="0"/>
          </a:p>
          <a:p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works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better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naturalistic</a:t>
            </a:r>
            <a:r>
              <a:rPr lang="it-IT" baseline="0" dirty="0" smtClean="0"/>
              <a:t> data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different</a:t>
            </a:r>
            <a:r>
              <a:rPr lang="it-IT" baseline="0" dirty="0" smtClean="0"/>
              <a:t> data </a:t>
            </a:r>
            <a:r>
              <a:rPr lang="it-IT" baseline="0" dirty="0" err="1" smtClean="0"/>
              <a:t>types</a:t>
            </a:r>
            <a:endParaRPr lang="it-IT" baseline="0" dirty="0" smtClean="0"/>
          </a:p>
          <a:p>
            <a:endParaRPr lang="it-IT" baseline="0" dirty="0" smtClean="0"/>
          </a:p>
          <a:p>
            <a:r>
              <a:rPr lang="it-IT" baseline="0" dirty="0" smtClean="0"/>
              <a:t>Can </a:t>
            </a:r>
            <a:r>
              <a:rPr lang="it-IT" baseline="0" dirty="0" err="1" smtClean="0"/>
              <a:t>add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graphical</a:t>
            </a:r>
            <a:r>
              <a:rPr lang="it-IT" baseline="0" dirty="0" smtClean="0"/>
              <a:t> display of the </a:t>
            </a:r>
            <a:r>
              <a:rPr lang="it-IT" baseline="0" dirty="0" err="1" smtClean="0"/>
              <a:t>marginal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distribution</a:t>
            </a:r>
            <a:r>
              <a:rPr lang="it-IT" baseline="0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C5481-D146-4BA9-BE32-9B4BBB652EEF}" type="slidenum">
              <a:rPr lang="it-IT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Non </a:t>
            </a:r>
            <a:r>
              <a:rPr lang="it-IT" dirty="0" err="1" smtClean="0"/>
              <a:t>overlapping</a:t>
            </a:r>
            <a:r>
              <a:rPr lang="it-IT" dirty="0" smtClean="0"/>
              <a:t> of </a:t>
            </a:r>
            <a:r>
              <a:rPr lang="it-IT" dirty="0" err="1" smtClean="0"/>
              <a:t>marginal</a:t>
            </a:r>
            <a:r>
              <a:rPr lang="it-IT" dirty="0" smtClean="0"/>
              <a:t> </a:t>
            </a:r>
            <a:r>
              <a:rPr lang="it-IT" dirty="0" err="1" smtClean="0"/>
              <a:t>distribution</a:t>
            </a:r>
            <a:endParaRPr lang="it-IT" dirty="0" smtClean="0"/>
          </a:p>
          <a:p>
            <a:r>
              <a:rPr lang="it-IT" dirty="0" err="1" smtClean="0"/>
              <a:t>Propensity</a:t>
            </a:r>
            <a:r>
              <a:rPr lang="it-IT" baseline="0" dirty="0" smtClean="0"/>
              <a:t> score </a:t>
            </a:r>
            <a:r>
              <a:rPr lang="it-IT" baseline="0" dirty="0" err="1" smtClean="0"/>
              <a:t>matching</a:t>
            </a:r>
            <a:endParaRPr lang="it-IT" baseline="0" dirty="0" smtClean="0"/>
          </a:p>
          <a:p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works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better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naturalistic</a:t>
            </a:r>
            <a:r>
              <a:rPr lang="it-IT" baseline="0" dirty="0" smtClean="0"/>
              <a:t> data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different</a:t>
            </a:r>
            <a:r>
              <a:rPr lang="it-IT" baseline="0" dirty="0" smtClean="0"/>
              <a:t> data </a:t>
            </a:r>
            <a:r>
              <a:rPr lang="it-IT" baseline="0" dirty="0" err="1" smtClean="0"/>
              <a:t>types</a:t>
            </a:r>
            <a:endParaRPr lang="it-IT" baseline="0" dirty="0" smtClean="0"/>
          </a:p>
          <a:p>
            <a:endParaRPr lang="it-IT" baseline="0" dirty="0" smtClean="0"/>
          </a:p>
          <a:p>
            <a:r>
              <a:rPr lang="it-IT" baseline="0" dirty="0" smtClean="0"/>
              <a:t>Can </a:t>
            </a:r>
            <a:r>
              <a:rPr lang="it-IT" baseline="0" dirty="0" err="1" smtClean="0"/>
              <a:t>add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graphical</a:t>
            </a:r>
            <a:r>
              <a:rPr lang="it-IT" baseline="0" dirty="0" smtClean="0"/>
              <a:t> display of the </a:t>
            </a:r>
            <a:r>
              <a:rPr lang="it-IT" baseline="0" dirty="0" err="1" smtClean="0"/>
              <a:t>marginal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distribution</a:t>
            </a:r>
            <a:r>
              <a:rPr lang="it-IT" baseline="0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C5481-D146-4BA9-BE32-9B4BBB652EEF}" type="slidenum">
              <a:rPr lang="it-IT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(36) Common</a:t>
            </a:r>
            <a:r>
              <a:rPr lang="it-IT" baseline="0" dirty="0" smtClean="0"/>
              <a:t> sense evidence but highly epidemiologically valid rules to assess causation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0A472-013B-4013-924A-0501624D571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6622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140C80F-84FC-924B-8925-88F9318C9693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>
                <a:latin typeface="Times New Roman" charset="0"/>
              </a:rPr>
              <a:t>That’s the theory behind why RCTs are powerful and here are some examples of studies in which randomization made a big difference.</a:t>
            </a:r>
          </a:p>
          <a:p>
            <a:endParaRPr lang="en-CA">
              <a:latin typeface="Times New Roman" charset="0"/>
            </a:endParaRPr>
          </a:p>
          <a:p>
            <a:r>
              <a:rPr lang="en-CA">
                <a:latin typeface="Times New Roman" charset="0"/>
              </a:rPr>
              <a:t>Surgeons developed an elegant and technically feasible method to bypass blocked arteries in the brain that were associated with stroke. The extracranial-intracranial arterial bypass was widely praised as a beneficial procedure for stroke victims in over 200 case series before a multicentre RCT was conducted. The RCT compared patients, all of whom received best medical therapy, and a random half of whom received EC-IC bypass. Those who received EC-IC bypass were shown to have a 14% increased risk of stroke compared with those who did not receive surgery.</a:t>
            </a:r>
          </a:p>
          <a:p>
            <a:endParaRPr lang="en-CA">
              <a:latin typeface="Times New Roman" charset="0"/>
            </a:endParaRPr>
          </a:p>
          <a:p>
            <a:r>
              <a:rPr lang="en-CA">
                <a:latin typeface="Times New Roman" charset="0"/>
              </a:rPr>
              <a:t>Hormonal replacement therapy, in a meta-analysis of observational studies, was reported to be associated with a 50% decrease in coronary artery disease events, leading to widespread prescription into the postmenopausal period. Eventually, however, a large RCT was performed among over 16000 women, followed for several years, which showed a Hazard Ratio of 1.29, that is, a 29% increase in coronary artery disease among post-menopausal women receiving HRT.</a:t>
            </a:r>
          </a:p>
          <a:p>
            <a:endParaRPr lang="en-CA">
              <a:latin typeface="Times New Roman" charset="0"/>
            </a:endParaRPr>
          </a:p>
          <a:p>
            <a:r>
              <a:rPr lang="en-CA">
                <a:latin typeface="Times New Roman" charset="0"/>
              </a:rPr>
              <a:t>In the third example, a large observational study found vitamin E to be associated with a significant decrease in coronary artery disease deaths – but an even larger RCT showed no such effect, and in fact found harm from higher doses.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introduce</a:t>
            </a:r>
            <a:r>
              <a:rPr lang="en-US" baseline="0" dirty="0" smtClean="0"/>
              <a:t> starting from 2, then 1 and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BACE4-094A-B044-A7BF-C8D19E36C2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25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242-0E16-984A-A611-FA1FE2B259A9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2A40-089B-1C42-AD7B-2F667013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6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242-0E16-984A-A611-FA1FE2B259A9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2A40-089B-1C42-AD7B-2F667013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6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242-0E16-984A-A611-FA1FE2B259A9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2A40-089B-1C42-AD7B-2F667013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944" y="526014"/>
            <a:ext cx="8096152" cy="814572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2945" y="1358224"/>
            <a:ext cx="8100562" cy="4921355"/>
          </a:xfrm>
        </p:spPr>
        <p:txBody>
          <a:bodyPr/>
          <a:lstStyle>
            <a:lvl2pPr>
              <a:defRPr sz="2000"/>
            </a:lvl2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224" y="4918307"/>
            <a:ext cx="1517325" cy="18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11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35" tIns="45718" rIns="91435" bIns="45718" rtlCol="0" anchor="b" anchorCtr="0">
            <a:noAutofit/>
          </a:bodyPr>
          <a:lstStyle>
            <a:lvl1pPr algn="ctr" defTabSz="914353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Calibri"/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1"/>
            <a:ext cx="7772400" cy="877824"/>
          </a:xfrm>
        </p:spPr>
        <p:txBody>
          <a:bodyPr vert="horz" lIns="91435" tIns="45718" rIns="91435" bIns="45718" rtlCol="0">
            <a:normAutofit/>
          </a:bodyPr>
          <a:lstStyle>
            <a:lvl1pPr marL="0" indent="0" algn="ctr" defTabSz="914353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Calibri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121027"/>
            <a:ext cx="7770813" cy="1429871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7" y="1959511"/>
            <a:ext cx="7770813" cy="416665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39863" y="121027"/>
            <a:ext cx="7016750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CA" dirty="0" smtClean="0"/>
              <a:t>Section I – sub 1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439863" y="1789115"/>
            <a:ext cx="7016750" cy="42545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" y="-228702"/>
            <a:ext cx="941273" cy="195950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none" lIns="91435" tIns="45718" rIns="91435" bIns="45718" rtlCol="0">
            <a:spAutoFit/>
          </a:bodyPr>
          <a:lstStyle/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srgbClr val="FFFF00"/>
                </a:solidFill>
                <a:latin typeface="Calibri"/>
                <a:cs typeface="Calibri"/>
              </a:rPr>
              <a:t>Item 1</a:t>
            </a:r>
          </a:p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Calibri"/>
                <a:cs typeface="Calibri"/>
              </a:rPr>
              <a:t>Item 2</a:t>
            </a:r>
          </a:p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Calibri"/>
                <a:cs typeface="Calibri"/>
              </a:rPr>
              <a:t>Item 3</a:t>
            </a:r>
            <a:endParaRPr lang="en-US" sz="14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880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97006" y="121027"/>
            <a:ext cx="70596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CA" dirty="0" smtClean="0"/>
              <a:t>Section I –subtitle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397006" y="1862139"/>
            <a:ext cx="7059613" cy="420211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" y="-228702"/>
            <a:ext cx="941273" cy="195950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none" lIns="91435" tIns="45718" rIns="91435" bIns="45718" rtlCol="0">
            <a:spAutoFit/>
          </a:bodyPr>
          <a:lstStyle/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Calibri"/>
                <a:cs typeface="Calibri"/>
              </a:rPr>
              <a:t>Item 1</a:t>
            </a:r>
          </a:p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srgbClr val="FFFF00"/>
                </a:solidFill>
                <a:latin typeface="Calibri"/>
                <a:cs typeface="Calibri"/>
              </a:rPr>
              <a:t>Item 2</a:t>
            </a:r>
          </a:p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Calibri"/>
                <a:cs typeface="Calibri"/>
              </a:rPr>
              <a:t>Item 3</a:t>
            </a:r>
            <a:endParaRPr lang="en-US" sz="14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731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8145" y="121027"/>
            <a:ext cx="6848475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CA" dirty="0" smtClean="0"/>
              <a:t>Section I –subtitle 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608145" y="1809751"/>
            <a:ext cx="6848475" cy="41798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" y="-228702"/>
            <a:ext cx="941273" cy="195950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none" lIns="91435" tIns="45718" rIns="91435" bIns="45718" rtlCol="0">
            <a:spAutoFit/>
          </a:bodyPr>
          <a:lstStyle/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Calibri"/>
                <a:cs typeface="Calibri"/>
              </a:rPr>
              <a:t>Item 1</a:t>
            </a:r>
          </a:p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Calibri"/>
                <a:cs typeface="Calibri"/>
              </a:rPr>
              <a:t>Item 2</a:t>
            </a:r>
          </a:p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srgbClr val="FFFF00"/>
                </a:solidFill>
                <a:latin typeface="Calibri"/>
                <a:cs typeface="Calibri"/>
              </a:rPr>
              <a:t>Item 3</a:t>
            </a:r>
            <a:endParaRPr lang="en-US" sz="14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2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7" y="121027"/>
            <a:ext cx="6860117" cy="142987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CA" dirty="0" smtClean="0"/>
              <a:t>Section II – subsection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628258" y="-320193"/>
            <a:ext cx="1515749" cy="222624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91435" tIns="45718" rIns="91435" bIns="45718" rtlCol="0">
            <a:spAutoFit/>
          </a:bodyPr>
          <a:lstStyle/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FFFF00"/>
                </a:solidFill>
                <a:latin typeface="Calibri"/>
                <a:cs typeface="Calibri"/>
              </a:rPr>
              <a:t>Item 1</a:t>
            </a:r>
          </a:p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732E9A">
                    <a:lumMod val="40000"/>
                    <a:lumOff val="60000"/>
                  </a:srgbClr>
                </a:solidFill>
                <a:latin typeface="Calibri"/>
                <a:cs typeface="Calibri"/>
              </a:rPr>
              <a:t>Item 2</a:t>
            </a:r>
          </a:p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732E9A">
                    <a:lumMod val="40000"/>
                    <a:lumOff val="60000"/>
                  </a:srgbClr>
                </a:solidFill>
                <a:latin typeface="Calibri"/>
                <a:cs typeface="Calibri"/>
              </a:rPr>
              <a:t>Item 3</a:t>
            </a:r>
            <a:endParaRPr lang="en-US" sz="1600" dirty="0">
              <a:solidFill>
                <a:srgbClr val="732E9A">
                  <a:lumMod val="40000"/>
                  <a:lumOff val="60000"/>
                </a:srgbClr>
              </a:solidFill>
              <a:latin typeface="Calibri"/>
              <a:cs typeface="Calibri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906588"/>
            <a:ext cx="6859588" cy="425291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7" y="121027"/>
            <a:ext cx="6849533" cy="142987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CA" dirty="0" smtClean="0"/>
              <a:t>Section II – subsection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628258" y="-320193"/>
            <a:ext cx="1515749" cy="222624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91435" tIns="45718" rIns="91435" bIns="45718" rtlCol="0">
            <a:spAutoFit/>
          </a:bodyPr>
          <a:lstStyle/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white"/>
                </a:solidFill>
                <a:latin typeface="Calibri"/>
                <a:cs typeface="Calibri"/>
              </a:rPr>
              <a:t>Item 1</a:t>
            </a:r>
          </a:p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FFFF00"/>
                </a:solidFill>
                <a:latin typeface="Calibri"/>
                <a:cs typeface="Calibri"/>
              </a:rPr>
              <a:t>Item 2</a:t>
            </a:r>
          </a:p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732E9A">
                    <a:lumMod val="40000"/>
                    <a:lumOff val="60000"/>
                  </a:srgbClr>
                </a:solidFill>
                <a:latin typeface="Calibri"/>
                <a:cs typeface="Calibri"/>
              </a:rPr>
              <a:t>Item 3</a:t>
            </a:r>
            <a:endParaRPr lang="en-US" sz="1600" dirty="0">
              <a:solidFill>
                <a:srgbClr val="732E9A">
                  <a:lumMod val="40000"/>
                  <a:lumOff val="60000"/>
                </a:srgbClr>
              </a:solidFill>
              <a:latin typeface="Calibri"/>
              <a:cs typeface="Calibri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4" y="1906591"/>
            <a:ext cx="6850063" cy="418941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242-0E16-984A-A611-FA1FE2B259A9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2A40-089B-1C42-AD7B-2F667013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8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121027"/>
            <a:ext cx="6743700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CA" dirty="0" smtClean="0"/>
              <a:t>Section II – subsection 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628258" y="-320193"/>
            <a:ext cx="1515749" cy="222624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91435" tIns="45718" rIns="91435" bIns="45718" rtlCol="0">
            <a:spAutoFit/>
          </a:bodyPr>
          <a:lstStyle/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white"/>
                </a:solidFill>
                <a:latin typeface="Calibri"/>
                <a:cs typeface="Calibri"/>
              </a:rPr>
              <a:t>Item 1</a:t>
            </a:r>
          </a:p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732E9A">
                    <a:lumMod val="40000"/>
                    <a:lumOff val="60000"/>
                  </a:srgbClr>
                </a:solidFill>
                <a:latin typeface="Calibri"/>
                <a:cs typeface="Calibri"/>
              </a:rPr>
              <a:t>Item 2</a:t>
            </a:r>
          </a:p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FFFF00"/>
                </a:solidFill>
                <a:latin typeface="Calibri"/>
                <a:cs typeface="Calibri"/>
              </a:rPr>
              <a:t>Item 3</a:t>
            </a:r>
            <a:endParaRPr lang="en-US" sz="16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766889"/>
            <a:ext cx="6743700" cy="432911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8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5"/>
            <a:ext cx="7772400" cy="977153"/>
          </a:xfrm>
        </p:spPr>
        <p:txBody>
          <a:bodyPr anchor="b" anchorCtr="0">
            <a:noAutofit/>
          </a:bodyPr>
          <a:lstStyle>
            <a:lvl1pPr>
              <a:defRPr sz="4800"/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6" y="5257801"/>
            <a:ext cx="7770813" cy="874059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202" y="424651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990600"/>
            <a:ext cx="7770813" cy="1743075"/>
          </a:xfrm>
        </p:spPr>
        <p:txBody>
          <a:bodyPr vert="horz" lIns="91435" tIns="45718" rIns="91435" bIns="45718" rtlCol="0" anchor="b" anchorCtr="0">
            <a:noAutofit/>
          </a:bodyPr>
          <a:lstStyle>
            <a:lvl1pPr algn="ctr" defTabSz="914353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Calibri"/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756652"/>
            <a:ext cx="7770813" cy="1281953"/>
          </a:xfrm>
        </p:spPr>
        <p:txBody>
          <a:bodyPr vert="horz" lIns="91435" tIns="45718" rIns="91435" bIns="45718" rtlCol="0">
            <a:normAutofit/>
          </a:bodyPr>
          <a:lstStyle>
            <a:lvl1pPr marL="0" indent="0" algn="ctr" defTabSz="914353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Calibri"/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121027"/>
            <a:ext cx="7770813" cy="1429871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44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590" indent="-336532">
              <a:defRPr sz="1800"/>
            </a:lvl8pPr>
            <a:lvl9pPr marL="2398590" indent="-336532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44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590" indent="-336532">
              <a:defRPr sz="1800"/>
            </a:lvl8pPr>
            <a:lvl9pPr marL="2398590" indent="-336532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121027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4"/>
            <a:ext cx="3611880" cy="614083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1"/>
            <a:ext cx="3611880" cy="3687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590" indent="-336532">
              <a:defRPr sz="1600"/>
            </a:lvl8pPr>
            <a:lvl9pPr marL="2398590" indent="-336532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4"/>
            <a:ext cx="3611880" cy="614083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1"/>
            <a:ext cx="3611880" cy="3687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590" indent="-336532">
              <a:defRPr sz="1600"/>
            </a:lvl8pPr>
            <a:lvl9pPr marL="2398590" indent="-336532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49"/>
            <a:ext cx="3657600" cy="1162051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1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590" indent="-336532">
              <a:defRPr sz="1800"/>
            </a:lvl8pPr>
            <a:lvl9pPr marL="2398590" indent="-336532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3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Calibri"/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91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35" tIns="45718" rIns="91435" bIns="45718" rtlCol="0">
            <a:normAutofit/>
          </a:bodyPr>
          <a:lstStyle>
            <a:lvl1pPr marL="342882" indent="-342882" algn="l" defTabSz="914353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35" tIns="45718" rIns="91435" bIns="45718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Calibri"/>
              </a:defRPr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marL="0" lvl="0" indent="0" algn="l" defTabSz="914353" rtl="0" eaLnBrk="1" latinLnBrk="0" hangingPunct="1">
              <a:spcBef>
                <a:spcPts val="2000"/>
              </a:spcBef>
              <a:buFontTx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Calibri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204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35" tIns="45718" rIns="91435" bIns="45718" rtlCol="0">
            <a:normAutofit/>
          </a:bodyPr>
          <a:lstStyle>
            <a:lvl1pPr marL="342882" indent="-342882" algn="l" defTabSz="914353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601"/>
            <a:ext cx="7776882" cy="950259"/>
          </a:xfrm>
        </p:spPr>
        <p:txBody>
          <a:bodyPr vert="horz" lIns="91435" tIns="45718" rIns="91435" bIns="45718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Calibri"/>
              </a:defRPr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marL="0" lvl="0" indent="0" algn="l" defTabSz="914353" rtl="0" eaLnBrk="1" latinLnBrk="0" hangingPunct="1">
              <a:spcBef>
                <a:spcPts val="2000"/>
              </a:spcBef>
              <a:buFontTx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242-0E16-984A-A611-FA1FE2B259A9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2A40-089B-1C42-AD7B-2F667013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5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Calibri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35" tIns="45718" rIns="91435" bIns="45718" rtlCol="0">
            <a:normAutofit/>
          </a:bodyPr>
          <a:lstStyle>
            <a:lvl1pPr marL="342882" indent="-342882" algn="l" defTabSz="914353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601"/>
            <a:ext cx="7776882" cy="950259"/>
          </a:xfrm>
        </p:spPr>
        <p:txBody>
          <a:bodyPr vert="horz" lIns="91435" tIns="45718" rIns="91435" bIns="45718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Calibri"/>
              </a:defRPr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marL="0" lvl="0" indent="0" algn="l" defTabSz="914353" rtl="0" eaLnBrk="1" latinLnBrk="0" hangingPunct="1">
              <a:spcBef>
                <a:spcPts val="2000"/>
              </a:spcBef>
              <a:buFontTx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35" tIns="45718" rIns="91435" bIns="45718" rtlCol="0">
            <a:normAutofit/>
          </a:bodyPr>
          <a:lstStyle>
            <a:lvl1pPr marL="342882" indent="-342882" algn="l" defTabSz="914353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35" tIns="45718" rIns="91435" bIns="45718" rtlCol="0">
            <a:normAutofit/>
          </a:bodyPr>
          <a:lstStyle>
            <a:lvl1pPr marL="342882" indent="-342882" algn="l" defTabSz="914353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35" tIns="45718" rIns="91435" bIns="45718" rtlCol="0">
            <a:normAutofit/>
          </a:bodyPr>
          <a:lstStyle>
            <a:lvl1pPr marL="342882" indent="-342882" algn="l" defTabSz="914353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35" tIns="45718" rIns="91435" bIns="45718" rtlCol="0">
            <a:normAutofit/>
          </a:bodyPr>
          <a:lstStyle>
            <a:lvl1pPr marL="342882" indent="-342882" algn="l" defTabSz="914353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35" tIns="45718" rIns="91435" bIns="45718" rtlCol="0">
            <a:normAutofit/>
          </a:bodyPr>
          <a:lstStyle>
            <a:lvl1pPr marL="342882" indent="-342882" algn="l" defTabSz="914353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1"/>
            <a:ext cx="1600200" cy="5592763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1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8F5DD-D58F-8D4C-99D8-3149DC1B9C9C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960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35" tIns="45718" rIns="91435" bIns="45718" rtlCol="0" anchor="b" anchorCtr="0">
            <a:noAutofit/>
          </a:bodyPr>
          <a:lstStyle>
            <a:lvl1pPr algn="ctr" defTabSz="914353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Calibri"/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1"/>
            <a:ext cx="7772400" cy="877824"/>
          </a:xfrm>
        </p:spPr>
        <p:txBody>
          <a:bodyPr vert="horz" lIns="91435" tIns="45718" rIns="91435" bIns="45718" rtlCol="0">
            <a:normAutofit/>
          </a:bodyPr>
          <a:lstStyle>
            <a:lvl1pPr marL="0" indent="0" algn="ctr" defTabSz="914353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Calibri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121027"/>
            <a:ext cx="7770813" cy="1429871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7" y="1959511"/>
            <a:ext cx="7770813" cy="416665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39863" y="121027"/>
            <a:ext cx="7016750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CA" dirty="0" smtClean="0"/>
              <a:t>Section I – sub 1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439863" y="1789115"/>
            <a:ext cx="7016750" cy="42545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" y="-228702"/>
            <a:ext cx="941273" cy="195950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none" lIns="91435" tIns="45718" rIns="91435" bIns="45718" rtlCol="0">
            <a:spAutoFit/>
          </a:bodyPr>
          <a:lstStyle/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srgbClr val="FFFF00"/>
                </a:solidFill>
                <a:latin typeface="Calibri"/>
                <a:cs typeface="Calibri"/>
              </a:rPr>
              <a:t>Item 1</a:t>
            </a:r>
          </a:p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Calibri"/>
                <a:cs typeface="Calibri"/>
              </a:rPr>
              <a:t>Item 2</a:t>
            </a:r>
          </a:p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Calibri"/>
                <a:cs typeface="Calibri"/>
              </a:rPr>
              <a:t>Item 3</a:t>
            </a:r>
            <a:endParaRPr lang="en-US" sz="14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880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97006" y="121027"/>
            <a:ext cx="70596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CA" dirty="0" smtClean="0"/>
              <a:t>Section I –subtitle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397006" y="1862139"/>
            <a:ext cx="7059613" cy="420211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" y="-228702"/>
            <a:ext cx="941273" cy="195950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none" lIns="91435" tIns="45718" rIns="91435" bIns="45718" rtlCol="0">
            <a:spAutoFit/>
          </a:bodyPr>
          <a:lstStyle/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Calibri"/>
                <a:cs typeface="Calibri"/>
              </a:rPr>
              <a:t>Item 1</a:t>
            </a:r>
          </a:p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srgbClr val="FFFF00"/>
                </a:solidFill>
                <a:latin typeface="Calibri"/>
                <a:cs typeface="Calibri"/>
              </a:rPr>
              <a:t>Item 2</a:t>
            </a:r>
          </a:p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Calibri"/>
                <a:cs typeface="Calibri"/>
              </a:rPr>
              <a:t>Item 3</a:t>
            </a:r>
            <a:endParaRPr lang="en-US" sz="14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731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8145" y="121027"/>
            <a:ext cx="6848475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CA" dirty="0" smtClean="0"/>
              <a:t>Section I –subtitle 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608145" y="1809751"/>
            <a:ext cx="6848475" cy="41798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" y="-228702"/>
            <a:ext cx="941273" cy="1959507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none" lIns="91435" tIns="45718" rIns="91435" bIns="45718" rtlCol="0">
            <a:spAutoFit/>
          </a:bodyPr>
          <a:lstStyle/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Calibri"/>
                <a:cs typeface="Calibri"/>
              </a:rPr>
              <a:t>Item 1</a:t>
            </a:r>
          </a:p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prstClr val="white"/>
                </a:solidFill>
                <a:latin typeface="Calibri"/>
                <a:cs typeface="Calibri"/>
              </a:rPr>
              <a:t>Item 2</a:t>
            </a:r>
          </a:p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400" dirty="0" smtClean="0">
                <a:solidFill>
                  <a:srgbClr val="FFFF00"/>
                </a:solidFill>
                <a:latin typeface="Calibri"/>
                <a:cs typeface="Calibri"/>
              </a:rPr>
              <a:t>Item 3</a:t>
            </a:r>
            <a:endParaRPr lang="en-US" sz="14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2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7" y="121027"/>
            <a:ext cx="6860117" cy="142987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CA" dirty="0" smtClean="0"/>
              <a:t>Section II – subsection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628258" y="-320193"/>
            <a:ext cx="1515749" cy="222624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91435" tIns="45718" rIns="91435" bIns="45718" rtlCol="0">
            <a:spAutoFit/>
          </a:bodyPr>
          <a:lstStyle/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FFFF00"/>
                </a:solidFill>
                <a:latin typeface="Calibri"/>
                <a:cs typeface="Calibri"/>
              </a:rPr>
              <a:t>Item 1</a:t>
            </a:r>
          </a:p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732E9A">
                    <a:lumMod val="40000"/>
                    <a:lumOff val="60000"/>
                  </a:srgbClr>
                </a:solidFill>
                <a:latin typeface="Calibri"/>
                <a:cs typeface="Calibri"/>
              </a:rPr>
              <a:t>Item 2</a:t>
            </a:r>
          </a:p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732E9A">
                    <a:lumMod val="40000"/>
                    <a:lumOff val="60000"/>
                  </a:srgbClr>
                </a:solidFill>
                <a:latin typeface="Calibri"/>
                <a:cs typeface="Calibri"/>
              </a:rPr>
              <a:t>Item 3</a:t>
            </a:r>
            <a:endParaRPr lang="en-US" sz="1600" dirty="0">
              <a:solidFill>
                <a:srgbClr val="732E9A">
                  <a:lumMod val="40000"/>
                  <a:lumOff val="60000"/>
                </a:srgbClr>
              </a:solidFill>
              <a:latin typeface="Calibri"/>
              <a:cs typeface="Calibri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906588"/>
            <a:ext cx="6859588" cy="425291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242-0E16-984A-A611-FA1FE2B259A9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2A40-089B-1C42-AD7B-2F667013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9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7" y="121027"/>
            <a:ext cx="6849533" cy="142987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CA" dirty="0" smtClean="0"/>
              <a:t>Section II – subsection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628258" y="-320193"/>
            <a:ext cx="1515749" cy="222624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91435" tIns="45718" rIns="91435" bIns="45718" rtlCol="0">
            <a:spAutoFit/>
          </a:bodyPr>
          <a:lstStyle/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white"/>
                </a:solidFill>
                <a:latin typeface="Calibri"/>
                <a:cs typeface="Calibri"/>
              </a:rPr>
              <a:t>Item 1</a:t>
            </a:r>
          </a:p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FFFF00"/>
                </a:solidFill>
                <a:latin typeface="Calibri"/>
                <a:cs typeface="Calibri"/>
              </a:rPr>
              <a:t>Item 2</a:t>
            </a:r>
          </a:p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732E9A">
                    <a:lumMod val="40000"/>
                    <a:lumOff val="60000"/>
                  </a:srgbClr>
                </a:solidFill>
                <a:latin typeface="Calibri"/>
                <a:cs typeface="Calibri"/>
              </a:rPr>
              <a:t>Item 3</a:t>
            </a:r>
            <a:endParaRPr lang="en-US" sz="1600" dirty="0">
              <a:solidFill>
                <a:srgbClr val="732E9A">
                  <a:lumMod val="40000"/>
                  <a:lumOff val="60000"/>
                </a:srgbClr>
              </a:solidFill>
              <a:latin typeface="Calibri"/>
              <a:cs typeface="Calibri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4" y="1906591"/>
            <a:ext cx="6850063" cy="418941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121027"/>
            <a:ext cx="6743700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CA" dirty="0" smtClean="0"/>
              <a:t>Section II – subsection 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628258" y="-320193"/>
            <a:ext cx="1515749" cy="222624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91435" tIns="45718" rIns="91435" bIns="45718" rtlCol="0">
            <a:spAutoFit/>
          </a:bodyPr>
          <a:lstStyle/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prstClr val="white"/>
                </a:solidFill>
                <a:latin typeface="Calibri"/>
                <a:cs typeface="Calibri"/>
              </a:rPr>
              <a:t>Item 1</a:t>
            </a:r>
          </a:p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732E9A">
                    <a:lumMod val="40000"/>
                    <a:lumOff val="60000"/>
                  </a:srgbClr>
                </a:solidFill>
                <a:latin typeface="Calibri"/>
                <a:cs typeface="Calibri"/>
              </a:rPr>
              <a:t>Item 2</a:t>
            </a:r>
          </a:p>
          <a:p>
            <a:pPr marL="285736" indent="-285736" defTabSz="914353">
              <a:lnSpc>
                <a:spcPct val="30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FFFF00"/>
                </a:solidFill>
                <a:latin typeface="Calibri"/>
                <a:cs typeface="Calibri"/>
              </a:rPr>
              <a:t>Item 3</a:t>
            </a:r>
            <a:endParaRPr lang="en-US" sz="16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1766889"/>
            <a:ext cx="6743700" cy="432911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8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5"/>
            <a:ext cx="7772400" cy="977153"/>
          </a:xfrm>
        </p:spPr>
        <p:txBody>
          <a:bodyPr anchor="b" anchorCtr="0">
            <a:noAutofit/>
          </a:bodyPr>
          <a:lstStyle>
            <a:lvl1pPr>
              <a:defRPr sz="4800"/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6" y="5257801"/>
            <a:ext cx="7770813" cy="874059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202" y="424651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990600"/>
            <a:ext cx="7770813" cy="1743075"/>
          </a:xfrm>
        </p:spPr>
        <p:txBody>
          <a:bodyPr vert="horz" lIns="91435" tIns="45718" rIns="91435" bIns="45718" rtlCol="0" anchor="b" anchorCtr="0">
            <a:noAutofit/>
          </a:bodyPr>
          <a:lstStyle>
            <a:lvl1pPr algn="ctr" defTabSz="914353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Calibri"/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756652"/>
            <a:ext cx="7770813" cy="1281953"/>
          </a:xfrm>
        </p:spPr>
        <p:txBody>
          <a:bodyPr vert="horz" lIns="91435" tIns="45718" rIns="91435" bIns="45718" rtlCol="0">
            <a:normAutofit/>
          </a:bodyPr>
          <a:lstStyle>
            <a:lvl1pPr marL="0" indent="0" algn="ctr" defTabSz="914353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Calibri"/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121027"/>
            <a:ext cx="7770813" cy="1429871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44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590" indent="-336532">
              <a:defRPr sz="1800"/>
            </a:lvl8pPr>
            <a:lvl9pPr marL="2398590" indent="-336532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44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590" indent="-336532">
              <a:defRPr sz="1800"/>
            </a:lvl8pPr>
            <a:lvl9pPr marL="2398590" indent="-336532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121027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4"/>
            <a:ext cx="3611880" cy="614083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1"/>
            <a:ext cx="3611880" cy="3687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590" indent="-336532">
              <a:defRPr sz="1600"/>
            </a:lvl8pPr>
            <a:lvl9pPr marL="2398590" indent="-336532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4"/>
            <a:ext cx="3611880" cy="614083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1"/>
            <a:ext cx="3611880" cy="3687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590" indent="-336532">
              <a:defRPr sz="1600"/>
            </a:lvl8pPr>
            <a:lvl9pPr marL="2398590" indent="-336532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49"/>
            <a:ext cx="3657600" cy="1162051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1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590" indent="-336532">
              <a:defRPr sz="1800"/>
            </a:lvl8pPr>
            <a:lvl9pPr marL="2398590" indent="-336532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3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Calibri"/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91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35" tIns="45718" rIns="91435" bIns="45718" rtlCol="0">
            <a:normAutofit/>
          </a:bodyPr>
          <a:lstStyle>
            <a:lvl1pPr marL="342882" indent="-342882" algn="l" defTabSz="914353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35" tIns="45718" rIns="91435" bIns="45718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Calibri"/>
              </a:defRPr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marL="0" lvl="0" indent="0" algn="l" defTabSz="914353" rtl="0" eaLnBrk="1" latinLnBrk="0" hangingPunct="1">
              <a:spcBef>
                <a:spcPts val="2000"/>
              </a:spcBef>
              <a:buFontTx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242-0E16-984A-A611-FA1FE2B259A9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2A40-089B-1C42-AD7B-2F667013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8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Calibri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204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35" tIns="45718" rIns="91435" bIns="45718" rtlCol="0">
            <a:normAutofit/>
          </a:bodyPr>
          <a:lstStyle>
            <a:lvl1pPr marL="342882" indent="-342882" algn="l" defTabSz="914353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601"/>
            <a:ext cx="7776882" cy="950259"/>
          </a:xfrm>
        </p:spPr>
        <p:txBody>
          <a:bodyPr vert="horz" lIns="91435" tIns="45718" rIns="91435" bIns="45718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Calibri"/>
              </a:defRPr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marL="0" lvl="0" indent="0" algn="l" defTabSz="914353" rtl="0" eaLnBrk="1" latinLnBrk="0" hangingPunct="1">
              <a:spcBef>
                <a:spcPts val="2000"/>
              </a:spcBef>
              <a:buFontTx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5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Calibri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35" tIns="45718" rIns="91435" bIns="45718" rtlCol="0">
            <a:normAutofit/>
          </a:bodyPr>
          <a:lstStyle>
            <a:lvl1pPr marL="342882" indent="-342882" algn="l" defTabSz="914353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601"/>
            <a:ext cx="7776882" cy="950259"/>
          </a:xfrm>
        </p:spPr>
        <p:txBody>
          <a:bodyPr vert="horz" lIns="91435" tIns="45718" rIns="91435" bIns="45718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Calibri"/>
              </a:defRPr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marL="0" lvl="0" indent="0" algn="l" defTabSz="914353" rtl="0" eaLnBrk="1" latinLnBrk="0" hangingPunct="1">
              <a:spcBef>
                <a:spcPts val="2000"/>
              </a:spcBef>
              <a:buFontTx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35" tIns="45718" rIns="91435" bIns="45718" rtlCol="0">
            <a:normAutofit/>
          </a:bodyPr>
          <a:lstStyle>
            <a:lvl1pPr marL="342882" indent="-342882" algn="l" defTabSz="914353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35" tIns="45718" rIns="91435" bIns="45718" rtlCol="0">
            <a:normAutofit/>
          </a:bodyPr>
          <a:lstStyle>
            <a:lvl1pPr marL="342882" indent="-342882" algn="l" defTabSz="914353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35" tIns="45718" rIns="91435" bIns="45718" rtlCol="0">
            <a:normAutofit/>
          </a:bodyPr>
          <a:lstStyle>
            <a:lvl1pPr marL="342882" indent="-342882" algn="l" defTabSz="914353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35" tIns="45718" rIns="91435" bIns="45718" rtlCol="0">
            <a:normAutofit/>
          </a:bodyPr>
          <a:lstStyle>
            <a:lvl1pPr marL="342882" indent="-342882" algn="l" defTabSz="914353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35" tIns="45718" rIns="91435" bIns="45718" rtlCol="0">
            <a:normAutofit/>
          </a:bodyPr>
          <a:lstStyle>
            <a:lvl1pPr marL="342882" indent="-342882" algn="l" defTabSz="914353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1"/>
            <a:ext cx="1600200" cy="5592763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1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8F5DD-D58F-8D4C-99D8-3149DC1B9C9C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960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0F9A4544-7541-4B28-AC26-9477ED0AADE3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7712015" y="6133449"/>
            <a:ext cx="1328468" cy="51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 defTabSz="914353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6003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61B5-D9CD-4B8A-B317-8AC52C927891}" type="datetimeFigureOut">
              <a:rPr lang="it-IT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12/05/2015</a:t>
            </a:fld>
            <a:endParaRPr lang="it-IT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44C0-85CD-4512-AB6B-B4E3C3DC77A4}" type="slidenum">
              <a:rPr lang="it-IT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92976" y="1151934"/>
            <a:ext cx="7358063" cy="2321719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92976" y="3536159"/>
            <a:ext cx="7358063" cy="79474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1" algn="ctr">
              <a:spcBef>
                <a:spcPts val="0"/>
              </a:spcBef>
              <a:buSzTx/>
              <a:buNone/>
              <a:defRPr sz="2200"/>
            </a:lvl2pPr>
            <a:lvl3pPr marL="0" indent="321440" algn="ctr">
              <a:spcBef>
                <a:spcPts val="0"/>
              </a:spcBef>
              <a:buSzTx/>
              <a:buNone/>
              <a:defRPr sz="2200"/>
            </a:lvl3pPr>
            <a:lvl4pPr marL="0" indent="482161" algn="ctr">
              <a:spcBef>
                <a:spcPts val="0"/>
              </a:spcBef>
              <a:buSzTx/>
              <a:buNone/>
              <a:defRPr sz="2200"/>
            </a:lvl4pPr>
            <a:lvl5pPr marL="0" indent="642882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892976" y="4723808"/>
            <a:ext cx="7358063" cy="1000125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892976" y="5759653"/>
            <a:ext cx="7358063" cy="79474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1" algn="ctr">
              <a:spcBef>
                <a:spcPts val="0"/>
              </a:spcBef>
              <a:buSzTx/>
              <a:buNone/>
              <a:defRPr sz="2200"/>
            </a:lvl2pPr>
            <a:lvl3pPr marL="0" indent="321440" algn="ctr">
              <a:spcBef>
                <a:spcPts val="0"/>
              </a:spcBef>
              <a:buSzTx/>
              <a:buNone/>
              <a:defRPr sz="2200"/>
            </a:lvl3pPr>
            <a:lvl4pPr marL="0" indent="482161" algn="ctr">
              <a:spcBef>
                <a:spcPts val="0"/>
              </a:spcBef>
              <a:buSzTx/>
              <a:buNone/>
              <a:defRPr sz="2200"/>
            </a:lvl4pPr>
            <a:lvl5pPr marL="0" indent="642882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92976" y="2268144"/>
            <a:ext cx="7358063" cy="232171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242-0E16-984A-A611-FA1FE2B259A9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2A40-089B-1C42-AD7B-2F667013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9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69732" y="446485"/>
            <a:ext cx="3750469" cy="2803923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669732" y="3348638"/>
            <a:ext cx="3750469" cy="28842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1" algn="ctr">
              <a:spcBef>
                <a:spcPts val="0"/>
              </a:spcBef>
              <a:buSzTx/>
              <a:buNone/>
              <a:defRPr sz="2200"/>
            </a:lvl2pPr>
            <a:lvl3pPr marL="0" indent="321440" algn="ctr">
              <a:spcBef>
                <a:spcPts val="0"/>
              </a:spcBef>
              <a:buSzTx/>
              <a:buNone/>
              <a:defRPr sz="2200"/>
            </a:lvl3pPr>
            <a:lvl4pPr marL="0" indent="482161" algn="ctr">
              <a:spcBef>
                <a:spcPts val="0"/>
              </a:spcBef>
              <a:buSzTx/>
              <a:buNone/>
              <a:defRPr sz="2200"/>
            </a:lvl4pPr>
            <a:lvl5pPr marL="0" indent="642882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/>
              <a:t>Body Level One</a:t>
            </a:r>
          </a:p>
          <a:p>
            <a:pPr lvl="1">
              <a:defRPr sz="1800"/>
            </a:pPr>
            <a:r>
              <a:rPr sz="2500"/>
              <a:t>Body Level Two</a:t>
            </a:r>
          </a:p>
          <a:p>
            <a:pPr lvl="2">
              <a:defRPr sz="1800"/>
            </a:pPr>
            <a:r>
              <a:rPr sz="2500"/>
              <a:t>Body Level Three</a:t>
            </a:r>
          </a:p>
          <a:p>
            <a:pPr lvl="3">
              <a:defRPr sz="1800"/>
            </a:pPr>
            <a:r>
              <a:rPr sz="2500"/>
              <a:t>Body Level Four</a:t>
            </a:r>
          </a:p>
          <a:p>
            <a:pPr lvl="4">
              <a:defRPr sz="1800"/>
            </a:pPr>
            <a:r>
              <a:rPr sz="25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69733" y="276820"/>
            <a:ext cx="7804547" cy="151804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669732" y="1830589"/>
            <a:ext cx="3750469" cy="4420195"/>
          </a:xfrm>
          <a:prstGeom prst="rect">
            <a:avLst/>
          </a:prstGeom>
        </p:spPr>
        <p:txBody>
          <a:bodyPr/>
          <a:lstStyle>
            <a:lvl1pPr marL="241080" indent="-241080">
              <a:spcBef>
                <a:spcPts val="2250"/>
              </a:spcBef>
              <a:defRPr sz="2000"/>
            </a:lvl1pPr>
            <a:lvl2pPr marL="482161" indent="-241080">
              <a:spcBef>
                <a:spcPts val="2250"/>
              </a:spcBef>
              <a:defRPr sz="2000"/>
            </a:lvl2pPr>
            <a:lvl3pPr marL="723242" indent="-241080">
              <a:spcBef>
                <a:spcPts val="2250"/>
              </a:spcBef>
              <a:defRPr sz="2000"/>
            </a:lvl3pPr>
            <a:lvl4pPr marL="964323" indent="-241080">
              <a:spcBef>
                <a:spcPts val="2250"/>
              </a:spcBef>
              <a:defRPr sz="2000"/>
            </a:lvl4pPr>
            <a:lvl5pPr marL="1205403" indent="-241080">
              <a:spcBef>
                <a:spcPts val="2250"/>
              </a:spcBef>
              <a:defRPr sz="2000"/>
            </a:lvl5pPr>
          </a:lstStyle>
          <a:p>
            <a:pPr lvl="0">
              <a:defRPr sz="1800"/>
            </a:pPr>
            <a:r>
              <a:rPr sz="2000"/>
              <a:t>Body Level One</a:t>
            </a:r>
          </a:p>
          <a:p>
            <a:pPr lvl="1">
              <a:defRPr sz="1800"/>
            </a:pPr>
            <a:r>
              <a:rPr sz="2000"/>
              <a:t>Body Level Two</a:t>
            </a:r>
          </a:p>
          <a:p>
            <a:pPr lvl="2">
              <a:defRPr sz="1800"/>
            </a:pPr>
            <a:r>
              <a:rPr sz="2000"/>
              <a:t>Body Level Three</a:t>
            </a:r>
          </a:p>
          <a:p>
            <a:pPr lvl="3">
              <a:defRPr sz="1800"/>
            </a:pPr>
            <a:r>
              <a:rPr sz="2000"/>
              <a:t>Body Level Four</a:t>
            </a:r>
          </a:p>
          <a:p>
            <a:pPr lvl="4">
              <a:defRPr sz="1800"/>
            </a:pPr>
            <a:r>
              <a:rPr sz="20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669733" y="892974"/>
            <a:ext cx="7804547" cy="50720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00"/>
              <a:t>Body Level One</a:t>
            </a:r>
          </a:p>
          <a:p>
            <a:pPr lvl="1">
              <a:defRPr sz="1800"/>
            </a:pPr>
            <a:r>
              <a:rPr sz="2500"/>
              <a:t>Body Level Two</a:t>
            </a:r>
          </a:p>
          <a:p>
            <a:pPr lvl="2">
              <a:defRPr sz="1800"/>
            </a:pPr>
            <a:r>
              <a:rPr sz="2500"/>
              <a:t>Body Level Three</a:t>
            </a:r>
          </a:p>
          <a:p>
            <a:pPr lvl="3">
              <a:defRPr sz="1800"/>
            </a:pPr>
            <a:r>
              <a:rPr sz="2500"/>
              <a:t>Body Level Four</a:t>
            </a:r>
          </a:p>
          <a:p>
            <a:pPr lvl="4">
              <a:defRPr sz="1800"/>
            </a:pPr>
            <a:r>
              <a:rPr sz="25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DD99-1020-4647-B09D-FCB98BE8E2F6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12/05/2015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9937-803B-4BC4-8B99-4022E4DBDD0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154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242-0E16-984A-A611-FA1FE2B259A9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2A40-089B-1C42-AD7B-2F667013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6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DD99-1020-4647-B09D-FCB98BE8E2F6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12/05/2015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9937-803B-4BC4-8B99-4022E4DBDD0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43672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DD99-1020-4647-B09D-FCB98BE8E2F6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12/05/2015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9937-803B-4BC4-8B99-4022E4DBDD0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40997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DD99-1020-4647-B09D-FCB98BE8E2F6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12/05/2015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9937-803B-4BC4-8B99-4022E4DBDD0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26302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DD99-1020-4647-B09D-FCB98BE8E2F6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12/05/2015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9937-803B-4BC4-8B99-4022E4DBDD0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92429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DD99-1020-4647-B09D-FCB98BE8E2F6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12/05/2015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9937-803B-4BC4-8B99-4022E4DBDD0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49822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DD99-1020-4647-B09D-FCB98BE8E2F6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12/05/2015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9937-803B-4BC4-8B99-4022E4DBDD0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37240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DD99-1020-4647-B09D-FCB98BE8E2F6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12/05/2015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9937-803B-4BC4-8B99-4022E4DBDD0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39304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DD99-1020-4647-B09D-FCB98BE8E2F6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12/05/2015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9937-803B-4BC4-8B99-4022E4DBDD0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00856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DD99-1020-4647-B09D-FCB98BE8E2F6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12/05/2015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9937-803B-4BC4-8B99-4022E4DBDD0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15131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DD99-1020-4647-B09D-FCB98BE8E2F6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12/05/2015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E9937-803B-4BC4-8B99-4022E4DBDD0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6369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242-0E16-984A-A611-FA1FE2B259A9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2A40-089B-1C42-AD7B-2F667013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5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5242-0E16-984A-A611-FA1FE2B259A9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C2A40-089B-1C42-AD7B-2F667013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F5242-0E16-984A-A611-FA1FE2B259A9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C2A40-089B-1C42-AD7B-2F667013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6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83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1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45717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45717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45717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45717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45717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7" y="121027"/>
            <a:ext cx="7770813" cy="1429871"/>
          </a:xfrm>
          <a:prstGeom prst="rect">
            <a:avLst/>
          </a:prstGeom>
        </p:spPr>
        <p:txBody>
          <a:bodyPr vert="horz" lIns="91435" tIns="45718" rIns="91435" bIns="45718" rtlCol="0" anchor="ctr" anchorCtr="0">
            <a:noAutofit/>
          </a:bodyPr>
          <a:lstStyle/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1752601"/>
            <a:ext cx="7770813" cy="4373563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2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defRPr>
            </a:lvl1pPr>
          </a:lstStyle>
          <a:p>
            <a:pPr defTabSz="914353"/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914353"/>
              <a:t>5/12/2015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2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defRPr>
            </a:lvl1pPr>
          </a:lstStyle>
          <a:p>
            <a:pPr defTabSz="914353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2"/>
            <a:ext cx="6858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defRPr>
            </a:lvl1pPr>
          </a:lstStyle>
          <a:p>
            <a:pPr defTabSz="914353"/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914353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353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+mj-ea"/>
          <a:cs typeface="Calibri"/>
        </a:defRPr>
      </a:lvl1pPr>
    </p:titleStyle>
    <p:bodyStyle>
      <a:lvl1pPr marL="342882" indent="-342882" algn="l" defTabSz="914353" rtl="0" eaLnBrk="1" latinLnBrk="0" hangingPunct="1">
        <a:spcBef>
          <a:spcPts val="2000"/>
        </a:spcBef>
        <a:buFontTx/>
        <a:buBlip>
          <a:blip r:embed="rId23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+mn-ea"/>
          <a:cs typeface="Calibri"/>
        </a:defRPr>
      </a:lvl1pPr>
      <a:lvl2pPr marL="685765" indent="-336532" algn="l" defTabSz="914353" rtl="0" eaLnBrk="1" latinLnBrk="0" hangingPunct="1">
        <a:spcBef>
          <a:spcPts val="600"/>
        </a:spcBef>
        <a:buFontTx/>
        <a:buBlip>
          <a:blip r:embed="rId23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+mn-ea"/>
          <a:cs typeface="Calibri"/>
        </a:defRPr>
      </a:lvl2pPr>
      <a:lvl3pPr marL="1034997" indent="-349232" algn="l" defTabSz="914353" rtl="0" eaLnBrk="1" latinLnBrk="0" hangingPunct="1">
        <a:spcBef>
          <a:spcPts val="600"/>
        </a:spcBef>
        <a:buFontTx/>
        <a:buBlip>
          <a:blip r:embed="rId23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+mn-ea"/>
          <a:cs typeface="Calibri"/>
        </a:defRPr>
      </a:lvl3pPr>
      <a:lvl4pPr marL="1371530" indent="-336532" algn="l" defTabSz="914353" rtl="0" eaLnBrk="1" latinLnBrk="0" hangingPunct="1">
        <a:spcBef>
          <a:spcPts val="600"/>
        </a:spcBef>
        <a:buFontTx/>
        <a:buBlip>
          <a:blip r:embed="rId23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+mn-ea"/>
          <a:cs typeface="Calibri"/>
        </a:defRPr>
      </a:lvl4pPr>
      <a:lvl5pPr marL="1720762" indent="-349232" algn="l" defTabSz="914353" rtl="0" eaLnBrk="1" latinLnBrk="0" hangingPunct="1">
        <a:spcBef>
          <a:spcPts val="600"/>
        </a:spcBef>
        <a:buFontTx/>
        <a:buBlip>
          <a:blip r:embed="rId23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+mn-ea"/>
          <a:cs typeface="Calibri"/>
        </a:defRPr>
      </a:lvl5pPr>
      <a:lvl6pPr marL="2055708" indent="-336532" algn="l" defTabSz="914353" rtl="0" eaLnBrk="1" latinLnBrk="0" hangingPunct="1">
        <a:spcBef>
          <a:spcPct val="20000"/>
        </a:spcBef>
        <a:buFontTx/>
        <a:buBlip>
          <a:blip r:embed="rId23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590" indent="-336532" algn="l" defTabSz="914353" rtl="0" eaLnBrk="1" latinLnBrk="0" hangingPunct="1">
        <a:spcBef>
          <a:spcPct val="20000"/>
        </a:spcBef>
        <a:buFontTx/>
        <a:buBlip>
          <a:blip r:embed="rId23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060" indent="-336532" algn="l" defTabSz="914353" rtl="0" eaLnBrk="1" latinLnBrk="0" hangingPunct="1">
        <a:spcBef>
          <a:spcPct val="20000"/>
        </a:spcBef>
        <a:buFontTx/>
        <a:buBlip>
          <a:blip r:embed="rId23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530" indent="-336532" algn="l" defTabSz="914353" rtl="0" eaLnBrk="1" latinLnBrk="0" hangingPunct="1">
        <a:spcBef>
          <a:spcPct val="20000"/>
        </a:spcBef>
        <a:buFontTx/>
        <a:buBlip>
          <a:blip r:embed="rId23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7" y="121027"/>
            <a:ext cx="7770813" cy="1429871"/>
          </a:xfrm>
          <a:prstGeom prst="rect">
            <a:avLst/>
          </a:prstGeom>
        </p:spPr>
        <p:txBody>
          <a:bodyPr vert="horz" lIns="91435" tIns="45718" rIns="91435" bIns="45718" rtlCol="0" anchor="ctr" anchorCtr="0">
            <a:noAutofit/>
          </a:bodyPr>
          <a:lstStyle/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1752601"/>
            <a:ext cx="7770813" cy="4373563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2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defRPr>
            </a:lvl1pPr>
          </a:lstStyle>
          <a:p>
            <a:pPr defTabSz="914353"/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914353"/>
              <a:t>5/12/2015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2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defRPr>
            </a:lvl1pPr>
          </a:lstStyle>
          <a:p>
            <a:pPr defTabSz="914353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2"/>
            <a:ext cx="6858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Calibri"/>
              </a:defRPr>
            </a:lvl1pPr>
          </a:lstStyle>
          <a:p>
            <a:pPr defTabSz="914353"/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914353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353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+mj-ea"/>
          <a:cs typeface="Calibri"/>
        </a:defRPr>
      </a:lvl1pPr>
    </p:titleStyle>
    <p:bodyStyle>
      <a:lvl1pPr marL="342882" indent="-342882" algn="l" defTabSz="914353" rtl="0" eaLnBrk="1" latinLnBrk="0" hangingPunct="1">
        <a:spcBef>
          <a:spcPts val="2000"/>
        </a:spcBef>
        <a:buFontTx/>
        <a:buBlip>
          <a:blip r:embed="rId23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+mn-ea"/>
          <a:cs typeface="Calibri"/>
        </a:defRPr>
      </a:lvl1pPr>
      <a:lvl2pPr marL="685765" indent="-336532" algn="l" defTabSz="914353" rtl="0" eaLnBrk="1" latinLnBrk="0" hangingPunct="1">
        <a:spcBef>
          <a:spcPts val="600"/>
        </a:spcBef>
        <a:buFontTx/>
        <a:buBlip>
          <a:blip r:embed="rId23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+mn-ea"/>
          <a:cs typeface="Calibri"/>
        </a:defRPr>
      </a:lvl2pPr>
      <a:lvl3pPr marL="1034997" indent="-349232" algn="l" defTabSz="914353" rtl="0" eaLnBrk="1" latinLnBrk="0" hangingPunct="1">
        <a:spcBef>
          <a:spcPts val="600"/>
        </a:spcBef>
        <a:buFontTx/>
        <a:buBlip>
          <a:blip r:embed="rId23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+mn-ea"/>
          <a:cs typeface="Calibri"/>
        </a:defRPr>
      </a:lvl3pPr>
      <a:lvl4pPr marL="1371530" indent="-336532" algn="l" defTabSz="914353" rtl="0" eaLnBrk="1" latinLnBrk="0" hangingPunct="1">
        <a:spcBef>
          <a:spcPts val="600"/>
        </a:spcBef>
        <a:buFontTx/>
        <a:buBlip>
          <a:blip r:embed="rId23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+mn-ea"/>
          <a:cs typeface="Calibri"/>
        </a:defRPr>
      </a:lvl4pPr>
      <a:lvl5pPr marL="1720762" indent="-349232" algn="l" defTabSz="914353" rtl="0" eaLnBrk="1" latinLnBrk="0" hangingPunct="1">
        <a:spcBef>
          <a:spcPts val="600"/>
        </a:spcBef>
        <a:buFontTx/>
        <a:buBlip>
          <a:blip r:embed="rId23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Calibri"/>
          <a:ea typeface="+mn-ea"/>
          <a:cs typeface="Calibri"/>
        </a:defRPr>
      </a:lvl5pPr>
      <a:lvl6pPr marL="2055708" indent="-336532" algn="l" defTabSz="914353" rtl="0" eaLnBrk="1" latinLnBrk="0" hangingPunct="1">
        <a:spcBef>
          <a:spcPct val="20000"/>
        </a:spcBef>
        <a:buFontTx/>
        <a:buBlip>
          <a:blip r:embed="rId23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590" indent="-336532" algn="l" defTabSz="914353" rtl="0" eaLnBrk="1" latinLnBrk="0" hangingPunct="1">
        <a:spcBef>
          <a:spcPct val="20000"/>
        </a:spcBef>
        <a:buFontTx/>
        <a:buBlip>
          <a:blip r:embed="rId23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060" indent="-336532" algn="l" defTabSz="914353" rtl="0" eaLnBrk="1" latinLnBrk="0" hangingPunct="1">
        <a:spcBef>
          <a:spcPct val="20000"/>
        </a:spcBef>
        <a:buFontTx/>
        <a:buBlip>
          <a:blip r:embed="rId23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530" indent="-336532" algn="l" defTabSz="914353" rtl="0" eaLnBrk="1" latinLnBrk="0" hangingPunct="1">
        <a:spcBef>
          <a:spcPct val="20000"/>
        </a:spcBef>
        <a:buFontTx/>
        <a:buBlip>
          <a:blip r:embed="rId23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20000"/>
                <a:lumOff val="80000"/>
                <a:alpha val="50000"/>
              </a:schemeClr>
            </a:gs>
            <a:gs pos="0">
              <a:schemeClr val="accent1">
                <a:tint val="23500"/>
                <a:satMod val="160000"/>
                <a:alpha val="5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arallelogram 20"/>
          <p:cNvSpPr/>
          <p:nvPr userDrawn="1"/>
        </p:nvSpPr>
        <p:spPr>
          <a:xfrm flipH="1">
            <a:off x="0" y="1276708"/>
            <a:ext cx="9144000" cy="5417391"/>
          </a:xfrm>
          <a:prstGeom prst="parallelogram">
            <a:avLst>
              <a:gd name="adj" fmla="val 6981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 defTabSz="914353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Pentagon 7"/>
          <p:cNvSpPr/>
          <p:nvPr userDrawn="1"/>
        </p:nvSpPr>
        <p:spPr>
          <a:xfrm>
            <a:off x="-1" y="0"/>
            <a:ext cx="9144001" cy="1285336"/>
          </a:xfrm>
          <a:prstGeom prst="rect">
            <a:avLst/>
          </a:prstGeom>
          <a:pattFill prst="pct10">
            <a:fgClr>
              <a:schemeClr val="tx2">
                <a:lumMod val="50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 defTabSz="914353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5248"/>
            <a:ext cx="8229600" cy="1143000"/>
          </a:xfrm>
          <a:prstGeom prst="rect">
            <a:avLst/>
          </a:prstGeom>
        </p:spPr>
        <p:txBody>
          <a:bodyPr vert="horz" lIns="91435" tIns="45718" rIns="91435" bIns="45718" rtlCol="0" anchor="b" anchorCtr="0">
            <a:norm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5317"/>
            <a:ext cx="8229600" cy="4525963"/>
          </a:xfrm>
          <a:prstGeom prst="rect">
            <a:avLst/>
          </a:prstGeom>
        </p:spPr>
        <p:txBody>
          <a:bodyPr vert="horz" lIns="91435" tIns="45718" rIns="91435" bIns="45718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" y="6435307"/>
            <a:ext cx="319177" cy="414068"/>
          </a:xfrm>
          <a:prstGeom prst="rect">
            <a:avLst/>
          </a:prstGeom>
        </p:spPr>
        <p:txBody>
          <a:bodyPr vert="horz" lIns="91435" tIns="45718" rIns="91435" bIns="45718" rtlCol="0" anchor="t" anchorCtr="0"/>
          <a:lstStyle>
            <a:lvl1pPr algn="ctr">
              <a:defRPr sz="11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 defTabSz="914353"/>
            <a:fld id="{0F9A4544-7541-4B28-AC26-9477ED0AADE3}" type="slidenum">
              <a:rPr lang="en-US" smtClean="0">
                <a:solidFill>
                  <a:srgbClr val="1F497D"/>
                </a:solidFill>
              </a:rPr>
              <a:pPr defTabSz="914353"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9" name="Picture 7" descr="logoHemophilia-PM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8280" y="6146369"/>
            <a:ext cx="1207698" cy="50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entagon 7"/>
          <p:cNvSpPr/>
          <p:nvPr userDrawn="1"/>
        </p:nvSpPr>
        <p:spPr>
          <a:xfrm>
            <a:off x="-1" y="6711418"/>
            <a:ext cx="9144001" cy="146649"/>
          </a:xfrm>
          <a:prstGeom prst="rect">
            <a:avLst/>
          </a:prstGeom>
          <a:pattFill prst="pct10">
            <a:fgClr>
              <a:schemeClr val="tx2">
                <a:lumMod val="50000"/>
              </a:schemeClr>
            </a:fgClr>
            <a:bgClr>
              <a:schemeClr val="tx2">
                <a:lumMod val="75000"/>
              </a:schemeClr>
            </a:bgClr>
          </a:patt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 defTabSz="914353"/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285337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-1" y="6699848"/>
            <a:ext cx="914400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7712015" y="6133449"/>
            <a:ext cx="1328468" cy="51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 defTabSz="914353"/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663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53" rtl="0" eaLnBrk="1" latinLnBrk="0" hangingPunct="1">
        <a:lnSpc>
          <a:spcPct val="85000"/>
        </a:lnSpc>
        <a:spcBef>
          <a:spcPct val="0"/>
        </a:spcBef>
        <a:buNone/>
        <a:defRPr sz="36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353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defRPr sz="2400" b="1" kern="1200">
          <a:solidFill>
            <a:schemeClr val="tx2"/>
          </a:solidFill>
          <a:latin typeface="Arial" pitchFamily="34" charset="0"/>
          <a:ea typeface="+mn-ea"/>
          <a:cs typeface="+mn-cs"/>
        </a:defRPr>
      </a:lvl1pPr>
      <a:lvl2pPr marL="233351" indent="-233351" algn="l" defTabSz="914353" rtl="0" eaLnBrk="1" latinLnBrk="0" hangingPunct="1">
        <a:spcBef>
          <a:spcPts val="0"/>
        </a:spcBef>
        <a:spcAft>
          <a:spcPts val="600"/>
        </a:spcAft>
        <a:buClr>
          <a:schemeClr val="tx2">
            <a:lumMod val="75000"/>
          </a:schemeClr>
        </a:buClr>
        <a:buSzPct val="105000"/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693702" indent="-228588" algn="l" defTabSz="914353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SzPct val="110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150879" indent="-228588" algn="l" defTabSz="914353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58853" indent="-228588" algn="l" defTabSz="914353" rtl="0" eaLnBrk="1" latinLnBrk="0" hangingPunct="1">
        <a:spcBef>
          <a:spcPts val="0"/>
        </a:spcBef>
        <a:spcAft>
          <a:spcPts val="600"/>
        </a:spcAft>
        <a:buClr>
          <a:schemeClr val="accent4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fld id="{D15061B5-D9CD-4B8A-B317-8AC52C927891}" type="datetimeFigureOut">
              <a:rPr lang="it-IT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4353"/>
              <a:t>12/05/2015</a:t>
            </a:fld>
            <a:endParaRPr lang="it-IT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endParaRPr lang="it-IT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fld id="{A83144C0-85CD-4512-AB6B-B4E3C3DC77A4}" type="slidenum">
              <a:rPr lang="it-IT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4353"/>
              <a:t>‹#›</a:t>
            </a:fld>
            <a:endParaRPr lang="it-IT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1" r:id="rId1"/>
  </p:sldLayoutIdLst>
  <p:txStyles>
    <p:titleStyle>
      <a:lvl1pPr algn="ctr" defTabSz="91435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882" indent="-342882" algn="l" defTabSz="914353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12" indent="-285736" algn="l" defTabSz="91435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2942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118" indent="-228588" algn="l" defTabSz="91435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295" indent="-228588" algn="l" defTabSz="91435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9733" y="312545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9733" y="1830589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2500"/>
              <a:t>Body Level One</a:t>
            </a:r>
          </a:p>
          <a:p>
            <a:pPr lvl="1">
              <a:defRPr sz="1800"/>
            </a:pPr>
            <a:r>
              <a:rPr sz="2500"/>
              <a:t>Body Level Two</a:t>
            </a:r>
          </a:p>
          <a:p>
            <a:pPr lvl="2">
              <a:defRPr sz="1800"/>
            </a:pPr>
            <a:r>
              <a:rPr sz="2500"/>
              <a:t>Body Level Three</a:t>
            </a:r>
          </a:p>
          <a:p>
            <a:pPr lvl="3">
              <a:defRPr sz="1800"/>
            </a:pPr>
            <a:r>
              <a:rPr sz="2500"/>
              <a:t>Body Level Four</a:t>
            </a:r>
          </a:p>
          <a:p>
            <a:pPr lvl="4">
              <a:defRPr sz="1800"/>
            </a:pPr>
            <a:r>
              <a:rPr sz="25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ransition spd="med"/>
  <p:txStyles>
    <p:titleStyle>
      <a:lvl1pPr algn="ctr" defTabSz="410730">
        <a:defRPr sz="5600">
          <a:latin typeface="+mn-lt"/>
          <a:ea typeface="+mn-ea"/>
          <a:cs typeface="+mn-cs"/>
          <a:sym typeface="Helvetica Light"/>
        </a:defRPr>
      </a:lvl1pPr>
      <a:lvl2pPr indent="160721" algn="ctr" defTabSz="410730">
        <a:defRPr sz="5600">
          <a:latin typeface="+mn-lt"/>
          <a:ea typeface="+mn-ea"/>
          <a:cs typeface="+mn-cs"/>
          <a:sym typeface="Helvetica Light"/>
        </a:defRPr>
      </a:lvl2pPr>
      <a:lvl3pPr indent="321440" algn="ctr" defTabSz="410730">
        <a:defRPr sz="5600">
          <a:latin typeface="+mn-lt"/>
          <a:ea typeface="+mn-ea"/>
          <a:cs typeface="+mn-cs"/>
          <a:sym typeface="Helvetica Light"/>
        </a:defRPr>
      </a:lvl3pPr>
      <a:lvl4pPr indent="482161" algn="ctr" defTabSz="410730">
        <a:defRPr sz="5600">
          <a:latin typeface="+mn-lt"/>
          <a:ea typeface="+mn-ea"/>
          <a:cs typeface="+mn-cs"/>
          <a:sym typeface="Helvetica Light"/>
        </a:defRPr>
      </a:lvl4pPr>
      <a:lvl5pPr indent="642882" algn="ctr" defTabSz="410730">
        <a:defRPr sz="5600">
          <a:latin typeface="+mn-lt"/>
          <a:ea typeface="+mn-ea"/>
          <a:cs typeface="+mn-cs"/>
          <a:sym typeface="Helvetica Light"/>
        </a:defRPr>
      </a:lvl5pPr>
      <a:lvl6pPr indent="803602" algn="ctr" defTabSz="410730">
        <a:defRPr sz="5600">
          <a:latin typeface="+mn-lt"/>
          <a:ea typeface="+mn-ea"/>
          <a:cs typeface="+mn-cs"/>
          <a:sym typeface="Helvetica Light"/>
        </a:defRPr>
      </a:lvl6pPr>
      <a:lvl7pPr indent="964323" algn="ctr" defTabSz="410730">
        <a:defRPr sz="5600">
          <a:latin typeface="+mn-lt"/>
          <a:ea typeface="+mn-ea"/>
          <a:cs typeface="+mn-cs"/>
          <a:sym typeface="Helvetica Light"/>
        </a:defRPr>
      </a:lvl7pPr>
      <a:lvl8pPr indent="1125044" algn="ctr" defTabSz="410730">
        <a:defRPr sz="5600">
          <a:latin typeface="+mn-lt"/>
          <a:ea typeface="+mn-ea"/>
          <a:cs typeface="+mn-cs"/>
          <a:sym typeface="Helvetica Light"/>
        </a:defRPr>
      </a:lvl8pPr>
      <a:lvl9pPr indent="1285763" algn="ctr" defTabSz="410730">
        <a:defRPr sz="5600">
          <a:latin typeface="+mn-lt"/>
          <a:ea typeface="+mn-ea"/>
          <a:cs typeface="+mn-cs"/>
          <a:sym typeface="Helvetica Light"/>
        </a:defRPr>
      </a:lvl9pPr>
    </p:titleStyle>
    <p:bodyStyle>
      <a:lvl1pPr marL="312512" indent="-312512" defTabSz="410730">
        <a:spcBef>
          <a:spcPts val="2953"/>
        </a:spcBef>
        <a:buSzPct val="75000"/>
        <a:buChar char="•"/>
        <a:defRPr sz="2500">
          <a:latin typeface="+mn-lt"/>
          <a:ea typeface="+mn-ea"/>
          <a:cs typeface="+mn-cs"/>
          <a:sym typeface="Helvetica Light"/>
        </a:defRPr>
      </a:lvl1pPr>
      <a:lvl2pPr marL="625024" indent="-312512" defTabSz="410730">
        <a:spcBef>
          <a:spcPts val="2953"/>
        </a:spcBef>
        <a:buSzPct val="75000"/>
        <a:buChar char="•"/>
        <a:defRPr sz="2500">
          <a:latin typeface="+mn-lt"/>
          <a:ea typeface="+mn-ea"/>
          <a:cs typeface="+mn-cs"/>
          <a:sym typeface="Helvetica Light"/>
        </a:defRPr>
      </a:lvl2pPr>
      <a:lvl3pPr marL="937536" indent="-312512" defTabSz="410730">
        <a:spcBef>
          <a:spcPts val="2953"/>
        </a:spcBef>
        <a:buSzPct val="75000"/>
        <a:buChar char="•"/>
        <a:defRPr sz="2500">
          <a:latin typeface="+mn-lt"/>
          <a:ea typeface="+mn-ea"/>
          <a:cs typeface="+mn-cs"/>
          <a:sym typeface="Helvetica Light"/>
        </a:defRPr>
      </a:lvl3pPr>
      <a:lvl4pPr marL="1250048" indent="-312512" defTabSz="410730">
        <a:spcBef>
          <a:spcPts val="2953"/>
        </a:spcBef>
        <a:buSzPct val="75000"/>
        <a:buChar char="•"/>
        <a:defRPr sz="2500">
          <a:latin typeface="+mn-lt"/>
          <a:ea typeface="+mn-ea"/>
          <a:cs typeface="+mn-cs"/>
          <a:sym typeface="Helvetica Light"/>
        </a:defRPr>
      </a:lvl4pPr>
      <a:lvl5pPr marL="1562560" indent="-312512" defTabSz="410730">
        <a:spcBef>
          <a:spcPts val="2953"/>
        </a:spcBef>
        <a:buSzPct val="75000"/>
        <a:buChar char="•"/>
        <a:defRPr sz="2500">
          <a:latin typeface="+mn-lt"/>
          <a:ea typeface="+mn-ea"/>
          <a:cs typeface="+mn-cs"/>
          <a:sym typeface="Helvetica Light"/>
        </a:defRPr>
      </a:lvl5pPr>
      <a:lvl6pPr marL="1875072" indent="-312512" defTabSz="410730">
        <a:spcBef>
          <a:spcPts val="2953"/>
        </a:spcBef>
        <a:buSzPct val="75000"/>
        <a:buChar char="•"/>
        <a:defRPr sz="2500">
          <a:latin typeface="+mn-lt"/>
          <a:ea typeface="+mn-ea"/>
          <a:cs typeface="+mn-cs"/>
          <a:sym typeface="Helvetica Light"/>
        </a:defRPr>
      </a:lvl6pPr>
      <a:lvl7pPr marL="2187584" indent="-312512" defTabSz="410730">
        <a:spcBef>
          <a:spcPts val="2953"/>
        </a:spcBef>
        <a:buSzPct val="75000"/>
        <a:buChar char="•"/>
        <a:defRPr sz="2500">
          <a:latin typeface="+mn-lt"/>
          <a:ea typeface="+mn-ea"/>
          <a:cs typeface="+mn-cs"/>
          <a:sym typeface="Helvetica Light"/>
        </a:defRPr>
      </a:lvl7pPr>
      <a:lvl8pPr marL="2500096" indent="-312512" defTabSz="410730">
        <a:spcBef>
          <a:spcPts val="2953"/>
        </a:spcBef>
        <a:buSzPct val="75000"/>
        <a:buChar char="•"/>
        <a:defRPr sz="2500">
          <a:latin typeface="+mn-lt"/>
          <a:ea typeface="+mn-ea"/>
          <a:cs typeface="+mn-cs"/>
          <a:sym typeface="Helvetica Light"/>
        </a:defRPr>
      </a:lvl8pPr>
      <a:lvl9pPr marL="2812608" indent="-312512" defTabSz="410730">
        <a:spcBef>
          <a:spcPts val="2953"/>
        </a:spcBef>
        <a:buSzPct val="75000"/>
        <a:buChar char="•"/>
        <a:defRPr sz="2500">
          <a:latin typeface="+mn-lt"/>
          <a:ea typeface="+mn-ea"/>
          <a:cs typeface="+mn-cs"/>
          <a:sym typeface="Helvetica Light"/>
        </a:defRPr>
      </a:lvl9pPr>
    </p:bodyStyle>
    <p:otherStyle>
      <a:lvl1pPr algn="ctr" defTabSz="41073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160721" algn="ctr" defTabSz="41073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321440" algn="ctr" defTabSz="41073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482161" algn="ctr" defTabSz="41073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642882" algn="ctr" defTabSz="41073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803602" algn="ctr" defTabSz="41073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964323" algn="ctr" defTabSz="41073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125044" algn="ctr" defTabSz="41073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285763" algn="ctr" defTabSz="41073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073DD99-1020-4647-B09D-FCB98BE8E2F6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12/05/2015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FBE9937-803B-4BC4-8B99-4022E4DBDD0C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263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Word_Document5.docx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778" y="3839415"/>
            <a:ext cx="7978422" cy="1099872"/>
          </a:xfrm>
        </p:spPr>
        <p:txBody>
          <a:bodyPr>
            <a:noAutofit/>
          </a:bodyPr>
          <a:lstStyle/>
          <a:p>
            <a:r>
              <a:rPr lang="en-US" sz="3600" dirty="0"/>
              <a:t>Critical appraisal of inhibitor in PUP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778" y="4896560"/>
            <a:ext cx="8184444" cy="1410705"/>
          </a:xfrm>
        </p:spPr>
        <p:txBody>
          <a:bodyPr>
            <a:normAutofit fontScale="85000" lnSpcReduction="20000"/>
          </a:bodyPr>
          <a:lstStyle/>
          <a:p>
            <a:r>
              <a:rPr lang="en-US" sz="3900" dirty="0"/>
              <a:t>Alfonso Iorio</a:t>
            </a:r>
          </a:p>
          <a:p>
            <a:r>
              <a:rPr lang="en-US" dirty="0" smtClean="0"/>
              <a:t>Health Information Research Unit</a:t>
            </a:r>
          </a:p>
          <a:p>
            <a:r>
              <a:rPr lang="en-US" dirty="0" smtClean="0"/>
              <a:t>McMaster University</a:t>
            </a:r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5"/>
            <a:ext cx="9143999" cy="191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074"/>
            <a:ext cx="9144000" cy="369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0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Guides for Assessing Causation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028521" y="6383763"/>
            <a:ext cx="5658285" cy="276995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pPr defTabSz="914353"/>
            <a:r>
              <a:rPr lang="en-US" dirty="0">
                <a:solidFill>
                  <a:prstClr val="black"/>
                </a:solidFill>
                <a:latin typeface="Arial"/>
              </a:rPr>
              <a:t>Hill AB. Principles of Medical Statistics. New York: Oxford University Press, 1971</a:t>
            </a:r>
            <a:endParaRPr lang="it-IT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142658"/>
              </p:ext>
            </p:extLst>
          </p:nvPr>
        </p:nvGraphicFramePr>
        <p:xfrm>
          <a:off x="461963" y="1492693"/>
          <a:ext cx="8235470" cy="48768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611386"/>
                <a:gridCol w="6624084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Plausibility</a:t>
                      </a:r>
                      <a:r>
                        <a:rPr lang="en-US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1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Is there a credible biological or physical mechanism that can explain the association?</a:t>
                      </a:r>
                      <a:endParaRPr lang="it-IT" sz="1500" dirty="0" smtClean="0"/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Biological gradient</a:t>
                      </a:r>
                      <a:r>
                        <a:rPr lang="en-US" sz="15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1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Are increasing exposures (</a:t>
                      </a:r>
                      <a:r>
                        <a:rPr lang="en-US" sz="1500" dirty="0" err="1" smtClean="0"/>
                        <a:t>ie</a:t>
                      </a:r>
                      <a:r>
                        <a:rPr lang="en-US" sz="1500" dirty="0" smtClean="0"/>
                        <a:t> dose duration) associated with increasing risks of the disease?</a:t>
                      </a:r>
                      <a:endParaRPr lang="it-IT" sz="1500" dirty="0" smtClean="0"/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Experimental evidence</a:t>
                      </a:r>
                      <a:endParaRPr lang="en-US" sz="15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Is there any evidence from true experiments in humans?</a:t>
                      </a:r>
                      <a:endParaRPr lang="it-IT" sz="1500" dirty="0" smtClean="0"/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Strength of association</a:t>
                      </a:r>
                      <a:r>
                        <a:rPr lang="en-US" sz="15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1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How strongly associated is the putative risk with the outcome of interest?</a:t>
                      </a:r>
                      <a:endParaRPr lang="en-US" sz="1500" dirty="0"/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Analogy</a:t>
                      </a:r>
                      <a:endParaRPr lang="en-US" sz="1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Is there a known relation between a similar putative cause and effect?</a:t>
                      </a:r>
                      <a:endParaRPr lang="it-IT" sz="1500" dirty="0" smtClean="0"/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Consistency</a:t>
                      </a:r>
                      <a:r>
                        <a:rPr lang="en-US" sz="15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1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Have the results been replicated by different studies, in different settings, by different investigators, and under different conditions?</a:t>
                      </a:r>
                      <a:endParaRPr lang="it-IT" sz="1500" dirty="0" smtClean="0"/>
                    </a:p>
                  </a:txBody>
                  <a:tcPr anchor="ctr"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Temporality</a:t>
                      </a:r>
                      <a:r>
                        <a:rPr lang="en-US" sz="15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1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Did the exposure precede the disease?</a:t>
                      </a:r>
                      <a:endParaRPr lang="it-IT" sz="1500" dirty="0" smtClean="0"/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Coherence</a:t>
                      </a:r>
                      <a:r>
                        <a:rPr lang="en-US" sz="15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1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Is the association consistent with the natural history and epidemiology of the disease?</a:t>
                      </a:r>
                      <a:endParaRPr lang="it-IT" sz="1500" dirty="0" smtClean="0"/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Specificity</a:t>
                      </a:r>
                      <a:r>
                        <a:rPr lang="en-US" sz="15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15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Is the exposure associated with a very specific disease rather than a wide range of diseases?</a:t>
                      </a:r>
                      <a:endParaRPr lang="it-IT" sz="150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5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72533" y="228600"/>
            <a:ext cx="8331200" cy="114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Evidence </a:t>
            </a:r>
            <a:r>
              <a:rPr lang="en-US" dirty="0" smtClean="0">
                <a:latin typeface="Calibri" charset="0"/>
              </a:rPr>
              <a:t>suggesting RCTs are superior to observational studies</a:t>
            </a:r>
            <a:endParaRPr lang="en-CA" dirty="0">
              <a:latin typeface="Calibri" charset="0"/>
            </a:endParaRPr>
          </a:p>
        </p:txBody>
      </p:sp>
      <p:graphicFrame>
        <p:nvGraphicFramePr>
          <p:cNvPr id="606248" name="Group 4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026144"/>
              </p:ext>
            </p:extLst>
          </p:nvPr>
        </p:nvGraphicFramePr>
        <p:xfrm>
          <a:off x="169333" y="1752601"/>
          <a:ext cx="8839200" cy="4269316"/>
        </p:xfrm>
        <a:graphic>
          <a:graphicData uri="http://schemas.openxmlformats.org/drawingml/2006/table">
            <a:tbl>
              <a:tblPr/>
              <a:tblGrid>
                <a:gridCol w="4910667"/>
                <a:gridCol w="3928533"/>
              </a:tblGrid>
              <a:tr h="6782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Observational study results</a:t>
                      </a:r>
                      <a:endParaRPr kumimoji="1" lang="en-C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1280" marR="81280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CEACD"/>
                          </a:solidFill>
                          <a:effectLst/>
                          <a:latin typeface="Calibri"/>
                          <a:cs typeface="Calibri"/>
                        </a:rPr>
                        <a:t>RCT results</a:t>
                      </a:r>
                      <a:endParaRPr kumimoji="1" lang="en-C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CEACD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1280" marR="81280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16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Extracranial</a:t>
                      </a: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to intracranial bypass: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&gt; 200 case series showed </a:t>
                      </a:r>
                      <a:r>
                        <a:rPr kumimoji="1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benefit</a:t>
                      </a:r>
                      <a:endParaRPr kumimoji="1" lang="en-CA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1280" marR="81280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RCT (n=1377) </a:t>
                      </a:r>
                      <a:r>
                        <a:rPr kumimoji="1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RR increase </a:t>
                      </a:r>
                      <a:r>
                        <a:rPr kumimoji="1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of</a:t>
                      </a:r>
                      <a:r>
                        <a:rPr kumimoji="1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14% for stroke</a:t>
                      </a:r>
                      <a:endParaRPr kumimoji="1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1280" marR="81280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28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HRT for post-menopausal women: M-A of 16 cohort and 3 X-sectional studies: </a:t>
                      </a:r>
                      <a:r>
                        <a:rPr kumimoji="1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RRR</a:t>
                      </a: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of 0.5 for CAD</a:t>
                      </a:r>
                      <a:endParaRPr kumimoji="1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1280" marR="81280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RCT (n=16,608): HRT increased risk of CAD </a:t>
                      </a:r>
                      <a:r>
                        <a:rPr kumimoji="1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HR</a:t>
                      </a: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=1.29</a:t>
                      </a:r>
                      <a:endParaRPr kumimoji="1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1280" marR="81280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658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Cohort study (n=5133): </a:t>
                      </a:r>
                      <a:r>
                        <a:rPr kumimoji="1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signif</a:t>
                      </a: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decrease</a:t>
                      </a: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in CAD death with </a:t>
                      </a:r>
                      <a:r>
                        <a:rPr kumimoji="1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vit</a:t>
                      </a: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E</a:t>
                      </a:r>
                      <a:endParaRPr kumimoji="1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1280" marR="81280"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RCT (n=9541): </a:t>
                      </a: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/>
                          <a:cs typeface="Calibri"/>
                        </a:rPr>
                        <a:t>no effect </a:t>
                      </a: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of </a:t>
                      </a:r>
                      <a:r>
                        <a:rPr kumimoji="1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vit</a:t>
                      </a:r>
                      <a:r>
                        <a:rPr kumimoji="1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E (harm from hi doses)</a:t>
                      </a:r>
                      <a:endParaRPr kumimoji="1" lang="en-C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81280" marR="81280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98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88903"/>
            <a:ext cx="8928100" cy="66675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700889" y="3527778"/>
            <a:ext cx="2271889" cy="2243666"/>
          </a:xfrm>
          <a:prstGeom prst="ellipse">
            <a:avLst/>
          </a:prstGeom>
          <a:noFill/>
          <a:ln w="28575" cmpd="sng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4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6963516" y="523016"/>
            <a:ext cx="762000" cy="762000"/>
          </a:xfrm>
          <a:prstGeom prst="ellipse">
            <a:avLst/>
          </a:prstGeom>
          <a:solidFill>
            <a:srgbClr val="953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804166" y="5325031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804166" y="3132689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042166" y="5840855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611090">
            <a:off x="7804166" y="4263895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804166" y="2018837"/>
            <a:ext cx="762000" cy="762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865533" y="904015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997239" y="4791932"/>
            <a:ext cx="762000" cy="762000"/>
          </a:xfrm>
          <a:prstGeom prst="ellipse">
            <a:avLst/>
          </a:prstGeom>
          <a:solidFill>
            <a:srgbClr val="953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984099" y="3726483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997239" y="2664767"/>
            <a:ext cx="762000" cy="762000"/>
          </a:xfrm>
          <a:prstGeom prst="ellipse">
            <a:avLst/>
          </a:prstGeom>
          <a:solidFill>
            <a:srgbClr val="953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984099" y="1666016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0" y="4924801"/>
            <a:ext cx="1905000" cy="183210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Family history</a:t>
            </a:r>
          </a:p>
        </p:txBody>
      </p:sp>
      <p:sp>
        <p:nvSpPr>
          <p:cNvPr id="46" name="Oval 45"/>
          <p:cNvSpPr/>
          <p:nvPr/>
        </p:nvSpPr>
        <p:spPr>
          <a:xfrm>
            <a:off x="0" y="2959825"/>
            <a:ext cx="1905000" cy="183210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2400" dirty="0"/>
              <a:t>Gene mutation</a:t>
            </a:r>
          </a:p>
        </p:txBody>
      </p:sp>
      <p:sp>
        <p:nvSpPr>
          <p:cNvPr id="44" name="Oval 43"/>
          <p:cNvSpPr/>
          <p:nvPr/>
        </p:nvSpPr>
        <p:spPr>
          <a:xfrm>
            <a:off x="0" y="976909"/>
            <a:ext cx="1905000" cy="183210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2400" dirty="0"/>
              <a:t>Brand</a:t>
            </a:r>
          </a:p>
        </p:txBody>
      </p:sp>
      <p:sp>
        <p:nvSpPr>
          <p:cNvPr id="50" name="Oval 49"/>
          <p:cNvSpPr/>
          <p:nvPr/>
        </p:nvSpPr>
        <p:spPr>
          <a:xfrm>
            <a:off x="2486377" y="40336"/>
            <a:ext cx="3595125" cy="121472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MULTIVARIABLE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</a:rPr>
              <a:t>ANALYSIS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2222587" y="1871693"/>
            <a:ext cx="3858908" cy="4215336"/>
            <a:chOff x="2222587" y="1871693"/>
            <a:chExt cx="3858908" cy="4215336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239006" y="1871693"/>
              <a:ext cx="3842489" cy="0"/>
            </a:xfrm>
            <a:prstGeom prst="straightConnector1">
              <a:avLst/>
            </a:prstGeom>
            <a:ln w="57150" cmpd="sng">
              <a:solidFill>
                <a:srgbClr val="4EDD3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2222587" y="4020667"/>
              <a:ext cx="3842489" cy="0"/>
            </a:xfrm>
            <a:prstGeom prst="straightConnector1">
              <a:avLst/>
            </a:prstGeom>
            <a:ln w="57150" cmpd="sng">
              <a:solidFill>
                <a:srgbClr val="4EDD3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2239006" y="6087029"/>
              <a:ext cx="3842489" cy="0"/>
            </a:xfrm>
            <a:prstGeom prst="straightConnector1">
              <a:avLst/>
            </a:prstGeom>
            <a:ln w="57150" cmpd="sng">
              <a:solidFill>
                <a:srgbClr val="4EDD3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2222587" y="2047019"/>
            <a:ext cx="3858908" cy="3868641"/>
            <a:chOff x="2222587" y="2047015"/>
            <a:chExt cx="3858908" cy="3868641"/>
          </a:xfrm>
        </p:grpSpPr>
        <p:grpSp>
          <p:nvGrpSpPr>
            <p:cNvPr id="23" name="Group 22"/>
            <p:cNvGrpSpPr/>
            <p:nvPr/>
          </p:nvGrpSpPr>
          <p:grpSpPr>
            <a:xfrm>
              <a:off x="2222587" y="2047015"/>
              <a:ext cx="3858908" cy="1830063"/>
              <a:chOff x="2222587" y="2047015"/>
              <a:chExt cx="3858908" cy="1830063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>
                <a:off x="3991432" y="2859554"/>
                <a:ext cx="2090063" cy="0"/>
              </a:xfrm>
              <a:prstGeom prst="straightConnector1">
                <a:avLst/>
              </a:prstGeom>
              <a:ln w="57150" cmpd="sng">
                <a:solidFill>
                  <a:srgbClr val="3366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239006" y="2047015"/>
                <a:ext cx="1752426" cy="812539"/>
              </a:xfrm>
              <a:prstGeom prst="line">
                <a:avLst/>
              </a:prstGeom>
              <a:ln w="38100" cmpd="sng"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2222587" y="2859554"/>
                <a:ext cx="1768845" cy="1017524"/>
              </a:xfrm>
              <a:prstGeom prst="line">
                <a:avLst/>
              </a:prstGeom>
              <a:ln w="38100" cmpd="sng"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2239006" y="4085593"/>
              <a:ext cx="3842489" cy="1830063"/>
              <a:chOff x="2239006" y="4085593"/>
              <a:chExt cx="3842489" cy="1830063"/>
            </a:xfrm>
          </p:grpSpPr>
          <p:cxnSp>
            <p:nvCxnSpPr>
              <p:cNvPr id="54" name="Straight Arrow Connector 53"/>
              <p:cNvCxnSpPr/>
              <p:nvPr/>
            </p:nvCxnSpPr>
            <p:spPr>
              <a:xfrm>
                <a:off x="3991432" y="4911850"/>
                <a:ext cx="2090063" cy="0"/>
              </a:xfrm>
              <a:prstGeom prst="straightConnector1">
                <a:avLst/>
              </a:prstGeom>
              <a:ln w="57150" cmpd="sng">
                <a:solidFill>
                  <a:srgbClr val="3366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255425" y="4085593"/>
                <a:ext cx="1752426" cy="812539"/>
              </a:xfrm>
              <a:prstGeom prst="line">
                <a:avLst/>
              </a:prstGeom>
              <a:ln w="38100" cmpd="sng"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V="1">
                <a:off x="2239006" y="4898132"/>
                <a:ext cx="1768845" cy="1017524"/>
              </a:xfrm>
              <a:prstGeom prst="line">
                <a:avLst/>
              </a:prstGeom>
              <a:ln w="38100" cmpd="sng"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25"/>
          <p:cNvGrpSpPr/>
          <p:nvPr/>
        </p:nvGrpSpPr>
        <p:grpSpPr>
          <a:xfrm>
            <a:off x="2222587" y="2258501"/>
            <a:ext cx="3858908" cy="3582359"/>
            <a:chOff x="2222587" y="2258496"/>
            <a:chExt cx="3858908" cy="3582359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3991432" y="3726483"/>
              <a:ext cx="2090063" cy="0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238136" y="2258496"/>
              <a:ext cx="1753296" cy="1464634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2222587" y="3723130"/>
              <a:ext cx="1801683" cy="2117725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2255425" y="3723130"/>
              <a:ext cx="1752426" cy="153948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3971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6963516" y="523016"/>
            <a:ext cx="762000" cy="762000"/>
          </a:xfrm>
          <a:prstGeom prst="ellipse">
            <a:avLst/>
          </a:prstGeom>
          <a:solidFill>
            <a:srgbClr val="953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804166" y="5325031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804166" y="3132689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042166" y="5840855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611090">
            <a:off x="7804166" y="4263895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804166" y="2018837"/>
            <a:ext cx="762000" cy="762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865533" y="904015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997239" y="4791932"/>
            <a:ext cx="762000" cy="762000"/>
          </a:xfrm>
          <a:prstGeom prst="ellipse">
            <a:avLst/>
          </a:prstGeom>
          <a:solidFill>
            <a:srgbClr val="953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984099" y="3726483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997239" y="2664767"/>
            <a:ext cx="762000" cy="762000"/>
          </a:xfrm>
          <a:prstGeom prst="ellipse">
            <a:avLst/>
          </a:prstGeom>
          <a:solidFill>
            <a:srgbClr val="953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984099" y="1666016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" y="2288173"/>
            <a:ext cx="2188878" cy="113859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Gene mutation</a:t>
            </a:r>
          </a:p>
        </p:txBody>
      </p:sp>
      <p:sp>
        <p:nvSpPr>
          <p:cNvPr id="46" name="Oval 45"/>
          <p:cNvSpPr/>
          <p:nvPr/>
        </p:nvSpPr>
        <p:spPr>
          <a:xfrm>
            <a:off x="-1" y="3616856"/>
            <a:ext cx="2188879" cy="117508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2400" dirty="0"/>
              <a:t>Family history</a:t>
            </a:r>
          </a:p>
        </p:txBody>
      </p:sp>
      <p:sp>
        <p:nvSpPr>
          <p:cNvPr id="44" name="Oval 43"/>
          <p:cNvSpPr/>
          <p:nvPr/>
        </p:nvSpPr>
        <p:spPr>
          <a:xfrm>
            <a:off x="0" y="976911"/>
            <a:ext cx="2188878" cy="1162168"/>
          </a:xfrm>
          <a:prstGeom prst="ellipse">
            <a:avLst/>
          </a:prstGeom>
          <a:solidFill>
            <a:srgbClr val="FCD5B5"/>
          </a:solidFill>
          <a:ln>
            <a:solidFill>
              <a:srgbClr val="FCD5B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Brand</a:t>
            </a:r>
          </a:p>
        </p:txBody>
      </p:sp>
      <p:sp>
        <p:nvSpPr>
          <p:cNvPr id="50" name="Oval 49"/>
          <p:cNvSpPr/>
          <p:nvPr/>
        </p:nvSpPr>
        <p:spPr>
          <a:xfrm>
            <a:off x="2486377" y="40336"/>
            <a:ext cx="3595125" cy="121472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MULTIVARIABLE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</a:rPr>
              <a:t>ANALYSIS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02796" y="1574412"/>
            <a:ext cx="3842489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486377" y="2921232"/>
            <a:ext cx="3842489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502796" y="5553932"/>
            <a:ext cx="3842489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7" y="4911952"/>
            <a:ext cx="2188879" cy="117508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2400" dirty="0"/>
              <a:t>??Unknown</a:t>
            </a:r>
          </a:p>
          <a:p>
            <a:pPr algn="ctr"/>
            <a:r>
              <a:rPr lang="en-US" sz="2400" dirty="0"/>
              <a:t>??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502796" y="4178655"/>
            <a:ext cx="3842489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Multiply 64"/>
          <p:cNvSpPr/>
          <p:nvPr/>
        </p:nvSpPr>
        <p:spPr>
          <a:xfrm>
            <a:off x="3675981" y="0"/>
            <a:ext cx="1394524" cy="1529832"/>
          </a:xfrm>
          <a:prstGeom prst="mathMultiply">
            <a:avLst>
              <a:gd name="adj1" fmla="val 1014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94722" y="-668461"/>
            <a:ext cx="184656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76242" y="4684299"/>
            <a:ext cx="755125" cy="156965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7819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5" grpId="1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8"/>
          <p:cNvCxnSpPr/>
          <p:nvPr/>
        </p:nvCxnSpPr>
        <p:spPr>
          <a:xfrm>
            <a:off x="5973473" y="3885608"/>
            <a:ext cx="785323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963516" y="523016"/>
            <a:ext cx="762000" cy="762000"/>
          </a:xfrm>
          <a:prstGeom prst="ellipse">
            <a:avLst/>
          </a:prstGeom>
          <a:solidFill>
            <a:srgbClr val="953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804166" y="5325031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804166" y="3132689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042166" y="5840855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611090">
            <a:off x="7804166" y="4263895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804166" y="2018837"/>
            <a:ext cx="762000" cy="762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865533" y="904015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997239" y="4791932"/>
            <a:ext cx="762000" cy="762000"/>
          </a:xfrm>
          <a:prstGeom prst="ellipse">
            <a:avLst/>
          </a:prstGeom>
          <a:solidFill>
            <a:srgbClr val="953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984099" y="3726483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997239" y="2664767"/>
            <a:ext cx="762000" cy="762000"/>
          </a:xfrm>
          <a:prstGeom prst="ellipse">
            <a:avLst/>
          </a:prstGeom>
          <a:solidFill>
            <a:srgbClr val="9537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984099" y="1666016"/>
            <a:ext cx="7620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" y="2288173"/>
            <a:ext cx="2188878" cy="113859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Gene mutation</a:t>
            </a:r>
          </a:p>
        </p:txBody>
      </p:sp>
      <p:sp>
        <p:nvSpPr>
          <p:cNvPr id="46" name="Oval 45"/>
          <p:cNvSpPr/>
          <p:nvPr/>
        </p:nvSpPr>
        <p:spPr>
          <a:xfrm>
            <a:off x="-1" y="3616856"/>
            <a:ext cx="2188879" cy="117508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2400" dirty="0"/>
              <a:t>Family history</a:t>
            </a:r>
          </a:p>
        </p:txBody>
      </p:sp>
      <p:sp>
        <p:nvSpPr>
          <p:cNvPr id="44" name="Oval 43"/>
          <p:cNvSpPr/>
          <p:nvPr/>
        </p:nvSpPr>
        <p:spPr>
          <a:xfrm>
            <a:off x="0" y="976911"/>
            <a:ext cx="2188878" cy="1162168"/>
          </a:xfrm>
          <a:prstGeom prst="ellipse">
            <a:avLst/>
          </a:prstGeom>
          <a:solidFill>
            <a:srgbClr val="FCD5B5"/>
          </a:solidFill>
          <a:ln>
            <a:solidFill>
              <a:srgbClr val="FCD5B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Brand</a:t>
            </a:r>
          </a:p>
        </p:txBody>
      </p:sp>
      <p:sp>
        <p:nvSpPr>
          <p:cNvPr id="50" name="Oval 49"/>
          <p:cNvSpPr/>
          <p:nvPr/>
        </p:nvSpPr>
        <p:spPr>
          <a:xfrm>
            <a:off x="2486377" y="40336"/>
            <a:ext cx="3595125" cy="1214725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MULTIVARIABLE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</a:rPr>
              <a:t>ANALYSIS</a:t>
            </a:r>
          </a:p>
        </p:txBody>
      </p:sp>
      <p:sp>
        <p:nvSpPr>
          <p:cNvPr id="43" name="Oval 42"/>
          <p:cNvSpPr/>
          <p:nvPr/>
        </p:nvSpPr>
        <p:spPr>
          <a:xfrm>
            <a:off x="7" y="4911952"/>
            <a:ext cx="2188879" cy="117508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2400" dirty="0"/>
              <a:t>??Unknown</a:t>
            </a:r>
          </a:p>
          <a:p>
            <a:pPr algn="ctr"/>
            <a:r>
              <a:rPr lang="en-US" sz="2400" dirty="0"/>
              <a:t>??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239013" y="2139083"/>
            <a:ext cx="4127123" cy="3826943"/>
            <a:chOff x="2239006" y="2139078"/>
            <a:chExt cx="4127123" cy="3826943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2239006" y="2139078"/>
              <a:ext cx="4010160" cy="641759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2406677" y="5618714"/>
              <a:ext cx="3842489" cy="347307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2239006" y="4283326"/>
              <a:ext cx="4127123" cy="1041703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2239006" y="3132691"/>
            <a:ext cx="1152920" cy="2192340"/>
            <a:chOff x="2239006" y="3132689"/>
            <a:chExt cx="1152920" cy="2192340"/>
          </a:xfrm>
        </p:grpSpPr>
        <p:cxnSp>
          <p:nvCxnSpPr>
            <p:cNvPr id="52" name="Straight Arrow Connector 51"/>
            <p:cNvCxnSpPr/>
            <p:nvPr/>
          </p:nvCxnSpPr>
          <p:spPr>
            <a:xfrm>
              <a:off x="2239006" y="3132689"/>
              <a:ext cx="1152920" cy="484162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2239006" y="3894689"/>
              <a:ext cx="1152920" cy="166216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2239006" y="4202527"/>
              <a:ext cx="1152920" cy="1122502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Arrow Connector 46"/>
          <p:cNvCxnSpPr/>
          <p:nvPr/>
        </p:nvCxnSpPr>
        <p:spPr>
          <a:xfrm>
            <a:off x="5940341" y="3894689"/>
            <a:ext cx="851578" cy="0"/>
          </a:xfrm>
          <a:prstGeom prst="straightConnector1">
            <a:avLst/>
          </a:prstGeom>
          <a:ln w="1524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3675981" y="3313607"/>
            <a:ext cx="2188878" cy="116216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Kogenate</a:t>
            </a:r>
            <a:r>
              <a:rPr lang="en-US" sz="2400" dirty="0">
                <a:solidFill>
                  <a:srgbClr val="000000"/>
                </a:solidFill>
              </a:rPr>
              <a:t>/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Advate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3" name="Multiply 52"/>
          <p:cNvSpPr/>
          <p:nvPr/>
        </p:nvSpPr>
        <p:spPr>
          <a:xfrm>
            <a:off x="5668868" y="3132689"/>
            <a:ext cx="1394524" cy="1529832"/>
          </a:xfrm>
          <a:prstGeom prst="mathMultiply">
            <a:avLst>
              <a:gd name="adj1" fmla="val 1014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54" name="Multiply 53"/>
          <p:cNvSpPr/>
          <p:nvPr/>
        </p:nvSpPr>
        <p:spPr>
          <a:xfrm>
            <a:off x="3675981" y="0"/>
            <a:ext cx="1394524" cy="1529832"/>
          </a:xfrm>
          <a:prstGeom prst="mathMultiply">
            <a:avLst>
              <a:gd name="adj1" fmla="val 1014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2188885" y="4488483"/>
            <a:ext cx="755125" cy="156965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1773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13 -3.79055E-6 L 0.21991 -3.79055E-6 C 0.3005 -3.79055E-6 0.39986 0.09199 0.39986 0.16682 L 0.39986 0.33341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78" y="166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8" grpId="1" animBg="1"/>
      <p:bldP spid="53" grpId="0" animBg="1"/>
      <p:bldP spid="54" grpId="0" animBg="1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76201"/>
            <a:ext cx="8940800" cy="6705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7334" y="2271889"/>
            <a:ext cx="8184444" cy="2328333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Marginal structural models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Assumption: no unmeasured confounders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131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Confounding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likely: selection by indication</a:t>
            </a:r>
          </a:p>
          <a:p>
            <a:pPr lvl="1"/>
            <a:r>
              <a:rPr lang="en-US" dirty="0" smtClean="0"/>
              <a:t>Unbalanced risk of event at baseline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Surrogate marker: center effect</a:t>
            </a:r>
          </a:p>
          <a:p>
            <a:pPr lvl="1"/>
            <a:r>
              <a:rPr lang="en-US" dirty="0" smtClean="0"/>
              <a:t>The effect of center is a proxy for what you cannot measure</a:t>
            </a:r>
          </a:p>
          <a:p>
            <a:pPr lvl="2"/>
            <a:r>
              <a:rPr lang="en-US" dirty="0" smtClean="0"/>
              <a:t>it is constantly checked even in randomized trials</a:t>
            </a:r>
          </a:p>
          <a:p>
            <a:pPr lvl="2"/>
            <a:r>
              <a:rPr lang="en-US" dirty="0" smtClean="0"/>
              <a:t>Methods exists for small centers</a:t>
            </a:r>
          </a:p>
          <a:p>
            <a:pPr lvl="1"/>
            <a:r>
              <a:rPr lang="en-US" b="1" u="sng" dirty="0" smtClean="0">
                <a:solidFill>
                  <a:srgbClr val="FF0000"/>
                </a:solidFill>
              </a:rPr>
              <a:t>Center effect</a:t>
            </a:r>
            <a:r>
              <a:rPr lang="en-US" b="1" dirty="0" smtClean="0">
                <a:solidFill>
                  <a:srgbClr val="FF0000"/>
                </a:solidFill>
              </a:rPr>
              <a:t> and </a:t>
            </a:r>
            <a:r>
              <a:rPr lang="en-US" b="1" u="sng" dirty="0" smtClean="0">
                <a:solidFill>
                  <a:srgbClr val="FF0000"/>
                </a:solidFill>
              </a:rPr>
              <a:t>“</a:t>
            </a:r>
            <a:r>
              <a:rPr lang="en-US" b="1" u="sng" dirty="0">
                <a:solidFill>
                  <a:srgbClr val="FF0000"/>
                </a:solidFill>
              </a:rPr>
              <a:t>center size” </a:t>
            </a:r>
            <a:r>
              <a:rPr lang="en-US" b="1" u="sng" dirty="0" smtClean="0">
                <a:solidFill>
                  <a:srgbClr val="FF0000"/>
                </a:solidFill>
              </a:rPr>
              <a:t>effect </a:t>
            </a:r>
            <a:r>
              <a:rPr lang="en-US" b="1" dirty="0" smtClean="0">
                <a:solidFill>
                  <a:srgbClr val="FF0000"/>
                </a:solidFill>
              </a:rPr>
              <a:t>ARE NOT the same</a:t>
            </a:r>
            <a:endParaRPr lang="en-US" b="1" dirty="0">
              <a:solidFill>
                <a:srgbClr val="FF0000"/>
              </a:solidFill>
            </a:endParaRPr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679" y="6126168"/>
            <a:ext cx="8889187" cy="64632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dirty="0" err="1"/>
              <a:t>McGilchrist</a:t>
            </a:r>
            <a:r>
              <a:rPr lang="en-US" dirty="0"/>
              <a:t>, </a:t>
            </a:r>
            <a:r>
              <a:rPr lang="en-US" dirty="0" smtClean="0"/>
              <a:t>CA et al. Regression </a:t>
            </a:r>
            <a:r>
              <a:rPr lang="en-US" dirty="0"/>
              <a:t>with frailty in survival </a:t>
            </a:r>
            <a:r>
              <a:rPr lang="en-US" dirty="0" smtClean="0"/>
              <a:t>analysis. </a:t>
            </a:r>
            <a:r>
              <a:rPr lang="en-US" i="1" dirty="0" smtClean="0"/>
              <a:t>Biometrics</a:t>
            </a:r>
            <a:r>
              <a:rPr lang="en-US" dirty="0" smtClean="0"/>
              <a:t>, 1991 47, 461-6.</a:t>
            </a:r>
          </a:p>
          <a:p>
            <a:r>
              <a:rPr lang="en-US" dirty="0" err="1"/>
              <a:t>Hougaard</a:t>
            </a:r>
            <a:r>
              <a:rPr lang="en-US" dirty="0"/>
              <a:t>, P. </a:t>
            </a:r>
            <a:r>
              <a:rPr lang="en-US" dirty="0" smtClean="0"/>
              <a:t>Frailty </a:t>
            </a:r>
            <a:r>
              <a:rPr lang="en-US" dirty="0"/>
              <a:t>models for survival </a:t>
            </a:r>
            <a:r>
              <a:rPr lang="en-US" dirty="0" smtClean="0"/>
              <a:t>data. </a:t>
            </a:r>
            <a:r>
              <a:rPr lang="en-US" i="1" dirty="0" smtClean="0"/>
              <a:t>Lifetime </a:t>
            </a:r>
            <a:r>
              <a:rPr lang="en-US" i="1" dirty="0"/>
              <a:t>Data Analysis</a:t>
            </a:r>
            <a:r>
              <a:rPr lang="en-US" dirty="0"/>
              <a:t>, </a:t>
            </a:r>
            <a:r>
              <a:rPr lang="en-US" dirty="0" smtClean="0"/>
              <a:t>1995, 1</a:t>
            </a:r>
            <a:r>
              <a:rPr lang="en-US" dirty="0"/>
              <a:t>, </a:t>
            </a:r>
            <a:r>
              <a:rPr lang="en-US" dirty="0" smtClean="0"/>
              <a:t>255-273.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80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24" indent="-514324">
              <a:lnSpc>
                <a:spcPct val="150000"/>
              </a:lnSpc>
              <a:buFont typeface="+mj-lt"/>
              <a:buAutoNum type="arabicParenR"/>
            </a:pPr>
            <a:r>
              <a:rPr lang="en-US" dirty="0"/>
              <a:t>A</a:t>
            </a:r>
            <a:r>
              <a:rPr lang="en-US" dirty="0" smtClean="0"/>
              <a:t>ssessing causality: methodological notes</a:t>
            </a:r>
          </a:p>
          <a:p>
            <a:pPr marL="514324" indent="-514324">
              <a:lnSpc>
                <a:spcPct val="150000"/>
              </a:lnSpc>
              <a:buFont typeface="+mj-lt"/>
              <a:buAutoNum type="arabicParenR"/>
            </a:pPr>
            <a:r>
              <a:rPr lang="en-US" b="1" dirty="0" smtClean="0">
                <a:solidFill>
                  <a:srgbClr val="FF0000"/>
                </a:solidFill>
              </a:rPr>
              <a:t>Appraising data on the concentrate dependent risk of inhibitors</a:t>
            </a:r>
          </a:p>
          <a:p>
            <a:pPr marL="514324" indent="-514324">
              <a:lnSpc>
                <a:spcPct val="150000"/>
              </a:lnSpc>
              <a:buFont typeface="+mj-lt"/>
              <a:buAutoNum type="arabicParenR"/>
            </a:pPr>
            <a:r>
              <a:rPr lang="en-US" dirty="0" smtClean="0"/>
              <a:t>Implications and perspectives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25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42"/>
            <a:ext cx="8229600" cy="629031"/>
          </a:xfrm>
        </p:spPr>
        <p:txBody>
          <a:bodyPr>
            <a:normAutofit fontScale="90000"/>
          </a:bodyPr>
          <a:lstStyle/>
          <a:p>
            <a:r>
              <a:rPr lang="en-US" dirty="0"/>
              <a:t>Evidence profiling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742155"/>
              </p:ext>
            </p:extLst>
          </p:nvPr>
        </p:nvGraphicFramePr>
        <p:xfrm>
          <a:off x="951088" y="1150649"/>
          <a:ext cx="7501467" cy="4980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690"/>
                <a:gridCol w="1848555"/>
                <a:gridCol w="1538111"/>
                <a:gridCol w="1919111"/>
              </a:tblGrid>
              <a:tr h="67056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Study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RRI</a:t>
                      </a:r>
                      <a:endParaRPr lang="en-US" sz="2800" dirty="0"/>
                    </a:p>
                  </a:txBody>
                  <a:tcPr/>
                </a:tc>
              </a:tr>
              <a:tr h="68354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RODIN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28.2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9.0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31.9</a:t>
                      </a:r>
                      <a:endParaRPr lang="en-US" sz="2800" dirty="0"/>
                    </a:p>
                  </a:txBody>
                  <a:tcPr/>
                </a:tc>
              </a:tr>
              <a:tr h="69144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UKHCDO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23.8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11.3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47.4</a:t>
                      </a:r>
                      <a:endParaRPr lang="en-US" sz="2800" dirty="0"/>
                    </a:p>
                  </a:txBody>
                  <a:tcPr/>
                </a:tc>
              </a:tr>
              <a:tr h="73377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France 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30.0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15.0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50.0</a:t>
                      </a:r>
                      <a:endParaRPr lang="en-US" sz="2800" dirty="0"/>
                    </a:p>
                  </a:txBody>
                  <a:tcPr/>
                </a:tc>
              </a:tr>
              <a:tr h="663222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Vezina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36.0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6.0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16.7</a:t>
                      </a:r>
                    </a:p>
                  </a:txBody>
                  <a:tcPr/>
                </a:tc>
              </a:tr>
              <a:tr h="818445"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EUHASS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26.2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4.5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17.2</a:t>
                      </a:r>
                      <a:endParaRPr lang="en-US" sz="2800" dirty="0"/>
                    </a:p>
                  </a:txBody>
                  <a:tcPr/>
                </a:tc>
              </a:tr>
              <a:tr h="719097"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EAHAD</a:t>
                      </a:r>
                      <a:r>
                        <a:rPr lang="en-US" sz="2800" b="0" baseline="0" dirty="0" smtClean="0"/>
                        <a:t>  </a:t>
                      </a:r>
                      <a:r>
                        <a:rPr lang="en-US" sz="2800" b="0" dirty="0" smtClean="0"/>
                        <a:t>IPD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40.0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6.6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16.5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8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468321" y="3499798"/>
            <a:ext cx="7920037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5" tIns="45718" rIns="91435" bIns="45718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endParaRPr lang="fr-CH" altLang="en-US" sz="2400">
              <a:solidFill>
                <a:srgbClr val="BC0000"/>
              </a:solidFill>
              <a:latin typeface="Arial Unicode MS" pitchFamily="34" charset="-128"/>
            </a:endParaRP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50488"/>
            <a:ext cx="9144000" cy="971549"/>
          </a:xfrm>
          <a:noFill/>
        </p:spPr>
        <p:txBody>
          <a:bodyPr>
            <a:normAutofit/>
          </a:bodyPr>
          <a:lstStyle/>
          <a:p>
            <a:r>
              <a:rPr lang="fr-FR" altLang="en-US" sz="2800" b="1" dirty="0" err="1">
                <a:latin typeface="Arial" charset="0"/>
              </a:rPr>
              <a:t>Disclosures</a:t>
            </a:r>
            <a:r>
              <a:rPr lang="fr-FR" altLang="en-US" sz="2800" b="1" dirty="0">
                <a:latin typeface="Arial" charset="0"/>
              </a:rPr>
              <a:t> for Alfonso Iorio</a:t>
            </a:r>
          </a:p>
        </p:txBody>
      </p:sp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325261" y="2637367"/>
            <a:ext cx="9029700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charset="0"/>
                <a:cs typeface="Arial" charset="0"/>
              </a:rPr>
              <a:t>In compliance with COI policy the following disclosures are provided to the session audience:</a:t>
            </a:r>
          </a:p>
        </p:txBody>
      </p:sp>
      <p:graphicFrame>
        <p:nvGraphicFramePr>
          <p:cNvPr id="307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907221"/>
              </p:ext>
            </p:extLst>
          </p:nvPr>
        </p:nvGraphicFramePr>
        <p:xfrm>
          <a:off x="468313" y="3206752"/>
          <a:ext cx="8229600" cy="2887135"/>
        </p:xfrm>
        <a:graphic>
          <a:graphicData uri="http://schemas.openxmlformats.org/drawingml/2006/table">
            <a:tbl>
              <a:tblPr/>
              <a:tblGrid>
                <a:gridCol w="3048000"/>
                <a:gridCol w="5181600"/>
              </a:tblGrid>
              <a:tr h="4370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Shareholder</a:t>
                      </a: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relevant conflicts of interest to declare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4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Grant / Research Support</a:t>
                      </a: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Bayer, Baxter,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Biogen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Idec, Novo Nordisk, Pfizer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46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Consultant</a:t>
                      </a: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Bayer, Baxter, Novo Nordisk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Employee</a:t>
                      </a: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relevant conflicts of interest to declare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1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Paid Instructor</a:t>
                      </a: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relevant conflicts of interest to declare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9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Speaker bureau</a:t>
                      </a: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relevant conflicts of interest to declare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3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Honoraria</a:t>
                      </a: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Bayer, Baxter, CSL,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Octapharma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Pfizer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79" name="Rectangle 65"/>
          <p:cNvSpPr>
            <a:spLocks noChangeArrowheads="1"/>
          </p:cNvSpPr>
          <p:nvPr/>
        </p:nvSpPr>
        <p:spPr bwMode="auto">
          <a:xfrm>
            <a:off x="0" y="6263161"/>
            <a:ext cx="9144000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charset="0"/>
              </a:rPr>
              <a:t>Presentation includes discussion of the following off-label use of a drug or medical device: &lt;N/A&gt;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45432"/>
          <a:stretch/>
        </p:blipFill>
        <p:spPr>
          <a:xfrm>
            <a:off x="0" y="74071"/>
            <a:ext cx="9144000" cy="201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6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profiling</a:t>
            </a:r>
          </a:p>
        </p:txBody>
      </p:sp>
      <p:sp>
        <p:nvSpPr>
          <p:cNvPr id="3" name="Oval 2"/>
          <p:cNvSpPr/>
          <p:nvPr/>
        </p:nvSpPr>
        <p:spPr>
          <a:xfrm>
            <a:off x="83545" y="2205925"/>
            <a:ext cx="334180" cy="3509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7730" y="6149851"/>
            <a:ext cx="8269075" cy="369328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dirty="0" smtClean="0"/>
              <a:t>P = prospective; R = retrospective; IC – Inception cohort; MC = Multisite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304169"/>
              </p:ext>
            </p:extLst>
          </p:nvPr>
        </p:nvGraphicFramePr>
        <p:xfrm>
          <a:off x="471311" y="1467060"/>
          <a:ext cx="8229602" cy="3449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022"/>
                <a:gridCol w="1171223"/>
                <a:gridCol w="1142999"/>
                <a:gridCol w="635000"/>
                <a:gridCol w="649112"/>
                <a:gridCol w="1552222"/>
                <a:gridCol w="2111024"/>
              </a:tblGrid>
              <a:tr h="67056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Study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Design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Year,</a:t>
                      </a:r>
                      <a:r>
                        <a:rPr lang="en-US" sz="1900" baseline="0" dirty="0" smtClean="0"/>
                        <a:t> patients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CR</a:t>
                      </a:r>
                    </a:p>
                    <a:p>
                      <a:pPr algn="ctr"/>
                      <a:r>
                        <a:rPr lang="en-US" sz="1900" dirty="0" smtClean="0"/>
                        <a:t>%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RD</a:t>
                      </a:r>
                    </a:p>
                    <a:p>
                      <a:pPr algn="ctr"/>
                      <a:r>
                        <a:rPr lang="en-US" sz="1900" dirty="0" smtClean="0"/>
                        <a:t>%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interpretation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Contribution</a:t>
                      </a:r>
                      <a:endParaRPr lang="en-US" sz="1900" dirty="0"/>
                    </a:p>
                  </a:txBody>
                  <a:tcPr/>
                </a:tc>
              </a:tr>
              <a:tr h="58435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RODIN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P, R, IC, MC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2000-2010</a:t>
                      </a:r>
                    </a:p>
                    <a:p>
                      <a:pPr algn="ctr"/>
                      <a:r>
                        <a:rPr lang="en-US" sz="1600" b="1" dirty="0" smtClean="0"/>
                        <a:t>340</a:t>
                      </a:r>
                      <a:r>
                        <a:rPr lang="en-US" sz="1600" b="1" baseline="0" dirty="0" smtClean="0"/>
                        <a:t> (574)</a:t>
                      </a: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28.2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9.0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Post hoc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Hypothesis generation</a:t>
                      </a:r>
                      <a:endParaRPr lang="en-US" sz="1600" b="1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UKHCDO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France C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b="0" dirty="0" err="1" smtClean="0"/>
                        <a:t>Vezina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EUHASS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sz="1900" b="0" dirty="0" smtClean="0"/>
                        <a:t>EAHAD</a:t>
                      </a:r>
                    </a:p>
                    <a:p>
                      <a:r>
                        <a:rPr lang="en-US" sz="1900" b="0" dirty="0" smtClean="0"/>
                        <a:t>IPD</a:t>
                      </a:r>
                      <a:endParaRPr lang="en-US" sz="1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49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Rodin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Non transparently reported</a:t>
            </a:r>
          </a:p>
          <a:p>
            <a:pPr lvl="1"/>
            <a:r>
              <a:rPr lang="en-US" sz="2800" dirty="0" smtClean="0"/>
              <a:t>Not one single mention of interactions</a:t>
            </a:r>
          </a:p>
          <a:p>
            <a:pPr lvl="2">
              <a:spcBef>
                <a:spcPts val="0"/>
              </a:spcBef>
            </a:pPr>
            <a:r>
              <a:rPr lang="en-US" sz="2400" dirty="0" smtClean="0"/>
              <a:t>Designed to explore class, explored brand</a:t>
            </a:r>
          </a:p>
          <a:p>
            <a:pPr lvl="2">
              <a:spcBef>
                <a:spcPts val="0"/>
              </a:spcBef>
            </a:pPr>
            <a:r>
              <a:rPr lang="en-US" sz="2400" dirty="0" smtClean="0"/>
              <a:t>Discrepancy between NEJM and Blood</a:t>
            </a:r>
          </a:p>
          <a:p>
            <a:r>
              <a:rPr lang="en-US" sz="3200" dirty="0" smtClean="0"/>
              <a:t>Center variation not explored</a:t>
            </a:r>
          </a:p>
          <a:p>
            <a:pPr marL="312512" lvl="1" indent="0">
              <a:spcBef>
                <a:spcPts val="0"/>
              </a:spcBef>
              <a:buNone/>
            </a:pPr>
            <a:r>
              <a:rPr lang="en-US" sz="3200" dirty="0" smtClean="0"/>
              <a:t>(or not reported)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304971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/>
          </p:cNvSpPr>
          <p:nvPr>
            <p:ph type="title"/>
          </p:nvPr>
        </p:nvSpPr>
        <p:spPr>
          <a:xfrm>
            <a:off x="669733" y="235341"/>
            <a:ext cx="7804547" cy="622499"/>
          </a:xfrm>
          <a:prstGeom prst="rect">
            <a:avLst/>
          </a:prstGeom>
        </p:spPr>
        <p:txBody>
          <a:bodyPr/>
          <a:lstStyle>
            <a:lvl1pPr defTabSz="379729">
              <a:defRPr sz="5200"/>
            </a:lvl1pPr>
          </a:lstStyle>
          <a:p>
            <a:pPr lvl="0">
              <a:defRPr sz="1800"/>
            </a:pPr>
            <a:r>
              <a:rPr sz="3700"/>
              <a:t>RODIN study: inter-center variation</a:t>
            </a:r>
          </a:p>
        </p:txBody>
      </p:sp>
      <p:graphicFrame>
        <p:nvGraphicFramePr>
          <p:cNvPr id="269" name="Chart 269"/>
          <p:cNvGraphicFramePr/>
          <p:nvPr/>
        </p:nvGraphicFramePr>
        <p:xfrm>
          <a:off x="295245" y="822957"/>
          <a:ext cx="8553510" cy="5412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0" name="Shape 270"/>
          <p:cNvSpPr/>
          <p:nvPr/>
        </p:nvSpPr>
        <p:spPr>
          <a:xfrm>
            <a:off x="456325" y="6378370"/>
            <a:ext cx="8475416" cy="349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3" tIns="35713" rIns="35713" bIns="35713" anchor="ctr">
            <a:spAutoFit/>
          </a:bodyPr>
          <a:lstStyle>
            <a:lvl1pPr>
              <a:defRPr sz="2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09">
              <a:defRPr sz="1800" b="0"/>
            </a:pPr>
            <a:r>
              <a:rPr sz="1800" b="0" kern="0">
                <a:solidFill>
                  <a:sysClr val="windowText" lastClr="000000"/>
                </a:solidFill>
              </a:rPr>
              <a:t>Unpublished RODIN data - WFH Global Forum Research Meeting, Montreal 2013.</a:t>
            </a:r>
          </a:p>
        </p:txBody>
      </p:sp>
      <p:sp>
        <p:nvSpPr>
          <p:cNvPr id="271" name="Shape 271"/>
          <p:cNvSpPr/>
          <p:nvPr/>
        </p:nvSpPr>
        <p:spPr>
          <a:xfrm>
            <a:off x="4175383" y="6074617"/>
            <a:ext cx="500381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400" b="1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09">
              <a:defRPr sz="1800" b="0">
                <a:solidFill>
                  <a:srgbClr val="000000"/>
                </a:solidFill>
              </a:defRPr>
            </a:pPr>
            <a:r>
              <a:rPr sz="1300" b="0" kern="0">
                <a:solidFill>
                  <a:srgbClr val="000000"/>
                </a:solidFill>
              </a:rPr>
              <a:t>Center</a:t>
            </a:r>
          </a:p>
        </p:txBody>
      </p:sp>
      <p:sp>
        <p:nvSpPr>
          <p:cNvPr id="272" name="Shape 272"/>
          <p:cNvSpPr/>
          <p:nvPr/>
        </p:nvSpPr>
        <p:spPr>
          <a:xfrm rot="16208873">
            <a:off x="-993814" y="3328978"/>
            <a:ext cx="2284665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400" b="1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09">
              <a:defRPr sz="1800" b="0">
                <a:solidFill>
                  <a:srgbClr val="000000"/>
                </a:solidFill>
              </a:defRPr>
            </a:pPr>
            <a:r>
              <a:rPr sz="1300" b="0" kern="0">
                <a:solidFill>
                  <a:srgbClr val="000000"/>
                </a:solidFill>
              </a:rPr>
              <a:t>inhibitor rate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/>
          </p:cNvSpPr>
          <p:nvPr>
            <p:ph type="title"/>
          </p:nvPr>
        </p:nvSpPr>
        <p:spPr>
          <a:xfrm>
            <a:off x="669733" y="235341"/>
            <a:ext cx="7804547" cy="622499"/>
          </a:xfrm>
          <a:prstGeom prst="rect">
            <a:avLst/>
          </a:prstGeom>
        </p:spPr>
        <p:txBody>
          <a:bodyPr/>
          <a:lstStyle>
            <a:lvl1pPr defTabSz="379729">
              <a:defRPr sz="5200"/>
            </a:lvl1pPr>
          </a:lstStyle>
          <a:p>
            <a:pPr lvl="0">
              <a:defRPr sz="1800"/>
            </a:pPr>
            <a:r>
              <a:rPr sz="3700"/>
              <a:t>Center effect</a:t>
            </a:r>
          </a:p>
        </p:txBody>
      </p:sp>
      <p:graphicFrame>
        <p:nvGraphicFramePr>
          <p:cNvPr id="275" name="Chart 275"/>
          <p:cNvGraphicFramePr/>
          <p:nvPr/>
        </p:nvGraphicFramePr>
        <p:xfrm>
          <a:off x="295245" y="822957"/>
          <a:ext cx="8553510" cy="5412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" name="Shape 276"/>
          <p:cNvSpPr/>
          <p:nvPr/>
        </p:nvSpPr>
        <p:spPr>
          <a:xfrm>
            <a:off x="2141322" y="6391070"/>
            <a:ext cx="6756683" cy="349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3" tIns="35713" rIns="35713" bIns="35713" anchor="ctr">
            <a:spAutoFit/>
          </a:bodyPr>
          <a:lstStyle>
            <a:lvl1pPr>
              <a:defRPr sz="2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09">
              <a:defRPr sz="1800" b="0"/>
            </a:pPr>
            <a:r>
              <a:rPr sz="1800" b="0" kern="0">
                <a:solidFill>
                  <a:sysClr val="windowText" lastClr="000000"/>
                </a:solidFill>
              </a:rPr>
              <a:t>Simulated data based on  RODIN: Iorio A, EAHAD Brussel, 2014.</a:t>
            </a:r>
          </a:p>
        </p:txBody>
      </p:sp>
      <p:sp>
        <p:nvSpPr>
          <p:cNvPr id="277" name="Shape 277"/>
          <p:cNvSpPr/>
          <p:nvPr/>
        </p:nvSpPr>
        <p:spPr>
          <a:xfrm>
            <a:off x="4175383" y="6074617"/>
            <a:ext cx="500381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400" b="1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09">
              <a:defRPr sz="1800" b="0">
                <a:solidFill>
                  <a:srgbClr val="000000"/>
                </a:solidFill>
              </a:defRPr>
            </a:pPr>
            <a:r>
              <a:rPr sz="1300" b="0" kern="0">
                <a:solidFill>
                  <a:srgbClr val="000000"/>
                </a:solidFill>
              </a:rPr>
              <a:t>Center</a:t>
            </a:r>
          </a:p>
        </p:txBody>
      </p:sp>
      <p:sp>
        <p:nvSpPr>
          <p:cNvPr id="278" name="Shape 278"/>
          <p:cNvSpPr/>
          <p:nvPr/>
        </p:nvSpPr>
        <p:spPr>
          <a:xfrm rot="16208873">
            <a:off x="-993814" y="3328978"/>
            <a:ext cx="2284665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400" b="1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09">
              <a:defRPr sz="1800" b="0">
                <a:solidFill>
                  <a:srgbClr val="000000"/>
                </a:solidFill>
              </a:defRPr>
            </a:pPr>
            <a:r>
              <a:rPr sz="1300" b="0" kern="0">
                <a:solidFill>
                  <a:srgbClr val="000000"/>
                </a:solidFill>
              </a:rPr>
              <a:t>inhibitor rate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/>
          </p:cNvSpPr>
          <p:nvPr>
            <p:ph type="title"/>
          </p:nvPr>
        </p:nvSpPr>
        <p:spPr>
          <a:xfrm>
            <a:off x="669733" y="235341"/>
            <a:ext cx="7804547" cy="622499"/>
          </a:xfrm>
          <a:prstGeom prst="rect">
            <a:avLst/>
          </a:prstGeom>
        </p:spPr>
        <p:txBody>
          <a:bodyPr/>
          <a:lstStyle>
            <a:lvl1pPr defTabSz="379729">
              <a:defRPr sz="5200"/>
            </a:lvl1pPr>
          </a:lstStyle>
          <a:p>
            <a:pPr lvl="0">
              <a:defRPr sz="1800"/>
            </a:pPr>
            <a:r>
              <a:rPr sz="3700"/>
              <a:t>Center effect</a:t>
            </a:r>
          </a:p>
        </p:txBody>
      </p:sp>
      <p:graphicFrame>
        <p:nvGraphicFramePr>
          <p:cNvPr id="281" name="Chart 281"/>
          <p:cNvGraphicFramePr/>
          <p:nvPr/>
        </p:nvGraphicFramePr>
        <p:xfrm>
          <a:off x="295245" y="822957"/>
          <a:ext cx="8553510" cy="5412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82" name="Picture 28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8100000">
            <a:off x="3458762" y="1713194"/>
            <a:ext cx="583338" cy="247665"/>
          </a:xfrm>
          <a:prstGeom prst="rect">
            <a:avLst/>
          </a:prstGeom>
        </p:spPr>
      </p:pic>
      <p:pic>
        <p:nvPicPr>
          <p:cNvPr id="284" name="Picture 283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8100000">
            <a:off x="5342383" y="1058218"/>
            <a:ext cx="583338" cy="247665"/>
          </a:xfrm>
          <a:prstGeom prst="rect">
            <a:avLst/>
          </a:prstGeom>
        </p:spPr>
      </p:pic>
      <p:pic>
        <p:nvPicPr>
          <p:cNvPr id="286" name="Picture 285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8100000">
            <a:off x="7440711" y="1058218"/>
            <a:ext cx="583338" cy="247665"/>
          </a:xfrm>
          <a:prstGeom prst="rect">
            <a:avLst/>
          </a:prstGeom>
        </p:spPr>
      </p:pic>
      <p:pic>
        <p:nvPicPr>
          <p:cNvPr id="288" name="Picture 287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8100000">
            <a:off x="8086609" y="1236812"/>
            <a:ext cx="583338" cy="247665"/>
          </a:xfrm>
          <a:prstGeom prst="rect">
            <a:avLst/>
          </a:prstGeom>
        </p:spPr>
      </p:pic>
      <p:pic>
        <p:nvPicPr>
          <p:cNvPr id="290" name="Picture 289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8100000">
            <a:off x="2803795" y="1058218"/>
            <a:ext cx="583337" cy="247665"/>
          </a:xfrm>
          <a:prstGeom prst="rect">
            <a:avLst/>
          </a:prstGeom>
        </p:spPr>
      </p:pic>
      <p:sp>
        <p:nvSpPr>
          <p:cNvPr id="292" name="Shape 292"/>
          <p:cNvSpPr/>
          <p:nvPr/>
        </p:nvSpPr>
        <p:spPr>
          <a:xfrm>
            <a:off x="2141322" y="6391070"/>
            <a:ext cx="6756683" cy="349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3" tIns="35713" rIns="35713" bIns="35713" anchor="ctr">
            <a:spAutoFit/>
          </a:bodyPr>
          <a:lstStyle>
            <a:lvl1pPr>
              <a:defRPr sz="2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09">
              <a:defRPr sz="1800" b="0"/>
            </a:pPr>
            <a:r>
              <a:rPr sz="1800" b="0" kern="0">
                <a:solidFill>
                  <a:sysClr val="windowText" lastClr="000000"/>
                </a:solidFill>
              </a:rPr>
              <a:t>Simulated data based on  RODIN: Iorio A, EAHAD Brussel, 2014.</a:t>
            </a:r>
          </a:p>
        </p:txBody>
      </p:sp>
      <p:sp>
        <p:nvSpPr>
          <p:cNvPr id="293" name="Shape 293"/>
          <p:cNvSpPr/>
          <p:nvPr/>
        </p:nvSpPr>
        <p:spPr>
          <a:xfrm>
            <a:off x="4175383" y="6074617"/>
            <a:ext cx="500381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400" b="1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09">
              <a:defRPr sz="1800" b="0">
                <a:solidFill>
                  <a:srgbClr val="000000"/>
                </a:solidFill>
              </a:defRPr>
            </a:pPr>
            <a:r>
              <a:rPr sz="1300" b="0" kern="0">
                <a:solidFill>
                  <a:srgbClr val="000000"/>
                </a:solidFill>
              </a:rPr>
              <a:t>Center</a:t>
            </a:r>
          </a:p>
        </p:txBody>
      </p:sp>
      <p:sp>
        <p:nvSpPr>
          <p:cNvPr id="294" name="Shape 294"/>
          <p:cNvSpPr/>
          <p:nvPr/>
        </p:nvSpPr>
        <p:spPr>
          <a:xfrm rot="16208873">
            <a:off x="-993814" y="3328978"/>
            <a:ext cx="2284665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400" b="1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09">
              <a:defRPr sz="1800" b="0">
                <a:solidFill>
                  <a:srgbClr val="000000"/>
                </a:solidFill>
              </a:defRPr>
            </a:pPr>
            <a:r>
              <a:rPr sz="1300" b="0" kern="0">
                <a:solidFill>
                  <a:srgbClr val="000000"/>
                </a:solidFill>
              </a:rPr>
              <a:t>inhibitor rate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/>
          </p:cNvSpPr>
          <p:nvPr>
            <p:ph type="title"/>
          </p:nvPr>
        </p:nvSpPr>
        <p:spPr>
          <a:xfrm>
            <a:off x="669733" y="235341"/>
            <a:ext cx="7804547" cy="622499"/>
          </a:xfrm>
          <a:prstGeom prst="rect">
            <a:avLst/>
          </a:prstGeom>
        </p:spPr>
        <p:txBody>
          <a:bodyPr/>
          <a:lstStyle>
            <a:lvl1pPr defTabSz="379729">
              <a:defRPr sz="5200"/>
            </a:lvl1pPr>
          </a:lstStyle>
          <a:p>
            <a:pPr lvl="0">
              <a:defRPr sz="1800"/>
            </a:pPr>
            <a:r>
              <a:rPr sz="3700"/>
              <a:t>Center effect</a:t>
            </a:r>
          </a:p>
        </p:txBody>
      </p:sp>
      <p:graphicFrame>
        <p:nvGraphicFramePr>
          <p:cNvPr id="297" name="Chart 297"/>
          <p:cNvGraphicFramePr/>
          <p:nvPr/>
        </p:nvGraphicFramePr>
        <p:xfrm>
          <a:off x="295245" y="822957"/>
          <a:ext cx="8553510" cy="5412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98" name="Picture 297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3500000">
            <a:off x="2007010" y="6109246"/>
            <a:ext cx="490791" cy="247665"/>
          </a:xfrm>
          <a:prstGeom prst="rect">
            <a:avLst/>
          </a:prstGeom>
        </p:spPr>
      </p:pic>
      <p:pic>
        <p:nvPicPr>
          <p:cNvPr id="300" name="Picture 299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3500000">
            <a:off x="3713814" y="6109246"/>
            <a:ext cx="490791" cy="247665"/>
          </a:xfrm>
          <a:prstGeom prst="rect">
            <a:avLst/>
          </a:prstGeom>
        </p:spPr>
      </p:pic>
      <p:pic>
        <p:nvPicPr>
          <p:cNvPr id="302" name="Picture 30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3500000">
            <a:off x="4890160" y="6109246"/>
            <a:ext cx="490791" cy="247665"/>
          </a:xfrm>
          <a:prstGeom prst="rect">
            <a:avLst/>
          </a:prstGeom>
        </p:spPr>
      </p:pic>
      <p:pic>
        <p:nvPicPr>
          <p:cNvPr id="304" name="Picture 303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3500000">
            <a:off x="6066515" y="6109246"/>
            <a:ext cx="490791" cy="247665"/>
          </a:xfrm>
          <a:prstGeom prst="rect">
            <a:avLst/>
          </a:prstGeom>
        </p:spPr>
      </p:pic>
      <p:pic>
        <p:nvPicPr>
          <p:cNvPr id="306" name="Picture 305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3500000">
            <a:off x="6371407" y="6109246"/>
            <a:ext cx="490791" cy="247665"/>
          </a:xfrm>
          <a:prstGeom prst="rect">
            <a:avLst/>
          </a:prstGeom>
        </p:spPr>
      </p:pic>
      <p:sp>
        <p:nvSpPr>
          <p:cNvPr id="308" name="Shape 308"/>
          <p:cNvSpPr/>
          <p:nvPr/>
        </p:nvSpPr>
        <p:spPr>
          <a:xfrm>
            <a:off x="1088413" y="1332877"/>
            <a:ext cx="130902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410709">
              <a:defRPr sz="1800"/>
            </a:pPr>
            <a:r>
              <a:rPr b="1" kern="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26%</a:t>
            </a:r>
            <a:r>
              <a:rPr b="1" kern="0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kern="0">
                <a:solidFill>
                  <a:sysClr val="windowText" lastClr="000000"/>
                </a:solidFill>
                <a:latin typeface="Helvetica"/>
                <a:ea typeface="Helvetica"/>
                <a:cs typeface="Helvetica"/>
                <a:sym typeface="Helvetica"/>
              </a:rPr>
              <a:t>vs</a:t>
            </a:r>
            <a:r>
              <a:rPr b="1" kern="0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kern="0">
                <a:solidFill>
                  <a:srgbClr val="FF9300"/>
                </a:solidFill>
                <a:latin typeface="Helvetica"/>
                <a:ea typeface="Helvetica"/>
                <a:cs typeface="Helvetica"/>
                <a:sym typeface="Helvetica"/>
              </a:rPr>
              <a:t>38%</a:t>
            </a:r>
          </a:p>
        </p:txBody>
      </p:sp>
      <p:sp>
        <p:nvSpPr>
          <p:cNvPr id="309" name="Shape 309"/>
          <p:cNvSpPr/>
          <p:nvPr/>
        </p:nvSpPr>
        <p:spPr>
          <a:xfrm>
            <a:off x="2141322" y="6391070"/>
            <a:ext cx="6756683" cy="349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3" tIns="35713" rIns="35713" bIns="35713" anchor="ctr">
            <a:spAutoFit/>
          </a:bodyPr>
          <a:lstStyle>
            <a:lvl1pPr>
              <a:defRPr sz="2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09">
              <a:defRPr sz="1800" b="0"/>
            </a:pPr>
            <a:r>
              <a:rPr sz="1800" b="0" kern="0">
                <a:solidFill>
                  <a:sysClr val="windowText" lastClr="000000"/>
                </a:solidFill>
              </a:rPr>
              <a:t>Simulated data based on  RODIN: Iorio A, EAHAD Brussel, 2014.</a:t>
            </a:r>
          </a:p>
        </p:txBody>
      </p:sp>
      <p:sp>
        <p:nvSpPr>
          <p:cNvPr id="310" name="Shape 310"/>
          <p:cNvSpPr/>
          <p:nvPr/>
        </p:nvSpPr>
        <p:spPr>
          <a:xfrm>
            <a:off x="4175383" y="6074617"/>
            <a:ext cx="500381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400" b="1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09">
              <a:defRPr sz="1800" b="0">
                <a:solidFill>
                  <a:srgbClr val="000000"/>
                </a:solidFill>
              </a:defRPr>
            </a:pPr>
            <a:r>
              <a:rPr sz="1300" b="0" kern="0">
                <a:solidFill>
                  <a:srgbClr val="000000"/>
                </a:solidFill>
              </a:rPr>
              <a:t>Center</a:t>
            </a:r>
          </a:p>
        </p:txBody>
      </p:sp>
      <p:sp>
        <p:nvSpPr>
          <p:cNvPr id="311" name="Shape 311"/>
          <p:cNvSpPr/>
          <p:nvPr/>
        </p:nvSpPr>
        <p:spPr>
          <a:xfrm rot="16208873">
            <a:off x="-993814" y="3328978"/>
            <a:ext cx="2284665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400" b="1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09">
              <a:defRPr sz="1800" b="0">
                <a:solidFill>
                  <a:srgbClr val="000000"/>
                </a:solidFill>
              </a:defRPr>
            </a:pPr>
            <a:r>
              <a:rPr sz="1300" b="0" kern="0">
                <a:solidFill>
                  <a:srgbClr val="000000"/>
                </a:solidFill>
              </a:rPr>
              <a:t>inhibitor rate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" grpId="0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8363"/>
          </a:xfrm>
        </p:spPr>
        <p:txBody>
          <a:bodyPr/>
          <a:lstStyle/>
          <a:p>
            <a:r>
              <a:rPr lang="en-US" dirty="0"/>
              <a:t>Evidence profiling</a:t>
            </a:r>
          </a:p>
        </p:txBody>
      </p:sp>
      <p:sp>
        <p:nvSpPr>
          <p:cNvPr id="5" name="Oval 4"/>
          <p:cNvSpPr/>
          <p:nvPr/>
        </p:nvSpPr>
        <p:spPr>
          <a:xfrm>
            <a:off x="83544" y="2727714"/>
            <a:ext cx="334180" cy="3509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7730" y="6149852"/>
            <a:ext cx="8269075" cy="64632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dirty="0"/>
              <a:t>P = prospective; R = retrospective; IC – Inception cohort; MC = </a:t>
            </a:r>
            <a:r>
              <a:rPr lang="en-US" dirty="0" smtClean="0"/>
              <a:t>Multisite, SC = single country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649209"/>
              </p:ext>
            </p:extLst>
          </p:nvPr>
        </p:nvGraphicFramePr>
        <p:xfrm>
          <a:off x="471311" y="1256449"/>
          <a:ext cx="8229602" cy="3899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022"/>
                <a:gridCol w="1199445"/>
                <a:gridCol w="1114777"/>
                <a:gridCol w="635000"/>
                <a:gridCol w="649112"/>
                <a:gridCol w="1552222"/>
                <a:gridCol w="2111024"/>
              </a:tblGrid>
              <a:tr h="67056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Study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Design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Year,</a:t>
                      </a:r>
                      <a:r>
                        <a:rPr lang="en-US" sz="1900" baseline="0" dirty="0" smtClean="0"/>
                        <a:t> patients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CR</a:t>
                      </a:r>
                    </a:p>
                    <a:p>
                      <a:pPr algn="ctr"/>
                      <a:r>
                        <a:rPr lang="en-US" sz="1900" dirty="0" smtClean="0"/>
                        <a:t>%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RD</a:t>
                      </a:r>
                    </a:p>
                    <a:p>
                      <a:pPr algn="ctr"/>
                      <a:r>
                        <a:rPr lang="en-US" sz="1900" dirty="0" smtClean="0"/>
                        <a:t>%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interpretation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Contribution</a:t>
                      </a:r>
                      <a:endParaRPr lang="en-US" sz="1900" dirty="0"/>
                    </a:p>
                  </a:txBody>
                  <a:tcPr/>
                </a:tc>
              </a:tr>
              <a:tr h="5843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RODIN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P, R, IC, MC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2000-2010</a:t>
                      </a:r>
                    </a:p>
                    <a:p>
                      <a:pPr algn="ctr"/>
                      <a:r>
                        <a:rPr lang="en-US" sz="1600" dirty="0" smtClean="0"/>
                        <a:t>340</a:t>
                      </a:r>
                      <a:r>
                        <a:rPr lang="en-US" sz="1600" baseline="0" dirty="0" smtClean="0"/>
                        <a:t> (574)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Post hoc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Hypothesis generation</a:t>
                      </a:r>
                      <a:endParaRPr lang="en-US" sz="1600" dirty="0"/>
                    </a:p>
                  </a:txBody>
                  <a:tcPr/>
                </a:tc>
              </a:tr>
              <a:tr h="83081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UKHCDO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R, IC, SC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2000-2010</a:t>
                      </a:r>
                    </a:p>
                    <a:p>
                      <a:pPr algn="ctr"/>
                      <a:r>
                        <a:rPr lang="en-US" sz="1600" b="1" dirty="0" smtClean="0"/>
                        <a:t>300</a:t>
                      </a:r>
                      <a:r>
                        <a:rPr lang="en-US" sz="1600" b="1" baseline="0" dirty="0" smtClean="0"/>
                        <a:t> (407)</a:t>
                      </a: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23.8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11.3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Time effect,</a:t>
                      </a:r>
                    </a:p>
                    <a:p>
                      <a:r>
                        <a:rPr lang="en-US" sz="1600" b="1" baseline="0" dirty="0" smtClean="0"/>
                        <a:t> B-DD f-VIII,</a:t>
                      </a:r>
                    </a:p>
                    <a:p>
                      <a:r>
                        <a:rPr lang="en-US" sz="1600" b="1" baseline="0" dirty="0" smtClean="0"/>
                        <a:t>RODIN effect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Generate</a:t>
                      </a:r>
                      <a:r>
                        <a:rPr lang="en-US" sz="1600" b="1" baseline="0" dirty="0" smtClean="0"/>
                        <a:t> alternative hypothesis</a:t>
                      </a:r>
                      <a:endParaRPr lang="en-US" sz="1600" b="1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France C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b="0" dirty="0" err="1" smtClean="0"/>
                        <a:t>Vezina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EUHASS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sz="1900" b="0" dirty="0" smtClean="0"/>
                        <a:t>EAHAD</a:t>
                      </a:r>
                    </a:p>
                    <a:p>
                      <a:r>
                        <a:rPr lang="en-US" sz="1900" b="0" dirty="0" smtClean="0"/>
                        <a:t>IPD</a:t>
                      </a:r>
                      <a:endParaRPr lang="en-US" sz="1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89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0444" y="6165304"/>
            <a:ext cx="2433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Collins et al, Blood 2014 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34" y="404664"/>
            <a:ext cx="8622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Proportion of recombinant FVIII used in UK PUPs by year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133745"/>
            <a:ext cx="6653212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13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3431536"/>
              </p:ext>
            </p:extLst>
          </p:nvPr>
        </p:nvGraphicFramePr>
        <p:xfrm>
          <a:off x="292605" y="335499"/>
          <a:ext cx="8434248" cy="5571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97226" y="1048544"/>
            <a:ext cx="3033889" cy="1938988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Kogenate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err="1">
                <a:solidFill>
                  <a:srgbClr val="3366FF"/>
                </a:solidFill>
              </a:rPr>
              <a:t>Advate</a:t>
            </a:r>
            <a:endParaRPr lang="en-US" sz="2400" dirty="0">
              <a:solidFill>
                <a:srgbClr val="3366FF"/>
              </a:solidFill>
            </a:endParaRPr>
          </a:p>
          <a:p>
            <a:endParaRPr lang="en-US" sz="2400" dirty="0"/>
          </a:p>
          <a:p>
            <a:r>
              <a:rPr lang="en-US" sz="2400" dirty="0"/>
              <a:t>RODIN 		 = Dashed</a:t>
            </a:r>
          </a:p>
          <a:p>
            <a:r>
              <a:rPr lang="en-US" sz="2400" dirty="0"/>
              <a:t>Not RODIN = Solid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816776"/>
              </p:ext>
            </p:extLst>
          </p:nvPr>
        </p:nvGraphicFramePr>
        <p:xfrm>
          <a:off x="1081015" y="5986217"/>
          <a:ext cx="6884892" cy="518318"/>
        </p:xfrm>
        <a:graphic>
          <a:graphicData uri="http://schemas.openxmlformats.org/drawingml/2006/table">
            <a:tbl>
              <a:tblPr/>
              <a:tblGrid>
                <a:gridCol w="2697281"/>
                <a:gridCol w="2760254"/>
                <a:gridCol w="1427357"/>
              </a:tblGrid>
              <a:tr h="2591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Advate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26/117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13/43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1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Kogenate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24/65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16/31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5/32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5667" y="335502"/>
            <a:ext cx="8171193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3200" dirty="0"/>
              <a:t>UKHCDO cohort: effect of time and … RODIN?</a:t>
            </a:r>
          </a:p>
        </p:txBody>
      </p:sp>
    </p:spTree>
    <p:extLst>
      <p:ext uri="{BB962C8B-B14F-4D97-AF65-F5344CB8AC3E}">
        <p14:creationId xmlns:p14="http://schemas.microsoft.com/office/powerpoint/2010/main" val="321488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7794"/>
          <a:stretch/>
        </p:blipFill>
        <p:spPr>
          <a:xfrm>
            <a:off x="0" y="1"/>
            <a:ext cx="9144000" cy="2413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686757"/>
            <a:ext cx="8229600" cy="362091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Kogenate</a:t>
            </a:r>
            <a:r>
              <a:rPr lang="en-US" dirty="0" smtClean="0"/>
              <a:t> AND </a:t>
            </a:r>
            <a:r>
              <a:rPr lang="en-US" dirty="0" err="1" smtClean="0"/>
              <a:t>Refacto</a:t>
            </a:r>
            <a:endParaRPr lang="en-US" dirty="0" smtClean="0"/>
          </a:p>
          <a:p>
            <a:r>
              <a:rPr lang="en-US" dirty="0" smtClean="0"/>
              <a:t>RODIN effect:</a:t>
            </a:r>
          </a:p>
          <a:p>
            <a:pPr lvl="1"/>
            <a:r>
              <a:rPr lang="en-US" dirty="0" smtClean="0"/>
              <a:t>Significant more intensive treatment (p =.02)</a:t>
            </a:r>
          </a:p>
          <a:p>
            <a:pPr lvl="2"/>
            <a:r>
              <a:rPr lang="en-US" dirty="0" smtClean="0"/>
              <a:t>HR (All): 1.75 </a:t>
            </a:r>
            <a:r>
              <a:rPr lang="en-US" dirty="0" smtClean="0">
                <a:sym typeface="Wingdings"/>
              </a:rPr>
              <a:t> 1.82;</a:t>
            </a:r>
          </a:p>
          <a:p>
            <a:pPr lvl="2"/>
            <a:r>
              <a:rPr lang="en-US" dirty="0" smtClean="0">
                <a:sym typeface="Wingdings"/>
              </a:rPr>
              <a:t>HR (HR): 2.14  2.36;</a:t>
            </a:r>
          </a:p>
          <a:p>
            <a:r>
              <a:rPr lang="en-US" b="1" dirty="0" smtClean="0">
                <a:solidFill>
                  <a:srgbClr val="FF0000"/>
                </a:solidFill>
                <a:sym typeface="Wingdings"/>
              </a:rPr>
              <a:t>27 centers &gt; 1 inhibitor (2-3)</a:t>
            </a:r>
          </a:p>
          <a:p>
            <a:r>
              <a:rPr lang="en-US" b="1" dirty="0" smtClean="0">
                <a:solidFill>
                  <a:srgbClr val="FF0000"/>
                </a:solidFill>
                <a:sym typeface="Wingdings"/>
              </a:rPr>
              <a:t>Time instead of ED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9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24" indent="-514324">
              <a:lnSpc>
                <a:spcPct val="150000"/>
              </a:lnSpc>
              <a:buFont typeface="+mj-lt"/>
              <a:buAutoNum type="arabicParenR"/>
            </a:pPr>
            <a:r>
              <a:rPr lang="en-US" dirty="0" smtClean="0"/>
              <a:t>Assessing causality: methodological notes</a:t>
            </a:r>
          </a:p>
          <a:p>
            <a:pPr marL="514324" indent="-514324">
              <a:lnSpc>
                <a:spcPct val="150000"/>
              </a:lnSpc>
              <a:buFont typeface="+mj-lt"/>
              <a:buAutoNum type="arabicParenR"/>
            </a:pPr>
            <a:r>
              <a:rPr lang="en-US" dirty="0" smtClean="0"/>
              <a:t>Appraising data on the concentrate dependent risk of inhibitors</a:t>
            </a:r>
          </a:p>
          <a:p>
            <a:pPr marL="514324" indent="-514324">
              <a:lnSpc>
                <a:spcPct val="150000"/>
              </a:lnSpc>
              <a:buFont typeface="+mj-lt"/>
              <a:buAutoNum type="arabicParenR"/>
            </a:pPr>
            <a:r>
              <a:rPr lang="en-US" dirty="0"/>
              <a:t>Implications and </a:t>
            </a:r>
            <a:r>
              <a:rPr lang="en-US" dirty="0" smtClean="0"/>
              <a:t>perspectives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77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8363"/>
          </a:xfrm>
        </p:spPr>
        <p:txBody>
          <a:bodyPr/>
          <a:lstStyle/>
          <a:p>
            <a:r>
              <a:rPr lang="en-US" dirty="0"/>
              <a:t>Evidence profiling</a:t>
            </a:r>
          </a:p>
        </p:txBody>
      </p:sp>
      <p:sp>
        <p:nvSpPr>
          <p:cNvPr id="5" name="Oval 4"/>
          <p:cNvSpPr/>
          <p:nvPr/>
        </p:nvSpPr>
        <p:spPr>
          <a:xfrm>
            <a:off x="83545" y="3520981"/>
            <a:ext cx="334180" cy="3509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7730" y="6149852"/>
            <a:ext cx="8269075" cy="646327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dirty="0" smtClean="0"/>
              <a:t>P = prospective; R = registry; MC = multiple centers/countries, IC = inception cohort, SC = single country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876210"/>
              </p:ext>
            </p:extLst>
          </p:nvPr>
        </p:nvGraphicFramePr>
        <p:xfrm>
          <a:off x="471311" y="1256448"/>
          <a:ext cx="8229602" cy="4349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578"/>
                <a:gridCol w="1143000"/>
                <a:gridCol w="1227666"/>
                <a:gridCol w="635000"/>
                <a:gridCol w="649112"/>
                <a:gridCol w="1552222"/>
                <a:gridCol w="2111024"/>
              </a:tblGrid>
              <a:tr h="67056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Study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Design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Year,</a:t>
                      </a:r>
                      <a:r>
                        <a:rPr lang="en-US" sz="1900" baseline="0" dirty="0" smtClean="0"/>
                        <a:t> patients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CR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RD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interpretation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Contribution</a:t>
                      </a:r>
                      <a:endParaRPr lang="en-US" sz="1900" dirty="0"/>
                    </a:p>
                  </a:txBody>
                  <a:tcPr/>
                </a:tc>
              </a:tr>
              <a:tr h="5843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RODIN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P, R, IC, MC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2000-2010</a:t>
                      </a:r>
                    </a:p>
                    <a:p>
                      <a:pPr algn="ctr"/>
                      <a:r>
                        <a:rPr lang="en-US" sz="1600" dirty="0" smtClean="0"/>
                        <a:t>340</a:t>
                      </a:r>
                      <a:r>
                        <a:rPr lang="en-US" sz="1600" baseline="0" dirty="0" smtClean="0"/>
                        <a:t> (574)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Post hoc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Hypothesis generation</a:t>
                      </a:r>
                      <a:endParaRPr lang="en-US" sz="1600" dirty="0"/>
                    </a:p>
                  </a:txBody>
                  <a:tcPr/>
                </a:tc>
              </a:tr>
              <a:tr h="8308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UKHCDO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R, IC, SC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2000-2010</a:t>
                      </a:r>
                    </a:p>
                    <a:p>
                      <a:pPr algn="ctr"/>
                      <a:r>
                        <a:rPr lang="en-US" sz="1600" dirty="0" smtClean="0"/>
                        <a:t>300</a:t>
                      </a:r>
                      <a:r>
                        <a:rPr lang="en-US" sz="1600" baseline="0" dirty="0" smtClean="0"/>
                        <a:t> (407)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 effect,</a:t>
                      </a:r>
                    </a:p>
                    <a:p>
                      <a:r>
                        <a:rPr lang="en-US" sz="1600" b="0" baseline="0" dirty="0" smtClean="0"/>
                        <a:t> B-DD f-VIII,</a:t>
                      </a:r>
                    </a:p>
                    <a:p>
                      <a:r>
                        <a:rPr lang="en-US" sz="1600" baseline="0" dirty="0" smtClean="0"/>
                        <a:t>RODIN effect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Generate</a:t>
                      </a:r>
                      <a:r>
                        <a:rPr lang="en-US" sz="1600" baseline="0" dirty="0" smtClean="0"/>
                        <a:t> alternative hypothesis</a:t>
                      </a:r>
                      <a:endParaRPr lang="en-US" sz="1600" dirty="0"/>
                    </a:p>
                  </a:txBody>
                  <a:tcPr/>
                </a:tc>
              </a:tr>
              <a:tr h="83081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France C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R, IC,</a:t>
                      </a:r>
                      <a:r>
                        <a:rPr lang="en-US" sz="1600" b="1" baseline="0" dirty="0" smtClean="0"/>
                        <a:t> SC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2000-2010</a:t>
                      </a:r>
                    </a:p>
                    <a:p>
                      <a:pPr algn="ctr"/>
                      <a:r>
                        <a:rPr lang="en-US" sz="1600" b="1" dirty="0" smtClean="0"/>
                        <a:t>234</a:t>
                      </a:r>
                      <a:r>
                        <a:rPr lang="en-US" sz="1600" b="1" baseline="0" dirty="0" smtClean="0"/>
                        <a:t> (303)</a:t>
                      </a: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30.0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15.0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Strong “center” effect</a:t>
                      </a:r>
                    </a:p>
                    <a:p>
                      <a:r>
                        <a:rPr lang="en-US" sz="1600" b="1" dirty="0" smtClean="0"/>
                        <a:t>RODIN effect ??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Generate a second alternative hypothesis</a:t>
                      </a:r>
                      <a:endParaRPr lang="en-US" sz="1600" b="1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b="0" dirty="0" err="1" smtClean="0"/>
                        <a:t>Vezina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EUHASS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sz="1900" b="0" dirty="0" smtClean="0"/>
                        <a:t>EAHAD</a:t>
                      </a:r>
                    </a:p>
                    <a:p>
                      <a:r>
                        <a:rPr lang="en-US" sz="1900" b="0" dirty="0" smtClean="0"/>
                        <a:t>IPD</a:t>
                      </a:r>
                      <a:endParaRPr lang="en-US" sz="1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076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242284"/>
              </p:ext>
            </p:extLst>
          </p:nvPr>
        </p:nvGraphicFramePr>
        <p:xfrm>
          <a:off x="304804" y="2136075"/>
          <a:ext cx="10470887" cy="3252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Document" r:id="rId5" imgW="8382000" imgH="2603500" progId="Word.Document.12">
                  <p:embed/>
                </p:oleObj>
              </mc:Choice>
              <mc:Fallback>
                <p:oleObj name="Document" r:id="rId5" imgW="8382000" imgH="2603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4" y="2136075"/>
                        <a:ext cx="10470887" cy="3252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04806" y="5226364"/>
            <a:ext cx="8382001" cy="1384990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</a:rPr>
              <a:t>Kreuz</a:t>
            </a:r>
            <a:r>
              <a:rPr lang="en-GB" sz="2800" dirty="0">
                <a:solidFill>
                  <a:srgbClr val="002060"/>
                </a:solidFill>
              </a:rPr>
              <a:t> W, Gill JC, </a:t>
            </a:r>
            <a:r>
              <a:rPr lang="en-GB" sz="2800" dirty="0" err="1">
                <a:solidFill>
                  <a:srgbClr val="002060"/>
                </a:solidFill>
              </a:rPr>
              <a:t>Rothchild</a:t>
            </a:r>
            <a:r>
              <a:rPr lang="en-GB" sz="2800" dirty="0">
                <a:solidFill>
                  <a:srgbClr val="002060"/>
                </a:solidFill>
              </a:rPr>
              <a:t> C et al.</a:t>
            </a:r>
          </a:p>
          <a:p>
            <a:r>
              <a:rPr lang="en-GB" sz="2800" dirty="0">
                <a:solidFill>
                  <a:srgbClr val="002060"/>
                </a:solidFill>
              </a:rPr>
              <a:t>Thrombosis and Haemostasis 2005; 93:457-467</a:t>
            </a:r>
          </a:p>
          <a:p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i="1" dirty="0">
                <a:solidFill>
                  <a:srgbClr val="FF0000"/>
                </a:solidFill>
              </a:rPr>
              <a:t>15% inhibitor rate with </a:t>
            </a:r>
            <a:r>
              <a:rPr lang="en-GB" sz="2800" i="1" dirty="0" err="1">
                <a:solidFill>
                  <a:srgbClr val="FF0000"/>
                </a:solidFill>
              </a:rPr>
              <a:t>Kogenate</a:t>
            </a:r>
            <a:r>
              <a:rPr lang="en-GB" sz="2800" i="1" dirty="0">
                <a:solidFill>
                  <a:srgbClr val="FF0000"/>
                </a:solidFill>
              </a:rPr>
              <a:t> (1997-2001)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56962" y="4949367"/>
            <a:ext cx="7047163" cy="461661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r>
              <a:rPr lang="en-US" sz="2400" dirty="0"/>
              <a:t>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4802" y="3891935"/>
            <a:ext cx="8382001" cy="665836"/>
            <a:chOff x="304796" y="3129940"/>
            <a:chExt cx="8382001" cy="665836"/>
          </a:xfrm>
        </p:grpSpPr>
        <p:grpSp>
          <p:nvGrpSpPr>
            <p:cNvPr id="10" name="Group 9"/>
            <p:cNvGrpSpPr/>
            <p:nvPr/>
          </p:nvGrpSpPr>
          <p:grpSpPr>
            <a:xfrm>
              <a:off x="304796" y="3129940"/>
              <a:ext cx="8382001" cy="665836"/>
              <a:chOff x="304796" y="3129940"/>
              <a:chExt cx="8382001" cy="665836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304796" y="3144025"/>
                <a:ext cx="8382001" cy="651751"/>
              </a:xfrm>
              <a:prstGeom prst="roundRect">
                <a:avLst/>
              </a:prstGeom>
              <a:noFill/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3829674" y="3138450"/>
                <a:ext cx="635078" cy="651751"/>
              </a:xfrm>
              <a:prstGeom prst="roundRect">
                <a:avLst/>
              </a:prstGeom>
              <a:noFill/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5957630" y="3129940"/>
                <a:ext cx="635078" cy="651751"/>
              </a:xfrm>
              <a:prstGeom prst="roundRect">
                <a:avLst/>
              </a:prstGeom>
              <a:noFill/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6592708" y="3144025"/>
              <a:ext cx="2094089" cy="637666"/>
            </a:xfrm>
            <a:prstGeom prst="roundRect">
              <a:avLst/>
            </a:prstGeom>
            <a:solidFill>
              <a:srgbClr val="FF0000">
                <a:alpha val="18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"/>
            <a:ext cx="9144000" cy="219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295 0.0907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"/>
            <a:ext cx="9144000" cy="684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4390" y="5748527"/>
            <a:ext cx="3153365" cy="923330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HR 1.61 (1.01 – 2.56)  p = 0.046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OR 1.93 (1.12 – 3.32) p = 0.018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OR </a:t>
            </a:r>
            <a:r>
              <a:rPr lang="en-US" b="1" dirty="0">
                <a:solidFill>
                  <a:srgbClr val="FF0000"/>
                </a:solidFill>
              </a:rPr>
              <a:t>1.63 (0.85 – 3.14)  p = </a:t>
            </a:r>
            <a:r>
              <a:rPr lang="en-US" b="1" dirty="0" smtClean="0">
                <a:solidFill>
                  <a:srgbClr val="FF0000"/>
                </a:solidFill>
              </a:rPr>
              <a:t>0.144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7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660875"/>
          </a:xfrm>
          <a:prstGeom prst="rect">
            <a:avLst/>
          </a:prstGeom>
        </p:spPr>
      </p:pic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457200" y="2763838"/>
            <a:ext cx="8229600" cy="3362325"/>
          </a:xfrm>
        </p:spPr>
        <p:txBody>
          <a:bodyPr>
            <a:normAutofit/>
          </a:bodyPr>
          <a:lstStyle/>
          <a:p>
            <a:r>
              <a:rPr lang="en-US" dirty="0" smtClean="0"/>
              <a:t>Missed opportunity: RODIN data not reported</a:t>
            </a:r>
          </a:p>
          <a:p>
            <a:pPr lvl="1"/>
            <a:r>
              <a:rPr lang="en-US" dirty="0" smtClean="0"/>
              <a:t>Center size effect, not center effect</a:t>
            </a:r>
            <a:endParaRPr lang="en-US" dirty="0" smtClean="0">
              <a:sym typeface="Wingdings"/>
            </a:endParaRPr>
          </a:p>
          <a:p>
            <a:r>
              <a:rPr lang="en-US" b="1" dirty="0" smtClean="0">
                <a:solidFill>
                  <a:srgbClr val="FF0000"/>
                </a:solidFill>
                <a:sym typeface="Wingdings"/>
              </a:rPr>
              <a:t>Calendar period and prophylaxis associated with factor received</a:t>
            </a:r>
          </a:p>
          <a:p>
            <a:r>
              <a:rPr lang="en-US" b="1" dirty="0" smtClean="0">
                <a:solidFill>
                  <a:srgbClr val="FF0000"/>
                </a:solidFill>
                <a:sym typeface="Wingdings"/>
              </a:rPr>
              <a:t>Interactions not explored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1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69584"/>
          </a:xfrm>
        </p:spPr>
        <p:txBody>
          <a:bodyPr/>
          <a:lstStyle/>
          <a:p>
            <a:r>
              <a:rPr lang="en-US" dirty="0"/>
              <a:t>Evidence profiling</a:t>
            </a:r>
          </a:p>
        </p:txBody>
      </p:sp>
      <p:sp>
        <p:nvSpPr>
          <p:cNvPr id="5" name="Oval 4"/>
          <p:cNvSpPr/>
          <p:nvPr/>
        </p:nvSpPr>
        <p:spPr>
          <a:xfrm>
            <a:off x="83545" y="4194321"/>
            <a:ext cx="334180" cy="3509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6073174"/>
            <a:ext cx="8229600" cy="646327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r>
              <a:rPr lang="en-US" dirty="0"/>
              <a:t>P = prospective; R = registry; MC = multiple centers/countries, IC = inception cohort, SC = single </a:t>
            </a:r>
            <a:r>
              <a:rPr lang="en-US" dirty="0" smtClean="0"/>
              <a:t>country; S = survey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729501"/>
              </p:ext>
            </p:extLst>
          </p:nvPr>
        </p:nvGraphicFramePr>
        <p:xfrm>
          <a:off x="471311" y="1256447"/>
          <a:ext cx="8229602" cy="4552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578"/>
                <a:gridCol w="1143000"/>
                <a:gridCol w="1227666"/>
                <a:gridCol w="635000"/>
                <a:gridCol w="649112"/>
                <a:gridCol w="1552222"/>
                <a:gridCol w="2111024"/>
              </a:tblGrid>
              <a:tr h="67056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Study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Design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Year,</a:t>
                      </a:r>
                      <a:r>
                        <a:rPr lang="en-US" sz="1900" baseline="0" dirty="0" smtClean="0"/>
                        <a:t> patients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CR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RD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interpretation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Contribution</a:t>
                      </a:r>
                      <a:endParaRPr lang="en-US" sz="1900" dirty="0"/>
                    </a:p>
                  </a:txBody>
                  <a:tcPr/>
                </a:tc>
              </a:tr>
              <a:tr h="5843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RODIN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P, R, IC, MC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2000-2010</a:t>
                      </a:r>
                    </a:p>
                    <a:p>
                      <a:pPr algn="ctr"/>
                      <a:r>
                        <a:rPr lang="en-US" sz="1600" dirty="0" smtClean="0"/>
                        <a:t>340</a:t>
                      </a:r>
                      <a:r>
                        <a:rPr lang="en-US" sz="1600" baseline="0" dirty="0" smtClean="0"/>
                        <a:t> (574)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Post hoc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Hypothesis generation</a:t>
                      </a:r>
                      <a:endParaRPr lang="en-US" sz="1600" dirty="0"/>
                    </a:p>
                  </a:txBody>
                  <a:tcPr/>
                </a:tc>
              </a:tr>
              <a:tr h="8308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UKHCDO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R, IC, SC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2000-2010</a:t>
                      </a:r>
                    </a:p>
                    <a:p>
                      <a:pPr algn="ctr"/>
                      <a:r>
                        <a:rPr lang="en-US" sz="1600" dirty="0" smtClean="0"/>
                        <a:t>300</a:t>
                      </a:r>
                      <a:r>
                        <a:rPr lang="en-US" sz="1600" baseline="0" dirty="0" smtClean="0"/>
                        <a:t> (407)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 effect,</a:t>
                      </a:r>
                    </a:p>
                    <a:p>
                      <a:r>
                        <a:rPr lang="en-US" sz="1600" b="0" baseline="0" dirty="0" smtClean="0"/>
                        <a:t> B-DD f-VIII,</a:t>
                      </a:r>
                    </a:p>
                    <a:p>
                      <a:r>
                        <a:rPr lang="en-US" sz="1600" baseline="0" dirty="0" smtClean="0"/>
                        <a:t>RODIN effect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Generate</a:t>
                      </a:r>
                      <a:r>
                        <a:rPr lang="en-US" sz="1600" baseline="0" dirty="0" smtClean="0"/>
                        <a:t> alternative hypothesis</a:t>
                      </a:r>
                      <a:endParaRPr lang="en-US" sz="1600" dirty="0"/>
                    </a:p>
                  </a:txBody>
                  <a:tcPr/>
                </a:tc>
              </a:tr>
              <a:tr h="8308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France 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R, IC,</a:t>
                      </a:r>
                      <a:r>
                        <a:rPr lang="en-US" sz="1600" b="0" baseline="0" dirty="0" smtClean="0"/>
                        <a:t> SC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2000-2010</a:t>
                      </a:r>
                    </a:p>
                    <a:p>
                      <a:pPr algn="ctr"/>
                      <a:r>
                        <a:rPr lang="en-US" sz="1600" dirty="0" smtClean="0"/>
                        <a:t>234</a:t>
                      </a:r>
                      <a:r>
                        <a:rPr lang="en-US" sz="1600" baseline="0" dirty="0" smtClean="0"/>
                        <a:t> (303)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Strong “center” effect</a:t>
                      </a:r>
                    </a:p>
                    <a:p>
                      <a:r>
                        <a:rPr lang="en-US" sz="1600" dirty="0" smtClean="0"/>
                        <a:t>RODIN effect ??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Generate a second alternative hypothesis</a:t>
                      </a:r>
                      <a:endParaRPr lang="en-US" sz="1600" dirty="0"/>
                    </a:p>
                  </a:txBody>
                  <a:tcPr/>
                </a:tc>
              </a:tr>
              <a:tr h="584359"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Vezina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S, SC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2005-2010</a:t>
                      </a:r>
                    </a:p>
                    <a:p>
                      <a:pPr algn="ctr"/>
                      <a:r>
                        <a:rPr lang="en-US" sz="1600" b="1" dirty="0" smtClean="0"/>
                        <a:t>86 (99)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36.0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6.0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Higher rate with </a:t>
                      </a:r>
                      <a:r>
                        <a:rPr lang="en-US" sz="1600" b="1" dirty="0" err="1" smtClean="0"/>
                        <a:t>Advate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You cannot</a:t>
                      </a:r>
                      <a:r>
                        <a:rPr lang="en-US" sz="1600" b="1" baseline="0" dirty="0" smtClean="0"/>
                        <a:t> “export” results?</a:t>
                      </a:r>
                      <a:endParaRPr lang="en-US" sz="1600" b="1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EUHASS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EAHAD</a:t>
                      </a:r>
                    </a:p>
                    <a:p>
                      <a:r>
                        <a:rPr lang="en-US" sz="1900" dirty="0" smtClean="0"/>
                        <a:t>IPD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79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42"/>
            <a:ext cx="8229600" cy="629031"/>
          </a:xfrm>
        </p:spPr>
        <p:txBody>
          <a:bodyPr>
            <a:normAutofit fontScale="90000"/>
          </a:bodyPr>
          <a:lstStyle/>
          <a:p>
            <a:r>
              <a:rPr lang="en-US" dirty="0"/>
              <a:t>Evidence profiling</a:t>
            </a:r>
          </a:p>
        </p:txBody>
      </p:sp>
      <p:sp>
        <p:nvSpPr>
          <p:cNvPr id="5" name="Oval 4"/>
          <p:cNvSpPr/>
          <p:nvPr/>
        </p:nvSpPr>
        <p:spPr>
          <a:xfrm>
            <a:off x="83545" y="4502227"/>
            <a:ext cx="334180" cy="3509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6073174"/>
            <a:ext cx="8229600" cy="646327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r>
              <a:rPr lang="en-US" dirty="0"/>
              <a:t>P = prospective; R = registry; MC = multiple centers/countries, IC = inception cohort, SC = single </a:t>
            </a:r>
            <a:r>
              <a:rPr lang="en-US" dirty="0" smtClean="0"/>
              <a:t>country; S = survey; DC = dynamic cohort; 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635982"/>
              </p:ext>
            </p:extLst>
          </p:nvPr>
        </p:nvGraphicFramePr>
        <p:xfrm>
          <a:off x="471311" y="903669"/>
          <a:ext cx="8229602" cy="4755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578"/>
                <a:gridCol w="1143000"/>
                <a:gridCol w="1227666"/>
                <a:gridCol w="635000"/>
                <a:gridCol w="649112"/>
                <a:gridCol w="1552222"/>
                <a:gridCol w="2111024"/>
              </a:tblGrid>
              <a:tr h="67056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Study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Design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Year,</a:t>
                      </a:r>
                      <a:r>
                        <a:rPr lang="en-US" sz="1900" baseline="0" dirty="0" smtClean="0"/>
                        <a:t> patients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CR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RD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interpretation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Contribution</a:t>
                      </a:r>
                      <a:endParaRPr lang="en-US" sz="1900" dirty="0"/>
                    </a:p>
                  </a:txBody>
                  <a:tcPr/>
                </a:tc>
              </a:tr>
              <a:tr h="5843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RODIN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P, R, IC, MC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2000-2010</a:t>
                      </a:r>
                    </a:p>
                    <a:p>
                      <a:pPr algn="ctr"/>
                      <a:r>
                        <a:rPr lang="en-US" sz="1600" dirty="0" smtClean="0"/>
                        <a:t>340</a:t>
                      </a:r>
                      <a:r>
                        <a:rPr lang="en-US" sz="1600" baseline="0" dirty="0" smtClean="0"/>
                        <a:t> (574)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Post hoc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Hypothesis generation</a:t>
                      </a:r>
                      <a:endParaRPr lang="en-US" sz="1600" dirty="0"/>
                    </a:p>
                  </a:txBody>
                  <a:tcPr/>
                </a:tc>
              </a:tr>
              <a:tr h="8308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UKHCDO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R, IC, SC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2000-2010</a:t>
                      </a:r>
                    </a:p>
                    <a:p>
                      <a:pPr algn="ctr"/>
                      <a:r>
                        <a:rPr lang="en-US" sz="1600" dirty="0" smtClean="0"/>
                        <a:t>300</a:t>
                      </a:r>
                      <a:r>
                        <a:rPr lang="en-US" sz="1600" baseline="0" dirty="0" smtClean="0"/>
                        <a:t> (407)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 effect,</a:t>
                      </a:r>
                    </a:p>
                    <a:p>
                      <a:r>
                        <a:rPr lang="en-US" sz="1600" b="0" baseline="0" dirty="0" smtClean="0"/>
                        <a:t> B-DD f-VIII,</a:t>
                      </a:r>
                    </a:p>
                    <a:p>
                      <a:r>
                        <a:rPr lang="en-US" sz="1600" baseline="0" dirty="0" smtClean="0"/>
                        <a:t>RODIN effect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Generate</a:t>
                      </a:r>
                      <a:r>
                        <a:rPr lang="en-US" sz="1600" baseline="0" dirty="0" smtClean="0"/>
                        <a:t> alternative hypothesis</a:t>
                      </a:r>
                      <a:endParaRPr lang="en-US" sz="1600" dirty="0"/>
                    </a:p>
                  </a:txBody>
                  <a:tcPr/>
                </a:tc>
              </a:tr>
              <a:tr h="8308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France 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R, IC,</a:t>
                      </a:r>
                      <a:r>
                        <a:rPr lang="en-US" sz="1600" b="0" baseline="0" dirty="0" smtClean="0"/>
                        <a:t> SC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2000-2010</a:t>
                      </a:r>
                    </a:p>
                    <a:p>
                      <a:pPr algn="ctr"/>
                      <a:r>
                        <a:rPr lang="en-US" sz="1600" dirty="0" smtClean="0"/>
                        <a:t>234</a:t>
                      </a:r>
                      <a:r>
                        <a:rPr lang="en-US" sz="1600" baseline="0" dirty="0" smtClean="0"/>
                        <a:t> (303)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Strong “center” effect</a:t>
                      </a:r>
                    </a:p>
                    <a:p>
                      <a:r>
                        <a:rPr lang="en-US" sz="1600" dirty="0" smtClean="0"/>
                        <a:t>RODIN effect ??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Generate a second alternative hypothesis</a:t>
                      </a:r>
                      <a:endParaRPr lang="en-US" sz="1600" dirty="0"/>
                    </a:p>
                  </a:txBody>
                  <a:tcPr/>
                </a:tc>
              </a:tr>
              <a:tr h="58435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Vezina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S, SC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2005-2010</a:t>
                      </a:r>
                    </a:p>
                    <a:p>
                      <a:pPr algn="ctr"/>
                      <a:r>
                        <a:rPr lang="en-US" sz="1600" dirty="0" smtClean="0"/>
                        <a:t>86 (99)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36.0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Higher rate with </a:t>
                      </a:r>
                      <a:r>
                        <a:rPr lang="en-US" sz="1600" dirty="0" err="1" smtClean="0"/>
                        <a:t>Advate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You cannot</a:t>
                      </a:r>
                      <a:r>
                        <a:rPr lang="en-US" sz="1600" baseline="0" dirty="0" smtClean="0"/>
                        <a:t> “export” results?</a:t>
                      </a:r>
                      <a:endParaRPr lang="en-US" sz="1600" dirty="0"/>
                    </a:p>
                  </a:txBody>
                  <a:tcPr/>
                </a:tc>
              </a:tr>
              <a:tr h="58435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EUHASS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P, DC, MC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2009-2013</a:t>
                      </a:r>
                    </a:p>
                    <a:p>
                      <a:pPr algn="ctr"/>
                      <a:r>
                        <a:rPr lang="en-US" sz="1600" b="1" dirty="0" smtClean="0"/>
                        <a:t>284 (417)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26.2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4.5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RODIN</a:t>
                      </a:r>
                      <a:r>
                        <a:rPr lang="en-US" sz="1600" b="1" baseline="0" dirty="0" smtClean="0"/>
                        <a:t> effect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Non-confirmatory</a:t>
                      </a:r>
                      <a:endParaRPr lang="en-US" sz="1600" b="1" dirty="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EAHAD</a:t>
                      </a:r>
                    </a:p>
                    <a:p>
                      <a:r>
                        <a:rPr lang="en-US" sz="1900" dirty="0" smtClean="0"/>
                        <a:t>IPD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31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249233"/>
              </p:ext>
            </p:extLst>
          </p:nvPr>
        </p:nvGraphicFramePr>
        <p:xfrm>
          <a:off x="902293" y="307811"/>
          <a:ext cx="6733835" cy="61064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64799"/>
                <a:gridCol w="682192"/>
                <a:gridCol w="871107"/>
                <a:gridCol w="876472"/>
                <a:gridCol w="1039031"/>
                <a:gridCol w="829126"/>
                <a:gridCol w="871108"/>
              </a:tblGrid>
              <a:tr h="98583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EUHASS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EUHASS </a:t>
                      </a:r>
                      <a:r>
                        <a:rPr lang="en-US" sz="3200" dirty="0" smtClean="0">
                          <a:effectLst/>
                        </a:rPr>
                        <a:t>-RODIN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P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95% CI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P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95% CI</a:t>
                      </a:r>
                      <a:endParaRPr lang="en-US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Plasma</a:t>
                      </a:r>
                      <a:r>
                        <a:rPr lang="nl-NL" sz="2400" baseline="0" dirty="0" smtClean="0">
                          <a:effectLst/>
                        </a:rPr>
                        <a:t> </a:t>
                      </a:r>
                      <a:r>
                        <a:rPr lang="nl-NL" sz="2400" dirty="0" smtClean="0">
                          <a:effectLst/>
                        </a:rPr>
                        <a:t>D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0.22</a:t>
                      </a:r>
                      <a:endParaRPr lang="en-US" sz="3200" dirty="0">
                        <a:solidFill>
                          <a:srgbClr val="E3183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0.11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0.35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0.21</a:t>
                      </a:r>
                      <a:endParaRPr lang="en-US" sz="3200" dirty="0">
                        <a:solidFill>
                          <a:srgbClr val="E3183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0.10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0.37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err="1" smtClean="0">
                          <a:effectLst/>
                        </a:rPr>
                        <a:t>Recomb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0.26</a:t>
                      </a:r>
                      <a:endParaRPr lang="en-US" sz="3200" dirty="0">
                        <a:solidFill>
                          <a:srgbClr val="E3183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0.22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0.31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0.24</a:t>
                      </a:r>
                      <a:endParaRPr lang="en-US" sz="3200" dirty="0">
                        <a:solidFill>
                          <a:srgbClr val="E3183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0.19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0.29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err="1" smtClean="0">
                          <a:effectLst/>
                        </a:rPr>
                        <a:t>Advate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0.26</a:t>
                      </a:r>
                      <a:endParaRPr lang="en-US" sz="3200" dirty="0">
                        <a:solidFill>
                          <a:srgbClr val="E3183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0.19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0.34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0.26</a:t>
                      </a:r>
                      <a:endParaRPr lang="en-US" sz="3200" dirty="0">
                        <a:solidFill>
                          <a:srgbClr val="E3183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0.18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0.36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err="1" smtClean="0">
                          <a:effectLst/>
                        </a:rPr>
                        <a:t>Helixate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0.32</a:t>
                      </a:r>
                      <a:endParaRPr lang="en-US" sz="3200" dirty="0">
                        <a:solidFill>
                          <a:srgbClr val="E3183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0.18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0.50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0.33</a:t>
                      </a:r>
                      <a:endParaRPr lang="en-US" sz="3200" dirty="0">
                        <a:solidFill>
                          <a:srgbClr val="E3183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0.18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0.52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err="1" smtClean="0">
                          <a:effectLst/>
                        </a:rPr>
                        <a:t>Kogenate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0.30</a:t>
                      </a:r>
                      <a:endParaRPr lang="en-US" sz="3200" dirty="0">
                        <a:solidFill>
                          <a:srgbClr val="E3183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0.22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0.40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0.22</a:t>
                      </a:r>
                      <a:endParaRPr lang="en-US" sz="3200" dirty="0">
                        <a:solidFill>
                          <a:srgbClr val="E3183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0.13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effectLst/>
                        </a:rPr>
                        <a:t>0.34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 err="1" smtClean="0">
                          <a:effectLst/>
                        </a:rPr>
                        <a:t>Refacto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0.29</a:t>
                      </a:r>
                      <a:endParaRPr lang="en-US" sz="3200" dirty="0">
                        <a:solidFill>
                          <a:srgbClr val="E3183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0.17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0.43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0.27</a:t>
                      </a:r>
                      <a:endParaRPr lang="en-US" sz="3200" dirty="0">
                        <a:solidFill>
                          <a:srgbClr val="E31837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</a:rPr>
                        <a:t>0.15</a:t>
                      </a:r>
                      <a:endParaRPr lang="en-US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0.43</a:t>
                      </a:r>
                      <a:endParaRPr lang="en-US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339263" y="3459291"/>
            <a:ext cx="6197159" cy="885712"/>
            <a:chOff x="2339260" y="3459290"/>
            <a:chExt cx="6197159" cy="885712"/>
          </a:xfrm>
        </p:grpSpPr>
        <p:sp>
          <p:nvSpPr>
            <p:cNvPr id="2" name="Oval 1"/>
            <p:cNvSpPr/>
            <p:nvPr/>
          </p:nvSpPr>
          <p:spPr>
            <a:xfrm>
              <a:off x="2339260" y="3459290"/>
              <a:ext cx="918995" cy="885712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947883" y="3459290"/>
              <a:ext cx="918995" cy="885712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Equal 2"/>
            <p:cNvSpPr/>
            <p:nvPr/>
          </p:nvSpPr>
          <p:spPr>
            <a:xfrm>
              <a:off x="7836521" y="3609693"/>
              <a:ext cx="699898" cy="568193"/>
            </a:xfrm>
            <a:prstGeom prst="mathEqual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39266" y="4948615"/>
            <a:ext cx="6130323" cy="885712"/>
            <a:chOff x="2339260" y="4948614"/>
            <a:chExt cx="6130323" cy="885712"/>
          </a:xfrm>
        </p:grpSpPr>
        <p:sp>
          <p:nvSpPr>
            <p:cNvPr id="7" name="Oval 6"/>
            <p:cNvSpPr/>
            <p:nvPr/>
          </p:nvSpPr>
          <p:spPr>
            <a:xfrm>
              <a:off x="2339260" y="4948614"/>
              <a:ext cx="918995" cy="885712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947883" y="4948614"/>
              <a:ext cx="918995" cy="885712"/>
            </a:xfrm>
            <a:prstGeom prst="ellipse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Down Arrow 4"/>
            <p:cNvSpPr/>
            <p:nvPr/>
          </p:nvSpPr>
          <p:spPr>
            <a:xfrm>
              <a:off x="7918186" y="4948614"/>
              <a:ext cx="551397" cy="76673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7627" y="1835036"/>
            <a:ext cx="7262105" cy="3443111"/>
            <a:chOff x="-2314222" y="1835031"/>
            <a:chExt cx="7262105" cy="3443111"/>
          </a:xfrm>
        </p:grpSpPr>
        <p:sp>
          <p:nvSpPr>
            <p:cNvPr id="15" name="Rectangle 14"/>
            <p:cNvSpPr/>
            <p:nvPr/>
          </p:nvSpPr>
          <p:spPr>
            <a:xfrm>
              <a:off x="-2314222" y="1835031"/>
              <a:ext cx="7262105" cy="3443111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334938" y="3512912"/>
              <a:ext cx="3328355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/>
                <a:t>1.67 (CI 0.95–2.95)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34938" y="4373137"/>
              <a:ext cx="3328355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/>
                <a:t>0.99 (CI 0.62–1.61)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34938" y="2593416"/>
              <a:ext cx="3328355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/>
                <a:t>1.17 (CI 0.81–1.70)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1645325" y="1880151"/>
              <a:ext cx="5681563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/>
                <a:t>Relative risk, </a:t>
              </a:r>
              <a:r>
                <a:rPr lang="en-US" sz="3200" dirty="0" err="1"/>
                <a:t>Kogenate</a:t>
              </a:r>
              <a:r>
                <a:rPr lang="en-US" sz="3200" dirty="0"/>
                <a:t> </a:t>
              </a:r>
              <a:r>
                <a:rPr lang="en-US" sz="3200" dirty="0" err="1"/>
                <a:t>vs</a:t>
              </a:r>
              <a:r>
                <a:rPr lang="en-US" sz="3200" dirty="0"/>
                <a:t> </a:t>
              </a:r>
              <a:r>
                <a:rPr lang="en-US" sz="3200" dirty="0" err="1"/>
                <a:t>Advate</a:t>
              </a:r>
              <a:endParaRPr lang="en-US" sz="32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2079019" y="3488634"/>
              <a:ext cx="3388868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/>
                <a:t>RODIN centers (18)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-2089634" y="4378947"/>
              <a:ext cx="2847254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/>
                <a:t>Non RODIN (39)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2025396" y="2580302"/>
              <a:ext cx="2699377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/>
                <a:t>All centers (57)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279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475" r="9492" b="38170"/>
          <a:stretch/>
        </p:blipFill>
        <p:spPr>
          <a:xfrm>
            <a:off x="0" y="0"/>
            <a:ext cx="9144000" cy="252588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373120"/>
            <a:ext cx="8229600" cy="2753044"/>
          </a:xfrm>
        </p:spPr>
        <p:txBody>
          <a:bodyPr/>
          <a:lstStyle/>
          <a:p>
            <a:r>
              <a:rPr lang="en-US" dirty="0" smtClean="0"/>
              <a:t>4 years to get power to distinguish 26/38</a:t>
            </a:r>
          </a:p>
          <a:p>
            <a:r>
              <a:rPr lang="en-US" dirty="0" smtClean="0"/>
              <a:t>Center size: median 75 severe (IQR 34-131)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11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42"/>
            <a:ext cx="8229600" cy="629031"/>
          </a:xfrm>
        </p:spPr>
        <p:txBody>
          <a:bodyPr>
            <a:normAutofit fontScale="90000"/>
          </a:bodyPr>
          <a:lstStyle/>
          <a:p>
            <a:r>
              <a:rPr lang="en-US" dirty="0"/>
              <a:t>Evidence profiling</a:t>
            </a:r>
          </a:p>
        </p:txBody>
      </p:sp>
      <p:sp>
        <p:nvSpPr>
          <p:cNvPr id="5" name="Oval 4"/>
          <p:cNvSpPr/>
          <p:nvPr/>
        </p:nvSpPr>
        <p:spPr>
          <a:xfrm>
            <a:off x="83545" y="5080778"/>
            <a:ext cx="334180" cy="3509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6073174"/>
            <a:ext cx="8229600" cy="646327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r>
              <a:rPr lang="en-US" dirty="0"/>
              <a:t>P = prospective; R = registry; MC = multiple centers/countries, IC = inception cohort, SC = single </a:t>
            </a:r>
            <a:r>
              <a:rPr lang="en-US" dirty="0" smtClean="0"/>
              <a:t>country; S = survey; DC = dynamic cohort; 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931840"/>
              </p:ext>
            </p:extLst>
          </p:nvPr>
        </p:nvGraphicFramePr>
        <p:xfrm>
          <a:off x="471311" y="903669"/>
          <a:ext cx="8229602" cy="5045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578"/>
                <a:gridCol w="1143000"/>
                <a:gridCol w="1227666"/>
                <a:gridCol w="635000"/>
                <a:gridCol w="649112"/>
                <a:gridCol w="1552222"/>
                <a:gridCol w="2111024"/>
              </a:tblGrid>
              <a:tr h="67056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Study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Design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Year,</a:t>
                      </a:r>
                      <a:r>
                        <a:rPr lang="en-US" sz="1900" baseline="0" dirty="0" smtClean="0"/>
                        <a:t> patients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CR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RD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interpretation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Contribution</a:t>
                      </a:r>
                      <a:endParaRPr lang="en-US" sz="1900" dirty="0"/>
                    </a:p>
                  </a:txBody>
                  <a:tcPr/>
                </a:tc>
              </a:tr>
              <a:tr h="5843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RODIN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P, R, IC, MC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2000-2010</a:t>
                      </a:r>
                    </a:p>
                    <a:p>
                      <a:pPr algn="ctr"/>
                      <a:r>
                        <a:rPr lang="en-US" sz="1600" dirty="0" smtClean="0"/>
                        <a:t>340</a:t>
                      </a:r>
                      <a:r>
                        <a:rPr lang="en-US" sz="1600" baseline="0" dirty="0" smtClean="0"/>
                        <a:t> (574)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Post hoc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Hypothesis generation</a:t>
                      </a:r>
                      <a:endParaRPr lang="en-US" sz="1600" dirty="0"/>
                    </a:p>
                  </a:txBody>
                  <a:tcPr/>
                </a:tc>
              </a:tr>
              <a:tr h="8308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UKHCDO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R, IC, SC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2000-2010</a:t>
                      </a:r>
                    </a:p>
                    <a:p>
                      <a:pPr algn="ctr"/>
                      <a:r>
                        <a:rPr lang="en-US" sz="1600" dirty="0" smtClean="0"/>
                        <a:t>300</a:t>
                      </a:r>
                      <a:r>
                        <a:rPr lang="en-US" sz="1600" baseline="0" dirty="0" smtClean="0"/>
                        <a:t> (407)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 effect,</a:t>
                      </a:r>
                    </a:p>
                    <a:p>
                      <a:r>
                        <a:rPr lang="en-US" sz="1600" b="0" baseline="0" dirty="0" smtClean="0"/>
                        <a:t> B-DD f-VIII,</a:t>
                      </a:r>
                    </a:p>
                    <a:p>
                      <a:r>
                        <a:rPr lang="en-US" sz="1600" baseline="0" dirty="0" smtClean="0"/>
                        <a:t>RODIN effect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Generate</a:t>
                      </a:r>
                      <a:r>
                        <a:rPr lang="en-US" sz="1600" baseline="0" dirty="0" smtClean="0"/>
                        <a:t> alternative hypothesis</a:t>
                      </a:r>
                      <a:endParaRPr lang="en-US" sz="1600" dirty="0"/>
                    </a:p>
                  </a:txBody>
                  <a:tcPr/>
                </a:tc>
              </a:tr>
              <a:tr h="8308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France 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R, IC,</a:t>
                      </a:r>
                      <a:r>
                        <a:rPr lang="en-US" sz="1600" b="0" baseline="0" dirty="0" smtClean="0"/>
                        <a:t> SC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2000-2010</a:t>
                      </a:r>
                    </a:p>
                    <a:p>
                      <a:pPr algn="ctr"/>
                      <a:r>
                        <a:rPr lang="en-US" sz="1600" dirty="0" smtClean="0"/>
                        <a:t>234</a:t>
                      </a:r>
                      <a:r>
                        <a:rPr lang="en-US" sz="1600" baseline="0" dirty="0" smtClean="0"/>
                        <a:t> (303)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Strong “center” effect</a:t>
                      </a:r>
                    </a:p>
                    <a:p>
                      <a:r>
                        <a:rPr lang="en-US" sz="1600" dirty="0" smtClean="0"/>
                        <a:t>RODIN effect ??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Generate a second alternative hypothesis</a:t>
                      </a:r>
                      <a:endParaRPr lang="en-US" sz="1600" dirty="0"/>
                    </a:p>
                  </a:txBody>
                  <a:tcPr/>
                </a:tc>
              </a:tr>
              <a:tr h="584359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Vezina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S, SC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2005-2010</a:t>
                      </a:r>
                    </a:p>
                    <a:p>
                      <a:pPr algn="ctr"/>
                      <a:r>
                        <a:rPr lang="en-US" sz="1600" dirty="0" smtClean="0"/>
                        <a:t>86 (99)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36.0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Higher rate with </a:t>
                      </a:r>
                      <a:r>
                        <a:rPr lang="en-US" sz="1600" dirty="0" err="1" smtClean="0"/>
                        <a:t>Advate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You cannot</a:t>
                      </a:r>
                      <a:r>
                        <a:rPr lang="en-US" sz="1600" baseline="0" dirty="0" smtClean="0"/>
                        <a:t> “export” results?</a:t>
                      </a:r>
                      <a:endParaRPr lang="en-US" sz="1600" dirty="0"/>
                    </a:p>
                  </a:txBody>
                  <a:tcPr/>
                </a:tc>
              </a:tr>
              <a:tr h="584359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EUHASS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P, DC, MC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2009-2013</a:t>
                      </a:r>
                    </a:p>
                    <a:p>
                      <a:pPr algn="ctr"/>
                      <a:r>
                        <a:rPr lang="en-US" sz="1600" b="0" dirty="0" smtClean="0"/>
                        <a:t>284 (417)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26.2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4.5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RODIN</a:t>
                      </a:r>
                      <a:r>
                        <a:rPr lang="en-US" sz="1600" b="0" baseline="0" dirty="0" smtClean="0"/>
                        <a:t> effect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Non-confirmatory</a:t>
                      </a:r>
                      <a:endParaRPr lang="en-US" sz="1600" b="0" dirty="0"/>
                    </a:p>
                  </a:txBody>
                  <a:tcPr/>
                </a:tc>
              </a:tr>
              <a:tr h="960120"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EAHAD</a:t>
                      </a:r>
                    </a:p>
                    <a:p>
                      <a:r>
                        <a:rPr lang="en-US" sz="1900" b="1" dirty="0" smtClean="0"/>
                        <a:t>IPD</a:t>
                      </a:r>
                      <a:endParaRPr lang="en-US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MA, MC</a:t>
                      </a:r>
                      <a:endParaRPr lang="en-US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/>
                        <a:t>1994-2003</a:t>
                      </a:r>
                    </a:p>
                    <a:p>
                      <a:pPr algn="ctr"/>
                      <a:r>
                        <a:rPr lang="en-US" sz="1900" b="1" dirty="0" smtClean="0"/>
                        <a:t>80 (761)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/>
                        <a:t>40.0</a:t>
                      </a:r>
                      <a:endParaRPr lang="en-US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 smtClean="0"/>
                        <a:t>6.6</a:t>
                      </a:r>
                      <a:endParaRPr lang="en-US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Any of</a:t>
                      </a:r>
                      <a:r>
                        <a:rPr lang="en-US" sz="1900" b="1" baseline="0" dirty="0" smtClean="0"/>
                        <a:t> the previous</a:t>
                      </a:r>
                      <a:endParaRPr lang="en-US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Non confirmatory</a:t>
                      </a:r>
                    </a:p>
                    <a:p>
                      <a:r>
                        <a:rPr lang="en-US" sz="1200" b="1" dirty="0" smtClean="0"/>
                        <a:t>Direction of effect</a:t>
                      </a:r>
                    </a:p>
                    <a:p>
                      <a:r>
                        <a:rPr lang="en-US" sz="1200" b="1" dirty="0" smtClean="0"/>
                        <a:t>Inconsistency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180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1" t="23066" r="10477" b="16815"/>
          <a:stretch/>
        </p:blipFill>
        <p:spPr bwMode="auto">
          <a:xfrm>
            <a:off x="459857" y="77409"/>
            <a:ext cx="8224286" cy="672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9862" y="310446"/>
            <a:ext cx="2136587" cy="1077214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CART ANALYSIS</a:t>
            </a:r>
          </a:p>
        </p:txBody>
      </p:sp>
    </p:spTree>
    <p:extLst>
      <p:ext uri="{BB962C8B-B14F-4D97-AF65-F5344CB8AC3E}">
        <p14:creationId xmlns:p14="http://schemas.microsoft.com/office/powerpoint/2010/main" val="5406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24" indent="-514324">
              <a:lnSpc>
                <a:spcPct val="150000"/>
              </a:lnSpc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ssessing causality: methodological notes</a:t>
            </a:r>
          </a:p>
          <a:p>
            <a:pPr marL="514324" indent="-514324">
              <a:lnSpc>
                <a:spcPct val="150000"/>
              </a:lnSpc>
              <a:buFont typeface="+mj-lt"/>
              <a:buAutoNum type="arabicParenR"/>
            </a:pPr>
            <a:r>
              <a:rPr lang="en-US" dirty="0" smtClean="0"/>
              <a:t>Appraising data on the concentrate dependent risk of inhibitors</a:t>
            </a:r>
          </a:p>
          <a:p>
            <a:pPr marL="514324" indent="-514324">
              <a:lnSpc>
                <a:spcPct val="150000"/>
              </a:lnSpc>
              <a:buFont typeface="+mj-lt"/>
              <a:buAutoNum type="arabicParenR"/>
            </a:pPr>
            <a:r>
              <a:rPr lang="en-US" dirty="0" smtClean="0"/>
              <a:t>Implications and perspectives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0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88903"/>
            <a:ext cx="8928100" cy="66675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284111" y="3584222"/>
            <a:ext cx="2271889" cy="2243666"/>
          </a:xfrm>
          <a:prstGeom prst="ellipse">
            <a:avLst/>
          </a:prstGeom>
          <a:noFill/>
          <a:ln w="28575" cmpd="sng">
            <a:solidFill>
              <a:srgbClr val="F44B5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1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0737"/>
            <a:ext cx="4876800" cy="5653087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5562600" y="1742520"/>
            <a:ext cx="3200400" cy="156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marL="800059" lvl="1" indent="-342882" algn="ctr" defTabSz="914353" fontAlgn="base">
              <a:spcBef>
                <a:spcPct val="50000"/>
              </a:spcBef>
              <a:spcAft>
                <a:spcPct val="0"/>
              </a:spcAft>
            </a:pPr>
            <a:r>
              <a:rPr lang="it-IT" sz="3200" b="1" i="1" dirty="0" err="1">
                <a:solidFill>
                  <a:srgbClr val="FF0000"/>
                </a:solidFill>
                <a:latin typeface="Century Gothic" pitchFamily="34" charset="0"/>
              </a:rPr>
              <a:t>Matching</a:t>
            </a:r>
            <a:r>
              <a:rPr lang="it-IT" sz="3200" b="1" i="1" dirty="0">
                <a:solidFill>
                  <a:srgbClr val="FF0000"/>
                </a:solidFill>
                <a:latin typeface="Century Gothic" pitchFamily="34" charset="0"/>
              </a:rPr>
              <a:t> on </a:t>
            </a:r>
            <a:r>
              <a:rPr lang="it-IT" sz="3200" b="1" dirty="0" err="1">
                <a:solidFill>
                  <a:srgbClr val="FF0000"/>
                </a:solidFill>
                <a:latin typeface="Century Gothic" pitchFamily="34" charset="0"/>
              </a:rPr>
              <a:t>Propensity</a:t>
            </a:r>
            <a:r>
              <a:rPr lang="it-IT" sz="3200" b="1" dirty="0">
                <a:solidFill>
                  <a:srgbClr val="FF0000"/>
                </a:solidFill>
                <a:latin typeface="Century Gothic" pitchFamily="34" charset="0"/>
              </a:rPr>
              <a:t> Score</a:t>
            </a:r>
          </a:p>
        </p:txBody>
      </p:sp>
    </p:spTree>
    <p:extLst>
      <p:ext uri="{BB962C8B-B14F-4D97-AF65-F5344CB8AC3E}">
        <p14:creationId xmlns:p14="http://schemas.microsoft.com/office/powerpoint/2010/main" val="53402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2" t="16846" r="18943" b="63987"/>
          <a:stretch/>
        </p:blipFill>
        <p:spPr bwMode="auto">
          <a:xfrm>
            <a:off x="70556" y="0"/>
            <a:ext cx="7761112" cy="256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753360"/>
            <a:ext cx="8229600" cy="3372804"/>
          </a:xfrm>
        </p:spPr>
        <p:txBody>
          <a:bodyPr/>
          <a:lstStyle/>
          <a:p>
            <a:r>
              <a:rPr lang="en-US" dirty="0" smtClean="0"/>
              <a:t>Intensity and intensity*treatment interaction</a:t>
            </a:r>
          </a:p>
          <a:p>
            <a:r>
              <a:rPr lang="en-US" dirty="0" smtClean="0"/>
              <a:t>AUC for full Cox model 0.802</a:t>
            </a:r>
          </a:p>
          <a:p>
            <a:r>
              <a:rPr lang="en-US" dirty="0" smtClean="0"/>
              <a:t>Single analysis using</a:t>
            </a:r>
          </a:p>
          <a:p>
            <a:pPr lvl="1"/>
            <a:r>
              <a:rPr lang="en-US" dirty="0" smtClean="0"/>
              <a:t>propensity score</a:t>
            </a:r>
          </a:p>
          <a:p>
            <a:pPr lvl="1"/>
            <a:r>
              <a:rPr lang="en-US" dirty="0" smtClean="0"/>
              <a:t>CART (Zhang, Stat Med 1996;15;37-49)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7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</a:rPr>
              <a:t>Conclusions (part – II)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24055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GB" sz="2400" dirty="0" smtClean="0">
                <a:solidFill>
                  <a:srgbClr val="002060"/>
                </a:solidFill>
              </a:rPr>
              <a:t>Products availability varied over time in the 3 studies</a:t>
            </a:r>
          </a:p>
          <a:p>
            <a:pPr>
              <a:lnSpc>
                <a:spcPct val="130000"/>
              </a:lnSpc>
            </a:pPr>
            <a:r>
              <a:rPr lang="en-GB" sz="2400" dirty="0" smtClean="0">
                <a:solidFill>
                  <a:srgbClr val="002060"/>
                </a:solidFill>
              </a:rPr>
              <a:t>No difference in 2009-2013 in UKHCDO study</a:t>
            </a:r>
          </a:p>
          <a:p>
            <a:pPr>
              <a:lnSpc>
                <a:spcPct val="130000"/>
              </a:lnSpc>
            </a:pPr>
            <a:r>
              <a:rPr lang="en-GB" sz="2400" dirty="0" smtClean="0">
                <a:solidFill>
                  <a:srgbClr val="002060"/>
                </a:solidFill>
              </a:rPr>
              <a:t>Higher inhibitor rates in RODIN centres</a:t>
            </a:r>
          </a:p>
          <a:p>
            <a:pPr>
              <a:lnSpc>
                <a:spcPct val="130000"/>
              </a:lnSpc>
            </a:pPr>
            <a:r>
              <a:rPr lang="en-GB" sz="2400" dirty="0" smtClean="0">
                <a:solidFill>
                  <a:srgbClr val="002060"/>
                </a:solidFill>
              </a:rPr>
              <a:t>Higher rate for Refacto AF (Xyntha) in UK study</a:t>
            </a:r>
          </a:p>
          <a:p>
            <a:pPr>
              <a:lnSpc>
                <a:spcPct val="130000"/>
              </a:lnSpc>
            </a:pPr>
            <a:r>
              <a:rPr lang="en-GB" sz="2400" dirty="0" smtClean="0">
                <a:solidFill>
                  <a:srgbClr val="002060"/>
                </a:solidFill>
              </a:rPr>
              <a:t>In </a:t>
            </a:r>
            <a:r>
              <a:rPr lang="en-GB" sz="2400" dirty="0" err="1" smtClean="0">
                <a:solidFill>
                  <a:srgbClr val="002060"/>
                </a:solidFill>
              </a:rPr>
              <a:t>FranceCoag</a:t>
            </a:r>
            <a:r>
              <a:rPr lang="en-GB" sz="2400" dirty="0" smtClean="0">
                <a:solidFill>
                  <a:srgbClr val="002060"/>
                </a:solidFill>
              </a:rPr>
              <a:t> 3 centres account for all the difference</a:t>
            </a:r>
          </a:p>
          <a:p>
            <a:pPr>
              <a:lnSpc>
                <a:spcPct val="130000"/>
              </a:lnSpc>
            </a:pPr>
            <a:r>
              <a:rPr lang="en-GB" sz="2400" dirty="0" smtClean="0">
                <a:solidFill>
                  <a:srgbClr val="002060"/>
                </a:solidFill>
              </a:rPr>
              <a:t>EPIC: “safer” regimen with </a:t>
            </a:r>
            <a:r>
              <a:rPr lang="en-GB" sz="2400" dirty="0" err="1" smtClean="0">
                <a:solidFill>
                  <a:srgbClr val="002060"/>
                </a:solidFill>
              </a:rPr>
              <a:t>Advate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smtClean="0">
                <a:solidFill>
                  <a:srgbClr val="002060"/>
                </a:solidFill>
                <a:sym typeface="Wingdings"/>
              </a:rPr>
              <a:t>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>
                <a:solidFill>
                  <a:srgbClr val="002060"/>
                </a:solidFill>
              </a:rPr>
              <a:t>much </a:t>
            </a:r>
            <a:r>
              <a:rPr lang="en-GB" sz="2400" dirty="0" smtClean="0">
                <a:solidFill>
                  <a:srgbClr val="002060"/>
                </a:solidFill>
              </a:rPr>
              <a:t>higher rate</a:t>
            </a:r>
          </a:p>
          <a:p>
            <a:pPr>
              <a:lnSpc>
                <a:spcPct val="130000"/>
              </a:lnSpc>
            </a:pPr>
            <a:r>
              <a:rPr lang="en-GB" sz="2400" dirty="0" smtClean="0">
                <a:solidFill>
                  <a:srgbClr val="002060"/>
                </a:solidFill>
              </a:rPr>
              <a:t>More recent and broader EUHASS data: discordant results</a:t>
            </a:r>
          </a:p>
          <a:p>
            <a:pPr>
              <a:lnSpc>
                <a:spcPct val="130000"/>
              </a:lnSpc>
            </a:pPr>
            <a:r>
              <a:rPr lang="en-GB" sz="2400" dirty="0" smtClean="0">
                <a:solidFill>
                  <a:srgbClr val="002060"/>
                </a:solidFill>
              </a:rPr>
              <a:t>Deeper analysis in IPD-MA EAHAD: ranking of risks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24" indent="-514324">
              <a:lnSpc>
                <a:spcPct val="150000"/>
              </a:lnSpc>
              <a:buFont typeface="+mj-lt"/>
              <a:buAutoNum type="arabicParenR"/>
            </a:pPr>
            <a:r>
              <a:rPr lang="en-US" dirty="0"/>
              <a:t>A</a:t>
            </a:r>
            <a:r>
              <a:rPr lang="en-US" dirty="0" smtClean="0"/>
              <a:t>ssessing causality: methodological notes</a:t>
            </a:r>
          </a:p>
          <a:p>
            <a:pPr marL="514324" indent="-514324">
              <a:lnSpc>
                <a:spcPct val="150000"/>
              </a:lnSpc>
              <a:buFont typeface="+mj-lt"/>
              <a:buAutoNum type="arabicParenR"/>
            </a:pPr>
            <a:r>
              <a:rPr lang="en-US" dirty="0" smtClean="0"/>
              <a:t>Appraising data on the concentrate dependent risk of inhibitors</a:t>
            </a:r>
          </a:p>
          <a:p>
            <a:pPr marL="514324" indent="-514324">
              <a:lnSpc>
                <a:spcPct val="150000"/>
              </a:lnSpc>
              <a:buFont typeface="+mj-lt"/>
              <a:buAutoNum type="arabicParenR"/>
            </a:pPr>
            <a:r>
              <a:rPr lang="en-US" b="1" dirty="0" smtClean="0">
                <a:solidFill>
                  <a:srgbClr val="FF0000"/>
                </a:solidFill>
              </a:rPr>
              <a:t>Implications and perspectives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16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116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Systematic review and meta-analysis?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0368"/>
            <a:ext cx="9144000" cy="48206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7723" y="5908840"/>
            <a:ext cx="8865342" cy="95410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Analysis of non-overlapping centers does NOT CONFIRM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but rather SUGGESTS CONFOUNDING in the RODIN results  </a:t>
            </a:r>
          </a:p>
        </p:txBody>
      </p:sp>
    </p:spTree>
    <p:extLst>
      <p:ext uri="{BB962C8B-B14F-4D97-AF65-F5344CB8AC3E}">
        <p14:creationId xmlns:p14="http://schemas.microsoft.com/office/powerpoint/2010/main" val="387573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26" y="210499"/>
            <a:ext cx="3802089" cy="1726480"/>
          </a:xfrm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Randomized controlled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226" y="2873402"/>
            <a:ext cx="3802089" cy="2988850"/>
          </a:xfrm>
          <a:solidFill>
            <a:srgbClr val="CCFFCC"/>
          </a:solidFill>
        </p:spPr>
        <p:txBody>
          <a:bodyPr>
            <a:normAutofit fontScale="92500"/>
          </a:bodyPr>
          <a:lstStyle/>
          <a:p>
            <a:pPr lvl="1">
              <a:buFontTx/>
              <a:buChar char="-"/>
            </a:pPr>
            <a:r>
              <a:rPr lang="en-US" sz="3600" dirty="0" smtClean="0">
                <a:solidFill>
                  <a:srgbClr val="FF0000"/>
                </a:solidFill>
              </a:rPr>
              <a:t>Objective</a:t>
            </a:r>
            <a:r>
              <a:rPr lang="en-US" sz="3600" dirty="0">
                <a:solidFill>
                  <a:srgbClr val="FF0000"/>
                </a:solidFill>
              </a:rPr>
              <a:t>: ruling out OR </a:t>
            </a:r>
            <a:r>
              <a:rPr lang="en-US" sz="3600" dirty="0" smtClean="0">
                <a:solidFill>
                  <a:srgbClr val="FF0000"/>
                </a:solidFill>
              </a:rPr>
              <a:t>1.6</a:t>
            </a:r>
          </a:p>
          <a:p>
            <a:pPr lvl="1">
              <a:buFontTx/>
              <a:buChar char="-"/>
            </a:pPr>
            <a:endParaRPr lang="en-US" sz="3600" dirty="0">
              <a:solidFill>
                <a:srgbClr val="FF0000"/>
              </a:solidFill>
            </a:endParaRPr>
          </a:p>
          <a:p>
            <a:pPr lvl="1">
              <a:buFontTx/>
              <a:buChar char="-"/>
            </a:pPr>
            <a:r>
              <a:rPr lang="en-US" sz="3600" dirty="0" smtClean="0">
                <a:solidFill>
                  <a:srgbClr val="FF0000"/>
                </a:solidFill>
              </a:rPr>
              <a:t>Sample </a:t>
            </a:r>
            <a:r>
              <a:rPr lang="en-US" sz="3600" dirty="0">
                <a:solidFill>
                  <a:srgbClr val="FF0000"/>
                </a:solidFill>
              </a:rPr>
              <a:t>size </a:t>
            </a:r>
            <a:r>
              <a:rPr lang="en-US" sz="3600" dirty="0" smtClean="0">
                <a:solidFill>
                  <a:srgbClr val="FF0000"/>
                </a:solidFill>
              </a:rPr>
              <a:t>requirements?</a:t>
            </a:r>
            <a:endParaRPr lang="en-US" sz="3600" dirty="0">
              <a:solidFill>
                <a:srgbClr val="FF0000"/>
              </a:solidFill>
            </a:endParaRPr>
          </a:p>
          <a:p>
            <a:pPr lvl="1"/>
            <a:endParaRPr lang="en-US" sz="3600" dirty="0">
              <a:solidFill>
                <a:srgbClr val="FF0000"/>
              </a:solidFill>
            </a:endParaRPr>
          </a:p>
          <a:p>
            <a:pPr lvl="1"/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592847" y="238484"/>
            <a:ext cx="4533352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. </a:t>
            </a:r>
            <a:r>
              <a:rPr lang="en-US" dirty="0" err="1"/>
              <a:t>stpower</a:t>
            </a:r>
            <a:r>
              <a:rPr lang="en-US" dirty="0"/>
              <a:t> </a:t>
            </a:r>
            <a:r>
              <a:rPr lang="en-US" dirty="0" err="1"/>
              <a:t>logrank</a:t>
            </a:r>
            <a:r>
              <a:rPr lang="en-US" dirty="0"/>
              <a:t> 0.43  0.26, </a:t>
            </a:r>
            <a:r>
              <a:rPr lang="en-US" dirty="0" err="1"/>
              <a:t>onesided</a:t>
            </a:r>
            <a:endParaRPr lang="en-US" dirty="0"/>
          </a:p>
          <a:p>
            <a:endParaRPr lang="en-US" dirty="0"/>
          </a:p>
          <a:p>
            <a:r>
              <a:rPr lang="en-US" dirty="0"/>
              <a:t>Estimated sample sizes for two-</a:t>
            </a:r>
            <a:r>
              <a:rPr lang="en-US" dirty="0" smtClean="0"/>
              <a:t>sample</a:t>
            </a:r>
          </a:p>
          <a:p>
            <a:r>
              <a:rPr lang="en-US" dirty="0" smtClean="0"/>
              <a:t>comparison </a:t>
            </a:r>
            <a:r>
              <a:rPr lang="en-US" dirty="0"/>
              <a:t>of survivor functions</a:t>
            </a:r>
          </a:p>
          <a:p>
            <a:r>
              <a:rPr lang="en-US" dirty="0"/>
              <a:t>Log-rank test, Freedman method</a:t>
            </a:r>
          </a:p>
          <a:p>
            <a:r>
              <a:rPr lang="en-US" dirty="0"/>
              <a:t>Ho: S1(t) = S2(t)</a:t>
            </a:r>
          </a:p>
          <a:p>
            <a:endParaRPr lang="en-US" dirty="0"/>
          </a:p>
          <a:p>
            <a:r>
              <a:rPr lang="en-US" dirty="0"/>
              <a:t>Input parameters:</a:t>
            </a:r>
          </a:p>
          <a:p>
            <a:endParaRPr lang="en-US" dirty="0"/>
          </a:p>
          <a:p>
            <a:r>
              <a:rPr lang="en-US" dirty="0"/>
              <a:t>      alpha =    0.0500  (one sided)</a:t>
            </a:r>
          </a:p>
          <a:p>
            <a:r>
              <a:rPr lang="en-US" dirty="0"/>
              <a:t>         s1 =    </a:t>
            </a:r>
            <a:r>
              <a:rPr lang="en-US" dirty="0" smtClean="0"/>
              <a:t>   0.4300</a:t>
            </a:r>
            <a:endParaRPr lang="en-US" dirty="0"/>
          </a:p>
          <a:p>
            <a:r>
              <a:rPr lang="en-US" dirty="0"/>
              <a:t>         s2 =   </a:t>
            </a:r>
            <a:r>
              <a:rPr lang="en-US" dirty="0" smtClean="0"/>
              <a:t>    </a:t>
            </a:r>
            <a:r>
              <a:rPr lang="en-US" dirty="0"/>
              <a:t>0.2600</a:t>
            </a:r>
          </a:p>
          <a:p>
            <a:r>
              <a:rPr lang="en-US" dirty="0"/>
              <a:t>     </a:t>
            </a:r>
            <a:r>
              <a:rPr lang="en-US" dirty="0" err="1"/>
              <a:t>hratio</a:t>
            </a:r>
            <a:r>
              <a:rPr lang="en-US" dirty="0"/>
              <a:t> =    1.5961</a:t>
            </a:r>
          </a:p>
          <a:p>
            <a:r>
              <a:rPr lang="en-US" dirty="0"/>
              <a:t>      power =  </a:t>
            </a:r>
            <a:r>
              <a:rPr lang="en-US" dirty="0" smtClean="0"/>
              <a:t> </a:t>
            </a:r>
            <a:r>
              <a:rPr lang="en-US" dirty="0"/>
              <a:t>0.8000</a:t>
            </a:r>
          </a:p>
          <a:p>
            <a:r>
              <a:rPr lang="en-US" dirty="0"/>
              <a:t>         p1 =    </a:t>
            </a:r>
            <a:r>
              <a:rPr lang="en-US" dirty="0" smtClean="0"/>
              <a:t>   0.5000</a:t>
            </a:r>
            <a:endParaRPr lang="en-US" dirty="0"/>
          </a:p>
          <a:p>
            <a:endParaRPr lang="en-US" dirty="0"/>
          </a:p>
          <a:p>
            <a:r>
              <a:rPr lang="en-US" dirty="0"/>
              <a:t>Estimated number of events and sample sizes:</a:t>
            </a:r>
          </a:p>
          <a:p>
            <a:endParaRPr lang="en-US" dirty="0"/>
          </a:p>
          <a:p>
            <a:r>
              <a:rPr lang="en-US" dirty="0"/>
              <a:t>          E =       </a:t>
            </a:r>
            <a:r>
              <a:rPr lang="en-US" dirty="0" smtClean="0"/>
              <a:t> 118</a:t>
            </a:r>
            <a:endParaRPr lang="en-US" dirty="0"/>
          </a:p>
          <a:p>
            <a:r>
              <a:rPr lang="en-US" dirty="0"/>
              <a:t>          N =       180</a:t>
            </a:r>
          </a:p>
          <a:p>
            <a:r>
              <a:rPr lang="en-US" dirty="0"/>
              <a:t>        </a:t>
            </a:r>
            <a:r>
              <a:rPr lang="en-US" b="1" dirty="0">
                <a:solidFill>
                  <a:srgbClr val="FF0000"/>
                </a:solidFill>
              </a:rPr>
              <a:t> N1 =        90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    N2 =        90</a:t>
            </a:r>
          </a:p>
        </p:txBody>
      </p:sp>
    </p:spTree>
    <p:extLst>
      <p:ext uri="{BB962C8B-B14F-4D97-AF65-F5344CB8AC3E}">
        <p14:creationId xmlns:p14="http://schemas.microsoft.com/office/powerpoint/2010/main" val="109118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study designs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Randomized registry trial</a:t>
            </a:r>
          </a:p>
          <a:p>
            <a:pPr lvl="1"/>
            <a:r>
              <a:rPr lang="en-US" dirty="0"/>
              <a:t>Lauer &amp; </a:t>
            </a:r>
            <a:r>
              <a:rPr lang="en-US" dirty="0" err="1"/>
              <a:t>D’Agostino</a:t>
            </a:r>
            <a:r>
              <a:rPr lang="en-US" dirty="0"/>
              <a:t> </a:t>
            </a:r>
            <a:r>
              <a:rPr lang="en-US" i="1" dirty="0"/>
              <a:t>NEJM</a:t>
            </a:r>
            <a:r>
              <a:rPr lang="en-US" dirty="0"/>
              <a:t> 2013;</a:t>
            </a:r>
            <a:r>
              <a:rPr lang="en-US" i="1" dirty="0"/>
              <a:t>369</a:t>
            </a:r>
            <a:r>
              <a:rPr lang="en-US" dirty="0"/>
              <a:t>(17), 1579–81.</a:t>
            </a:r>
          </a:p>
          <a:p>
            <a:endParaRPr lang="en-US" dirty="0" smtClean="0"/>
          </a:p>
          <a:p>
            <a:r>
              <a:rPr lang="en-US" dirty="0" smtClean="0"/>
              <a:t>Interrupted time series</a:t>
            </a:r>
          </a:p>
          <a:p>
            <a:pPr lvl="1"/>
            <a:r>
              <a:rPr lang="en-US" dirty="0" smtClean="0"/>
              <a:t>Ramsay</a:t>
            </a:r>
            <a:r>
              <a:rPr lang="en-US" dirty="0"/>
              <a:t>, C. R</a:t>
            </a:r>
            <a:r>
              <a:rPr lang="en-US" dirty="0" smtClean="0"/>
              <a:t>. et al. </a:t>
            </a:r>
            <a:r>
              <a:rPr lang="en-US" i="1" dirty="0" err="1" smtClean="0"/>
              <a:t>Int</a:t>
            </a:r>
            <a:r>
              <a:rPr lang="en-US" i="1" dirty="0" smtClean="0"/>
              <a:t> J </a:t>
            </a:r>
            <a:r>
              <a:rPr lang="en-US" i="1" dirty="0" err="1" smtClean="0"/>
              <a:t>Technol</a:t>
            </a:r>
            <a:r>
              <a:rPr lang="en-US" i="1" dirty="0" smtClean="0"/>
              <a:t> Assess Health </a:t>
            </a:r>
            <a:r>
              <a:rPr lang="en-US" i="1" dirty="0"/>
              <a:t>Care</a:t>
            </a:r>
            <a:r>
              <a:rPr lang="en-US" dirty="0"/>
              <a:t>, </a:t>
            </a:r>
            <a:r>
              <a:rPr lang="en-US" dirty="0" smtClean="0"/>
              <a:t>2003;</a:t>
            </a:r>
            <a:r>
              <a:rPr lang="en-US" i="1" dirty="0" smtClean="0"/>
              <a:t>19</a:t>
            </a:r>
            <a:r>
              <a:rPr lang="en-US" dirty="0"/>
              <a:t>(4), 613–23.</a:t>
            </a:r>
          </a:p>
          <a:p>
            <a:endParaRPr lang="en-US" dirty="0" smtClean="0"/>
          </a:p>
          <a:p>
            <a:r>
              <a:rPr lang="en-US" dirty="0" smtClean="0"/>
              <a:t>Paired availability design</a:t>
            </a:r>
          </a:p>
          <a:p>
            <a:pPr lvl="1"/>
            <a:r>
              <a:rPr lang="en-US" dirty="0"/>
              <a:t>Baker, S. G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et al. </a:t>
            </a:r>
            <a:r>
              <a:rPr lang="en-US" i="1" dirty="0" smtClean="0"/>
              <a:t>BMC Med Res Method</a:t>
            </a:r>
            <a:r>
              <a:rPr lang="en-US" dirty="0" smtClean="0"/>
              <a:t>, 2001;</a:t>
            </a:r>
            <a:r>
              <a:rPr lang="en-US" i="1" dirty="0" smtClean="0"/>
              <a:t>1</a:t>
            </a:r>
            <a:r>
              <a:rPr lang="en-US" dirty="0"/>
              <a:t>, 9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71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" y="0"/>
            <a:ext cx="7685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1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92118"/>
          <a:stretch/>
        </p:blipFill>
        <p:spPr>
          <a:xfrm>
            <a:off x="0" y="63500"/>
            <a:ext cx="9144000" cy="52916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Paired availability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152189"/>
              </p:ext>
            </p:extLst>
          </p:nvPr>
        </p:nvGraphicFramePr>
        <p:xfrm>
          <a:off x="457200" y="1494722"/>
          <a:ext cx="82296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8133"/>
                <a:gridCol w="49614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Requirement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Criteria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Stable</a:t>
                      </a:r>
                      <a:r>
                        <a:rPr lang="en-US" sz="2400" baseline="0" dirty="0" smtClean="0"/>
                        <a:t> population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400" dirty="0" smtClean="0"/>
                        <a:t>Single</a:t>
                      </a:r>
                      <a:r>
                        <a:rPr lang="en-US" sz="2400" baseline="0" dirty="0" smtClean="0"/>
                        <a:t> hospital serves the area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baseline="0" dirty="0" smtClean="0"/>
                        <a:t>No in- out- migration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baseline="0" dirty="0" smtClean="0"/>
                        <a:t>Constant eligibility criteria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baseline="0" dirty="0" smtClean="0"/>
                        <a:t>No change in prognosis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Stable treatment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 Rest of management stable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Stable evaluation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No</a:t>
                      </a:r>
                      <a:r>
                        <a:rPr lang="en-US" sz="2400" baseline="0" dirty="0" smtClean="0"/>
                        <a:t> change in criteria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Stable preference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400" dirty="0" smtClean="0"/>
                        <a:t>No publicized credible report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dirty="0" smtClean="0"/>
                        <a:t>No direct-to-consumer</a:t>
                      </a:r>
                      <a:r>
                        <a:rPr lang="en-US" sz="2400" baseline="0" dirty="0" smtClean="0"/>
                        <a:t> advertising</a:t>
                      </a:r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Stable treatment effect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400" dirty="0" smtClean="0"/>
                        <a:t>Intervention effect independent on disease stage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dirty="0" smtClean="0"/>
                        <a:t>No learning curve required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40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and causation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 process:</a:t>
            </a:r>
          </a:p>
          <a:p>
            <a:pPr lvl="1"/>
            <a:r>
              <a:rPr lang="en-US" dirty="0" smtClean="0"/>
              <a:t>Observation</a:t>
            </a:r>
          </a:p>
          <a:p>
            <a:pPr lvl="2"/>
            <a:r>
              <a:rPr lang="en-US" dirty="0" smtClean="0">
                <a:sym typeface="Wingdings"/>
              </a:rPr>
              <a:t> simple association (</a:t>
            </a:r>
            <a:r>
              <a:rPr lang="en-US" dirty="0" err="1" smtClean="0">
                <a:sym typeface="Wingdings"/>
              </a:rPr>
              <a:t>univariate</a:t>
            </a:r>
            <a:r>
              <a:rPr lang="en-US" dirty="0" smtClean="0">
                <a:sym typeface="Wingdings"/>
              </a:rPr>
              <a:t>, unadjusted)</a:t>
            </a:r>
          </a:p>
          <a:p>
            <a:pPr lvl="2"/>
            <a:r>
              <a:rPr lang="en-US" dirty="0" smtClean="0">
                <a:sym typeface="Wingdings"/>
              </a:rPr>
              <a:t> un-confounded association (multivariable, adjusted)</a:t>
            </a:r>
          </a:p>
          <a:p>
            <a:pPr lvl="2"/>
            <a:endParaRPr lang="en-US" dirty="0">
              <a:sym typeface="Wingdings"/>
            </a:endParaRPr>
          </a:p>
          <a:p>
            <a:pPr lvl="2"/>
            <a:endParaRPr lang="en-US" dirty="0" smtClean="0">
              <a:sym typeface="Wingdings"/>
            </a:endParaRPr>
          </a:p>
          <a:p>
            <a:pPr lvl="2"/>
            <a:r>
              <a:rPr lang="en-US" dirty="0" smtClean="0">
                <a:sym typeface="Wingdings"/>
              </a:rPr>
              <a:t> proof of causation</a:t>
            </a:r>
          </a:p>
          <a:p>
            <a:pPr lvl="3"/>
            <a:r>
              <a:rPr lang="en-US" dirty="0" smtClean="0">
                <a:sym typeface="Wingdings"/>
              </a:rPr>
              <a:t>Randomized experiment</a:t>
            </a:r>
          </a:p>
          <a:p>
            <a:pPr lvl="3"/>
            <a:r>
              <a:rPr lang="en-US" dirty="0" smtClean="0">
                <a:sym typeface="Wingdings"/>
              </a:rPr>
              <a:t>Bradford Hill criteria</a:t>
            </a:r>
          </a:p>
        </p:txBody>
      </p:sp>
      <p:sp>
        <p:nvSpPr>
          <p:cNvPr id="5" name="Rectangle 4"/>
          <p:cNvSpPr/>
          <p:nvPr/>
        </p:nvSpPr>
        <p:spPr>
          <a:xfrm>
            <a:off x="620895" y="4270551"/>
            <a:ext cx="7789333" cy="139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4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accept RODIN results we have to: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Consider extensive testing in </a:t>
            </a:r>
            <a:r>
              <a:rPr lang="en-US" i="1" dirty="0" smtClean="0">
                <a:solidFill>
                  <a:srgbClr val="FF0000"/>
                </a:solidFill>
              </a:rPr>
              <a:t>at least</a:t>
            </a:r>
            <a:r>
              <a:rPr lang="en-US" dirty="0" smtClean="0"/>
              <a:t> 150 PUPs for 50 ED before “feeling” safe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Consider implications for PTPs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28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" y="0"/>
            <a:ext cx="586539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6659" y="70939"/>
            <a:ext cx="3567297" cy="181587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400" dirty="0"/>
              <a:t>EUHASS – PTPs</a:t>
            </a:r>
          </a:p>
          <a:p>
            <a:endParaRPr lang="en-US" sz="800" dirty="0"/>
          </a:p>
          <a:p>
            <a:r>
              <a:rPr lang="en-US" sz="2400" dirty="0" err="1"/>
              <a:t>Advate</a:t>
            </a:r>
            <a:r>
              <a:rPr lang="en-US" sz="2400" dirty="0"/>
              <a:t>     0.11 (0.03 – 0.25)</a:t>
            </a:r>
          </a:p>
          <a:p>
            <a:r>
              <a:rPr lang="en-US" sz="2400" dirty="0" err="1"/>
              <a:t>Kogenate</a:t>
            </a:r>
            <a:r>
              <a:rPr lang="en-US" sz="2400" dirty="0"/>
              <a:t> 0.17 (0.06 - 0.37)</a:t>
            </a:r>
          </a:p>
          <a:p>
            <a:endParaRPr lang="en-US" sz="800" dirty="0"/>
          </a:p>
          <a:p>
            <a:r>
              <a:rPr lang="en-US" sz="2400" b="1" dirty="0">
                <a:solidFill>
                  <a:srgbClr val="FF0000"/>
                </a:solidFill>
              </a:rPr>
              <a:t>OR = 1.54 (0.24 – 12)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59966" y="1923047"/>
            <a:ext cx="3573987" cy="21852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400" dirty="0"/>
              <a:t>Xi, PTP meta-analysis</a:t>
            </a:r>
          </a:p>
          <a:p>
            <a:endParaRPr lang="en-US" sz="800" dirty="0"/>
          </a:p>
          <a:p>
            <a:r>
              <a:rPr lang="en-US" sz="2400" dirty="0" err="1"/>
              <a:t>Advate</a:t>
            </a:r>
            <a:r>
              <a:rPr lang="en-US" sz="2400" dirty="0"/>
              <a:t>     0.10 (0.05 – 0.18)</a:t>
            </a:r>
          </a:p>
          <a:p>
            <a:r>
              <a:rPr lang="en-US" sz="2400" dirty="0" err="1"/>
              <a:t>Kogenate</a:t>
            </a:r>
            <a:r>
              <a:rPr lang="en-US" sz="2400" dirty="0"/>
              <a:t> 0.26 (0.16 - 0.44)</a:t>
            </a:r>
          </a:p>
          <a:p>
            <a:r>
              <a:rPr lang="en-US" sz="2400" i="1" dirty="0" err="1"/>
              <a:t>Kogenate</a:t>
            </a:r>
            <a:r>
              <a:rPr lang="en-US" sz="2400" i="1" dirty="0"/>
              <a:t> 0.11 (0.05 - 0.23)</a:t>
            </a:r>
          </a:p>
          <a:p>
            <a:endParaRPr lang="en-US" sz="800" i="1" dirty="0"/>
          </a:p>
          <a:p>
            <a:r>
              <a:rPr lang="en-US" sz="2400" b="1" dirty="0">
                <a:solidFill>
                  <a:srgbClr val="FF0000"/>
                </a:solidFill>
              </a:rPr>
              <a:t>OR = 2.6 (0.88 – 8.8)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59966" y="4108261"/>
            <a:ext cx="3573987" cy="26007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400" dirty="0" err="1"/>
              <a:t>Aledort</a:t>
            </a:r>
            <a:r>
              <a:rPr lang="en-US" sz="2400" dirty="0"/>
              <a:t> BDD meta-analysis</a:t>
            </a:r>
          </a:p>
          <a:p>
            <a:endParaRPr lang="en-US" sz="800" dirty="0"/>
          </a:p>
          <a:p>
            <a:r>
              <a:rPr lang="en-US" sz="2400" i="1" dirty="0" err="1"/>
              <a:t>Kogenate</a:t>
            </a:r>
            <a:r>
              <a:rPr lang="en-US" sz="2400" i="1" dirty="0"/>
              <a:t> </a:t>
            </a:r>
            <a:r>
              <a:rPr lang="en-US" sz="2400" i="1" dirty="0" err="1"/>
              <a:t>vs</a:t>
            </a:r>
            <a:r>
              <a:rPr lang="en-US" sz="2400" i="1" dirty="0"/>
              <a:t> </a:t>
            </a:r>
            <a:r>
              <a:rPr lang="en-US" sz="2400" i="1" dirty="0" err="1"/>
              <a:t>Advate</a:t>
            </a:r>
            <a:endParaRPr lang="en-US" sz="2400" i="1" dirty="0"/>
          </a:p>
          <a:p>
            <a:r>
              <a:rPr lang="en-US" sz="2400" i="1" dirty="0"/>
              <a:t>High titer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HR = 1.75 (0.05 – 65.5)</a:t>
            </a:r>
          </a:p>
          <a:p>
            <a:endParaRPr lang="en-US" sz="1100" dirty="0"/>
          </a:p>
          <a:p>
            <a:r>
              <a:rPr lang="en-US" sz="2400" dirty="0"/>
              <a:t>All inhibitors</a:t>
            </a:r>
          </a:p>
          <a:p>
            <a:r>
              <a:rPr lang="en-US" sz="2400" dirty="0"/>
              <a:t>HR, 2.43 (0.31–19.2)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57539" y="2174098"/>
            <a:ext cx="1095172" cy="837584"/>
            <a:chOff x="3957539" y="2174100"/>
            <a:chExt cx="1095172" cy="837584"/>
          </a:xfrm>
        </p:grpSpPr>
        <p:sp>
          <p:nvSpPr>
            <p:cNvPr id="3" name="TextBox 2"/>
            <p:cNvSpPr txBox="1"/>
            <p:nvPr/>
          </p:nvSpPr>
          <p:spPr>
            <a:xfrm>
              <a:off x="3957539" y="2174100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Kogenate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48259" y="2642352"/>
              <a:ext cx="8678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Advate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 flipV="1">
            <a:off x="2199890" y="1848459"/>
            <a:ext cx="0" cy="3039180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08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Evidence for confounding increases study after study</a:t>
            </a:r>
          </a:p>
          <a:p>
            <a:endParaRPr lang="en-US" dirty="0"/>
          </a:p>
          <a:p>
            <a:r>
              <a:rPr lang="en-US" dirty="0" smtClean="0"/>
              <a:t>Pooled analysis warranted only if</a:t>
            </a:r>
          </a:p>
          <a:p>
            <a:pPr lvl="1"/>
            <a:r>
              <a:rPr lang="en-US" dirty="0" smtClean="0"/>
              <a:t>Completely different approach (CART)</a:t>
            </a:r>
          </a:p>
          <a:p>
            <a:pPr lvl="1"/>
            <a:r>
              <a:rPr lang="en-US" dirty="0" smtClean="0"/>
              <a:t>Serious approach to confounding (propensity, interactions)</a:t>
            </a:r>
          </a:p>
          <a:p>
            <a:endParaRPr lang="en-US" dirty="0" smtClean="0"/>
          </a:p>
          <a:p>
            <a:r>
              <a:rPr lang="en-US" dirty="0" smtClean="0"/>
              <a:t>Either we accept to:</a:t>
            </a:r>
          </a:p>
          <a:p>
            <a:pPr lvl="1" algn="ctr"/>
            <a:r>
              <a:rPr lang="en-US" dirty="0" smtClean="0"/>
              <a:t>adopt </a:t>
            </a:r>
            <a:r>
              <a:rPr lang="en-US" i="1" dirty="0" smtClean="0">
                <a:solidFill>
                  <a:srgbClr val="FF0000"/>
                </a:solidFill>
              </a:rPr>
              <a:t>better methods (RCT) </a:t>
            </a:r>
            <a:r>
              <a:rPr lang="en-US" dirty="0" smtClean="0"/>
              <a:t>for prospective assessment or</a:t>
            </a:r>
          </a:p>
          <a:p>
            <a:pPr lvl="1"/>
            <a:r>
              <a:rPr lang="en-US" dirty="0" smtClean="0"/>
              <a:t>adapt to live with some </a:t>
            </a:r>
            <a:r>
              <a:rPr lang="en-US" i="1" dirty="0" smtClean="0">
                <a:solidFill>
                  <a:srgbClr val="FF0000"/>
                </a:solidFill>
              </a:rPr>
              <a:t>uncertainty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24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468321" y="3499798"/>
            <a:ext cx="7920037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5" tIns="45718" rIns="91435" bIns="45718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endParaRPr lang="fr-CH" altLang="en-US" sz="2400">
              <a:solidFill>
                <a:srgbClr val="BC0000"/>
              </a:solidFill>
              <a:latin typeface="Arial Unicode MS" pitchFamily="34" charset="-128"/>
            </a:endParaRP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947335"/>
            <a:ext cx="9144000" cy="774700"/>
          </a:xfrm>
          <a:noFill/>
        </p:spPr>
        <p:txBody>
          <a:bodyPr>
            <a:normAutofit/>
          </a:bodyPr>
          <a:lstStyle/>
          <a:p>
            <a:r>
              <a:rPr lang="fr-FR" altLang="en-US" sz="2800" b="1" dirty="0" err="1">
                <a:latin typeface="Arial" charset="0"/>
              </a:rPr>
              <a:t>Disclosures</a:t>
            </a:r>
            <a:r>
              <a:rPr lang="fr-FR" altLang="en-US" sz="2800" b="1" dirty="0">
                <a:latin typeface="Arial" charset="0"/>
              </a:rPr>
              <a:t> for Alfonso Iorio as a </a:t>
            </a:r>
            <a:r>
              <a:rPr lang="fr-FR" altLang="en-US" sz="2800" b="1" dirty="0" err="1">
                <a:latin typeface="Arial" charset="0"/>
              </a:rPr>
              <a:t>treater</a:t>
            </a:r>
            <a:endParaRPr lang="fr-FR" altLang="en-US" sz="2800" b="1" dirty="0">
              <a:latin typeface="Arial" charset="0"/>
            </a:endParaRPr>
          </a:p>
        </p:txBody>
      </p:sp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325261" y="2637367"/>
            <a:ext cx="9029700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charset="0"/>
                <a:cs typeface="Arial" charset="0"/>
              </a:rPr>
              <a:t>In compliance with COI policy the following disclosures are provided to the session audience:</a:t>
            </a:r>
          </a:p>
        </p:txBody>
      </p:sp>
      <p:graphicFrame>
        <p:nvGraphicFramePr>
          <p:cNvPr id="307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248570"/>
              </p:ext>
            </p:extLst>
          </p:nvPr>
        </p:nvGraphicFramePr>
        <p:xfrm>
          <a:off x="468313" y="3206755"/>
          <a:ext cx="8229600" cy="2473711"/>
        </p:xfrm>
        <a:graphic>
          <a:graphicData uri="http://schemas.openxmlformats.org/drawingml/2006/table">
            <a:tbl>
              <a:tblPr/>
              <a:tblGrid>
                <a:gridCol w="2537354"/>
                <a:gridCol w="5692246"/>
              </a:tblGrid>
              <a:tr h="4370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PUPs</a:t>
                      </a: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Since I have alternatives, I don’t chose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kogenate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4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PUPs</a:t>
                      </a: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 requested by the family, I use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kogenate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4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PUPs</a:t>
                      </a: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 I had only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Kogenate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I would certainly use it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4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PTPs</a:t>
                      </a: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 don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’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 switch PTPs to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kogenate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46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PTPs</a:t>
                      </a: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 don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’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 actively switch PTPs away from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kogenate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PTPs</a:t>
                      </a:r>
                    </a:p>
                  </a:txBody>
                  <a:tcPr marT="45705" marB="457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 the patient fears inhibitors, I do switch him away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79" name="Rectangle 65"/>
          <p:cNvSpPr>
            <a:spLocks noChangeArrowheads="1"/>
          </p:cNvSpPr>
          <p:nvPr/>
        </p:nvSpPr>
        <p:spPr bwMode="auto">
          <a:xfrm>
            <a:off x="468314" y="5847667"/>
            <a:ext cx="8156222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charset="0"/>
              </a:rPr>
              <a:t>I practice in a North American setting where lawyers enjoy reading NEJM and Blood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45432"/>
          <a:stretch/>
        </p:blipFill>
        <p:spPr>
          <a:xfrm>
            <a:off x="0" y="74071"/>
            <a:ext cx="9144000" cy="201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Matching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388387"/>
              </p:ext>
            </p:extLst>
          </p:nvPr>
        </p:nvGraphicFramePr>
        <p:xfrm>
          <a:off x="495300" y="1422401"/>
          <a:ext cx="8229600" cy="4741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90880">
                <a:tc gridSpan="4">
                  <a:txBody>
                    <a:bodyPr/>
                    <a:lstStyle/>
                    <a:p>
                      <a:r>
                        <a:rPr lang="it-IT" sz="3600" dirty="0" smtClean="0"/>
                        <a:t>Smoking</a:t>
                      </a:r>
                      <a:r>
                        <a:rPr lang="it-IT" sz="3600" baseline="0" dirty="0" smtClean="0"/>
                        <a:t> and </a:t>
                      </a:r>
                      <a:r>
                        <a:rPr lang="it-IT" sz="3600" baseline="0" dirty="0" err="1" smtClean="0"/>
                        <a:t>mortality</a:t>
                      </a:r>
                      <a:endParaRPr lang="it-IT" sz="3600" dirty="0"/>
                    </a:p>
                  </a:txBody>
                  <a:tcPr marT="60960" marB="60960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66609">
                <a:tc>
                  <a:txBody>
                    <a:bodyPr/>
                    <a:lstStyle/>
                    <a:p>
                      <a:endParaRPr lang="it-IT" sz="2800" dirty="0"/>
                    </a:p>
                  </a:txBody>
                  <a:tcPr marT="60960" marB="60960"/>
                </a:tc>
                <a:tc gridSpan="3">
                  <a:txBody>
                    <a:bodyPr/>
                    <a:lstStyle/>
                    <a:p>
                      <a:r>
                        <a:rPr lang="it-IT" sz="2800" dirty="0" err="1" smtClean="0"/>
                        <a:t>Mortality</a:t>
                      </a:r>
                      <a:r>
                        <a:rPr lang="it-IT" sz="2800" baseline="0" dirty="0" smtClean="0"/>
                        <a:t> (%) per 1,000 </a:t>
                      </a:r>
                      <a:r>
                        <a:rPr lang="it-IT" sz="2800" baseline="0" dirty="0" err="1" smtClean="0"/>
                        <a:t>persons-year</a:t>
                      </a:r>
                      <a:endParaRPr lang="it-IT" sz="2800" dirty="0"/>
                    </a:p>
                  </a:txBody>
                  <a:tcPr marT="60960" marB="60960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620889">
                <a:tc>
                  <a:txBody>
                    <a:bodyPr/>
                    <a:lstStyle/>
                    <a:p>
                      <a:r>
                        <a:rPr lang="it-IT" sz="2400" dirty="0" err="1" smtClean="0"/>
                        <a:t>Stratification</a:t>
                      </a:r>
                      <a:endParaRPr lang="it-IT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Non-  </a:t>
                      </a:r>
                      <a:r>
                        <a:rPr lang="it-IT" sz="2400" dirty="0" err="1" smtClean="0"/>
                        <a:t>smokers</a:t>
                      </a:r>
                      <a:endParaRPr lang="it-IT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err="1" smtClean="0"/>
                        <a:t>Cigarette</a:t>
                      </a:r>
                      <a:endParaRPr lang="it-IT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Pipe and </a:t>
                      </a:r>
                      <a:r>
                        <a:rPr lang="it-IT" sz="2400" dirty="0" err="1" smtClean="0"/>
                        <a:t>cigar</a:t>
                      </a:r>
                      <a:endParaRPr lang="it-IT" sz="2400" dirty="0"/>
                    </a:p>
                  </a:txBody>
                  <a:tcPr marT="60960" marB="60960"/>
                </a:tc>
              </a:tr>
              <a:tr h="690880"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/>
                        <a:t>1</a:t>
                      </a:r>
                      <a:endParaRPr lang="it-IT" sz="3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/>
                        <a:t>13.5</a:t>
                      </a:r>
                      <a:endParaRPr lang="it-IT" sz="3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/>
                        <a:t>13.5</a:t>
                      </a:r>
                      <a:endParaRPr lang="it-IT" sz="3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/>
                        <a:t>17.4</a:t>
                      </a:r>
                      <a:endParaRPr lang="it-IT" sz="3600" dirty="0"/>
                    </a:p>
                  </a:txBody>
                  <a:tcPr marT="60960" marB="60960"/>
                </a:tc>
              </a:tr>
              <a:tr h="690880">
                <a:tc>
                  <a:txBody>
                    <a:bodyPr/>
                    <a:lstStyle/>
                    <a:p>
                      <a:pPr algn="ctr"/>
                      <a:endParaRPr lang="it-IT" sz="3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it-IT" sz="3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it-IT" sz="3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it-IT" sz="3600" dirty="0"/>
                    </a:p>
                  </a:txBody>
                  <a:tcPr marT="60960" marB="60960"/>
                </a:tc>
              </a:tr>
              <a:tr h="690880">
                <a:tc>
                  <a:txBody>
                    <a:bodyPr/>
                    <a:lstStyle/>
                    <a:p>
                      <a:pPr algn="ctr"/>
                      <a:endParaRPr lang="it-IT" sz="3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it-IT" sz="3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it-IT" sz="3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it-IT" sz="3600" dirty="0"/>
                    </a:p>
                  </a:txBody>
                  <a:tcPr marT="60960" marB="60960"/>
                </a:tc>
              </a:tr>
              <a:tr h="690880">
                <a:tc>
                  <a:txBody>
                    <a:bodyPr/>
                    <a:lstStyle/>
                    <a:p>
                      <a:pPr algn="ctr"/>
                      <a:endParaRPr lang="it-IT" sz="3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it-IT" sz="3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it-IT" sz="3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it-IT" sz="3600" dirty="0"/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6286510" y="6213209"/>
            <a:ext cx="1912893" cy="461661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defTabSz="914353"/>
            <a:r>
              <a:rPr lang="it-IT" sz="2400" dirty="0" err="1">
                <a:solidFill>
                  <a:prstClr val="white"/>
                </a:solidFill>
                <a:latin typeface="Calibri"/>
              </a:rPr>
              <a:t>Cochran</a:t>
            </a:r>
            <a:r>
              <a:rPr lang="it-IT" sz="2400" dirty="0">
                <a:solidFill>
                  <a:prstClr val="white"/>
                </a:solidFill>
                <a:latin typeface="Calibri"/>
              </a:rPr>
              <a:t> 1968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Matching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777954"/>
              </p:ext>
            </p:extLst>
          </p:nvPr>
        </p:nvGraphicFramePr>
        <p:xfrm>
          <a:off x="495300" y="1422401"/>
          <a:ext cx="8229600" cy="4741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90880">
                <a:tc gridSpan="4">
                  <a:txBody>
                    <a:bodyPr/>
                    <a:lstStyle/>
                    <a:p>
                      <a:r>
                        <a:rPr lang="it-IT" sz="3600" dirty="0" smtClean="0"/>
                        <a:t>Smoking</a:t>
                      </a:r>
                      <a:r>
                        <a:rPr lang="it-IT" sz="3600" baseline="0" dirty="0" smtClean="0"/>
                        <a:t> and </a:t>
                      </a:r>
                      <a:r>
                        <a:rPr lang="it-IT" sz="3600" baseline="0" dirty="0" err="1" smtClean="0"/>
                        <a:t>mortality</a:t>
                      </a:r>
                      <a:endParaRPr lang="it-IT" sz="3600" dirty="0"/>
                    </a:p>
                  </a:txBody>
                  <a:tcPr marT="60960" marB="60960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66609">
                <a:tc>
                  <a:txBody>
                    <a:bodyPr/>
                    <a:lstStyle/>
                    <a:p>
                      <a:endParaRPr lang="it-IT" sz="2800" dirty="0"/>
                    </a:p>
                  </a:txBody>
                  <a:tcPr marT="60960" marB="60960"/>
                </a:tc>
                <a:tc gridSpan="3">
                  <a:txBody>
                    <a:bodyPr/>
                    <a:lstStyle/>
                    <a:p>
                      <a:r>
                        <a:rPr lang="it-IT" sz="2800" dirty="0" err="1" smtClean="0"/>
                        <a:t>Mortality</a:t>
                      </a:r>
                      <a:r>
                        <a:rPr lang="it-IT" sz="2800" baseline="0" dirty="0" smtClean="0"/>
                        <a:t> (%) per 1,000 </a:t>
                      </a:r>
                      <a:r>
                        <a:rPr lang="it-IT" sz="2800" baseline="0" dirty="0" err="1" smtClean="0"/>
                        <a:t>persons-year</a:t>
                      </a:r>
                      <a:endParaRPr lang="it-IT" sz="2800" dirty="0"/>
                    </a:p>
                  </a:txBody>
                  <a:tcPr marT="60960" marB="60960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620889">
                <a:tc>
                  <a:txBody>
                    <a:bodyPr/>
                    <a:lstStyle/>
                    <a:p>
                      <a:r>
                        <a:rPr lang="it-IT" sz="2400" dirty="0" err="1" smtClean="0"/>
                        <a:t>Stratification</a:t>
                      </a:r>
                      <a:endParaRPr lang="it-IT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Non-  </a:t>
                      </a:r>
                      <a:r>
                        <a:rPr lang="it-IT" sz="2400" dirty="0" err="1" smtClean="0"/>
                        <a:t>smokers</a:t>
                      </a:r>
                      <a:endParaRPr lang="it-IT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err="1" smtClean="0"/>
                        <a:t>Cigarette</a:t>
                      </a:r>
                      <a:endParaRPr lang="it-IT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Pipe and </a:t>
                      </a:r>
                      <a:r>
                        <a:rPr lang="it-IT" sz="2400" dirty="0" err="1" smtClean="0"/>
                        <a:t>cigar</a:t>
                      </a:r>
                      <a:endParaRPr lang="it-IT" sz="2400" dirty="0"/>
                    </a:p>
                  </a:txBody>
                  <a:tcPr marT="60960" marB="60960"/>
                </a:tc>
              </a:tr>
              <a:tr h="690880"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/>
                        <a:t>1</a:t>
                      </a:r>
                      <a:endParaRPr lang="it-IT" sz="3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/>
                        <a:t>13.5</a:t>
                      </a:r>
                      <a:endParaRPr lang="it-IT" sz="3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/>
                        <a:t>13.5</a:t>
                      </a:r>
                      <a:endParaRPr lang="it-IT" sz="3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/>
                        <a:t>17.4</a:t>
                      </a:r>
                      <a:endParaRPr lang="it-IT" sz="3600" dirty="0"/>
                    </a:p>
                  </a:txBody>
                  <a:tcPr marT="60960" marB="60960"/>
                </a:tc>
              </a:tr>
              <a:tr h="690880">
                <a:tc>
                  <a:txBody>
                    <a:bodyPr/>
                    <a:lstStyle/>
                    <a:p>
                      <a:pPr algn="ctr"/>
                      <a:r>
                        <a:rPr lang="it-IT" sz="3700" dirty="0" smtClean="0"/>
                        <a:t>2</a:t>
                      </a:r>
                      <a:endParaRPr lang="it-IT" sz="37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700" dirty="0" smtClean="0"/>
                        <a:t>13.5</a:t>
                      </a:r>
                      <a:endParaRPr lang="it-IT" sz="37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700" dirty="0" smtClean="0"/>
                        <a:t>16.4</a:t>
                      </a:r>
                      <a:endParaRPr lang="it-IT" sz="37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700" dirty="0" smtClean="0"/>
                        <a:t>14.9</a:t>
                      </a:r>
                      <a:endParaRPr lang="it-IT" sz="3700" dirty="0"/>
                    </a:p>
                  </a:txBody>
                  <a:tcPr marT="60960" marB="60960"/>
                </a:tc>
              </a:tr>
              <a:tr h="690880">
                <a:tc>
                  <a:txBody>
                    <a:bodyPr/>
                    <a:lstStyle/>
                    <a:p>
                      <a:pPr algn="ctr"/>
                      <a:endParaRPr lang="it-IT" sz="3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it-IT" sz="3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it-IT" sz="3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it-IT" sz="3600" dirty="0"/>
                    </a:p>
                  </a:txBody>
                  <a:tcPr marT="60960" marB="60960"/>
                </a:tc>
              </a:tr>
              <a:tr h="690880">
                <a:tc>
                  <a:txBody>
                    <a:bodyPr/>
                    <a:lstStyle/>
                    <a:p>
                      <a:pPr algn="ctr"/>
                      <a:endParaRPr lang="it-IT" sz="3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it-IT" sz="3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it-IT" sz="3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it-IT" sz="3600" dirty="0"/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6286510" y="6213209"/>
            <a:ext cx="1912893" cy="461661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defTabSz="914353"/>
            <a:r>
              <a:rPr lang="it-IT" sz="2400" dirty="0" err="1">
                <a:solidFill>
                  <a:prstClr val="white"/>
                </a:solidFill>
                <a:latin typeface="Calibri"/>
              </a:rPr>
              <a:t>Cochran</a:t>
            </a:r>
            <a:r>
              <a:rPr lang="it-IT" sz="2400" dirty="0">
                <a:solidFill>
                  <a:prstClr val="white"/>
                </a:solidFill>
                <a:latin typeface="Calibri"/>
              </a:rPr>
              <a:t> 1968</a:t>
            </a:r>
          </a:p>
        </p:txBody>
      </p:sp>
    </p:spTree>
    <p:extLst>
      <p:ext uri="{BB962C8B-B14F-4D97-AF65-F5344CB8AC3E}">
        <p14:creationId xmlns:p14="http://schemas.microsoft.com/office/powerpoint/2010/main" val="408059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Matching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802286"/>
              </p:ext>
            </p:extLst>
          </p:nvPr>
        </p:nvGraphicFramePr>
        <p:xfrm>
          <a:off x="495300" y="1422401"/>
          <a:ext cx="8229600" cy="4741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90880">
                <a:tc gridSpan="4">
                  <a:txBody>
                    <a:bodyPr/>
                    <a:lstStyle/>
                    <a:p>
                      <a:r>
                        <a:rPr lang="it-IT" sz="3600" dirty="0" smtClean="0"/>
                        <a:t>Smoking</a:t>
                      </a:r>
                      <a:r>
                        <a:rPr lang="it-IT" sz="3600" baseline="0" dirty="0" smtClean="0"/>
                        <a:t> and </a:t>
                      </a:r>
                      <a:r>
                        <a:rPr lang="it-IT" sz="3600" baseline="0" dirty="0" err="1" smtClean="0"/>
                        <a:t>mortality</a:t>
                      </a:r>
                      <a:endParaRPr lang="it-IT" sz="3600" dirty="0"/>
                    </a:p>
                  </a:txBody>
                  <a:tcPr marT="60960" marB="60960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66609">
                <a:tc>
                  <a:txBody>
                    <a:bodyPr/>
                    <a:lstStyle/>
                    <a:p>
                      <a:endParaRPr lang="it-IT" sz="2800" dirty="0"/>
                    </a:p>
                  </a:txBody>
                  <a:tcPr marT="60960" marB="60960"/>
                </a:tc>
                <a:tc gridSpan="3">
                  <a:txBody>
                    <a:bodyPr/>
                    <a:lstStyle/>
                    <a:p>
                      <a:r>
                        <a:rPr lang="it-IT" sz="2800" dirty="0" err="1" smtClean="0"/>
                        <a:t>Mortality</a:t>
                      </a:r>
                      <a:r>
                        <a:rPr lang="it-IT" sz="2800" baseline="0" dirty="0" smtClean="0"/>
                        <a:t> (%) per 1,000 </a:t>
                      </a:r>
                      <a:r>
                        <a:rPr lang="it-IT" sz="2800" baseline="0" dirty="0" err="1" smtClean="0"/>
                        <a:t>persons-year</a:t>
                      </a:r>
                      <a:endParaRPr lang="it-IT" sz="2800" dirty="0"/>
                    </a:p>
                  </a:txBody>
                  <a:tcPr marT="60960" marB="60960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620889">
                <a:tc>
                  <a:txBody>
                    <a:bodyPr/>
                    <a:lstStyle/>
                    <a:p>
                      <a:r>
                        <a:rPr lang="it-IT" sz="2400" dirty="0" err="1" smtClean="0"/>
                        <a:t>Stratification</a:t>
                      </a:r>
                      <a:endParaRPr lang="it-IT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Non-</a:t>
                      </a:r>
                      <a:r>
                        <a:rPr lang="it-IT" sz="2400" dirty="0" err="1" smtClean="0"/>
                        <a:t>smokers</a:t>
                      </a:r>
                      <a:endParaRPr lang="it-IT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err="1" smtClean="0"/>
                        <a:t>Cigarette</a:t>
                      </a:r>
                      <a:endParaRPr lang="it-IT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Pipe and </a:t>
                      </a:r>
                      <a:r>
                        <a:rPr lang="it-IT" sz="2400" dirty="0" err="1" smtClean="0"/>
                        <a:t>cigar</a:t>
                      </a:r>
                      <a:endParaRPr lang="it-IT" sz="2400" dirty="0"/>
                    </a:p>
                  </a:txBody>
                  <a:tcPr marT="60960" marB="60960"/>
                </a:tc>
              </a:tr>
              <a:tr h="690880"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/>
                        <a:t>1</a:t>
                      </a:r>
                      <a:endParaRPr lang="it-IT" sz="3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/>
                        <a:t>13.5</a:t>
                      </a:r>
                      <a:endParaRPr lang="it-IT" sz="3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/>
                        <a:t>13.5</a:t>
                      </a:r>
                      <a:endParaRPr lang="it-IT" sz="3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 smtClean="0"/>
                        <a:t>17.4</a:t>
                      </a:r>
                      <a:endParaRPr lang="it-IT" sz="3600" dirty="0"/>
                    </a:p>
                  </a:txBody>
                  <a:tcPr marT="60960" marB="60960"/>
                </a:tc>
              </a:tr>
              <a:tr h="690880">
                <a:tc>
                  <a:txBody>
                    <a:bodyPr/>
                    <a:lstStyle/>
                    <a:p>
                      <a:pPr algn="ctr"/>
                      <a:r>
                        <a:rPr lang="it-IT" sz="3700" dirty="0" smtClean="0"/>
                        <a:t>2</a:t>
                      </a:r>
                      <a:endParaRPr lang="it-IT" sz="37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700" dirty="0" smtClean="0"/>
                        <a:t>13.5</a:t>
                      </a:r>
                      <a:endParaRPr lang="it-IT" sz="37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700" dirty="0" smtClean="0"/>
                        <a:t>16.4</a:t>
                      </a:r>
                      <a:endParaRPr lang="it-IT" sz="37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700" dirty="0" smtClean="0"/>
                        <a:t>14.9</a:t>
                      </a:r>
                      <a:endParaRPr lang="it-IT" sz="3700" dirty="0"/>
                    </a:p>
                  </a:txBody>
                  <a:tcPr marT="60960" marB="60960"/>
                </a:tc>
              </a:tr>
              <a:tr h="690880">
                <a:tc>
                  <a:txBody>
                    <a:bodyPr/>
                    <a:lstStyle/>
                    <a:p>
                      <a:pPr algn="ctr"/>
                      <a:r>
                        <a:rPr lang="it-IT" sz="3700" dirty="0" smtClean="0"/>
                        <a:t>3</a:t>
                      </a:r>
                      <a:endParaRPr lang="it-IT" sz="37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700" dirty="0" smtClean="0"/>
                        <a:t>13.5</a:t>
                      </a:r>
                      <a:endParaRPr lang="it-IT" sz="37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700" dirty="0" smtClean="0"/>
                        <a:t>17.7</a:t>
                      </a:r>
                      <a:endParaRPr lang="it-IT" sz="37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700" dirty="0" smtClean="0"/>
                        <a:t>14.2</a:t>
                      </a:r>
                      <a:endParaRPr lang="it-IT" sz="3700" dirty="0"/>
                    </a:p>
                  </a:txBody>
                  <a:tcPr marT="60960" marB="60960"/>
                </a:tc>
              </a:tr>
              <a:tr h="690880">
                <a:tc>
                  <a:txBody>
                    <a:bodyPr/>
                    <a:lstStyle/>
                    <a:p>
                      <a:pPr algn="ctr"/>
                      <a:r>
                        <a:rPr lang="it-IT" sz="3700" dirty="0" smtClean="0"/>
                        <a:t>10</a:t>
                      </a:r>
                      <a:endParaRPr lang="it-IT" sz="37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700" dirty="0" smtClean="0"/>
                        <a:t>13.5</a:t>
                      </a:r>
                      <a:endParaRPr lang="it-IT" sz="37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700" dirty="0" smtClean="0"/>
                        <a:t>21.2</a:t>
                      </a:r>
                      <a:endParaRPr lang="it-IT" sz="37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700" dirty="0" smtClean="0"/>
                        <a:t>13.7</a:t>
                      </a:r>
                      <a:endParaRPr lang="it-IT" sz="3700" dirty="0"/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6286510" y="6213209"/>
            <a:ext cx="1912893" cy="461661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defTabSz="914353"/>
            <a:r>
              <a:rPr lang="it-IT" sz="2400" dirty="0" err="1">
                <a:solidFill>
                  <a:prstClr val="white"/>
                </a:solidFill>
                <a:latin typeface="Calibri"/>
              </a:rPr>
              <a:t>Cochran</a:t>
            </a:r>
            <a:r>
              <a:rPr lang="it-IT" sz="2400" dirty="0">
                <a:solidFill>
                  <a:prstClr val="white"/>
                </a:solidFill>
                <a:latin typeface="Calibri"/>
              </a:rPr>
              <a:t> 1968</a:t>
            </a:r>
          </a:p>
        </p:txBody>
      </p:sp>
      <p:sp>
        <p:nvSpPr>
          <p:cNvPr id="6" name="Triangolo isoscele 5"/>
          <p:cNvSpPr/>
          <p:nvPr/>
        </p:nvSpPr>
        <p:spPr>
          <a:xfrm>
            <a:off x="4763072" y="3457433"/>
            <a:ext cx="341194" cy="252938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 defTabSz="914353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riangolo isoscele 6"/>
          <p:cNvSpPr/>
          <p:nvPr/>
        </p:nvSpPr>
        <p:spPr>
          <a:xfrm rot="10800000">
            <a:off x="6867102" y="3478663"/>
            <a:ext cx="341194" cy="252938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 defTabSz="914353"/>
            <a:endParaRPr lang="it-IT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19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example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lvl="1"/>
            <a:r>
              <a:rPr lang="en-US" dirty="0"/>
              <a:t>Carrying matches and </a:t>
            </a:r>
            <a:r>
              <a:rPr lang="en-US" dirty="0" smtClean="0"/>
              <a:t>risk of developing </a:t>
            </a:r>
            <a:r>
              <a:rPr lang="en-US" dirty="0"/>
              <a:t>lung cancer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74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ijmegen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Nijmegen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1_Office Theme">
  <a:themeElements>
    <a:clrScheme name="Custom 12">
      <a:dk1>
        <a:sysClr val="windowText" lastClr="000000"/>
      </a:dk1>
      <a:lt1>
        <a:sysClr val="window" lastClr="FFFFFF"/>
      </a:lt1>
      <a:dk2>
        <a:srgbClr val="1F497D"/>
      </a:dk2>
      <a:lt2>
        <a:srgbClr val="B2B2B2"/>
      </a:lt2>
      <a:accent1>
        <a:srgbClr val="333333"/>
      </a:accent1>
      <a:accent2>
        <a:srgbClr val="9F2936"/>
      </a:accent2>
      <a:accent3>
        <a:srgbClr val="709ABC"/>
      </a:accent3>
      <a:accent4>
        <a:srgbClr val="4E8542"/>
      </a:accent4>
      <a:accent5>
        <a:srgbClr val="453456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2">
      <a:majorFont>
        <a:latin typeface="Articulate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  <a:fontScheme name="White">
    <a:majorFont>
      <a:latin typeface="Helvetica Light"/>
      <a:ea typeface="Helvetica Light"/>
      <a:cs typeface="Helvetica Light"/>
    </a:majorFont>
    <a:minorFont>
      <a:latin typeface="Helvetica Light"/>
      <a:ea typeface="Helvetica Light"/>
      <a:cs typeface="Helvetica Light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50800" dist="12700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  <a:fontScheme name="White">
    <a:majorFont>
      <a:latin typeface="Helvetica Light"/>
      <a:ea typeface="Helvetica Light"/>
      <a:cs typeface="Helvetica Light"/>
    </a:majorFont>
    <a:minorFont>
      <a:latin typeface="Helvetica Light"/>
      <a:ea typeface="Helvetica Light"/>
      <a:cs typeface="Helvetica Light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50800" dist="12700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  <a:fontScheme name="White">
    <a:majorFont>
      <a:latin typeface="Helvetica Light"/>
      <a:ea typeface="Helvetica Light"/>
      <a:cs typeface="Helvetica Light"/>
    </a:majorFont>
    <a:minorFont>
      <a:latin typeface="Helvetica Light"/>
      <a:ea typeface="Helvetica Light"/>
      <a:cs typeface="Helvetica Light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50800" dist="12700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  <a:fontScheme name="White">
    <a:majorFont>
      <a:latin typeface="Helvetica Light"/>
      <a:ea typeface="Helvetica Light"/>
      <a:cs typeface="Helvetica Light"/>
    </a:majorFont>
    <a:minorFont>
      <a:latin typeface="Helvetica Light"/>
      <a:ea typeface="Helvetica Light"/>
      <a:cs typeface="Helvetica Light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50800" dist="12700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4200</TotalTime>
  <Words>4072</Words>
  <Application>Microsoft Office PowerPoint</Application>
  <PresentationFormat>On-screen Show (4:3)</PresentationFormat>
  <Paragraphs>883</Paragraphs>
  <Slides>53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Office Theme</vt:lpstr>
      <vt:lpstr>Nijmegen</vt:lpstr>
      <vt:lpstr>1_Nijmegen</vt:lpstr>
      <vt:lpstr>21_Office Theme</vt:lpstr>
      <vt:lpstr>6_Tema di Office</vt:lpstr>
      <vt:lpstr>White</vt:lpstr>
      <vt:lpstr>1_Office Theme</vt:lpstr>
      <vt:lpstr>Document</vt:lpstr>
      <vt:lpstr>Critical appraisal of inhibitor in PUP data</vt:lpstr>
      <vt:lpstr>Disclosures for Alfonso Iorio</vt:lpstr>
      <vt:lpstr>Overview</vt:lpstr>
      <vt:lpstr>Overview</vt:lpstr>
      <vt:lpstr>Association and causation</vt:lpstr>
      <vt:lpstr>Matching</vt:lpstr>
      <vt:lpstr>Matching</vt:lpstr>
      <vt:lpstr>Matching</vt:lpstr>
      <vt:lpstr>Causation</vt:lpstr>
      <vt:lpstr>Guides for Assessing Causation</vt:lpstr>
      <vt:lpstr>Evidence suggesting RCTs are superior to observational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Confounding</vt:lpstr>
      <vt:lpstr>Overview</vt:lpstr>
      <vt:lpstr>Evidence profiling</vt:lpstr>
      <vt:lpstr>Evidence profiling</vt:lpstr>
      <vt:lpstr>Rodin</vt:lpstr>
      <vt:lpstr>RODIN study: inter-center variation</vt:lpstr>
      <vt:lpstr>Center effect</vt:lpstr>
      <vt:lpstr>Center effect</vt:lpstr>
      <vt:lpstr>Center effect</vt:lpstr>
      <vt:lpstr>Evidence profiling</vt:lpstr>
      <vt:lpstr>PowerPoint Presentation</vt:lpstr>
      <vt:lpstr>PowerPoint Presentation</vt:lpstr>
      <vt:lpstr>PowerPoint Presentation</vt:lpstr>
      <vt:lpstr>Evidence profiling</vt:lpstr>
      <vt:lpstr>PowerPoint Presentation</vt:lpstr>
      <vt:lpstr>PowerPoint Presentation</vt:lpstr>
      <vt:lpstr>PowerPoint Presentation</vt:lpstr>
      <vt:lpstr>Evidence profiling</vt:lpstr>
      <vt:lpstr>Evidence profiling</vt:lpstr>
      <vt:lpstr>PowerPoint Presentation</vt:lpstr>
      <vt:lpstr>PowerPoint Presentation</vt:lpstr>
      <vt:lpstr>Evidence profiling</vt:lpstr>
      <vt:lpstr>PowerPoint Presentation</vt:lpstr>
      <vt:lpstr>PowerPoint Presentation</vt:lpstr>
      <vt:lpstr>PowerPoint Presentation</vt:lpstr>
      <vt:lpstr>PowerPoint Presentation</vt:lpstr>
      <vt:lpstr>Conclusions (part – II)</vt:lpstr>
      <vt:lpstr>Overview</vt:lpstr>
      <vt:lpstr>Systematic review and meta-analysis?</vt:lpstr>
      <vt:lpstr>Randomized controlled trial</vt:lpstr>
      <vt:lpstr>New study designs</vt:lpstr>
      <vt:lpstr>PowerPoint Presentation</vt:lpstr>
      <vt:lpstr>Paired availability</vt:lpstr>
      <vt:lpstr>Implications</vt:lpstr>
      <vt:lpstr>PowerPoint Presentation</vt:lpstr>
      <vt:lpstr>Conclusion</vt:lpstr>
      <vt:lpstr>Disclosures for Alfonso Iorio as a treater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Inhibitor development according to FVIII concentrate in PUPs: how to interpret current evidence?</dc:title>
  <dc:creator>Alfonso Iorio</dc:creator>
  <cp:lastModifiedBy>dawn</cp:lastModifiedBy>
  <cp:revision>165</cp:revision>
  <cp:lastPrinted>2015-02-01T20:25:58Z</cp:lastPrinted>
  <dcterms:created xsi:type="dcterms:W3CDTF">2015-01-26T19:07:09Z</dcterms:created>
  <dcterms:modified xsi:type="dcterms:W3CDTF">2015-05-12T18:20:28Z</dcterms:modified>
</cp:coreProperties>
</file>