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73" r:id="rId2"/>
    <p:sldId id="333" r:id="rId3"/>
    <p:sldId id="284" r:id="rId4"/>
    <p:sldId id="285" r:id="rId5"/>
    <p:sldId id="309" r:id="rId6"/>
    <p:sldId id="345" r:id="rId7"/>
    <p:sldId id="346" r:id="rId8"/>
    <p:sldId id="347" r:id="rId9"/>
    <p:sldId id="353" r:id="rId10"/>
    <p:sldId id="378" r:id="rId11"/>
    <p:sldId id="348" r:id="rId12"/>
    <p:sldId id="349" r:id="rId13"/>
    <p:sldId id="350" r:id="rId14"/>
    <p:sldId id="351" r:id="rId15"/>
    <p:sldId id="362" r:id="rId16"/>
    <p:sldId id="352" r:id="rId17"/>
    <p:sldId id="367" r:id="rId18"/>
    <p:sldId id="369" r:id="rId19"/>
    <p:sldId id="354" r:id="rId20"/>
    <p:sldId id="363" r:id="rId21"/>
    <p:sldId id="365" r:id="rId22"/>
    <p:sldId id="366" r:id="rId23"/>
    <p:sldId id="364" r:id="rId24"/>
    <p:sldId id="325" r:id="rId25"/>
    <p:sldId id="371" r:id="rId26"/>
    <p:sldId id="370" r:id="rId27"/>
    <p:sldId id="355" r:id="rId28"/>
    <p:sldId id="334" r:id="rId29"/>
    <p:sldId id="356" r:id="rId30"/>
    <p:sldId id="335" r:id="rId31"/>
    <p:sldId id="298" r:id="rId32"/>
    <p:sldId id="303" r:id="rId33"/>
    <p:sldId id="310" r:id="rId34"/>
    <p:sldId id="302" r:id="rId35"/>
    <p:sldId id="313" r:id="rId36"/>
    <p:sldId id="314" r:id="rId37"/>
    <p:sldId id="359" r:id="rId38"/>
    <p:sldId id="358" r:id="rId39"/>
    <p:sldId id="361" r:id="rId40"/>
    <p:sldId id="377" r:id="rId41"/>
    <p:sldId id="357" r:id="rId42"/>
    <p:sldId id="338" r:id="rId43"/>
    <p:sldId id="344" r:id="rId44"/>
    <p:sldId id="312" r:id="rId45"/>
    <p:sldId id="380" r:id="rId46"/>
    <p:sldId id="379" r:id="rId47"/>
    <p:sldId id="37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19"/>
    <p:restoredTop sz="84973"/>
  </p:normalViewPr>
  <p:slideViewPr>
    <p:cSldViewPr snapToGrid="0" snapToObjects="1">
      <p:cViewPr varScale="1">
        <p:scale>
          <a:sx n="65" d="100"/>
          <a:sy n="65" d="100"/>
        </p:scale>
        <p:origin x="966" y="78"/>
      </p:cViewPr>
      <p:guideLst/>
    </p:cSldViewPr>
  </p:slideViewPr>
  <p:notesTextViewPr>
    <p:cViewPr>
      <p:scale>
        <a:sx n="1" d="1"/>
        <a:sy n="1" d="1"/>
      </p:scale>
      <p:origin x="0" y="0"/>
    </p:cViewPr>
  </p:notesTextViewPr>
  <p:sorterViewPr>
    <p:cViewPr>
      <p:scale>
        <a:sx n="148" d="100"/>
        <a:sy n="14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3063B-F840-4D6D-A1FD-DF45E7351017}" type="doc">
      <dgm:prSet loTypeId="urn:microsoft.com/office/officeart/2005/8/layout/hProcess9" loCatId="process" qsTypeId="urn:microsoft.com/office/officeart/2005/8/quickstyle/simple1" qsCatId="simple" csTypeId="urn:microsoft.com/office/officeart/2005/8/colors/accent2_2" csCatId="accent2" phldr="1"/>
      <dgm:spPr/>
    </dgm:pt>
    <dgm:pt modelId="{C728503A-6E7F-4FA3-8340-7E5D019E6095}">
      <dgm:prSet phldrT="[Text]"/>
      <dgm:spPr/>
      <dgm:t>
        <a:bodyPr/>
        <a:lstStyle/>
        <a:p>
          <a:r>
            <a:rPr lang="en-US" dirty="0"/>
            <a:t>Research &amp; Development</a:t>
          </a:r>
        </a:p>
      </dgm:t>
    </dgm:pt>
    <dgm:pt modelId="{11EF7607-531E-443C-9DF8-BDDA0E39E2DB}" type="parTrans" cxnId="{EED4E354-FDB9-4257-9723-8A3B70F327CB}">
      <dgm:prSet/>
      <dgm:spPr/>
      <dgm:t>
        <a:bodyPr/>
        <a:lstStyle/>
        <a:p>
          <a:endParaRPr lang="en-US"/>
        </a:p>
      </dgm:t>
    </dgm:pt>
    <dgm:pt modelId="{50816223-02BF-4E78-B095-9B00AB0DA7B8}" type="sibTrans" cxnId="{EED4E354-FDB9-4257-9723-8A3B70F327CB}">
      <dgm:prSet/>
      <dgm:spPr/>
      <dgm:t>
        <a:bodyPr/>
        <a:lstStyle/>
        <a:p>
          <a:endParaRPr lang="en-US"/>
        </a:p>
      </dgm:t>
    </dgm:pt>
    <dgm:pt modelId="{8B8EF2E5-B3DC-4046-9B82-26F6B34136FC}">
      <dgm:prSet phldrT="[Text]"/>
      <dgm:spPr/>
      <dgm:t>
        <a:bodyPr/>
        <a:lstStyle/>
        <a:p>
          <a:r>
            <a:rPr lang="en-US" dirty="0"/>
            <a:t>Early clinical testing</a:t>
          </a:r>
        </a:p>
      </dgm:t>
    </dgm:pt>
    <dgm:pt modelId="{0BC73858-D7D1-4496-BCA1-C140C84DDC88}" type="parTrans" cxnId="{FA26442E-37F8-4562-AF9C-B1151D5B7F94}">
      <dgm:prSet/>
      <dgm:spPr/>
      <dgm:t>
        <a:bodyPr/>
        <a:lstStyle/>
        <a:p>
          <a:endParaRPr lang="en-US"/>
        </a:p>
      </dgm:t>
    </dgm:pt>
    <dgm:pt modelId="{9F8A89C1-88A5-4CDF-89C7-9414ACD2EB3C}" type="sibTrans" cxnId="{FA26442E-37F8-4562-AF9C-B1151D5B7F94}">
      <dgm:prSet/>
      <dgm:spPr/>
      <dgm:t>
        <a:bodyPr/>
        <a:lstStyle/>
        <a:p>
          <a:endParaRPr lang="en-US"/>
        </a:p>
      </dgm:t>
    </dgm:pt>
    <dgm:pt modelId="{1A3DB27B-3F92-4E58-A74F-4C37D284FFC5}">
      <dgm:prSet phldrT="[Text]"/>
      <dgm:spPr/>
      <dgm:t>
        <a:bodyPr/>
        <a:lstStyle/>
        <a:p>
          <a:r>
            <a:rPr lang="en-US" dirty="0"/>
            <a:t>Regulatory approval</a:t>
          </a:r>
        </a:p>
      </dgm:t>
    </dgm:pt>
    <dgm:pt modelId="{5865F7ED-6972-4E8C-85BD-192E1B1E3E48}" type="parTrans" cxnId="{9386135A-34D0-4C4B-821B-ACC0B41B94A3}">
      <dgm:prSet/>
      <dgm:spPr/>
      <dgm:t>
        <a:bodyPr/>
        <a:lstStyle/>
        <a:p>
          <a:endParaRPr lang="en-US"/>
        </a:p>
      </dgm:t>
    </dgm:pt>
    <dgm:pt modelId="{1A8EF79C-B8C4-4717-8C29-595AD8A8F56A}" type="sibTrans" cxnId="{9386135A-34D0-4C4B-821B-ACC0B41B94A3}">
      <dgm:prSet/>
      <dgm:spPr/>
      <dgm:t>
        <a:bodyPr/>
        <a:lstStyle/>
        <a:p>
          <a:endParaRPr lang="en-US"/>
        </a:p>
      </dgm:t>
    </dgm:pt>
    <dgm:pt modelId="{9EE83327-134D-4CAA-AAE8-F3C69A79C0BE}">
      <dgm:prSet/>
      <dgm:spPr/>
      <dgm:t>
        <a:bodyPr/>
        <a:lstStyle/>
        <a:p>
          <a:r>
            <a:rPr lang="en-US" dirty="0"/>
            <a:t>Health Technology Assessment</a:t>
          </a:r>
        </a:p>
      </dgm:t>
    </dgm:pt>
    <dgm:pt modelId="{E8501625-39D5-4DF3-B4BF-086551864FF0}" type="parTrans" cxnId="{24657732-48AF-4EE7-882C-EA5845BAF656}">
      <dgm:prSet/>
      <dgm:spPr/>
      <dgm:t>
        <a:bodyPr/>
        <a:lstStyle/>
        <a:p>
          <a:endParaRPr lang="en-US"/>
        </a:p>
      </dgm:t>
    </dgm:pt>
    <dgm:pt modelId="{DE68E158-B869-498D-9FEE-5120375E6680}" type="sibTrans" cxnId="{24657732-48AF-4EE7-882C-EA5845BAF656}">
      <dgm:prSet/>
      <dgm:spPr/>
      <dgm:t>
        <a:bodyPr/>
        <a:lstStyle/>
        <a:p>
          <a:endParaRPr lang="en-US"/>
        </a:p>
      </dgm:t>
    </dgm:pt>
    <dgm:pt modelId="{B631DE9A-B958-4B64-916D-ACA49FDABDD9}">
      <dgm:prSet/>
      <dgm:spPr/>
      <dgm:t>
        <a:bodyPr/>
        <a:lstStyle/>
        <a:p>
          <a:r>
            <a:rPr lang="en-US" dirty="0"/>
            <a:t>Market Access</a:t>
          </a:r>
        </a:p>
      </dgm:t>
    </dgm:pt>
    <dgm:pt modelId="{1A4E245D-FF0B-4F00-9991-51875A2390A4}" type="parTrans" cxnId="{D3B3CAF2-A944-4528-B718-AE3DFC68EC07}">
      <dgm:prSet/>
      <dgm:spPr/>
      <dgm:t>
        <a:bodyPr/>
        <a:lstStyle/>
        <a:p>
          <a:endParaRPr lang="en-US"/>
        </a:p>
      </dgm:t>
    </dgm:pt>
    <dgm:pt modelId="{0490A978-7BE8-491B-91D6-DCD8F0AEBFAC}" type="sibTrans" cxnId="{D3B3CAF2-A944-4528-B718-AE3DFC68EC07}">
      <dgm:prSet/>
      <dgm:spPr/>
      <dgm:t>
        <a:bodyPr/>
        <a:lstStyle/>
        <a:p>
          <a:endParaRPr lang="en-US"/>
        </a:p>
      </dgm:t>
    </dgm:pt>
    <dgm:pt modelId="{F09B0BB8-3806-4F1B-B722-621A09759E58}">
      <dgm:prSet/>
      <dgm:spPr/>
      <dgm:t>
        <a:bodyPr/>
        <a:lstStyle/>
        <a:p>
          <a:r>
            <a:rPr lang="en-US" dirty="0"/>
            <a:t>Late clinical testing</a:t>
          </a:r>
        </a:p>
      </dgm:t>
    </dgm:pt>
    <dgm:pt modelId="{B2C7AD80-6591-4DFB-8A50-FE9BF7F74E47}" type="parTrans" cxnId="{5FD31FCC-FB10-49AB-8766-3C81B826B875}">
      <dgm:prSet/>
      <dgm:spPr/>
      <dgm:t>
        <a:bodyPr/>
        <a:lstStyle/>
        <a:p>
          <a:endParaRPr lang="en-US"/>
        </a:p>
      </dgm:t>
    </dgm:pt>
    <dgm:pt modelId="{604668D5-B3F3-458B-8C09-63F1E6889E68}" type="sibTrans" cxnId="{5FD31FCC-FB10-49AB-8766-3C81B826B875}">
      <dgm:prSet/>
      <dgm:spPr/>
      <dgm:t>
        <a:bodyPr/>
        <a:lstStyle/>
        <a:p>
          <a:endParaRPr lang="en-US"/>
        </a:p>
      </dgm:t>
    </dgm:pt>
    <dgm:pt modelId="{8FCB431C-2F37-43EB-A670-00E54E1C01C6}" type="pres">
      <dgm:prSet presAssocID="{06E3063B-F840-4D6D-A1FD-DF45E7351017}" presName="CompostProcess" presStyleCnt="0">
        <dgm:presLayoutVars>
          <dgm:dir/>
          <dgm:resizeHandles val="exact"/>
        </dgm:presLayoutVars>
      </dgm:prSet>
      <dgm:spPr/>
    </dgm:pt>
    <dgm:pt modelId="{20FC01CB-F150-430A-8802-85F7F0387812}" type="pres">
      <dgm:prSet presAssocID="{06E3063B-F840-4D6D-A1FD-DF45E7351017}" presName="arrow" presStyleLbl="bgShp" presStyleIdx="0" presStyleCnt="1"/>
      <dgm:spPr/>
    </dgm:pt>
    <dgm:pt modelId="{96A6F285-0B72-426D-85C6-EB80783628AB}" type="pres">
      <dgm:prSet presAssocID="{06E3063B-F840-4D6D-A1FD-DF45E7351017}" presName="linearProcess" presStyleCnt="0"/>
      <dgm:spPr/>
    </dgm:pt>
    <dgm:pt modelId="{6BD1D5E9-3FB3-4986-9646-227830FA8A22}" type="pres">
      <dgm:prSet presAssocID="{C728503A-6E7F-4FA3-8340-7E5D019E6095}" presName="textNode" presStyleLbl="node1" presStyleIdx="0" presStyleCnt="6">
        <dgm:presLayoutVars>
          <dgm:bulletEnabled val="1"/>
        </dgm:presLayoutVars>
      </dgm:prSet>
      <dgm:spPr/>
      <dgm:t>
        <a:bodyPr/>
        <a:lstStyle/>
        <a:p>
          <a:endParaRPr lang="en-US"/>
        </a:p>
      </dgm:t>
    </dgm:pt>
    <dgm:pt modelId="{120B3520-A7EE-4ADC-826C-D81C9D1D519F}" type="pres">
      <dgm:prSet presAssocID="{50816223-02BF-4E78-B095-9B00AB0DA7B8}" presName="sibTrans" presStyleCnt="0"/>
      <dgm:spPr/>
    </dgm:pt>
    <dgm:pt modelId="{E9D7D3CF-740E-4B36-A22E-052AE7AA2889}" type="pres">
      <dgm:prSet presAssocID="{8B8EF2E5-B3DC-4046-9B82-26F6B34136FC}" presName="textNode" presStyleLbl="node1" presStyleIdx="1" presStyleCnt="6">
        <dgm:presLayoutVars>
          <dgm:bulletEnabled val="1"/>
        </dgm:presLayoutVars>
      </dgm:prSet>
      <dgm:spPr/>
      <dgm:t>
        <a:bodyPr/>
        <a:lstStyle/>
        <a:p>
          <a:endParaRPr lang="en-US"/>
        </a:p>
      </dgm:t>
    </dgm:pt>
    <dgm:pt modelId="{346EC76D-012E-4AC1-9ACB-660EBDB0B620}" type="pres">
      <dgm:prSet presAssocID="{9F8A89C1-88A5-4CDF-89C7-9414ACD2EB3C}" presName="sibTrans" presStyleCnt="0"/>
      <dgm:spPr/>
    </dgm:pt>
    <dgm:pt modelId="{C5EE9AE3-E298-49E4-B71C-ADA4CD505B4B}" type="pres">
      <dgm:prSet presAssocID="{F09B0BB8-3806-4F1B-B722-621A09759E58}" presName="textNode" presStyleLbl="node1" presStyleIdx="2" presStyleCnt="6">
        <dgm:presLayoutVars>
          <dgm:bulletEnabled val="1"/>
        </dgm:presLayoutVars>
      </dgm:prSet>
      <dgm:spPr/>
      <dgm:t>
        <a:bodyPr/>
        <a:lstStyle/>
        <a:p>
          <a:endParaRPr lang="en-US"/>
        </a:p>
      </dgm:t>
    </dgm:pt>
    <dgm:pt modelId="{472A1AA6-EB33-4D27-B97A-A7637DEECF14}" type="pres">
      <dgm:prSet presAssocID="{604668D5-B3F3-458B-8C09-63F1E6889E68}" presName="sibTrans" presStyleCnt="0"/>
      <dgm:spPr/>
    </dgm:pt>
    <dgm:pt modelId="{78083986-5F70-4BB3-BEC0-951AF2DAA25D}" type="pres">
      <dgm:prSet presAssocID="{1A3DB27B-3F92-4E58-A74F-4C37D284FFC5}" presName="textNode" presStyleLbl="node1" presStyleIdx="3" presStyleCnt="6">
        <dgm:presLayoutVars>
          <dgm:bulletEnabled val="1"/>
        </dgm:presLayoutVars>
      </dgm:prSet>
      <dgm:spPr/>
      <dgm:t>
        <a:bodyPr/>
        <a:lstStyle/>
        <a:p>
          <a:endParaRPr lang="en-US"/>
        </a:p>
      </dgm:t>
    </dgm:pt>
    <dgm:pt modelId="{47990997-4ABA-4DA4-B8A9-8A0E26A11661}" type="pres">
      <dgm:prSet presAssocID="{1A8EF79C-B8C4-4717-8C29-595AD8A8F56A}" presName="sibTrans" presStyleCnt="0"/>
      <dgm:spPr/>
    </dgm:pt>
    <dgm:pt modelId="{04BDD0C0-3C82-4E6E-B7A4-BEE8DDF27695}" type="pres">
      <dgm:prSet presAssocID="{9EE83327-134D-4CAA-AAE8-F3C69A79C0BE}" presName="textNode" presStyleLbl="node1" presStyleIdx="4" presStyleCnt="6">
        <dgm:presLayoutVars>
          <dgm:bulletEnabled val="1"/>
        </dgm:presLayoutVars>
      </dgm:prSet>
      <dgm:spPr/>
      <dgm:t>
        <a:bodyPr/>
        <a:lstStyle/>
        <a:p>
          <a:endParaRPr lang="en-US"/>
        </a:p>
      </dgm:t>
    </dgm:pt>
    <dgm:pt modelId="{2E4FEF37-4599-4795-928E-917DADAD5003}" type="pres">
      <dgm:prSet presAssocID="{DE68E158-B869-498D-9FEE-5120375E6680}" presName="sibTrans" presStyleCnt="0"/>
      <dgm:spPr/>
    </dgm:pt>
    <dgm:pt modelId="{99CA944E-E76A-48F9-B882-9638B3F5A587}" type="pres">
      <dgm:prSet presAssocID="{B631DE9A-B958-4B64-916D-ACA49FDABDD9}" presName="textNode" presStyleLbl="node1" presStyleIdx="5" presStyleCnt="6">
        <dgm:presLayoutVars>
          <dgm:bulletEnabled val="1"/>
        </dgm:presLayoutVars>
      </dgm:prSet>
      <dgm:spPr/>
      <dgm:t>
        <a:bodyPr/>
        <a:lstStyle/>
        <a:p>
          <a:endParaRPr lang="en-US"/>
        </a:p>
      </dgm:t>
    </dgm:pt>
  </dgm:ptLst>
  <dgm:cxnLst>
    <dgm:cxn modelId="{11A5E66D-C396-944D-878B-1977A441F12B}" type="presOf" srcId="{06E3063B-F840-4D6D-A1FD-DF45E7351017}" destId="{8FCB431C-2F37-43EB-A670-00E54E1C01C6}" srcOrd="0" destOrd="0" presId="urn:microsoft.com/office/officeart/2005/8/layout/hProcess9"/>
    <dgm:cxn modelId="{FE1005B2-1EFC-2246-8C28-EC6301519937}" type="presOf" srcId="{C728503A-6E7F-4FA3-8340-7E5D019E6095}" destId="{6BD1D5E9-3FB3-4986-9646-227830FA8A22}" srcOrd="0" destOrd="0" presId="urn:microsoft.com/office/officeart/2005/8/layout/hProcess9"/>
    <dgm:cxn modelId="{5FD31FCC-FB10-49AB-8766-3C81B826B875}" srcId="{06E3063B-F840-4D6D-A1FD-DF45E7351017}" destId="{F09B0BB8-3806-4F1B-B722-621A09759E58}" srcOrd="2" destOrd="0" parTransId="{B2C7AD80-6591-4DFB-8A50-FE9BF7F74E47}" sibTransId="{604668D5-B3F3-458B-8C09-63F1E6889E68}"/>
    <dgm:cxn modelId="{24657732-48AF-4EE7-882C-EA5845BAF656}" srcId="{06E3063B-F840-4D6D-A1FD-DF45E7351017}" destId="{9EE83327-134D-4CAA-AAE8-F3C69A79C0BE}" srcOrd="4" destOrd="0" parTransId="{E8501625-39D5-4DF3-B4BF-086551864FF0}" sibTransId="{DE68E158-B869-498D-9FEE-5120375E6680}"/>
    <dgm:cxn modelId="{9386135A-34D0-4C4B-821B-ACC0B41B94A3}" srcId="{06E3063B-F840-4D6D-A1FD-DF45E7351017}" destId="{1A3DB27B-3F92-4E58-A74F-4C37D284FFC5}" srcOrd="3" destOrd="0" parTransId="{5865F7ED-6972-4E8C-85BD-192E1B1E3E48}" sibTransId="{1A8EF79C-B8C4-4717-8C29-595AD8A8F56A}"/>
    <dgm:cxn modelId="{BB610612-27D5-8745-8F38-25D23719F95A}" type="presOf" srcId="{1A3DB27B-3F92-4E58-A74F-4C37D284FFC5}" destId="{78083986-5F70-4BB3-BEC0-951AF2DAA25D}" srcOrd="0" destOrd="0" presId="urn:microsoft.com/office/officeart/2005/8/layout/hProcess9"/>
    <dgm:cxn modelId="{1D6BA0BE-F779-CF4E-B857-E8079CA16E15}" type="presOf" srcId="{F09B0BB8-3806-4F1B-B722-621A09759E58}" destId="{C5EE9AE3-E298-49E4-B71C-ADA4CD505B4B}" srcOrd="0" destOrd="0" presId="urn:microsoft.com/office/officeart/2005/8/layout/hProcess9"/>
    <dgm:cxn modelId="{D3B3CAF2-A944-4528-B718-AE3DFC68EC07}" srcId="{06E3063B-F840-4D6D-A1FD-DF45E7351017}" destId="{B631DE9A-B958-4B64-916D-ACA49FDABDD9}" srcOrd="5" destOrd="0" parTransId="{1A4E245D-FF0B-4F00-9991-51875A2390A4}" sibTransId="{0490A978-7BE8-491B-91D6-DCD8F0AEBFAC}"/>
    <dgm:cxn modelId="{507524EB-00CB-7A4C-B9A9-426631C07937}" type="presOf" srcId="{9EE83327-134D-4CAA-AAE8-F3C69A79C0BE}" destId="{04BDD0C0-3C82-4E6E-B7A4-BEE8DDF27695}" srcOrd="0" destOrd="0" presId="urn:microsoft.com/office/officeart/2005/8/layout/hProcess9"/>
    <dgm:cxn modelId="{EED4E354-FDB9-4257-9723-8A3B70F327CB}" srcId="{06E3063B-F840-4D6D-A1FD-DF45E7351017}" destId="{C728503A-6E7F-4FA3-8340-7E5D019E6095}" srcOrd="0" destOrd="0" parTransId="{11EF7607-531E-443C-9DF8-BDDA0E39E2DB}" sibTransId="{50816223-02BF-4E78-B095-9B00AB0DA7B8}"/>
    <dgm:cxn modelId="{E49BF4E0-4F18-1848-ACE1-CE93D95F9984}" type="presOf" srcId="{B631DE9A-B958-4B64-916D-ACA49FDABDD9}" destId="{99CA944E-E76A-48F9-B882-9638B3F5A587}" srcOrd="0" destOrd="0" presId="urn:microsoft.com/office/officeart/2005/8/layout/hProcess9"/>
    <dgm:cxn modelId="{A42184C0-542A-4547-95E0-EE92A635339D}" type="presOf" srcId="{8B8EF2E5-B3DC-4046-9B82-26F6B34136FC}" destId="{E9D7D3CF-740E-4B36-A22E-052AE7AA2889}" srcOrd="0" destOrd="0" presId="urn:microsoft.com/office/officeart/2005/8/layout/hProcess9"/>
    <dgm:cxn modelId="{FA26442E-37F8-4562-AF9C-B1151D5B7F94}" srcId="{06E3063B-F840-4D6D-A1FD-DF45E7351017}" destId="{8B8EF2E5-B3DC-4046-9B82-26F6B34136FC}" srcOrd="1" destOrd="0" parTransId="{0BC73858-D7D1-4496-BCA1-C140C84DDC88}" sibTransId="{9F8A89C1-88A5-4CDF-89C7-9414ACD2EB3C}"/>
    <dgm:cxn modelId="{D42373DC-2B74-8F40-92AD-C8FA6BC71421}" type="presParOf" srcId="{8FCB431C-2F37-43EB-A670-00E54E1C01C6}" destId="{20FC01CB-F150-430A-8802-85F7F0387812}" srcOrd="0" destOrd="0" presId="urn:microsoft.com/office/officeart/2005/8/layout/hProcess9"/>
    <dgm:cxn modelId="{49698E3C-9F34-8847-98E1-FBC9A3D46BB5}" type="presParOf" srcId="{8FCB431C-2F37-43EB-A670-00E54E1C01C6}" destId="{96A6F285-0B72-426D-85C6-EB80783628AB}" srcOrd="1" destOrd="0" presId="urn:microsoft.com/office/officeart/2005/8/layout/hProcess9"/>
    <dgm:cxn modelId="{0F4F43FA-A773-C246-A6CA-B30EFE1872DC}" type="presParOf" srcId="{96A6F285-0B72-426D-85C6-EB80783628AB}" destId="{6BD1D5E9-3FB3-4986-9646-227830FA8A22}" srcOrd="0" destOrd="0" presId="urn:microsoft.com/office/officeart/2005/8/layout/hProcess9"/>
    <dgm:cxn modelId="{A4D6AF7B-BE13-724C-B362-F7DAC82D047A}" type="presParOf" srcId="{96A6F285-0B72-426D-85C6-EB80783628AB}" destId="{120B3520-A7EE-4ADC-826C-D81C9D1D519F}" srcOrd="1" destOrd="0" presId="urn:microsoft.com/office/officeart/2005/8/layout/hProcess9"/>
    <dgm:cxn modelId="{844A0082-3A53-3E4C-AB15-32FE415CE8CD}" type="presParOf" srcId="{96A6F285-0B72-426D-85C6-EB80783628AB}" destId="{E9D7D3CF-740E-4B36-A22E-052AE7AA2889}" srcOrd="2" destOrd="0" presId="urn:microsoft.com/office/officeart/2005/8/layout/hProcess9"/>
    <dgm:cxn modelId="{23134452-CA5A-F742-A5D4-FF3A154F11F8}" type="presParOf" srcId="{96A6F285-0B72-426D-85C6-EB80783628AB}" destId="{346EC76D-012E-4AC1-9ACB-660EBDB0B620}" srcOrd="3" destOrd="0" presId="urn:microsoft.com/office/officeart/2005/8/layout/hProcess9"/>
    <dgm:cxn modelId="{19CE3B39-DB55-3B4F-8F7D-11B7BAA313FA}" type="presParOf" srcId="{96A6F285-0B72-426D-85C6-EB80783628AB}" destId="{C5EE9AE3-E298-49E4-B71C-ADA4CD505B4B}" srcOrd="4" destOrd="0" presId="urn:microsoft.com/office/officeart/2005/8/layout/hProcess9"/>
    <dgm:cxn modelId="{84FC16C5-F678-5944-850C-08A8056D4179}" type="presParOf" srcId="{96A6F285-0B72-426D-85C6-EB80783628AB}" destId="{472A1AA6-EB33-4D27-B97A-A7637DEECF14}" srcOrd="5" destOrd="0" presId="urn:microsoft.com/office/officeart/2005/8/layout/hProcess9"/>
    <dgm:cxn modelId="{6EFFADC9-4E4A-8F49-AAAE-D4FA201D8B13}" type="presParOf" srcId="{96A6F285-0B72-426D-85C6-EB80783628AB}" destId="{78083986-5F70-4BB3-BEC0-951AF2DAA25D}" srcOrd="6" destOrd="0" presId="urn:microsoft.com/office/officeart/2005/8/layout/hProcess9"/>
    <dgm:cxn modelId="{E1486D0C-F2E2-6742-887A-8138A64EDA53}" type="presParOf" srcId="{96A6F285-0B72-426D-85C6-EB80783628AB}" destId="{47990997-4ABA-4DA4-B8A9-8A0E26A11661}" srcOrd="7" destOrd="0" presId="urn:microsoft.com/office/officeart/2005/8/layout/hProcess9"/>
    <dgm:cxn modelId="{579955CB-B795-0940-B80C-B6DB3F5D4625}" type="presParOf" srcId="{96A6F285-0B72-426D-85C6-EB80783628AB}" destId="{04BDD0C0-3C82-4E6E-B7A4-BEE8DDF27695}" srcOrd="8" destOrd="0" presId="urn:microsoft.com/office/officeart/2005/8/layout/hProcess9"/>
    <dgm:cxn modelId="{5DD87548-DA4F-1D4F-93E4-16B719330758}" type="presParOf" srcId="{96A6F285-0B72-426D-85C6-EB80783628AB}" destId="{2E4FEF37-4599-4795-928E-917DADAD5003}" srcOrd="9" destOrd="0" presId="urn:microsoft.com/office/officeart/2005/8/layout/hProcess9"/>
    <dgm:cxn modelId="{76B1B711-4707-9544-BA76-BAF69907B132}" type="presParOf" srcId="{96A6F285-0B72-426D-85C6-EB80783628AB}" destId="{99CA944E-E76A-48F9-B882-9638B3F5A58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E3063B-F840-4D6D-A1FD-DF45E7351017}" type="doc">
      <dgm:prSet loTypeId="urn:microsoft.com/office/officeart/2005/8/layout/hProcess9" loCatId="process" qsTypeId="urn:microsoft.com/office/officeart/2005/8/quickstyle/simple1" qsCatId="simple" csTypeId="urn:microsoft.com/office/officeart/2005/8/colors/accent2_2" csCatId="accent2" phldr="1"/>
      <dgm:spPr/>
    </dgm:pt>
    <dgm:pt modelId="{C728503A-6E7F-4FA3-8340-7E5D019E6095}">
      <dgm:prSet phldrT="[Text]"/>
      <dgm:spPr/>
      <dgm:t>
        <a:bodyPr/>
        <a:lstStyle/>
        <a:p>
          <a:r>
            <a:rPr lang="en-US" dirty="0"/>
            <a:t>Research &amp; Development</a:t>
          </a:r>
        </a:p>
      </dgm:t>
    </dgm:pt>
    <dgm:pt modelId="{11EF7607-531E-443C-9DF8-BDDA0E39E2DB}" type="parTrans" cxnId="{EED4E354-FDB9-4257-9723-8A3B70F327CB}">
      <dgm:prSet/>
      <dgm:spPr/>
      <dgm:t>
        <a:bodyPr/>
        <a:lstStyle/>
        <a:p>
          <a:endParaRPr lang="en-US"/>
        </a:p>
      </dgm:t>
    </dgm:pt>
    <dgm:pt modelId="{50816223-02BF-4E78-B095-9B00AB0DA7B8}" type="sibTrans" cxnId="{EED4E354-FDB9-4257-9723-8A3B70F327CB}">
      <dgm:prSet/>
      <dgm:spPr/>
      <dgm:t>
        <a:bodyPr/>
        <a:lstStyle/>
        <a:p>
          <a:endParaRPr lang="en-US"/>
        </a:p>
      </dgm:t>
    </dgm:pt>
    <dgm:pt modelId="{8B8EF2E5-B3DC-4046-9B82-26F6B34136FC}">
      <dgm:prSet phldrT="[Text]"/>
      <dgm:spPr/>
      <dgm:t>
        <a:bodyPr/>
        <a:lstStyle/>
        <a:p>
          <a:r>
            <a:rPr lang="en-US" dirty="0"/>
            <a:t>Early clinical testing</a:t>
          </a:r>
        </a:p>
      </dgm:t>
    </dgm:pt>
    <dgm:pt modelId="{0BC73858-D7D1-4496-BCA1-C140C84DDC88}" type="parTrans" cxnId="{FA26442E-37F8-4562-AF9C-B1151D5B7F94}">
      <dgm:prSet/>
      <dgm:spPr/>
      <dgm:t>
        <a:bodyPr/>
        <a:lstStyle/>
        <a:p>
          <a:endParaRPr lang="en-US"/>
        </a:p>
      </dgm:t>
    </dgm:pt>
    <dgm:pt modelId="{9F8A89C1-88A5-4CDF-89C7-9414ACD2EB3C}" type="sibTrans" cxnId="{FA26442E-37F8-4562-AF9C-B1151D5B7F94}">
      <dgm:prSet/>
      <dgm:spPr/>
      <dgm:t>
        <a:bodyPr/>
        <a:lstStyle/>
        <a:p>
          <a:endParaRPr lang="en-US"/>
        </a:p>
      </dgm:t>
    </dgm:pt>
    <dgm:pt modelId="{1A3DB27B-3F92-4E58-A74F-4C37D284FFC5}">
      <dgm:prSet phldrT="[Text]"/>
      <dgm:spPr/>
      <dgm:t>
        <a:bodyPr/>
        <a:lstStyle/>
        <a:p>
          <a:r>
            <a:rPr lang="en-US" dirty="0"/>
            <a:t>Regulatory approval</a:t>
          </a:r>
        </a:p>
      </dgm:t>
    </dgm:pt>
    <dgm:pt modelId="{5865F7ED-6972-4E8C-85BD-192E1B1E3E48}" type="parTrans" cxnId="{9386135A-34D0-4C4B-821B-ACC0B41B94A3}">
      <dgm:prSet/>
      <dgm:spPr/>
      <dgm:t>
        <a:bodyPr/>
        <a:lstStyle/>
        <a:p>
          <a:endParaRPr lang="en-US"/>
        </a:p>
      </dgm:t>
    </dgm:pt>
    <dgm:pt modelId="{1A8EF79C-B8C4-4717-8C29-595AD8A8F56A}" type="sibTrans" cxnId="{9386135A-34D0-4C4B-821B-ACC0B41B94A3}">
      <dgm:prSet/>
      <dgm:spPr/>
      <dgm:t>
        <a:bodyPr/>
        <a:lstStyle/>
        <a:p>
          <a:endParaRPr lang="en-US"/>
        </a:p>
      </dgm:t>
    </dgm:pt>
    <dgm:pt modelId="{9EE83327-134D-4CAA-AAE8-F3C69A79C0BE}">
      <dgm:prSet/>
      <dgm:spPr/>
      <dgm:t>
        <a:bodyPr/>
        <a:lstStyle/>
        <a:p>
          <a:r>
            <a:rPr lang="en-US" dirty="0"/>
            <a:t>Health Technology Assessment</a:t>
          </a:r>
        </a:p>
      </dgm:t>
    </dgm:pt>
    <dgm:pt modelId="{E8501625-39D5-4DF3-B4BF-086551864FF0}" type="parTrans" cxnId="{24657732-48AF-4EE7-882C-EA5845BAF656}">
      <dgm:prSet/>
      <dgm:spPr/>
      <dgm:t>
        <a:bodyPr/>
        <a:lstStyle/>
        <a:p>
          <a:endParaRPr lang="en-US"/>
        </a:p>
      </dgm:t>
    </dgm:pt>
    <dgm:pt modelId="{DE68E158-B869-498D-9FEE-5120375E6680}" type="sibTrans" cxnId="{24657732-48AF-4EE7-882C-EA5845BAF656}">
      <dgm:prSet/>
      <dgm:spPr/>
      <dgm:t>
        <a:bodyPr/>
        <a:lstStyle/>
        <a:p>
          <a:endParaRPr lang="en-US"/>
        </a:p>
      </dgm:t>
    </dgm:pt>
    <dgm:pt modelId="{B631DE9A-B958-4B64-916D-ACA49FDABDD9}">
      <dgm:prSet/>
      <dgm:spPr/>
      <dgm:t>
        <a:bodyPr/>
        <a:lstStyle/>
        <a:p>
          <a:r>
            <a:rPr lang="en-US" dirty="0"/>
            <a:t>Market Access</a:t>
          </a:r>
        </a:p>
      </dgm:t>
    </dgm:pt>
    <dgm:pt modelId="{1A4E245D-FF0B-4F00-9991-51875A2390A4}" type="parTrans" cxnId="{D3B3CAF2-A944-4528-B718-AE3DFC68EC07}">
      <dgm:prSet/>
      <dgm:spPr/>
      <dgm:t>
        <a:bodyPr/>
        <a:lstStyle/>
        <a:p>
          <a:endParaRPr lang="en-US"/>
        </a:p>
      </dgm:t>
    </dgm:pt>
    <dgm:pt modelId="{0490A978-7BE8-491B-91D6-DCD8F0AEBFAC}" type="sibTrans" cxnId="{D3B3CAF2-A944-4528-B718-AE3DFC68EC07}">
      <dgm:prSet/>
      <dgm:spPr/>
      <dgm:t>
        <a:bodyPr/>
        <a:lstStyle/>
        <a:p>
          <a:endParaRPr lang="en-US"/>
        </a:p>
      </dgm:t>
    </dgm:pt>
    <dgm:pt modelId="{F09B0BB8-3806-4F1B-B722-621A09759E58}">
      <dgm:prSet/>
      <dgm:spPr/>
      <dgm:t>
        <a:bodyPr/>
        <a:lstStyle/>
        <a:p>
          <a:r>
            <a:rPr lang="en-US" dirty="0"/>
            <a:t>Late clinical testing</a:t>
          </a:r>
        </a:p>
      </dgm:t>
    </dgm:pt>
    <dgm:pt modelId="{B2C7AD80-6591-4DFB-8A50-FE9BF7F74E47}" type="parTrans" cxnId="{5FD31FCC-FB10-49AB-8766-3C81B826B875}">
      <dgm:prSet/>
      <dgm:spPr/>
      <dgm:t>
        <a:bodyPr/>
        <a:lstStyle/>
        <a:p>
          <a:endParaRPr lang="en-US"/>
        </a:p>
      </dgm:t>
    </dgm:pt>
    <dgm:pt modelId="{604668D5-B3F3-458B-8C09-63F1E6889E68}" type="sibTrans" cxnId="{5FD31FCC-FB10-49AB-8766-3C81B826B875}">
      <dgm:prSet/>
      <dgm:spPr/>
      <dgm:t>
        <a:bodyPr/>
        <a:lstStyle/>
        <a:p>
          <a:endParaRPr lang="en-US"/>
        </a:p>
      </dgm:t>
    </dgm:pt>
    <dgm:pt modelId="{8FCB431C-2F37-43EB-A670-00E54E1C01C6}" type="pres">
      <dgm:prSet presAssocID="{06E3063B-F840-4D6D-A1FD-DF45E7351017}" presName="CompostProcess" presStyleCnt="0">
        <dgm:presLayoutVars>
          <dgm:dir/>
          <dgm:resizeHandles val="exact"/>
        </dgm:presLayoutVars>
      </dgm:prSet>
      <dgm:spPr/>
    </dgm:pt>
    <dgm:pt modelId="{20FC01CB-F150-430A-8802-85F7F0387812}" type="pres">
      <dgm:prSet presAssocID="{06E3063B-F840-4D6D-A1FD-DF45E7351017}" presName="arrow" presStyleLbl="bgShp" presStyleIdx="0" presStyleCnt="1"/>
      <dgm:spPr/>
    </dgm:pt>
    <dgm:pt modelId="{96A6F285-0B72-426D-85C6-EB80783628AB}" type="pres">
      <dgm:prSet presAssocID="{06E3063B-F840-4D6D-A1FD-DF45E7351017}" presName="linearProcess" presStyleCnt="0"/>
      <dgm:spPr/>
    </dgm:pt>
    <dgm:pt modelId="{6BD1D5E9-3FB3-4986-9646-227830FA8A22}" type="pres">
      <dgm:prSet presAssocID="{C728503A-6E7F-4FA3-8340-7E5D019E6095}" presName="textNode" presStyleLbl="node1" presStyleIdx="0" presStyleCnt="6">
        <dgm:presLayoutVars>
          <dgm:bulletEnabled val="1"/>
        </dgm:presLayoutVars>
      </dgm:prSet>
      <dgm:spPr/>
      <dgm:t>
        <a:bodyPr/>
        <a:lstStyle/>
        <a:p>
          <a:endParaRPr lang="en-US"/>
        </a:p>
      </dgm:t>
    </dgm:pt>
    <dgm:pt modelId="{120B3520-A7EE-4ADC-826C-D81C9D1D519F}" type="pres">
      <dgm:prSet presAssocID="{50816223-02BF-4E78-B095-9B00AB0DA7B8}" presName="sibTrans" presStyleCnt="0"/>
      <dgm:spPr/>
    </dgm:pt>
    <dgm:pt modelId="{E9D7D3CF-740E-4B36-A22E-052AE7AA2889}" type="pres">
      <dgm:prSet presAssocID="{8B8EF2E5-B3DC-4046-9B82-26F6B34136FC}" presName="textNode" presStyleLbl="node1" presStyleIdx="1" presStyleCnt="6">
        <dgm:presLayoutVars>
          <dgm:bulletEnabled val="1"/>
        </dgm:presLayoutVars>
      </dgm:prSet>
      <dgm:spPr/>
      <dgm:t>
        <a:bodyPr/>
        <a:lstStyle/>
        <a:p>
          <a:endParaRPr lang="en-US"/>
        </a:p>
      </dgm:t>
    </dgm:pt>
    <dgm:pt modelId="{346EC76D-012E-4AC1-9ACB-660EBDB0B620}" type="pres">
      <dgm:prSet presAssocID="{9F8A89C1-88A5-4CDF-89C7-9414ACD2EB3C}" presName="sibTrans" presStyleCnt="0"/>
      <dgm:spPr/>
    </dgm:pt>
    <dgm:pt modelId="{C5EE9AE3-E298-49E4-B71C-ADA4CD505B4B}" type="pres">
      <dgm:prSet presAssocID="{F09B0BB8-3806-4F1B-B722-621A09759E58}" presName="textNode" presStyleLbl="node1" presStyleIdx="2" presStyleCnt="6">
        <dgm:presLayoutVars>
          <dgm:bulletEnabled val="1"/>
        </dgm:presLayoutVars>
      </dgm:prSet>
      <dgm:spPr/>
      <dgm:t>
        <a:bodyPr/>
        <a:lstStyle/>
        <a:p>
          <a:endParaRPr lang="en-US"/>
        </a:p>
      </dgm:t>
    </dgm:pt>
    <dgm:pt modelId="{472A1AA6-EB33-4D27-B97A-A7637DEECF14}" type="pres">
      <dgm:prSet presAssocID="{604668D5-B3F3-458B-8C09-63F1E6889E68}" presName="sibTrans" presStyleCnt="0"/>
      <dgm:spPr/>
    </dgm:pt>
    <dgm:pt modelId="{78083986-5F70-4BB3-BEC0-951AF2DAA25D}" type="pres">
      <dgm:prSet presAssocID="{1A3DB27B-3F92-4E58-A74F-4C37D284FFC5}" presName="textNode" presStyleLbl="node1" presStyleIdx="3" presStyleCnt="6">
        <dgm:presLayoutVars>
          <dgm:bulletEnabled val="1"/>
        </dgm:presLayoutVars>
      </dgm:prSet>
      <dgm:spPr/>
      <dgm:t>
        <a:bodyPr/>
        <a:lstStyle/>
        <a:p>
          <a:endParaRPr lang="en-US"/>
        </a:p>
      </dgm:t>
    </dgm:pt>
    <dgm:pt modelId="{47990997-4ABA-4DA4-B8A9-8A0E26A11661}" type="pres">
      <dgm:prSet presAssocID="{1A8EF79C-B8C4-4717-8C29-595AD8A8F56A}" presName="sibTrans" presStyleCnt="0"/>
      <dgm:spPr/>
    </dgm:pt>
    <dgm:pt modelId="{04BDD0C0-3C82-4E6E-B7A4-BEE8DDF27695}" type="pres">
      <dgm:prSet presAssocID="{9EE83327-134D-4CAA-AAE8-F3C69A79C0BE}" presName="textNode" presStyleLbl="node1" presStyleIdx="4" presStyleCnt="6">
        <dgm:presLayoutVars>
          <dgm:bulletEnabled val="1"/>
        </dgm:presLayoutVars>
      </dgm:prSet>
      <dgm:spPr/>
      <dgm:t>
        <a:bodyPr/>
        <a:lstStyle/>
        <a:p>
          <a:endParaRPr lang="en-US"/>
        </a:p>
      </dgm:t>
    </dgm:pt>
    <dgm:pt modelId="{2E4FEF37-4599-4795-928E-917DADAD5003}" type="pres">
      <dgm:prSet presAssocID="{DE68E158-B869-498D-9FEE-5120375E6680}" presName="sibTrans" presStyleCnt="0"/>
      <dgm:spPr/>
    </dgm:pt>
    <dgm:pt modelId="{99CA944E-E76A-48F9-B882-9638B3F5A587}" type="pres">
      <dgm:prSet presAssocID="{B631DE9A-B958-4B64-916D-ACA49FDABDD9}" presName="textNode" presStyleLbl="node1" presStyleIdx="5" presStyleCnt="6">
        <dgm:presLayoutVars>
          <dgm:bulletEnabled val="1"/>
        </dgm:presLayoutVars>
      </dgm:prSet>
      <dgm:spPr/>
      <dgm:t>
        <a:bodyPr/>
        <a:lstStyle/>
        <a:p>
          <a:endParaRPr lang="en-US"/>
        </a:p>
      </dgm:t>
    </dgm:pt>
  </dgm:ptLst>
  <dgm:cxnLst>
    <dgm:cxn modelId="{4607E1D4-0378-E649-AA3B-E0F3A830D0A6}" type="presOf" srcId="{06E3063B-F840-4D6D-A1FD-DF45E7351017}" destId="{8FCB431C-2F37-43EB-A670-00E54E1C01C6}" srcOrd="0" destOrd="0" presId="urn:microsoft.com/office/officeart/2005/8/layout/hProcess9"/>
    <dgm:cxn modelId="{D33CB55F-7103-FF4C-8B6D-C0A404717E1C}" type="presOf" srcId="{8B8EF2E5-B3DC-4046-9B82-26F6B34136FC}" destId="{E9D7D3CF-740E-4B36-A22E-052AE7AA2889}" srcOrd="0" destOrd="0" presId="urn:microsoft.com/office/officeart/2005/8/layout/hProcess9"/>
    <dgm:cxn modelId="{5FD31FCC-FB10-49AB-8766-3C81B826B875}" srcId="{06E3063B-F840-4D6D-A1FD-DF45E7351017}" destId="{F09B0BB8-3806-4F1B-B722-621A09759E58}" srcOrd="2" destOrd="0" parTransId="{B2C7AD80-6591-4DFB-8A50-FE9BF7F74E47}" sibTransId="{604668D5-B3F3-458B-8C09-63F1E6889E68}"/>
    <dgm:cxn modelId="{DD33F685-1672-7747-9E80-2936139AEF17}" type="presOf" srcId="{C728503A-6E7F-4FA3-8340-7E5D019E6095}" destId="{6BD1D5E9-3FB3-4986-9646-227830FA8A22}" srcOrd="0" destOrd="0" presId="urn:microsoft.com/office/officeart/2005/8/layout/hProcess9"/>
    <dgm:cxn modelId="{BB36AB58-658C-2E47-93CF-7BCFB7D0545C}" type="presOf" srcId="{F09B0BB8-3806-4F1B-B722-621A09759E58}" destId="{C5EE9AE3-E298-49E4-B71C-ADA4CD505B4B}" srcOrd="0" destOrd="0" presId="urn:microsoft.com/office/officeart/2005/8/layout/hProcess9"/>
    <dgm:cxn modelId="{9386135A-34D0-4C4B-821B-ACC0B41B94A3}" srcId="{06E3063B-F840-4D6D-A1FD-DF45E7351017}" destId="{1A3DB27B-3F92-4E58-A74F-4C37D284FFC5}" srcOrd="3" destOrd="0" parTransId="{5865F7ED-6972-4E8C-85BD-192E1B1E3E48}" sibTransId="{1A8EF79C-B8C4-4717-8C29-595AD8A8F56A}"/>
    <dgm:cxn modelId="{24657732-48AF-4EE7-882C-EA5845BAF656}" srcId="{06E3063B-F840-4D6D-A1FD-DF45E7351017}" destId="{9EE83327-134D-4CAA-AAE8-F3C69A79C0BE}" srcOrd="4" destOrd="0" parTransId="{E8501625-39D5-4DF3-B4BF-086551864FF0}" sibTransId="{DE68E158-B869-498D-9FEE-5120375E6680}"/>
    <dgm:cxn modelId="{F91AF54C-D2E4-B847-8C0B-B08F74678031}" type="presOf" srcId="{9EE83327-134D-4CAA-AAE8-F3C69A79C0BE}" destId="{04BDD0C0-3C82-4E6E-B7A4-BEE8DDF27695}" srcOrd="0" destOrd="0" presId="urn:microsoft.com/office/officeart/2005/8/layout/hProcess9"/>
    <dgm:cxn modelId="{1EE9C51C-7977-D342-941F-1109A3D78D0F}" type="presOf" srcId="{1A3DB27B-3F92-4E58-A74F-4C37D284FFC5}" destId="{78083986-5F70-4BB3-BEC0-951AF2DAA25D}" srcOrd="0" destOrd="0" presId="urn:microsoft.com/office/officeart/2005/8/layout/hProcess9"/>
    <dgm:cxn modelId="{D3B3CAF2-A944-4528-B718-AE3DFC68EC07}" srcId="{06E3063B-F840-4D6D-A1FD-DF45E7351017}" destId="{B631DE9A-B958-4B64-916D-ACA49FDABDD9}" srcOrd="5" destOrd="0" parTransId="{1A4E245D-FF0B-4F00-9991-51875A2390A4}" sibTransId="{0490A978-7BE8-491B-91D6-DCD8F0AEBFAC}"/>
    <dgm:cxn modelId="{20CCEA99-06BE-4943-ADCB-C1E722A3418D}" type="presOf" srcId="{B631DE9A-B958-4B64-916D-ACA49FDABDD9}" destId="{99CA944E-E76A-48F9-B882-9638B3F5A587}" srcOrd="0" destOrd="0" presId="urn:microsoft.com/office/officeart/2005/8/layout/hProcess9"/>
    <dgm:cxn modelId="{EED4E354-FDB9-4257-9723-8A3B70F327CB}" srcId="{06E3063B-F840-4D6D-A1FD-DF45E7351017}" destId="{C728503A-6E7F-4FA3-8340-7E5D019E6095}" srcOrd="0" destOrd="0" parTransId="{11EF7607-531E-443C-9DF8-BDDA0E39E2DB}" sibTransId="{50816223-02BF-4E78-B095-9B00AB0DA7B8}"/>
    <dgm:cxn modelId="{FA26442E-37F8-4562-AF9C-B1151D5B7F94}" srcId="{06E3063B-F840-4D6D-A1FD-DF45E7351017}" destId="{8B8EF2E5-B3DC-4046-9B82-26F6B34136FC}" srcOrd="1" destOrd="0" parTransId="{0BC73858-D7D1-4496-BCA1-C140C84DDC88}" sibTransId="{9F8A89C1-88A5-4CDF-89C7-9414ACD2EB3C}"/>
    <dgm:cxn modelId="{F97E9494-BCA5-894F-84B0-6BB5331183C3}" type="presParOf" srcId="{8FCB431C-2F37-43EB-A670-00E54E1C01C6}" destId="{20FC01CB-F150-430A-8802-85F7F0387812}" srcOrd="0" destOrd="0" presId="urn:microsoft.com/office/officeart/2005/8/layout/hProcess9"/>
    <dgm:cxn modelId="{2293C8EC-9B26-914E-8374-3B30A9477D4E}" type="presParOf" srcId="{8FCB431C-2F37-43EB-A670-00E54E1C01C6}" destId="{96A6F285-0B72-426D-85C6-EB80783628AB}" srcOrd="1" destOrd="0" presId="urn:microsoft.com/office/officeart/2005/8/layout/hProcess9"/>
    <dgm:cxn modelId="{145E8084-825B-8340-8A2A-1768659A13E5}" type="presParOf" srcId="{96A6F285-0B72-426D-85C6-EB80783628AB}" destId="{6BD1D5E9-3FB3-4986-9646-227830FA8A22}" srcOrd="0" destOrd="0" presId="urn:microsoft.com/office/officeart/2005/8/layout/hProcess9"/>
    <dgm:cxn modelId="{EF058353-5842-7641-A58A-8C31DDE44688}" type="presParOf" srcId="{96A6F285-0B72-426D-85C6-EB80783628AB}" destId="{120B3520-A7EE-4ADC-826C-D81C9D1D519F}" srcOrd="1" destOrd="0" presId="urn:microsoft.com/office/officeart/2005/8/layout/hProcess9"/>
    <dgm:cxn modelId="{8F5B0FA6-9287-E143-92C3-F923F1EF8773}" type="presParOf" srcId="{96A6F285-0B72-426D-85C6-EB80783628AB}" destId="{E9D7D3CF-740E-4B36-A22E-052AE7AA2889}" srcOrd="2" destOrd="0" presId="urn:microsoft.com/office/officeart/2005/8/layout/hProcess9"/>
    <dgm:cxn modelId="{527FF933-EF54-6B41-B247-CA8E5D819EEB}" type="presParOf" srcId="{96A6F285-0B72-426D-85C6-EB80783628AB}" destId="{346EC76D-012E-4AC1-9ACB-660EBDB0B620}" srcOrd="3" destOrd="0" presId="urn:microsoft.com/office/officeart/2005/8/layout/hProcess9"/>
    <dgm:cxn modelId="{18704CCD-F2D3-8540-A6FF-FB0DE8CCB1AD}" type="presParOf" srcId="{96A6F285-0B72-426D-85C6-EB80783628AB}" destId="{C5EE9AE3-E298-49E4-B71C-ADA4CD505B4B}" srcOrd="4" destOrd="0" presId="urn:microsoft.com/office/officeart/2005/8/layout/hProcess9"/>
    <dgm:cxn modelId="{99C81D4F-F048-CA43-B49D-489F88613C9B}" type="presParOf" srcId="{96A6F285-0B72-426D-85C6-EB80783628AB}" destId="{472A1AA6-EB33-4D27-B97A-A7637DEECF14}" srcOrd="5" destOrd="0" presId="urn:microsoft.com/office/officeart/2005/8/layout/hProcess9"/>
    <dgm:cxn modelId="{87CA12F1-661C-D043-87E4-05E1053DB9FD}" type="presParOf" srcId="{96A6F285-0B72-426D-85C6-EB80783628AB}" destId="{78083986-5F70-4BB3-BEC0-951AF2DAA25D}" srcOrd="6" destOrd="0" presId="urn:microsoft.com/office/officeart/2005/8/layout/hProcess9"/>
    <dgm:cxn modelId="{3D329BC8-431B-8446-9B07-5EF42F46EE21}" type="presParOf" srcId="{96A6F285-0B72-426D-85C6-EB80783628AB}" destId="{47990997-4ABA-4DA4-B8A9-8A0E26A11661}" srcOrd="7" destOrd="0" presId="urn:microsoft.com/office/officeart/2005/8/layout/hProcess9"/>
    <dgm:cxn modelId="{3198B19D-99E1-9F44-A7E5-9F88B71BBC93}" type="presParOf" srcId="{96A6F285-0B72-426D-85C6-EB80783628AB}" destId="{04BDD0C0-3C82-4E6E-B7A4-BEE8DDF27695}" srcOrd="8" destOrd="0" presId="urn:microsoft.com/office/officeart/2005/8/layout/hProcess9"/>
    <dgm:cxn modelId="{6828A864-E833-EC4A-95F0-222A8EA86F23}" type="presParOf" srcId="{96A6F285-0B72-426D-85C6-EB80783628AB}" destId="{2E4FEF37-4599-4795-928E-917DADAD5003}" srcOrd="9" destOrd="0" presId="urn:microsoft.com/office/officeart/2005/8/layout/hProcess9"/>
    <dgm:cxn modelId="{07E34353-B4C2-CA41-A95A-64E06325932C}" type="presParOf" srcId="{96A6F285-0B72-426D-85C6-EB80783628AB}" destId="{99CA944E-E76A-48F9-B882-9638B3F5A58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E3063B-F840-4D6D-A1FD-DF45E7351017}" type="doc">
      <dgm:prSet loTypeId="urn:microsoft.com/office/officeart/2005/8/layout/hProcess9" loCatId="process" qsTypeId="urn:microsoft.com/office/officeart/2005/8/quickstyle/simple1" qsCatId="simple" csTypeId="urn:microsoft.com/office/officeart/2005/8/colors/accent2_2" csCatId="accent2" phldr="1"/>
      <dgm:spPr/>
    </dgm:pt>
    <dgm:pt modelId="{C728503A-6E7F-4FA3-8340-7E5D019E6095}">
      <dgm:prSet phldrT="[Text]"/>
      <dgm:spPr/>
      <dgm:t>
        <a:bodyPr/>
        <a:lstStyle/>
        <a:p>
          <a:r>
            <a:rPr lang="en-US" dirty="0"/>
            <a:t>Research &amp; Development</a:t>
          </a:r>
        </a:p>
      </dgm:t>
    </dgm:pt>
    <dgm:pt modelId="{11EF7607-531E-443C-9DF8-BDDA0E39E2DB}" type="parTrans" cxnId="{EED4E354-FDB9-4257-9723-8A3B70F327CB}">
      <dgm:prSet/>
      <dgm:spPr/>
      <dgm:t>
        <a:bodyPr/>
        <a:lstStyle/>
        <a:p>
          <a:endParaRPr lang="en-US"/>
        </a:p>
      </dgm:t>
    </dgm:pt>
    <dgm:pt modelId="{50816223-02BF-4E78-B095-9B00AB0DA7B8}" type="sibTrans" cxnId="{EED4E354-FDB9-4257-9723-8A3B70F327CB}">
      <dgm:prSet/>
      <dgm:spPr/>
      <dgm:t>
        <a:bodyPr/>
        <a:lstStyle/>
        <a:p>
          <a:endParaRPr lang="en-US"/>
        </a:p>
      </dgm:t>
    </dgm:pt>
    <dgm:pt modelId="{8B8EF2E5-B3DC-4046-9B82-26F6B34136FC}">
      <dgm:prSet phldrT="[Text]"/>
      <dgm:spPr/>
      <dgm:t>
        <a:bodyPr/>
        <a:lstStyle/>
        <a:p>
          <a:r>
            <a:rPr lang="en-US" dirty="0"/>
            <a:t>Early clinical testing</a:t>
          </a:r>
        </a:p>
      </dgm:t>
    </dgm:pt>
    <dgm:pt modelId="{0BC73858-D7D1-4496-BCA1-C140C84DDC88}" type="parTrans" cxnId="{FA26442E-37F8-4562-AF9C-B1151D5B7F94}">
      <dgm:prSet/>
      <dgm:spPr/>
      <dgm:t>
        <a:bodyPr/>
        <a:lstStyle/>
        <a:p>
          <a:endParaRPr lang="en-US"/>
        </a:p>
      </dgm:t>
    </dgm:pt>
    <dgm:pt modelId="{9F8A89C1-88A5-4CDF-89C7-9414ACD2EB3C}" type="sibTrans" cxnId="{FA26442E-37F8-4562-AF9C-B1151D5B7F94}">
      <dgm:prSet/>
      <dgm:spPr/>
      <dgm:t>
        <a:bodyPr/>
        <a:lstStyle/>
        <a:p>
          <a:endParaRPr lang="en-US"/>
        </a:p>
      </dgm:t>
    </dgm:pt>
    <dgm:pt modelId="{1A3DB27B-3F92-4E58-A74F-4C37D284FFC5}">
      <dgm:prSet phldrT="[Text]"/>
      <dgm:spPr/>
      <dgm:t>
        <a:bodyPr/>
        <a:lstStyle/>
        <a:p>
          <a:r>
            <a:rPr lang="en-US" dirty="0"/>
            <a:t>Regulatory approval</a:t>
          </a:r>
        </a:p>
      </dgm:t>
    </dgm:pt>
    <dgm:pt modelId="{5865F7ED-6972-4E8C-85BD-192E1B1E3E48}" type="parTrans" cxnId="{9386135A-34D0-4C4B-821B-ACC0B41B94A3}">
      <dgm:prSet/>
      <dgm:spPr/>
      <dgm:t>
        <a:bodyPr/>
        <a:lstStyle/>
        <a:p>
          <a:endParaRPr lang="en-US"/>
        </a:p>
      </dgm:t>
    </dgm:pt>
    <dgm:pt modelId="{1A8EF79C-B8C4-4717-8C29-595AD8A8F56A}" type="sibTrans" cxnId="{9386135A-34D0-4C4B-821B-ACC0B41B94A3}">
      <dgm:prSet/>
      <dgm:spPr/>
      <dgm:t>
        <a:bodyPr/>
        <a:lstStyle/>
        <a:p>
          <a:endParaRPr lang="en-US"/>
        </a:p>
      </dgm:t>
    </dgm:pt>
    <dgm:pt modelId="{9EE83327-134D-4CAA-AAE8-F3C69A79C0BE}">
      <dgm:prSet/>
      <dgm:spPr/>
      <dgm:t>
        <a:bodyPr/>
        <a:lstStyle/>
        <a:p>
          <a:r>
            <a:rPr lang="en-US" dirty="0"/>
            <a:t>Health Technology Assessment</a:t>
          </a:r>
        </a:p>
      </dgm:t>
    </dgm:pt>
    <dgm:pt modelId="{E8501625-39D5-4DF3-B4BF-086551864FF0}" type="parTrans" cxnId="{24657732-48AF-4EE7-882C-EA5845BAF656}">
      <dgm:prSet/>
      <dgm:spPr/>
      <dgm:t>
        <a:bodyPr/>
        <a:lstStyle/>
        <a:p>
          <a:endParaRPr lang="en-US"/>
        </a:p>
      </dgm:t>
    </dgm:pt>
    <dgm:pt modelId="{DE68E158-B869-498D-9FEE-5120375E6680}" type="sibTrans" cxnId="{24657732-48AF-4EE7-882C-EA5845BAF656}">
      <dgm:prSet/>
      <dgm:spPr/>
      <dgm:t>
        <a:bodyPr/>
        <a:lstStyle/>
        <a:p>
          <a:endParaRPr lang="en-US"/>
        </a:p>
      </dgm:t>
    </dgm:pt>
    <dgm:pt modelId="{B631DE9A-B958-4B64-916D-ACA49FDABDD9}">
      <dgm:prSet/>
      <dgm:spPr/>
      <dgm:t>
        <a:bodyPr/>
        <a:lstStyle/>
        <a:p>
          <a:r>
            <a:rPr lang="en-US" dirty="0"/>
            <a:t>Market Access</a:t>
          </a:r>
        </a:p>
      </dgm:t>
    </dgm:pt>
    <dgm:pt modelId="{1A4E245D-FF0B-4F00-9991-51875A2390A4}" type="parTrans" cxnId="{D3B3CAF2-A944-4528-B718-AE3DFC68EC07}">
      <dgm:prSet/>
      <dgm:spPr/>
      <dgm:t>
        <a:bodyPr/>
        <a:lstStyle/>
        <a:p>
          <a:endParaRPr lang="en-US"/>
        </a:p>
      </dgm:t>
    </dgm:pt>
    <dgm:pt modelId="{0490A978-7BE8-491B-91D6-DCD8F0AEBFAC}" type="sibTrans" cxnId="{D3B3CAF2-A944-4528-B718-AE3DFC68EC07}">
      <dgm:prSet/>
      <dgm:spPr/>
      <dgm:t>
        <a:bodyPr/>
        <a:lstStyle/>
        <a:p>
          <a:endParaRPr lang="en-US"/>
        </a:p>
      </dgm:t>
    </dgm:pt>
    <dgm:pt modelId="{F09B0BB8-3806-4F1B-B722-621A09759E58}">
      <dgm:prSet/>
      <dgm:spPr/>
      <dgm:t>
        <a:bodyPr/>
        <a:lstStyle/>
        <a:p>
          <a:r>
            <a:rPr lang="en-US" dirty="0"/>
            <a:t>Late clinical testing</a:t>
          </a:r>
        </a:p>
      </dgm:t>
    </dgm:pt>
    <dgm:pt modelId="{B2C7AD80-6591-4DFB-8A50-FE9BF7F74E47}" type="parTrans" cxnId="{5FD31FCC-FB10-49AB-8766-3C81B826B875}">
      <dgm:prSet/>
      <dgm:spPr/>
      <dgm:t>
        <a:bodyPr/>
        <a:lstStyle/>
        <a:p>
          <a:endParaRPr lang="en-US"/>
        </a:p>
      </dgm:t>
    </dgm:pt>
    <dgm:pt modelId="{604668D5-B3F3-458B-8C09-63F1E6889E68}" type="sibTrans" cxnId="{5FD31FCC-FB10-49AB-8766-3C81B826B875}">
      <dgm:prSet/>
      <dgm:spPr/>
      <dgm:t>
        <a:bodyPr/>
        <a:lstStyle/>
        <a:p>
          <a:endParaRPr lang="en-US"/>
        </a:p>
      </dgm:t>
    </dgm:pt>
    <dgm:pt modelId="{8FCB431C-2F37-43EB-A670-00E54E1C01C6}" type="pres">
      <dgm:prSet presAssocID="{06E3063B-F840-4D6D-A1FD-DF45E7351017}" presName="CompostProcess" presStyleCnt="0">
        <dgm:presLayoutVars>
          <dgm:dir/>
          <dgm:resizeHandles val="exact"/>
        </dgm:presLayoutVars>
      </dgm:prSet>
      <dgm:spPr/>
    </dgm:pt>
    <dgm:pt modelId="{20FC01CB-F150-430A-8802-85F7F0387812}" type="pres">
      <dgm:prSet presAssocID="{06E3063B-F840-4D6D-A1FD-DF45E7351017}" presName="arrow" presStyleLbl="bgShp" presStyleIdx="0" presStyleCnt="1"/>
      <dgm:spPr/>
    </dgm:pt>
    <dgm:pt modelId="{96A6F285-0B72-426D-85C6-EB80783628AB}" type="pres">
      <dgm:prSet presAssocID="{06E3063B-F840-4D6D-A1FD-DF45E7351017}" presName="linearProcess" presStyleCnt="0"/>
      <dgm:spPr/>
    </dgm:pt>
    <dgm:pt modelId="{6BD1D5E9-3FB3-4986-9646-227830FA8A22}" type="pres">
      <dgm:prSet presAssocID="{C728503A-6E7F-4FA3-8340-7E5D019E6095}" presName="textNode" presStyleLbl="node1" presStyleIdx="0" presStyleCnt="6">
        <dgm:presLayoutVars>
          <dgm:bulletEnabled val="1"/>
        </dgm:presLayoutVars>
      </dgm:prSet>
      <dgm:spPr/>
      <dgm:t>
        <a:bodyPr/>
        <a:lstStyle/>
        <a:p>
          <a:endParaRPr lang="en-US"/>
        </a:p>
      </dgm:t>
    </dgm:pt>
    <dgm:pt modelId="{120B3520-A7EE-4ADC-826C-D81C9D1D519F}" type="pres">
      <dgm:prSet presAssocID="{50816223-02BF-4E78-B095-9B00AB0DA7B8}" presName="sibTrans" presStyleCnt="0"/>
      <dgm:spPr/>
    </dgm:pt>
    <dgm:pt modelId="{E9D7D3CF-740E-4B36-A22E-052AE7AA2889}" type="pres">
      <dgm:prSet presAssocID="{8B8EF2E5-B3DC-4046-9B82-26F6B34136FC}" presName="textNode" presStyleLbl="node1" presStyleIdx="1" presStyleCnt="6">
        <dgm:presLayoutVars>
          <dgm:bulletEnabled val="1"/>
        </dgm:presLayoutVars>
      </dgm:prSet>
      <dgm:spPr/>
      <dgm:t>
        <a:bodyPr/>
        <a:lstStyle/>
        <a:p>
          <a:endParaRPr lang="en-US"/>
        </a:p>
      </dgm:t>
    </dgm:pt>
    <dgm:pt modelId="{346EC76D-012E-4AC1-9ACB-660EBDB0B620}" type="pres">
      <dgm:prSet presAssocID="{9F8A89C1-88A5-4CDF-89C7-9414ACD2EB3C}" presName="sibTrans" presStyleCnt="0"/>
      <dgm:spPr/>
    </dgm:pt>
    <dgm:pt modelId="{C5EE9AE3-E298-49E4-B71C-ADA4CD505B4B}" type="pres">
      <dgm:prSet presAssocID="{F09B0BB8-3806-4F1B-B722-621A09759E58}" presName="textNode" presStyleLbl="node1" presStyleIdx="2" presStyleCnt="6">
        <dgm:presLayoutVars>
          <dgm:bulletEnabled val="1"/>
        </dgm:presLayoutVars>
      </dgm:prSet>
      <dgm:spPr/>
      <dgm:t>
        <a:bodyPr/>
        <a:lstStyle/>
        <a:p>
          <a:endParaRPr lang="en-US"/>
        </a:p>
      </dgm:t>
    </dgm:pt>
    <dgm:pt modelId="{472A1AA6-EB33-4D27-B97A-A7637DEECF14}" type="pres">
      <dgm:prSet presAssocID="{604668D5-B3F3-458B-8C09-63F1E6889E68}" presName="sibTrans" presStyleCnt="0"/>
      <dgm:spPr/>
    </dgm:pt>
    <dgm:pt modelId="{78083986-5F70-4BB3-BEC0-951AF2DAA25D}" type="pres">
      <dgm:prSet presAssocID="{1A3DB27B-3F92-4E58-A74F-4C37D284FFC5}" presName="textNode" presStyleLbl="node1" presStyleIdx="3" presStyleCnt="6">
        <dgm:presLayoutVars>
          <dgm:bulletEnabled val="1"/>
        </dgm:presLayoutVars>
      </dgm:prSet>
      <dgm:spPr/>
      <dgm:t>
        <a:bodyPr/>
        <a:lstStyle/>
        <a:p>
          <a:endParaRPr lang="en-US"/>
        </a:p>
      </dgm:t>
    </dgm:pt>
    <dgm:pt modelId="{47990997-4ABA-4DA4-B8A9-8A0E26A11661}" type="pres">
      <dgm:prSet presAssocID="{1A8EF79C-B8C4-4717-8C29-595AD8A8F56A}" presName="sibTrans" presStyleCnt="0"/>
      <dgm:spPr/>
    </dgm:pt>
    <dgm:pt modelId="{04BDD0C0-3C82-4E6E-B7A4-BEE8DDF27695}" type="pres">
      <dgm:prSet presAssocID="{9EE83327-134D-4CAA-AAE8-F3C69A79C0BE}" presName="textNode" presStyleLbl="node1" presStyleIdx="4" presStyleCnt="6">
        <dgm:presLayoutVars>
          <dgm:bulletEnabled val="1"/>
        </dgm:presLayoutVars>
      </dgm:prSet>
      <dgm:spPr/>
      <dgm:t>
        <a:bodyPr/>
        <a:lstStyle/>
        <a:p>
          <a:endParaRPr lang="en-US"/>
        </a:p>
      </dgm:t>
    </dgm:pt>
    <dgm:pt modelId="{2E4FEF37-4599-4795-928E-917DADAD5003}" type="pres">
      <dgm:prSet presAssocID="{DE68E158-B869-498D-9FEE-5120375E6680}" presName="sibTrans" presStyleCnt="0"/>
      <dgm:spPr/>
    </dgm:pt>
    <dgm:pt modelId="{99CA944E-E76A-48F9-B882-9638B3F5A587}" type="pres">
      <dgm:prSet presAssocID="{B631DE9A-B958-4B64-916D-ACA49FDABDD9}" presName="textNode" presStyleLbl="node1" presStyleIdx="5" presStyleCnt="6">
        <dgm:presLayoutVars>
          <dgm:bulletEnabled val="1"/>
        </dgm:presLayoutVars>
      </dgm:prSet>
      <dgm:spPr/>
      <dgm:t>
        <a:bodyPr/>
        <a:lstStyle/>
        <a:p>
          <a:endParaRPr lang="en-US"/>
        </a:p>
      </dgm:t>
    </dgm:pt>
  </dgm:ptLst>
  <dgm:cxnLst>
    <dgm:cxn modelId="{4EBF6A75-527F-B64D-93EB-67C913BA2D36}" type="presOf" srcId="{8B8EF2E5-B3DC-4046-9B82-26F6B34136FC}" destId="{E9D7D3CF-740E-4B36-A22E-052AE7AA2889}" srcOrd="0" destOrd="0" presId="urn:microsoft.com/office/officeart/2005/8/layout/hProcess9"/>
    <dgm:cxn modelId="{D976461E-AB30-8349-BB15-1150C7C5DE03}" type="presOf" srcId="{B631DE9A-B958-4B64-916D-ACA49FDABDD9}" destId="{99CA944E-E76A-48F9-B882-9638B3F5A587}" srcOrd="0" destOrd="0" presId="urn:microsoft.com/office/officeart/2005/8/layout/hProcess9"/>
    <dgm:cxn modelId="{E67C158F-D718-3848-A1F8-5A8650C5D918}" type="presOf" srcId="{06E3063B-F840-4D6D-A1FD-DF45E7351017}" destId="{8FCB431C-2F37-43EB-A670-00E54E1C01C6}" srcOrd="0" destOrd="0" presId="urn:microsoft.com/office/officeart/2005/8/layout/hProcess9"/>
    <dgm:cxn modelId="{5FD31FCC-FB10-49AB-8766-3C81B826B875}" srcId="{06E3063B-F840-4D6D-A1FD-DF45E7351017}" destId="{F09B0BB8-3806-4F1B-B722-621A09759E58}" srcOrd="2" destOrd="0" parTransId="{B2C7AD80-6591-4DFB-8A50-FE9BF7F74E47}" sibTransId="{604668D5-B3F3-458B-8C09-63F1E6889E68}"/>
    <dgm:cxn modelId="{24657732-48AF-4EE7-882C-EA5845BAF656}" srcId="{06E3063B-F840-4D6D-A1FD-DF45E7351017}" destId="{9EE83327-134D-4CAA-AAE8-F3C69A79C0BE}" srcOrd="4" destOrd="0" parTransId="{E8501625-39D5-4DF3-B4BF-086551864FF0}" sibTransId="{DE68E158-B869-498D-9FEE-5120375E6680}"/>
    <dgm:cxn modelId="{9386135A-34D0-4C4B-821B-ACC0B41B94A3}" srcId="{06E3063B-F840-4D6D-A1FD-DF45E7351017}" destId="{1A3DB27B-3F92-4E58-A74F-4C37D284FFC5}" srcOrd="3" destOrd="0" parTransId="{5865F7ED-6972-4E8C-85BD-192E1B1E3E48}" sibTransId="{1A8EF79C-B8C4-4717-8C29-595AD8A8F56A}"/>
    <dgm:cxn modelId="{A24BA1B6-DBAD-0940-B8A3-70A1D52CF1BE}" type="presOf" srcId="{9EE83327-134D-4CAA-AAE8-F3C69A79C0BE}" destId="{04BDD0C0-3C82-4E6E-B7A4-BEE8DDF27695}" srcOrd="0" destOrd="0" presId="urn:microsoft.com/office/officeart/2005/8/layout/hProcess9"/>
    <dgm:cxn modelId="{D3B3CAF2-A944-4528-B718-AE3DFC68EC07}" srcId="{06E3063B-F840-4D6D-A1FD-DF45E7351017}" destId="{B631DE9A-B958-4B64-916D-ACA49FDABDD9}" srcOrd="5" destOrd="0" parTransId="{1A4E245D-FF0B-4F00-9991-51875A2390A4}" sibTransId="{0490A978-7BE8-491B-91D6-DCD8F0AEBFAC}"/>
    <dgm:cxn modelId="{F877D823-9626-BF47-9641-58AC8C69D1A5}" type="presOf" srcId="{C728503A-6E7F-4FA3-8340-7E5D019E6095}" destId="{6BD1D5E9-3FB3-4986-9646-227830FA8A22}" srcOrd="0" destOrd="0" presId="urn:microsoft.com/office/officeart/2005/8/layout/hProcess9"/>
    <dgm:cxn modelId="{114DC221-4BC5-1C43-A2D6-36260CD7BB88}" type="presOf" srcId="{1A3DB27B-3F92-4E58-A74F-4C37D284FFC5}" destId="{78083986-5F70-4BB3-BEC0-951AF2DAA25D}" srcOrd="0" destOrd="0" presId="urn:microsoft.com/office/officeart/2005/8/layout/hProcess9"/>
    <dgm:cxn modelId="{A75DF9CD-6CDC-2840-8404-2833E5FC8D20}" type="presOf" srcId="{F09B0BB8-3806-4F1B-B722-621A09759E58}" destId="{C5EE9AE3-E298-49E4-B71C-ADA4CD505B4B}" srcOrd="0" destOrd="0" presId="urn:microsoft.com/office/officeart/2005/8/layout/hProcess9"/>
    <dgm:cxn modelId="{EED4E354-FDB9-4257-9723-8A3B70F327CB}" srcId="{06E3063B-F840-4D6D-A1FD-DF45E7351017}" destId="{C728503A-6E7F-4FA3-8340-7E5D019E6095}" srcOrd="0" destOrd="0" parTransId="{11EF7607-531E-443C-9DF8-BDDA0E39E2DB}" sibTransId="{50816223-02BF-4E78-B095-9B00AB0DA7B8}"/>
    <dgm:cxn modelId="{FA26442E-37F8-4562-AF9C-B1151D5B7F94}" srcId="{06E3063B-F840-4D6D-A1FD-DF45E7351017}" destId="{8B8EF2E5-B3DC-4046-9B82-26F6B34136FC}" srcOrd="1" destOrd="0" parTransId="{0BC73858-D7D1-4496-BCA1-C140C84DDC88}" sibTransId="{9F8A89C1-88A5-4CDF-89C7-9414ACD2EB3C}"/>
    <dgm:cxn modelId="{6C58F6F9-9AA0-A04A-8433-74EFE8136C2B}" type="presParOf" srcId="{8FCB431C-2F37-43EB-A670-00E54E1C01C6}" destId="{20FC01CB-F150-430A-8802-85F7F0387812}" srcOrd="0" destOrd="0" presId="urn:microsoft.com/office/officeart/2005/8/layout/hProcess9"/>
    <dgm:cxn modelId="{57CCCDE5-5127-BE4C-8CEB-29ED5AC061EC}" type="presParOf" srcId="{8FCB431C-2F37-43EB-A670-00E54E1C01C6}" destId="{96A6F285-0B72-426D-85C6-EB80783628AB}" srcOrd="1" destOrd="0" presId="urn:microsoft.com/office/officeart/2005/8/layout/hProcess9"/>
    <dgm:cxn modelId="{D6B5BE52-A04D-CE4D-B36B-AB448939E2AC}" type="presParOf" srcId="{96A6F285-0B72-426D-85C6-EB80783628AB}" destId="{6BD1D5E9-3FB3-4986-9646-227830FA8A22}" srcOrd="0" destOrd="0" presId="urn:microsoft.com/office/officeart/2005/8/layout/hProcess9"/>
    <dgm:cxn modelId="{815BEAD3-5477-6541-A898-FAE17876E5BF}" type="presParOf" srcId="{96A6F285-0B72-426D-85C6-EB80783628AB}" destId="{120B3520-A7EE-4ADC-826C-D81C9D1D519F}" srcOrd="1" destOrd="0" presId="urn:microsoft.com/office/officeart/2005/8/layout/hProcess9"/>
    <dgm:cxn modelId="{3BC583F4-A0CC-DE48-93B1-00E5EB5E86B0}" type="presParOf" srcId="{96A6F285-0B72-426D-85C6-EB80783628AB}" destId="{E9D7D3CF-740E-4B36-A22E-052AE7AA2889}" srcOrd="2" destOrd="0" presId="urn:microsoft.com/office/officeart/2005/8/layout/hProcess9"/>
    <dgm:cxn modelId="{2BC1F3CA-7D27-364E-84D5-EB08EED184B9}" type="presParOf" srcId="{96A6F285-0B72-426D-85C6-EB80783628AB}" destId="{346EC76D-012E-4AC1-9ACB-660EBDB0B620}" srcOrd="3" destOrd="0" presId="urn:microsoft.com/office/officeart/2005/8/layout/hProcess9"/>
    <dgm:cxn modelId="{B56208F6-0BCF-1445-89C6-A5D6E56B8F13}" type="presParOf" srcId="{96A6F285-0B72-426D-85C6-EB80783628AB}" destId="{C5EE9AE3-E298-49E4-B71C-ADA4CD505B4B}" srcOrd="4" destOrd="0" presId="urn:microsoft.com/office/officeart/2005/8/layout/hProcess9"/>
    <dgm:cxn modelId="{4F19BF71-68F8-434F-8ACD-EC59BF202A56}" type="presParOf" srcId="{96A6F285-0B72-426D-85C6-EB80783628AB}" destId="{472A1AA6-EB33-4D27-B97A-A7637DEECF14}" srcOrd="5" destOrd="0" presId="urn:microsoft.com/office/officeart/2005/8/layout/hProcess9"/>
    <dgm:cxn modelId="{FE384D16-4343-AE49-846C-C3F27D341EB0}" type="presParOf" srcId="{96A6F285-0B72-426D-85C6-EB80783628AB}" destId="{78083986-5F70-4BB3-BEC0-951AF2DAA25D}" srcOrd="6" destOrd="0" presId="urn:microsoft.com/office/officeart/2005/8/layout/hProcess9"/>
    <dgm:cxn modelId="{262A5E6B-01BA-6F4B-82F1-48FE091A0609}" type="presParOf" srcId="{96A6F285-0B72-426D-85C6-EB80783628AB}" destId="{47990997-4ABA-4DA4-B8A9-8A0E26A11661}" srcOrd="7" destOrd="0" presId="urn:microsoft.com/office/officeart/2005/8/layout/hProcess9"/>
    <dgm:cxn modelId="{674F97D2-98CD-0244-8762-5DC16802F65A}" type="presParOf" srcId="{96A6F285-0B72-426D-85C6-EB80783628AB}" destId="{04BDD0C0-3C82-4E6E-B7A4-BEE8DDF27695}" srcOrd="8" destOrd="0" presId="urn:microsoft.com/office/officeart/2005/8/layout/hProcess9"/>
    <dgm:cxn modelId="{8ECFB5AB-CC89-8341-B385-3FD9558532E4}" type="presParOf" srcId="{96A6F285-0B72-426D-85C6-EB80783628AB}" destId="{2E4FEF37-4599-4795-928E-917DADAD5003}" srcOrd="9" destOrd="0" presId="urn:microsoft.com/office/officeart/2005/8/layout/hProcess9"/>
    <dgm:cxn modelId="{03E675B3-6D8D-6242-B6C8-DD49C062F841}" type="presParOf" srcId="{96A6F285-0B72-426D-85C6-EB80783628AB}" destId="{99CA944E-E76A-48F9-B882-9638B3F5A58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E3063B-F840-4D6D-A1FD-DF45E7351017}" type="doc">
      <dgm:prSet loTypeId="urn:microsoft.com/office/officeart/2005/8/layout/hProcess9" loCatId="process" qsTypeId="urn:microsoft.com/office/officeart/2005/8/quickstyle/simple1" qsCatId="simple" csTypeId="urn:microsoft.com/office/officeart/2005/8/colors/accent2_2" csCatId="accent2" phldr="1"/>
      <dgm:spPr/>
    </dgm:pt>
    <dgm:pt modelId="{C728503A-6E7F-4FA3-8340-7E5D019E6095}">
      <dgm:prSet phldrT="[Text]"/>
      <dgm:spPr/>
      <dgm:t>
        <a:bodyPr/>
        <a:lstStyle/>
        <a:p>
          <a:r>
            <a:rPr lang="en-US" dirty="0"/>
            <a:t>Research &amp; Development</a:t>
          </a:r>
        </a:p>
      </dgm:t>
    </dgm:pt>
    <dgm:pt modelId="{11EF7607-531E-443C-9DF8-BDDA0E39E2DB}" type="parTrans" cxnId="{EED4E354-FDB9-4257-9723-8A3B70F327CB}">
      <dgm:prSet/>
      <dgm:spPr/>
      <dgm:t>
        <a:bodyPr/>
        <a:lstStyle/>
        <a:p>
          <a:endParaRPr lang="en-US"/>
        </a:p>
      </dgm:t>
    </dgm:pt>
    <dgm:pt modelId="{50816223-02BF-4E78-B095-9B00AB0DA7B8}" type="sibTrans" cxnId="{EED4E354-FDB9-4257-9723-8A3B70F327CB}">
      <dgm:prSet/>
      <dgm:spPr/>
      <dgm:t>
        <a:bodyPr/>
        <a:lstStyle/>
        <a:p>
          <a:endParaRPr lang="en-US"/>
        </a:p>
      </dgm:t>
    </dgm:pt>
    <dgm:pt modelId="{8B8EF2E5-B3DC-4046-9B82-26F6B34136FC}">
      <dgm:prSet phldrT="[Text]"/>
      <dgm:spPr/>
      <dgm:t>
        <a:bodyPr/>
        <a:lstStyle/>
        <a:p>
          <a:r>
            <a:rPr lang="en-US" dirty="0"/>
            <a:t>Early clinical testing</a:t>
          </a:r>
        </a:p>
      </dgm:t>
    </dgm:pt>
    <dgm:pt modelId="{0BC73858-D7D1-4496-BCA1-C140C84DDC88}" type="parTrans" cxnId="{FA26442E-37F8-4562-AF9C-B1151D5B7F94}">
      <dgm:prSet/>
      <dgm:spPr/>
      <dgm:t>
        <a:bodyPr/>
        <a:lstStyle/>
        <a:p>
          <a:endParaRPr lang="en-US"/>
        </a:p>
      </dgm:t>
    </dgm:pt>
    <dgm:pt modelId="{9F8A89C1-88A5-4CDF-89C7-9414ACD2EB3C}" type="sibTrans" cxnId="{FA26442E-37F8-4562-AF9C-B1151D5B7F94}">
      <dgm:prSet/>
      <dgm:spPr/>
      <dgm:t>
        <a:bodyPr/>
        <a:lstStyle/>
        <a:p>
          <a:endParaRPr lang="en-US"/>
        </a:p>
      </dgm:t>
    </dgm:pt>
    <dgm:pt modelId="{1A3DB27B-3F92-4E58-A74F-4C37D284FFC5}">
      <dgm:prSet phldrT="[Text]"/>
      <dgm:spPr/>
      <dgm:t>
        <a:bodyPr/>
        <a:lstStyle/>
        <a:p>
          <a:r>
            <a:rPr lang="en-US" dirty="0"/>
            <a:t>Regulatory approval</a:t>
          </a:r>
        </a:p>
      </dgm:t>
    </dgm:pt>
    <dgm:pt modelId="{5865F7ED-6972-4E8C-85BD-192E1B1E3E48}" type="parTrans" cxnId="{9386135A-34D0-4C4B-821B-ACC0B41B94A3}">
      <dgm:prSet/>
      <dgm:spPr/>
      <dgm:t>
        <a:bodyPr/>
        <a:lstStyle/>
        <a:p>
          <a:endParaRPr lang="en-US"/>
        </a:p>
      </dgm:t>
    </dgm:pt>
    <dgm:pt modelId="{1A8EF79C-B8C4-4717-8C29-595AD8A8F56A}" type="sibTrans" cxnId="{9386135A-34D0-4C4B-821B-ACC0B41B94A3}">
      <dgm:prSet/>
      <dgm:spPr/>
      <dgm:t>
        <a:bodyPr/>
        <a:lstStyle/>
        <a:p>
          <a:endParaRPr lang="en-US"/>
        </a:p>
      </dgm:t>
    </dgm:pt>
    <dgm:pt modelId="{9EE83327-134D-4CAA-AAE8-F3C69A79C0BE}">
      <dgm:prSet/>
      <dgm:spPr/>
      <dgm:t>
        <a:bodyPr/>
        <a:lstStyle/>
        <a:p>
          <a:r>
            <a:rPr lang="en-US" dirty="0"/>
            <a:t>Health Technology Assessment</a:t>
          </a:r>
        </a:p>
      </dgm:t>
    </dgm:pt>
    <dgm:pt modelId="{E8501625-39D5-4DF3-B4BF-086551864FF0}" type="parTrans" cxnId="{24657732-48AF-4EE7-882C-EA5845BAF656}">
      <dgm:prSet/>
      <dgm:spPr/>
      <dgm:t>
        <a:bodyPr/>
        <a:lstStyle/>
        <a:p>
          <a:endParaRPr lang="en-US"/>
        </a:p>
      </dgm:t>
    </dgm:pt>
    <dgm:pt modelId="{DE68E158-B869-498D-9FEE-5120375E6680}" type="sibTrans" cxnId="{24657732-48AF-4EE7-882C-EA5845BAF656}">
      <dgm:prSet/>
      <dgm:spPr/>
      <dgm:t>
        <a:bodyPr/>
        <a:lstStyle/>
        <a:p>
          <a:endParaRPr lang="en-US"/>
        </a:p>
      </dgm:t>
    </dgm:pt>
    <dgm:pt modelId="{B631DE9A-B958-4B64-916D-ACA49FDABDD9}">
      <dgm:prSet/>
      <dgm:spPr/>
      <dgm:t>
        <a:bodyPr/>
        <a:lstStyle/>
        <a:p>
          <a:r>
            <a:rPr lang="en-US" dirty="0"/>
            <a:t>Market Access</a:t>
          </a:r>
        </a:p>
      </dgm:t>
    </dgm:pt>
    <dgm:pt modelId="{1A4E245D-FF0B-4F00-9991-51875A2390A4}" type="parTrans" cxnId="{D3B3CAF2-A944-4528-B718-AE3DFC68EC07}">
      <dgm:prSet/>
      <dgm:spPr/>
      <dgm:t>
        <a:bodyPr/>
        <a:lstStyle/>
        <a:p>
          <a:endParaRPr lang="en-US"/>
        </a:p>
      </dgm:t>
    </dgm:pt>
    <dgm:pt modelId="{0490A978-7BE8-491B-91D6-DCD8F0AEBFAC}" type="sibTrans" cxnId="{D3B3CAF2-A944-4528-B718-AE3DFC68EC07}">
      <dgm:prSet/>
      <dgm:spPr/>
      <dgm:t>
        <a:bodyPr/>
        <a:lstStyle/>
        <a:p>
          <a:endParaRPr lang="en-US"/>
        </a:p>
      </dgm:t>
    </dgm:pt>
    <dgm:pt modelId="{F09B0BB8-3806-4F1B-B722-621A09759E58}">
      <dgm:prSet/>
      <dgm:spPr/>
      <dgm:t>
        <a:bodyPr/>
        <a:lstStyle/>
        <a:p>
          <a:r>
            <a:rPr lang="en-US" dirty="0"/>
            <a:t>Late clinical testing</a:t>
          </a:r>
        </a:p>
      </dgm:t>
    </dgm:pt>
    <dgm:pt modelId="{B2C7AD80-6591-4DFB-8A50-FE9BF7F74E47}" type="parTrans" cxnId="{5FD31FCC-FB10-49AB-8766-3C81B826B875}">
      <dgm:prSet/>
      <dgm:spPr/>
      <dgm:t>
        <a:bodyPr/>
        <a:lstStyle/>
        <a:p>
          <a:endParaRPr lang="en-US"/>
        </a:p>
      </dgm:t>
    </dgm:pt>
    <dgm:pt modelId="{604668D5-B3F3-458B-8C09-63F1E6889E68}" type="sibTrans" cxnId="{5FD31FCC-FB10-49AB-8766-3C81B826B875}">
      <dgm:prSet/>
      <dgm:spPr/>
      <dgm:t>
        <a:bodyPr/>
        <a:lstStyle/>
        <a:p>
          <a:endParaRPr lang="en-US"/>
        </a:p>
      </dgm:t>
    </dgm:pt>
    <dgm:pt modelId="{8FCB431C-2F37-43EB-A670-00E54E1C01C6}" type="pres">
      <dgm:prSet presAssocID="{06E3063B-F840-4D6D-A1FD-DF45E7351017}" presName="CompostProcess" presStyleCnt="0">
        <dgm:presLayoutVars>
          <dgm:dir/>
          <dgm:resizeHandles val="exact"/>
        </dgm:presLayoutVars>
      </dgm:prSet>
      <dgm:spPr/>
    </dgm:pt>
    <dgm:pt modelId="{20FC01CB-F150-430A-8802-85F7F0387812}" type="pres">
      <dgm:prSet presAssocID="{06E3063B-F840-4D6D-A1FD-DF45E7351017}" presName="arrow" presStyleLbl="bgShp" presStyleIdx="0" presStyleCnt="1"/>
      <dgm:spPr/>
    </dgm:pt>
    <dgm:pt modelId="{96A6F285-0B72-426D-85C6-EB80783628AB}" type="pres">
      <dgm:prSet presAssocID="{06E3063B-F840-4D6D-A1FD-DF45E7351017}" presName="linearProcess" presStyleCnt="0"/>
      <dgm:spPr/>
    </dgm:pt>
    <dgm:pt modelId="{6BD1D5E9-3FB3-4986-9646-227830FA8A22}" type="pres">
      <dgm:prSet presAssocID="{C728503A-6E7F-4FA3-8340-7E5D019E6095}" presName="textNode" presStyleLbl="node1" presStyleIdx="0" presStyleCnt="6">
        <dgm:presLayoutVars>
          <dgm:bulletEnabled val="1"/>
        </dgm:presLayoutVars>
      </dgm:prSet>
      <dgm:spPr/>
      <dgm:t>
        <a:bodyPr/>
        <a:lstStyle/>
        <a:p>
          <a:endParaRPr lang="en-US"/>
        </a:p>
      </dgm:t>
    </dgm:pt>
    <dgm:pt modelId="{120B3520-A7EE-4ADC-826C-D81C9D1D519F}" type="pres">
      <dgm:prSet presAssocID="{50816223-02BF-4E78-B095-9B00AB0DA7B8}" presName="sibTrans" presStyleCnt="0"/>
      <dgm:spPr/>
    </dgm:pt>
    <dgm:pt modelId="{E9D7D3CF-740E-4B36-A22E-052AE7AA2889}" type="pres">
      <dgm:prSet presAssocID="{8B8EF2E5-B3DC-4046-9B82-26F6B34136FC}" presName="textNode" presStyleLbl="node1" presStyleIdx="1" presStyleCnt="6">
        <dgm:presLayoutVars>
          <dgm:bulletEnabled val="1"/>
        </dgm:presLayoutVars>
      </dgm:prSet>
      <dgm:spPr/>
      <dgm:t>
        <a:bodyPr/>
        <a:lstStyle/>
        <a:p>
          <a:endParaRPr lang="en-US"/>
        </a:p>
      </dgm:t>
    </dgm:pt>
    <dgm:pt modelId="{346EC76D-012E-4AC1-9ACB-660EBDB0B620}" type="pres">
      <dgm:prSet presAssocID="{9F8A89C1-88A5-4CDF-89C7-9414ACD2EB3C}" presName="sibTrans" presStyleCnt="0"/>
      <dgm:spPr/>
    </dgm:pt>
    <dgm:pt modelId="{C5EE9AE3-E298-49E4-B71C-ADA4CD505B4B}" type="pres">
      <dgm:prSet presAssocID="{F09B0BB8-3806-4F1B-B722-621A09759E58}" presName="textNode" presStyleLbl="node1" presStyleIdx="2" presStyleCnt="6">
        <dgm:presLayoutVars>
          <dgm:bulletEnabled val="1"/>
        </dgm:presLayoutVars>
      </dgm:prSet>
      <dgm:spPr/>
      <dgm:t>
        <a:bodyPr/>
        <a:lstStyle/>
        <a:p>
          <a:endParaRPr lang="en-US"/>
        </a:p>
      </dgm:t>
    </dgm:pt>
    <dgm:pt modelId="{472A1AA6-EB33-4D27-B97A-A7637DEECF14}" type="pres">
      <dgm:prSet presAssocID="{604668D5-B3F3-458B-8C09-63F1E6889E68}" presName="sibTrans" presStyleCnt="0"/>
      <dgm:spPr/>
    </dgm:pt>
    <dgm:pt modelId="{78083986-5F70-4BB3-BEC0-951AF2DAA25D}" type="pres">
      <dgm:prSet presAssocID="{1A3DB27B-3F92-4E58-A74F-4C37D284FFC5}" presName="textNode" presStyleLbl="node1" presStyleIdx="3" presStyleCnt="6">
        <dgm:presLayoutVars>
          <dgm:bulletEnabled val="1"/>
        </dgm:presLayoutVars>
      </dgm:prSet>
      <dgm:spPr/>
      <dgm:t>
        <a:bodyPr/>
        <a:lstStyle/>
        <a:p>
          <a:endParaRPr lang="en-US"/>
        </a:p>
      </dgm:t>
    </dgm:pt>
    <dgm:pt modelId="{47990997-4ABA-4DA4-B8A9-8A0E26A11661}" type="pres">
      <dgm:prSet presAssocID="{1A8EF79C-B8C4-4717-8C29-595AD8A8F56A}" presName="sibTrans" presStyleCnt="0"/>
      <dgm:spPr/>
    </dgm:pt>
    <dgm:pt modelId="{04BDD0C0-3C82-4E6E-B7A4-BEE8DDF27695}" type="pres">
      <dgm:prSet presAssocID="{9EE83327-134D-4CAA-AAE8-F3C69A79C0BE}" presName="textNode" presStyleLbl="node1" presStyleIdx="4" presStyleCnt="6">
        <dgm:presLayoutVars>
          <dgm:bulletEnabled val="1"/>
        </dgm:presLayoutVars>
      </dgm:prSet>
      <dgm:spPr/>
      <dgm:t>
        <a:bodyPr/>
        <a:lstStyle/>
        <a:p>
          <a:endParaRPr lang="en-US"/>
        </a:p>
      </dgm:t>
    </dgm:pt>
    <dgm:pt modelId="{2E4FEF37-4599-4795-928E-917DADAD5003}" type="pres">
      <dgm:prSet presAssocID="{DE68E158-B869-498D-9FEE-5120375E6680}" presName="sibTrans" presStyleCnt="0"/>
      <dgm:spPr/>
    </dgm:pt>
    <dgm:pt modelId="{99CA944E-E76A-48F9-B882-9638B3F5A587}" type="pres">
      <dgm:prSet presAssocID="{B631DE9A-B958-4B64-916D-ACA49FDABDD9}" presName="textNode" presStyleLbl="node1" presStyleIdx="5" presStyleCnt="6">
        <dgm:presLayoutVars>
          <dgm:bulletEnabled val="1"/>
        </dgm:presLayoutVars>
      </dgm:prSet>
      <dgm:spPr/>
      <dgm:t>
        <a:bodyPr/>
        <a:lstStyle/>
        <a:p>
          <a:endParaRPr lang="en-US"/>
        </a:p>
      </dgm:t>
    </dgm:pt>
  </dgm:ptLst>
  <dgm:cxnLst>
    <dgm:cxn modelId="{87185C61-0E24-6A4E-A4C8-0D714029B580}" type="presOf" srcId="{C728503A-6E7F-4FA3-8340-7E5D019E6095}" destId="{6BD1D5E9-3FB3-4986-9646-227830FA8A22}" srcOrd="0" destOrd="0" presId="urn:microsoft.com/office/officeart/2005/8/layout/hProcess9"/>
    <dgm:cxn modelId="{5FD31FCC-FB10-49AB-8766-3C81B826B875}" srcId="{06E3063B-F840-4D6D-A1FD-DF45E7351017}" destId="{F09B0BB8-3806-4F1B-B722-621A09759E58}" srcOrd="2" destOrd="0" parTransId="{B2C7AD80-6591-4DFB-8A50-FE9BF7F74E47}" sibTransId="{604668D5-B3F3-458B-8C09-63F1E6889E68}"/>
    <dgm:cxn modelId="{17F860AB-12D1-3B44-98D7-CD7CFB6172B7}" type="presOf" srcId="{F09B0BB8-3806-4F1B-B722-621A09759E58}" destId="{C5EE9AE3-E298-49E4-B71C-ADA4CD505B4B}" srcOrd="0" destOrd="0" presId="urn:microsoft.com/office/officeart/2005/8/layout/hProcess9"/>
    <dgm:cxn modelId="{49B1288D-A1AE-4D4F-88AB-6851884F484A}" type="presOf" srcId="{9EE83327-134D-4CAA-AAE8-F3C69A79C0BE}" destId="{04BDD0C0-3C82-4E6E-B7A4-BEE8DDF27695}" srcOrd="0" destOrd="0" presId="urn:microsoft.com/office/officeart/2005/8/layout/hProcess9"/>
    <dgm:cxn modelId="{24657732-48AF-4EE7-882C-EA5845BAF656}" srcId="{06E3063B-F840-4D6D-A1FD-DF45E7351017}" destId="{9EE83327-134D-4CAA-AAE8-F3C69A79C0BE}" srcOrd="4" destOrd="0" parTransId="{E8501625-39D5-4DF3-B4BF-086551864FF0}" sibTransId="{DE68E158-B869-498D-9FEE-5120375E6680}"/>
    <dgm:cxn modelId="{9386135A-34D0-4C4B-821B-ACC0B41B94A3}" srcId="{06E3063B-F840-4D6D-A1FD-DF45E7351017}" destId="{1A3DB27B-3F92-4E58-A74F-4C37D284FFC5}" srcOrd="3" destOrd="0" parTransId="{5865F7ED-6972-4E8C-85BD-192E1B1E3E48}" sibTransId="{1A8EF79C-B8C4-4717-8C29-595AD8A8F56A}"/>
    <dgm:cxn modelId="{FAF3CBF8-D60A-DD48-BBB9-A97171CA55F8}" type="presOf" srcId="{06E3063B-F840-4D6D-A1FD-DF45E7351017}" destId="{8FCB431C-2F37-43EB-A670-00E54E1C01C6}" srcOrd="0" destOrd="0" presId="urn:microsoft.com/office/officeart/2005/8/layout/hProcess9"/>
    <dgm:cxn modelId="{D3B3CAF2-A944-4528-B718-AE3DFC68EC07}" srcId="{06E3063B-F840-4D6D-A1FD-DF45E7351017}" destId="{B631DE9A-B958-4B64-916D-ACA49FDABDD9}" srcOrd="5" destOrd="0" parTransId="{1A4E245D-FF0B-4F00-9991-51875A2390A4}" sibTransId="{0490A978-7BE8-491B-91D6-DCD8F0AEBFAC}"/>
    <dgm:cxn modelId="{B7059180-B37B-1D4A-9BC5-8C6F50C37E1F}" type="presOf" srcId="{B631DE9A-B958-4B64-916D-ACA49FDABDD9}" destId="{99CA944E-E76A-48F9-B882-9638B3F5A587}" srcOrd="0" destOrd="0" presId="urn:microsoft.com/office/officeart/2005/8/layout/hProcess9"/>
    <dgm:cxn modelId="{EED4E354-FDB9-4257-9723-8A3B70F327CB}" srcId="{06E3063B-F840-4D6D-A1FD-DF45E7351017}" destId="{C728503A-6E7F-4FA3-8340-7E5D019E6095}" srcOrd="0" destOrd="0" parTransId="{11EF7607-531E-443C-9DF8-BDDA0E39E2DB}" sibTransId="{50816223-02BF-4E78-B095-9B00AB0DA7B8}"/>
    <dgm:cxn modelId="{FA26442E-37F8-4562-AF9C-B1151D5B7F94}" srcId="{06E3063B-F840-4D6D-A1FD-DF45E7351017}" destId="{8B8EF2E5-B3DC-4046-9B82-26F6B34136FC}" srcOrd="1" destOrd="0" parTransId="{0BC73858-D7D1-4496-BCA1-C140C84DDC88}" sibTransId="{9F8A89C1-88A5-4CDF-89C7-9414ACD2EB3C}"/>
    <dgm:cxn modelId="{D0D7D269-74DE-8C49-BDA0-837404A3755A}" type="presOf" srcId="{1A3DB27B-3F92-4E58-A74F-4C37D284FFC5}" destId="{78083986-5F70-4BB3-BEC0-951AF2DAA25D}" srcOrd="0" destOrd="0" presId="urn:microsoft.com/office/officeart/2005/8/layout/hProcess9"/>
    <dgm:cxn modelId="{DB9A4295-5D5A-694C-BC17-1353577C7C3F}" type="presOf" srcId="{8B8EF2E5-B3DC-4046-9B82-26F6B34136FC}" destId="{E9D7D3CF-740E-4B36-A22E-052AE7AA2889}" srcOrd="0" destOrd="0" presId="urn:microsoft.com/office/officeart/2005/8/layout/hProcess9"/>
    <dgm:cxn modelId="{719528B3-D9B7-A34A-BFE3-107FF8A4649C}" type="presParOf" srcId="{8FCB431C-2F37-43EB-A670-00E54E1C01C6}" destId="{20FC01CB-F150-430A-8802-85F7F0387812}" srcOrd="0" destOrd="0" presId="urn:microsoft.com/office/officeart/2005/8/layout/hProcess9"/>
    <dgm:cxn modelId="{0958AF74-580C-C548-9D8C-5C7904036BC1}" type="presParOf" srcId="{8FCB431C-2F37-43EB-A670-00E54E1C01C6}" destId="{96A6F285-0B72-426D-85C6-EB80783628AB}" srcOrd="1" destOrd="0" presId="urn:microsoft.com/office/officeart/2005/8/layout/hProcess9"/>
    <dgm:cxn modelId="{13A08B7B-1233-C64B-8E57-95A560EF0808}" type="presParOf" srcId="{96A6F285-0B72-426D-85C6-EB80783628AB}" destId="{6BD1D5E9-3FB3-4986-9646-227830FA8A22}" srcOrd="0" destOrd="0" presId="urn:microsoft.com/office/officeart/2005/8/layout/hProcess9"/>
    <dgm:cxn modelId="{A40294B6-240C-B440-974E-ACD7B65D22FA}" type="presParOf" srcId="{96A6F285-0B72-426D-85C6-EB80783628AB}" destId="{120B3520-A7EE-4ADC-826C-D81C9D1D519F}" srcOrd="1" destOrd="0" presId="urn:microsoft.com/office/officeart/2005/8/layout/hProcess9"/>
    <dgm:cxn modelId="{8439C425-8BB4-E54F-B01A-C56FCB994709}" type="presParOf" srcId="{96A6F285-0B72-426D-85C6-EB80783628AB}" destId="{E9D7D3CF-740E-4B36-A22E-052AE7AA2889}" srcOrd="2" destOrd="0" presId="urn:microsoft.com/office/officeart/2005/8/layout/hProcess9"/>
    <dgm:cxn modelId="{0649FAF1-8AD4-2A47-858F-E85906B27E37}" type="presParOf" srcId="{96A6F285-0B72-426D-85C6-EB80783628AB}" destId="{346EC76D-012E-4AC1-9ACB-660EBDB0B620}" srcOrd="3" destOrd="0" presId="urn:microsoft.com/office/officeart/2005/8/layout/hProcess9"/>
    <dgm:cxn modelId="{53CBE068-C61D-8346-A592-1E9F98F65954}" type="presParOf" srcId="{96A6F285-0B72-426D-85C6-EB80783628AB}" destId="{C5EE9AE3-E298-49E4-B71C-ADA4CD505B4B}" srcOrd="4" destOrd="0" presId="urn:microsoft.com/office/officeart/2005/8/layout/hProcess9"/>
    <dgm:cxn modelId="{86212993-0904-5743-BF2B-3C0768DD3778}" type="presParOf" srcId="{96A6F285-0B72-426D-85C6-EB80783628AB}" destId="{472A1AA6-EB33-4D27-B97A-A7637DEECF14}" srcOrd="5" destOrd="0" presId="urn:microsoft.com/office/officeart/2005/8/layout/hProcess9"/>
    <dgm:cxn modelId="{491B63F6-3441-5B41-87A0-0EDA8C3E2F5B}" type="presParOf" srcId="{96A6F285-0B72-426D-85C6-EB80783628AB}" destId="{78083986-5F70-4BB3-BEC0-951AF2DAA25D}" srcOrd="6" destOrd="0" presId="urn:microsoft.com/office/officeart/2005/8/layout/hProcess9"/>
    <dgm:cxn modelId="{C183676D-0EC2-9047-BF75-35756B18C898}" type="presParOf" srcId="{96A6F285-0B72-426D-85C6-EB80783628AB}" destId="{47990997-4ABA-4DA4-B8A9-8A0E26A11661}" srcOrd="7" destOrd="0" presId="urn:microsoft.com/office/officeart/2005/8/layout/hProcess9"/>
    <dgm:cxn modelId="{4EA15FD1-5B60-8243-BDD7-280E4652054C}" type="presParOf" srcId="{96A6F285-0B72-426D-85C6-EB80783628AB}" destId="{04BDD0C0-3C82-4E6E-B7A4-BEE8DDF27695}" srcOrd="8" destOrd="0" presId="urn:microsoft.com/office/officeart/2005/8/layout/hProcess9"/>
    <dgm:cxn modelId="{ACE86B73-32BF-9743-B9B7-924047BB582E}" type="presParOf" srcId="{96A6F285-0B72-426D-85C6-EB80783628AB}" destId="{2E4FEF37-4599-4795-928E-917DADAD5003}" srcOrd="9" destOrd="0" presId="urn:microsoft.com/office/officeart/2005/8/layout/hProcess9"/>
    <dgm:cxn modelId="{3449A70B-BCB9-C840-A75F-46162B286352}" type="presParOf" srcId="{96A6F285-0B72-426D-85C6-EB80783628AB}" destId="{99CA944E-E76A-48F9-B882-9638B3F5A58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CE8BEE-33BD-4350-91BD-816E76538215}"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F5F56AE7-7274-485B-B33C-C42D74953B08}">
      <dgm:prSet phldrT="[Text]" custT="1"/>
      <dgm:spPr/>
      <dgm:t>
        <a:bodyPr/>
        <a:lstStyle/>
        <a:p>
          <a:r>
            <a:rPr lang="en-US" sz="1800" b="1" dirty="0"/>
            <a:t>Project Stakeholders</a:t>
          </a:r>
        </a:p>
      </dgm:t>
    </dgm:pt>
    <dgm:pt modelId="{ADC6D922-DE23-462D-AF2D-D998FD04E7D9}" type="parTrans" cxnId="{4C1999C5-BE10-4093-A2DE-E34E13B43A40}">
      <dgm:prSet/>
      <dgm:spPr/>
      <dgm:t>
        <a:bodyPr/>
        <a:lstStyle/>
        <a:p>
          <a:endParaRPr lang="en-US" sz="2400"/>
        </a:p>
      </dgm:t>
    </dgm:pt>
    <dgm:pt modelId="{A92E15AC-10AA-4ADF-A8B9-3F5E26F8904F}" type="sibTrans" cxnId="{4C1999C5-BE10-4093-A2DE-E34E13B43A40}">
      <dgm:prSet/>
      <dgm:spPr/>
      <dgm:t>
        <a:bodyPr/>
        <a:lstStyle/>
        <a:p>
          <a:endParaRPr lang="en-US" sz="2400"/>
        </a:p>
      </dgm:t>
    </dgm:pt>
    <dgm:pt modelId="{1FF5F2A1-E700-4971-9DD9-0C8E80DC4187}">
      <dgm:prSet phldrT="[Text]" custT="1"/>
      <dgm:spPr/>
      <dgm:t>
        <a:bodyPr/>
        <a:lstStyle/>
        <a:p>
          <a:r>
            <a:rPr lang="en-US" sz="1800" b="1" dirty="0"/>
            <a:t>Steering Committee</a:t>
          </a:r>
        </a:p>
      </dgm:t>
    </dgm:pt>
    <dgm:pt modelId="{3A3DF701-62CC-4CAC-AF74-DBDA55B10666}" type="parTrans" cxnId="{D96F8DCC-EEE7-49B9-A3B8-A323490C02DA}">
      <dgm:prSet/>
      <dgm:spPr/>
      <dgm:t>
        <a:bodyPr/>
        <a:lstStyle/>
        <a:p>
          <a:endParaRPr lang="en-US" sz="2400"/>
        </a:p>
      </dgm:t>
    </dgm:pt>
    <dgm:pt modelId="{0303B301-7367-4B36-9C05-B8B8454932E1}" type="sibTrans" cxnId="{D96F8DCC-EEE7-49B9-A3B8-A323490C02DA}">
      <dgm:prSet/>
      <dgm:spPr/>
      <dgm:t>
        <a:bodyPr/>
        <a:lstStyle/>
        <a:p>
          <a:endParaRPr lang="en-US" sz="2400"/>
        </a:p>
      </dgm:t>
    </dgm:pt>
    <dgm:pt modelId="{A229D1E7-394C-45FB-B773-74F50C6161C4}">
      <dgm:prSet phldrT="[Text]" custT="1"/>
      <dgm:spPr>
        <a:solidFill>
          <a:srgbClr val="EC9322"/>
        </a:solidFill>
      </dgm:spPr>
      <dgm:t>
        <a:bodyPr/>
        <a:lstStyle/>
        <a:p>
          <a:r>
            <a:rPr lang="en-US" sz="1800" b="1" dirty="0"/>
            <a:t>Project Team</a:t>
          </a:r>
        </a:p>
      </dgm:t>
    </dgm:pt>
    <dgm:pt modelId="{70B0894E-436F-4F8B-9C16-2AB2B05A4585}" type="parTrans" cxnId="{A80C2BD3-E0D7-4DCE-A050-F8685ED15148}">
      <dgm:prSet/>
      <dgm:spPr/>
      <dgm:t>
        <a:bodyPr/>
        <a:lstStyle/>
        <a:p>
          <a:endParaRPr lang="en-US" sz="2400"/>
        </a:p>
      </dgm:t>
    </dgm:pt>
    <dgm:pt modelId="{CCC63AF4-B837-47E1-916F-C5FAC5447C77}" type="sibTrans" cxnId="{A80C2BD3-E0D7-4DCE-A050-F8685ED15148}">
      <dgm:prSet/>
      <dgm:spPr/>
      <dgm:t>
        <a:bodyPr/>
        <a:lstStyle/>
        <a:p>
          <a:endParaRPr lang="en-US" sz="2400"/>
        </a:p>
      </dgm:t>
    </dgm:pt>
    <dgm:pt modelId="{1EE636FD-AFC1-46CC-B5B9-87370D025D16}" type="pres">
      <dgm:prSet presAssocID="{31CE8BEE-33BD-4350-91BD-816E76538215}" presName="Name0" presStyleCnt="0">
        <dgm:presLayoutVars>
          <dgm:chMax val="7"/>
          <dgm:resizeHandles val="exact"/>
        </dgm:presLayoutVars>
      </dgm:prSet>
      <dgm:spPr/>
      <dgm:t>
        <a:bodyPr/>
        <a:lstStyle/>
        <a:p>
          <a:endParaRPr lang="en-US"/>
        </a:p>
      </dgm:t>
    </dgm:pt>
    <dgm:pt modelId="{A10876FA-BDB7-4E43-8507-8B7B85FE45FC}" type="pres">
      <dgm:prSet presAssocID="{31CE8BEE-33BD-4350-91BD-816E76538215}" presName="comp1" presStyleCnt="0"/>
      <dgm:spPr/>
    </dgm:pt>
    <dgm:pt modelId="{29EC9AA1-C16A-449A-B77C-14D4AA50F66A}" type="pres">
      <dgm:prSet presAssocID="{31CE8BEE-33BD-4350-91BD-816E76538215}" presName="circle1" presStyleLbl="node1" presStyleIdx="0" presStyleCnt="3"/>
      <dgm:spPr/>
      <dgm:t>
        <a:bodyPr/>
        <a:lstStyle/>
        <a:p>
          <a:endParaRPr lang="en-US"/>
        </a:p>
      </dgm:t>
    </dgm:pt>
    <dgm:pt modelId="{60F4FAE2-A148-47EC-976E-56151FFC8D91}" type="pres">
      <dgm:prSet presAssocID="{31CE8BEE-33BD-4350-91BD-816E76538215}" presName="c1text" presStyleLbl="node1" presStyleIdx="0" presStyleCnt="3">
        <dgm:presLayoutVars>
          <dgm:bulletEnabled val="1"/>
        </dgm:presLayoutVars>
      </dgm:prSet>
      <dgm:spPr/>
      <dgm:t>
        <a:bodyPr/>
        <a:lstStyle/>
        <a:p>
          <a:endParaRPr lang="en-US"/>
        </a:p>
      </dgm:t>
    </dgm:pt>
    <dgm:pt modelId="{3D2FBBC5-56AB-4A17-B5A2-870167DC1C6F}" type="pres">
      <dgm:prSet presAssocID="{31CE8BEE-33BD-4350-91BD-816E76538215}" presName="comp2" presStyleCnt="0"/>
      <dgm:spPr/>
    </dgm:pt>
    <dgm:pt modelId="{720AF9A2-9D41-43A2-A7E7-B64F80EB5804}" type="pres">
      <dgm:prSet presAssocID="{31CE8BEE-33BD-4350-91BD-816E76538215}" presName="circle2" presStyleLbl="node1" presStyleIdx="1" presStyleCnt="3"/>
      <dgm:spPr/>
      <dgm:t>
        <a:bodyPr/>
        <a:lstStyle/>
        <a:p>
          <a:endParaRPr lang="en-US"/>
        </a:p>
      </dgm:t>
    </dgm:pt>
    <dgm:pt modelId="{03A2B77B-273F-402F-82C7-1EEFE1AC0A24}" type="pres">
      <dgm:prSet presAssocID="{31CE8BEE-33BD-4350-91BD-816E76538215}" presName="c2text" presStyleLbl="node1" presStyleIdx="1" presStyleCnt="3">
        <dgm:presLayoutVars>
          <dgm:bulletEnabled val="1"/>
        </dgm:presLayoutVars>
      </dgm:prSet>
      <dgm:spPr/>
      <dgm:t>
        <a:bodyPr/>
        <a:lstStyle/>
        <a:p>
          <a:endParaRPr lang="en-US"/>
        </a:p>
      </dgm:t>
    </dgm:pt>
    <dgm:pt modelId="{7A7DBDE6-F99B-46F6-BBD4-2F0333AAF220}" type="pres">
      <dgm:prSet presAssocID="{31CE8BEE-33BD-4350-91BD-816E76538215}" presName="comp3" presStyleCnt="0"/>
      <dgm:spPr/>
    </dgm:pt>
    <dgm:pt modelId="{E7321AD2-D574-449C-8DD2-1A9DC3660F10}" type="pres">
      <dgm:prSet presAssocID="{31CE8BEE-33BD-4350-91BD-816E76538215}" presName="circle3" presStyleLbl="node1" presStyleIdx="2" presStyleCnt="3"/>
      <dgm:spPr/>
      <dgm:t>
        <a:bodyPr/>
        <a:lstStyle/>
        <a:p>
          <a:endParaRPr lang="en-US"/>
        </a:p>
      </dgm:t>
    </dgm:pt>
    <dgm:pt modelId="{C02F2378-F55B-44D0-87CC-8CBB174F6B6B}" type="pres">
      <dgm:prSet presAssocID="{31CE8BEE-33BD-4350-91BD-816E76538215}" presName="c3text" presStyleLbl="node1" presStyleIdx="2" presStyleCnt="3">
        <dgm:presLayoutVars>
          <dgm:bulletEnabled val="1"/>
        </dgm:presLayoutVars>
      </dgm:prSet>
      <dgm:spPr/>
      <dgm:t>
        <a:bodyPr/>
        <a:lstStyle/>
        <a:p>
          <a:endParaRPr lang="en-US"/>
        </a:p>
      </dgm:t>
    </dgm:pt>
  </dgm:ptLst>
  <dgm:cxnLst>
    <dgm:cxn modelId="{96DA29DA-DACD-F042-A06A-F0A303704BDE}" type="presOf" srcId="{A229D1E7-394C-45FB-B773-74F50C6161C4}" destId="{C02F2378-F55B-44D0-87CC-8CBB174F6B6B}" srcOrd="1" destOrd="0" presId="urn:microsoft.com/office/officeart/2005/8/layout/venn2"/>
    <dgm:cxn modelId="{EA6CE5F2-2ED8-964B-80D7-5A108FFE4D92}" type="presOf" srcId="{A229D1E7-394C-45FB-B773-74F50C6161C4}" destId="{E7321AD2-D574-449C-8DD2-1A9DC3660F10}" srcOrd="0" destOrd="0" presId="urn:microsoft.com/office/officeart/2005/8/layout/venn2"/>
    <dgm:cxn modelId="{A80C2BD3-E0D7-4DCE-A050-F8685ED15148}" srcId="{31CE8BEE-33BD-4350-91BD-816E76538215}" destId="{A229D1E7-394C-45FB-B773-74F50C6161C4}" srcOrd="2" destOrd="0" parTransId="{70B0894E-436F-4F8B-9C16-2AB2B05A4585}" sibTransId="{CCC63AF4-B837-47E1-916F-C5FAC5447C77}"/>
    <dgm:cxn modelId="{CC7CB703-AE08-924B-A78D-7E0BE4474444}" type="presOf" srcId="{1FF5F2A1-E700-4971-9DD9-0C8E80DC4187}" destId="{720AF9A2-9D41-43A2-A7E7-B64F80EB5804}" srcOrd="0" destOrd="0" presId="urn:microsoft.com/office/officeart/2005/8/layout/venn2"/>
    <dgm:cxn modelId="{4C1999C5-BE10-4093-A2DE-E34E13B43A40}" srcId="{31CE8BEE-33BD-4350-91BD-816E76538215}" destId="{F5F56AE7-7274-485B-B33C-C42D74953B08}" srcOrd="0" destOrd="0" parTransId="{ADC6D922-DE23-462D-AF2D-D998FD04E7D9}" sibTransId="{A92E15AC-10AA-4ADF-A8B9-3F5E26F8904F}"/>
    <dgm:cxn modelId="{DA19C548-D2E3-594A-8159-3C50E48A4132}" type="presOf" srcId="{F5F56AE7-7274-485B-B33C-C42D74953B08}" destId="{60F4FAE2-A148-47EC-976E-56151FFC8D91}" srcOrd="1" destOrd="0" presId="urn:microsoft.com/office/officeart/2005/8/layout/venn2"/>
    <dgm:cxn modelId="{2DF78A22-9D38-5447-A7DE-AFE98EEF6B63}" type="presOf" srcId="{31CE8BEE-33BD-4350-91BD-816E76538215}" destId="{1EE636FD-AFC1-46CC-B5B9-87370D025D16}" srcOrd="0" destOrd="0" presId="urn:microsoft.com/office/officeart/2005/8/layout/venn2"/>
    <dgm:cxn modelId="{D96F8DCC-EEE7-49B9-A3B8-A323490C02DA}" srcId="{31CE8BEE-33BD-4350-91BD-816E76538215}" destId="{1FF5F2A1-E700-4971-9DD9-0C8E80DC4187}" srcOrd="1" destOrd="0" parTransId="{3A3DF701-62CC-4CAC-AF74-DBDA55B10666}" sibTransId="{0303B301-7367-4B36-9C05-B8B8454932E1}"/>
    <dgm:cxn modelId="{0C8DC175-60A3-D649-92CD-6C0FE0163579}" type="presOf" srcId="{1FF5F2A1-E700-4971-9DD9-0C8E80DC4187}" destId="{03A2B77B-273F-402F-82C7-1EEFE1AC0A24}" srcOrd="1" destOrd="0" presId="urn:microsoft.com/office/officeart/2005/8/layout/venn2"/>
    <dgm:cxn modelId="{1E27B169-96B2-EE45-8A71-96F3963BBE4A}" type="presOf" srcId="{F5F56AE7-7274-485B-B33C-C42D74953B08}" destId="{29EC9AA1-C16A-449A-B77C-14D4AA50F66A}" srcOrd="0" destOrd="0" presId="urn:microsoft.com/office/officeart/2005/8/layout/venn2"/>
    <dgm:cxn modelId="{799A7997-ACA6-F749-85CD-1E0382E194B3}" type="presParOf" srcId="{1EE636FD-AFC1-46CC-B5B9-87370D025D16}" destId="{A10876FA-BDB7-4E43-8507-8B7B85FE45FC}" srcOrd="0" destOrd="0" presId="urn:microsoft.com/office/officeart/2005/8/layout/venn2"/>
    <dgm:cxn modelId="{1C85BBB0-7F8F-9047-8A22-564A0D36FAB2}" type="presParOf" srcId="{A10876FA-BDB7-4E43-8507-8B7B85FE45FC}" destId="{29EC9AA1-C16A-449A-B77C-14D4AA50F66A}" srcOrd="0" destOrd="0" presId="urn:microsoft.com/office/officeart/2005/8/layout/venn2"/>
    <dgm:cxn modelId="{02CC77D0-A034-114B-B262-B106D493FB6B}" type="presParOf" srcId="{A10876FA-BDB7-4E43-8507-8B7B85FE45FC}" destId="{60F4FAE2-A148-47EC-976E-56151FFC8D91}" srcOrd="1" destOrd="0" presId="urn:microsoft.com/office/officeart/2005/8/layout/venn2"/>
    <dgm:cxn modelId="{ED17BA05-D58E-B644-9272-2D07EB78F3F3}" type="presParOf" srcId="{1EE636FD-AFC1-46CC-B5B9-87370D025D16}" destId="{3D2FBBC5-56AB-4A17-B5A2-870167DC1C6F}" srcOrd="1" destOrd="0" presId="urn:microsoft.com/office/officeart/2005/8/layout/venn2"/>
    <dgm:cxn modelId="{62431AFD-A775-7D44-8B67-856E7844A967}" type="presParOf" srcId="{3D2FBBC5-56AB-4A17-B5A2-870167DC1C6F}" destId="{720AF9A2-9D41-43A2-A7E7-B64F80EB5804}" srcOrd="0" destOrd="0" presId="urn:microsoft.com/office/officeart/2005/8/layout/venn2"/>
    <dgm:cxn modelId="{EB9B8B20-7153-0C4E-A392-40A28974CBBB}" type="presParOf" srcId="{3D2FBBC5-56AB-4A17-B5A2-870167DC1C6F}" destId="{03A2B77B-273F-402F-82C7-1EEFE1AC0A24}" srcOrd="1" destOrd="0" presId="urn:microsoft.com/office/officeart/2005/8/layout/venn2"/>
    <dgm:cxn modelId="{F1703F88-5C19-C44D-BD4C-E94FAA1B3CCE}" type="presParOf" srcId="{1EE636FD-AFC1-46CC-B5B9-87370D025D16}" destId="{7A7DBDE6-F99B-46F6-BBD4-2F0333AAF220}" srcOrd="2" destOrd="0" presId="urn:microsoft.com/office/officeart/2005/8/layout/venn2"/>
    <dgm:cxn modelId="{765708A9-6489-AF42-805C-3FD87FD0AE96}" type="presParOf" srcId="{7A7DBDE6-F99B-46F6-BBD4-2F0333AAF220}" destId="{E7321AD2-D574-449C-8DD2-1A9DC3660F10}" srcOrd="0" destOrd="0" presId="urn:microsoft.com/office/officeart/2005/8/layout/venn2"/>
    <dgm:cxn modelId="{B825433B-FBE8-7642-8DA4-C85C96AC361E}" type="presParOf" srcId="{7A7DBDE6-F99B-46F6-BBD4-2F0333AAF220}" destId="{C02F2378-F55B-44D0-87CC-8CBB174F6B6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E3063B-F840-4D6D-A1FD-DF45E7351017}" type="doc">
      <dgm:prSet loTypeId="urn:microsoft.com/office/officeart/2005/8/layout/hProcess9" loCatId="process" qsTypeId="urn:microsoft.com/office/officeart/2005/8/quickstyle/simple1" qsCatId="simple" csTypeId="urn:microsoft.com/office/officeart/2005/8/colors/accent2_2" csCatId="accent2" phldr="1"/>
      <dgm:spPr/>
    </dgm:pt>
    <dgm:pt modelId="{C728503A-6E7F-4FA3-8340-7E5D019E6095}">
      <dgm:prSet phldrT="[Text]"/>
      <dgm:spPr/>
      <dgm:t>
        <a:bodyPr/>
        <a:lstStyle/>
        <a:p>
          <a:r>
            <a:rPr lang="en-US" dirty="0"/>
            <a:t>Invite stakeholders</a:t>
          </a:r>
        </a:p>
        <a:p>
          <a:r>
            <a:rPr lang="en-US" dirty="0"/>
            <a:t>Form Steering Committee</a:t>
          </a:r>
        </a:p>
      </dgm:t>
    </dgm:pt>
    <dgm:pt modelId="{11EF7607-531E-443C-9DF8-BDDA0E39E2DB}" type="parTrans" cxnId="{EED4E354-FDB9-4257-9723-8A3B70F327CB}">
      <dgm:prSet/>
      <dgm:spPr/>
      <dgm:t>
        <a:bodyPr/>
        <a:lstStyle/>
        <a:p>
          <a:endParaRPr lang="en-US"/>
        </a:p>
      </dgm:t>
    </dgm:pt>
    <dgm:pt modelId="{50816223-02BF-4E78-B095-9B00AB0DA7B8}" type="sibTrans" cxnId="{EED4E354-FDB9-4257-9723-8A3B70F327CB}">
      <dgm:prSet/>
      <dgm:spPr/>
      <dgm:t>
        <a:bodyPr/>
        <a:lstStyle/>
        <a:p>
          <a:endParaRPr lang="en-US"/>
        </a:p>
      </dgm:t>
    </dgm:pt>
    <dgm:pt modelId="{8B8EF2E5-B3DC-4046-9B82-26F6B34136FC}">
      <dgm:prSet phldrT="[Text]"/>
      <dgm:spPr/>
      <dgm:t>
        <a:bodyPr/>
        <a:lstStyle/>
        <a:p>
          <a:r>
            <a:rPr lang="en-US" dirty="0"/>
            <a:t>Literature Review and KIIs</a:t>
          </a:r>
        </a:p>
      </dgm:t>
    </dgm:pt>
    <dgm:pt modelId="{0BC73858-D7D1-4496-BCA1-C140C84DDC88}" type="parTrans" cxnId="{FA26442E-37F8-4562-AF9C-B1151D5B7F94}">
      <dgm:prSet/>
      <dgm:spPr/>
      <dgm:t>
        <a:bodyPr/>
        <a:lstStyle/>
        <a:p>
          <a:endParaRPr lang="en-US"/>
        </a:p>
      </dgm:t>
    </dgm:pt>
    <dgm:pt modelId="{9F8A89C1-88A5-4CDF-89C7-9414ACD2EB3C}" type="sibTrans" cxnId="{FA26442E-37F8-4562-AF9C-B1151D5B7F94}">
      <dgm:prSet/>
      <dgm:spPr/>
      <dgm:t>
        <a:bodyPr/>
        <a:lstStyle/>
        <a:p>
          <a:endParaRPr lang="en-US"/>
        </a:p>
      </dgm:t>
    </dgm:pt>
    <dgm:pt modelId="{1A3DB27B-3F92-4E58-A74F-4C37D284FFC5}">
      <dgm:prSet phldrT="[Text]"/>
      <dgm:spPr/>
      <dgm:t>
        <a:bodyPr/>
        <a:lstStyle/>
        <a:p>
          <a:r>
            <a:rPr lang="en-US" dirty="0"/>
            <a:t>Design and conduct Delphi to assess outcomes</a:t>
          </a:r>
        </a:p>
      </dgm:t>
    </dgm:pt>
    <dgm:pt modelId="{5865F7ED-6972-4E8C-85BD-192E1B1E3E48}" type="parTrans" cxnId="{9386135A-34D0-4C4B-821B-ACC0B41B94A3}">
      <dgm:prSet/>
      <dgm:spPr/>
      <dgm:t>
        <a:bodyPr/>
        <a:lstStyle/>
        <a:p>
          <a:endParaRPr lang="en-US"/>
        </a:p>
      </dgm:t>
    </dgm:pt>
    <dgm:pt modelId="{1A8EF79C-B8C4-4717-8C29-595AD8A8F56A}" type="sibTrans" cxnId="{9386135A-34D0-4C4B-821B-ACC0B41B94A3}">
      <dgm:prSet/>
      <dgm:spPr/>
      <dgm:t>
        <a:bodyPr/>
        <a:lstStyle/>
        <a:p>
          <a:endParaRPr lang="en-US"/>
        </a:p>
      </dgm:t>
    </dgm:pt>
    <dgm:pt modelId="{9EE83327-134D-4CAA-AAE8-F3C69A79C0BE}">
      <dgm:prSet/>
      <dgm:spPr/>
      <dgm:t>
        <a:bodyPr/>
        <a:lstStyle/>
        <a:p>
          <a:r>
            <a:rPr lang="en-US" dirty="0"/>
            <a:t>In-person multi-stakeholder meeting to agree/finalize core list</a:t>
          </a:r>
        </a:p>
      </dgm:t>
    </dgm:pt>
    <dgm:pt modelId="{E8501625-39D5-4DF3-B4BF-086551864FF0}" type="parTrans" cxnId="{24657732-48AF-4EE7-882C-EA5845BAF656}">
      <dgm:prSet/>
      <dgm:spPr/>
      <dgm:t>
        <a:bodyPr/>
        <a:lstStyle/>
        <a:p>
          <a:endParaRPr lang="en-US"/>
        </a:p>
      </dgm:t>
    </dgm:pt>
    <dgm:pt modelId="{DE68E158-B869-498D-9FEE-5120375E6680}" type="sibTrans" cxnId="{24657732-48AF-4EE7-882C-EA5845BAF656}">
      <dgm:prSet/>
      <dgm:spPr/>
      <dgm:t>
        <a:bodyPr/>
        <a:lstStyle/>
        <a:p>
          <a:endParaRPr lang="en-US"/>
        </a:p>
      </dgm:t>
    </dgm:pt>
    <dgm:pt modelId="{B631DE9A-B958-4B64-916D-ACA49FDABDD9}">
      <dgm:prSet/>
      <dgm:spPr/>
      <dgm:t>
        <a:bodyPr/>
        <a:lstStyle/>
        <a:p>
          <a:r>
            <a:rPr lang="en-US" dirty="0"/>
            <a:t>Publish recs</a:t>
          </a:r>
        </a:p>
      </dgm:t>
    </dgm:pt>
    <dgm:pt modelId="{1A4E245D-FF0B-4F00-9991-51875A2390A4}" type="parTrans" cxnId="{D3B3CAF2-A944-4528-B718-AE3DFC68EC07}">
      <dgm:prSet/>
      <dgm:spPr/>
      <dgm:t>
        <a:bodyPr/>
        <a:lstStyle/>
        <a:p>
          <a:endParaRPr lang="en-US"/>
        </a:p>
      </dgm:t>
    </dgm:pt>
    <dgm:pt modelId="{0490A978-7BE8-491B-91D6-DCD8F0AEBFAC}" type="sibTrans" cxnId="{D3B3CAF2-A944-4528-B718-AE3DFC68EC07}">
      <dgm:prSet/>
      <dgm:spPr/>
      <dgm:t>
        <a:bodyPr/>
        <a:lstStyle/>
        <a:p>
          <a:endParaRPr lang="en-US"/>
        </a:p>
      </dgm:t>
    </dgm:pt>
    <dgm:pt modelId="{F09B0BB8-3806-4F1B-B722-621A09759E58}">
      <dgm:prSet/>
      <dgm:spPr/>
      <dgm:t>
        <a:bodyPr/>
        <a:lstStyle/>
        <a:p>
          <a:r>
            <a:rPr lang="en-US" dirty="0"/>
            <a:t>Develop list of potential outcome domains and metrics</a:t>
          </a:r>
        </a:p>
      </dgm:t>
    </dgm:pt>
    <dgm:pt modelId="{B2C7AD80-6591-4DFB-8A50-FE9BF7F74E47}" type="parTrans" cxnId="{5FD31FCC-FB10-49AB-8766-3C81B826B875}">
      <dgm:prSet/>
      <dgm:spPr/>
      <dgm:t>
        <a:bodyPr/>
        <a:lstStyle/>
        <a:p>
          <a:endParaRPr lang="en-US"/>
        </a:p>
      </dgm:t>
    </dgm:pt>
    <dgm:pt modelId="{604668D5-B3F3-458B-8C09-63F1E6889E68}" type="sibTrans" cxnId="{5FD31FCC-FB10-49AB-8766-3C81B826B875}">
      <dgm:prSet/>
      <dgm:spPr/>
      <dgm:t>
        <a:bodyPr/>
        <a:lstStyle/>
        <a:p>
          <a:endParaRPr lang="en-US"/>
        </a:p>
      </dgm:t>
    </dgm:pt>
    <dgm:pt modelId="{8FCB431C-2F37-43EB-A670-00E54E1C01C6}" type="pres">
      <dgm:prSet presAssocID="{06E3063B-F840-4D6D-A1FD-DF45E7351017}" presName="CompostProcess" presStyleCnt="0">
        <dgm:presLayoutVars>
          <dgm:dir/>
          <dgm:resizeHandles val="exact"/>
        </dgm:presLayoutVars>
      </dgm:prSet>
      <dgm:spPr/>
    </dgm:pt>
    <dgm:pt modelId="{20FC01CB-F150-430A-8802-85F7F0387812}" type="pres">
      <dgm:prSet presAssocID="{06E3063B-F840-4D6D-A1FD-DF45E7351017}" presName="arrow" presStyleLbl="bgShp" presStyleIdx="0" presStyleCnt="1"/>
      <dgm:spPr/>
    </dgm:pt>
    <dgm:pt modelId="{96A6F285-0B72-426D-85C6-EB80783628AB}" type="pres">
      <dgm:prSet presAssocID="{06E3063B-F840-4D6D-A1FD-DF45E7351017}" presName="linearProcess" presStyleCnt="0"/>
      <dgm:spPr/>
    </dgm:pt>
    <dgm:pt modelId="{6BD1D5E9-3FB3-4986-9646-227830FA8A22}" type="pres">
      <dgm:prSet presAssocID="{C728503A-6E7F-4FA3-8340-7E5D019E6095}" presName="textNode" presStyleLbl="node1" presStyleIdx="0" presStyleCnt="6">
        <dgm:presLayoutVars>
          <dgm:bulletEnabled val="1"/>
        </dgm:presLayoutVars>
      </dgm:prSet>
      <dgm:spPr/>
      <dgm:t>
        <a:bodyPr/>
        <a:lstStyle/>
        <a:p>
          <a:endParaRPr lang="en-US"/>
        </a:p>
      </dgm:t>
    </dgm:pt>
    <dgm:pt modelId="{120B3520-A7EE-4ADC-826C-D81C9D1D519F}" type="pres">
      <dgm:prSet presAssocID="{50816223-02BF-4E78-B095-9B00AB0DA7B8}" presName="sibTrans" presStyleCnt="0"/>
      <dgm:spPr/>
    </dgm:pt>
    <dgm:pt modelId="{E9D7D3CF-740E-4B36-A22E-052AE7AA2889}" type="pres">
      <dgm:prSet presAssocID="{8B8EF2E5-B3DC-4046-9B82-26F6B34136FC}" presName="textNode" presStyleLbl="node1" presStyleIdx="1" presStyleCnt="6">
        <dgm:presLayoutVars>
          <dgm:bulletEnabled val="1"/>
        </dgm:presLayoutVars>
      </dgm:prSet>
      <dgm:spPr/>
      <dgm:t>
        <a:bodyPr/>
        <a:lstStyle/>
        <a:p>
          <a:endParaRPr lang="en-US"/>
        </a:p>
      </dgm:t>
    </dgm:pt>
    <dgm:pt modelId="{346EC76D-012E-4AC1-9ACB-660EBDB0B620}" type="pres">
      <dgm:prSet presAssocID="{9F8A89C1-88A5-4CDF-89C7-9414ACD2EB3C}" presName="sibTrans" presStyleCnt="0"/>
      <dgm:spPr/>
    </dgm:pt>
    <dgm:pt modelId="{C5EE9AE3-E298-49E4-B71C-ADA4CD505B4B}" type="pres">
      <dgm:prSet presAssocID="{F09B0BB8-3806-4F1B-B722-621A09759E58}" presName="textNode" presStyleLbl="node1" presStyleIdx="2" presStyleCnt="6">
        <dgm:presLayoutVars>
          <dgm:bulletEnabled val="1"/>
        </dgm:presLayoutVars>
      </dgm:prSet>
      <dgm:spPr/>
      <dgm:t>
        <a:bodyPr/>
        <a:lstStyle/>
        <a:p>
          <a:endParaRPr lang="en-US"/>
        </a:p>
      </dgm:t>
    </dgm:pt>
    <dgm:pt modelId="{472A1AA6-EB33-4D27-B97A-A7637DEECF14}" type="pres">
      <dgm:prSet presAssocID="{604668D5-B3F3-458B-8C09-63F1E6889E68}" presName="sibTrans" presStyleCnt="0"/>
      <dgm:spPr/>
    </dgm:pt>
    <dgm:pt modelId="{78083986-5F70-4BB3-BEC0-951AF2DAA25D}" type="pres">
      <dgm:prSet presAssocID="{1A3DB27B-3F92-4E58-A74F-4C37D284FFC5}" presName="textNode" presStyleLbl="node1" presStyleIdx="3" presStyleCnt="6">
        <dgm:presLayoutVars>
          <dgm:bulletEnabled val="1"/>
        </dgm:presLayoutVars>
      </dgm:prSet>
      <dgm:spPr/>
      <dgm:t>
        <a:bodyPr/>
        <a:lstStyle/>
        <a:p>
          <a:endParaRPr lang="en-US"/>
        </a:p>
      </dgm:t>
    </dgm:pt>
    <dgm:pt modelId="{47990997-4ABA-4DA4-B8A9-8A0E26A11661}" type="pres">
      <dgm:prSet presAssocID="{1A8EF79C-B8C4-4717-8C29-595AD8A8F56A}" presName="sibTrans" presStyleCnt="0"/>
      <dgm:spPr/>
    </dgm:pt>
    <dgm:pt modelId="{04BDD0C0-3C82-4E6E-B7A4-BEE8DDF27695}" type="pres">
      <dgm:prSet presAssocID="{9EE83327-134D-4CAA-AAE8-F3C69A79C0BE}" presName="textNode" presStyleLbl="node1" presStyleIdx="4" presStyleCnt="6">
        <dgm:presLayoutVars>
          <dgm:bulletEnabled val="1"/>
        </dgm:presLayoutVars>
      </dgm:prSet>
      <dgm:spPr/>
      <dgm:t>
        <a:bodyPr/>
        <a:lstStyle/>
        <a:p>
          <a:endParaRPr lang="en-US"/>
        </a:p>
      </dgm:t>
    </dgm:pt>
    <dgm:pt modelId="{2E4FEF37-4599-4795-928E-917DADAD5003}" type="pres">
      <dgm:prSet presAssocID="{DE68E158-B869-498D-9FEE-5120375E6680}" presName="sibTrans" presStyleCnt="0"/>
      <dgm:spPr/>
    </dgm:pt>
    <dgm:pt modelId="{99CA944E-E76A-48F9-B882-9638B3F5A587}" type="pres">
      <dgm:prSet presAssocID="{B631DE9A-B958-4B64-916D-ACA49FDABDD9}" presName="textNode" presStyleLbl="node1" presStyleIdx="5" presStyleCnt="6">
        <dgm:presLayoutVars>
          <dgm:bulletEnabled val="1"/>
        </dgm:presLayoutVars>
      </dgm:prSet>
      <dgm:spPr/>
      <dgm:t>
        <a:bodyPr/>
        <a:lstStyle/>
        <a:p>
          <a:endParaRPr lang="en-US"/>
        </a:p>
      </dgm:t>
    </dgm:pt>
  </dgm:ptLst>
  <dgm:cxnLst>
    <dgm:cxn modelId="{03F71DAD-2A96-FD45-9D20-7D492D77DCAD}" type="presOf" srcId="{06E3063B-F840-4D6D-A1FD-DF45E7351017}" destId="{8FCB431C-2F37-43EB-A670-00E54E1C01C6}" srcOrd="0" destOrd="0" presId="urn:microsoft.com/office/officeart/2005/8/layout/hProcess9"/>
    <dgm:cxn modelId="{47725114-6A11-9147-9E92-586E6FE46FDF}" type="presOf" srcId="{B631DE9A-B958-4B64-916D-ACA49FDABDD9}" destId="{99CA944E-E76A-48F9-B882-9638B3F5A587}" srcOrd="0" destOrd="0" presId="urn:microsoft.com/office/officeart/2005/8/layout/hProcess9"/>
    <dgm:cxn modelId="{5FD31FCC-FB10-49AB-8766-3C81B826B875}" srcId="{06E3063B-F840-4D6D-A1FD-DF45E7351017}" destId="{F09B0BB8-3806-4F1B-B722-621A09759E58}" srcOrd="2" destOrd="0" parTransId="{B2C7AD80-6591-4DFB-8A50-FE9BF7F74E47}" sibTransId="{604668D5-B3F3-458B-8C09-63F1E6889E68}"/>
    <dgm:cxn modelId="{24657732-48AF-4EE7-882C-EA5845BAF656}" srcId="{06E3063B-F840-4D6D-A1FD-DF45E7351017}" destId="{9EE83327-134D-4CAA-AAE8-F3C69A79C0BE}" srcOrd="4" destOrd="0" parTransId="{E8501625-39D5-4DF3-B4BF-086551864FF0}" sibTransId="{DE68E158-B869-498D-9FEE-5120375E6680}"/>
    <dgm:cxn modelId="{9386135A-34D0-4C4B-821B-ACC0B41B94A3}" srcId="{06E3063B-F840-4D6D-A1FD-DF45E7351017}" destId="{1A3DB27B-3F92-4E58-A74F-4C37D284FFC5}" srcOrd="3" destOrd="0" parTransId="{5865F7ED-6972-4E8C-85BD-192E1B1E3E48}" sibTransId="{1A8EF79C-B8C4-4717-8C29-595AD8A8F56A}"/>
    <dgm:cxn modelId="{B9A3CCDA-BCAD-9544-9B46-57373D1FE345}" type="presOf" srcId="{F09B0BB8-3806-4F1B-B722-621A09759E58}" destId="{C5EE9AE3-E298-49E4-B71C-ADA4CD505B4B}" srcOrd="0" destOrd="0" presId="urn:microsoft.com/office/officeart/2005/8/layout/hProcess9"/>
    <dgm:cxn modelId="{C611D36D-D1B3-A340-8B46-6F5AD9DD1B4B}" type="presOf" srcId="{1A3DB27B-3F92-4E58-A74F-4C37D284FFC5}" destId="{78083986-5F70-4BB3-BEC0-951AF2DAA25D}" srcOrd="0" destOrd="0" presId="urn:microsoft.com/office/officeart/2005/8/layout/hProcess9"/>
    <dgm:cxn modelId="{D3B3CAF2-A944-4528-B718-AE3DFC68EC07}" srcId="{06E3063B-F840-4D6D-A1FD-DF45E7351017}" destId="{B631DE9A-B958-4B64-916D-ACA49FDABDD9}" srcOrd="5" destOrd="0" parTransId="{1A4E245D-FF0B-4F00-9991-51875A2390A4}" sibTransId="{0490A978-7BE8-491B-91D6-DCD8F0AEBFAC}"/>
    <dgm:cxn modelId="{C06CBCDF-B0DD-5444-9770-BD0486150AEC}" type="presOf" srcId="{8B8EF2E5-B3DC-4046-9B82-26F6B34136FC}" destId="{E9D7D3CF-740E-4B36-A22E-052AE7AA2889}" srcOrd="0" destOrd="0" presId="urn:microsoft.com/office/officeart/2005/8/layout/hProcess9"/>
    <dgm:cxn modelId="{EED4E354-FDB9-4257-9723-8A3B70F327CB}" srcId="{06E3063B-F840-4D6D-A1FD-DF45E7351017}" destId="{C728503A-6E7F-4FA3-8340-7E5D019E6095}" srcOrd="0" destOrd="0" parTransId="{11EF7607-531E-443C-9DF8-BDDA0E39E2DB}" sibTransId="{50816223-02BF-4E78-B095-9B00AB0DA7B8}"/>
    <dgm:cxn modelId="{7202A6C6-C60E-EE4F-B3CF-86A3A32E78ED}" type="presOf" srcId="{9EE83327-134D-4CAA-AAE8-F3C69A79C0BE}" destId="{04BDD0C0-3C82-4E6E-B7A4-BEE8DDF27695}" srcOrd="0" destOrd="0" presId="urn:microsoft.com/office/officeart/2005/8/layout/hProcess9"/>
    <dgm:cxn modelId="{9107E44E-5BCE-B04C-9466-2E284C023CDB}" type="presOf" srcId="{C728503A-6E7F-4FA3-8340-7E5D019E6095}" destId="{6BD1D5E9-3FB3-4986-9646-227830FA8A22}" srcOrd="0" destOrd="0" presId="urn:microsoft.com/office/officeart/2005/8/layout/hProcess9"/>
    <dgm:cxn modelId="{FA26442E-37F8-4562-AF9C-B1151D5B7F94}" srcId="{06E3063B-F840-4D6D-A1FD-DF45E7351017}" destId="{8B8EF2E5-B3DC-4046-9B82-26F6B34136FC}" srcOrd="1" destOrd="0" parTransId="{0BC73858-D7D1-4496-BCA1-C140C84DDC88}" sibTransId="{9F8A89C1-88A5-4CDF-89C7-9414ACD2EB3C}"/>
    <dgm:cxn modelId="{641E58BD-46BA-604D-9230-BE675BFAB5A4}" type="presParOf" srcId="{8FCB431C-2F37-43EB-A670-00E54E1C01C6}" destId="{20FC01CB-F150-430A-8802-85F7F0387812}" srcOrd="0" destOrd="0" presId="urn:microsoft.com/office/officeart/2005/8/layout/hProcess9"/>
    <dgm:cxn modelId="{DD4E2143-A521-0842-A820-8A2CCD024855}" type="presParOf" srcId="{8FCB431C-2F37-43EB-A670-00E54E1C01C6}" destId="{96A6F285-0B72-426D-85C6-EB80783628AB}" srcOrd="1" destOrd="0" presId="urn:microsoft.com/office/officeart/2005/8/layout/hProcess9"/>
    <dgm:cxn modelId="{BBB9652B-3E5F-AE41-8CA1-73C36FE4074D}" type="presParOf" srcId="{96A6F285-0B72-426D-85C6-EB80783628AB}" destId="{6BD1D5E9-3FB3-4986-9646-227830FA8A22}" srcOrd="0" destOrd="0" presId="urn:microsoft.com/office/officeart/2005/8/layout/hProcess9"/>
    <dgm:cxn modelId="{3DEDD271-49EE-F14E-BC87-9011C9FA08C0}" type="presParOf" srcId="{96A6F285-0B72-426D-85C6-EB80783628AB}" destId="{120B3520-A7EE-4ADC-826C-D81C9D1D519F}" srcOrd="1" destOrd="0" presId="urn:microsoft.com/office/officeart/2005/8/layout/hProcess9"/>
    <dgm:cxn modelId="{F47DF3E5-12EC-CD41-974F-C33B354C7A0A}" type="presParOf" srcId="{96A6F285-0B72-426D-85C6-EB80783628AB}" destId="{E9D7D3CF-740E-4B36-A22E-052AE7AA2889}" srcOrd="2" destOrd="0" presId="urn:microsoft.com/office/officeart/2005/8/layout/hProcess9"/>
    <dgm:cxn modelId="{E0EED7AF-65A5-5F4E-BEE3-B09EFBD3B0CF}" type="presParOf" srcId="{96A6F285-0B72-426D-85C6-EB80783628AB}" destId="{346EC76D-012E-4AC1-9ACB-660EBDB0B620}" srcOrd="3" destOrd="0" presId="urn:microsoft.com/office/officeart/2005/8/layout/hProcess9"/>
    <dgm:cxn modelId="{5C2A5DEF-A1D5-7343-83CA-95AF28C4ADEC}" type="presParOf" srcId="{96A6F285-0B72-426D-85C6-EB80783628AB}" destId="{C5EE9AE3-E298-49E4-B71C-ADA4CD505B4B}" srcOrd="4" destOrd="0" presId="urn:microsoft.com/office/officeart/2005/8/layout/hProcess9"/>
    <dgm:cxn modelId="{1966F527-D510-404B-9723-AAF7841D0758}" type="presParOf" srcId="{96A6F285-0B72-426D-85C6-EB80783628AB}" destId="{472A1AA6-EB33-4D27-B97A-A7637DEECF14}" srcOrd="5" destOrd="0" presId="urn:microsoft.com/office/officeart/2005/8/layout/hProcess9"/>
    <dgm:cxn modelId="{ADBB7D22-1266-DF42-9351-6E850A2A0E24}" type="presParOf" srcId="{96A6F285-0B72-426D-85C6-EB80783628AB}" destId="{78083986-5F70-4BB3-BEC0-951AF2DAA25D}" srcOrd="6" destOrd="0" presId="urn:microsoft.com/office/officeart/2005/8/layout/hProcess9"/>
    <dgm:cxn modelId="{4AAF3E53-2D59-5F41-AEC2-6EF7A34E2803}" type="presParOf" srcId="{96A6F285-0B72-426D-85C6-EB80783628AB}" destId="{47990997-4ABA-4DA4-B8A9-8A0E26A11661}" srcOrd="7" destOrd="0" presId="urn:microsoft.com/office/officeart/2005/8/layout/hProcess9"/>
    <dgm:cxn modelId="{1AF51F98-ADC5-C242-8EC0-090EE979F078}" type="presParOf" srcId="{96A6F285-0B72-426D-85C6-EB80783628AB}" destId="{04BDD0C0-3C82-4E6E-B7A4-BEE8DDF27695}" srcOrd="8" destOrd="0" presId="urn:microsoft.com/office/officeart/2005/8/layout/hProcess9"/>
    <dgm:cxn modelId="{F0AB8DC4-9E45-2948-8052-B9433426A148}" type="presParOf" srcId="{96A6F285-0B72-426D-85C6-EB80783628AB}" destId="{2E4FEF37-4599-4795-928E-917DADAD5003}" srcOrd="9" destOrd="0" presId="urn:microsoft.com/office/officeart/2005/8/layout/hProcess9"/>
    <dgm:cxn modelId="{1A85FAE3-6732-E049-BDB1-320C57FBC88B}" type="presParOf" srcId="{96A6F285-0B72-426D-85C6-EB80783628AB}" destId="{99CA944E-E76A-48F9-B882-9638B3F5A58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00ED1C-8DD0-9C4D-AC2D-0263F5571E89}"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CF718166-BBFA-694B-9CBF-F04D4212D4F4}">
      <dgm:prSet phldrT="[Text]"/>
      <dgm:spPr/>
      <dgm:t>
        <a:bodyPr/>
        <a:lstStyle/>
        <a:p>
          <a:r>
            <a:rPr lang="en-US" dirty="0"/>
            <a:t>Bleeding </a:t>
          </a:r>
        </a:p>
        <a:p>
          <a:r>
            <a:rPr lang="en-US" dirty="0"/>
            <a:t>(Frequency, Severity)</a:t>
          </a:r>
        </a:p>
      </dgm:t>
    </dgm:pt>
    <dgm:pt modelId="{23B66DFA-9C15-8F49-ABD2-90FE1862B018}" type="parTrans" cxnId="{CE7EDD73-54AB-124C-9D5B-608D99582C9F}">
      <dgm:prSet/>
      <dgm:spPr/>
      <dgm:t>
        <a:bodyPr/>
        <a:lstStyle/>
        <a:p>
          <a:endParaRPr lang="en-US"/>
        </a:p>
      </dgm:t>
    </dgm:pt>
    <dgm:pt modelId="{944B41E6-FAD9-D34F-AC92-D499BFDA6913}" type="sibTrans" cxnId="{CE7EDD73-54AB-124C-9D5B-608D99582C9F}">
      <dgm:prSet/>
      <dgm:spPr/>
      <dgm:t>
        <a:bodyPr/>
        <a:lstStyle/>
        <a:p>
          <a:endParaRPr lang="en-US"/>
        </a:p>
      </dgm:t>
    </dgm:pt>
    <dgm:pt modelId="{6B229B27-8E8E-A245-AE3C-6B3165388033}">
      <dgm:prSet phldrT="[Text]"/>
      <dgm:spPr/>
      <dgm:t>
        <a:bodyPr/>
        <a:lstStyle/>
        <a:p>
          <a:r>
            <a:rPr lang="en-US" dirty="0"/>
            <a:t>Function / Activity / Participation</a:t>
          </a:r>
        </a:p>
      </dgm:t>
    </dgm:pt>
    <dgm:pt modelId="{94A6851A-7396-CC41-98E2-8EAE16EA5594}" type="parTrans" cxnId="{D2AA3E99-9201-204C-B4E5-0C70DC6EF1B8}">
      <dgm:prSet/>
      <dgm:spPr/>
      <dgm:t>
        <a:bodyPr/>
        <a:lstStyle/>
        <a:p>
          <a:endParaRPr lang="en-US"/>
        </a:p>
      </dgm:t>
    </dgm:pt>
    <dgm:pt modelId="{56F9B751-D4DF-2F44-8779-C617CA1019AA}" type="sibTrans" cxnId="{D2AA3E99-9201-204C-B4E5-0C70DC6EF1B8}">
      <dgm:prSet/>
      <dgm:spPr/>
      <dgm:t>
        <a:bodyPr/>
        <a:lstStyle/>
        <a:p>
          <a:endParaRPr lang="en-US"/>
        </a:p>
      </dgm:t>
    </dgm:pt>
    <dgm:pt modelId="{FB2C12D2-B87E-964E-BBAB-58E951FDEB1B}">
      <dgm:prSet phldrT="[Text]"/>
      <dgm:spPr/>
      <dgm:t>
        <a:bodyPr/>
        <a:lstStyle/>
        <a:p>
          <a:r>
            <a:rPr lang="en-US" dirty="0"/>
            <a:t>Musculoskeletal complications </a:t>
          </a:r>
        </a:p>
      </dgm:t>
    </dgm:pt>
    <dgm:pt modelId="{E7360313-C7D0-CD46-ACED-6A5C1E96892F}" type="parTrans" cxnId="{C4BBF710-617E-9141-993B-9D6E0BDD23E1}">
      <dgm:prSet/>
      <dgm:spPr/>
      <dgm:t>
        <a:bodyPr/>
        <a:lstStyle/>
        <a:p>
          <a:endParaRPr lang="en-US"/>
        </a:p>
      </dgm:t>
    </dgm:pt>
    <dgm:pt modelId="{8D414375-FC5C-D641-B0A4-7F63ED729594}" type="sibTrans" cxnId="{C4BBF710-617E-9141-993B-9D6E0BDD23E1}">
      <dgm:prSet/>
      <dgm:spPr/>
      <dgm:t>
        <a:bodyPr/>
        <a:lstStyle/>
        <a:p>
          <a:endParaRPr lang="en-US"/>
        </a:p>
      </dgm:t>
    </dgm:pt>
    <dgm:pt modelId="{62B24273-C843-9642-B318-BB11C2E74A21}">
      <dgm:prSet phldrT="[Text]"/>
      <dgm:spPr/>
      <dgm:t>
        <a:bodyPr/>
        <a:lstStyle/>
        <a:p>
          <a:r>
            <a:rPr lang="en-US" dirty="0"/>
            <a:t>Health Related Quality of Life</a:t>
          </a:r>
        </a:p>
      </dgm:t>
    </dgm:pt>
    <dgm:pt modelId="{D2C8C4F6-5789-0943-9B08-C2C0C971D88E}" type="parTrans" cxnId="{45DCEB73-3093-D749-96C9-25CC6DD0E01F}">
      <dgm:prSet/>
      <dgm:spPr/>
      <dgm:t>
        <a:bodyPr/>
        <a:lstStyle/>
        <a:p>
          <a:endParaRPr lang="en-US"/>
        </a:p>
      </dgm:t>
    </dgm:pt>
    <dgm:pt modelId="{D65FBE48-90F9-8B44-84E1-E8CAAAFB3B1B}" type="sibTrans" cxnId="{45DCEB73-3093-D749-96C9-25CC6DD0E01F}">
      <dgm:prSet/>
      <dgm:spPr/>
      <dgm:t>
        <a:bodyPr/>
        <a:lstStyle/>
        <a:p>
          <a:endParaRPr lang="en-US"/>
        </a:p>
      </dgm:t>
    </dgm:pt>
    <dgm:pt modelId="{7EAC502E-5A79-E74E-922A-9A75A32A185C}">
      <dgm:prSet phldrT="[Text]"/>
      <dgm:spPr/>
      <dgm:t>
        <a:bodyPr/>
        <a:lstStyle/>
        <a:p>
          <a:r>
            <a:rPr lang="en-US" dirty="0"/>
            <a:t>Mortality</a:t>
          </a:r>
        </a:p>
      </dgm:t>
    </dgm:pt>
    <dgm:pt modelId="{7C0FB034-D9FA-0946-B9D7-F0D21932FCD9}" type="parTrans" cxnId="{EE2B5FBF-EECF-A149-8274-15A460143E3F}">
      <dgm:prSet/>
      <dgm:spPr/>
      <dgm:t>
        <a:bodyPr/>
        <a:lstStyle/>
        <a:p>
          <a:endParaRPr lang="en-US"/>
        </a:p>
      </dgm:t>
    </dgm:pt>
    <dgm:pt modelId="{A1B35F2D-1CFB-AF42-A8A3-264B7D843837}" type="sibTrans" cxnId="{EE2B5FBF-EECF-A149-8274-15A460143E3F}">
      <dgm:prSet/>
      <dgm:spPr/>
      <dgm:t>
        <a:bodyPr/>
        <a:lstStyle/>
        <a:p>
          <a:endParaRPr lang="en-US"/>
        </a:p>
      </dgm:t>
    </dgm:pt>
    <dgm:pt modelId="{EB3972C9-29CC-3F4C-9301-CA62A631BF4A}">
      <dgm:prSet phldrT="[Text]"/>
      <dgm:spPr/>
      <dgm:t>
        <a:bodyPr/>
        <a:lstStyle/>
        <a:p>
          <a:r>
            <a:rPr lang="en-US" dirty="0"/>
            <a:t>Economics</a:t>
          </a:r>
        </a:p>
      </dgm:t>
    </dgm:pt>
    <dgm:pt modelId="{74F49EBE-A55C-AC4E-9E2C-7D6CCF29295D}" type="parTrans" cxnId="{F4960BA3-A397-9B4E-A541-224B184B8312}">
      <dgm:prSet/>
      <dgm:spPr/>
      <dgm:t>
        <a:bodyPr/>
        <a:lstStyle/>
        <a:p>
          <a:endParaRPr lang="en-US"/>
        </a:p>
      </dgm:t>
    </dgm:pt>
    <dgm:pt modelId="{8213B6ED-F4CC-8745-A5EB-B14059BD9116}" type="sibTrans" cxnId="{F4960BA3-A397-9B4E-A541-224B184B8312}">
      <dgm:prSet/>
      <dgm:spPr/>
      <dgm:t>
        <a:bodyPr/>
        <a:lstStyle/>
        <a:p>
          <a:endParaRPr lang="en-US"/>
        </a:p>
      </dgm:t>
    </dgm:pt>
    <dgm:pt modelId="{6CE6AB7E-C7C0-CF4D-8DD6-B772C4B97B82}">
      <dgm:prSet phldrT="[Text]"/>
      <dgm:spPr/>
      <dgm:t>
        <a:bodyPr/>
        <a:lstStyle/>
        <a:p>
          <a:r>
            <a:rPr lang="en-US" dirty="0"/>
            <a:t>Pain</a:t>
          </a:r>
        </a:p>
      </dgm:t>
    </dgm:pt>
    <dgm:pt modelId="{12227DEB-9B67-764D-8920-AB0633466069}" type="parTrans" cxnId="{593EC8AC-3DF5-0641-AAF0-CF7B370E8282}">
      <dgm:prSet/>
      <dgm:spPr/>
      <dgm:t>
        <a:bodyPr/>
        <a:lstStyle/>
        <a:p>
          <a:endParaRPr lang="en-US"/>
        </a:p>
      </dgm:t>
    </dgm:pt>
    <dgm:pt modelId="{FB6E5C04-BEA0-D64B-A7E7-B7D7F19C6271}" type="sibTrans" cxnId="{593EC8AC-3DF5-0641-AAF0-CF7B370E8282}">
      <dgm:prSet/>
      <dgm:spPr/>
      <dgm:t>
        <a:bodyPr/>
        <a:lstStyle/>
        <a:p>
          <a:endParaRPr lang="en-US"/>
        </a:p>
      </dgm:t>
    </dgm:pt>
    <dgm:pt modelId="{38DBF567-6221-E346-89A4-37FE0516433C}">
      <dgm:prSet/>
      <dgm:spPr/>
      <dgm:t>
        <a:bodyPr/>
        <a:lstStyle/>
        <a:p>
          <a:r>
            <a:rPr lang="en-US" dirty="0"/>
            <a:t>??? </a:t>
          </a:r>
        </a:p>
        <a:p>
          <a:r>
            <a:rPr lang="en-US" dirty="0"/>
            <a:t>(others domains, novel metrics, or groupings)</a:t>
          </a:r>
        </a:p>
      </dgm:t>
    </dgm:pt>
    <dgm:pt modelId="{61D99722-98E1-4D48-8587-9DAE0CEB1417}" type="parTrans" cxnId="{6A27D5AF-A119-5041-8BA8-AF2DD0750026}">
      <dgm:prSet/>
      <dgm:spPr/>
      <dgm:t>
        <a:bodyPr/>
        <a:lstStyle/>
        <a:p>
          <a:endParaRPr lang="en-US"/>
        </a:p>
      </dgm:t>
    </dgm:pt>
    <dgm:pt modelId="{03AB8929-BCB0-2349-ABFB-E130CDB64D78}" type="sibTrans" cxnId="{6A27D5AF-A119-5041-8BA8-AF2DD0750026}">
      <dgm:prSet/>
      <dgm:spPr/>
      <dgm:t>
        <a:bodyPr/>
        <a:lstStyle/>
        <a:p>
          <a:endParaRPr lang="en-US"/>
        </a:p>
      </dgm:t>
    </dgm:pt>
    <dgm:pt modelId="{943B5516-6775-AF46-A7CF-D9DBD68DEEB8}">
      <dgm:prSet/>
      <dgm:spPr/>
      <dgm:t>
        <a:bodyPr/>
        <a:lstStyle/>
        <a:p>
          <a:r>
            <a:rPr lang="en-US" dirty="0"/>
            <a:t>Safety</a:t>
          </a:r>
        </a:p>
      </dgm:t>
    </dgm:pt>
    <dgm:pt modelId="{F68B4673-796B-904B-A002-F1E7049AD979}" type="parTrans" cxnId="{573D51AA-B132-3244-882D-525C64D2A0A6}">
      <dgm:prSet/>
      <dgm:spPr/>
      <dgm:t>
        <a:bodyPr/>
        <a:lstStyle/>
        <a:p>
          <a:endParaRPr lang="en-US"/>
        </a:p>
      </dgm:t>
    </dgm:pt>
    <dgm:pt modelId="{AC893078-11F9-F84A-956E-1ADBC06B176B}" type="sibTrans" cxnId="{573D51AA-B132-3244-882D-525C64D2A0A6}">
      <dgm:prSet/>
      <dgm:spPr/>
      <dgm:t>
        <a:bodyPr/>
        <a:lstStyle/>
        <a:p>
          <a:endParaRPr lang="en-US"/>
        </a:p>
      </dgm:t>
    </dgm:pt>
    <dgm:pt modelId="{FC8C00CF-16E1-1A48-92E3-5086D6446641}">
      <dgm:prSet/>
      <dgm:spPr/>
      <dgm:t>
        <a:bodyPr/>
        <a:lstStyle/>
        <a:p>
          <a:r>
            <a:rPr lang="en-US" dirty="0"/>
            <a:t>Cure</a:t>
          </a:r>
        </a:p>
        <a:p>
          <a:r>
            <a:rPr lang="en-US" dirty="0"/>
            <a:t>(Factor activity level, Durability)</a:t>
          </a:r>
        </a:p>
      </dgm:t>
    </dgm:pt>
    <dgm:pt modelId="{3776290B-1752-814B-8D87-7B29ED15F61D}" type="parTrans" cxnId="{D291EFE6-9A63-BE4E-AB86-899159B70DB8}">
      <dgm:prSet/>
      <dgm:spPr/>
      <dgm:t>
        <a:bodyPr/>
        <a:lstStyle/>
        <a:p>
          <a:endParaRPr lang="en-US"/>
        </a:p>
      </dgm:t>
    </dgm:pt>
    <dgm:pt modelId="{2294B5D5-37EB-F944-A63E-8CD04025E0EA}" type="sibTrans" cxnId="{D291EFE6-9A63-BE4E-AB86-899159B70DB8}">
      <dgm:prSet/>
      <dgm:spPr/>
      <dgm:t>
        <a:bodyPr/>
        <a:lstStyle/>
        <a:p>
          <a:endParaRPr lang="en-US"/>
        </a:p>
      </dgm:t>
    </dgm:pt>
    <dgm:pt modelId="{879481C8-48BF-1E48-B6C8-1DAC75967020}" type="pres">
      <dgm:prSet presAssocID="{D400ED1C-8DD0-9C4D-AC2D-0263F5571E89}" presName="diagram" presStyleCnt="0">
        <dgm:presLayoutVars>
          <dgm:dir/>
          <dgm:resizeHandles val="exact"/>
        </dgm:presLayoutVars>
      </dgm:prSet>
      <dgm:spPr/>
      <dgm:t>
        <a:bodyPr/>
        <a:lstStyle/>
        <a:p>
          <a:endParaRPr lang="en-US"/>
        </a:p>
      </dgm:t>
    </dgm:pt>
    <dgm:pt modelId="{DF8AA721-4249-CC4B-9765-34135931E97F}" type="pres">
      <dgm:prSet presAssocID="{7EAC502E-5A79-E74E-922A-9A75A32A185C}" presName="node" presStyleLbl="node1" presStyleIdx="0" presStyleCnt="10">
        <dgm:presLayoutVars>
          <dgm:bulletEnabled val="1"/>
        </dgm:presLayoutVars>
      </dgm:prSet>
      <dgm:spPr/>
      <dgm:t>
        <a:bodyPr/>
        <a:lstStyle/>
        <a:p>
          <a:endParaRPr lang="en-US"/>
        </a:p>
      </dgm:t>
    </dgm:pt>
    <dgm:pt modelId="{CBCD86F2-3AFC-6543-B596-DD15075CF99A}" type="pres">
      <dgm:prSet presAssocID="{A1B35F2D-1CFB-AF42-A8A3-264B7D843837}" presName="sibTrans" presStyleCnt="0"/>
      <dgm:spPr/>
    </dgm:pt>
    <dgm:pt modelId="{EB35374F-D102-FF44-B41A-D1867D3421D6}" type="pres">
      <dgm:prSet presAssocID="{943B5516-6775-AF46-A7CF-D9DBD68DEEB8}" presName="node" presStyleLbl="node1" presStyleIdx="1" presStyleCnt="10">
        <dgm:presLayoutVars>
          <dgm:bulletEnabled val="1"/>
        </dgm:presLayoutVars>
      </dgm:prSet>
      <dgm:spPr/>
      <dgm:t>
        <a:bodyPr/>
        <a:lstStyle/>
        <a:p>
          <a:endParaRPr lang="en-US"/>
        </a:p>
      </dgm:t>
    </dgm:pt>
    <dgm:pt modelId="{08A3E173-D8C0-4341-82B4-69D27724CB72}" type="pres">
      <dgm:prSet presAssocID="{AC893078-11F9-F84A-956E-1ADBC06B176B}" presName="sibTrans" presStyleCnt="0"/>
      <dgm:spPr/>
    </dgm:pt>
    <dgm:pt modelId="{AA862DA1-C46A-744A-AF01-E3C5F25E8135}" type="pres">
      <dgm:prSet presAssocID="{FC8C00CF-16E1-1A48-92E3-5086D6446641}" presName="node" presStyleLbl="node1" presStyleIdx="2" presStyleCnt="10">
        <dgm:presLayoutVars>
          <dgm:bulletEnabled val="1"/>
        </dgm:presLayoutVars>
      </dgm:prSet>
      <dgm:spPr/>
      <dgm:t>
        <a:bodyPr/>
        <a:lstStyle/>
        <a:p>
          <a:endParaRPr lang="en-US"/>
        </a:p>
      </dgm:t>
    </dgm:pt>
    <dgm:pt modelId="{4CA06937-7215-A443-955B-52C8939ABE88}" type="pres">
      <dgm:prSet presAssocID="{2294B5D5-37EB-F944-A63E-8CD04025E0EA}" presName="sibTrans" presStyleCnt="0"/>
      <dgm:spPr/>
    </dgm:pt>
    <dgm:pt modelId="{F541CA9A-86B9-484D-84D3-CF6F265812F8}" type="pres">
      <dgm:prSet presAssocID="{CF718166-BBFA-694B-9CBF-F04D4212D4F4}" presName="node" presStyleLbl="node1" presStyleIdx="3" presStyleCnt="10">
        <dgm:presLayoutVars>
          <dgm:bulletEnabled val="1"/>
        </dgm:presLayoutVars>
      </dgm:prSet>
      <dgm:spPr/>
      <dgm:t>
        <a:bodyPr/>
        <a:lstStyle/>
        <a:p>
          <a:endParaRPr lang="en-US"/>
        </a:p>
      </dgm:t>
    </dgm:pt>
    <dgm:pt modelId="{823425B0-88CE-1A48-9485-D1706D2EBAC5}" type="pres">
      <dgm:prSet presAssocID="{944B41E6-FAD9-D34F-AC92-D499BFDA6913}" presName="sibTrans" presStyleCnt="0"/>
      <dgm:spPr/>
    </dgm:pt>
    <dgm:pt modelId="{3426E130-F060-2743-91A5-F96BC6E1A1B7}" type="pres">
      <dgm:prSet presAssocID="{6B229B27-8E8E-A245-AE3C-6B3165388033}" presName="node" presStyleLbl="node1" presStyleIdx="4" presStyleCnt="10">
        <dgm:presLayoutVars>
          <dgm:bulletEnabled val="1"/>
        </dgm:presLayoutVars>
      </dgm:prSet>
      <dgm:spPr/>
      <dgm:t>
        <a:bodyPr/>
        <a:lstStyle/>
        <a:p>
          <a:endParaRPr lang="en-US"/>
        </a:p>
      </dgm:t>
    </dgm:pt>
    <dgm:pt modelId="{AB35C748-52AD-BC46-9AB9-524C05496709}" type="pres">
      <dgm:prSet presAssocID="{56F9B751-D4DF-2F44-8779-C617CA1019AA}" presName="sibTrans" presStyleCnt="0"/>
      <dgm:spPr/>
    </dgm:pt>
    <dgm:pt modelId="{A7554A41-D39E-B642-9C49-3208A697813E}" type="pres">
      <dgm:prSet presAssocID="{62B24273-C843-9642-B318-BB11C2E74A21}" presName="node" presStyleLbl="node1" presStyleIdx="5" presStyleCnt="10">
        <dgm:presLayoutVars>
          <dgm:bulletEnabled val="1"/>
        </dgm:presLayoutVars>
      </dgm:prSet>
      <dgm:spPr/>
      <dgm:t>
        <a:bodyPr/>
        <a:lstStyle/>
        <a:p>
          <a:endParaRPr lang="en-US"/>
        </a:p>
      </dgm:t>
    </dgm:pt>
    <dgm:pt modelId="{A61006F7-04B0-E14B-A5E4-5DDBABBBA257}" type="pres">
      <dgm:prSet presAssocID="{D65FBE48-90F9-8B44-84E1-E8CAAAFB3B1B}" presName="sibTrans" presStyleCnt="0"/>
      <dgm:spPr/>
    </dgm:pt>
    <dgm:pt modelId="{D54D36DF-DF94-534A-8757-746A6AE25712}" type="pres">
      <dgm:prSet presAssocID="{FB2C12D2-B87E-964E-BBAB-58E951FDEB1B}" presName="node" presStyleLbl="node1" presStyleIdx="6" presStyleCnt="10">
        <dgm:presLayoutVars>
          <dgm:bulletEnabled val="1"/>
        </dgm:presLayoutVars>
      </dgm:prSet>
      <dgm:spPr/>
      <dgm:t>
        <a:bodyPr/>
        <a:lstStyle/>
        <a:p>
          <a:endParaRPr lang="en-US"/>
        </a:p>
      </dgm:t>
    </dgm:pt>
    <dgm:pt modelId="{BA0D14E6-D94B-B44F-AC8A-5CA691FDB919}" type="pres">
      <dgm:prSet presAssocID="{8D414375-FC5C-D641-B0A4-7F63ED729594}" presName="sibTrans" presStyleCnt="0"/>
      <dgm:spPr/>
    </dgm:pt>
    <dgm:pt modelId="{6A900B70-9AA4-BD48-BF0A-27065ED16C14}" type="pres">
      <dgm:prSet presAssocID="{6CE6AB7E-C7C0-CF4D-8DD6-B772C4B97B82}" presName="node" presStyleLbl="node1" presStyleIdx="7" presStyleCnt="10">
        <dgm:presLayoutVars>
          <dgm:bulletEnabled val="1"/>
        </dgm:presLayoutVars>
      </dgm:prSet>
      <dgm:spPr/>
      <dgm:t>
        <a:bodyPr/>
        <a:lstStyle/>
        <a:p>
          <a:endParaRPr lang="en-US"/>
        </a:p>
      </dgm:t>
    </dgm:pt>
    <dgm:pt modelId="{D20202A5-332E-DA42-8FE3-9022AE7414FB}" type="pres">
      <dgm:prSet presAssocID="{FB6E5C04-BEA0-D64B-A7E7-B7D7F19C6271}" presName="sibTrans" presStyleCnt="0"/>
      <dgm:spPr/>
    </dgm:pt>
    <dgm:pt modelId="{869C0E84-7751-354B-92B0-595029659E41}" type="pres">
      <dgm:prSet presAssocID="{EB3972C9-29CC-3F4C-9301-CA62A631BF4A}" presName="node" presStyleLbl="node1" presStyleIdx="8" presStyleCnt="10">
        <dgm:presLayoutVars>
          <dgm:bulletEnabled val="1"/>
        </dgm:presLayoutVars>
      </dgm:prSet>
      <dgm:spPr/>
      <dgm:t>
        <a:bodyPr/>
        <a:lstStyle/>
        <a:p>
          <a:endParaRPr lang="en-US"/>
        </a:p>
      </dgm:t>
    </dgm:pt>
    <dgm:pt modelId="{BFDE019A-6DC6-914B-AD73-0459400C57AF}" type="pres">
      <dgm:prSet presAssocID="{8213B6ED-F4CC-8745-A5EB-B14059BD9116}" presName="sibTrans" presStyleCnt="0"/>
      <dgm:spPr/>
    </dgm:pt>
    <dgm:pt modelId="{9C7B17C1-6FF0-124B-AB00-754CD839D269}" type="pres">
      <dgm:prSet presAssocID="{38DBF567-6221-E346-89A4-37FE0516433C}" presName="node" presStyleLbl="node1" presStyleIdx="9" presStyleCnt="10">
        <dgm:presLayoutVars>
          <dgm:bulletEnabled val="1"/>
        </dgm:presLayoutVars>
      </dgm:prSet>
      <dgm:spPr/>
      <dgm:t>
        <a:bodyPr/>
        <a:lstStyle/>
        <a:p>
          <a:endParaRPr lang="en-US"/>
        </a:p>
      </dgm:t>
    </dgm:pt>
  </dgm:ptLst>
  <dgm:cxnLst>
    <dgm:cxn modelId="{573D51AA-B132-3244-882D-525C64D2A0A6}" srcId="{D400ED1C-8DD0-9C4D-AC2D-0263F5571E89}" destId="{943B5516-6775-AF46-A7CF-D9DBD68DEEB8}" srcOrd="1" destOrd="0" parTransId="{F68B4673-796B-904B-A002-F1E7049AD979}" sibTransId="{AC893078-11F9-F84A-956E-1ADBC06B176B}"/>
    <dgm:cxn modelId="{8D34300D-E26B-B341-807A-153E1D6685C2}" type="presOf" srcId="{FC8C00CF-16E1-1A48-92E3-5086D6446641}" destId="{AA862DA1-C46A-744A-AF01-E3C5F25E8135}" srcOrd="0" destOrd="0" presId="urn:microsoft.com/office/officeart/2005/8/layout/default"/>
    <dgm:cxn modelId="{C4BBF710-617E-9141-993B-9D6E0BDD23E1}" srcId="{D400ED1C-8DD0-9C4D-AC2D-0263F5571E89}" destId="{FB2C12D2-B87E-964E-BBAB-58E951FDEB1B}" srcOrd="6" destOrd="0" parTransId="{E7360313-C7D0-CD46-ACED-6A5C1E96892F}" sibTransId="{8D414375-FC5C-D641-B0A4-7F63ED729594}"/>
    <dgm:cxn modelId="{ACC9D116-412F-E747-A5E6-F27035E46AE5}" type="presOf" srcId="{EB3972C9-29CC-3F4C-9301-CA62A631BF4A}" destId="{869C0E84-7751-354B-92B0-595029659E41}" srcOrd="0" destOrd="0" presId="urn:microsoft.com/office/officeart/2005/8/layout/default"/>
    <dgm:cxn modelId="{F4960BA3-A397-9B4E-A541-224B184B8312}" srcId="{D400ED1C-8DD0-9C4D-AC2D-0263F5571E89}" destId="{EB3972C9-29CC-3F4C-9301-CA62A631BF4A}" srcOrd="8" destOrd="0" parTransId="{74F49EBE-A55C-AC4E-9E2C-7D6CCF29295D}" sibTransId="{8213B6ED-F4CC-8745-A5EB-B14059BD9116}"/>
    <dgm:cxn modelId="{1BC956DA-BFFD-614C-8B3E-192EB6FEAE72}" type="presOf" srcId="{62B24273-C843-9642-B318-BB11C2E74A21}" destId="{A7554A41-D39E-B642-9C49-3208A697813E}" srcOrd="0" destOrd="0" presId="urn:microsoft.com/office/officeart/2005/8/layout/default"/>
    <dgm:cxn modelId="{45DCEB73-3093-D749-96C9-25CC6DD0E01F}" srcId="{D400ED1C-8DD0-9C4D-AC2D-0263F5571E89}" destId="{62B24273-C843-9642-B318-BB11C2E74A21}" srcOrd="5" destOrd="0" parTransId="{D2C8C4F6-5789-0943-9B08-C2C0C971D88E}" sibTransId="{D65FBE48-90F9-8B44-84E1-E8CAAAFB3B1B}"/>
    <dgm:cxn modelId="{929E3D51-2E75-1B42-AEE9-53F91D482FC9}" type="presOf" srcId="{6B229B27-8E8E-A245-AE3C-6B3165388033}" destId="{3426E130-F060-2743-91A5-F96BC6E1A1B7}" srcOrd="0" destOrd="0" presId="urn:microsoft.com/office/officeart/2005/8/layout/default"/>
    <dgm:cxn modelId="{E043D085-6541-334D-BC24-178040CB3A2D}" type="presOf" srcId="{7EAC502E-5A79-E74E-922A-9A75A32A185C}" destId="{DF8AA721-4249-CC4B-9765-34135931E97F}" srcOrd="0" destOrd="0" presId="urn:microsoft.com/office/officeart/2005/8/layout/default"/>
    <dgm:cxn modelId="{EE2B5FBF-EECF-A149-8274-15A460143E3F}" srcId="{D400ED1C-8DD0-9C4D-AC2D-0263F5571E89}" destId="{7EAC502E-5A79-E74E-922A-9A75A32A185C}" srcOrd="0" destOrd="0" parTransId="{7C0FB034-D9FA-0946-B9D7-F0D21932FCD9}" sibTransId="{A1B35F2D-1CFB-AF42-A8A3-264B7D843837}"/>
    <dgm:cxn modelId="{1CB031A5-D85A-2943-91B4-0B12832475C4}" type="presOf" srcId="{38DBF567-6221-E346-89A4-37FE0516433C}" destId="{9C7B17C1-6FF0-124B-AB00-754CD839D269}" srcOrd="0" destOrd="0" presId="urn:microsoft.com/office/officeart/2005/8/layout/default"/>
    <dgm:cxn modelId="{D2AA3E99-9201-204C-B4E5-0C70DC6EF1B8}" srcId="{D400ED1C-8DD0-9C4D-AC2D-0263F5571E89}" destId="{6B229B27-8E8E-A245-AE3C-6B3165388033}" srcOrd="4" destOrd="0" parTransId="{94A6851A-7396-CC41-98E2-8EAE16EA5594}" sibTransId="{56F9B751-D4DF-2F44-8779-C617CA1019AA}"/>
    <dgm:cxn modelId="{6A27D5AF-A119-5041-8BA8-AF2DD0750026}" srcId="{D400ED1C-8DD0-9C4D-AC2D-0263F5571E89}" destId="{38DBF567-6221-E346-89A4-37FE0516433C}" srcOrd="9" destOrd="0" parTransId="{61D99722-98E1-4D48-8587-9DAE0CEB1417}" sibTransId="{03AB8929-BCB0-2349-ABFB-E130CDB64D78}"/>
    <dgm:cxn modelId="{CE7EDD73-54AB-124C-9D5B-608D99582C9F}" srcId="{D400ED1C-8DD0-9C4D-AC2D-0263F5571E89}" destId="{CF718166-BBFA-694B-9CBF-F04D4212D4F4}" srcOrd="3" destOrd="0" parTransId="{23B66DFA-9C15-8F49-ABD2-90FE1862B018}" sibTransId="{944B41E6-FAD9-D34F-AC92-D499BFDA6913}"/>
    <dgm:cxn modelId="{53F83190-C16D-0B4B-8A4C-C1678E10748E}" type="presOf" srcId="{CF718166-BBFA-694B-9CBF-F04D4212D4F4}" destId="{F541CA9A-86B9-484D-84D3-CF6F265812F8}" srcOrd="0" destOrd="0" presId="urn:microsoft.com/office/officeart/2005/8/layout/default"/>
    <dgm:cxn modelId="{75B4F168-509A-104F-ABEF-EB55D2659B97}" type="presOf" srcId="{6CE6AB7E-C7C0-CF4D-8DD6-B772C4B97B82}" destId="{6A900B70-9AA4-BD48-BF0A-27065ED16C14}" srcOrd="0" destOrd="0" presId="urn:microsoft.com/office/officeart/2005/8/layout/default"/>
    <dgm:cxn modelId="{593EC8AC-3DF5-0641-AAF0-CF7B370E8282}" srcId="{D400ED1C-8DD0-9C4D-AC2D-0263F5571E89}" destId="{6CE6AB7E-C7C0-CF4D-8DD6-B772C4B97B82}" srcOrd="7" destOrd="0" parTransId="{12227DEB-9B67-764D-8920-AB0633466069}" sibTransId="{FB6E5C04-BEA0-D64B-A7E7-B7D7F19C6271}"/>
    <dgm:cxn modelId="{58D33DDD-2337-2342-B3A3-56A2B203B27E}" type="presOf" srcId="{FB2C12D2-B87E-964E-BBAB-58E951FDEB1B}" destId="{D54D36DF-DF94-534A-8757-746A6AE25712}" srcOrd="0" destOrd="0" presId="urn:microsoft.com/office/officeart/2005/8/layout/default"/>
    <dgm:cxn modelId="{D291EFE6-9A63-BE4E-AB86-899159B70DB8}" srcId="{D400ED1C-8DD0-9C4D-AC2D-0263F5571E89}" destId="{FC8C00CF-16E1-1A48-92E3-5086D6446641}" srcOrd="2" destOrd="0" parTransId="{3776290B-1752-814B-8D87-7B29ED15F61D}" sibTransId="{2294B5D5-37EB-F944-A63E-8CD04025E0EA}"/>
    <dgm:cxn modelId="{CA89AA98-14B2-9344-B590-1096C8976933}" type="presOf" srcId="{D400ED1C-8DD0-9C4D-AC2D-0263F5571E89}" destId="{879481C8-48BF-1E48-B6C8-1DAC75967020}" srcOrd="0" destOrd="0" presId="urn:microsoft.com/office/officeart/2005/8/layout/default"/>
    <dgm:cxn modelId="{DDB71ABA-4663-E345-ADBD-BAADF1625DE7}" type="presOf" srcId="{943B5516-6775-AF46-A7CF-D9DBD68DEEB8}" destId="{EB35374F-D102-FF44-B41A-D1867D3421D6}" srcOrd="0" destOrd="0" presId="urn:microsoft.com/office/officeart/2005/8/layout/default"/>
    <dgm:cxn modelId="{485D9595-1D84-6A46-A82C-DBD8884760F8}" type="presParOf" srcId="{879481C8-48BF-1E48-B6C8-1DAC75967020}" destId="{DF8AA721-4249-CC4B-9765-34135931E97F}" srcOrd="0" destOrd="0" presId="urn:microsoft.com/office/officeart/2005/8/layout/default"/>
    <dgm:cxn modelId="{ADD599D5-99DB-AF44-B66A-8FD92B60B87D}" type="presParOf" srcId="{879481C8-48BF-1E48-B6C8-1DAC75967020}" destId="{CBCD86F2-3AFC-6543-B596-DD15075CF99A}" srcOrd="1" destOrd="0" presId="urn:microsoft.com/office/officeart/2005/8/layout/default"/>
    <dgm:cxn modelId="{1706FD1E-3413-0F4F-848F-7A9862DAC9E6}" type="presParOf" srcId="{879481C8-48BF-1E48-B6C8-1DAC75967020}" destId="{EB35374F-D102-FF44-B41A-D1867D3421D6}" srcOrd="2" destOrd="0" presId="urn:microsoft.com/office/officeart/2005/8/layout/default"/>
    <dgm:cxn modelId="{6B29D8AD-16AD-C341-AADE-406D47725963}" type="presParOf" srcId="{879481C8-48BF-1E48-B6C8-1DAC75967020}" destId="{08A3E173-D8C0-4341-82B4-69D27724CB72}" srcOrd="3" destOrd="0" presId="urn:microsoft.com/office/officeart/2005/8/layout/default"/>
    <dgm:cxn modelId="{2D5D9239-7A55-A44A-8AE3-40921CA4F641}" type="presParOf" srcId="{879481C8-48BF-1E48-B6C8-1DAC75967020}" destId="{AA862DA1-C46A-744A-AF01-E3C5F25E8135}" srcOrd="4" destOrd="0" presId="urn:microsoft.com/office/officeart/2005/8/layout/default"/>
    <dgm:cxn modelId="{9559FD68-A8E3-ED47-B18A-F002156BA9FF}" type="presParOf" srcId="{879481C8-48BF-1E48-B6C8-1DAC75967020}" destId="{4CA06937-7215-A443-955B-52C8939ABE88}" srcOrd="5" destOrd="0" presId="urn:microsoft.com/office/officeart/2005/8/layout/default"/>
    <dgm:cxn modelId="{CA142EC1-46B1-D242-B852-A23E41CCB3D0}" type="presParOf" srcId="{879481C8-48BF-1E48-B6C8-1DAC75967020}" destId="{F541CA9A-86B9-484D-84D3-CF6F265812F8}" srcOrd="6" destOrd="0" presId="urn:microsoft.com/office/officeart/2005/8/layout/default"/>
    <dgm:cxn modelId="{5341DB51-2661-A94F-B464-BCDECA5FCE6E}" type="presParOf" srcId="{879481C8-48BF-1E48-B6C8-1DAC75967020}" destId="{823425B0-88CE-1A48-9485-D1706D2EBAC5}" srcOrd="7" destOrd="0" presId="urn:microsoft.com/office/officeart/2005/8/layout/default"/>
    <dgm:cxn modelId="{3DA824C7-0C4D-FD42-9D71-E09E825946CE}" type="presParOf" srcId="{879481C8-48BF-1E48-B6C8-1DAC75967020}" destId="{3426E130-F060-2743-91A5-F96BC6E1A1B7}" srcOrd="8" destOrd="0" presId="urn:microsoft.com/office/officeart/2005/8/layout/default"/>
    <dgm:cxn modelId="{940493FF-5F7B-DD44-8C7A-1869D7B6B1C0}" type="presParOf" srcId="{879481C8-48BF-1E48-B6C8-1DAC75967020}" destId="{AB35C748-52AD-BC46-9AB9-524C05496709}" srcOrd="9" destOrd="0" presId="urn:microsoft.com/office/officeart/2005/8/layout/default"/>
    <dgm:cxn modelId="{F0B6CD0A-08FD-D346-A694-92A0D272B9DD}" type="presParOf" srcId="{879481C8-48BF-1E48-B6C8-1DAC75967020}" destId="{A7554A41-D39E-B642-9C49-3208A697813E}" srcOrd="10" destOrd="0" presId="urn:microsoft.com/office/officeart/2005/8/layout/default"/>
    <dgm:cxn modelId="{7872FDE6-94C5-C94C-9A55-BDA177D1CFAB}" type="presParOf" srcId="{879481C8-48BF-1E48-B6C8-1DAC75967020}" destId="{A61006F7-04B0-E14B-A5E4-5DDBABBBA257}" srcOrd="11" destOrd="0" presId="urn:microsoft.com/office/officeart/2005/8/layout/default"/>
    <dgm:cxn modelId="{658DFDD8-839F-8B42-910F-B062E104AB5C}" type="presParOf" srcId="{879481C8-48BF-1E48-B6C8-1DAC75967020}" destId="{D54D36DF-DF94-534A-8757-746A6AE25712}" srcOrd="12" destOrd="0" presId="urn:microsoft.com/office/officeart/2005/8/layout/default"/>
    <dgm:cxn modelId="{076F86F6-577E-9A4B-875B-7A2F6347AFCA}" type="presParOf" srcId="{879481C8-48BF-1E48-B6C8-1DAC75967020}" destId="{BA0D14E6-D94B-B44F-AC8A-5CA691FDB919}" srcOrd="13" destOrd="0" presId="urn:microsoft.com/office/officeart/2005/8/layout/default"/>
    <dgm:cxn modelId="{17E589FD-E0E4-BA44-B3F3-B09D133BA54D}" type="presParOf" srcId="{879481C8-48BF-1E48-B6C8-1DAC75967020}" destId="{6A900B70-9AA4-BD48-BF0A-27065ED16C14}" srcOrd="14" destOrd="0" presId="urn:microsoft.com/office/officeart/2005/8/layout/default"/>
    <dgm:cxn modelId="{D64B1965-AFF6-1142-B2C3-705EF4BF8D89}" type="presParOf" srcId="{879481C8-48BF-1E48-B6C8-1DAC75967020}" destId="{D20202A5-332E-DA42-8FE3-9022AE7414FB}" srcOrd="15" destOrd="0" presId="urn:microsoft.com/office/officeart/2005/8/layout/default"/>
    <dgm:cxn modelId="{003375BC-FA9E-F541-A450-46595C7A0EA8}" type="presParOf" srcId="{879481C8-48BF-1E48-B6C8-1DAC75967020}" destId="{869C0E84-7751-354B-92B0-595029659E41}" srcOrd="16" destOrd="0" presId="urn:microsoft.com/office/officeart/2005/8/layout/default"/>
    <dgm:cxn modelId="{D62BB0E4-189C-5745-9819-F72D21421E29}" type="presParOf" srcId="{879481C8-48BF-1E48-B6C8-1DAC75967020}" destId="{BFDE019A-6DC6-914B-AD73-0459400C57AF}" srcOrd="17" destOrd="0" presId="urn:microsoft.com/office/officeart/2005/8/layout/default"/>
    <dgm:cxn modelId="{DB31B33C-8702-1D4F-823B-A0172CBB14B0}" type="presParOf" srcId="{879481C8-48BF-1E48-B6C8-1DAC75967020}" destId="{9C7B17C1-6FF0-124B-AB00-754CD839D26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C01CB-F150-430A-8802-85F7F0387812}">
      <dsp:nvSpPr>
        <dsp:cNvPr id="0" name=""/>
        <dsp:cNvSpPr/>
      </dsp:nvSpPr>
      <dsp:spPr>
        <a:xfrm>
          <a:off x="649117" y="0"/>
          <a:ext cx="7356666" cy="43418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1D5E9-3FB3-4986-9646-227830FA8A22}">
      <dsp:nvSpPr>
        <dsp:cNvPr id="0" name=""/>
        <dsp:cNvSpPr/>
      </dsp:nvSpPr>
      <dsp:spPr>
        <a:xfrm>
          <a:off x="2377"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Research &amp; Development</a:t>
          </a:r>
        </a:p>
      </dsp:txBody>
      <dsp:txXfrm>
        <a:off x="69939" y="1370105"/>
        <a:ext cx="1248899" cy="1601601"/>
      </dsp:txXfrm>
    </dsp:sp>
    <dsp:sp modelId="{E9D7D3CF-740E-4B36-A22E-052AE7AA2889}">
      <dsp:nvSpPr>
        <dsp:cNvPr id="0" name=""/>
        <dsp:cNvSpPr/>
      </dsp:nvSpPr>
      <dsp:spPr>
        <a:xfrm>
          <a:off x="14556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Early clinical testing</a:t>
          </a:r>
        </a:p>
      </dsp:txBody>
      <dsp:txXfrm>
        <a:off x="1523163" y="1370105"/>
        <a:ext cx="1248899" cy="1601601"/>
      </dsp:txXfrm>
    </dsp:sp>
    <dsp:sp modelId="{C5EE9AE3-E298-49E4-B71C-ADA4CD505B4B}">
      <dsp:nvSpPr>
        <dsp:cNvPr id="0" name=""/>
        <dsp:cNvSpPr/>
      </dsp:nvSpPr>
      <dsp:spPr>
        <a:xfrm>
          <a:off x="290882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Late clinical testing</a:t>
          </a:r>
        </a:p>
      </dsp:txBody>
      <dsp:txXfrm>
        <a:off x="2976388" y="1370105"/>
        <a:ext cx="1248899" cy="1601601"/>
      </dsp:txXfrm>
    </dsp:sp>
    <dsp:sp modelId="{78083986-5F70-4BB3-BEC0-951AF2DAA25D}">
      <dsp:nvSpPr>
        <dsp:cNvPr id="0" name=""/>
        <dsp:cNvSpPr/>
      </dsp:nvSpPr>
      <dsp:spPr>
        <a:xfrm>
          <a:off x="436205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Regulatory approval</a:t>
          </a:r>
        </a:p>
      </dsp:txBody>
      <dsp:txXfrm>
        <a:off x="4429613" y="1370105"/>
        <a:ext cx="1248899" cy="1601601"/>
      </dsp:txXfrm>
    </dsp:sp>
    <dsp:sp modelId="{04BDD0C0-3C82-4E6E-B7A4-BEE8DDF27695}">
      <dsp:nvSpPr>
        <dsp:cNvPr id="0" name=""/>
        <dsp:cNvSpPr/>
      </dsp:nvSpPr>
      <dsp:spPr>
        <a:xfrm>
          <a:off x="581527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Health Technology Assessment</a:t>
          </a:r>
        </a:p>
      </dsp:txBody>
      <dsp:txXfrm>
        <a:off x="5882838" y="1370105"/>
        <a:ext cx="1248899" cy="1601601"/>
      </dsp:txXfrm>
    </dsp:sp>
    <dsp:sp modelId="{99CA944E-E76A-48F9-B882-9638B3F5A587}">
      <dsp:nvSpPr>
        <dsp:cNvPr id="0" name=""/>
        <dsp:cNvSpPr/>
      </dsp:nvSpPr>
      <dsp:spPr>
        <a:xfrm>
          <a:off x="72685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Market Access</a:t>
          </a:r>
        </a:p>
      </dsp:txBody>
      <dsp:txXfrm>
        <a:off x="7336063" y="1370105"/>
        <a:ext cx="1248899" cy="1601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C01CB-F150-430A-8802-85F7F0387812}">
      <dsp:nvSpPr>
        <dsp:cNvPr id="0" name=""/>
        <dsp:cNvSpPr/>
      </dsp:nvSpPr>
      <dsp:spPr>
        <a:xfrm>
          <a:off x="649117" y="0"/>
          <a:ext cx="7356666" cy="43418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1D5E9-3FB3-4986-9646-227830FA8A22}">
      <dsp:nvSpPr>
        <dsp:cNvPr id="0" name=""/>
        <dsp:cNvSpPr/>
      </dsp:nvSpPr>
      <dsp:spPr>
        <a:xfrm>
          <a:off x="2377"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Research &amp; Development</a:t>
          </a:r>
        </a:p>
      </dsp:txBody>
      <dsp:txXfrm>
        <a:off x="69939" y="1370105"/>
        <a:ext cx="1248899" cy="1601601"/>
      </dsp:txXfrm>
    </dsp:sp>
    <dsp:sp modelId="{E9D7D3CF-740E-4B36-A22E-052AE7AA2889}">
      <dsp:nvSpPr>
        <dsp:cNvPr id="0" name=""/>
        <dsp:cNvSpPr/>
      </dsp:nvSpPr>
      <dsp:spPr>
        <a:xfrm>
          <a:off x="14556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Early clinical testing</a:t>
          </a:r>
        </a:p>
      </dsp:txBody>
      <dsp:txXfrm>
        <a:off x="1523163" y="1370105"/>
        <a:ext cx="1248899" cy="1601601"/>
      </dsp:txXfrm>
    </dsp:sp>
    <dsp:sp modelId="{C5EE9AE3-E298-49E4-B71C-ADA4CD505B4B}">
      <dsp:nvSpPr>
        <dsp:cNvPr id="0" name=""/>
        <dsp:cNvSpPr/>
      </dsp:nvSpPr>
      <dsp:spPr>
        <a:xfrm>
          <a:off x="290882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Late clinical testing</a:t>
          </a:r>
        </a:p>
      </dsp:txBody>
      <dsp:txXfrm>
        <a:off x="2976388" y="1370105"/>
        <a:ext cx="1248899" cy="1601601"/>
      </dsp:txXfrm>
    </dsp:sp>
    <dsp:sp modelId="{78083986-5F70-4BB3-BEC0-951AF2DAA25D}">
      <dsp:nvSpPr>
        <dsp:cNvPr id="0" name=""/>
        <dsp:cNvSpPr/>
      </dsp:nvSpPr>
      <dsp:spPr>
        <a:xfrm>
          <a:off x="436205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Regulatory approval</a:t>
          </a:r>
        </a:p>
      </dsp:txBody>
      <dsp:txXfrm>
        <a:off x="4429613" y="1370105"/>
        <a:ext cx="1248899" cy="1601601"/>
      </dsp:txXfrm>
    </dsp:sp>
    <dsp:sp modelId="{04BDD0C0-3C82-4E6E-B7A4-BEE8DDF27695}">
      <dsp:nvSpPr>
        <dsp:cNvPr id="0" name=""/>
        <dsp:cNvSpPr/>
      </dsp:nvSpPr>
      <dsp:spPr>
        <a:xfrm>
          <a:off x="581527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Health Technology Assessment</a:t>
          </a:r>
        </a:p>
      </dsp:txBody>
      <dsp:txXfrm>
        <a:off x="5882838" y="1370105"/>
        <a:ext cx="1248899" cy="1601601"/>
      </dsp:txXfrm>
    </dsp:sp>
    <dsp:sp modelId="{99CA944E-E76A-48F9-B882-9638B3F5A587}">
      <dsp:nvSpPr>
        <dsp:cNvPr id="0" name=""/>
        <dsp:cNvSpPr/>
      </dsp:nvSpPr>
      <dsp:spPr>
        <a:xfrm>
          <a:off x="72685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Market Access</a:t>
          </a:r>
        </a:p>
      </dsp:txBody>
      <dsp:txXfrm>
        <a:off x="7336063" y="1370105"/>
        <a:ext cx="1248899" cy="1601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C01CB-F150-430A-8802-85F7F0387812}">
      <dsp:nvSpPr>
        <dsp:cNvPr id="0" name=""/>
        <dsp:cNvSpPr/>
      </dsp:nvSpPr>
      <dsp:spPr>
        <a:xfrm>
          <a:off x="649117" y="0"/>
          <a:ext cx="7356666" cy="43418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1D5E9-3FB3-4986-9646-227830FA8A22}">
      <dsp:nvSpPr>
        <dsp:cNvPr id="0" name=""/>
        <dsp:cNvSpPr/>
      </dsp:nvSpPr>
      <dsp:spPr>
        <a:xfrm>
          <a:off x="2377"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Research &amp; Development</a:t>
          </a:r>
        </a:p>
      </dsp:txBody>
      <dsp:txXfrm>
        <a:off x="69939" y="1370105"/>
        <a:ext cx="1248899" cy="1601601"/>
      </dsp:txXfrm>
    </dsp:sp>
    <dsp:sp modelId="{E9D7D3CF-740E-4B36-A22E-052AE7AA2889}">
      <dsp:nvSpPr>
        <dsp:cNvPr id="0" name=""/>
        <dsp:cNvSpPr/>
      </dsp:nvSpPr>
      <dsp:spPr>
        <a:xfrm>
          <a:off x="14556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Early clinical testing</a:t>
          </a:r>
        </a:p>
      </dsp:txBody>
      <dsp:txXfrm>
        <a:off x="1523163" y="1370105"/>
        <a:ext cx="1248899" cy="1601601"/>
      </dsp:txXfrm>
    </dsp:sp>
    <dsp:sp modelId="{C5EE9AE3-E298-49E4-B71C-ADA4CD505B4B}">
      <dsp:nvSpPr>
        <dsp:cNvPr id="0" name=""/>
        <dsp:cNvSpPr/>
      </dsp:nvSpPr>
      <dsp:spPr>
        <a:xfrm>
          <a:off x="290882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Late clinical testing</a:t>
          </a:r>
        </a:p>
      </dsp:txBody>
      <dsp:txXfrm>
        <a:off x="2976388" y="1370105"/>
        <a:ext cx="1248899" cy="1601601"/>
      </dsp:txXfrm>
    </dsp:sp>
    <dsp:sp modelId="{78083986-5F70-4BB3-BEC0-951AF2DAA25D}">
      <dsp:nvSpPr>
        <dsp:cNvPr id="0" name=""/>
        <dsp:cNvSpPr/>
      </dsp:nvSpPr>
      <dsp:spPr>
        <a:xfrm>
          <a:off x="436205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Regulatory approval</a:t>
          </a:r>
        </a:p>
      </dsp:txBody>
      <dsp:txXfrm>
        <a:off x="4429613" y="1370105"/>
        <a:ext cx="1248899" cy="1601601"/>
      </dsp:txXfrm>
    </dsp:sp>
    <dsp:sp modelId="{04BDD0C0-3C82-4E6E-B7A4-BEE8DDF27695}">
      <dsp:nvSpPr>
        <dsp:cNvPr id="0" name=""/>
        <dsp:cNvSpPr/>
      </dsp:nvSpPr>
      <dsp:spPr>
        <a:xfrm>
          <a:off x="581527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Health Technology Assessment</a:t>
          </a:r>
        </a:p>
      </dsp:txBody>
      <dsp:txXfrm>
        <a:off x="5882838" y="1370105"/>
        <a:ext cx="1248899" cy="1601601"/>
      </dsp:txXfrm>
    </dsp:sp>
    <dsp:sp modelId="{99CA944E-E76A-48F9-B882-9638B3F5A587}">
      <dsp:nvSpPr>
        <dsp:cNvPr id="0" name=""/>
        <dsp:cNvSpPr/>
      </dsp:nvSpPr>
      <dsp:spPr>
        <a:xfrm>
          <a:off x="72685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Market Access</a:t>
          </a:r>
        </a:p>
      </dsp:txBody>
      <dsp:txXfrm>
        <a:off x="7336063" y="1370105"/>
        <a:ext cx="1248899" cy="16016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C01CB-F150-430A-8802-85F7F0387812}">
      <dsp:nvSpPr>
        <dsp:cNvPr id="0" name=""/>
        <dsp:cNvSpPr/>
      </dsp:nvSpPr>
      <dsp:spPr>
        <a:xfrm>
          <a:off x="649117" y="0"/>
          <a:ext cx="7356666" cy="43418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1D5E9-3FB3-4986-9646-227830FA8A22}">
      <dsp:nvSpPr>
        <dsp:cNvPr id="0" name=""/>
        <dsp:cNvSpPr/>
      </dsp:nvSpPr>
      <dsp:spPr>
        <a:xfrm>
          <a:off x="2377"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Research &amp; Development</a:t>
          </a:r>
        </a:p>
      </dsp:txBody>
      <dsp:txXfrm>
        <a:off x="69939" y="1370105"/>
        <a:ext cx="1248899" cy="1601601"/>
      </dsp:txXfrm>
    </dsp:sp>
    <dsp:sp modelId="{E9D7D3CF-740E-4B36-A22E-052AE7AA2889}">
      <dsp:nvSpPr>
        <dsp:cNvPr id="0" name=""/>
        <dsp:cNvSpPr/>
      </dsp:nvSpPr>
      <dsp:spPr>
        <a:xfrm>
          <a:off x="14556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Early clinical testing</a:t>
          </a:r>
        </a:p>
      </dsp:txBody>
      <dsp:txXfrm>
        <a:off x="1523163" y="1370105"/>
        <a:ext cx="1248899" cy="1601601"/>
      </dsp:txXfrm>
    </dsp:sp>
    <dsp:sp modelId="{C5EE9AE3-E298-49E4-B71C-ADA4CD505B4B}">
      <dsp:nvSpPr>
        <dsp:cNvPr id="0" name=""/>
        <dsp:cNvSpPr/>
      </dsp:nvSpPr>
      <dsp:spPr>
        <a:xfrm>
          <a:off x="290882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Late clinical testing</a:t>
          </a:r>
        </a:p>
      </dsp:txBody>
      <dsp:txXfrm>
        <a:off x="2976388" y="1370105"/>
        <a:ext cx="1248899" cy="1601601"/>
      </dsp:txXfrm>
    </dsp:sp>
    <dsp:sp modelId="{78083986-5F70-4BB3-BEC0-951AF2DAA25D}">
      <dsp:nvSpPr>
        <dsp:cNvPr id="0" name=""/>
        <dsp:cNvSpPr/>
      </dsp:nvSpPr>
      <dsp:spPr>
        <a:xfrm>
          <a:off x="436205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Regulatory approval</a:t>
          </a:r>
        </a:p>
      </dsp:txBody>
      <dsp:txXfrm>
        <a:off x="4429613" y="1370105"/>
        <a:ext cx="1248899" cy="1601601"/>
      </dsp:txXfrm>
    </dsp:sp>
    <dsp:sp modelId="{04BDD0C0-3C82-4E6E-B7A4-BEE8DDF27695}">
      <dsp:nvSpPr>
        <dsp:cNvPr id="0" name=""/>
        <dsp:cNvSpPr/>
      </dsp:nvSpPr>
      <dsp:spPr>
        <a:xfrm>
          <a:off x="581527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Health Technology Assessment</a:t>
          </a:r>
        </a:p>
      </dsp:txBody>
      <dsp:txXfrm>
        <a:off x="5882838" y="1370105"/>
        <a:ext cx="1248899" cy="1601601"/>
      </dsp:txXfrm>
    </dsp:sp>
    <dsp:sp modelId="{99CA944E-E76A-48F9-B882-9638B3F5A587}">
      <dsp:nvSpPr>
        <dsp:cNvPr id="0" name=""/>
        <dsp:cNvSpPr/>
      </dsp:nvSpPr>
      <dsp:spPr>
        <a:xfrm>
          <a:off x="72685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Market Access</a:t>
          </a:r>
        </a:p>
      </dsp:txBody>
      <dsp:txXfrm>
        <a:off x="7336063" y="1370105"/>
        <a:ext cx="1248899" cy="16016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C9AA1-C16A-449A-B77C-14D4AA50F66A}">
      <dsp:nvSpPr>
        <dsp:cNvPr id="0" name=""/>
        <dsp:cNvSpPr/>
      </dsp:nvSpPr>
      <dsp:spPr>
        <a:xfrm>
          <a:off x="625047" y="0"/>
          <a:ext cx="4341813" cy="43418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Project Stakeholders</a:t>
          </a:r>
        </a:p>
      </dsp:txBody>
      <dsp:txXfrm>
        <a:off x="2037222" y="217090"/>
        <a:ext cx="1517463" cy="651271"/>
      </dsp:txXfrm>
    </dsp:sp>
    <dsp:sp modelId="{720AF9A2-9D41-43A2-A7E7-B64F80EB5804}">
      <dsp:nvSpPr>
        <dsp:cNvPr id="0" name=""/>
        <dsp:cNvSpPr/>
      </dsp:nvSpPr>
      <dsp:spPr>
        <a:xfrm>
          <a:off x="1167774" y="1085453"/>
          <a:ext cx="3256359" cy="32563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Steering Committee</a:t>
          </a:r>
        </a:p>
      </dsp:txBody>
      <dsp:txXfrm>
        <a:off x="2037222" y="1288975"/>
        <a:ext cx="1517463" cy="610567"/>
      </dsp:txXfrm>
    </dsp:sp>
    <dsp:sp modelId="{E7321AD2-D574-449C-8DD2-1A9DC3660F10}">
      <dsp:nvSpPr>
        <dsp:cNvPr id="0" name=""/>
        <dsp:cNvSpPr/>
      </dsp:nvSpPr>
      <dsp:spPr>
        <a:xfrm>
          <a:off x="1710501" y="2170906"/>
          <a:ext cx="2170906" cy="2170906"/>
        </a:xfrm>
        <a:prstGeom prst="ellipse">
          <a:avLst/>
        </a:prstGeom>
        <a:solidFill>
          <a:srgbClr val="EC93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Project Team</a:t>
          </a:r>
        </a:p>
      </dsp:txBody>
      <dsp:txXfrm>
        <a:off x="2028423" y="2713633"/>
        <a:ext cx="1535062" cy="1085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C01CB-F150-430A-8802-85F7F0387812}">
      <dsp:nvSpPr>
        <dsp:cNvPr id="0" name=""/>
        <dsp:cNvSpPr/>
      </dsp:nvSpPr>
      <dsp:spPr>
        <a:xfrm>
          <a:off x="649117" y="0"/>
          <a:ext cx="7356666" cy="43418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1D5E9-3FB3-4986-9646-227830FA8A22}">
      <dsp:nvSpPr>
        <dsp:cNvPr id="0" name=""/>
        <dsp:cNvSpPr/>
      </dsp:nvSpPr>
      <dsp:spPr>
        <a:xfrm>
          <a:off x="2377"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Invite stakeholders</a:t>
          </a:r>
        </a:p>
        <a:p>
          <a:pPr lvl="0" algn="ctr" defTabSz="711200">
            <a:lnSpc>
              <a:spcPct val="90000"/>
            </a:lnSpc>
            <a:spcBef>
              <a:spcPct val="0"/>
            </a:spcBef>
            <a:spcAft>
              <a:spcPct val="35000"/>
            </a:spcAft>
          </a:pPr>
          <a:r>
            <a:rPr lang="en-US" sz="1600" kern="1200" dirty="0"/>
            <a:t>Form Steering Committee</a:t>
          </a:r>
        </a:p>
      </dsp:txBody>
      <dsp:txXfrm>
        <a:off x="69939" y="1370105"/>
        <a:ext cx="1248899" cy="1601601"/>
      </dsp:txXfrm>
    </dsp:sp>
    <dsp:sp modelId="{E9D7D3CF-740E-4B36-A22E-052AE7AA2889}">
      <dsp:nvSpPr>
        <dsp:cNvPr id="0" name=""/>
        <dsp:cNvSpPr/>
      </dsp:nvSpPr>
      <dsp:spPr>
        <a:xfrm>
          <a:off x="14556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Literature Review and KIIs</a:t>
          </a:r>
        </a:p>
      </dsp:txBody>
      <dsp:txXfrm>
        <a:off x="1523163" y="1370105"/>
        <a:ext cx="1248899" cy="1601601"/>
      </dsp:txXfrm>
    </dsp:sp>
    <dsp:sp modelId="{C5EE9AE3-E298-49E4-B71C-ADA4CD505B4B}">
      <dsp:nvSpPr>
        <dsp:cNvPr id="0" name=""/>
        <dsp:cNvSpPr/>
      </dsp:nvSpPr>
      <dsp:spPr>
        <a:xfrm>
          <a:off x="290882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Develop list of potential outcome domains and metrics</a:t>
          </a:r>
        </a:p>
      </dsp:txBody>
      <dsp:txXfrm>
        <a:off x="2976388" y="1370105"/>
        <a:ext cx="1248899" cy="1601601"/>
      </dsp:txXfrm>
    </dsp:sp>
    <dsp:sp modelId="{78083986-5F70-4BB3-BEC0-951AF2DAA25D}">
      <dsp:nvSpPr>
        <dsp:cNvPr id="0" name=""/>
        <dsp:cNvSpPr/>
      </dsp:nvSpPr>
      <dsp:spPr>
        <a:xfrm>
          <a:off x="436205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Design and conduct Delphi to assess outcomes</a:t>
          </a:r>
        </a:p>
      </dsp:txBody>
      <dsp:txXfrm>
        <a:off x="4429613" y="1370105"/>
        <a:ext cx="1248899" cy="1601601"/>
      </dsp:txXfrm>
    </dsp:sp>
    <dsp:sp modelId="{04BDD0C0-3C82-4E6E-B7A4-BEE8DDF27695}">
      <dsp:nvSpPr>
        <dsp:cNvPr id="0" name=""/>
        <dsp:cNvSpPr/>
      </dsp:nvSpPr>
      <dsp:spPr>
        <a:xfrm>
          <a:off x="5815276"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In-person multi-stakeholder meeting to agree/finalize core list</a:t>
          </a:r>
        </a:p>
      </dsp:txBody>
      <dsp:txXfrm>
        <a:off x="5882838" y="1370105"/>
        <a:ext cx="1248899" cy="1601601"/>
      </dsp:txXfrm>
    </dsp:sp>
    <dsp:sp modelId="{99CA944E-E76A-48F9-B882-9638B3F5A587}">
      <dsp:nvSpPr>
        <dsp:cNvPr id="0" name=""/>
        <dsp:cNvSpPr/>
      </dsp:nvSpPr>
      <dsp:spPr>
        <a:xfrm>
          <a:off x="7268501" y="1302543"/>
          <a:ext cx="1384023" cy="1736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Publish recs</a:t>
          </a:r>
        </a:p>
      </dsp:txBody>
      <dsp:txXfrm>
        <a:off x="7336063" y="1370105"/>
        <a:ext cx="1248899" cy="16016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AA721-4249-CC4B-9765-34135931E97F}">
      <dsp:nvSpPr>
        <dsp:cNvPr id="0" name=""/>
        <dsp:cNvSpPr/>
      </dsp:nvSpPr>
      <dsp:spPr>
        <a:xfrm>
          <a:off x="2411" y="258167"/>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Mortality</a:t>
          </a:r>
        </a:p>
      </dsp:txBody>
      <dsp:txXfrm>
        <a:off x="2411" y="258167"/>
        <a:ext cx="1912739" cy="1147643"/>
      </dsp:txXfrm>
    </dsp:sp>
    <dsp:sp modelId="{EB35374F-D102-FF44-B41A-D1867D3421D6}">
      <dsp:nvSpPr>
        <dsp:cNvPr id="0" name=""/>
        <dsp:cNvSpPr/>
      </dsp:nvSpPr>
      <dsp:spPr>
        <a:xfrm>
          <a:off x="2106423" y="258167"/>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Safety</a:t>
          </a:r>
        </a:p>
      </dsp:txBody>
      <dsp:txXfrm>
        <a:off x="2106423" y="258167"/>
        <a:ext cx="1912739" cy="1147643"/>
      </dsp:txXfrm>
    </dsp:sp>
    <dsp:sp modelId="{AA862DA1-C46A-744A-AF01-E3C5F25E8135}">
      <dsp:nvSpPr>
        <dsp:cNvPr id="0" name=""/>
        <dsp:cNvSpPr/>
      </dsp:nvSpPr>
      <dsp:spPr>
        <a:xfrm>
          <a:off x="4210436" y="258167"/>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Cure</a:t>
          </a:r>
        </a:p>
        <a:p>
          <a:pPr lvl="0" algn="ctr" defTabSz="711200">
            <a:lnSpc>
              <a:spcPct val="90000"/>
            </a:lnSpc>
            <a:spcBef>
              <a:spcPct val="0"/>
            </a:spcBef>
            <a:spcAft>
              <a:spcPct val="35000"/>
            </a:spcAft>
          </a:pPr>
          <a:r>
            <a:rPr lang="en-US" sz="1600" kern="1200" dirty="0"/>
            <a:t>(Factor activity level, Durability)</a:t>
          </a:r>
        </a:p>
      </dsp:txBody>
      <dsp:txXfrm>
        <a:off x="4210436" y="258167"/>
        <a:ext cx="1912739" cy="1147643"/>
      </dsp:txXfrm>
    </dsp:sp>
    <dsp:sp modelId="{F541CA9A-86B9-484D-84D3-CF6F265812F8}">
      <dsp:nvSpPr>
        <dsp:cNvPr id="0" name=""/>
        <dsp:cNvSpPr/>
      </dsp:nvSpPr>
      <dsp:spPr>
        <a:xfrm>
          <a:off x="6314449" y="258167"/>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Bleeding </a:t>
          </a:r>
        </a:p>
        <a:p>
          <a:pPr lvl="0" algn="ctr" defTabSz="711200">
            <a:lnSpc>
              <a:spcPct val="90000"/>
            </a:lnSpc>
            <a:spcBef>
              <a:spcPct val="0"/>
            </a:spcBef>
            <a:spcAft>
              <a:spcPct val="35000"/>
            </a:spcAft>
          </a:pPr>
          <a:r>
            <a:rPr lang="en-US" sz="1600" kern="1200" dirty="0"/>
            <a:t>(Frequency, Severity)</a:t>
          </a:r>
        </a:p>
      </dsp:txBody>
      <dsp:txXfrm>
        <a:off x="6314449" y="258167"/>
        <a:ext cx="1912739" cy="1147643"/>
      </dsp:txXfrm>
    </dsp:sp>
    <dsp:sp modelId="{3426E130-F060-2743-91A5-F96BC6E1A1B7}">
      <dsp:nvSpPr>
        <dsp:cNvPr id="0" name=""/>
        <dsp:cNvSpPr/>
      </dsp:nvSpPr>
      <dsp:spPr>
        <a:xfrm>
          <a:off x="2411" y="1597084"/>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Function / Activity / Participation</a:t>
          </a:r>
        </a:p>
      </dsp:txBody>
      <dsp:txXfrm>
        <a:off x="2411" y="1597084"/>
        <a:ext cx="1912739" cy="1147643"/>
      </dsp:txXfrm>
    </dsp:sp>
    <dsp:sp modelId="{A7554A41-D39E-B642-9C49-3208A697813E}">
      <dsp:nvSpPr>
        <dsp:cNvPr id="0" name=""/>
        <dsp:cNvSpPr/>
      </dsp:nvSpPr>
      <dsp:spPr>
        <a:xfrm>
          <a:off x="2106423" y="1597084"/>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Health Related Quality of Life</a:t>
          </a:r>
        </a:p>
      </dsp:txBody>
      <dsp:txXfrm>
        <a:off x="2106423" y="1597084"/>
        <a:ext cx="1912739" cy="1147643"/>
      </dsp:txXfrm>
    </dsp:sp>
    <dsp:sp modelId="{D54D36DF-DF94-534A-8757-746A6AE25712}">
      <dsp:nvSpPr>
        <dsp:cNvPr id="0" name=""/>
        <dsp:cNvSpPr/>
      </dsp:nvSpPr>
      <dsp:spPr>
        <a:xfrm>
          <a:off x="4210436" y="1597084"/>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Musculoskeletal complications </a:t>
          </a:r>
        </a:p>
      </dsp:txBody>
      <dsp:txXfrm>
        <a:off x="4210436" y="1597084"/>
        <a:ext cx="1912739" cy="1147643"/>
      </dsp:txXfrm>
    </dsp:sp>
    <dsp:sp modelId="{6A900B70-9AA4-BD48-BF0A-27065ED16C14}">
      <dsp:nvSpPr>
        <dsp:cNvPr id="0" name=""/>
        <dsp:cNvSpPr/>
      </dsp:nvSpPr>
      <dsp:spPr>
        <a:xfrm>
          <a:off x="6314449" y="1597084"/>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Pain</a:t>
          </a:r>
        </a:p>
      </dsp:txBody>
      <dsp:txXfrm>
        <a:off x="6314449" y="1597084"/>
        <a:ext cx="1912739" cy="1147643"/>
      </dsp:txXfrm>
    </dsp:sp>
    <dsp:sp modelId="{869C0E84-7751-354B-92B0-595029659E41}">
      <dsp:nvSpPr>
        <dsp:cNvPr id="0" name=""/>
        <dsp:cNvSpPr/>
      </dsp:nvSpPr>
      <dsp:spPr>
        <a:xfrm>
          <a:off x="2106423" y="2936002"/>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Economics</a:t>
          </a:r>
        </a:p>
      </dsp:txBody>
      <dsp:txXfrm>
        <a:off x="2106423" y="2936002"/>
        <a:ext cx="1912739" cy="1147643"/>
      </dsp:txXfrm>
    </dsp:sp>
    <dsp:sp modelId="{9C7B17C1-6FF0-124B-AB00-754CD839D269}">
      <dsp:nvSpPr>
        <dsp:cNvPr id="0" name=""/>
        <dsp:cNvSpPr/>
      </dsp:nvSpPr>
      <dsp:spPr>
        <a:xfrm>
          <a:off x="4210436" y="2936002"/>
          <a:ext cx="1912739" cy="1147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 </a:t>
          </a:r>
        </a:p>
        <a:p>
          <a:pPr lvl="0" algn="ctr" defTabSz="711200">
            <a:lnSpc>
              <a:spcPct val="90000"/>
            </a:lnSpc>
            <a:spcBef>
              <a:spcPct val="0"/>
            </a:spcBef>
            <a:spcAft>
              <a:spcPct val="35000"/>
            </a:spcAft>
          </a:pPr>
          <a:r>
            <a:rPr lang="en-US" sz="1600" kern="1200" dirty="0"/>
            <a:t>(others domains, novel metrics, or groupings)</a:t>
          </a:r>
        </a:p>
      </dsp:txBody>
      <dsp:txXfrm>
        <a:off x="4210436" y="2936002"/>
        <a:ext cx="1912739" cy="114764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A51D1-4C45-5D4B-8FE9-94CEA7CA2AEF}" type="datetimeFigureOut">
              <a:rPr lang="en-US" smtClean="0"/>
              <a:t>1/25/2018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76D7E-347E-8945-AF70-8F0E15626E9D}" type="slidenum">
              <a:rPr lang="en-US" smtClean="0"/>
              <a:t>‹#›</a:t>
            </a:fld>
            <a:endParaRPr lang="en-US"/>
          </a:p>
        </p:txBody>
      </p:sp>
    </p:spTree>
    <p:extLst>
      <p:ext uri="{BB962C8B-B14F-4D97-AF65-F5344CB8AC3E}">
        <p14:creationId xmlns:p14="http://schemas.microsoft.com/office/powerpoint/2010/main" val="1181484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6022F-6E56-468B-AC87-B4B99B56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55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the first</a:t>
            </a:r>
            <a:r>
              <a:rPr lang="en-US" baseline="0" dirty="0"/>
              <a:t> time we are meeting, I’d also like to take a few minutes for the members of the steering committee to get to know each other.  We’ve tried to include one representative from the various stakeholder groups.  We can follow along with the list and if you could just introduce yourself and say a little about your interest in this project</a:t>
            </a:r>
            <a:endParaRPr lang="en-US" dirty="0"/>
          </a:p>
        </p:txBody>
      </p:sp>
      <p:sp>
        <p:nvSpPr>
          <p:cNvPr id="4" name="Slide Number Placeholder 3"/>
          <p:cNvSpPr>
            <a:spLocks noGrp="1"/>
          </p:cNvSpPr>
          <p:nvPr>
            <p:ph type="sldNum" sz="quarter" idx="10"/>
          </p:nvPr>
        </p:nvSpPr>
        <p:spPr/>
        <p:txBody>
          <a:bodyPr/>
          <a:lstStyle/>
          <a:p>
            <a:fld id="{C35E7DB8-9960-49F0-BB68-E57196756AC7}" type="slidenum">
              <a:rPr lang="en-US" smtClean="0"/>
              <a:t>34</a:t>
            </a:fld>
            <a:endParaRPr lang="en-US"/>
          </a:p>
        </p:txBody>
      </p:sp>
    </p:spTree>
    <p:extLst>
      <p:ext uri="{BB962C8B-B14F-4D97-AF65-F5344CB8AC3E}">
        <p14:creationId xmlns:p14="http://schemas.microsoft.com/office/powerpoint/2010/main" val="130304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transition from</a:t>
            </a:r>
            <a:r>
              <a:rPr lang="en-US" baseline="0" dirty="0"/>
              <a:t> the previous to this one, explaining one objective of the process is to ensure everyone understands others needs and goals, outlining common goods more than differences</a:t>
            </a:r>
            <a:endParaRPr lang="en-US" dirty="0"/>
          </a:p>
        </p:txBody>
      </p:sp>
      <p:sp>
        <p:nvSpPr>
          <p:cNvPr id="4" name="Slide Number Placeholder 3"/>
          <p:cNvSpPr>
            <a:spLocks noGrp="1"/>
          </p:cNvSpPr>
          <p:nvPr>
            <p:ph type="sldNum" sz="quarter" idx="10"/>
          </p:nvPr>
        </p:nvSpPr>
        <p:spPr/>
        <p:txBody>
          <a:bodyPr/>
          <a:lstStyle/>
          <a:p>
            <a:fld id="{C35E7DB8-9960-49F0-BB68-E57196756AC7}" type="slidenum">
              <a:rPr lang="en-US" smtClean="0"/>
              <a:t>36</a:t>
            </a:fld>
            <a:endParaRPr lang="en-US"/>
          </a:p>
        </p:txBody>
      </p:sp>
    </p:spTree>
    <p:extLst>
      <p:ext uri="{BB962C8B-B14F-4D97-AF65-F5344CB8AC3E}">
        <p14:creationId xmlns:p14="http://schemas.microsoft.com/office/powerpoint/2010/main" val="179743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76D7E-347E-8945-AF70-8F0E15626E9D}" type="slidenum">
              <a:rPr lang="en-US" smtClean="0"/>
              <a:t>46</a:t>
            </a:fld>
            <a:endParaRPr lang="en-US"/>
          </a:p>
        </p:txBody>
      </p:sp>
    </p:spTree>
    <p:extLst>
      <p:ext uri="{BB962C8B-B14F-4D97-AF65-F5344CB8AC3E}">
        <p14:creationId xmlns:p14="http://schemas.microsoft.com/office/powerpoint/2010/main" val="3081238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6022F-6E56-468B-AC87-B4B99B56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97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5126E-87FB-4647-9793-339AE63D122B}" type="slidenum">
              <a:rPr lang="en-US" smtClean="0"/>
              <a:t>2</a:t>
            </a:fld>
            <a:endParaRPr lang="en-US"/>
          </a:p>
        </p:txBody>
      </p:sp>
    </p:spTree>
    <p:extLst>
      <p:ext uri="{BB962C8B-B14F-4D97-AF65-F5344CB8AC3E}">
        <p14:creationId xmlns:p14="http://schemas.microsoft.com/office/powerpoint/2010/main" val="120497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76D7E-347E-8945-AF70-8F0E15626E9D}" type="slidenum">
              <a:rPr lang="en-US" smtClean="0"/>
              <a:t>18</a:t>
            </a:fld>
            <a:endParaRPr lang="en-US"/>
          </a:p>
        </p:txBody>
      </p:sp>
    </p:spTree>
    <p:extLst>
      <p:ext uri="{BB962C8B-B14F-4D97-AF65-F5344CB8AC3E}">
        <p14:creationId xmlns:p14="http://schemas.microsoft.com/office/powerpoint/2010/main" val="54239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DCE with efficacy results out of a NMA</a:t>
            </a:r>
            <a:endParaRPr lang="en-US" dirty="0"/>
          </a:p>
        </p:txBody>
      </p:sp>
      <p:sp>
        <p:nvSpPr>
          <p:cNvPr id="4" name="Slide Number Placeholder 3"/>
          <p:cNvSpPr>
            <a:spLocks noGrp="1"/>
          </p:cNvSpPr>
          <p:nvPr>
            <p:ph type="sldNum" sz="quarter" idx="10"/>
          </p:nvPr>
        </p:nvSpPr>
        <p:spPr/>
        <p:txBody>
          <a:bodyPr/>
          <a:lstStyle/>
          <a:p>
            <a:fld id="{52C76D7E-347E-8945-AF70-8F0E15626E9D}" type="slidenum">
              <a:rPr lang="en-US" smtClean="0"/>
              <a:t>20</a:t>
            </a:fld>
            <a:endParaRPr lang="en-US"/>
          </a:p>
        </p:txBody>
      </p:sp>
    </p:spTree>
    <p:extLst>
      <p:ext uri="{BB962C8B-B14F-4D97-AF65-F5344CB8AC3E}">
        <p14:creationId xmlns:p14="http://schemas.microsoft.com/office/powerpoint/2010/main" val="29200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Fraenkel</a:t>
            </a:r>
            <a:r>
              <a:rPr lang="en-CA" dirty="0"/>
              <a:t> L, Miller AS, Clayton K, et al. Arthritis Care Res 2016; 68: 26–35.</a:t>
            </a:r>
            <a:endParaRPr lang="en-US" dirty="0"/>
          </a:p>
        </p:txBody>
      </p:sp>
      <p:sp>
        <p:nvSpPr>
          <p:cNvPr id="4" name="Slide Number Placeholder 3"/>
          <p:cNvSpPr>
            <a:spLocks noGrp="1"/>
          </p:cNvSpPr>
          <p:nvPr>
            <p:ph type="sldNum" sz="quarter" idx="10"/>
          </p:nvPr>
        </p:nvSpPr>
        <p:spPr/>
        <p:txBody>
          <a:bodyPr/>
          <a:lstStyle/>
          <a:p>
            <a:fld id="{52C76D7E-347E-8945-AF70-8F0E15626E9D}" type="slidenum">
              <a:rPr lang="en-US" smtClean="0"/>
              <a:t>21</a:t>
            </a:fld>
            <a:endParaRPr lang="en-US"/>
          </a:p>
        </p:txBody>
      </p:sp>
    </p:spTree>
    <p:extLst>
      <p:ext uri="{BB962C8B-B14F-4D97-AF65-F5344CB8AC3E}">
        <p14:creationId xmlns:p14="http://schemas.microsoft.com/office/powerpoint/2010/main" val="196097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Patients: no difference in efficacy, 1 is less cumbersome</a:t>
            </a:r>
          </a:p>
          <a:p>
            <a:r>
              <a:rPr lang="en-CA" dirty="0"/>
              <a:t>Physicians: little difference in efficacy, maybe someone wants to avoid 2</a:t>
            </a:r>
            <a:endParaRPr lang="en-US" dirty="0"/>
          </a:p>
        </p:txBody>
      </p:sp>
      <p:sp>
        <p:nvSpPr>
          <p:cNvPr id="4" name="Slide Number Placeholder 3"/>
          <p:cNvSpPr>
            <a:spLocks noGrp="1"/>
          </p:cNvSpPr>
          <p:nvPr>
            <p:ph type="sldNum" sz="quarter" idx="10"/>
          </p:nvPr>
        </p:nvSpPr>
        <p:spPr/>
        <p:txBody>
          <a:bodyPr/>
          <a:lstStyle/>
          <a:p>
            <a:fld id="{52C76D7E-347E-8945-AF70-8F0E15626E9D}" type="slidenum">
              <a:rPr lang="en-US" smtClean="0"/>
              <a:t>22</a:t>
            </a:fld>
            <a:endParaRPr lang="en-US"/>
          </a:p>
        </p:txBody>
      </p:sp>
    </p:spTree>
    <p:extLst>
      <p:ext uri="{BB962C8B-B14F-4D97-AF65-F5344CB8AC3E}">
        <p14:creationId xmlns:p14="http://schemas.microsoft.com/office/powerpoint/2010/main" val="240303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Patients: increase change in fast remission, no increase in toxicity – someone felt </a:t>
            </a:r>
            <a:r>
              <a:rPr lang="en-CA" dirty="0" err="1"/>
              <a:t>burdem</a:t>
            </a:r>
            <a:r>
              <a:rPr lang="en-CA" dirty="0"/>
              <a:t>, someone else felt will never know which one works</a:t>
            </a:r>
          </a:p>
          <a:p>
            <a:r>
              <a:rPr lang="en-CA" dirty="0"/>
              <a:t>Physicians: increase toxicity (not in the evidence)</a:t>
            </a:r>
            <a:endParaRPr lang="en-US" dirty="0"/>
          </a:p>
        </p:txBody>
      </p:sp>
      <p:sp>
        <p:nvSpPr>
          <p:cNvPr id="4" name="Slide Number Placeholder 3"/>
          <p:cNvSpPr>
            <a:spLocks noGrp="1"/>
          </p:cNvSpPr>
          <p:nvPr>
            <p:ph type="sldNum" sz="quarter" idx="10"/>
          </p:nvPr>
        </p:nvSpPr>
        <p:spPr/>
        <p:txBody>
          <a:bodyPr/>
          <a:lstStyle/>
          <a:p>
            <a:fld id="{52C76D7E-347E-8945-AF70-8F0E15626E9D}" type="slidenum">
              <a:rPr lang="en-US" smtClean="0"/>
              <a:t>23</a:t>
            </a:fld>
            <a:endParaRPr lang="en-US"/>
          </a:p>
        </p:txBody>
      </p:sp>
    </p:spTree>
    <p:extLst>
      <p:ext uri="{BB962C8B-B14F-4D97-AF65-F5344CB8AC3E}">
        <p14:creationId xmlns:p14="http://schemas.microsoft.com/office/powerpoint/2010/main" val="147544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r>
              <a:rPr lang="en-US" baseline="0" dirty="0"/>
              <a:t> to introduce PIs and give a moment for them to say hello and a few words about themselves</a:t>
            </a:r>
          </a:p>
          <a:p>
            <a:pPr>
              <a:spcAft>
                <a:spcPts val="600"/>
              </a:spcAft>
            </a:pPr>
            <a:r>
              <a:rPr lang="en-US" b="1" dirty="0"/>
              <a:t>The Center for Medical Technology Policy (CMTP) </a:t>
            </a:r>
          </a:p>
          <a:p>
            <a:pPr lvl="1">
              <a:spcAft>
                <a:spcPts val="600"/>
              </a:spcAft>
            </a:pPr>
            <a:r>
              <a:rPr lang="en-US" dirty="0"/>
              <a:t>an independent, non-profit 501(c)(3) organization that aims to make health care more effective and affordable by improving the quality, relevance, and efficiency of health care research </a:t>
            </a:r>
          </a:p>
          <a:p>
            <a:pPr lvl="1">
              <a:spcAft>
                <a:spcPts val="600"/>
              </a:spcAft>
            </a:pPr>
            <a:r>
              <a:rPr lang="en-US" dirty="0"/>
              <a:t>committed to engaging all relevant stakeholders to improve research design, conduct, and communication; research infrastructure; and policy</a:t>
            </a:r>
          </a:p>
          <a:p>
            <a:pPr>
              <a:spcAft>
                <a:spcPts val="600"/>
              </a:spcAft>
            </a:pPr>
            <a:r>
              <a:rPr lang="en-US" b="1" dirty="0"/>
              <a:t>Green Park Collaborative (GPC)</a:t>
            </a:r>
          </a:p>
          <a:p>
            <a:pPr lvl="1">
              <a:spcAft>
                <a:spcPts val="600"/>
              </a:spcAft>
            </a:pPr>
            <a:r>
              <a:rPr lang="en-US" dirty="0"/>
              <a:t>a major initiative of CMTP</a:t>
            </a:r>
          </a:p>
          <a:p>
            <a:pPr lvl="1">
              <a:spcAft>
                <a:spcPts val="600"/>
              </a:spcAft>
            </a:pPr>
            <a:r>
              <a:rPr lang="en-US" dirty="0"/>
              <a:t>multi-stakeholder forum to clarify evidence needs for “post-regulatory” decisions – patients, providers, payers</a:t>
            </a:r>
            <a:endParaRPr lang="en-US" b="1" dirty="0"/>
          </a:p>
          <a:p>
            <a:pPr lvl="1">
              <a:spcAft>
                <a:spcPts val="600"/>
              </a:spcAft>
            </a:pPr>
            <a:r>
              <a:rPr lang="en-US" dirty="0"/>
              <a:t>Create greater transparency for innovators of studies needed for demonstration of effectiveness and value to payers, HTA, guideline developers, health systems, etc.</a:t>
            </a:r>
          </a:p>
          <a:p>
            <a:endParaRPr lang="en-US" dirty="0"/>
          </a:p>
        </p:txBody>
      </p:sp>
      <p:sp>
        <p:nvSpPr>
          <p:cNvPr id="4" name="Slide Number Placeholder 3"/>
          <p:cNvSpPr>
            <a:spLocks noGrp="1"/>
          </p:cNvSpPr>
          <p:nvPr>
            <p:ph type="sldNum" sz="quarter" idx="10"/>
          </p:nvPr>
        </p:nvSpPr>
        <p:spPr/>
        <p:txBody>
          <a:bodyPr/>
          <a:lstStyle/>
          <a:p>
            <a:fld id="{C35E7DB8-9960-49F0-BB68-E57196756AC7}" type="slidenum">
              <a:rPr lang="en-US" smtClean="0"/>
              <a:t>31</a:t>
            </a:fld>
            <a:endParaRPr lang="en-US"/>
          </a:p>
        </p:txBody>
      </p:sp>
    </p:spTree>
    <p:extLst>
      <p:ext uri="{BB962C8B-B14F-4D97-AF65-F5344CB8AC3E}">
        <p14:creationId xmlns:p14="http://schemas.microsoft.com/office/powerpoint/2010/main" val="136112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5E7DB8-9960-49F0-BB68-E57196756AC7}" type="slidenum">
              <a:rPr lang="en-US" smtClean="0"/>
              <a:t>32</a:t>
            </a:fld>
            <a:endParaRPr lang="en-US"/>
          </a:p>
        </p:txBody>
      </p:sp>
    </p:spTree>
    <p:extLst>
      <p:ext uri="{BB962C8B-B14F-4D97-AF65-F5344CB8AC3E}">
        <p14:creationId xmlns:p14="http://schemas.microsoft.com/office/powerpoint/2010/main" val="99971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6E793D-3371-9643-BA87-7CF4C85EEE3B}"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114970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E793D-3371-9643-BA87-7CF4C85EEE3B}"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43135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E793D-3371-9643-BA87-7CF4C85EEE3B}"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203753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 w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24114" y="2002971"/>
            <a:ext cx="10879264" cy="2191658"/>
          </a:xfrm>
          <a:prstGeom prst="rect">
            <a:avLst/>
          </a:prstGeom>
        </p:spPr>
        <p:txBody>
          <a:bodyPr anchor="b"/>
          <a:lstStyle>
            <a:lvl1pPr algn="l">
              <a:defRPr sz="5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24114" y="4194629"/>
            <a:ext cx="10879264" cy="580571"/>
          </a:xfrm>
          <a:prstGeom prst="rect">
            <a:avLst/>
          </a:prstGeom>
        </p:spPr>
        <p:txBody>
          <a:bodyPr anchor="ctr" anchorCtr="0"/>
          <a:lstStyle>
            <a:lvl1pPr marL="0" indent="0" algn="l">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0"/>
          <p:cNvSpPr>
            <a:spLocks noGrp="1"/>
          </p:cNvSpPr>
          <p:nvPr>
            <p:ph type="body" sz="quarter" idx="10" hasCustomPrompt="1"/>
          </p:nvPr>
        </p:nvSpPr>
        <p:spPr>
          <a:xfrm>
            <a:off x="624115" y="5090326"/>
            <a:ext cx="10879264" cy="496278"/>
          </a:xfrm>
          <a:prstGeom prst="rect">
            <a:avLst/>
          </a:prstGeo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chemeClr val="bg1"/>
                </a:solidFill>
              </a:defRPr>
            </a:lvl1pPr>
          </a:lstStyle>
          <a:p>
            <a:pPr lvl="0"/>
            <a:r>
              <a:rPr lang="en-US" dirty="0"/>
              <a:t>Speaker Name  |  Second Speaker  |  Organization</a:t>
            </a:r>
          </a:p>
        </p:txBody>
      </p:sp>
      <p:cxnSp>
        <p:nvCxnSpPr>
          <p:cNvPr id="5" name="Straight Connector 4"/>
          <p:cNvCxnSpPr/>
          <p:nvPr userDrawn="1"/>
        </p:nvCxnSpPr>
        <p:spPr>
          <a:xfrm>
            <a:off x="624114" y="4194629"/>
            <a:ext cx="10879264"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85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MTP Content Slide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99702"/>
            <a:ext cx="10972800" cy="496962"/>
          </a:xfrm>
          <a:prstGeom prst="rect">
            <a:avLst/>
          </a:prstGeom>
        </p:spPr>
        <p:txBody>
          <a:bodyPr anchor="ctr"/>
          <a:lstStyle>
            <a:lvl1pPr algn="l">
              <a:defRPr sz="2800" cap="all">
                <a:solidFill>
                  <a:schemeClr val="bg1"/>
                </a:solidFill>
                <a:latin typeface="Arial Black"/>
                <a:cs typeface="Arial Black"/>
              </a:defRPr>
            </a:lvl1pPr>
          </a:lstStyle>
          <a:p>
            <a:r>
              <a:rPr lang="en-US" dirty="0"/>
              <a:t>Click to edit Master title style</a:t>
            </a:r>
          </a:p>
        </p:txBody>
      </p:sp>
      <p:sp>
        <p:nvSpPr>
          <p:cNvPr id="3" name="Content Placeholder 2"/>
          <p:cNvSpPr>
            <a:spLocks noGrp="1"/>
          </p:cNvSpPr>
          <p:nvPr>
            <p:ph idx="1"/>
          </p:nvPr>
        </p:nvSpPr>
        <p:spPr>
          <a:xfrm>
            <a:off x="609600" y="1809189"/>
            <a:ext cx="7889032" cy="449362"/>
          </a:xfrm>
          <a:prstGeom prst="rect">
            <a:avLst/>
          </a:prstGeom>
        </p:spPr>
        <p:txBody>
          <a:bodyPr anchor="b"/>
          <a:lstStyle>
            <a:lvl1pPr marL="0" indent="0">
              <a:buClr>
                <a:srgbClr val="EC9322"/>
              </a:buClr>
              <a:buNone/>
              <a:defRPr sz="2400" b="1" i="0">
                <a:solidFill>
                  <a:srgbClr val="175F9E"/>
                </a:solidFill>
                <a:latin typeface="Arial"/>
                <a:cs typeface="Arial"/>
              </a:defRPr>
            </a:lvl1pPr>
            <a:lvl2pPr marL="457200" indent="0">
              <a:buClr>
                <a:srgbClr val="EC9322"/>
              </a:buClr>
              <a:buNone/>
              <a:defRPr sz="1800">
                <a:latin typeface="Arial"/>
                <a:cs typeface="Arial"/>
              </a:defRPr>
            </a:lvl2pPr>
            <a:lvl3pPr marL="914400" indent="0">
              <a:buClr>
                <a:srgbClr val="EC9322"/>
              </a:buClr>
              <a:buNone/>
              <a:defRPr sz="1800">
                <a:latin typeface="Arial"/>
                <a:cs typeface="Arial"/>
              </a:defRPr>
            </a:lvl3pPr>
            <a:lvl4pPr marL="1371600" indent="0">
              <a:buClr>
                <a:srgbClr val="EC9322"/>
              </a:buClr>
              <a:buNone/>
              <a:defRPr sz="1800">
                <a:latin typeface="Arial"/>
                <a:cs typeface="Arial"/>
              </a:defRPr>
            </a:lvl4pPr>
            <a:lvl5pPr marL="1828800" indent="0">
              <a:buClr>
                <a:srgbClr val="EC9322"/>
              </a:buClr>
              <a:buNone/>
              <a:defRPr sz="1800">
                <a:latin typeface="Arial"/>
                <a:cs typeface="Arial"/>
              </a:defRPr>
            </a:lvl5pPr>
          </a:lstStyle>
          <a:p>
            <a:pPr lvl="0"/>
            <a:r>
              <a:rPr lang="en-US" dirty="0"/>
              <a:t>Click to edit Master text styles</a:t>
            </a:r>
          </a:p>
        </p:txBody>
      </p:sp>
      <p:sp>
        <p:nvSpPr>
          <p:cNvPr id="5" name="Text Placeholder 4"/>
          <p:cNvSpPr>
            <a:spLocks noGrp="1"/>
          </p:cNvSpPr>
          <p:nvPr>
            <p:ph type="body" sz="quarter" idx="10"/>
          </p:nvPr>
        </p:nvSpPr>
        <p:spPr>
          <a:xfrm>
            <a:off x="609600" y="2338926"/>
            <a:ext cx="7889032" cy="2273787"/>
          </a:xfrm>
          <a:prstGeom prst="rect">
            <a:avLst/>
          </a:prstGeom>
        </p:spPr>
        <p:txBody>
          <a:bodyPr vert="horz"/>
          <a:lstStyle>
            <a:lvl1pPr marL="0" indent="0">
              <a:buNone/>
              <a:defRPr sz="1800" b="0" i="0">
                <a:latin typeface="Arial"/>
                <a:cs typeface="Arial"/>
              </a:defRPr>
            </a:lvl1pPr>
            <a:lvl2pPr marL="457200" indent="0">
              <a:buNone/>
              <a:defRPr sz="1800" b="0" i="0">
                <a:latin typeface="Arial"/>
                <a:cs typeface="Arial"/>
              </a:defRPr>
            </a:lvl2pPr>
            <a:lvl3pPr marL="914400" indent="0">
              <a:buNone/>
              <a:defRPr sz="1800" b="0" i="0">
                <a:latin typeface="Arial"/>
                <a:cs typeface="Arial"/>
              </a:defRPr>
            </a:lvl3pPr>
            <a:lvl4pPr marL="1371600" indent="0">
              <a:buNone/>
              <a:defRPr sz="1800" b="0" i="0">
                <a:latin typeface="Arial"/>
                <a:cs typeface="Arial"/>
              </a:defRPr>
            </a:lvl4pPr>
            <a:lvl5pPr marL="1828800" indent="0">
              <a:buNone/>
              <a:defRPr sz="1800" b="0" i="0">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218561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E793D-3371-9643-BA87-7CF4C85EEE3B}"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9120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6E793D-3371-9643-BA87-7CF4C85EEE3B}"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17482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6E793D-3371-9643-BA87-7CF4C85EEE3B}" type="datetimeFigureOut">
              <a:rPr lang="en-US" smtClean="0"/>
              <a:t>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55132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6E793D-3371-9643-BA87-7CF4C85EEE3B}" type="datetimeFigureOut">
              <a:rPr lang="en-US" smtClean="0"/>
              <a:t>1/25/2018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1878721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6E793D-3371-9643-BA87-7CF4C85EEE3B}" type="datetimeFigureOut">
              <a:rPr lang="en-US" smtClean="0"/>
              <a:t>1/25/2018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1212894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E793D-3371-9643-BA87-7CF4C85EEE3B}" type="datetimeFigureOut">
              <a:rPr lang="en-US" smtClean="0"/>
              <a:t>1/25/2018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120175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6E793D-3371-9643-BA87-7CF4C85EEE3B}" type="datetimeFigureOut">
              <a:rPr lang="en-US" smtClean="0"/>
              <a:t>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83650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6E793D-3371-9643-BA87-7CF4C85EEE3B}" type="datetimeFigureOut">
              <a:rPr lang="en-US" smtClean="0"/>
              <a:t>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9D32C-40E3-9D4F-8ABC-4C4F9B9BA47D}" type="slidenum">
              <a:rPr lang="en-US" smtClean="0"/>
              <a:t>‹#›</a:t>
            </a:fld>
            <a:endParaRPr lang="en-US"/>
          </a:p>
        </p:txBody>
      </p:sp>
    </p:spTree>
    <p:extLst>
      <p:ext uri="{BB962C8B-B14F-4D97-AF65-F5344CB8AC3E}">
        <p14:creationId xmlns:p14="http://schemas.microsoft.com/office/powerpoint/2010/main" val="1649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E793D-3371-9643-BA87-7CF4C85EEE3B}" type="datetimeFigureOut">
              <a:rPr lang="en-US" smtClean="0"/>
              <a:t>1/25/2018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9D32C-40E3-9D4F-8ABC-4C4F9B9BA47D}" type="slidenum">
              <a:rPr lang="en-US" smtClean="0"/>
              <a:t>‹#›</a:t>
            </a:fld>
            <a:endParaRPr lang="en-US"/>
          </a:p>
        </p:txBody>
      </p:sp>
    </p:spTree>
    <p:extLst>
      <p:ext uri="{BB962C8B-B14F-4D97-AF65-F5344CB8AC3E}">
        <p14:creationId xmlns:p14="http://schemas.microsoft.com/office/powerpoint/2010/main" val="471423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Assessing Innovation as Part of Stakeholder Communications </a:t>
            </a:r>
          </a:p>
        </p:txBody>
      </p:sp>
      <p:sp>
        <p:nvSpPr>
          <p:cNvPr id="3" name="Subtitle 2"/>
          <p:cNvSpPr>
            <a:spLocks noGrp="1"/>
          </p:cNvSpPr>
          <p:nvPr>
            <p:ph type="subTitle" idx="1"/>
          </p:nvPr>
        </p:nvSpPr>
        <p:spPr/>
        <p:txBody>
          <a:bodyPr/>
          <a:lstStyle/>
          <a:p>
            <a:r>
              <a:rPr lang="en-US" dirty="0">
                <a:solidFill>
                  <a:srgbClr val="0432FF"/>
                </a:solidFill>
              </a:rPr>
              <a:t>Learning from the </a:t>
            </a:r>
            <a:r>
              <a:rPr lang="en-US" dirty="0" err="1">
                <a:solidFill>
                  <a:srgbClr val="0432FF"/>
                </a:solidFill>
              </a:rPr>
              <a:t>coreHEM</a:t>
            </a:r>
            <a:r>
              <a:rPr lang="en-US">
                <a:solidFill>
                  <a:srgbClr val="0432FF"/>
                </a:solidFill>
              </a:rPr>
              <a:t> project</a:t>
            </a:r>
            <a:endParaRPr lang="en-US" dirty="0">
              <a:solidFill>
                <a:srgbClr val="0432FF"/>
              </a:solidFill>
            </a:endParaRPr>
          </a:p>
        </p:txBody>
      </p:sp>
      <p:sp>
        <p:nvSpPr>
          <p:cNvPr id="4" name="Text Placeholder 3"/>
          <p:cNvSpPr>
            <a:spLocks noGrp="1"/>
          </p:cNvSpPr>
          <p:nvPr>
            <p:ph type="body" sz="quarter" idx="10"/>
          </p:nvPr>
        </p:nvSpPr>
        <p:spPr>
          <a:xfrm>
            <a:off x="624114" y="4951779"/>
            <a:ext cx="10879264" cy="770147"/>
          </a:xfrm>
        </p:spPr>
        <p:txBody>
          <a:bodyPr>
            <a:normAutofit fontScale="85000" lnSpcReduction="20000"/>
          </a:bodyPr>
          <a:lstStyle/>
          <a:p>
            <a:r>
              <a:rPr lang="en-US" b="0" dirty="0">
                <a:solidFill>
                  <a:srgbClr val="FF0000"/>
                </a:solidFill>
              </a:rPr>
              <a:t>Alfonso Iorio, MD, PhD</a:t>
            </a:r>
          </a:p>
          <a:p>
            <a:r>
              <a:rPr lang="en-US" b="0" dirty="0">
                <a:solidFill>
                  <a:srgbClr val="FF0000"/>
                </a:solidFill>
              </a:rPr>
              <a:t>Hamilton, ON, Canada</a:t>
            </a:r>
          </a:p>
        </p:txBody>
      </p:sp>
      <p:sp>
        <p:nvSpPr>
          <p:cNvPr id="5" name="TextBox 4"/>
          <p:cNvSpPr txBox="1"/>
          <p:nvPr/>
        </p:nvSpPr>
        <p:spPr>
          <a:xfrm>
            <a:off x="759417" y="626063"/>
            <a:ext cx="6994864" cy="1384995"/>
          </a:xfrm>
          <a:prstGeom prst="rect">
            <a:avLst/>
          </a:prstGeom>
          <a:noFill/>
        </p:spPr>
        <p:txBody>
          <a:bodyPr wrap="none" rtlCol="0">
            <a:spAutoFit/>
          </a:bodyPr>
          <a:lstStyle/>
          <a:p>
            <a:r>
              <a:rPr lang="en-US" sz="2800" dirty="0"/>
              <a:t>2018 Global </a:t>
            </a:r>
            <a:r>
              <a:rPr lang="en-US" sz="2800" dirty="0" err="1"/>
              <a:t>Haemophilia</a:t>
            </a:r>
            <a:r>
              <a:rPr lang="en-US" sz="2800" dirty="0"/>
              <a:t> Advocacy Leadership</a:t>
            </a:r>
          </a:p>
          <a:p>
            <a:r>
              <a:rPr lang="en-US" sz="2800" dirty="0"/>
              <a:t>Budapest, Hungary</a:t>
            </a:r>
          </a:p>
          <a:p>
            <a:r>
              <a:rPr lang="en-US" sz="2800" dirty="0"/>
              <a:t>22 January 2018</a:t>
            </a:r>
          </a:p>
        </p:txBody>
      </p:sp>
    </p:spTree>
    <p:extLst>
      <p:ext uri="{BB962C8B-B14F-4D97-AF65-F5344CB8AC3E}">
        <p14:creationId xmlns:p14="http://schemas.microsoft.com/office/powerpoint/2010/main" val="106612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19DE-1C28-2642-B4E6-58B754196986}"/>
              </a:ext>
            </a:extLst>
          </p:cNvPr>
          <p:cNvSpPr>
            <a:spLocks noGrp="1"/>
          </p:cNvSpPr>
          <p:nvPr>
            <p:ph type="title"/>
          </p:nvPr>
        </p:nvSpPr>
        <p:spPr/>
        <p:txBody>
          <a:bodyPr/>
          <a:lstStyle/>
          <a:p>
            <a:r>
              <a:rPr lang="en-CA" dirty="0"/>
              <a:t>The outcome matrix</a:t>
            </a:r>
            <a:endParaRPr lang="en-US" dirty="0"/>
          </a:p>
        </p:txBody>
      </p:sp>
      <p:graphicFrame>
        <p:nvGraphicFramePr>
          <p:cNvPr id="4" name="Content Placeholder 3">
            <a:extLst>
              <a:ext uri="{FF2B5EF4-FFF2-40B4-BE49-F238E27FC236}">
                <a16:creationId xmlns:a16="http://schemas.microsoft.com/office/drawing/2014/main" id="{E04DB9EF-A43F-F443-9472-82152195641F}"/>
              </a:ext>
            </a:extLst>
          </p:cNvPr>
          <p:cNvGraphicFramePr>
            <a:graphicFrameLocks noGrp="1"/>
          </p:cNvGraphicFramePr>
          <p:nvPr>
            <p:ph idx="1"/>
            <p:extLst/>
          </p:nvPr>
        </p:nvGraphicFramePr>
        <p:xfrm>
          <a:off x="690716" y="1855121"/>
          <a:ext cx="10515600" cy="3108960"/>
        </p:xfrm>
        <a:graphic>
          <a:graphicData uri="http://schemas.openxmlformats.org/drawingml/2006/table">
            <a:tbl>
              <a:tblPr firstRow="1" bandRow="1">
                <a:tableStyleId>{5C22544A-7EE6-4342-B048-85BDC9FD1C3A}</a:tableStyleId>
              </a:tblPr>
              <a:tblGrid>
                <a:gridCol w="2657167">
                  <a:extLst>
                    <a:ext uri="{9D8B030D-6E8A-4147-A177-3AD203B41FA5}">
                      <a16:colId xmlns:a16="http://schemas.microsoft.com/office/drawing/2014/main" val="594835883"/>
                    </a:ext>
                  </a:extLst>
                </a:gridCol>
                <a:gridCol w="1991033">
                  <a:extLst>
                    <a:ext uri="{9D8B030D-6E8A-4147-A177-3AD203B41FA5}">
                      <a16:colId xmlns:a16="http://schemas.microsoft.com/office/drawing/2014/main" val="1978178075"/>
                    </a:ext>
                  </a:extLst>
                </a:gridCol>
                <a:gridCol w="2005780">
                  <a:extLst>
                    <a:ext uri="{9D8B030D-6E8A-4147-A177-3AD203B41FA5}">
                      <a16:colId xmlns:a16="http://schemas.microsoft.com/office/drawing/2014/main" val="38688965"/>
                    </a:ext>
                  </a:extLst>
                </a:gridCol>
                <a:gridCol w="2005781">
                  <a:extLst>
                    <a:ext uri="{9D8B030D-6E8A-4147-A177-3AD203B41FA5}">
                      <a16:colId xmlns:a16="http://schemas.microsoft.com/office/drawing/2014/main" val="2390962220"/>
                    </a:ext>
                  </a:extLst>
                </a:gridCol>
                <a:gridCol w="1855839">
                  <a:extLst>
                    <a:ext uri="{9D8B030D-6E8A-4147-A177-3AD203B41FA5}">
                      <a16:colId xmlns:a16="http://schemas.microsoft.com/office/drawing/2014/main" val="3512226390"/>
                    </a:ext>
                  </a:extLst>
                </a:gridCol>
              </a:tblGrid>
              <a:tr h="370840">
                <a:tc>
                  <a:txBody>
                    <a:bodyPr/>
                    <a:lstStyle/>
                    <a:p>
                      <a:r>
                        <a:rPr lang="en-CA" sz="2800" dirty="0" err="1"/>
                        <a:t>Stuyd</a:t>
                      </a:r>
                      <a:r>
                        <a:rPr lang="en-CA" sz="2800" dirty="0"/>
                        <a:t>/Outcome</a:t>
                      </a:r>
                      <a:endParaRPr lang="en-US" sz="2800" dirty="0"/>
                    </a:p>
                  </a:txBody>
                  <a:tcPr/>
                </a:tc>
                <a:tc>
                  <a:txBody>
                    <a:bodyPr/>
                    <a:lstStyle/>
                    <a:p>
                      <a:pPr algn="ctr"/>
                      <a:r>
                        <a:rPr lang="en-CA" sz="2800" dirty="0"/>
                        <a:t>Outcome 1</a:t>
                      </a:r>
                      <a:endParaRPr lang="en-US" sz="2800" dirty="0"/>
                    </a:p>
                  </a:txBody>
                  <a:tcPr/>
                </a:tc>
                <a:tc>
                  <a:txBody>
                    <a:bodyPr/>
                    <a:lstStyle/>
                    <a:p>
                      <a:pPr algn="ctr"/>
                      <a:r>
                        <a:rPr lang="en-CA" sz="2800" dirty="0"/>
                        <a:t>Outcome 2</a:t>
                      </a:r>
                      <a:endParaRPr lang="en-US" sz="2800" dirty="0"/>
                    </a:p>
                  </a:txBody>
                  <a:tcPr/>
                </a:tc>
                <a:tc>
                  <a:txBody>
                    <a:bodyPr/>
                    <a:lstStyle/>
                    <a:p>
                      <a:pPr algn="ctr"/>
                      <a:r>
                        <a:rPr lang="en-CA" sz="2800" dirty="0"/>
                        <a:t>Outcome 3</a:t>
                      </a:r>
                      <a:endParaRPr lang="en-US" sz="2800" dirty="0"/>
                    </a:p>
                  </a:txBody>
                  <a:tcPr/>
                </a:tc>
                <a:tc>
                  <a:txBody>
                    <a:bodyPr/>
                    <a:lstStyle/>
                    <a:p>
                      <a:pPr algn="ctr"/>
                      <a:r>
                        <a:rPr lang="en-CA" sz="2800" dirty="0"/>
                        <a:t>Outcome 4</a:t>
                      </a:r>
                      <a:endParaRPr lang="en-US" sz="2800" dirty="0"/>
                    </a:p>
                  </a:txBody>
                  <a:tcPr/>
                </a:tc>
                <a:extLst>
                  <a:ext uri="{0D108BD9-81ED-4DB2-BD59-A6C34878D82A}">
                    <a16:rowId xmlns:a16="http://schemas.microsoft.com/office/drawing/2014/main" val="4227689166"/>
                  </a:ext>
                </a:extLst>
              </a:tr>
              <a:tr h="370840">
                <a:tc>
                  <a:txBody>
                    <a:bodyPr/>
                    <a:lstStyle/>
                    <a:p>
                      <a:r>
                        <a:rPr lang="en-CA" sz="2800" dirty="0"/>
                        <a:t>Study 1</a:t>
                      </a:r>
                      <a:endParaRPr lang="en-US" sz="2800" dirty="0"/>
                    </a:p>
                  </a:txBody>
                  <a:tcPr/>
                </a:tc>
                <a:tc>
                  <a:txBody>
                    <a:bodyPr/>
                    <a:lstStyle/>
                    <a:p>
                      <a:pPr algn="ctr"/>
                      <a:r>
                        <a:rPr lang="en-CA" sz="2800" dirty="0"/>
                        <a:t>X</a:t>
                      </a:r>
                      <a:endParaRPr lang="en-US" sz="2800" dirty="0"/>
                    </a:p>
                  </a:txBody>
                  <a:tcPr/>
                </a:tc>
                <a:tc>
                  <a:txBody>
                    <a:bodyPr/>
                    <a:lstStyle/>
                    <a:p>
                      <a:pPr algn="ctr"/>
                      <a:endParaRPr lang="en-US" sz="2800"/>
                    </a:p>
                  </a:txBody>
                  <a:tcPr/>
                </a:tc>
                <a:tc>
                  <a:txBody>
                    <a:bodyPr/>
                    <a:lstStyle/>
                    <a:p>
                      <a:pPr algn="ctr"/>
                      <a:endParaRPr lang="en-US" sz="2800"/>
                    </a:p>
                  </a:txBody>
                  <a:tcPr/>
                </a:tc>
                <a:tc>
                  <a:txBody>
                    <a:bodyPr/>
                    <a:lstStyle/>
                    <a:p>
                      <a:pPr algn="ctr"/>
                      <a:endParaRPr lang="en-US" sz="2800"/>
                    </a:p>
                  </a:txBody>
                  <a:tcPr/>
                </a:tc>
                <a:extLst>
                  <a:ext uri="{0D108BD9-81ED-4DB2-BD59-A6C34878D82A}">
                    <a16:rowId xmlns:a16="http://schemas.microsoft.com/office/drawing/2014/main" val="1246498689"/>
                  </a:ext>
                </a:extLst>
              </a:tr>
              <a:tr h="370840">
                <a:tc>
                  <a:txBody>
                    <a:bodyPr/>
                    <a:lstStyle/>
                    <a:p>
                      <a:r>
                        <a:rPr lang="en-CA" sz="2800" dirty="0"/>
                        <a:t>Study 2</a:t>
                      </a:r>
                    </a:p>
                  </a:txBody>
                  <a:tcPr/>
                </a:tc>
                <a:tc>
                  <a:txBody>
                    <a:bodyPr/>
                    <a:lstStyle/>
                    <a:p>
                      <a:pPr algn="ctr"/>
                      <a:r>
                        <a:rPr lang="en-CA" sz="2800" dirty="0"/>
                        <a:t>X</a:t>
                      </a:r>
                      <a:endParaRPr lang="en-US" sz="2800" dirty="0"/>
                    </a:p>
                  </a:txBody>
                  <a:tcPr/>
                </a:tc>
                <a:tc>
                  <a:txBody>
                    <a:bodyPr/>
                    <a:lstStyle/>
                    <a:p>
                      <a:pPr algn="ctr"/>
                      <a:endParaRPr lang="en-US" sz="2800" dirty="0"/>
                    </a:p>
                  </a:txBody>
                  <a:tcPr/>
                </a:tc>
                <a:tc>
                  <a:txBody>
                    <a:bodyPr/>
                    <a:lstStyle/>
                    <a:p>
                      <a:pPr algn="ctr"/>
                      <a:r>
                        <a:rPr lang="en-CA" sz="2800" dirty="0"/>
                        <a:t>X</a:t>
                      </a:r>
                      <a:endParaRPr lang="en-US" sz="2800" dirty="0"/>
                    </a:p>
                  </a:txBody>
                  <a:tcPr/>
                </a:tc>
                <a:tc>
                  <a:txBody>
                    <a:bodyPr/>
                    <a:lstStyle/>
                    <a:p>
                      <a:pPr algn="ctr"/>
                      <a:endParaRPr lang="en-US" sz="2800"/>
                    </a:p>
                  </a:txBody>
                  <a:tcPr/>
                </a:tc>
                <a:extLst>
                  <a:ext uri="{0D108BD9-81ED-4DB2-BD59-A6C34878D82A}">
                    <a16:rowId xmlns:a16="http://schemas.microsoft.com/office/drawing/2014/main" val="1165124895"/>
                  </a:ext>
                </a:extLst>
              </a:tr>
              <a:tr h="370840">
                <a:tc>
                  <a:txBody>
                    <a:bodyPr/>
                    <a:lstStyle/>
                    <a:p>
                      <a:r>
                        <a:rPr lang="en-CA" sz="2800" dirty="0"/>
                        <a:t>Study 3</a:t>
                      </a:r>
                      <a:endParaRPr lang="en-US" sz="2800" dirty="0"/>
                    </a:p>
                  </a:txBody>
                  <a:tcPr/>
                </a:tc>
                <a:tc>
                  <a:txBody>
                    <a:bodyPr/>
                    <a:lstStyle/>
                    <a:p>
                      <a:pPr algn="ctr"/>
                      <a:r>
                        <a:rPr lang="en-CA" sz="2800" dirty="0"/>
                        <a:t>X</a:t>
                      </a: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a:p>
                  </a:txBody>
                  <a:tcPr/>
                </a:tc>
                <a:extLst>
                  <a:ext uri="{0D108BD9-81ED-4DB2-BD59-A6C34878D82A}">
                    <a16:rowId xmlns:a16="http://schemas.microsoft.com/office/drawing/2014/main" val="1028224404"/>
                  </a:ext>
                </a:extLst>
              </a:tr>
              <a:tr h="370840">
                <a:tc>
                  <a:txBody>
                    <a:bodyPr/>
                    <a:lstStyle/>
                    <a:p>
                      <a:r>
                        <a:rPr lang="en-CA" sz="2800" dirty="0"/>
                        <a:t>Study 4</a:t>
                      </a:r>
                      <a:endParaRPr lang="en-US" sz="2800" dirty="0"/>
                    </a:p>
                  </a:txBody>
                  <a:tcPr/>
                </a:tc>
                <a:tc>
                  <a:txBody>
                    <a:bodyPr/>
                    <a:lstStyle/>
                    <a:p>
                      <a:pPr algn="ctr"/>
                      <a:endParaRPr lang="en-US" sz="2800" dirty="0"/>
                    </a:p>
                  </a:txBody>
                  <a:tcPr/>
                </a:tc>
                <a:tc>
                  <a:txBody>
                    <a:bodyPr/>
                    <a:lstStyle/>
                    <a:p>
                      <a:pPr algn="ctr"/>
                      <a:r>
                        <a:rPr lang="en-CA" sz="2800" dirty="0"/>
                        <a:t>X</a:t>
                      </a:r>
                      <a:endParaRPr lang="en-US" sz="2800" dirty="0"/>
                    </a:p>
                  </a:txBody>
                  <a:tcPr/>
                </a:tc>
                <a:tc>
                  <a:txBody>
                    <a:bodyPr/>
                    <a:lstStyle/>
                    <a:p>
                      <a:pPr algn="ctr"/>
                      <a:endParaRPr lang="en-US" sz="2800" dirty="0"/>
                    </a:p>
                  </a:txBody>
                  <a:tcPr/>
                </a:tc>
                <a:tc>
                  <a:txBody>
                    <a:bodyPr/>
                    <a:lstStyle/>
                    <a:p>
                      <a:pPr algn="ctr"/>
                      <a:endParaRPr lang="en-US" sz="2800"/>
                    </a:p>
                  </a:txBody>
                  <a:tcPr/>
                </a:tc>
                <a:extLst>
                  <a:ext uri="{0D108BD9-81ED-4DB2-BD59-A6C34878D82A}">
                    <a16:rowId xmlns:a16="http://schemas.microsoft.com/office/drawing/2014/main" val="2395326725"/>
                  </a:ext>
                </a:extLst>
              </a:tr>
              <a:tr h="370840">
                <a:tc>
                  <a:txBody>
                    <a:bodyPr/>
                    <a:lstStyle/>
                    <a:p>
                      <a:r>
                        <a:rPr lang="en-CA" sz="2800" dirty="0"/>
                        <a:t>Study 5</a:t>
                      </a:r>
                      <a:endParaRPr lang="en-US" sz="2800" dirty="0"/>
                    </a:p>
                  </a:txBody>
                  <a:tcPr/>
                </a:tc>
                <a:tc>
                  <a:txBody>
                    <a:bodyPr/>
                    <a:lstStyle/>
                    <a:p>
                      <a:pPr algn="ctr"/>
                      <a:endParaRPr lang="en-US" sz="2800"/>
                    </a:p>
                  </a:txBody>
                  <a:tcPr/>
                </a:tc>
                <a:tc>
                  <a:txBody>
                    <a:bodyPr/>
                    <a:lstStyle/>
                    <a:p>
                      <a:pPr algn="ctr"/>
                      <a:endParaRPr lang="en-US" sz="2800" dirty="0"/>
                    </a:p>
                  </a:txBody>
                  <a:tcPr/>
                </a:tc>
                <a:tc>
                  <a:txBody>
                    <a:bodyPr/>
                    <a:lstStyle/>
                    <a:p>
                      <a:pPr algn="ctr"/>
                      <a:endParaRPr lang="en-US" sz="2800" dirty="0"/>
                    </a:p>
                  </a:txBody>
                  <a:tcPr/>
                </a:tc>
                <a:tc>
                  <a:txBody>
                    <a:bodyPr/>
                    <a:lstStyle/>
                    <a:p>
                      <a:pPr algn="ctr"/>
                      <a:r>
                        <a:rPr lang="en-CA" sz="2800" dirty="0"/>
                        <a:t>X</a:t>
                      </a:r>
                      <a:endParaRPr lang="en-US" sz="2800" dirty="0"/>
                    </a:p>
                  </a:txBody>
                  <a:tcPr/>
                </a:tc>
                <a:extLst>
                  <a:ext uri="{0D108BD9-81ED-4DB2-BD59-A6C34878D82A}">
                    <a16:rowId xmlns:a16="http://schemas.microsoft.com/office/drawing/2014/main" val="2703740719"/>
                  </a:ext>
                </a:extLst>
              </a:tr>
            </a:tbl>
          </a:graphicData>
        </a:graphic>
      </p:graphicFrame>
      <p:sp>
        <p:nvSpPr>
          <p:cNvPr id="5" name="Rectangle 4">
            <a:extLst>
              <a:ext uri="{FF2B5EF4-FFF2-40B4-BE49-F238E27FC236}">
                <a16:creationId xmlns:a16="http://schemas.microsoft.com/office/drawing/2014/main" id="{3511C452-9577-714E-8141-8E92CE157A4A}"/>
              </a:ext>
            </a:extLst>
          </p:cNvPr>
          <p:cNvSpPr/>
          <p:nvPr/>
        </p:nvSpPr>
        <p:spPr>
          <a:xfrm>
            <a:off x="690716" y="5882523"/>
            <a:ext cx="10515600" cy="646331"/>
          </a:xfrm>
          <a:prstGeom prst="rect">
            <a:avLst/>
          </a:prstGeom>
        </p:spPr>
        <p:txBody>
          <a:bodyPr wrap="square">
            <a:spAutoFit/>
          </a:bodyPr>
          <a:lstStyle/>
          <a:p>
            <a:r>
              <a:rPr lang="en-US" dirty="0"/>
              <a:t>Kirkham JJ, </a:t>
            </a:r>
            <a:r>
              <a:rPr lang="en-US" dirty="0" err="1"/>
              <a:t>Dwan</a:t>
            </a:r>
            <a:r>
              <a:rPr lang="en-US" dirty="0"/>
              <a:t> KM, Altman DG, Gamble C, Dodd S, Smyth R, Williamson PR: The impact of outcome reporting bias in </a:t>
            </a:r>
            <a:r>
              <a:rPr lang="en-US" dirty="0" err="1"/>
              <a:t>randomised</a:t>
            </a:r>
            <a:r>
              <a:rPr lang="en-US" dirty="0"/>
              <a:t> controlled trials on a cohort of systematic reviews. BMJ 2010, 340:c365</a:t>
            </a:r>
          </a:p>
        </p:txBody>
      </p:sp>
    </p:spTree>
    <p:extLst>
      <p:ext uri="{BB962C8B-B14F-4D97-AF65-F5344CB8AC3E}">
        <p14:creationId xmlns:p14="http://schemas.microsoft.com/office/powerpoint/2010/main" val="3053659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COMET framework</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0021"/>
            <a:ext cx="8952899" cy="5477979"/>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8800" y="1815548"/>
            <a:ext cx="10963199" cy="5042452"/>
          </a:xfrm>
          <a:prstGeom prst="rect">
            <a:avLst/>
          </a:prstGeom>
        </p:spPr>
      </p:pic>
    </p:spTree>
    <p:extLst>
      <p:ext uri="{BB962C8B-B14F-4D97-AF65-F5344CB8AC3E}">
        <p14:creationId xmlns:p14="http://schemas.microsoft.com/office/powerpoint/2010/main" val="78535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967"/>
            <a:ext cx="12192000" cy="6758066"/>
          </a:xfrm>
          <a:prstGeom prst="rect">
            <a:avLst/>
          </a:prstGeom>
        </p:spPr>
      </p:pic>
    </p:spTree>
    <p:extLst>
      <p:ext uri="{BB962C8B-B14F-4D97-AF65-F5344CB8AC3E}">
        <p14:creationId xmlns:p14="http://schemas.microsoft.com/office/powerpoint/2010/main" val="323484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8938" y="6359891"/>
            <a:ext cx="4744279" cy="369332"/>
          </a:xfrm>
          <a:prstGeom prst="rect">
            <a:avLst/>
          </a:prstGeom>
        </p:spPr>
        <p:txBody>
          <a:bodyPr wrap="square">
            <a:spAutoFit/>
          </a:bodyPr>
          <a:lstStyle/>
          <a:p>
            <a:pPr marL="406400" indent="-406400"/>
            <a:r>
              <a:rPr lang="en-US"/>
              <a:t>Kirkham </a:t>
            </a:r>
            <a:r>
              <a:rPr lang="en-US" dirty="0"/>
              <a:t>JJ et al. PLOS Med 2017; 14: e1002447. </a:t>
            </a:r>
            <a:endParaRPr lang="en-US" dirty="0">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562119091"/>
              </p:ext>
            </p:extLst>
          </p:nvPr>
        </p:nvGraphicFramePr>
        <p:xfrm>
          <a:off x="477078" y="1285461"/>
          <a:ext cx="11317356" cy="4599524"/>
        </p:xfrm>
        <a:graphic>
          <a:graphicData uri="http://schemas.openxmlformats.org/drawingml/2006/table">
            <a:tbl>
              <a:tblPr>
                <a:tableStyleId>{5C22544A-7EE6-4342-B048-85BDC9FD1C3A}</a:tableStyleId>
              </a:tblPr>
              <a:tblGrid>
                <a:gridCol w="1527910">
                  <a:extLst>
                    <a:ext uri="{9D8B030D-6E8A-4147-A177-3AD203B41FA5}">
                      <a16:colId xmlns:a16="http://schemas.microsoft.com/office/drawing/2014/main" val="20000"/>
                    </a:ext>
                  </a:extLst>
                </a:gridCol>
                <a:gridCol w="1108750">
                  <a:extLst>
                    <a:ext uri="{9D8B030D-6E8A-4147-A177-3AD203B41FA5}">
                      <a16:colId xmlns:a16="http://schemas.microsoft.com/office/drawing/2014/main" val="20001"/>
                    </a:ext>
                  </a:extLst>
                </a:gridCol>
                <a:gridCol w="8680696">
                  <a:extLst>
                    <a:ext uri="{9D8B030D-6E8A-4147-A177-3AD203B41FA5}">
                      <a16:colId xmlns:a16="http://schemas.microsoft.com/office/drawing/2014/main" val="20002"/>
                    </a:ext>
                  </a:extLst>
                </a:gridCol>
              </a:tblGrid>
              <a:tr h="263717">
                <a:tc>
                  <a:txBody>
                    <a:bodyPr/>
                    <a:lstStyle/>
                    <a:p>
                      <a:pPr algn="l" fontAlgn="t"/>
                      <a:r>
                        <a:rPr lang="en-US" sz="2000" b="1" u="none" strike="noStrike" dirty="0">
                          <a:effectLst/>
                        </a:rPr>
                        <a:t>Domain</a:t>
                      </a:r>
                      <a:endParaRPr lang="en-US" sz="2000" b="1" i="0" u="none" strike="noStrike" dirty="0">
                        <a:solidFill>
                          <a:srgbClr val="000000"/>
                        </a:solidFill>
                        <a:effectLst/>
                        <a:latin typeface="Helvetica" charset="0"/>
                      </a:endParaRPr>
                    </a:p>
                  </a:txBody>
                  <a:tcPr marL="5994" marR="5994" marT="5994" marB="0">
                    <a:solidFill>
                      <a:schemeClr val="accent1">
                        <a:lumMod val="60000"/>
                        <a:lumOff val="40000"/>
                      </a:schemeClr>
                    </a:solidFill>
                  </a:tcPr>
                </a:tc>
                <a:tc>
                  <a:txBody>
                    <a:bodyPr/>
                    <a:lstStyle/>
                    <a:p>
                      <a:pPr algn="ctr" fontAlgn="t"/>
                      <a:r>
                        <a:rPr lang="en-US" sz="2000" b="1" u="none" strike="noStrike" dirty="0">
                          <a:effectLst/>
                        </a:rPr>
                        <a:t>Standard</a:t>
                      </a:r>
                      <a:endParaRPr lang="en-US" sz="2000" b="1" i="0" u="none" strike="noStrike" dirty="0">
                        <a:solidFill>
                          <a:srgbClr val="000000"/>
                        </a:solidFill>
                        <a:effectLst/>
                        <a:latin typeface="Helvetica" charset="0"/>
                      </a:endParaRPr>
                    </a:p>
                  </a:txBody>
                  <a:tcPr marL="35961" marR="5994" marT="5994" marB="0">
                    <a:solidFill>
                      <a:schemeClr val="accent1">
                        <a:lumMod val="60000"/>
                        <a:lumOff val="40000"/>
                      </a:schemeClr>
                    </a:solidFill>
                  </a:tcPr>
                </a:tc>
                <a:tc>
                  <a:txBody>
                    <a:bodyPr/>
                    <a:lstStyle/>
                    <a:p>
                      <a:pPr algn="ctr" fontAlgn="t"/>
                      <a:r>
                        <a:rPr lang="en-US" sz="2000" b="1" u="none" strike="noStrike" dirty="0">
                          <a:effectLst/>
                        </a:rPr>
                        <a:t>Methodology</a:t>
                      </a:r>
                      <a:endParaRPr lang="en-US" sz="2000" b="1" i="0" u="none" strike="noStrike" dirty="0">
                        <a:solidFill>
                          <a:srgbClr val="000000"/>
                        </a:solidFill>
                        <a:effectLst/>
                        <a:latin typeface="Helvetica" charset="0"/>
                      </a:endParaRPr>
                    </a:p>
                  </a:txBody>
                  <a:tcPr marL="5994" marR="5994" marT="5994" marB="0">
                    <a:solidFill>
                      <a:schemeClr val="accent1">
                        <a:lumMod val="60000"/>
                        <a:lumOff val="40000"/>
                      </a:schemeClr>
                    </a:solidFill>
                  </a:tcPr>
                </a:tc>
                <a:extLst>
                  <a:ext uri="{0D108BD9-81ED-4DB2-BD59-A6C34878D82A}">
                    <a16:rowId xmlns:a16="http://schemas.microsoft.com/office/drawing/2014/main" val="10000"/>
                  </a:ext>
                </a:extLst>
              </a:tr>
              <a:tr h="371602">
                <a:tc>
                  <a:txBody>
                    <a:bodyPr/>
                    <a:lstStyle/>
                    <a:p>
                      <a:pPr algn="l" fontAlgn="t"/>
                      <a:r>
                        <a:rPr lang="en-US" sz="2000" u="none" strike="noStrike" dirty="0">
                          <a:effectLst/>
                        </a:rPr>
                        <a:t>Scope</a:t>
                      </a:r>
                      <a:endParaRPr lang="en-US" sz="2000" b="0" i="0" u="none" strike="noStrike" dirty="0">
                        <a:solidFill>
                          <a:srgbClr val="000000"/>
                        </a:solidFill>
                        <a:effectLst/>
                        <a:latin typeface="Helvetica" charset="0"/>
                      </a:endParaRPr>
                    </a:p>
                  </a:txBody>
                  <a:tcPr marL="5994" marR="5994" marT="5994" marB="0"/>
                </a:tc>
                <a:tc>
                  <a:txBody>
                    <a:bodyPr/>
                    <a:lstStyle/>
                    <a:p>
                      <a:pPr algn="ctr" fontAlgn="t"/>
                      <a:r>
                        <a:rPr lang="en-US" sz="2000" u="none" strike="noStrike" dirty="0">
                          <a:effectLst/>
                        </a:rPr>
                        <a:t>1</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The research or practice setting(s) in which the COS is to be applied</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1"/>
                  </a:ext>
                </a:extLst>
              </a:tr>
              <a:tr h="371602">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is-IS" sz="2000" u="none" strike="noStrike" dirty="0">
                          <a:effectLst/>
                        </a:rPr>
                        <a:t>2</a:t>
                      </a:r>
                      <a:endParaRPr lang="is-I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The health condition(s) covered by the COS</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2"/>
                  </a:ext>
                </a:extLst>
              </a:tr>
              <a:tr h="371602">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3</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dirty="0">
                          <a:effectLst/>
                        </a:rPr>
                        <a:t>The population(s) covered by the COS</a:t>
                      </a:r>
                      <a:endParaRPr lang="en-US" sz="2000" b="0" i="0" u="none" strike="noStrike" dirty="0">
                        <a:solidFill>
                          <a:srgbClr val="000000"/>
                        </a:solidFill>
                        <a:effectLst/>
                        <a:latin typeface="Helvetica" charset="0"/>
                      </a:endParaRPr>
                    </a:p>
                  </a:txBody>
                  <a:tcPr marL="5994" marR="5994" marT="5994" marB="0"/>
                </a:tc>
                <a:extLst>
                  <a:ext uri="{0D108BD9-81ED-4DB2-BD59-A6C34878D82A}">
                    <a16:rowId xmlns:a16="http://schemas.microsoft.com/office/drawing/2014/main" val="10003"/>
                  </a:ext>
                </a:extLst>
              </a:tr>
              <a:tr h="437025">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a:effectLst/>
                        </a:rPr>
                        <a:t>4</a:t>
                      </a:r>
                      <a:endParaRPr lang="en-US" sz="2000" b="0" i="0" u="none" strike="noStrike">
                        <a:solidFill>
                          <a:srgbClr val="000000"/>
                        </a:solidFill>
                        <a:effectLst/>
                        <a:latin typeface="Helvetica" charset="0"/>
                      </a:endParaRPr>
                    </a:p>
                  </a:txBody>
                  <a:tcPr marL="107884" marR="5994" marT="5994" marB="0"/>
                </a:tc>
                <a:tc>
                  <a:txBody>
                    <a:bodyPr/>
                    <a:lstStyle/>
                    <a:p>
                      <a:pPr algn="l" fontAlgn="t"/>
                      <a:r>
                        <a:rPr lang="en-US" sz="2000" u="none" strike="noStrike">
                          <a:effectLst/>
                        </a:rPr>
                        <a:t>The intervention(s) covered by the COS</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4"/>
                  </a:ext>
                </a:extLst>
              </a:tr>
              <a:tr h="251730">
                <a:tc>
                  <a:txBody>
                    <a:bodyPr/>
                    <a:lstStyle/>
                    <a:p>
                      <a:pPr algn="l" fontAlgn="t"/>
                      <a:r>
                        <a:rPr lang="en-US" sz="2000" u="none" strike="noStrike" dirty="0">
                          <a:effectLst/>
                        </a:rPr>
                        <a:t>Stakeholders</a:t>
                      </a:r>
                      <a:endParaRPr lang="en-US" sz="2000" b="0" i="0" u="none" strike="noStrike" dirty="0">
                        <a:solidFill>
                          <a:srgbClr val="000000"/>
                        </a:solidFill>
                        <a:effectLst/>
                        <a:latin typeface="Helvetica" charset="0"/>
                      </a:endParaRPr>
                    </a:p>
                  </a:txBody>
                  <a:tcPr marL="5994" marR="5994" marT="5994" marB="0"/>
                </a:tc>
                <a:tc>
                  <a:txBody>
                    <a:bodyPr/>
                    <a:lstStyle/>
                    <a:p>
                      <a:pPr algn="ctr" fontAlgn="t"/>
                      <a:r>
                        <a:rPr lang="en-US" sz="2000" u="none" strike="noStrike" dirty="0">
                          <a:effectLst/>
                        </a:rPr>
                        <a:t>5</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Those who will use the COS in research</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5"/>
                  </a:ext>
                </a:extLst>
              </a:tr>
              <a:tr h="397199">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6</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Healthcare professionals with experience of patients with the condition</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6"/>
                  </a:ext>
                </a:extLst>
              </a:tr>
              <a:tr h="251730">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7</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Patients with the condition or their representatives</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7"/>
                  </a:ext>
                </a:extLst>
              </a:tr>
              <a:tr h="421867">
                <a:tc>
                  <a:txBody>
                    <a:bodyPr/>
                    <a:lstStyle/>
                    <a:p>
                      <a:pPr algn="l" fontAlgn="t"/>
                      <a:r>
                        <a:rPr lang="en-US" sz="2000" u="none" strike="noStrike" dirty="0">
                          <a:effectLst/>
                        </a:rPr>
                        <a:t>Consensus</a:t>
                      </a:r>
                      <a:endParaRPr lang="en-US" sz="2000" b="0" i="0" u="none" strike="noStrike" dirty="0">
                        <a:solidFill>
                          <a:srgbClr val="000000"/>
                        </a:solidFill>
                        <a:effectLst/>
                        <a:latin typeface="Helvetica" charset="0"/>
                      </a:endParaRPr>
                    </a:p>
                  </a:txBody>
                  <a:tcPr marL="5994" marR="5994" marT="5994" marB="0"/>
                </a:tc>
                <a:tc>
                  <a:txBody>
                    <a:bodyPr/>
                    <a:lstStyle/>
                    <a:p>
                      <a:pPr algn="ctr" fontAlgn="t"/>
                      <a:r>
                        <a:rPr lang="en-US" sz="2000" u="none" strike="noStrike" dirty="0">
                          <a:effectLst/>
                        </a:rPr>
                        <a:t>8</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b="0" u="none" strike="noStrike" dirty="0">
                          <a:effectLst/>
                        </a:rPr>
                        <a:t>The initial list of outcomes considered both HC professionals’ and patients’ views.</a:t>
                      </a:r>
                      <a:endParaRPr lang="en-US" sz="2000" b="0" i="0" u="none" strike="noStrike" dirty="0">
                        <a:solidFill>
                          <a:srgbClr val="000000"/>
                        </a:solidFill>
                        <a:effectLst/>
                        <a:latin typeface="Helvetica" charset="0"/>
                      </a:endParaRPr>
                    </a:p>
                  </a:txBody>
                  <a:tcPr marL="5994" marR="5994" marT="5994" marB="0"/>
                </a:tc>
                <a:extLst>
                  <a:ext uri="{0D108BD9-81ED-4DB2-BD59-A6C34878D82A}">
                    <a16:rowId xmlns:a16="http://schemas.microsoft.com/office/drawing/2014/main" val="10008"/>
                  </a:ext>
                </a:extLst>
              </a:tr>
              <a:tr h="371602">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9</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dirty="0">
                          <a:effectLst/>
                        </a:rPr>
                        <a:t>A scoring process and consensus definition were described a priori.</a:t>
                      </a:r>
                      <a:endParaRPr lang="en-US" sz="2000" b="0" i="0" u="none" strike="noStrike" dirty="0">
                        <a:solidFill>
                          <a:srgbClr val="000000"/>
                        </a:solidFill>
                        <a:effectLst/>
                        <a:latin typeface="Helvetica" charset="0"/>
                      </a:endParaRPr>
                    </a:p>
                  </a:txBody>
                  <a:tcPr marL="5994" marR="5994" marT="5994" marB="0"/>
                </a:tc>
                <a:extLst>
                  <a:ext uri="{0D108BD9-81ED-4DB2-BD59-A6C34878D82A}">
                    <a16:rowId xmlns:a16="http://schemas.microsoft.com/office/drawing/2014/main" val="10009"/>
                  </a:ext>
                </a:extLst>
              </a:tr>
              <a:tr h="251730">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10</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Criteria for including/dropping/adding outcomes were described a priori.</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10"/>
                  </a:ext>
                </a:extLst>
              </a:tr>
              <a:tr h="491473">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cs-CZ" sz="2000" u="none" strike="noStrike" dirty="0">
                          <a:effectLst/>
                        </a:rPr>
                        <a:t>11</a:t>
                      </a:r>
                      <a:endParaRPr lang="cs-CZ"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dirty="0">
                          <a:effectLst/>
                        </a:rPr>
                        <a:t>Care was taken to avoid ambiguity of language used in the list of outcomes.</a:t>
                      </a:r>
                      <a:endParaRPr lang="en-US" sz="2000" b="0" i="0" u="none" strike="noStrike" dirty="0">
                        <a:solidFill>
                          <a:srgbClr val="000000"/>
                        </a:solidFill>
                        <a:effectLst/>
                        <a:latin typeface="Helvetica" charset="0"/>
                      </a:endParaRPr>
                    </a:p>
                  </a:txBody>
                  <a:tcPr marL="5994" marR="5994" marT="5994" marB="0"/>
                </a:tc>
                <a:extLst>
                  <a:ext uri="{0D108BD9-81ED-4DB2-BD59-A6C34878D82A}">
                    <a16:rowId xmlns:a16="http://schemas.microsoft.com/office/drawing/2014/main" val="10011"/>
                  </a:ext>
                </a:extLst>
              </a:tr>
            </a:tbl>
          </a:graphicData>
        </a:graphic>
      </p:graphicFrame>
      <p:sp>
        <p:nvSpPr>
          <p:cNvPr id="4" name="Title 3"/>
          <p:cNvSpPr>
            <a:spLocks noGrp="1"/>
          </p:cNvSpPr>
          <p:nvPr>
            <p:ph type="title"/>
          </p:nvPr>
        </p:nvSpPr>
        <p:spPr>
          <a:xfrm>
            <a:off x="785191" y="147773"/>
            <a:ext cx="10515600" cy="1325563"/>
          </a:xfrm>
        </p:spPr>
        <p:txBody>
          <a:bodyPr/>
          <a:lstStyle/>
          <a:p>
            <a:r>
              <a:rPr lang="en-US"/>
              <a:t>COS-STAD standards</a:t>
            </a:r>
          </a:p>
        </p:txBody>
      </p:sp>
    </p:spTree>
    <p:extLst>
      <p:ext uri="{BB962C8B-B14F-4D97-AF65-F5344CB8AC3E}">
        <p14:creationId xmlns:p14="http://schemas.microsoft.com/office/powerpoint/2010/main" val="1515015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8938" y="6359891"/>
            <a:ext cx="4744279" cy="369332"/>
          </a:xfrm>
          <a:prstGeom prst="rect">
            <a:avLst/>
          </a:prstGeom>
        </p:spPr>
        <p:txBody>
          <a:bodyPr wrap="square">
            <a:spAutoFit/>
          </a:bodyPr>
          <a:lstStyle/>
          <a:p>
            <a:pPr marL="406400" indent="-406400"/>
            <a:r>
              <a:rPr lang="en-US"/>
              <a:t>Kirkham </a:t>
            </a:r>
            <a:r>
              <a:rPr lang="en-US" dirty="0"/>
              <a:t>JJ et al. PLOS Med 2017; 14: e1002447. </a:t>
            </a:r>
            <a:endParaRPr lang="en-US" dirty="0">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6668016"/>
              </p:ext>
            </p:extLst>
          </p:nvPr>
        </p:nvGraphicFramePr>
        <p:xfrm>
          <a:off x="477078" y="1285461"/>
          <a:ext cx="11317356" cy="4599524"/>
        </p:xfrm>
        <a:graphic>
          <a:graphicData uri="http://schemas.openxmlformats.org/drawingml/2006/table">
            <a:tbl>
              <a:tblPr>
                <a:tableStyleId>{5C22544A-7EE6-4342-B048-85BDC9FD1C3A}</a:tableStyleId>
              </a:tblPr>
              <a:tblGrid>
                <a:gridCol w="1527910">
                  <a:extLst>
                    <a:ext uri="{9D8B030D-6E8A-4147-A177-3AD203B41FA5}">
                      <a16:colId xmlns:a16="http://schemas.microsoft.com/office/drawing/2014/main" val="20000"/>
                    </a:ext>
                  </a:extLst>
                </a:gridCol>
                <a:gridCol w="1108750">
                  <a:extLst>
                    <a:ext uri="{9D8B030D-6E8A-4147-A177-3AD203B41FA5}">
                      <a16:colId xmlns:a16="http://schemas.microsoft.com/office/drawing/2014/main" val="20001"/>
                    </a:ext>
                  </a:extLst>
                </a:gridCol>
                <a:gridCol w="8680696">
                  <a:extLst>
                    <a:ext uri="{9D8B030D-6E8A-4147-A177-3AD203B41FA5}">
                      <a16:colId xmlns:a16="http://schemas.microsoft.com/office/drawing/2014/main" val="20002"/>
                    </a:ext>
                  </a:extLst>
                </a:gridCol>
              </a:tblGrid>
              <a:tr h="263717">
                <a:tc>
                  <a:txBody>
                    <a:bodyPr/>
                    <a:lstStyle/>
                    <a:p>
                      <a:pPr algn="l" fontAlgn="t"/>
                      <a:r>
                        <a:rPr lang="en-US" sz="2000" b="1" u="none" strike="noStrike" dirty="0">
                          <a:effectLst/>
                        </a:rPr>
                        <a:t>Domain</a:t>
                      </a:r>
                      <a:endParaRPr lang="en-US" sz="2000" b="1" i="0" u="none" strike="noStrike" dirty="0">
                        <a:solidFill>
                          <a:srgbClr val="000000"/>
                        </a:solidFill>
                        <a:effectLst/>
                        <a:latin typeface="Helvetica" charset="0"/>
                      </a:endParaRPr>
                    </a:p>
                  </a:txBody>
                  <a:tcPr marL="5994" marR="5994" marT="5994" marB="0">
                    <a:solidFill>
                      <a:schemeClr val="accent1">
                        <a:lumMod val="60000"/>
                        <a:lumOff val="40000"/>
                      </a:schemeClr>
                    </a:solidFill>
                  </a:tcPr>
                </a:tc>
                <a:tc>
                  <a:txBody>
                    <a:bodyPr/>
                    <a:lstStyle/>
                    <a:p>
                      <a:pPr algn="ctr" fontAlgn="t"/>
                      <a:r>
                        <a:rPr lang="en-US" sz="2000" b="1" u="none" strike="noStrike" dirty="0">
                          <a:effectLst/>
                        </a:rPr>
                        <a:t>Standard</a:t>
                      </a:r>
                      <a:endParaRPr lang="en-US" sz="2000" b="1" i="0" u="none" strike="noStrike" dirty="0">
                        <a:solidFill>
                          <a:srgbClr val="000000"/>
                        </a:solidFill>
                        <a:effectLst/>
                        <a:latin typeface="Helvetica" charset="0"/>
                      </a:endParaRPr>
                    </a:p>
                  </a:txBody>
                  <a:tcPr marL="35961" marR="5994" marT="5994" marB="0">
                    <a:solidFill>
                      <a:schemeClr val="accent1">
                        <a:lumMod val="60000"/>
                        <a:lumOff val="40000"/>
                      </a:schemeClr>
                    </a:solidFill>
                  </a:tcPr>
                </a:tc>
                <a:tc>
                  <a:txBody>
                    <a:bodyPr/>
                    <a:lstStyle/>
                    <a:p>
                      <a:pPr algn="ctr" fontAlgn="t"/>
                      <a:r>
                        <a:rPr lang="en-US" sz="2000" b="1" u="none" strike="noStrike" dirty="0">
                          <a:effectLst/>
                        </a:rPr>
                        <a:t>Methodology</a:t>
                      </a:r>
                      <a:endParaRPr lang="en-US" sz="2000" b="1" i="0" u="none" strike="noStrike" dirty="0">
                        <a:solidFill>
                          <a:srgbClr val="000000"/>
                        </a:solidFill>
                        <a:effectLst/>
                        <a:latin typeface="Helvetica" charset="0"/>
                      </a:endParaRPr>
                    </a:p>
                  </a:txBody>
                  <a:tcPr marL="5994" marR="5994" marT="5994" marB="0">
                    <a:solidFill>
                      <a:schemeClr val="accent1">
                        <a:lumMod val="60000"/>
                        <a:lumOff val="40000"/>
                      </a:schemeClr>
                    </a:solidFill>
                  </a:tcPr>
                </a:tc>
                <a:extLst>
                  <a:ext uri="{0D108BD9-81ED-4DB2-BD59-A6C34878D82A}">
                    <a16:rowId xmlns:a16="http://schemas.microsoft.com/office/drawing/2014/main" val="10000"/>
                  </a:ext>
                </a:extLst>
              </a:tr>
              <a:tr h="371602">
                <a:tc>
                  <a:txBody>
                    <a:bodyPr/>
                    <a:lstStyle/>
                    <a:p>
                      <a:pPr algn="l" fontAlgn="t"/>
                      <a:r>
                        <a:rPr lang="en-US" sz="2000" u="none" strike="noStrike" dirty="0">
                          <a:effectLst/>
                        </a:rPr>
                        <a:t>Scope</a:t>
                      </a:r>
                      <a:endParaRPr lang="en-US" sz="2000" b="0" i="0" u="none" strike="noStrike" dirty="0">
                        <a:solidFill>
                          <a:srgbClr val="000000"/>
                        </a:solidFill>
                        <a:effectLst/>
                        <a:latin typeface="Helvetica" charset="0"/>
                      </a:endParaRPr>
                    </a:p>
                  </a:txBody>
                  <a:tcPr marL="5994" marR="5994" marT="5994" marB="0"/>
                </a:tc>
                <a:tc>
                  <a:txBody>
                    <a:bodyPr/>
                    <a:lstStyle/>
                    <a:p>
                      <a:pPr algn="ctr" fontAlgn="t"/>
                      <a:r>
                        <a:rPr lang="en-US" sz="2000" u="none" strike="noStrike" dirty="0">
                          <a:effectLst/>
                        </a:rPr>
                        <a:t>1</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The research or practice setting(s) in which the COS is to be applied</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1"/>
                  </a:ext>
                </a:extLst>
              </a:tr>
              <a:tr h="371602">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is-IS" sz="2000" u="none" strike="noStrike" dirty="0">
                          <a:effectLst/>
                        </a:rPr>
                        <a:t>2</a:t>
                      </a:r>
                      <a:endParaRPr lang="is-I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The health condition(s) covered by the COS</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2"/>
                  </a:ext>
                </a:extLst>
              </a:tr>
              <a:tr h="371602">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3</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dirty="0">
                          <a:effectLst/>
                        </a:rPr>
                        <a:t>The population(s) covered by the COS</a:t>
                      </a:r>
                      <a:endParaRPr lang="en-US" sz="2000" b="0" i="0" u="none" strike="noStrike" dirty="0">
                        <a:solidFill>
                          <a:srgbClr val="000000"/>
                        </a:solidFill>
                        <a:effectLst/>
                        <a:latin typeface="Helvetica" charset="0"/>
                      </a:endParaRPr>
                    </a:p>
                  </a:txBody>
                  <a:tcPr marL="5994" marR="5994" marT="5994" marB="0"/>
                </a:tc>
                <a:extLst>
                  <a:ext uri="{0D108BD9-81ED-4DB2-BD59-A6C34878D82A}">
                    <a16:rowId xmlns:a16="http://schemas.microsoft.com/office/drawing/2014/main" val="10003"/>
                  </a:ext>
                </a:extLst>
              </a:tr>
              <a:tr h="437025">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a:effectLst/>
                        </a:rPr>
                        <a:t>4</a:t>
                      </a:r>
                      <a:endParaRPr lang="en-US" sz="2000" b="0" i="0" u="none" strike="noStrike">
                        <a:solidFill>
                          <a:srgbClr val="000000"/>
                        </a:solidFill>
                        <a:effectLst/>
                        <a:latin typeface="Helvetica" charset="0"/>
                      </a:endParaRPr>
                    </a:p>
                  </a:txBody>
                  <a:tcPr marL="107884" marR="5994" marT="5994" marB="0"/>
                </a:tc>
                <a:tc>
                  <a:txBody>
                    <a:bodyPr/>
                    <a:lstStyle/>
                    <a:p>
                      <a:pPr algn="l" fontAlgn="t"/>
                      <a:r>
                        <a:rPr lang="en-US" sz="2000" u="none" strike="noStrike">
                          <a:effectLst/>
                        </a:rPr>
                        <a:t>The intervention(s) covered by the COS</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4"/>
                  </a:ext>
                </a:extLst>
              </a:tr>
              <a:tr h="251730">
                <a:tc>
                  <a:txBody>
                    <a:bodyPr/>
                    <a:lstStyle/>
                    <a:p>
                      <a:pPr algn="l" fontAlgn="t"/>
                      <a:r>
                        <a:rPr lang="en-US" sz="2000" u="none" strike="noStrike" dirty="0">
                          <a:effectLst/>
                        </a:rPr>
                        <a:t>Stakeholders</a:t>
                      </a:r>
                      <a:endParaRPr lang="en-US" sz="2000" b="0" i="0" u="none" strike="noStrike" dirty="0">
                        <a:solidFill>
                          <a:srgbClr val="000000"/>
                        </a:solidFill>
                        <a:effectLst/>
                        <a:latin typeface="Helvetica" charset="0"/>
                      </a:endParaRPr>
                    </a:p>
                  </a:txBody>
                  <a:tcPr marL="5994" marR="5994" marT="5994" marB="0"/>
                </a:tc>
                <a:tc>
                  <a:txBody>
                    <a:bodyPr/>
                    <a:lstStyle/>
                    <a:p>
                      <a:pPr algn="ctr" fontAlgn="t"/>
                      <a:r>
                        <a:rPr lang="en-US" sz="2000" u="none" strike="noStrike" dirty="0">
                          <a:effectLst/>
                        </a:rPr>
                        <a:t>5</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Those who will use the COS in research</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05"/>
                  </a:ext>
                </a:extLst>
              </a:tr>
              <a:tr h="397199">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b="1" u="none" strike="noStrike" dirty="0">
                          <a:solidFill>
                            <a:srgbClr val="FF0000"/>
                          </a:solidFill>
                          <a:effectLst/>
                        </a:rPr>
                        <a:t>6</a:t>
                      </a:r>
                      <a:endParaRPr lang="en-US" sz="2000" b="1" i="0" u="none" strike="noStrike" dirty="0">
                        <a:solidFill>
                          <a:srgbClr val="FF0000"/>
                        </a:solidFill>
                        <a:effectLst/>
                        <a:latin typeface="Helvetica" charset="0"/>
                      </a:endParaRPr>
                    </a:p>
                  </a:txBody>
                  <a:tcPr marL="107884" marR="5994" marT="5994" marB="0"/>
                </a:tc>
                <a:tc>
                  <a:txBody>
                    <a:bodyPr/>
                    <a:lstStyle/>
                    <a:p>
                      <a:pPr algn="l" fontAlgn="t"/>
                      <a:r>
                        <a:rPr lang="en-US" sz="2000" b="1" u="none" strike="noStrike" dirty="0">
                          <a:solidFill>
                            <a:srgbClr val="FF0000"/>
                          </a:solidFill>
                          <a:effectLst/>
                        </a:rPr>
                        <a:t>Healthcare professionals with experience of patients with the condition</a:t>
                      </a:r>
                      <a:endParaRPr lang="en-US" sz="2000" b="1" i="0" u="none" strike="noStrike" dirty="0">
                        <a:solidFill>
                          <a:srgbClr val="FF0000"/>
                        </a:solidFill>
                        <a:effectLst/>
                        <a:latin typeface="Helvetica" charset="0"/>
                      </a:endParaRPr>
                    </a:p>
                  </a:txBody>
                  <a:tcPr marL="5994" marR="5994" marT="5994" marB="0"/>
                </a:tc>
                <a:extLst>
                  <a:ext uri="{0D108BD9-81ED-4DB2-BD59-A6C34878D82A}">
                    <a16:rowId xmlns:a16="http://schemas.microsoft.com/office/drawing/2014/main" val="10006"/>
                  </a:ext>
                </a:extLst>
              </a:tr>
              <a:tr h="251730">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b="1" u="none" strike="noStrike" dirty="0">
                          <a:solidFill>
                            <a:srgbClr val="FF0000"/>
                          </a:solidFill>
                          <a:effectLst/>
                        </a:rPr>
                        <a:t>7</a:t>
                      </a:r>
                      <a:endParaRPr lang="en-US" sz="2000" b="1" i="0" u="none" strike="noStrike" dirty="0">
                        <a:solidFill>
                          <a:srgbClr val="FF0000"/>
                        </a:solidFill>
                        <a:effectLst/>
                        <a:latin typeface="Helvetica" charset="0"/>
                      </a:endParaRPr>
                    </a:p>
                  </a:txBody>
                  <a:tcPr marL="107884" marR="5994" marT="5994" marB="0"/>
                </a:tc>
                <a:tc>
                  <a:txBody>
                    <a:bodyPr/>
                    <a:lstStyle/>
                    <a:p>
                      <a:pPr algn="l" fontAlgn="t"/>
                      <a:r>
                        <a:rPr lang="en-US" sz="2000" b="1" u="none" strike="noStrike" dirty="0">
                          <a:solidFill>
                            <a:srgbClr val="FF0000"/>
                          </a:solidFill>
                          <a:effectLst/>
                        </a:rPr>
                        <a:t>Patients with the condition or their representatives</a:t>
                      </a:r>
                      <a:endParaRPr lang="en-US" sz="2000" b="1" i="0" u="none" strike="noStrike" dirty="0">
                        <a:solidFill>
                          <a:srgbClr val="FF0000"/>
                        </a:solidFill>
                        <a:effectLst/>
                        <a:latin typeface="Helvetica" charset="0"/>
                      </a:endParaRPr>
                    </a:p>
                  </a:txBody>
                  <a:tcPr marL="5994" marR="5994" marT="5994" marB="0"/>
                </a:tc>
                <a:extLst>
                  <a:ext uri="{0D108BD9-81ED-4DB2-BD59-A6C34878D82A}">
                    <a16:rowId xmlns:a16="http://schemas.microsoft.com/office/drawing/2014/main" val="10007"/>
                  </a:ext>
                </a:extLst>
              </a:tr>
              <a:tr h="421867">
                <a:tc>
                  <a:txBody>
                    <a:bodyPr/>
                    <a:lstStyle/>
                    <a:p>
                      <a:pPr algn="l" fontAlgn="t"/>
                      <a:r>
                        <a:rPr lang="en-US" sz="2000" u="none" strike="noStrike" dirty="0">
                          <a:effectLst/>
                        </a:rPr>
                        <a:t>Consensus</a:t>
                      </a:r>
                      <a:endParaRPr lang="en-US" sz="2000" b="0" i="0" u="none" strike="noStrike" dirty="0">
                        <a:solidFill>
                          <a:srgbClr val="000000"/>
                        </a:solidFill>
                        <a:effectLst/>
                        <a:latin typeface="Helvetica" charset="0"/>
                      </a:endParaRPr>
                    </a:p>
                  </a:txBody>
                  <a:tcPr marL="5994" marR="5994" marT="5994" marB="0"/>
                </a:tc>
                <a:tc>
                  <a:txBody>
                    <a:bodyPr/>
                    <a:lstStyle/>
                    <a:p>
                      <a:pPr algn="ctr" fontAlgn="t"/>
                      <a:r>
                        <a:rPr lang="en-US" sz="2000" b="1" u="none" strike="noStrike" dirty="0">
                          <a:solidFill>
                            <a:srgbClr val="FF0000"/>
                          </a:solidFill>
                          <a:effectLst/>
                        </a:rPr>
                        <a:t>8</a:t>
                      </a:r>
                      <a:endParaRPr lang="en-US" sz="2000" b="1" i="0" u="none" strike="noStrike" dirty="0">
                        <a:solidFill>
                          <a:srgbClr val="FF0000"/>
                        </a:solidFill>
                        <a:effectLst/>
                        <a:latin typeface="Helvetica" charset="0"/>
                      </a:endParaRPr>
                    </a:p>
                  </a:txBody>
                  <a:tcPr marL="107884" marR="5994" marT="5994" marB="0"/>
                </a:tc>
                <a:tc>
                  <a:txBody>
                    <a:bodyPr/>
                    <a:lstStyle/>
                    <a:p>
                      <a:pPr algn="l" fontAlgn="t"/>
                      <a:r>
                        <a:rPr lang="en-US" sz="2000" b="1" u="none" strike="noStrike" dirty="0">
                          <a:solidFill>
                            <a:srgbClr val="FF0000"/>
                          </a:solidFill>
                          <a:effectLst/>
                        </a:rPr>
                        <a:t>The initial list of outcomes considered both HC professionals’ and patients’ views.</a:t>
                      </a:r>
                      <a:endParaRPr lang="en-US" sz="2000" b="1" i="0" u="none" strike="noStrike" dirty="0">
                        <a:solidFill>
                          <a:srgbClr val="FF0000"/>
                        </a:solidFill>
                        <a:effectLst/>
                        <a:latin typeface="Helvetica" charset="0"/>
                      </a:endParaRPr>
                    </a:p>
                  </a:txBody>
                  <a:tcPr marL="5994" marR="5994" marT="5994" marB="0"/>
                </a:tc>
                <a:extLst>
                  <a:ext uri="{0D108BD9-81ED-4DB2-BD59-A6C34878D82A}">
                    <a16:rowId xmlns:a16="http://schemas.microsoft.com/office/drawing/2014/main" val="10008"/>
                  </a:ext>
                </a:extLst>
              </a:tr>
              <a:tr h="371602">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9</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dirty="0">
                          <a:effectLst/>
                        </a:rPr>
                        <a:t>A scoring process and consensus definition were described a priori.</a:t>
                      </a:r>
                      <a:endParaRPr lang="en-US" sz="2000" b="0" i="0" u="none" strike="noStrike" dirty="0">
                        <a:solidFill>
                          <a:srgbClr val="000000"/>
                        </a:solidFill>
                        <a:effectLst/>
                        <a:latin typeface="Helvetica" charset="0"/>
                      </a:endParaRPr>
                    </a:p>
                  </a:txBody>
                  <a:tcPr marL="5994" marR="5994" marT="5994" marB="0"/>
                </a:tc>
                <a:extLst>
                  <a:ext uri="{0D108BD9-81ED-4DB2-BD59-A6C34878D82A}">
                    <a16:rowId xmlns:a16="http://schemas.microsoft.com/office/drawing/2014/main" val="10009"/>
                  </a:ext>
                </a:extLst>
              </a:tr>
              <a:tr h="251730">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en-US" sz="2000" u="none" strike="noStrike" dirty="0">
                          <a:effectLst/>
                        </a:rPr>
                        <a:t>10</a:t>
                      </a:r>
                      <a:endParaRPr lang="en-US" sz="2000" b="0" i="0" u="none" strike="noStrike" dirty="0">
                        <a:solidFill>
                          <a:srgbClr val="000000"/>
                        </a:solidFill>
                        <a:effectLst/>
                        <a:latin typeface="Helvetica" charset="0"/>
                      </a:endParaRPr>
                    </a:p>
                  </a:txBody>
                  <a:tcPr marL="107884" marR="5994" marT="5994" marB="0"/>
                </a:tc>
                <a:tc>
                  <a:txBody>
                    <a:bodyPr/>
                    <a:lstStyle/>
                    <a:p>
                      <a:pPr algn="l" fontAlgn="t"/>
                      <a:r>
                        <a:rPr lang="en-US" sz="2000" u="none" strike="noStrike">
                          <a:effectLst/>
                        </a:rPr>
                        <a:t>Criteria for including/dropping/adding outcomes were described a priori.</a:t>
                      </a:r>
                      <a:endParaRPr lang="en-US" sz="2000" b="0" i="0" u="none" strike="noStrike">
                        <a:solidFill>
                          <a:srgbClr val="000000"/>
                        </a:solidFill>
                        <a:effectLst/>
                        <a:latin typeface="Helvetica" charset="0"/>
                      </a:endParaRPr>
                    </a:p>
                  </a:txBody>
                  <a:tcPr marL="5994" marR="5994" marT="5994" marB="0"/>
                </a:tc>
                <a:extLst>
                  <a:ext uri="{0D108BD9-81ED-4DB2-BD59-A6C34878D82A}">
                    <a16:rowId xmlns:a16="http://schemas.microsoft.com/office/drawing/2014/main" val="10010"/>
                  </a:ext>
                </a:extLst>
              </a:tr>
              <a:tr h="491473">
                <a:tc>
                  <a:txBody>
                    <a:bodyPr/>
                    <a:lstStyle/>
                    <a:p>
                      <a:pPr algn="l" fontAlgn="t"/>
                      <a:r>
                        <a:rPr lang="sk-SK" sz="2400" u="none" strike="noStrike">
                          <a:effectLst/>
                        </a:rPr>
                        <a:t> </a:t>
                      </a:r>
                      <a:endParaRPr lang="sk-SK" sz="2400" b="0" i="0" u="none" strike="noStrike">
                        <a:solidFill>
                          <a:srgbClr val="000000"/>
                        </a:solidFill>
                        <a:effectLst/>
                        <a:latin typeface="Times New Roman" charset="0"/>
                      </a:endParaRPr>
                    </a:p>
                  </a:txBody>
                  <a:tcPr marL="5994" marR="5994" marT="5994" marB="0"/>
                </a:tc>
                <a:tc>
                  <a:txBody>
                    <a:bodyPr/>
                    <a:lstStyle/>
                    <a:p>
                      <a:pPr algn="ctr" fontAlgn="t"/>
                      <a:r>
                        <a:rPr lang="cs-CZ" sz="2000" b="1" u="none" strike="noStrike" dirty="0">
                          <a:solidFill>
                            <a:srgbClr val="FF0000"/>
                          </a:solidFill>
                          <a:effectLst/>
                        </a:rPr>
                        <a:t>11</a:t>
                      </a:r>
                      <a:endParaRPr lang="cs-CZ" sz="2000" b="1" i="0" u="none" strike="noStrike" dirty="0">
                        <a:solidFill>
                          <a:srgbClr val="FF0000"/>
                        </a:solidFill>
                        <a:effectLst/>
                        <a:latin typeface="Helvetica" charset="0"/>
                      </a:endParaRPr>
                    </a:p>
                  </a:txBody>
                  <a:tcPr marL="107884" marR="5994" marT="5994" marB="0"/>
                </a:tc>
                <a:tc>
                  <a:txBody>
                    <a:bodyPr/>
                    <a:lstStyle/>
                    <a:p>
                      <a:pPr algn="l" fontAlgn="t"/>
                      <a:r>
                        <a:rPr lang="en-US" sz="2000" b="1" u="none" strike="noStrike" dirty="0">
                          <a:solidFill>
                            <a:srgbClr val="FF0000"/>
                          </a:solidFill>
                          <a:effectLst/>
                        </a:rPr>
                        <a:t>Care was taken to avoid ambiguity of language used in the list of outcomes.</a:t>
                      </a:r>
                      <a:endParaRPr lang="en-US" sz="2000" b="1" i="0" u="none" strike="noStrike" dirty="0">
                        <a:solidFill>
                          <a:srgbClr val="FF0000"/>
                        </a:solidFill>
                        <a:effectLst/>
                        <a:latin typeface="Helvetica" charset="0"/>
                      </a:endParaRPr>
                    </a:p>
                  </a:txBody>
                  <a:tcPr marL="5994" marR="5994" marT="5994" marB="0"/>
                </a:tc>
                <a:extLst>
                  <a:ext uri="{0D108BD9-81ED-4DB2-BD59-A6C34878D82A}">
                    <a16:rowId xmlns:a16="http://schemas.microsoft.com/office/drawing/2014/main" val="10011"/>
                  </a:ext>
                </a:extLst>
              </a:tr>
            </a:tbl>
          </a:graphicData>
        </a:graphic>
      </p:graphicFrame>
      <p:sp>
        <p:nvSpPr>
          <p:cNvPr id="4" name="Title 3"/>
          <p:cNvSpPr>
            <a:spLocks noGrp="1"/>
          </p:cNvSpPr>
          <p:nvPr>
            <p:ph type="title"/>
          </p:nvPr>
        </p:nvSpPr>
        <p:spPr>
          <a:xfrm>
            <a:off x="785191" y="147773"/>
            <a:ext cx="10515600" cy="1325563"/>
          </a:xfrm>
        </p:spPr>
        <p:txBody>
          <a:bodyPr/>
          <a:lstStyle/>
          <a:p>
            <a:r>
              <a:rPr lang="en-US"/>
              <a:t>COS-STAD standards</a:t>
            </a:r>
          </a:p>
        </p:txBody>
      </p:sp>
    </p:spTree>
    <p:extLst>
      <p:ext uri="{BB962C8B-B14F-4D97-AF65-F5344CB8AC3E}">
        <p14:creationId xmlns:p14="http://schemas.microsoft.com/office/powerpoint/2010/main" val="67194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EC8C0-9BFD-DA4B-81C0-8DC827D4D4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8347" y="-1"/>
            <a:ext cx="11399875" cy="4805917"/>
          </a:xfrm>
          <a:prstGeom prst="rect">
            <a:avLst/>
          </a:prstGeom>
        </p:spPr>
      </p:pic>
      <p:sp>
        <p:nvSpPr>
          <p:cNvPr id="3" name="Rectangle 2">
            <a:extLst>
              <a:ext uri="{FF2B5EF4-FFF2-40B4-BE49-F238E27FC236}">
                <a16:creationId xmlns:a16="http://schemas.microsoft.com/office/drawing/2014/main" id="{98DBA886-E833-B54C-A47B-589E833DB061}"/>
              </a:ext>
            </a:extLst>
          </p:cNvPr>
          <p:cNvSpPr/>
          <p:nvPr/>
        </p:nvSpPr>
        <p:spPr>
          <a:xfrm>
            <a:off x="496185" y="5944451"/>
            <a:ext cx="11072037" cy="646331"/>
          </a:xfrm>
          <a:prstGeom prst="rect">
            <a:avLst/>
          </a:prstGeom>
        </p:spPr>
        <p:txBody>
          <a:bodyPr wrap="square">
            <a:spAutoFit/>
          </a:bodyPr>
          <a:lstStyle/>
          <a:p>
            <a:pPr marL="406400" indent="-406400"/>
            <a:r>
              <a:rPr lang="en-CA" dirty="0"/>
              <a:t>Kirkham JJ, Boers M, </a:t>
            </a:r>
            <a:r>
              <a:rPr lang="en-CA" dirty="0" err="1"/>
              <a:t>Tugwell</a:t>
            </a:r>
            <a:r>
              <a:rPr lang="en-CA" dirty="0"/>
              <a:t> P, et al. Outcome measures in rheumatoid arthritis randomised trials over the last 50 years. Trials 2013; 14: 324.s</a:t>
            </a:r>
            <a:endParaRPr lang="en-CA" dirty="0">
              <a:effectLst/>
            </a:endParaRPr>
          </a:p>
        </p:txBody>
      </p:sp>
    </p:spTree>
    <p:extLst>
      <p:ext uri="{BB962C8B-B14F-4D97-AF65-F5344CB8AC3E}">
        <p14:creationId xmlns:p14="http://schemas.microsoft.com/office/powerpoint/2010/main" val="377857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67579" y="1573695"/>
            <a:ext cx="10591800" cy="4876800"/>
          </a:xfrm>
          <a:prstGeom prst="rect">
            <a:avLst/>
          </a:prstGeom>
        </p:spPr>
      </p:pic>
    </p:spTree>
    <p:extLst>
      <p:ext uri="{BB962C8B-B14F-4D97-AF65-F5344CB8AC3E}">
        <p14:creationId xmlns:p14="http://schemas.microsoft.com/office/powerpoint/2010/main" val="96647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5FAA-AB8E-7E40-ABD8-96C050AE033F}"/>
              </a:ext>
            </a:extLst>
          </p:cNvPr>
          <p:cNvSpPr>
            <a:spLocks noGrp="1"/>
          </p:cNvSpPr>
          <p:nvPr>
            <p:ph type="title"/>
          </p:nvPr>
        </p:nvSpPr>
        <p:spPr>
          <a:xfrm>
            <a:off x="838200" y="365125"/>
            <a:ext cx="10515600" cy="1021715"/>
          </a:xfrm>
        </p:spPr>
        <p:txBody>
          <a:bodyPr/>
          <a:lstStyle/>
          <a:p>
            <a:r>
              <a:rPr lang="en-CA" dirty="0" err="1"/>
              <a:t>HTAi</a:t>
            </a:r>
            <a:r>
              <a:rPr lang="en-CA" dirty="0"/>
              <a:t> in Canada for rare disease</a:t>
            </a:r>
            <a:endParaRPr lang="en-US" dirty="0"/>
          </a:p>
        </p:txBody>
      </p:sp>
      <p:sp>
        <p:nvSpPr>
          <p:cNvPr id="3" name="Content Placeholder 2">
            <a:extLst>
              <a:ext uri="{FF2B5EF4-FFF2-40B4-BE49-F238E27FC236}">
                <a16:creationId xmlns:a16="http://schemas.microsoft.com/office/drawing/2014/main" id="{E645BCEA-73A6-5B4D-A5C0-5DFF381DF68F}"/>
              </a:ext>
            </a:extLst>
          </p:cNvPr>
          <p:cNvSpPr>
            <a:spLocks noGrp="1"/>
          </p:cNvSpPr>
          <p:nvPr>
            <p:ph idx="1"/>
          </p:nvPr>
        </p:nvSpPr>
        <p:spPr>
          <a:xfrm>
            <a:off x="838200" y="1386840"/>
            <a:ext cx="10515600" cy="4351338"/>
          </a:xfrm>
        </p:spPr>
        <p:txBody>
          <a:bodyPr>
            <a:normAutofit/>
          </a:bodyPr>
          <a:lstStyle/>
          <a:p>
            <a:pPr>
              <a:lnSpc>
                <a:spcPct val="110000"/>
              </a:lnSpc>
            </a:pPr>
            <a:r>
              <a:rPr lang="en-US" sz="3600" dirty="0"/>
              <a:t>From 2004 to 2015</a:t>
            </a:r>
          </a:p>
          <a:p>
            <a:pPr lvl="1">
              <a:lnSpc>
                <a:spcPct val="110000"/>
              </a:lnSpc>
            </a:pPr>
            <a:r>
              <a:rPr lang="en-US" sz="3200" dirty="0"/>
              <a:t>63 of 434 submissions to the CDR were for DRD</a:t>
            </a:r>
          </a:p>
          <a:p>
            <a:pPr lvl="1">
              <a:lnSpc>
                <a:spcPct val="110000"/>
              </a:lnSpc>
            </a:pPr>
            <a:r>
              <a:rPr lang="en-US" sz="3200" dirty="0"/>
              <a:t>Most (74.6%) included at least one double-blind RCT.</a:t>
            </a:r>
          </a:p>
          <a:p>
            <a:pPr lvl="1">
              <a:lnSpc>
                <a:spcPct val="110000"/>
              </a:lnSpc>
            </a:pPr>
            <a:r>
              <a:rPr lang="en-US" sz="3200" dirty="0"/>
              <a:t>The average study size was 190 pts (range: 20 to 742).</a:t>
            </a:r>
          </a:p>
          <a:p>
            <a:pPr lvl="1">
              <a:lnSpc>
                <a:spcPct val="110000"/>
              </a:lnSpc>
            </a:pPr>
            <a:r>
              <a:rPr lang="en-US" sz="3200" dirty="0"/>
              <a:t>The average annual treatment cost was C$215,631</a:t>
            </a:r>
          </a:p>
          <a:p>
            <a:pPr marL="457200" lvl="1" indent="0">
              <a:lnSpc>
                <a:spcPct val="110000"/>
              </a:lnSpc>
              <a:buNone/>
            </a:pPr>
            <a:r>
              <a:rPr lang="en-US" sz="3200" dirty="0"/>
              <a:t>(range to $940,084). </a:t>
            </a:r>
          </a:p>
        </p:txBody>
      </p:sp>
      <p:sp>
        <p:nvSpPr>
          <p:cNvPr id="4" name="Rectangle 3">
            <a:extLst>
              <a:ext uri="{FF2B5EF4-FFF2-40B4-BE49-F238E27FC236}">
                <a16:creationId xmlns:a16="http://schemas.microsoft.com/office/drawing/2014/main" id="{E652AAAE-9E53-C94F-BE62-7BEE528D8266}"/>
              </a:ext>
            </a:extLst>
          </p:cNvPr>
          <p:cNvSpPr/>
          <p:nvPr/>
        </p:nvSpPr>
        <p:spPr>
          <a:xfrm>
            <a:off x="4267200" y="6390561"/>
            <a:ext cx="9067800" cy="369332"/>
          </a:xfrm>
          <a:prstGeom prst="rect">
            <a:avLst/>
          </a:prstGeom>
        </p:spPr>
        <p:txBody>
          <a:bodyPr wrap="square">
            <a:spAutoFit/>
          </a:bodyPr>
          <a:lstStyle/>
          <a:p>
            <a:pPr marL="406400" indent="-406400"/>
            <a:r>
              <a:rPr lang="en-CA" dirty="0" err="1"/>
              <a:t>Janoudi</a:t>
            </a:r>
            <a:r>
              <a:rPr lang="en-CA" dirty="0"/>
              <a:t> G, </a:t>
            </a:r>
            <a:r>
              <a:rPr lang="en-CA" dirty="0" err="1"/>
              <a:t>Orphanet</a:t>
            </a:r>
            <a:r>
              <a:rPr lang="en-CA" dirty="0"/>
              <a:t> J Rare Dis </a:t>
            </a:r>
            <a:r>
              <a:rPr lang="en-CA" dirty="0" err="1"/>
              <a:t>Orphanet</a:t>
            </a:r>
            <a:r>
              <a:rPr lang="en-CA" dirty="0"/>
              <a:t> Journal of Rare Diseases; 2016; 11: 164.</a:t>
            </a:r>
            <a:endParaRPr lang="en-CA" dirty="0">
              <a:effectLst/>
            </a:endParaRPr>
          </a:p>
        </p:txBody>
      </p:sp>
    </p:spTree>
    <p:extLst>
      <p:ext uri="{BB962C8B-B14F-4D97-AF65-F5344CB8AC3E}">
        <p14:creationId xmlns:p14="http://schemas.microsoft.com/office/powerpoint/2010/main" val="1755581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9F8A393-B7A5-5B48-9BF7-060EC98F23CD}"/>
              </a:ext>
            </a:extLst>
          </p:cNvPr>
          <p:cNvGrpSpPr/>
          <p:nvPr/>
        </p:nvGrpSpPr>
        <p:grpSpPr>
          <a:xfrm>
            <a:off x="549605" y="933450"/>
            <a:ext cx="4328371" cy="5474970"/>
            <a:chOff x="549605" y="1047750"/>
            <a:chExt cx="4328371" cy="5474970"/>
          </a:xfrm>
        </p:grpSpPr>
        <p:pic>
          <p:nvPicPr>
            <p:cNvPr id="2" name="Picture 1">
              <a:extLst>
                <a:ext uri="{FF2B5EF4-FFF2-40B4-BE49-F238E27FC236}">
                  <a16:creationId xmlns:a16="http://schemas.microsoft.com/office/drawing/2014/main" id="{C31311EB-8016-2F47-AB52-E8ED8626B8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605" y="1889760"/>
              <a:ext cx="4328371" cy="4632960"/>
            </a:xfrm>
            <a:prstGeom prst="rect">
              <a:avLst/>
            </a:prstGeom>
          </p:spPr>
        </p:pic>
        <p:sp>
          <p:nvSpPr>
            <p:cNvPr id="4" name="TextBox 3">
              <a:extLst>
                <a:ext uri="{FF2B5EF4-FFF2-40B4-BE49-F238E27FC236}">
                  <a16:creationId xmlns:a16="http://schemas.microsoft.com/office/drawing/2014/main" id="{AE71EAF2-54CD-BB4E-A4E5-02153053655B}"/>
                </a:ext>
              </a:extLst>
            </p:cNvPr>
            <p:cNvSpPr txBox="1"/>
            <p:nvPr/>
          </p:nvSpPr>
          <p:spPr>
            <a:xfrm>
              <a:off x="1112520" y="1047750"/>
              <a:ext cx="3202543" cy="584775"/>
            </a:xfrm>
            <a:prstGeom prst="rect">
              <a:avLst/>
            </a:prstGeom>
            <a:noFill/>
          </p:spPr>
          <p:txBody>
            <a:bodyPr wrap="none" rtlCol="0">
              <a:spAutoFit/>
            </a:bodyPr>
            <a:lstStyle/>
            <a:p>
              <a:r>
                <a:rPr lang="en-CA" sz="3200" b="1" dirty="0"/>
                <a:t>Recommendation</a:t>
              </a:r>
              <a:endParaRPr lang="en-US" sz="3200" b="1" dirty="0"/>
            </a:p>
          </p:txBody>
        </p:sp>
        <p:sp>
          <p:nvSpPr>
            <p:cNvPr id="6" name="TextBox 5">
              <a:extLst>
                <a:ext uri="{FF2B5EF4-FFF2-40B4-BE49-F238E27FC236}">
                  <a16:creationId xmlns:a16="http://schemas.microsoft.com/office/drawing/2014/main" id="{344EF76F-E6EE-3941-B537-69FAADE39DD5}"/>
                </a:ext>
              </a:extLst>
            </p:cNvPr>
            <p:cNvSpPr txBox="1"/>
            <p:nvPr/>
          </p:nvSpPr>
          <p:spPr>
            <a:xfrm>
              <a:off x="3183607" y="3223955"/>
              <a:ext cx="676788" cy="584775"/>
            </a:xfrm>
            <a:prstGeom prst="rect">
              <a:avLst/>
            </a:prstGeom>
            <a:solidFill>
              <a:schemeClr val="bg1"/>
            </a:solidFill>
          </p:spPr>
          <p:txBody>
            <a:bodyPr wrap="none" rtlCol="0">
              <a:spAutoFit/>
            </a:bodyPr>
            <a:lstStyle/>
            <a:p>
              <a:r>
                <a:rPr lang="en-CA" sz="3200" b="1" dirty="0"/>
                <a:t>No</a:t>
              </a:r>
              <a:endParaRPr lang="en-US" sz="3200" b="1" dirty="0"/>
            </a:p>
          </p:txBody>
        </p:sp>
        <p:sp>
          <p:nvSpPr>
            <p:cNvPr id="7" name="TextBox 6">
              <a:extLst>
                <a:ext uri="{FF2B5EF4-FFF2-40B4-BE49-F238E27FC236}">
                  <a16:creationId xmlns:a16="http://schemas.microsoft.com/office/drawing/2014/main" id="{3D3BFB18-DE8F-3146-967F-F5CF3A3B6B9F}"/>
                </a:ext>
              </a:extLst>
            </p:cNvPr>
            <p:cNvSpPr txBox="1"/>
            <p:nvPr/>
          </p:nvSpPr>
          <p:spPr>
            <a:xfrm>
              <a:off x="908074" y="4624765"/>
              <a:ext cx="1515928" cy="584775"/>
            </a:xfrm>
            <a:prstGeom prst="rect">
              <a:avLst/>
            </a:prstGeom>
            <a:solidFill>
              <a:schemeClr val="bg1"/>
            </a:solidFill>
          </p:spPr>
          <p:txBody>
            <a:bodyPr wrap="none" rtlCol="0">
              <a:spAutoFit/>
            </a:bodyPr>
            <a:lstStyle/>
            <a:p>
              <a:r>
                <a:rPr lang="en-CA" sz="3200" b="1" dirty="0"/>
                <a:t>Yes, but</a:t>
              </a:r>
              <a:endParaRPr lang="en-US" sz="3200" b="1" dirty="0"/>
            </a:p>
          </p:txBody>
        </p:sp>
        <p:sp>
          <p:nvSpPr>
            <p:cNvPr id="8" name="TextBox 7">
              <a:extLst>
                <a:ext uri="{FF2B5EF4-FFF2-40B4-BE49-F238E27FC236}">
                  <a16:creationId xmlns:a16="http://schemas.microsoft.com/office/drawing/2014/main" id="{0849F40F-8214-E14F-9F07-11976B458335}"/>
                </a:ext>
              </a:extLst>
            </p:cNvPr>
            <p:cNvSpPr txBox="1"/>
            <p:nvPr/>
          </p:nvSpPr>
          <p:spPr>
            <a:xfrm>
              <a:off x="2424002" y="5418515"/>
              <a:ext cx="735266" cy="584775"/>
            </a:xfrm>
            <a:prstGeom prst="rect">
              <a:avLst/>
            </a:prstGeom>
            <a:solidFill>
              <a:schemeClr val="bg1"/>
            </a:solidFill>
          </p:spPr>
          <p:txBody>
            <a:bodyPr wrap="none" rtlCol="0">
              <a:spAutoFit/>
            </a:bodyPr>
            <a:lstStyle/>
            <a:p>
              <a:r>
                <a:rPr lang="en-CA" sz="3200" b="1" dirty="0"/>
                <a:t>Yes</a:t>
              </a:r>
              <a:endParaRPr lang="en-US" sz="3200" b="1" dirty="0"/>
            </a:p>
          </p:txBody>
        </p:sp>
      </p:grpSp>
      <p:grpSp>
        <p:nvGrpSpPr>
          <p:cNvPr id="15" name="Group 14">
            <a:extLst>
              <a:ext uri="{FF2B5EF4-FFF2-40B4-BE49-F238E27FC236}">
                <a16:creationId xmlns:a16="http://schemas.microsoft.com/office/drawing/2014/main" id="{F37C2994-3CB2-9E4D-8B62-328E7E019565}"/>
              </a:ext>
            </a:extLst>
          </p:cNvPr>
          <p:cNvGrpSpPr/>
          <p:nvPr/>
        </p:nvGrpSpPr>
        <p:grpSpPr>
          <a:xfrm>
            <a:off x="5561330" y="914400"/>
            <a:ext cx="5702300" cy="5457190"/>
            <a:chOff x="5561330" y="914400"/>
            <a:chExt cx="5702300" cy="5457190"/>
          </a:xfrm>
        </p:grpSpPr>
        <p:pic>
          <p:nvPicPr>
            <p:cNvPr id="3" name="Picture 2">
              <a:extLst>
                <a:ext uri="{FF2B5EF4-FFF2-40B4-BE49-F238E27FC236}">
                  <a16:creationId xmlns:a16="http://schemas.microsoft.com/office/drawing/2014/main" id="{23F3192A-CC9A-3740-9E52-A65831317668}"/>
                </a:ext>
              </a:extLst>
            </p:cNvPr>
            <p:cNvPicPr>
              <a:picLocks noChangeAspect="1"/>
            </p:cNvPicPr>
            <p:nvPr/>
          </p:nvPicPr>
          <p:blipFill>
            <a:blip r:embed="rId4"/>
            <a:stretch>
              <a:fillRect/>
            </a:stretch>
          </p:blipFill>
          <p:spPr>
            <a:xfrm>
              <a:off x="5561330" y="2040890"/>
              <a:ext cx="5702300" cy="4330700"/>
            </a:xfrm>
            <a:prstGeom prst="rect">
              <a:avLst/>
            </a:prstGeom>
          </p:spPr>
        </p:pic>
        <p:sp>
          <p:nvSpPr>
            <p:cNvPr id="5" name="TextBox 4">
              <a:extLst>
                <a:ext uri="{FF2B5EF4-FFF2-40B4-BE49-F238E27FC236}">
                  <a16:creationId xmlns:a16="http://schemas.microsoft.com/office/drawing/2014/main" id="{132348E5-F044-D34D-8356-8702F375D5FD}"/>
                </a:ext>
              </a:extLst>
            </p:cNvPr>
            <p:cNvSpPr txBox="1"/>
            <p:nvPr/>
          </p:nvSpPr>
          <p:spPr>
            <a:xfrm>
              <a:off x="7955280" y="914400"/>
              <a:ext cx="1422569" cy="584775"/>
            </a:xfrm>
            <a:prstGeom prst="rect">
              <a:avLst/>
            </a:prstGeom>
            <a:noFill/>
          </p:spPr>
          <p:txBody>
            <a:bodyPr wrap="none" rtlCol="0">
              <a:spAutoFit/>
            </a:bodyPr>
            <a:lstStyle/>
            <a:p>
              <a:r>
                <a:rPr lang="en-CA" sz="3200" b="1" dirty="0"/>
                <a:t>Reason</a:t>
              </a:r>
              <a:endParaRPr lang="en-US" sz="3200" b="1" dirty="0"/>
            </a:p>
          </p:txBody>
        </p:sp>
        <p:sp>
          <p:nvSpPr>
            <p:cNvPr id="10" name="TextBox 9">
              <a:extLst>
                <a:ext uri="{FF2B5EF4-FFF2-40B4-BE49-F238E27FC236}">
                  <a16:creationId xmlns:a16="http://schemas.microsoft.com/office/drawing/2014/main" id="{FDC32960-5F9D-2341-8643-DF1BC0E9F596}"/>
                </a:ext>
              </a:extLst>
            </p:cNvPr>
            <p:cNvSpPr txBox="1"/>
            <p:nvPr/>
          </p:nvSpPr>
          <p:spPr>
            <a:xfrm>
              <a:off x="8969797" y="2748687"/>
              <a:ext cx="2293833" cy="584775"/>
            </a:xfrm>
            <a:prstGeom prst="rect">
              <a:avLst/>
            </a:prstGeom>
            <a:solidFill>
              <a:schemeClr val="bg1"/>
            </a:solidFill>
            <a:ln>
              <a:solidFill>
                <a:schemeClr val="accent1"/>
              </a:solidFill>
            </a:ln>
          </p:spPr>
          <p:txBody>
            <a:bodyPr wrap="none" rtlCol="0">
              <a:spAutoFit/>
            </a:bodyPr>
            <a:lstStyle/>
            <a:p>
              <a:r>
                <a:rPr lang="en-CA" sz="3200" b="1" dirty="0"/>
                <a:t>No evidence</a:t>
              </a:r>
              <a:endParaRPr lang="en-US" sz="3200" b="1" dirty="0"/>
            </a:p>
          </p:txBody>
        </p:sp>
        <p:sp>
          <p:nvSpPr>
            <p:cNvPr id="11" name="TextBox 10">
              <a:extLst>
                <a:ext uri="{FF2B5EF4-FFF2-40B4-BE49-F238E27FC236}">
                  <a16:creationId xmlns:a16="http://schemas.microsoft.com/office/drawing/2014/main" id="{1061858D-E92D-0641-9C8C-5AB59507CFDD}"/>
                </a:ext>
              </a:extLst>
            </p:cNvPr>
            <p:cNvSpPr txBox="1"/>
            <p:nvPr/>
          </p:nvSpPr>
          <p:spPr>
            <a:xfrm>
              <a:off x="7955280" y="4972744"/>
              <a:ext cx="1746953" cy="584775"/>
            </a:xfrm>
            <a:prstGeom prst="rect">
              <a:avLst/>
            </a:prstGeom>
            <a:solidFill>
              <a:schemeClr val="bg1"/>
            </a:solidFill>
          </p:spPr>
          <p:txBody>
            <a:bodyPr wrap="none" rtlCol="0">
              <a:spAutoFit/>
            </a:bodyPr>
            <a:lstStyle/>
            <a:p>
              <a:r>
                <a:rPr lang="en-CA" sz="3200" b="1" dirty="0"/>
                <a:t>No effect</a:t>
              </a:r>
              <a:endParaRPr lang="en-US" sz="3200" b="1" dirty="0"/>
            </a:p>
          </p:txBody>
        </p:sp>
        <p:sp>
          <p:nvSpPr>
            <p:cNvPr id="12" name="TextBox 11">
              <a:extLst>
                <a:ext uri="{FF2B5EF4-FFF2-40B4-BE49-F238E27FC236}">
                  <a16:creationId xmlns:a16="http://schemas.microsoft.com/office/drawing/2014/main" id="{FFFE7A13-0EB0-824D-8BC8-75083879C91C}"/>
                </a:ext>
              </a:extLst>
            </p:cNvPr>
            <p:cNvSpPr txBox="1"/>
            <p:nvPr/>
          </p:nvSpPr>
          <p:spPr>
            <a:xfrm>
              <a:off x="7162009" y="2456299"/>
              <a:ext cx="1250471" cy="584775"/>
            </a:xfrm>
            <a:prstGeom prst="rect">
              <a:avLst/>
            </a:prstGeom>
            <a:solidFill>
              <a:schemeClr val="bg1"/>
            </a:solidFill>
            <a:ln>
              <a:solidFill>
                <a:schemeClr val="accent1"/>
              </a:solidFill>
            </a:ln>
          </p:spPr>
          <p:txBody>
            <a:bodyPr wrap="none" rtlCol="0">
              <a:spAutoFit/>
            </a:bodyPr>
            <a:lstStyle/>
            <a:p>
              <a:r>
                <a:rPr lang="en-CA" sz="3200" b="1" dirty="0"/>
                <a:t>Mixed</a:t>
              </a:r>
              <a:endParaRPr lang="en-US" sz="3200" b="1" dirty="0"/>
            </a:p>
          </p:txBody>
        </p:sp>
        <p:sp>
          <p:nvSpPr>
            <p:cNvPr id="13" name="TextBox 12">
              <a:extLst>
                <a:ext uri="{FF2B5EF4-FFF2-40B4-BE49-F238E27FC236}">
                  <a16:creationId xmlns:a16="http://schemas.microsoft.com/office/drawing/2014/main" id="{9AA19DFF-93A5-8D42-9CB4-F3C378E3FD42}"/>
                </a:ext>
              </a:extLst>
            </p:cNvPr>
            <p:cNvSpPr txBox="1"/>
            <p:nvPr/>
          </p:nvSpPr>
          <p:spPr>
            <a:xfrm>
              <a:off x="6913767" y="4091483"/>
              <a:ext cx="925446" cy="584775"/>
            </a:xfrm>
            <a:prstGeom prst="rect">
              <a:avLst/>
            </a:prstGeom>
            <a:solidFill>
              <a:schemeClr val="bg1"/>
            </a:solidFill>
          </p:spPr>
          <p:txBody>
            <a:bodyPr wrap="none" rtlCol="0">
              <a:spAutoFit/>
            </a:bodyPr>
            <a:lstStyle/>
            <a:p>
              <a:r>
                <a:rPr lang="en-CA" sz="3200" b="1" dirty="0"/>
                <a:t>Cost</a:t>
              </a:r>
              <a:endParaRPr lang="en-US" sz="3200" b="1" dirty="0"/>
            </a:p>
          </p:txBody>
        </p:sp>
      </p:grpSp>
      <p:sp>
        <p:nvSpPr>
          <p:cNvPr id="14" name="Rectangle 13">
            <a:extLst>
              <a:ext uri="{FF2B5EF4-FFF2-40B4-BE49-F238E27FC236}">
                <a16:creationId xmlns:a16="http://schemas.microsoft.com/office/drawing/2014/main" id="{FDDD1394-5307-0840-BB8B-54644FE53988}"/>
              </a:ext>
            </a:extLst>
          </p:cNvPr>
          <p:cNvSpPr/>
          <p:nvPr/>
        </p:nvSpPr>
        <p:spPr>
          <a:xfrm>
            <a:off x="4315063" y="6423262"/>
            <a:ext cx="9067800" cy="369332"/>
          </a:xfrm>
          <a:prstGeom prst="rect">
            <a:avLst/>
          </a:prstGeom>
        </p:spPr>
        <p:txBody>
          <a:bodyPr wrap="square">
            <a:spAutoFit/>
          </a:bodyPr>
          <a:lstStyle/>
          <a:p>
            <a:pPr marL="406400" indent="-406400"/>
            <a:r>
              <a:rPr lang="en-CA" dirty="0" err="1"/>
              <a:t>Janoudi</a:t>
            </a:r>
            <a:r>
              <a:rPr lang="en-CA" dirty="0"/>
              <a:t> G, </a:t>
            </a:r>
            <a:r>
              <a:rPr lang="en-CA" dirty="0" err="1"/>
              <a:t>Orphanet</a:t>
            </a:r>
            <a:r>
              <a:rPr lang="en-CA" dirty="0"/>
              <a:t> J Rare Dis </a:t>
            </a:r>
            <a:r>
              <a:rPr lang="en-CA" dirty="0" err="1"/>
              <a:t>Orphanet</a:t>
            </a:r>
            <a:r>
              <a:rPr lang="en-CA" dirty="0"/>
              <a:t> Journal of Rare Diseases; 2016; 11: 164.</a:t>
            </a:r>
            <a:endParaRPr lang="en-CA" dirty="0">
              <a:effectLst/>
            </a:endParaRPr>
          </a:p>
        </p:txBody>
      </p:sp>
    </p:spTree>
    <p:extLst>
      <p:ext uri="{BB962C8B-B14F-4D97-AF65-F5344CB8AC3E}">
        <p14:creationId xmlns:p14="http://schemas.microsoft.com/office/powerpoint/2010/main" val="7569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5890"/>
            <a:ext cx="12192000" cy="6446219"/>
          </a:xfrm>
          <a:prstGeom prst="rect">
            <a:avLst/>
          </a:prstGeom>
        </p:spPr>
      </p:pic>
    </p:spTree>
    <p:extLst>
      <p:ext uri="{BB962C8B-B14F-4D97-AF65-F5344CB8AC3E}">
        <p14:creationId xmlns:p14="http://schemas.microsoft.com/office/powerpoint/2010/main" val="128855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510" y="326572"/>
            <a:ext cx="3932237" cy="783772"/>
          </a:xfrm>
        </p:spPr>
        <p:txBody>
          <a:bodyPr>
            <a:noAutofit/>
          </a:bodyPr>
          <a:lstStyle/>
          <a:p>
            <a:r>
              <a:rPr lang="en-US" sz="5400" b="1" dirty="0"/>
              <a:t>Disclosures</a:t>
            </a:r>
          </a:p>
        </p:txBody>
      </p:sp>
      <p:pic>
        <p:nvPicPr>
          <p:cNvPr id="6" name="Picture Placeholder 5"/>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2228" r="25246" b="46435"/>
          <a:stretch/>
        </p:blipFill>
        <p:spPr>
          <a:xfrm>
            <a:off x="6694747" y="1576874"/>
            <a:ext cx="5005841" cy="4899584"/>
          </a:xfrm>
        </p:spPr>
      </p:pic>
      <p:sp>
        <p:nvSpPr>
          <p:cNvPr id="5" name="Text Placeholder 4"/>
          <p:cNvSpPr>
            <a:spLocks noGrp="1"/>
          </p:cNvSpPr>
          <p:nvPr>
            <p:ph type="body" sz="half" idx="2"/>
          </p:nvPr>
        </p:nvSpPr>
        <p:spPr>
          <a:xfrm>
            <a:off x="335902" y="1750266"/>
            <a:ext cx="5747657" cy="4726192"/>
          </a:xfrm>
        </p:spPr>
        <p:txBody>
          <a:bodyPr>
            <a:noAutofit/>
          </a:bodyPr>
          <a:lstStyle/>
          <a:p>
            <a:r>
              <a:rPr lang="en-US" sz="2800" dirty="0"/>
              <a:t>Alfonso </a:t>
            </a:r>
            <a:r>
              <a:rPr lang="en-US" sz="2800" dirty="0" err="1"/>
              <a:t>Iorio’s</a:t>
            </a:r>
            <a:r>
              <a:rPr lang="en-US" sz="2800" dirty="0"/>
              <a:t> Institution (McMaster)</a:t>
            </a:r>
          </a:p>
          <a:p>
            <a:r>
              <a:rPr lang="en-US" sz="2800" dirty="0"/>
              <a:t>has received project based funding via</a:t>
            </a:r>
          </a:p>
          <a:p>
            <a:r>
              <a:rPr lang="en-US" sz="2800" b="1" dirty="0">
                <a:solidFill>
                  <a:srgbClr val="FF0000"/>
                </a:solidFill>
              </a:rPr>
              <a:t>research or service agreements </a:t>
            </a:r>
            <a:r>
              <a:rPr lang="en-US" sz="2800" dirty="0"/>
              <a:t>from</a:t>
            </a:r>
          </a:p>
          <a:p>
            <a:endParaRPr lang="en-US" sz="2800" dirty="0"/>
          </a:p>
          <a:p>
            <a:r>
              <a:rPr lang="en-US" sz="2400" dirty="0"/>
              <a:t>Bayer </a:t>
            </a:r>
          </a:p>
          <a:p>
            <a:r>
              <a:rPr lang="en-US" sz="2400" dirty="0" err="1"/>
              <a:t>Grifols</a:t>
            </a:r>
            <a:endParaRPr lang="en-US" sz="2400" dirty="0"/>
          </a:p>
          <a:p>
            <a:r>
              <a:rPr lang="en-US" sz="2400" dirty="0" err="1"/>
              <a:t>NovoNordisk</a:t>
            </a:r>
            <a:endParaRPr lang="en-US" sz="2400" dirty="0"/>
          </a:p>
          <a:p>
            <a:r>
              <a:rPr lang="en-US" sz="2400" dirty="0" err="1"/>
              <a:t>Octapharma</a:t>
            </a:r>
            <a:endParaRPr lang="en-US" sz="2400" dirty="0"/>
          </a:p>
          <a:p>
            <a:r>
              <a:rPr lang="en-US" sz="2400" dirty="0"/>
              <a:t>Roche</a:t>
            </a:r>
          </a:p>
          <a:p>
            <a:r>
              <a:rPr lang="en-US" sz="2400" dirty="0"/>
              <a:t>Pfizer</a:t>
            </a:r>
          </a:p>
        </p:txBody>
      </p:sp>
    </p:spTree>
    <p:extLst>
      <p:ext uri="{BB962C8B-B14F-4D97-AF65-F5344CB8AC3E}">
        <p14:creationId xmlns:p14="http://schemas.microsoft.com/office/powerpoint/2010/main" val="83507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02475E-0A57-934E-9515-669796DCC5AE}"/>
              </a:ext>
            </a:extLst>
          </p:cNvPr>
          <p:cNvPicPr>
            <a:picLocks noChangeAspect="1"/>
          </p:cNvPicPr>
          <p:nvPr/>
        </p:nvPicPr>
        <p:blipFill>
          <a:blip r:embed="rId3"/>
          <a:stretch>
            <a:fillRect/>
          </a:stretch>
        </p:blipFill>
        <p:spPr>
          <a:xfrm>
            <a:off x="590550" y="107950"/>
            <a:ext cx="11010900" cy="6642100"/>
          </a:xfrm>
          <a:prstGeom prst="rect">
            <a:avLst/>
          </a:prstGeom>
        </p:spPr>
      </p:pic>
      <p:pic>
        <p:nvPicPr>
          <p:cNvPr id="3" name="Picture 2">
            <a:extLst>
              <a:ext uri="{FF2B5EF4-FFF2-40B4-BE49-F238E27FC236}">
                <a16:creationId xmlns:a16="http://schemas.microsoft.com/office/drawing/2014/main" id="{633FED25-120B-254E-BFD1-301E3A3BA8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774" y="-15240"/>
            <a:ext cx="9390371" cy="6858000"/>
          </a:xfrm>
          <a:prstGeom prst="rect">
            <a:avLst/>
          </a:prstGeom>
        </p:spPr>
      </p:pic>
    </p:spTree>
    <p:extLst>
      <p:ext uri="{BB962C8B-B14F-4D97-AF65-F5344CB8AC3E}">
        <p14:creationId xmlns:p14="http://schemas.microsoft.com/office/powerpoint/2010/main" val="23134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A015-660B-5B49-A9CE-09F9E712366E}"/>
              </a:ext>
            </a:extLst>
          </p:cNvPr>
          <p:cNvSpPr>
            <a:spLocks noGrp="1"/>
          </p:cNvSpPr>
          <p:nvPr>
            <p:ph type="title"/>
          </p:nvPr>
        </p:nvSpPr>
        <p:spPr>
          <a:xfrm>
            <a:off x="838200" y="365125"/>
            <a:ext cx="10515600" cy="854075"/>
          </a:xfrm>
        </p:spPr>
        <p:txBody>
          <a:bodyPr>
            <a:noAutofit/>
          </a:bodyPr>
          <a:lstStyle/>
          <a:p>
            <a:r>
              <a:rPr lang="en-CA" sz="3200" dirty="0"/>
              <a:t>When Patients Write the Guidelines: Patient Panel Recommendations for the Treatment of Rheumatoid Arthritis. </a:t>
            </a:r>
            <a:br>
              <a:rPr lang="en-CA" sz="3200" dirty="0"/>
            </a:br>
            <a:endParaRPr lang="en-US" sz="3200" dirty="0"/>
          </a:p>
        </p:txBody>
      </p:sp>
      <p:graphicFrame>
        <p:nvGraphicFramePr>
          <p:cNvPr id="5" name="Content Placeholder 4">
            <a:extLst>
              <a:ext uri="{FF2B5EF4-FFF2-40B4-BE49-F238E27FC236}">
                <a16:creationId xmlns:a16="http://schemas.microsoft.com/office/drawing/2014/main" id="{31BA095C-DFF6-F141-824B-D3081586C188}"/>
              </a:ext>
            </a:extLst>
          </p:cNvPr>
          <p:cNvGraphicFramePr>
            <a:graphicFrameLocks noGrp="1"/>
          </p:cNvGraphicFramePr>
          <p:nvPr>
            <p:ph idx="1"/>
            <p:extLst>
              <p:ext uri="{D42A27DB-BD31-4B8C-83A1-F6EECF244321}">
                <p14:modId xmlns:p14="http://schemas.microsoft.com/office/powerpoint/2010/main" val="1344894368"/>
              </p:ext>
            </p:extLst>
          </p:nvPr>
        </p:nvGraphicFramePr>
        <p:xfrm>
          <a:off x="564198" y="1399223"/>
          <a:ext cx="10515600" cy="420687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660732161"/>
                    </a:ext>
                  </a:extLst>
                </a:gridCol>
                <a:gridCol w="2628900">
                  <a:extLst>
                    <a:ext uri="{9D8B030D-6E8A-4147-A177-3AD203B41FA5}">
                      <a16:colId xmlns:a16="http://schemas.microsoft.com/office/drawing/2014/main" val="1013079777"/>
                    </a:ext>
                  </a:extLst>
                </a:gridCol>
                <a:gridCol w="2628900">
                  <a:extLst>
                    <a:ext uri="{9D8B030D-6E8A-4147-A177-3AD203B41FA5}">
                      <a16:colId xmlns:a16="http://schemas.microsoft.com/office/drawing/2014/main" val="432487877"/>
                    </a:ext>
                  </a:extLst>
                </a:gridCol>
                <a:gridCol w="2628900">
                  <a:extLst>
                    <a:ext uri="{9D8B030D-6E8A-4147-A177-3AD203B41FA5}">
                      <a16:colId xmlns:a16="http://schemas.microsoft.com/office/drawing/2014/main" val="3099234297"/>
                    </a:ext>
                  </a:extLst>
                </a:gridCol>
              </a:tblGrid>
              <a:tr h="658177">
                <a:tc gridSpan="2">
                  <a:txBody>
                    <a:bodyPr/>
                    <a:lstStyle/>
                    <a:p>
                      <a:pPr algn="ctr"/>
                      <a:r>
                        <a:rPr lang="en-CA" sz="2400" dirty="0"/>
                        <a:t>Physician Dominated Panel</a:t>
                      </a:r>
                      <a:endParaRPr lang="en-US" sz="2400" dirty="0"/>
                    </a:p>
                  </a:txBody>
                  <a:tcPr/>
                </a:tc>
                <a:tc hMerge="1">
                  <a:txBody>
                    <a:bodyPr/>
                    <a:lstStyle/>
                    <a:p>
                      <a:endParaRPr lang="en-US" dirty="0"/>
                    </a:p>
                  </a:txBody>
                  <a:tcPr/>
                </a:tc>
                <a:tc gridSpan="2">
                  <a:txBody>
                    <a:bodyPr/>
                    <a:lstStyle/>
                    <a:p>
                      <a:pPr algn="ctr"/>
                      <a:r>
                        <a:rPr lang="en-CA" sz="2400" dirty="0"/>
                        <a:t>Patient Dominated Panel</a:t>
                      </a:r>
                      <a:endParaRPr lang="en-US" sz="2400" dirty="0"/>
                    </a:p>
                  </a:txBody>
                  <a:tcPr/>
                </a:tc>
                <a:tc hMerge="1">
                  <a:txBody>
                    <a:bodyPr/>
                    <a:lstStyle/>
                    <a:p>
                      <a:endParaRPr lang="en-US" dirty="0"/>
                    </a:p>
                  </a:txBody>
                  <a:tcPr/>
                </a:tc>
                <a:extLst>
                  <a:ext uri="{0D108BD9-81ED-4DB2-BD59-A6C34878D82A}">
                    <a16:rowId xmlns:a16="http://schemas.microsoft.com/office/drawing/2014/main" val="3888759569"/>
                  </a:ext>
                </a:extLst>
              </a:tr>
              <a:tr h="744537">
                <a:tc>
                  <a:txBody>
                    <a:bodyPr/>
                    <a:lstStyle/>
                    <a:p>
                      <a:pPr algn="ctr"/>
                      <a:r>
                        <a:rPr lang="en-CA" sz="2400" b="1" dirty="0"/>
                        <a:t>Direction</a:t>
                      </a:r>
                      <a:endParaRPr lang="en-US" sz="2400" b="1" dirty="0"/>
                    </a:p>
                  </a:txBody>
                  <a:tcPr/>
                </a:tc>
                <a:tc>
                  <a:txBody>
                    <a:bodyPr/>
                    <a:lstStyle/>
                    <a:p>
                      <a:pPr algn="ctr"/>
                      <a:r>
                        <a:rPr lang="en-CA" sz="2400" b="1" dirty="0"/>
                        <a:t>Strength</a:t>
                      </a:r>
                      <a:endParaRPr lang="en-US" sz="2400" b="1" dirty="0"/>
                    </a:p>
                  </a:txBody>
                  <a:tcPr/>
                </a:tc>
                <a:tc>
                  <a:txBody>
                    <a:bodyPr/>
                    <a:lstStyle/>
                    <a:p>
                      <a:pPr algn="ctr"/>
                      <a:r>
                        <a:rPr lang="en-CA" sz="2400" b="1" dirty="0"/>
                        <a:t>Direction</a:t>
                      </a:r>
                      <a:endParaRPr lang="en-US" sz="2400" b="1" dirty="0"/>
                    </a:p>
                  </a:txBody>
                  <a:tcPr/>
                </a:tc>
                <a:tc>
                  <a:txBody>
                    <a:bodyPr/>
                    <a:lstStyle/>
                    <a:p>
                      <a:pPr algn="ctr"/>
                      <a:r>
                        <a:rPr lang="en-CA" sz="2400" b="1" dirty="0"/>
                        <a:t>Strength</a:t>
                      </a:r>
                      <a:endParaRPr lang="en-US" sz="2400" b="1" dirty="0"/>
                    </a:p>
                  </a:txBody>
                  <a:tcPr/>
                </a:tc>
                <a:extLst>
                  <a:ext uri="{0D108BD9-81ED-4DB2-BD59-A6C34878D82A}">
                    <a16:rowId xmlns:a16="http://schemas.microsoft.com/office/drawing/2014/main" val="2360008043"/>
                  </a:ext>
                </a:extLst>
              </a:tr>
              <a:tr h="370840">
                <a:tc gridSpan="4">
                  <a:txBody>
                    <a:bodyPr/>
                    <a:lstStyle/>
                    <a:p>
                      <a:pPr algn="ctr"/>
                      <a:r>
                        <a:rPr lang="en-CA" sz="2400" b="1" dirty="0">
                          <a:solidFill>
                            <a:srgbClr val="FF0000"/>
                          </a:solidFill>
                        </a:rPr>
                        <a:t>In patient with severe disease, never exposed to DMARD, using 1 vs 2 DMARDs</a:t>
                      </a:r>
                      <a:endParaRPr lang="en-US" sz="2400" b="1"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7970198"/>
                  </a:ext>
                </a:extLst>
              </a:tr>
              <a:tr h="370840">
                <a:tc>
                  <a:txBody>
                    <a:bodyPr/>
                    <a:lstStyle/>
                    <a:p>
                      <a:pPr algn="ctr"/>
                      <a:endParaRPr lang="en-CA" sz="2800" dirty="0"/>
                    </a:p>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143062579"/>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FF0000"/>
                        </a:solidFill>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5546713"/>
                  </a:ext>
                </a:extLst>
              </a:tr>
              <a:tr h="370840">
                <a:tc>
                  <a:txBody>
                    <a:bodyPr/>
                    <a:lstStyle/>
                    <a:p>
                      <a:pPr algn="ctr"/>
                      <a:endParaRPr lang="en-CA" sz="2800" dirty="0"/>
                    </a:p>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3596867843"/>
                  </a:ext>
                </a:extLst>
              </a:tr>
            </a:tbl>
          </a:graphicData>
        </a:graphic>
      </p:graphicFrame>
      <p:sp>
        <p:nvSpPr>
          <p:cNvPr id="4" name="Rectangle 3">
            <a:extLst>
              <a:ext uri="{FF2B5EF4-FFF2-40B4-BE49-F238E27FC236}">
                <a16:creationId xmlns:a16="http://schemas.microsoft.com/office/drawing/2014/main" id="{A9C98BAD-3B8F-514C-9536-A56C4C7539FD}"/>
              </a:ext>
            </a:extLst>
          </p:cNvPr>
          <p:cNvSpPr/>
          <p:nvPr/>
        </p:nvSpPr>
        <p:spPr>
          <a:xfrm>
            <a:off x="4587240" y="6414056"/>
            <a:ext cx="7711440" cy="369332"/>
          </a:xfrm>
          <a:prstGeom prst="rect">
            <a:avLst/>
          </a:prstGeom>
        </p:spPr>
        <p:txBody>
          <a:bodyPr wrap="square">
            <a:spAutoFit/>
          </a:bodyPr>
          <a:lstStyle/>
          <a:p>
            <a:r>
              <a:rPr lang="en-CA" dirty="0" err="1"/>
              <a:t>Fraenkel</a:t>
            </a:r>
            <a:r>
              <a:rPr lang="en-CA" dirty="0"/>
              <a:t> L, Miller AS, Clayton K, et al. Arthritis Care Res 2016; 68: 26–35</a:t>
            </a:r>
            <a:endParaRPr lang="en-US" dirty="0"/>
          </a:p>
        </p:txBody>
      </p:sp>
    </p:spTree>
    <p:extLst>
      <p:ext uri="{BB962C8B-B14F-4D97-AF65-F5344CB8AC3E}">
        <p14:creationId xmlns:p14="http://schemas.microsoft.com/office/powerpoint/2010/main" val="197134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A015-660B-5B49-A9CE-09F9E712366E}"/>
              </a:ext>
            </a:extLst>
          </p:cNvPr>
          <p:cNvSpPr>
            <a:spLocks noGrp="1"/>
          </p:cNvSpPr>
          <p:nvPr>
            <p:ph type="title"/>
          </p:nvPr>
        </p:nvSpPr>
        <p:spPr>
          <a:xfrm>
            <a:off x="838200" y="365125"/>
            <a:ext cx="10515600" cy="854075"/>
          </a:xfrm>
        </p:spPr>
        <p:txBody>
          <a:bodyPr>
            <a:noAutofit/>
          </a:bodyPr>
          <a:lstStyle/>
          <a:p>
            <a:r>
              <a:rPr lang="en-CA" sz="3200" dirty="0"/>
              <a:t>When Patients Write the Guidelines: Patient Panel Recommendations for the Treatment of Rheumatoid Arthritis. </a:t>
            </a:r>
            <a:br>
              <a:rPr lang="en-CA" sz="3200" dirty="0"/>
            </a:br>
            <a:endParaRPr lang="en-US" sz="3200" dirty="0"/>
          </a:p>
        </p:txBody>
      </p:sp>
      <p:graphicFrame>
        <p:nvGraphicFramePr>
          <p:cNvPr id="5" name="Content Placeholder 4">
            <a:extLst>
              <a:ext uri="{FF2B5EF4-FFF2-40B4-BE49-F238E27FC236}">
                <a16:creationId xmlns:a16="http://schemas.microsoft.com/office/drawing/2014/main" id="{31BA095C-DFF6-F141-824B-D3081586C188}"/>
              </a:ext>
            </a:extLst>
          </p:cNvPr>
          <p:cNvGraphicFramePr>
            <a:graphicFrameLocks noGrp="1"/>
          </p:cNvGraphicFramePr>
          <p:nvPr>
            <p:ph idx="1"/>
            <p:extLst>
              <p:ext uri="{D42A27DB-BD31-4B8C-83A1-F6EECF244321}">
                <p14:modId xmlns:p14="http://schemas.microsoft.com/office/powerpoint/2010/main" val="242275572"/>
              </p:ext>
            </p:extLst>
          </p:nvPr>
        </p:nvGraphicFramePr>
        <p:xfrm>
          <a:off x="564198" y="1399223"/>
          <a:ext cx="10515600" cy="420687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660732161"/>
                    </a:ext>
                  </a:extLst>
                </a:gridCol>
                <a:gridCol w="2628900">
                  <a:extLst>
                    <a:ext uri="{9D8B030D-6E8A-4147-A177-3AD203B41FA5}">
                      <a16:colId xmlns:a16="http://schemas.microsoft.com/office/drawing/2014/main" val="1013079777"/>
                    </a:ext>
                  </a:extLst>
                </a:gridCol>
                <a:gridCol w="2628900">
                  <a:extLst>
                    <a:ext uri="{9D8B030D-6E8A-4147-A177-3AD203B41FA5}">
                      <a16:colId xmlns:a16="http://schemas.microsoft.com/office/drawing/2014/main" val="432487877"/>
                    </a:ext>
                  </a:extLst>
                </a:gridCol>
                <a:gridCol w="2628900">
                  <a:extLst>
                    <a:ext uri="{9D8B030D-6E8A-4147-A177-3AD203B41FA5}">
                      <a16:colId xmlns:a16="http://schemas.microsoft.com/office/drawing/2014/main" val="3099234297"/>
                    </a:ext>
                  </a:extLst>
                </a:gridCol>
              </a:tblGrid>
              <a:tr h="658177">
                <a:tc gridSpan="2">
                  <a:txBody>
                    <a:bodyPr/>
                    <a:lstStyle/>
                    <a:p>
                      <a:pPr algn="ctr"/>
                      <a:r>
                        <a:rPr lang="en-CA" sz="2400" dirty="0"/>
                        <a:t>Physician Dominated Panel</a:t>
                      </a:r>
                      <a:endParaRPr lang="en-US" sz="2400" dirty="0"/>
                    </a:p>
                  </a:txBody>
                  <a:tcPr/>
                </a:tc>
                <a:tc hMerge="1">
                  <a:txBody>
                    <a:bodyPr/>
                    <a:lstStyle/>
                    <a:p>
                      <a:endParaRPr lang="en-US" dirty="0"/>
                    </a:p>
                  </a:txBody>
                  <a:tcPr/>
                </a:tc>
                <a:tc gridSpan="2">
                  <a:txBody>
                    <a:bodyPr/>
                    <a:lstStyle/>
                    <a:p>
                      <a:pPr algn="ctr"/>
                      <a:r>
                        <a:rPr lang="en-CA" sz="2400" dirty="0"/>
                        <a:t>Patient Dominated Panel</a:t>
                      </a:r>
                      <a:endParaRPr lang="en-US" sz="2400" dirty="0"/>
                    </a:p>
                  </a:txBody>
                  <a:tcPr/>
                </a:tc>
                <a:tc hMerge="1">
                  <a:txBody>
                    <a:bodyPr/>
                    <a:lstStyle/>
                    <a:p>
                      <a:endParaRPr lang="en-US" dirty="0"/>
                    </a:p>
                  </a:txBody>
                  <a:tcPr/>
                </a:tc>
                <a:extLst>
                  <a:ext uri="{0D108BD9-81ED-4DB2-BD59-A6C34878D82A}">
                    <a16:rowId xmlns:a16="http://schemas.microsoft.com/office/drawing/2014/main" val="3888759569"/>
                  </a:ext>
                </a:extLst>
              </a:tr>
              <a:tr h="744537">
                <a:tc>
                  <a:txBody>
                    <a:bodyPr/>
                    <a:lstStyle/>
                    <a:p>
                      <a:pPr algn="ctr"/>
                      <a:r>
                        <a:rPr lang="en-CA" sz="2400" b="1" dirty="0"/>
                        <a:t>Direction</a:t>
                      </a:r>
                      <a:endParaRPr lang="en-US" sz="2400" b="1" dirty="0"/>
                    </a:p>
                  </a:txBody>
                  <a:tcPr/>
                </a:tc>
                <a:tc>
                  <a:txBody>
                    <a:bodyPr/>
                    <a:lstStyle/>
                    <a:p>
                      <a:pPr algn="ctr"/>
                      <a:r>
                        <a:rPr lang="en-CA" sz="2400" b="1" dirty="0"/>
                        <a:t>Strength</a:t>
                      </a:r>
                      <a:endParaRPr lang="en-US" sz="2400" b="1" dirty="0"/>
                    </a:p>
                  </a:txBody>
                  <a:tcPr/>
                </a:tc>
                <a:tc>
                  <a:txBody>
                    <a:bodyPr/>
                    <a:lstStyle/>
                    <a:p>
                      <a:pPr algn="ctr"/>
                      <a:r>
                        <a:rPr lang="en-CA" sz="2400" b="1" dirty="0"/>
                        <a:t>Direction</a:t>
                      </a:r>
                      <a:endParaRPr lang="en-US" sz="2400" b="1" dirty="0"/>
                    </a:p>
                  </a:txBody>
                  <a:tcPr/>
                </a:tc>
                <a:tc>
                  <a:txBody>
                    <a:bodyPr/>
                    <a:lstStyle/>
                    <a:p>
                      <a:pPr algn="ctr"/>
                      <a:r>
                        <a:rPr lang="en-CA" sz="2400" b="1" dirty="0"/>
                        <a:t>Strength</a:t>
                      </a:r>
                      <a:endParaRPr lang="en-US" sz="2400" b="1" dirty="0"/>
                    </a:p>
                  </a:txBody>
                  <a:tcPr/>
                </a:tc>
                <a:extLst>
                  <a:ext uri="{0D108BD9-81ED-4DB2-BD59-A6C34878D82A}">
                    <a16:rowId xmlns:a16="http://schemas.microsoft.com/office/drawing/2014/main" val="2360008043"/>
                  </a:ext>
                </a:extLst>
              </a:tr>
              <a:tr h="370840">
                <a:tc gridSpan="4">
                  <a:txBody>
                    <a:bodyPr/>
                    <a:lstStyle/>
                    <a:p>
                      <a:pPr algn="ctr"/>
                      <a:r>
                        <a:rPr lang="en-CA" sz="2400" b="1" dirty="0">
                          <a:solidFill>
                            <a:srgbClr val="FF0000"/>
                          </a:solidFill>
                        </a:rPr>
                        <a:t>In patient with severe disease, never exposed to DMARD, using 1 vs 2 DMARDs</a:t>
                      </a:r>
                      <a:endParaRPr lang="en-US" sz="2400" b="1"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7970198"/>
                  </a:ext>
                </a:extLst>
              </a:tr>
              <a:tr h="370840">
                <a:tc>
                  <a:txBody>
                    <a:bodyPr/>
                    <a:lstStyle/>
                    <a:p>
                      <a:pPr algn="ctr"/>
                      <a:r>
                        <a:rPr lang="en-CA" sz="2800" dirty="0"/>
                        <a:t>1 over 2 (majority)</a:t>
                      </a:r>
                      <a:endParaRPr lang="en-US" sz="2800" dirty="0"/>
                    </a:p>
                  </a:txBody>
                  <a:tcPr/>
                </a:tc>
                <a:tc>
                  <a:txBody>
                    <a:bodyPr/>
                    <a:lstStyle/>
                    <a:p>
                      <a:pPr algn="ctr"/>
                      <a:r>
                        <a:rPr lang="en-CA" sz="2800" dirty="0"/>
                        <a:t>Conditional (unanimous)</a:t>
                      </a:r>
                      <a:endParaRPr lang="en-US" sz="2800" dirty="0"/>
                    </a:p>
                  </a:txBody>
                  <a:tcPr/>
                </a:tc>
                <a:tc>
                  <a:txBody>
                    <a:bodyPr/>
                    <a:lstStyle/>
                    <a:p>
                      <a:pPr algn="ctr"/>
                      <a:r>
                        <a:rPr lang="en-CA" sz="2800" dirty="0"/>
                        <a:t>1 over 2 (majority)</a:t>
                      </a:r>
                      <a:endParaRPr lang="en-US" sz="2800" dirty="0"/>
                    </a:p>
                  </a:txBody>
                  <a:tcPr/>
                </a:tc>
                <a:tc>
                  <a:txBody>
                    <a:bodyPr/>
                    <a:lstStyle/>
                    <a:p>
                      <a:pPr algn="ctr"/>
                      <a:r>
                        <a:rPr lang="en-CA" sz="2800" dirty="0"/>
                        <a:t>Strong (unanimous)</a:t>
                      </a:r>
                      <a:endParaRPr lang="en-US" sz="2800" dirty="0"/>
                    </a:p>
                  </a:txBody>
                  <a:tcPr/>
                </a:tc>
                <a:extLst>
                  <a:ext uri="{0D108BD9-81ED-4DB2-BD59-A6C34878D82A}">
                    <a16:rowId xmlns:a16="http://schemas.microsoft.com/office/drawing/2014/main" val="1143062579"/>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FF0000"/>
                        </a:solidFill>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5546713"/>
                  </a:ext>
                </a:extLst>
              </a:tr>
              <a:tr h="370840">
                <a:tc>
                  <a:txBody>
                    <a:bodyPr/>
                    <a:lstStyle/>
                    <a:p>
                      <a:pPr algn="ctr"/>
                      <a:endParaRPr lang="en-CA" sz="2800" dirty="0"/>
                    </a:p>
                    <a:p>
                      <a:pPr algn="ctr"/>
                      <a:endParaRPr lang="en-US" sz="2800" dirty="0"/>
                    </a:p>
                  </a:txBody>
                  <a:tcPr/>
                </a:tc>
                <a:tc>
                  <a:txBody>
                    <a:bodyPr/>
                    <a:lstStyle/>
                    <a:p>
                      <a:pPr algn="ctr"/>
                      <a:endParaRPr lang="en-US" sz="2800" dirty="0"/>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3596867843"/>
                  </a:ext>
                </a:extLst>
              </a:tr>
            </a:tbl>
          </a:graphicData>
        </a:graphic>
      </p:graphicFrame>
      <p:sp>
        <p:nvSpPr>
          <p:cNvPr id="4" name="Rectangle 3">
            <a:extLst>
              <a:ext uri="{FF2B5EF4-FFF2-40B4-BE49-F238E27FC236}">
                <a16:creationId xmlns:a16="http://schemas.microsoft.com/office/drawing/2014/main" id="{A9C98BAD-3B8F-514C-9536-A56C4C7539FD}"/>
              </a:ext>
            </a:extLst>
          </p:cNvPr>
          <p:cNvSpPr/>
          <p:nvPr/>
        </p:nvSpPr>
        <p:spPr>
          <a:xfrm>
            <a:off x="4587240" y="6414056"/>
            <a:ext cx="7711440" cy="369332"/>
          </a:xfrm>
          <a:prstGeom prst="rect">
            <a:avLst/>
          </a:prstGeom>
        </p:spPr>
        <p:txBody>
          <a:bodyPr wrap="square">
            <a:spAutoFit/>
          </a:bodyPr>
          <a:lstStyle/>
          <a:p>
            <a:r>
              <a:rPr lang="en-CA" dirty="0" err="1"/>
              <a:t>Fraenkel</a:t>
            </a:r>
            <a:r>
              <a:rPr lang="en-CA" dirty="0"/>
              <a:t> L, Miller AS, Clayton K, et al. Arthritis Care Res 2016; 68: 26–35</a:t>
            </a:r>
            <a:endParaRPr lang="en-US" dirty="0"/>
          </a:p>
        </p:txBody>
      </p:sp>
    </p:spTree>
    <p:extLst>
      <p:ext uri="{BB962C8B-B14F-4D97-AF65-F5344CB8AC3E}">
        <p14:creationId xmlns:p14="http://schemas.microsoft.com/office/powerpoint/2010/main" val="369261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A015-660B-5B49-A9CE-09F9E712366E}"/>
              </a:ext>
            </a:extLst>
          </p:cNvPr>
          <p:cNvSpPr>
            <a:spLocks noGrp="1"/>
          </p:cNvSpPr>
          <p:nvPr>
            <p:ph type="title"/>
          </p:nvPr>
        </p:nvSpPr>
        <p:spPr>
          <a:xfrm>
            <a:off x="838200" y="365125"/>
            <a:ext cx="10515600" cy="854075"/>
          </a:xfrm>
        </p:spPr>
        <p:txBody>
          <a:bodyPr>
            <a:noAutofit/>
          </a:bodyPr>
          <a:lstStyle/>
          <a:p>
            <a:r>
              <a:rPr lang="en-CA" sz="3200" dirty="0"/>
              <a:t>When Patients Write the Guidelines: Patient Panel Recommendations for the Treatment of Rheumatoid Arthritis. </a:t>
            </a:r>
            <a:br>
              <a:rPr lang="en-CA" sz="3200" dirty="0"/>
            </a:br>
            <a:endParaRPr lang="en-US" sz="3200" dirty="0"/>
          </a:p>
        </p:txBody>
      </p:sp>
      <p:graphicFrame>
        <p:nvGraphicFramePr>
          <p:cNvPr id="5" name="Content Placeholder 4">
            <a:extLst>
              <a:ext uri="{FF2B5EF4-FFF2-40B4-BE49-F238E27FC236}">
                <a16:creationId xmlns:a16="http://schemas.microsoft.com/office/drawing/2014/main" id="{31BA095C-DFF6-F141-824B-D3081586C188}"/>
              </a:ext>
            </a:extLst>
          </p:cNvPr>
          <p:cNvGraphicFramePr>
            <a:graphicFrameLocks noGrp="1"/>
          </p:cNvGraphicFramePr>
          <p:nvPr>
            <p:ph idx="1"/>
            <p:extLst>
              <p:ext uri="{D42A27DB-BD31-4B8C-83A1-F6EECF244321}">
                <p14:modId xmlns:p14="http://schemas.microsoft.com/office/powerpoint/2010/main" val="2207414666"/>
              </p:ext>
            </p:extLst>
          </p:nvPr>
        </p:nvGraphicFramePr>
        <p:xfrm>
          <a:off x="564198" y="1399223"/>
          <a:ext cx="10515600" cy="420687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660732161"/>
                    </a:ext>
                  </a:extLst>
                </a:gridCol>
                <a:gridCol w="2628900">
                  <a:extLst>
                    <a:ext uri="{9D8B030D-6E8A-4147-A177-3AD203B41FA5}">
                      <a16:colId xmlns:a16="http://schemas.microsoft.com/office/drawing/2014/main" val="1013079777"/>
                    </a:ext>
                  </a:extLst>
                </a:gridCol>
                <a:gridCol w="2628900">
                  <a:extLst>
                    <a:ext uri="{9D8B030D-6E8A-4147-A177-3AD203B41FA5}">
                      <a16:colId xmlns:a16="http://schemas.microsoft.com/office/drawing/2014/main" val="432487877"/>
                    </a:ext>
                  </a:extLst>
                </a:gridCol>
                <a:gridCol w="2628900">
                  <a:extLst>
                    <a:ext uri="{9D8B030D-6E8A-4147-A177-3AD203B41FA5}">
                      <a16:colId xmlns:a16="http://schemas.microsoft.com/office/drawing/2014/main" val="3099234297"/>
                    </a:ext>
                  </a:extLst>
                </a:gridCol>
              </a:tblGrid>
              <a:tr h="658177">
                <a:tc gridSpan="2">
                  <a:txBody>
                    <a:bodyPr/>
                    <a:lstStyle/>
                    <a:p>
                      <a:pPr algn="ctr"/>
                      <a:r>
                        <a:rPr lang="en-CA" sz="2400" dirty="0"/>
                        <a:t>Physician Dominated Panel</a:t>
                      </a:r>
                      <a:endParaRPr lang="en-US" sz="2400" dirty="0"/>
                    </a:p>
                  </a:txBody>
                  <a:tcPr/>
                </a:tc>
                <a:tc hMerge="1">
                  <a:txBody>
                    <a:bodyPr/>
                    <a:lstStyle/>
                    <a:p>
                      <a:endParaRPr lang="en-US" dirty="0"/>
                    </a:p>
                  </a:txBody>
                  <a:tcPr/>
                </a:tc>
                <a:tc gridSpan="2">
                  <a:txBody>
                    <a:bodyPr/>
                    <a:lstStyle/>
                    <a:p>
                      <a:pPr algn="ctr"/>
                      <a:r>
                        <a:rPr lang="en-CA" sz="2400" dirty="0"/>
                        <a:t>Patient Dominated Panel</a:t>
                      </a:r>
                      <a:endParaRPr lang="en-US" sz="2400" dirty="0"/>
                    </a:p>
                  </a:txBody>
                  <a:tcPr/>
                </a:tc>
                <a:tc hMerge="1">
                  <a:txBody>
                    <a:bodyPr/>
                    <a:lstStyle/>
                    <a:p>
                      <a:endParaRPr lang="en-US" dirty="0"/>
                    </a:p>
                  </a:txBody>
                  <a:tcPr/>
                </a:tc>
                <a:extLst>
                  <a:ext uri="{0D108BD9-81ED-4DB2-BD59-A6C34878D82A}">
                    <a16:rowId xmlns:a16="http://schemas.microsoft.com/office/drawing/2014/main" val="3888759569"/>
                  </a:ext>
                </a:extLst>
              </a:tr>
              <a:tr h="744537">
                <a:tc>
                  <a:txBody>
                    <a:bodyPr/>
                    <a:lstStyle/>
                    <a:p>
                      <a:pPr algn="ctr"/>
                      <a:r>
                        <a:rPr lang="en-CA" sz="2400" b="1" dirty="0"/>
                        <a:t>Direction</a:t>
                      </a:r>
                      <a:endParaRPr lang="en-US" sz="2400" b="1" dirty="0"/>
                    </a:p>
                  </a:txBody>
                  <a:tcPr/>
                </a:tc>
                <a:tc>
                  <a:txBody>
                    <a:bodyPr/>
                    <a:lstStyle/>
                    <a:p>
                      <a:pPr algn="ctr"/>
                      <a:r>
                        <a:rPr lang="en-CA" sz="2400" b="1" dirty="0"/>
                        <a:t>Strength</a:t>
                      </a:r>
                      <a:endParaRPr lang="en-US" sz="2400" b="1" dirty="0"/>
                    </a:p>
                  </a:txBody>
                  <a:tcPr/>
                </a:tc>
                <a:tc>
                  <a:txBody>
                    <a:bodyPr/>
                    <a:lstStyle/>
                    <a:p>
                      <a:pPr algn="ctr"/>
                      <a:r>
                        <a:rPr lang="en-CA" sz="2400" b="1" dirty="0"/>
                        <a:t>Direction</a:t>
                      </a:r>
                      <a:endParaRPr lang="en-US" sz="2400" b="1" dirty="0"/>
                    </a:p>
                  </a:txBody>
                  <a:tcPr/>
                </a:tc>
                <a:tc>
                  <a:txBody>
                    <a:bodyPr/>
                    <a:lstStyle/>
                    <a:p>
                      <a:pPr algn="ctr"/>
                      <a:r>
                        <a:rPr lang="en-CA" sz="2400" b="1" dirty="0"/>
                        <a:t>Strength</a:t>
                      </a:r>
                      <a:endParaRPr lang="en-US" sz="2400" b="1" dirty="0"/>
                    </a:p>
                  </a:txBody>
                  <a:tcPr/>
                </a:tc>
                <a:extLst>
                  <a:ext uri="{0D108BD9-81ED-4DB2-BD59-A6C34878D82A}">
                    <a16:rowId xmlns:a16="http://schemas.microsoft.com/office/drawing/2014/main" val="2360008043"/>
                  </a:ext>
                </a:extLst>
              </a:tr>
              <a:tr h="370840">
                <a:tc gridSpan="4">
                  <a:txBody>
                    <a:bodyPr/>
                    <a:lstStyle/>
                    <a:p>
                      <a:pPr algn="ctr"/>
                      <a:r>
                        <a:rPr lang="en-CA" sz="2400" b="1" dirty="0">
                          <a:solidFill>
                            <a:srgbClr val="FF0000"/>
                          </a:solidFill>
                        </a:rPr>
                        <a:t>In patient with severe disease, never exposed to DMARD, using 1 vs 2 DMARDs</a:t>
                      </a:r>
                      <a:endParaRPr lang="en-US" sz="2400" b="1"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7970198"/>
                  </a:ext>
                </a:extLst>
              </a:tr>
              <a:tr h="370840">
                <a:tc>
                  <a:txBody>
                    <a:bodyPr/>
                    <a:lstStyle/>
                    <a:p>
                      <a:pPr algn="ctr"/>
                      <a:r>
                        <a:rPr lang="en-CA" sz="2800" dirty="0"/>
                        <a:t>1 over 2 (majority)</a:t>
                      </a:r>
                      <a:endParaRPr lang="en-US" sz="2800" dirty="0"/>
                    </a:p>
                  </a:txBody>
                  <a:tcPr/>
                </a:tc>
                <a:tc>
                  <a:txBody>
                    <a:bodyPr/>
                    <a:lstStyle/>
                    <a:p>
                      <a:pPr algn="ctr"/>
                      <a:r>
                        <a:rPr lang="en-CA" sz="2800" dirty="0"/>
                        <a:t>Conditional (unanimous)</a:t>
                      </a:r>
                      <a:endParaRPr lang="en-US" sz="2800" dirty="0"/>
                    </a:p>
                  </a:txBody>
                  <a:tcPr/>
                </a:tc>
                <a:tc>
                  <a:txBody>
                    <a:bodyPr/>
                    <a:lstStyle/>
                    <a:p>
                      <a:pPr algn="ctr"/>
                      <a:r>
                        <a:rPr lang="en-CA" sz="2800" dirty="0"/>
                        <a:t>1 over 2 (majority)</a:t>
                      </a:r>
                      <a:endParaRPr lang="en-US" sz="2800" dirty="0"/>
                    </a:p>
                  </a:txBody>
                  <a:tcPr/>
                </a:tc>
                <a:tc>
                  <a:txBody>
                    <a:bodyPr/>
                    <a:lstStyle/>
                    <a:p>
                      <a:pPr algn="ctr"/>
                      <a:r>
                        <a:rPr lang="en-CA" sz="2800" dirty="0"/>
                        <a:t>Strong (unanimous)</a:t>
                      </a:r>
                      <a:endParaRPr lang="en-US" sz="2800" dirty="0"/>
                    </a:p>
                  </a:txBody>
                  <a:tcPr/>
                </a:tc>
                <a:extLst>
                  <a:ext uri="{0D108BD9-81ED-4DB2-BD59-A6C34878D82A}">
                    <a16:rowId xmlns:a16="http://schemas.microsoft.com/office/drawing/2014/main" val="1143062579"/>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dirty="0">
                          <a:solidFill>
                            <a:srgbClr val="FF0000"/>
                          </a:solidFill>
                        </a:rPr>
                        <a:t>In patient with severe disease, never exposed to DMARD, using 1 vs 3 DMARDs</a:t>
                      </a:r>
                      <a:endParaRPr lang="en-US" sz="2400" b="1" dirty="0">
                        <a:solidFill>
                          <a:srgbClr val="FF0000"/>
                        </a:solidFill>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5546713"/>
                  </a:ext>
                </a:extLst>
              </a:tr>
              <a:tr h="370840">
                <a:tc>
                  <a:txBody>
                    <a:bodyPr/>
                    <a:lstStyle/>
                    <a:p>
                      <a:pPr algn="ctr"/>
                      <a:r>
                        <a:rPr lang="en-CA" sz="2800" dirty="0"/>
                        <a:t>1 over 3 (unanimous)</a:t>
                      </a:r>
                      <a:endParaRPr lang="en-US" sz="2800" dirty="0"/>
                    </a:p>
                  </a:txBody>
                  <a:tcPr/>
                </a:tc>
                <a:tc>
                  <a:txBody>
                    <a:bodyPr/>
                    <a:lstStyle/>
                    <a:p>
                      <a:pPr algn="ctr"/>
                      <a:r>
                        <a:rPr lang="en-CA" sz="2800" dirty="0"/>
                        <a:t>Conditional (unanimous)</a:t>
                      </a:r>
                      <a:endParaRPr lang="en-US" sz="2800" dirty="0"/>
                    </a:p>
                  </a:txBody>
                  <a:tcPr/>
                </a:tc>
                <a:tc>
                  <a:txBody>
                    <a:bodyPr/>
                    <a:lstStyle/>
                    <a:p>
                      <a:pPr algn="ctr"/>
                      <a:r>
                        <a:rPr lang="en-CA" sz="2800" dirty="0"/>
                        <a:t>3 over 1 (majority)</a:t>
                      </a:r>
                      <a:endParaRPr lang="en-US" sz="2800" dirty="0"/>
                    </a:p>
                  </a:txBody>
                  <a:tcPr/>
                </a:tc>
                <a:tc>
                  <a:txBody>
                    <a:bodyPr/>
                    <a:lstStyle/>
                    <a:p>
                      <a:pPr algn="ctr"/>
                      <a:r>
                        <a:rPr lang="en-CA" sz="2800" dirty="0"/>
                        <a:t>Conditional (majority)</a:t>
                      </a:r>
                      <a:endParaRPr lang="en-US" sz="2800" dirty="0"/>
                    </a:p>
                  </a:txBody>
                  <a:tcPr/>
                </a:tc>
                <a:extLst>
                  <a:ext uri="{0D108BD9-81ED-4DB2-BD59-A6C34878D82A}">
                    <a16:rowId xmlns:a16="http://schemas.microsoft.com/office/drawing/2014/main" val="3596867843"/>
                  </a:ext>
                </a:extLst>
              </a:tr>
            </a:tbl>
          </a:graphicData>
        </a:graphic>
      </p:graphicFrame>
      <p:sp>
        <p:nvSpPr>
          <p:cNvPr id="4" name="Rectangle 3">
            <a:extLst>
              <a:ext uri="{FF2B5EF4-FFF2-40B4-BE49-F238E27FC236}">
                <a16:creationId xmlns:a16="http://schemas.microsoft.com/office/drawing/2014/main" id="{A9C98BAD-3B8F-514C-9536-A56C4C7539FD}"/>
              </a:ext>
            </a:extLst>
          </p:cNvPr>
          <p:cNvSpPr/>
          <p:nvPr/>
        </p:nvSpPr>
        <p:spPr>
          <a:xfrm>
            <a:off x="4587240" y="6414056"/>
            <a:ext cx="7711440" cy="369332"/>
          </a:xfrm>
          <a:prstGeom prst="rect">
            <a:avLst/>
          </a:prstGeom>
        </p:spPr>
        <p:txBody>
          <a:bodyPr wrap="square">
            <a:spAutoFit/>
          </a:bodyPr>
          <a:lstStyle/>
          <a:p>
            <a:r>
              <a:rPr lang="en-CA" dirty="0" err="1"/>
              <a:t>Fraenkel</a:t>
            </a:r>
            <a:r>
              <a:rPr lang="en-CA" dirty="0"/>
              <a:t> L, Miller AS, Clayton K, et al. Arthritis Care Res 2016; 68: 26–35</a:t>
            </a:r>
            <a:endParaRPr lang="en-US" dirty="0"/>
          </a:p>
        </p:txBody>
      </p:sp>
    </p:spTree>
    <p:extLst>
      <p:ext uri="{BB962C8B-B14F-4D97-AF65-F5344CB8AC3E}">
        <p14:creationId xmlns:p14="http://schemas.microsoft.com/office/powerpoint/2010/main" val="3004078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86877" y="6366066"/>
            <a:ext cx="124460" cy="215444"/>
          </a:xfrm>
          <a:prstGeom prst="rect">
            <a:avLst/>
          </a:prstGeom>
        </p:spPr>
        <p:txBody>
          <a:bodyPr vert="horz" wrap="square" lIns="0" tIns="0" rIns="0" bIns="0" rtlCol="0">
            <a:spAutoFit/>
          </a:bodyPr>
          <a:lstStyle/>
          <a:p>
            <a:pPr marL="12700"/>
            <a:r>
              <a:rPr sz="1400" dirty="0">
                <a:latin typeface="Arial"/>
                <a:cs typeface="Arial"/>
              </a:rPr>
              <a:t>8</a:t>
            </a:r>
            <a:endParaRPr sz="1400">
              <a:latin typeface="Arial"/>
              <a:cs typeface="Arial"/>
            </a:endParaRPr>
          </a:p>
        </p:txBody>
      </p:sp>
      <p:sp>
        <p:nvSpPr>
          <p:cNvPr id="3" name="object 3"/>
          <p:cNvSpPr/>
          <p:nvPr/>
        </p:nvSpPr>
        <p:spPr>
          <a:xfrm>
            <a:off x="1766772" y="331345"/>
            <a:ext cx="8408391" cy="119675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30111" y="1573755"/>
            <a:ext cx="4018192" cy="88185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66773" y="2531857"/>
            <a:ext cx="8397897" cy="393028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348348" y="4528578"/>
            <a:ext cx="3088640" cy="2329815"/>
          </a:xfrm>
          <a:custGeom>
            <a:avLst/>
            <a:gdLst/>
            <a:ahLst/>
            <a:cxnLst/>
            <a:rect l="l" t="t" r="r" b="b"/>
            <a:pathLst>
              <a:path w="3088640" h="2329815">
                <a:moveTo>
                  <a:pt x="0" y="1164711"/>
                </a:moveTo>
                <a:lnTo>
                  <a:pt x="974" y="1122936"/>
                </a:lnTo>
                <a:lnTo>
                  <a:pt x="3877" y="1081532"/>
                </a:lnTo>
                <a:lnTo>
                  <a:pt x="8674" y="1040522"/>
                </a:lnTo>
                <a:lnTo>
                  <a:pt x="15334" y="999931"/>
                </a:lnTo>
                <a:lnTo>
                  <a:pt x="23824" y="959784"/>
                </a:lnTo>
                <a:lnTo>
                  <a:pt x="34111" y="920106"/>
                </a:lnTo>
                <a:lnTo>
                  <a:pt x="46162" y="880921"/>
                </a:lnTo>
                <a:lnTo>
                  <a:pt x="59945" y="842254"/>
                </a:lnTo>
                <a:lnTo>
                  <a:pt x="75427" y="804129"/>
                </a:lnTo>
                <a:lnTo>
                  <a:pt x="92575" y="766572"/>
                </a:lnTo>
                <a:lnTo>
                  <a:pt x="111357" y="729606"/>
                </a:lnTo>
                <a:lnTo>
                  <a:pt x="131740" y="693256"/>
                </a:lnTo>
                <a:lnTo>
                  <a:pt x="153692" y="657548"/>
                </a:lnTo>
                <a:lnTo>
                  <a:pt x="177180" y="622505"/>
                </a:lnTo>
                <a:lnTo>
                  <a:pt x="202170" y="588152"/>
                </a:lnTo>
                <a:lnTo>
                  <a:pt x="228631" y="554514"/>
                </a:lnTo>
                <a:lnTo>
                  <a:pt x="256530" y="521616"/>
                </a:lnTo>
                <a:lnTo>
                  <a:pt x="285834" y="489481"/>
                </a:lnTo>
                <a:lnTo>
                  <a:pt x="316510" y="458136"/>
                </a:lnTo>
                <a:lnTo>
                  <a:pt x="348526" y="427604"/>
                </a:lnTo>
                <a:lnTo>
                  <a:pt x="381849" y="397910"/>
                </a:lnTo>
                <a:lnTo>
                  <a:pt x="416447" y="369079"/>
                </a:lnTo>
                <a:lnTo>
                  <a:pt x="452286" y="341135"/>
                </a:lnTo>
                <a:lnTo>
                  <a:pt x="489335" y="314104"/>
                </a:lnTo>
                <a:lnTo>
                  <a:pt x="527560" y="288008"/>
                </a:lnTo>
                <a:lnTo>
                  <a:pt x="566929" y="262875"/>
                </a:lnTo>
                <a:lnTo>
                  <a:pt x="607409" y="238726"/>
                </a:lnTo>
                <a:lnTo>
                  <a:pt x="648967" y="215589"/>
                </a:lnTo>
                <a:lnTo>
                  <a:pt x="691572" y="193487"/>
                </a:lnTo>
                <a:lnTo>
                  <a:pt x="735189" y="172444"/>
                </a:lnTo>
                <a:lnTo>
                  <a:pt x="779787" y="152486"/>
                </a:lnTo>
                <a:lnTo>
                  <a:pt x="825333" y="133637"/>
                </a:lnTo>
                <a:lnTo>
                  <a:pt x="871794" y="115922"/>
                </a:lnTo>
                <a:lnTo>
                  <a:pt x="919137" y="99365"/>
                </a:lnTo>
                <a:lnTo>
                  <a:pt x="967331" y="83991"/>
                </a:lnTo>
                <a:lnTo>
                  <a:pt x="1016341" y="69824"/>
                </a:lnTo>
                <a:lnTo>
                  <a:pt x="1066136" y="56890"/>
                </a:lnTo>
                <a:lnTo>
                  <a:pt x="1116683" y="45213"/>
                </a:lnTo>
                <a:lnTo>
                  <a:pt x="1167949" y="34817"/>
                </a:lnTo>
                <a:lnTo>
                  <a:pt x="1219901" y="25728"/>
                </a:lnTo>
                <a:lnTo>
                  <a:pt x="1272507" y="17969"/>
                </a:lnTo>
                <a:lnTo>
                  <a:pt x="1325735" y="11566"/>
                </a:lnTo>
                <a:lnTo>
                  <a:pt x="1379551" y="6542"/>
                </a:lnTo>
                <a:lnTo>
                  <a:pt x="1433923" y="2924"/>
                </a:lnTo>
                <a:lnTo>
                  <a:pt x="1488818" y="735"/>
                </a:lnTo>
                <a:lnTo>
                  <a:pt x="1544204" y="0"/>
                </a:lnTo>
                <a:lnTo>
                  <a:pt x="1599589" y="735"/>
                </a:lnTo>
                <a:lnTo>
                  <a:pt x="1654484" y="2924"/>
                </a:lnTo>
                <a:lnTo>
                  <a:pt x="1708856" y="6542"/>
                </a:lnTo>
                <a:lnTo>
                  <a:pt x="1762672" y="11566"/>
                </a:lnTo>
                <a:lnTo>
                  <a:pt x="1815900" y="17969"/>
                </a:lnTo>
                <a:lnTo>
                  <a:pt x="1868506" y="25728"/>
                </a:lnTo>
                <a:lnTo>
                  <a:pt x="1920459" y="34817"/>
                </a:lnTo>
                <a:lnTo>
                  <a:pt x="1971725" y="45213"/>
                </a:lnTo>
                <a:lnTo>
                  <a:pt x="2022272" y="56890"/>
                </a:lnTo>
                <a:lnTo>
                  <a:pt x="2072067" y="69824"/>
                </a:lnTo>
                <a:lnTo>
                  <a:pt x="2121077" y="83991"/>
                </a:lnTo>
                <a:lnTo>
                  <a:pt x="2169270" y="99365"/>
                </a:lnTo>
                <a:lnTo>
                  <a:pt x="2216614" y="115922"/>
                </a:lnTo>
                <a:lnTo>
                  <a:pt x="2263075" y="133637"/>
                </a:lnTo>
                <a:lnTo>
                  <a:pt x="2308621" y="152486"/>
                </a:lnTo>
                <a:lnTo>
                  <a:pt x="2353218" y="172444"/>
                </a:lnTo>
                <a:lnTo>
                  <a:pt x="2396836" y="193487"/>
                </a:lnTo>
                <a:lnTo>
                  <a:pt x="2439440" y="215589"/>
                </a:lnTo>
                <a:lnTo>
                  <a:pt x="2480999" y="238726"/>
                </a:lnTo>
                <a:lnTo>
                  <a:pt x="2521479" y="262875"/>
                </a:lnTo>
                <a:lnTo>
                  <a:pt x="2560848" y="288008"/>
                </a:lnTo>
                <a:lnTo>
                  <a:pt x="2599073" y="314104"/>
                </a:lnTo>
                <a:lnTo>
                  <a:pt x="2636121" y="341135"/>
                </a:lnTo>
                <a:lnTo>
                  <a:pt x="2671961" y="369079"/>
                </a:lnTo>
                <a:lnTo>
                  <a:pt x="2706559" y="397910"/>
                </a:lnTo>
                <a:lnTo>
                  <a:pt x="2739882" y="427604"/>
                </a:lnTo>
                <a:lnTo>
                  <a:pt x="2771898" y="458136"/>
                </a:lnTo>
                <a:lnTo>
                  <a:pt x="2802574" y="489481"/>
                </a:lnTo>
                <a:lnTo>
                  <a:pt x="2831878" y="521616"/>
                </a:lnTo>
                <a:lnTo>
                  <a:pt x="2859777" y="554514"/>
                </a:lnTo>
                <a:lnTo>
                  <a:pt x="2886238" y="588152"/>
                </a:lnTo>
                <a:lnTo>
                  <a:pt x="2911228" y="622505"/>
                </a:lnTo>
                <a:lnTo>
                  <a:pt x="2934716" y="657548"/>
                </a:lnTo>
                <a:lnTo>
                  <a:pt x="2956668" y="693256"/>
                </a:lnTo>
                <a:lnTo>
                  <a:pt x="2977051" y="729606"/>
                </a:lnTo>
                <a:lnTo>
                  <a:pt x="2995833" y="766572"/>
                </a:lnTo>
                <a:lnTo>
                  <a:pt x="3012981" y="804129"/>
                </a:lnTo>
                <a:lnTo>
                  <a:pt x="3028463" y="842254"/>
                </a:lnTo>
                <a:lnTo>
                  <a:pt x="3042246" y="880921"/>
                </a:lnTo>
                <a:lnTo>
                  <a:pt x="3054297" y="920106"/>
                </a:lnTo>
                <a:lnTo>
                  <a:pt x="3064584" y="959784"/>
                </a:lnTo>
                <a:lnTo>
                  <a:pt x="3073074" y="999931"/>
                </a:lnTo>
                <a:lnTo>
                  <a:pt x="3079734" y="1040522"/>
                </a:lnTo>
                <a:lnTo>
                  <a:pt x="3084531" y="1081532"/>
                </a:lnTo>
                <a:lnTo>
                  <a:pt x="3087434" y="1122936"/>
                </a:lnTo>
                <a:lnTo>
                  <a:pt x="3088409" y="1164711"/>
                </a:lnTo>
                <a:lnTo>
                  <a:pt x="3087434" y="1206485"/>
                </a:lnTo>
                <a:lnTo>
                  <a:pt x="3084531" y="1247889"/>
                </a:lnTo>
                <a:lnTo>
                  <a:pt x="3079734" y="1288899"/>
                </a:lnTo>
                <a:lnTo>
                  <a:pt x="3073074" y="1329490"/>
                </a:lnTo>
                <a:lnTo>
                  <a:pt x="3064584" y="1369636"/>
                </a:lnTo>
                <a:lnTo>
                  <a:pt x="3054297" y="1409315"/>
                </a:lnTo>
                <a:lnTo>
                  <a:pt x="3042246" y="1448500"/>
                </a:lnTo>
                <a:lnTo>
                  <a:pt x="3028463" y="1487167"/>
                </a:lnTo>
                <a:lnTo>
                  <a:pt x="3012981" y="1525292"/>
                </a:lnTo>
                <a:lnTo>
                  <a:pt x="2995833" y="1562849"/>
                </a:lnTo>
                <a:lnTo>
                  <a:pt x="2977051" y="1599815"/>
                </a:lnTo>
                <a:lnTo>
                  <a:pt x="2956668" y="1636165"/>
                </a:lnTo>
                <a:lnTo>
                  <a:pt x="2934716" y="1671873"/>
                </a:lnTo>
                <a:lnTo>
                  <a:pt x="2911228" y="1706916"/>
                </a:lnTo>
                <a:lnTo>
                  <a:pt x="2886238" y="1741269"/>
                </a:lnTo>
                <a:lnTo>
                  <a:pt x="2859777" y="1774907"/>
                </a:lnTo>
                <a:lnTo>
                  <a:pt x="2831878" y="1807805"/>
                </a:lnTo>
                <a:lnTo>
                  <a:pt x="2802574" y="1839939"/>
                </a:lnTo>
                <a:lnTo>
                  <a:pt x="2771898" y="1871285"/>
                </a:lnTo>
                <a:lnTo>
                  <a:pt x="2739882" y="1901817"/>
                </a:lnTo>
                <a:lnTo>
                  <a:pt x="2706559" y="1931511"/>
                </a:lnTo>
                <a:lnTo>
                  <a:pt x="2671961" y="1960342"/>
                </a:lnTo>
                <a:lnTo>
                  <a:pt x="2636121" y="1988286"/>
                </a:lnTo>
                <a:lnTo>
                  <a:pt x="2599073" y="2015317"/>
                </a:lnTo>
                <a:lnTo>
                  <a:pt x="2560848" y="2041413"/>
                </a:lnTo>
                <a:lnTo>
                  <a:pt x="2521479" y="2066546"/>
                </a:lnTo>
                <a:lnTo>
                  <a:pt x="2480999" y="2090694"/>
                </a:lnTo>
                <a:lnTo>
                  <a:pt x="2439440" y="2113832"/>
                </a:lnTo>
                <a:lnTo>
                  <a:pt x="2396836" y="2135934"/>
                </a:lnTo>
                <a:lnTo>
                  <a:pt x="2353218" y="2156977"/>
                </a:lnTo>
                <a:lnTo>
                  <a:pt x="2308621" y="2176935"/>
                </a:lnTo>
                <a:lnTo>
                  <a:pt x="2263075" y="2195784"/>
                </a:lnTo>
                <a:lnTo>
                  <a:pt x="2216614" y="2213499"/>
                </a:lnTo>
                <a:lnTo>
                  <a:pt x="2169270" y="2230056"/>
                </a:lnTo>
                <a:lnTo>
                  <a:pt x="2121077" y="2245430"/>
                </a:lnTo>
                <a:lnTo>
                  <a:pt x="2072067" y="2259597"/>
                </a:lnTo>
                <a:lnTo>
                  <a:pt x="2022272" y="2272531"/>
                </a:lnTo>
                <a:lnTo>
                  <a:pt x="1971725" y="2284208"/>
                </a:lnTo>
                <a:lnTo>
                  <a:pt x="1920459" y="2294604"/>
                </a:lnTo>
                <a:lnTo>
                  <a:pt x="1868506" y="2303693"/>
                </a:lnTo>
                <a:lnTo>
                  <a:pt x="1815900" y="2311452"/>
                </a:lnTo>
                <a:lnTo>
                  <a:pt x="1762672" y="2317855"/>
                </a:lnTo>
                <a:lnTo>
                  <a:pt x="1708856" y="2322879"/>
                </a:lnTo>
                <a:lnTo>
                  <a:pt x="1654484" y="2326497"/>
                </a:lnTo>
                <a:lnTo>
                  <a:pt x="1599589" y="2328686"/>
                </a:lnTo>
                <a:lnTo>
                  <a:pt x="1544204" y="2329422"/>
                </a:lnTo>
                <a:lnTo>
                  <a:pt x="1488818" y="2328686"/>
                </a:lnTo>
                <a:lnTo>
                  <a:pt x="1433923" y="2326497"/>
                </a:lnTo>
                <a:lnTo>
                  <a:pt x="1379551" y="2322879"/>
                </a:lnTo>
                <a:lnTo>
                  <a:pt x="1325735" y="2317855"/>
                </a:lnTo>
                <a:lnTo>
                  <a:pt x="1272507" y="2311452"/>
                </a:lnTo>
                <a:lnTo>
                  <a:pt x="1219901" y="2303693"/>
                </a:lnTo>
                <a:lnTo>
                  <a:pt x="1167949" y="2294604"/>
                </a:lnTo>
                <a:lnTo>
                  <a:pt x="1116683" y="2284208"/>
                </a:lnTo>
                <a:lnTo>
                  <a:pt x="1066136" y="2272531"/>
                </a:lnTo>
                <a:lnTo>
                  <a:pt x="1016341" y="2259597"/>
                </a:lnTo>
                <a:lnTo>
                  <a:pt x="967331" y="2245430"/>
                </a:lnTo>
                <a:lnTo>
                  <a:pt x="919137" y="2230056"/>
                </a:lnTo>
                <a:lnTo>
                  <a:pt x="871794" y="2213499"/>
                </a:lnTo>
                <a:lnTo>
                  <a:pt x="825333" y="2195784"/>
                </a:lnTo>
                <a:lnTo>
                  <a:pt x="779787" y="2176935"/>
                </a:lnTo>
                <a:lnTo>
                  <a:pt x="735189" y="2156977"/>
                </a:lnTo>
                <a:lnTo>
                  <a:pt x="691572" y="2135934"/>
                </a:lnTo>
                <a:lnTo>
                  <a:pt x="648967" y="2113832"/>
                </a:lnTo>
                <a:lnTo>
                  <a:pt x="607409" y="2090694"/>
                </a:lnTo>
                <a:lnTo>
                  <a:pt x="566929" y="2066546"/>
                </a:lnTo>
                <a:lnTo>
                  <a:pt x="527560" y="2041413"/>
                </a:lnTo>
                <a:lnTo>
                  <a:pt x="489335" y="2015317"/>
                </a:lnTo>
                <a:lnTo>
                  <a:pt x="452286" y="1988286"/>
                </a:lnTo>
                <a:lnTo>
                  <a:pt x="416447" y="1960342"/>
                </a:lnTo>
                <a:lnTo>
                  <a:pt x="381849" y="1931511"/>
                </a:lnTo>
                <a:lnTo>
                  <a:pt x="348526" y="1901817"/>
                </a:lnTo>
                <a:lnTo>
                  <a:pt x="316510" y="1871285"/>
                </a:lnTo>
                <a:lnTo>
                  <a:pt x="285834" y="1839939"/>
                </a:lnTo>
                <a:lnTo>
                  <a:pt x="256530" y="1807805"/>
                </a:lnTo>
                <a:lnTo>
                  <a:pt x="228631" y="1774907"/>
                </a:lnTo>
                <a:lnTo>
                  <a:pt x="202170" y="1741269"/>
                </a:lnTo>
                <a:lnTo>
                  <a:pt x="177180" y="1706916"/>
                </a:lnTo>
                <a:lnTo>
                  <a:pt x="153692" y="1671873"/>
                </a:lnTo>
                <a:lnTo>
                  <a:pt x="131740" y="1636165"/>
                </a:lnTo>
                <a:lnTo>
                  <a:pt x="111357" y="1599815"/>
                </a:lnTo>
                <a:lnTo>
                  <a:pt x="92575" y="1562849"/>
                </a:lnTo>
                <a:lnTo>
                  <a:pt x="75427" y="1525292"/>
                </a:lnTo>
                <a:lnTo>
                  <a:pt x="59945" y="1487167"/>
                </a:lnTo>
                <a:lnTo>
                  <a:pt x="46162" y="1448500"/>
                </a:lnTo>
                <a:lnTo>
                  <a:pt x="34111" y="1409315"/>
                </a:lnTo>
                <a:lnTo>
                  <a:pt x="23824" y="1369636"/>
                </a:lnTo>
                <a:lnTo>
                  <a:pt x="15334" y="1329490"/>
                </a:lnTo>
                <a:lnTo>
                  <a:pt x="8674" y="1288899"/>
                </a:lnTo>
                <a:lnTo>
                  <a:pt x="3877" y="1247889"/>
                </a:lnTo>
                <a:lnTo>
                  <a:pt x="974" y="1206485"/>
                </a:lnTo>
                <a:lnTo>
                  <a:pt x="0" y="1164711"/>
                </a:lnTo>
                <a:close/>
              </a:path>
            </a:pathLst>
          </a:custGeom>
          <a:ln w="28575">
            <a:solidFill>
              <a:srgbClr val="C00000"/>
            </a:solidFill>
          </a:ln>
        </p:spPr>
        <p:txBody>
          <a:bodyPr wrap="square" lIns="0" tIns="0" rIns="0" bIns="0" rtlCol="0"/>
          <a:lstStyle/>
          <a:p>
            <a:endParaRPr/>
          </a:p>
        </p:txBody>
      </p:sp>
    </p:spTree>
    <p:extLst>
      <p:ext uri="{BB962C8B-B14F-4D97-AF65-F5344CB8AC3E}">
        <p14:creationId xmlns:p14="http://schemas.microsoft.com/office/powerpoint/2010/main" val="813915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92E408E-68F5-EC47-8563-62F4E0E4D74D}"/>
              </a:ext>
            </a:extLst>
          </p:cNvPr>
          <p:cNvGrpSpPr/>
          <p:nvPr/>
        </p:nvGrpSpPr>
        <p:grpSpPr>
          <a:xfrm>
            <a:off x="3835400" y="152400"/>
            <a:ext cx="4521200" cy="6553200"/>
            <a:chOff x="3835400" y="152400"/>
            <a:chExt cx="4521200" cy="6553200"/>
          </a:xfrm>
        </p:grpSpPr>
        <p:pic>
          <p:nvPicPr>
            <p:cNvPr id="2" name="Picture 1">
              <a:extLst>
                <a:ext uri="{FF2B5EF4-FFF2-40B4-BE49-F238E27FC236}">
                  <a16:creationId xmlns:a16="http://schemas.microsoft.com/office/drawing/2014/main" id="{BD688799-E023-954F-974A-F4CC28C0D8DB}"/>
                </a:ext>
              </a:extLst>
            </p:cNvPr>
            <p:cNvPicPr>
              <a:picLocks noChangeAspect="1"/>
            </p:cNvPicPr>
            <p:nvPr/>
          </p:nvPicPr>
          <p:blipFill>
            <a:blip r:embed="rId2"/>
            <a:stretch>
              <a:fillRect/>
            </a:stretch>
          </p:blipFill>
          <p:spPr>
            <a:xfrm>
              <a:off x="3835400" y="152400"/>
              <a:ext cx="4521200" cy="6553200"/>
            </a:xfrm>
            <a:prstGeom prst="rect">
              <a:avLst/>
            </a:prstGeom>
          </p:spPr>
        </p:pic>
        <p:sp>
          <p:nvSpPr>
            <p:cNvPr id="8" name="Diamond 7">
              <a:extLst>
                <a:ext uri="{FF2B5EF4-FFF2-40B4-BE49-F238E27FC236}">
                  <a16:creationId xmlns:a16="http://schemas.microsoft.com/office/drawing/2014/main" id="{A76D3AC3-DAE7-FA4C-9E52-AFEA79B1D1FA}"/>
                </a:ext>
              </a:extLst>
            </p:cNvPr>
            <p:cNvSpPr/>
            <p:nvPr/>
          </p:nvSpPr>
          <p:spPr>
            <a:xfrm>
              <a:off x="4152900" y="711200"/>
              <a:ext cx="1047750" cy="953369"/>
            </a:xfrm>
            <a:prstGeom prst="diamond">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EC4BF970-2B11-BC44-A317-4074B6991F3F}"/>
                </a:ext>
              </a:extLst>
            </p:cNvPr>
            <p:cNvSpPr/>
            <p:nvPr/>
          </p:nvSpPr>
          <p:spPr>
            <a:xfrm>
              <a:off x="4095750" y="2813050"/>
              <a:ext cx="1047750" cy="953369"/>
            </a:xfrm>
            <a:prstGeom prst="diamond">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3A06756E-40DA-A84C-9603-A8969FEA7ABD}"/>
                </a:ext>
              </a:extLst>
            </p:cNvPr>
            <p:cNvSpPr/>
            <p:nvPr/>
          </p:nvSpPr>
          <p:spPr>
            <a:xfrm>
              <a:off x="4181475" y="4914900"/>
              <a:ext cx="1047750" cy="953369"/>
            </a:xfrm>
            <a:prstGeom prst="diamond">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bject 4">
            <a:extLst>
              <a:ext uri="{FF2B5EF4-FFF2-40B4-BE49-F238E27FC236}">
                <a16:creationId xmlns:a16="http://schemas.microsoft.com/office/drawing/2014/main" id="{2021FD23-0730-BA41-B6B1-B925DC4D9BE6}"/>
              </a:ext>
            </a:extLst>
          </p:cNvPr>
          <p:cNvSpPr txBox="1">
            <a:spLocks/>
          </p:cNvSpPr>
          <p:nvPr/>
        </p:nvSpPr>
        <p:spPr>
          <a:xfrm>
            <a:off x="8783262" y="378896"/>
            <a:ext cx="2807970" cy="128567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gn="r">
              <a:lnSpc>
                <a:spcPts val="3329"/>
              </a:lnSpc>
            </a:pPr>
            <a:r>
              <a:rPr lang="en-CA" sz="3600" b="1" spc="-100">
                <a:solidFill>
                  <a:srgbClr val="5B9BD5"/>
                </a:solidFill>
              </a:rPr>
              <a:t>The O</a:t>
            </a:r>
            <a:r>
              <a:rPr lang="en-CA" sz="3600" b="1" spc="-130">
                <a:solidFill>
                  <a:srgbClr val="5B9BD5"/>
                </a:solidFill>
              </a:rPr>
              <a:t>utcomes  </a:t>
            </a:r>
            <a:r>
              <a:rPr lang="en-CA" sz="3600" b="1" spc="-185">
                <a:solidFill>
                  <a:srgbClr val="5B9BD5"/>
                </a:solidFill>
              </a:rPr>
              <a:t>Measures</a:t>
            </a:r>
            <a:r>
              <a:rPr lang="en-CA" sz="3600" b="1" spc="-210">
                <a:solidFill>
                  <a:srgbClr val="5B9BD5"/>
                </a:solidFill>
              </a:rPr>
              <a:t/>
            </a:r>
            <a:br>
              <a:rPr lang="en-CA" sz="3600" b="1" spc="-210">
                <a:solidFill>
                  <a:srgbClr val="5B9BD5"/>
                </a:solidFill>
              </a:rPr>
            </a:br>
            <a:r>
              <a:rPr lang="en-CA" sz="3600" b="1" spc="-125">
                <a:solidFill>
                  <a:srgbClr val="5B9BD5"/>
                </a:solidFill>
              </a:rPr>
              <a:t>Hierarchy</a:t>
            </a:r>
            <a:endParaRPr lang="en-CA" sz="3600" b="1" dirty="0"/>
          </a:p>
        </p:txBody>
      </p:sp>
      <p:pic>
        <p:nvPicPr>
          <p:cNvPr id="3" name="Picture 2">
            <a:extLst>
              <a:ext uri="{FF2B5EF4-FFF2-40B4-BE49-F238E27FC236}">
                <a16:creationId xmlns:a16="http://schemas.microsoft.com/office/drawing/2014/main" id="{792F9DCF-4740-874A-8AD2-26583B8DA244}"/>
              </a:ext>
            </a:extLst>
          </p:cNvPr>
          <p:cNvPicPr>
            <a:picLocks noChangeAspect="1"/>
          </p:cNvPicPr>
          <p:nvPr/>
        </p:nvPicPr>
        <p:blipFill>
          <a:blip r:embed="rId3"/>
          <a:stretch>
            <a:fillRect/>
          </a:stretch>
        </p:blipFill>
        <p:spPr>
          <a:xfrm>
            <a:off x="209550" y="152400"/>
            <a:ext cx="11010900" cy="5168900"/>
          </a:xfrm>
          <a:prstGeom prst="rect">
            <a:avLst/>
          </a:prstGeom>
        </p:spPr>
      </p:pic>
      <p:pic>
        <p:nvPicPr>
          <p:cNvPr id="4" name="Picture 3">
            <a:extLst>
              <a:ext uri="{FF2B5EF4-FFF2-40B4-BE49-F238E27FC236}">
                <a16:creationId xmlns:a16="http://schemas.microsoft.com/office/drawing/2014/main" id="{14CCC140-B45D-5148-AC44-1928AB8B638A}"/>
              </a:ext>
            </a:extLst>
          </p:cNvPr>
          <p:cNvPicPr>
            <a:picLocks noChangeAspect="1"/>
          </p:cNvPicPr>
          <p:nvPr/>
        </p:nvPicPr>
        <p:blipFill>
          <a:blip r:embed="rId4"/>
          <a:stretch>
            <a:fillRect/>
          </a:stretch>
        </p:blipFill>
        <p:spPr>
          <a:xfrm>
            <a:off x="596900" y="711200"/>
            <a:ext cx="11049000" cy="5359400"/>
          </a:xfrm>
          <a:prstGeom prst="rect">
            <a:avLst/>
          </a:prstGeom>
        </p:spPr>
      </p:pic>
      <p:pic>
        <p:nvPicPr>
          <p:cNvPr id="5" name="Picture 4">
            <a:extLst>
              <a:ext uri="{FF2B5EF4-FFF2-40B4-BE49-F238E27FC236}">
                <a16:creationId xmlns:a16="http://schemas.microsoft.com/office/drawing/2014/main" id="{404EB25C-F3C0-DA43-BD8C-629E30888E8E}"/>
              </a:ext>
            </a:extLst>
          </p:cNvPr>
          <p:cNvPicPr>
            <a:picLocks noChangeAspect="1"/>
          </p:cNvPicPr>
          <p:nvPr/>
        </p:nvPicPr>
        <p:blipFill>
          <a:blip r:embed="rId5"/>
          <a:stretch>
            <a:fillRect/>
          </a:stretch>
        </p:blipFill>
        <p:spPr>
          <a:xfrm>
            <a:off x="1035050" y="1460500"/>
            <a:ext cx="11036300" cy="5130800"/>
          </a:xfrm>
          <a:prstGeom prst="rect">
            <a:avLst/>
          </a:prstGeom>
        </p:spPr>
      </p:pic>
      <p:sp>
        <p:nvSpPr>
          <p:cNvPr id="7" name="object 2">
            <a:extLst>
              <a:ext uri="{FF2B5EF4-FFF2-40B4-BE49-F238E27FC236}">
                <a16:creationId xmlns:a16="http://schemas.microsoft.com/office/drawing/2014/main" id="{5D757D6D-A813-C340-8D7B-D440D54114E3}"/>
              </a:ext>
            </a:extLst>
          </p:cNvPr>
          <p:cNvSpPr txBox="1"/>
          <p:nvPr/>
        </p:nvSpPr>
        <p:spPr>
          <a:xfrm>
            <a:off x="10244397" y="6610198"/>
            <a:ext cx="2002155" cy="200055"/>
          </a:xfrm>
          <a:prstGeom prst="rect">
            <a:avLst/>
          </a:prstGeom>
        </p:spPr>
        <p:txBody>
          <a:bodyPr vert="horz" wrap="square" lIns="0" tIns="0" rIns="0" bIns="0" rtlCol="0">
            <a:spAutoFit/>
          </a:bodyPr>
          <a:lstStyle/>
          <a:p>
            <a:pPr marL="12700"/>
            <a:r>
              <a:rPr sz="1300" spc="-5" dirty="0">
                <a:latin typeface="Arial"/>
                <a:cs typeface="Arial"/>
              </a:rPr>
              <a:t>Porter NEJM</a:t>
            </a:r>
            <a:r>
              <a:rPr sz="1300" spc="-15" dirty="0">
                <a:latin typeface="Arial"/>
                <a:cs typeface="Arial"/>
              </a:rPr>
              <a:t> </a:t>
            </a:r>
            <a:r>
              <a:rPr sz="1300" dirty="0">
                <a:latin typeface="Arial"/>
                <a:cs typeface="Arial"/>
              </a:rPr>
              <a:t>2010</a:t>
            </a:r>
          </a:p>
        </p:txBody>
      </p:sp>
    </p:spTree>
    <p:extLst>
      <p:ext uri="{BB962C8B-B14F-4D97-AF65-F5344CB8AC3E}">
        <p14:creationId xmlns:p14="http://schemas.microsoft.com/office/powerpoint/2010/main" val="3253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425E2-EFE5-6C4F-90AC-9794CF8D0D18}"/>
              </a:ext>
            </a:extLst>
          </p:cNvPr>
          <p:cNvPicPr>
            <a:picLocks noChangeAspect="1"/>
          </p:cNvPicPr>
          <p:nvPr/>
        </p:nvPicPr>
        <p:blipFill>
          <a:blip r:embed="rId2"/>
          <a:stretch>
            <a:fillRect/>
          </a:stretch>
        </p:blipFill>
        <p:spPr>
          <a:xfrm>
            <a:off x="0" y="0"/>
            <a:ext cx="12192000" cy="6287698"/>
          </a:xfrm>
          <a:prstGeom prst="rect">
            <a:avLst/>
          </a:prstGeom>
        </p:spPr>
      </p:pic>
      <p:sp>
        <p:nvSpPr>
          <p:cNvPr id="3" name="Rectangle 2">
            <a:extLst>
              <a:ext uri="{FF2B5EF4-FFF2-40B4-BE49-F238E27FC236}">
                <a16:creationId xmlns:a16="http://schemas.microsoft.com/office/drawing/2014/main" id="{E5724A50-4824-6443-814C-23D6601B891D}"/>
              </a:ext>
            </a:extLst>
          </p:cNvPr>
          <p:cNvSpPr/>
          <p:nvPr/>
        </p:nvSpPr>
        <p:spPr>
          <a:xfrm>
            <a:off x="1028700" y="6365096"/>
            <a:ext cx="10725150" cy="369332"/>
          </a:xfrm>
          <a:prstGeom prst="rect">
            <a:avLst/>
          </a:prstGeom>
        </p:spPr>
        <p:txBody>
          <a:bodyPr wrap="square">
            <a:spAutoFit/>
          </a:bodyPr>
          <a:lstStyle/>
          <a:p>
            <a:pPr marL="406400" indent="-406400"/>
            <a:r>
              <a:rPr lang="en-CA" dirty="0"/>
              <a:t>1.	Porter ME, Larsson S, Lee TH. Standardizing Patient Outcomes Measurement. N </a:t>
            </a:r>
            <a:r>
              <a:rPr lang="en-CA" dirty="0" err="1"/>
              <a:t>Engl</a:t>
            </a:r>
            <a:r>
              <a:rPr lang="en-CA" dirty="0"/>
              <a:t> J Med 2016; 374: 504–6.</a:t>
            </a:r>
            <a:endParaRPr lang="en-CA" dirty="0">
              <a:effectLst/>
            </a:endParaRPr>
          </a:p>
        </p:txBody>
      </p:sp>
    </p:spTree>
    <p:extLst>
      <p:ext uri="{BB962C8B-B14F-4D97-AF65-F5344CB8AC3E}">
        <p14:creationId xmlns:p14="http://schemas.microsoft.com/office/powerpoint/2010/main" val="2460710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912343307"/>
              </p:ext>
            </p:extLst>
          </p:nvPr>
        </p:nvGraphicFramePr>
        <p:xfrm>
          <a:off x="649025" y="290376"/>
          <a:ext cx="10138576" cy="5237244"/>
        </p:xfrm>
        <a:graphic>
          <a:graphicData uri="http://schemas.openxmlformats.org/drawingml/2006/table">
            <a:tbl>
              <a:tblPr firstRow="1" bandRow="1">
                <a:tableStyleId>{2D5ABB26-0587-4C30-8999-92F81FD0307C}</a:tableStyleId>
              </a:tblPr>
              <a:tblGrid>
                <a:gridCol w="1010058">
                  <a:extLst>
                    <a:ext uri="{9D8B030D-6E8A-4147-A177-3AD203B41FA5}">
                      <a16:colId xmlns:a16="http://schemas.microsoft.com/office/drawing/2014/main" val="20000"/>
                    </a:ext>
                  </a:extLst>
                </a:gridCol>
                <a:gridCol w="3243500">
                  <a:extLst>
                    <a:ext uri="{9D8B030D-6E8A-4147-A177-3AD203B41FA5}">
                      <a16:colId xmlns:a16="http://schemas.microsoft.com/office/drawing/2014/main" val="20001"/>
                    </a:ext>
                  </a:extLst>
                </a:gridCol>
                <a:gridCol w="5885018">
                  <a:extLst>
                    <a:ext uri="{9D8B030D-6E8A-4147-A177-3AD203B41FA5}">
                      <a16:colId xmlns:a16="http://schemas.microsoft.com/office/drawing/2014/main" val="20002"/>
                    </a:ext>
                  </a:extLst>
                </a:gridCol>
              </a:tblGrid>
              <a:tr h="291677">
                <a:tc>
                  <a:txBody>
                    <a:bodyPr/>
                    <a:lstStyle/>
                    <a:p>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5"/>
                    </a:solidFill>
                  </a:tcPr>
                </a:tc>
                <a:tc>
                  <a:txBody>
                    <a:bodyPr/>
                    <a:lstStyle/>
                    <a:p>
                      <a:pPr marL="1031240">
                        <a:lnSpc>
                          <a:spcPct val="100000"/>
                        </a:lnSpc>
                        <a:spcBef>
                          <a:spcPts val="209"/>
                        </a:spcBef>
                      </a:pPr>
                      <a:r>
                        <a:rPr sz="1800" b="1" spc="-204" dirty="0">
                          <a:solidFill>
                            <a:srgbClr val="FFFFFF"/>
                          </a:solidFill>
                          <a:latin typeface="Arial"/>
                          <a:cs typeface="Arial"/>
                        </a:rPr>
                        <a:t>Key</a:t>
                      </a:r>
                      <a:r>
                        <a:rPr sz="1800" b="1" spc="-185" dirty="0">
                          <a:solidFill>
                            <a:srgbClr val="FFFFFF"/>
                          </a:solidFill>
                          <a:latin typeface="Arial"/>
                          <a:cs typeface="Arial"/>
                        </a:rPr>
                        <a:t> </a:t>
                      </a:r>
                      <a:r>
                        <a:rPr sz="1800" b="1" spc="-170" dirty="0">
                          <a:solidFill>
                            <a:srgbClr val="FFFFFF"/>
                          </a:solidFill>
                          <a:latin typeface="Arial"/>
                          <a:cs typeface="Arial"/>
                        </a:rPr>
                        <a:t>Findings</a:t>
                      </a:r>
                      <a:endParaRPr sz="180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5"/>
                    </a:solidFill>
                  </a:tcPr>
                </a:tc>
                <a:tc>
                  <a:txBody>
                    <a:bodyPr/>
                    <a:lstStyle/>
                    <a:p>
                      <a:pPr marL="882650">
                        <a:lnSpc>
                          <a:spcPct val="100000"/>
                        </a:lnSpc>
                        <a:spcBef>
                          <a:spcPts val="209"/>
                        </a:spcBef>
                      </a:pPr>
                      <a:r>
                        <a:rPr sz="1800" b="1" spc="-165" dirty="0">
                          <a:solidFill>
                            <a:srgbClr val="FFFFFF"/>
                          </a:solidFill>
                          <a:latin typeface="Arial"/>
                          <a:cs typeface="Arial"/>
                        </a:rPr>
                        <a:t>Evidence Favoring</a:t>
                      </a:r>
                      <a:r>
                        <a:rPr sz="1800" b="1" spc="-60" dirty="0">
                          <a:solidFill>
                            <a:srgbClr val="FFFFFF"/>
                          </a:solidFill>
                          <a:latin typeface="Arial"/>
                          <a:cs typeface="Arial"/>
                        </a:rPr>
                        <a:t> </a:t>
                      </a:r>
                      <a:r>
                        <a:rPr sz="1800" b="1" spc="-155" dirty="0">
                          <a:solidFill>
                            <a:srgbClr val="FFFFFF"/>
                          </a:solidFill>
                          <a:latin typeface="Arial"/>
                          <a:cs typeface="Arial"/>
                        </a:rPr>
                        <a:t>Prophylaxis</a:t>
                      </a:r>
                      <a:r>
                        <a:rPr lang="en-CA" sz="1800" b="1" spc="-155" dirty="0">
                          <a:solidFill>
                            <a:srgbClr val="FFFFFF"/>
                          </a:solidFill>
                          <a:latin typeface="Arial"/>
                          <a:cs typeface="Arial"/>
                        </a:rPr>
                        <a:t> over OD</a:t>
                      </a:r>
                      <a:endParaRPr sz="1800" dirty="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5"/>
                    </a:solidFill>
                  </a:tcPr>
                </a:tc>
                <a:extLst>
                  <a:ext uri="{0D108BD9-81ED-4DB2-BD59-A6C34878D82A}">
                    <a16:rowId xmlns:a16="http://schemas.microsoft.com/office/drawing/2014/main" val="10000"/>
                  </a:ext>
                </a:extLst>
              </a:tr>
              <a:tr h="1652840">
                <a:tc>
                  <a:txBody>
                    <a:bodyPr/>
                    <a:lstStyle/>
                    <a:p>
                      <a:pPr marL="14288" marR="399415" indent="0">
                        <a:lnSpc>
                          <a:spcPct val="100699"/>
                        </a:lnSpc>
                        <a:spcBef>
                          <a:spcPts val="555"/>
                        </a:spcBef>
                        <a:tabLst>
                          <a:tab pos="1012825" algn="l"/>
                        </a:tabLst>
                      </a:pPr>
                      <a:r>
                        <a:rPr lang="en-CA" sz="1600" b="1" spc="-5" dirty="0">
                          <a:solidFill>
                            <a:srgbClr val="FFFFFF"/>
                          </a:solidFill>
                          <a:latin typeface="Arial"/>
                          <a:cs typeface="Arial"/>
                        </a:rPr>
                        <a:t>      </a:t>
                      </a:r>
                      <a:r>
                        <a:rPr sz="1600" b="1" spc="-5" dirty="0">
                          <a:solidFill>
                            <a:srgbClr val="FFFFFF"/>
                          </a:solidFill>
                          <a:latin typeface="Arial"/>
                          <a:cs typeface="Arial"/>
                        </a:rPr>
                        <a:t>T</a:t>
                      </a:r>
                      <a:r>
                        <a:rPr sz="1600" b="1" spc="-10" dirty="0">
                          <a:solidFill>
                            <a:srgbClr val="FFFFFF"/>
                          </a:solidFill>
                          <a:latin typeface="Arial"/>
                          <a:cs typeface="Arial"/>
                        </a:rPr>
                        <a:t>ie</a:t>
                      </a:r>
                      <a:r>
                        <a:rPr sz="1600" b="1" dirty="0">
                          <a:solidFill>
                            <a:srgbClr val="FFFFFF"/>
                          </a:solidFill>
                          <a:latin typeface="Arial"/>
                          <a:cs typeface="Arial"/>
                        </a:rPr>
                        <a:t>r</a:t>
                      </a:r>
                      <a:r>
                        <a:rPr sz="1600" b="1" spc="-80" dirty="0">
                          <a:solidFill>
                            <a:srgbClr val="FFFFFF"/>
                          </a:solidFill>
                          <a:latin typeface="Arial"/>
                          <a:cs typeface="Arial"/>
                        </a:rPr>
                        <a:t> </a:t>
                      </a:r>
                      <a:r>
                        <a:rPr sz="1600" b="1" dirty="0">
                          <a:solidFill>
                            <a:srgbClr val="FFFFFF"/>
                          </a:solidFill>
                          <a:latin typeface="Arial"/>
                          <a:cs typeface="Arial"/>
                        </a:rPr>
                        <a:t>1:</a:t>
                      </a:r>
                      <a:r>
                        <a:rPr lang="en-CA" sz="1600" b="1" dirty="0">
                          <a:solidFill>
                            <a:srgbClr val="FFFFFF"/>
                          </a:solidFill>
                          <a:latin typeface="Arial"/>
                          <a:cs typeface="Arial"/>
                        </a:rPr>
                        <a:t>             </a:t>
                      </a:r>
                      <a:r>
                        <a:rPr sz="1600" b="1" dirty="0">
                          <a:solidFill>
                            <a:srgbClr val="FFFFFF"/>
                          </a:solidFill>
                          <a:latin typeface="Arial"/>
                          <a:cs typeface="Arial"/>
                        </a:rPr>
                        <a:t>H</a:t>
                      </a:r>
                      <a:r>
                        <a:rPr sz="1600" b="1" spc="-10" dirty="0">
                          <a:solidFill>
                            <a:srgbClr val="FFFFFF"/>
                          </a:solidFill>
                          <a:latin typeface="Arial"/>
                          <a:cs typeface="Arial"/>
                        </a:rPr>
                        <a:t>e</a:t>
                      </a:r>
                      <a:r>
                        <a:rPr sz="1600" b="1" spc="-5" dirty="0">
                          <a:solidFill>
                            <a:srgbClr val="FFFFFF"/>
                          </a:solidFill>
                          <a:latin typeface="Arial"/>
                          <a:cs typeface="Arial"/>
                        </a:rPr>
                        <a:t>a</a:t>
                      </a:r>
                      <a:r>
                        <a:rPr sz="1600" b="1" spc="-10" dirty="0">
                          <a:solidFill>
                            <a:srgbClr val="FFFFFF"/>
                          </a:solidFill>
                          <a:latin typeface="Arial"/>
                          <a:cs typeface="Arial"/>
                        </a:rPr>
                        <a:t>l</a:t>
                      </a:r>
                      <a:r>
                        <a:rPr sz="1600" b="1" spc="-5" dirty="0">
                          <a:solidFill>
                            <a:srgbClr val="FFFFFF"/>
                          </a:solidFill>
                          <a:latin typeface="Arial"/>
                          <a:cs typeface="Arial"/>
                        </a:rPr>
                        <a:t>t</a:t>
                      </a:r>
                      <a:r>
                        <a:rPr sz="1600" b="1" dirty="0">
                          <a:solidFill>
                            <a:srgbClr val="FFFFFF"/>
                          </a:solidFill>
                          <a:latin typeface="Arial"/>
                          <a:cs typeface="Arial"/>
                        </a:rPr>
                        <a:t>h</a:t>
                      </a:r>
                      <a:r>
                        <a:rPr lang="en-CA" sz="1600" b="1" spc="-80" baseline="0" dirty="0">
                          <a:solidFill>
                            <a:srgbClr val="FFFFFF"/>
                          </a:solidFill>
                          <a:latin typeface="Arial"/>
                          <a:cs typeface="Arial"/>
                        </a:rPr>
                        <a:t> </a:t>
                      </a:r>
                      <a:r>
                        <a:rPr sz="1600" b="1" spc="5" dirty="0">
                          <a:solidFill>
                            <a:srgbClr val="FFFFFF"/>
                          </a:solidFill>
                          <a:latin typeface="Arial"/>
                          <a:cs typeface="Arial"/>
                        </a:rPr>
                        <a:t>S</a:t>
                      </a:r>
                      <a:r>
                        <a:rPr sz="1600" b="1" spc="-20" dirty="0">
                          <a:solidFill>
                            <a:srgbClr val="FFFFFF"/>
                          </a:solidFill>
                          <a:latin typeface="Arial"/>
                          <a:cs typeface="Arial"/>
                        </a:rPr>
                        <a:t>ta</a:t>
                      </a:r>
                      <a:r>
                        <a:rPr sz="1600" b="1" spc="-5" dirty="0">
                          <a:solidFill>
                            <a:srgbClr val="FFFFFF"/>
                          </a:solidFill>
                          <a:latin typeface="Arial"/>
                          <a:cs typeface="Arial"/>
                        </a:rPr>
                        <a:t>t</a:t>
                      </a:r>
                      <a:endParaRPr sz="1600" dirty="0">
                        <a:latin typeface="Arial"/>
                        <a:cs typeface="Arial"/>
                      </a:endParaRPr>
                    </a:p>
                  </a:txBody>
                  <a:tcPr marL="0" marR="0" marT="70485"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2E75B6"/>
                    </a:solidFill>
                  </a:tcPr>
                </a:tc>
                <a:tc>
                  <a:txBody>
                    <a:bodyPr/>
                    <a:lstStyle/>
                    <a:p>
                      <a:pPr marL="85090" marR="119380">
                        <a:lnSpc>
                          <a:spcPct val="100099"/>
                        </a:lnSpc>
                        <a:spcBef>
                          <a:spcPts val="105"/>
                        </a:spcBef>
                      </a:pPr>
                      <a:r>
                        <a:rPr sz="1600" spc="-70" dirty="0">
                          <a:latin typeface="Arial"/>
                          <a:cs typeface="Arial"/>
                        </a:rPr>
                        <a:t> </a:t>
                      </a:r>
                      <a:r>
                        <a:rPr lang="en-CA" sz="1600" spc="-60" dirty="0">
                          <a:latin typeface="Arial"/>
                          <a:cs typeface="Arial"/>
                        </a:rPr>
                        <a:t>B</a:t>
                      </a:r>
                      <a:r>
                        <a:rPr sz="1600" spc="-60" dirty="0" err="1">
                          <a:latin typeface="Arial"/>
                          <a:cs typeface="Arial"/>
                        </a:rPr>
                        <a:t>leeding</a:t>
                      </a:r>
                      <a:r>
                        <a:rPr lang="en-CA" sz="1600" spc="-60" dirty="0">
                          <a:latin typeface="Arial"/>
                          <a:cs typeface="Arial"/>
                        </a:rPr>
                        <a:t> (frequency and severity)</a:t>
                      </a:r>
                      <a:r>
                        <a:rPr lang="en-CA" sz="1600" spc="-60" baseline="0" dirty="0">
                          <a:latin typeface="Arial"/>
                          <a:cs typeface="Arial"/>
                        </a:rPr>
                        <a:t>,</a:t>
                      </a:r>
                    </a:p>
                    <a:p>
                      <a:pPr marL="85090" marR="119380">
                        <a:lnSpc>
                          <a:spcPct val="100099"/>
                        </a:lnSpc>
                        <a:spcBef>
                          <a:spcPts val="105"/>
                        </a:spcBef>
                      </a:pPr>
                      <a:r>
                        <a:rPr lang="en-CA" sz="1600" spc="-70" dirty="0">
                          <a:latin typeface="Arial"/>
                          <a:cs typeface="Arial"/>
                        </a:rPr>
                        <a:t>MSK</a:t>
                      </a:r>
                      <a:r>
                        <a:rPr sz="1600" spc="-70" dirty="0">
                          <a:latin typeface="Arial"/>
                          <a:cs typeface="Arial"/>
                        </a:rPr>
                        <a:t> </a:t>
                      </a:r>
                      <a:r>
                        <a:rPr sz="1600" spc="-60" dirty="0">
                          <a:latin typeface="Arial"/>
                          <a:cs typeface="Arial"/>
                        </a:rPr>
                        <a:t>complications,</a:t>
                      </a:r>
                      <a:endParaRPr lang="en-CA" sz="1600" spc="-60" dirty="0">
                        <a:latin typeface="Arial"/>
                        <a:cs typeface="Arial"/>
                      </a:endParaRPr>
                    </a:p>
                    <a:p>
                      <a:pPr marL="85090" marR="119380">
                        <a:lnSpc>
                          <a:spcPct val="100099"/>
                        </a:lnSpc>
                        <a:spcBef>
                          <a:spcPts val="105"/>
                        </a:spcBef>
                      </a:pPr>
                      <a:r>
                        <a:rPr lang="en-CA" sz="1600" spc="-55" dirty="0">
                          <a:latin typeface="Arial"/>
                          <a:cs typeface="Arial"/>
                        </a:rPr>
                        <a:t>P</a:t>
                      </a:r>
                      <a:r>
                        <a:rPr sz="1600" spc="-55" dirty="0" err="1">
                          <a:latin typeface="Arial"/>
                          <a:cs typeface="Arial"/>
                        </a:rPr>
                        <a:t>ain</a:t>
                      </a:r>
                      <a:r>
                        <a:rPr lang="en-CA" sz="1600" spc="-55" dirty="0">
                          <a:latin typeface="Arial"/>
                          <a:cs typeface="Arial"/>
                        </a:rPr>
                        <a:t>, and interference</a:t>
                      </a:r>
                      <a:endParaRPr sz="1600" dirty="0">
                        <a:latin typeface="Arial"/>
                        <a:cs typeface="Arial"/>
                      </a:endParaRPr>
                    </a:p>
                  </a:txBody>
                  <a:tcPr marL="0" marR="0" marT="133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F7"/>
                    </a:solidFill>
                  </a:tcPr>
                </a:tc>
                <a:tc>
                  <a:txBody>
                    <a:bodyPr/>
                    <a:lstStyle/>
                    <a:p>
                      <a:pPr marL="84455" marR="0" indent="0" algn="l" defTabSz="914400" rtl="0" eaLnBrk="1" fontAlgn="auto" latinLnBrk="0" hangingPunct="1">
                        <a:lnSpc>
                          <a:spcPts val="1910"/>
                        </a:lnSpc>
                        <a:spcBef>
                          <a:spcPts val="10"/>
                        </a:spcBef>
                        <a:spcAft>
                          <a:spcPts val="0"/>
                        </a:spcAft>
                        <a:buClrTx/>
                        <a:buSzTx/>
                        <a:buFontTx/>
                        <a:buNone/>
                        <a:tabLst/>
                        <a:defRPr/>
                      </a:pPr>
                      <a:r>
                        <a:rPr lang="en-US" sz="1600" dirty="0">
                          <a:latin typeface="Arial"/>
                          <a:cs typeface="Arial"/>
                        </a:rPr>
                        <a:t>*No </a:t>
                      </a:r>
                      <a:r>
                        <a:rPr lang="en-US" sz="1600" spc="-25" dirty="0">
                          <a:latin typeface="Arial"/>
                          <a:cs typeface="Arial"/>
                        </a:rPr>
                        <a:t>direct </a:t>
                      </a:r>
                      <a:r>
                        <a:rPr lang="en-US" sz="1600" spc="-60" dirty="0">
                          <a:latin typeface="Arial"/>
                          <a:cs typeface="Arial"/>
                        </a:rPr>
                        <a:t>comparisons </a:t>
                      </a:r>
                      <a:r>
                        <a:rPr lang="en-US" sz="1600" spc="-5" dirty="0">
                          <a:latin typeface="Arial"/>
                          <a:cs typeface="Arial"/>
                        </a:rPr>
                        <a:t>for</a:t>
                      </a:r>
                      <a:r>
                        <a:rPr lang="en-US" sz="1600" spc="-190" dirty="0">
                          <a:latin typeface="Arial"/>
                          <a:cs typeface="Arial"/>
                        </a:rPr>
                        <a:t> </a:t>
                      </a:r>
                      <a:r>
                        <a:rPr lang="en-US" sz="1600" spc="-50" dirty="0">
                          <a:latin typeface="Arial"/>
                          <a:cs typeface="Arial"/>
                        </a:rPr>
                        <a:t>survival, but</a:t>
                      </a:r>
                      <a:endParaRPr lang="en-US" sz="1600" dirty="0">
                        <a:latin typeface="Arial"/>
                        <a:cs typeface="Arial"/>
                      </a:endParaRPr>
                    </a:p>
                    <a:p>
                      <a:pPr marL="84455">
                        <a:lnSpc>
                          <a:spcPts val="1910"/>
                        </a:lnSpc>
                        <a:spcBef>
                          <a:spcPts val="10"/>
                        </a:spcBef>
                      </a:pPr>
                      <a:r>
                        <a:rPr lang="en-CA" sz="1600" spc="5" dirty="0">
                          <a:latin typeface="Symbol"/>
                          <a:cs typeface="Symbol"/>
                        </a:rPr>
                        <a:t>       </a:t>
                      </a:r>
                      <a:r>
                        <a:rPr sz="1600" spc="5" dirty="0">
                          <a:latin typeface="Symbol"/>
                          <a:cs typeface="Symbol"/>
                        </a:rPr>
                        <a:t>¯ </a:t>
                      </a:r>
                      <a:r>
                        <a:rPr sz="1600" spc="-40" dirty="0">
                          <a:latin typeface="Arial"/>
                          <a:cs typeface="Arial"/>
                        </a:rPr>
                        <a:t>Life-threatening/trauma-related</a:t>
                      </a:r>
                      <a:r>
                        <a:rPr sz="1600" spc="-160" dirty="0">
                          <a:latin typeface="Arial"/>
                          <a:cs typeface="Arial"/>
                        </a:rPr>
                        <a:t> </a:t>
                      </a:r>
                      <a:r>
                        <a:rPr sz="1600" spc="-70" dirty="0">
                          <a:latin typeface="Arial"/>
                          <a:cs typeface="Arial"/>
                        </a:rPr>
                        <a:t>bleeds</a:t>
                      </a:r>
                      <a:r>
                        <a:rPr sz="1575" spc="-104" baseline="23809" dirty="0">
                          <a:latin typeface="Arial"/>
                          <a:cs typeface="Arial"/>
                        </a:rPr>
                        <a:t>3-7</a:t>
                      </a:r>
                      <a:endParaRPr sz="1575" baseline="23809" dirty="0">
                        <a:latin typeface="Arial"/>
                        <a:cs typeface="Arial"/>
                      </a:endParaRPr>
                    </a:p>
                    <a:p>
                      <a:pPr marL="84455">
                        <a:lnSpc>
                          <a:spcPts val="1685"/>
                        </a:lnSpc>
                      </a:pPr>
                      <a:r>
                        <a:rPr lang="en-CA" sz="1600" spc="5" dirty="0">
                          <a:latin typeface="Symbol"/>
                          <a:cs typeface="Symbol"/>
                        </a:rPr>
                        <a:t>       </a:t>
                      </a:r>
                      <a:r>
                        <a:rPr sz="1600" spc="5" dirty="0">
                          <a:latin typeface="Symbol"/>
                          <a:cs typeface="Symbol"/>
                        </a:rPr>
                        <a:t>¯ </a:t>
                      </a:r>
                      <a:r>
                        <a:rPr sz="1600" spc="-50" dirty="0">
                          <a:latin typeface="Arial"/>
                          <a:cs typeface="Arial"/>
                        </a:rPr>
                        <a:t>Intracranial</a:t>
                      </a:r>
                      <a:r>
                        <a:rPr sz="1600" spc="-170" dirty="0">
                          <a:latin typeface="Arial"/>
                          <a:cs typeface="Arial"/>
                        </a:rPr>
                        <a:t> </a:t>
                      </a:r>
                      <a:r>
                        <a:rPr sz="1600" spc="-65" dirty="0">
                          <a:latin typeface="Arial"/>
                          <a:cs typeface="Arial"/>
                        </a:rPr>
                        <a:t>hemorrhage</a:t>
                      </a:r>
                      <a:r>
                        <a:rPr sz="1575" spc="-97" baseline="23809" dirty="0">
                          <a:latin typeface="Arial"/>
                          <a:cs typeface="Arial"/>
                        </a:rPr>
                        <a:t>8</a:t>
                      </a:r>
                      <a:endParaRPr sz="1575" baseline="23809" dirty="0">
                        <a:latin typeface="Arial"/>
                        <a:cs typeface="Arial"/>
                      </a:endParaRPr>
                    </a:p>
                    <a:p>
                      <a:pPr marL="84455" marR="0" indent="0" algn="l" defTabSz="914400" rtl="0" eaLnBrk="1" fontAlgn="auto" latinLnBrk="0" hangingPunct="1">
                        <a:lnSpc>
                          <a:spcPct val="100000"/>
                        </a:lnSpc>
                        <a:spcBef>
                          <a:spcPts val="445"/>
                        </a:spcBef>
                        <a:spcAft>
                          <a:spcPts val="0"/>
                        </a:spcAft>
                        <a:buClrTx/>
                        <a:buSzTx/>
                        <a:buFontTx/>
                        <a:buNone/>
                        <a:tabLst/>
                        <a:defRPr/>
                      </a:pPr>
                      <a:r>
                        <a:rPr lang="en-US" sz="1600" spc="5" dirty="0">
                          <a:latin typeface="Symbol"/>
                          <a:cs typeface="Symbol"/>
                        </a:rPr>
                        <a:t>¯ </a:t>
                      </a:r>
                      <a:r>
                        <a:rPr lang="en-US" sz="1600" spc="-75" dirty="0">
                          <a:latin typeface="Arial"/>
                          <a:cs typeface="Arial"/>
                        </a:rPr>
                        <a:t>Annual </a:t>
                      </a:r>
                      <a:r>
                        <a:rPr lang="en-US" sz="1600" spc="-60" dirty="0">
                          <a:latin typeface="Arial"/>
                          <a:cs typeface="Arial"/>
                        </a:rPr>
                        <a:t>bleed </a:t>
                      </a:r>
                      <a:r>
                        <a:rPr lang="en-US" sz="1600" spc="-45" dirty="0">
                          <a:latin typeface="Arial"/>
                          <a:cs typeface="Arial"/>
                        </a:rPr>
                        <a:t>rate </a:t>
                      </a:r>
                      <a:r>
                        <a:rPr lang="en-US" sz="1600" spc="-80" dirty="0">
                          <a:latin typeface="Arial"/>
                          <a:cs typeface="Arial"/>
                        </a:rPr>
                        <a:t>and </a:t>
                      </a:r>
                      <a:r>
                        <a:rPr lang="en-US" sz="1600" dirty="0">
                          <a:latin typeface="Arial"/>
                          <a:cs typeface="Arial"/>
                        </a:rPr>
                        <a:t>joint</a:t>
                      </a:r>
                      <a:r>
                        <a:rPr lang="en-US" sz="1600" spc="-185" dirty="0">
                          <a:latin typeface="Arial"/>
                          <a:cs typeface="Arial"/>
                        </a:rPr>
                        <a:t> </a:t>
                      </a:r>
                      <a:r>
                        <a:rPr lang="en-US" sz="1600" spc="-70" dirty="0">
                          <a:latin typeface="Arial"/>
                          <a:cs typeface="Arial"/>
                        </a:rPr>
                        <a:t>bleeds</a:t>
                      </a:r>
                      <a:r>
                        <a:rPr lang="en-US" sz="1575" spc="-104" baseline="23809" dirty="0">
                          <a:latin typeface="Arial"/>
                          <a:cs typeface="Arial"/>
                        </a:rPr>
                        <a:t>2-7</a:t>
                      </a:r>
                      <a:endParaRPr lang="en-US" sz="1575" baseline="23809" dirty="0">
                        <a:latin typeface="Arial"/>
                        <a:cs typeface="Arial"/>
                      </a:endParaRPr>
                    </a:p>
                    <a:p>
                      <a:pPr marL="84455">
                        <a:lnSpc>
                          <a:spcPct val="100000"/>
                        </a:lnSpc>
                        <a:spcBef>
                          <a:spcPts val="445"/>
                        </a:spcBef>
                      </a:pPr>
                      <a:r>
                        <a:rPr sz="1600" spc="5" dirty="0">
                          <a:latin typeface="Symbol"/>
                          <a:cs typeface="Symbol"/>
                        </a:rPr>
                        <a:t>¯ </a:t>
                      </a:r>
                      <a:r>
                        <a:rPr sz="1600" spc="-65" dirty="0">
                          <a:latin typeface="Arial"/>
                          <a:cs typeface="Arial"/>
                        </a:rPr>
                        <a:t>Joint </a:t>
                      </a:r>
                      <a:r>
                        <a:rPr sz="1600" spc="-55" dirty="0">
                          <a:latin typeface="Arial"/>
                          <a:cs typeface="Arial"/>
                        </a:rPr>
                        <a:t>damage/target </a:t>
                      </a:r>
                      <a:r>
                        <a:rPr sz="1600" dirty="0">
                          <a:latin typeface="Arial"/>
                          <a:cs typeface="Arial"/>
                        </a:rPr>
                        <a:t>joint</a:t>
                      </a:r>
                      <a:r>
                        <a:rPr sz="1600" spc="-175" dirty="0">
                          <a:latin typeface="Arial"/>
                          <a:cs typeface="Arial"/>
                        </a:rPr>
                        <a:t> </a:t>
                      </a:r>
                      <a:r>
                        <a:rPr sz="1600" spc="-50" dirty="0">
                          <a:latin typeface="Arial"/>
                          <a:cs typeface="Arial"/>
                        </a:rPr>
                        <a:t>development</a:t>
                      </a:r>
                      <a:r>
                        <a:rPr sz="1575" spc="-75" baseline="23809" dirty="0">
                          <a:latin typeface="Arial"/>
                          <a:cs typeface="Arial"/>
                        </a:rPr>
                        <a:t>2-4,11</a:t>
                      </a:r>
                      <a:endParaRPr lang="en-CA" sz="1575" spc="-187" baseline="23809" dirty="0">
                        <a:latin typeface="Arial"/>
                        <a:cs typeface="Arial"/>
                      </a:endParaRPr>
                    </a:p>
                    <a:p>
                      <a:pPr marL="84455" marR="0" indent="0" algn="l" defTabSz="914400" rtl="0" eaLnBrk="1" fontAlgn="auto" latinLnBrk="0" hangingPunct="1">
                        <a:lnSpc>
                          <a:spcPct val="100000"/>
                        </a:lnSpc>
                        <a:spcBef>
                          <a:spcPts val="10"/>
                        </a:spcBef>
                        <a:spcAft>
                          <a:spcPts val="0"/>
                        </a:spcAft>
                        <a:buClrTx/>
                        <a:buSzTx/>
                        <a:buFontTx/>
                        <a:buNone/>
                        <a:tabLst/>
                        <a:defRPr/>
                      </a:pPr>
                      <a:r>
                        <a:rPr lang="fi-FI" sz="2400" spc="7" baseline="-15625" dirty="0">
                          <a:latin typeface="Symbol"/>
                          <a:cs typeface="Symbol"/>
                        </a:rPr>
                        <a:t>¯</a:t>
                      </a:r>
                      <a:r>
                        <a:rPr lang="fi-FI" sz="2400" spc="-142" baseline="-15625" dirty="0">
                          <a:latin typeface="Symbol"/>
                          <a:cs typeface="Symbol"/>
                        </a:rPr>
                        <a:t> </a:t>
                      </a:r>
                      <a:r>
                        <a:rPr lang="fi-FI" sz="2400" spc="-112" baseline="-15625" dirty="0">
                          <a:latin typeface="Arial"/>
                          <a:cs typeface="Arial"/>
                        </a:rPr>
                        <a:t>Pain</a:t>
                      </a:r>
                      <a:r>
                        <a:rPr lang="fi-FI" sz="1050" spc="-75" dirty="0">
                          <a:latin typeface="Arial"/>
                          <a:cs typeface="Arial"/>
                        </a:rPr>
                        <a:t>7,9,10</a:t>
                      </a:r>
                      <a:endParaRPr lang="fi-FI" sz="1050" dirty="0">
                        <a:latin typeface="Arial"/>
                        <a:cs typeface="Arial"/>
                      </a:endParaRPr>
                    </a:p>
                    <a:p>
                      <a:pPr marL="84455">
                        <a:lnSpc>
                          <a:spcPct val="100000"/>
                        </a:lnSpc>
                        <a:spcBef>
                          <a:spcPts val="10"/>
                        </a:spcBef>
                      </a:pPr>
                      <a:endParaRPr sz="1575" baseline="23809" dirty="0">
                        <a:latin typeface="Arial"/>
                        <a:cs typeface="Arial"/>
                      </a:endParaRPr>
                    </a:p>
                  </a:txBody>
                  <a:tcPr marL="0" marR="0" marT="139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F7"/>
                    </a:solidFill>
                  </a:tcPr>
                </a:tc>
                <a:extLst>
                  <a:ext uri="{0D108BD9-81ED-4DB2-BD59-A6C34878D82A}">
                    <a16:rowId xmlns:a16="http://schemas.microsoft.com/office/drawing/2014/main" val="10001"/>
                  </a:ext>
                </a:extLst>
              </a:tr>
              <a:tr h="1255936">
                <a:tc>
                  <a:txBody>
                    <a:bodyPr/>
                    <a:lstStyle/>
                    <a:p>
                      <a:pPr marL="139700" marR="132715" indent="122555">
                        <a:lnSpc>
                          <a:spcPct val="100699"/>
                        </a:lnSpc>
                        <a:spcBef>
                          <a:spcPts val="555"/>
                        </a:spcBef>
                      </a:pPr>
                      <a:r>
                        <a:rPr sz="1600" b="1" spc="-5" dirty="0">
                          <a:solidFill>
                            <a:srgbClr val="FFFFFF"/>
                          </a:solidFill>
                          <a:latin typeface="Arial"/>
                          <a:cs typeface="Arial"/>
                        </a:rPr>
                        <a:t>T</a:t>
                      </a:r>
                      <a:r>
                        <a:rPr sz="1600" b="1" spc="-10" dirty="0">
                          <a:solidFill>
                            <a:srgbClr val="FFFFFF"/>
                          </a:solidFill>
                          <a:latin typeface="Arial"/>
                          <a:cs typeface="Arial"/>
                        </a:rPr>
                        <a:t>ie</a:t>
                      </a:r>
                      <a:r>
                        <a:rPr sz="1600" b="1" dirty="0">
                          <a:solidFill>
                            <a:srgbClr val="FFFFFF"/>
                          </a:solidFill>
                          <a:latin typeface="Arial"/>
                          <a:cs typeface="Arial"/>
                        </a:rPr>
                        <a:t>r</a:t>
                      </a:r>
                      <a:r>
                        <a:rPr sz="1600" b="1" spc="-80" dirty="0">
                          <a:solidFill>
                            <a:srgbClr val="FFFFFF"/>
                          </a:solidFill>
                          <a:latin typeface="Arial"/>
                          <a:cs typeface="Arial"/>
                        </a:rPr>
                        <a:t> </a:t>
                      </a:r>
                      <a:r>
                        <a:rPr sz="1600" b="1" dirty="0">
                          <a:solidFill>
                            <a:srgbClr val="FFFFFF"/>
                          </a:solidFill>
                          <a:latin typeface="Arial"/>
                          <a:cs typeface="Arial"/>
                        </a:rPr>
                        <a:t>2: </a:t>
                      </a:r>
                      <a:r>
                        <a:rPr sz="1600" b="1" spc="-25" dirty="0">
                          <a:solidFill>
                            <a:srgbClr val="FFFFFF"/>
                          </a:solidFill>
                          <a:latin typeface="Arial"/>
                          <a:cs typeface="Arial"/>
                        </a:rPr>
                        <a:t>R</a:t>
                      </a:r>
                      <a:r>
                        <a:rPr sz="1600" b="1" spc="-5" dirty="0">
                          <a:solidFill>
                            <a:srgbClr val="FFFFFF"/>
                          </a:solidFill>
                          <a:latin typeface="Arial"/>
                          <a:cs typeface="Arial"/>
                        </a:rPr>
                        <a:t>eco</a:t>
                      </a:r>
                      <a:r>
                        <a:rPr sz="1600" b="1" spc="-10" dirty="0">
                          <a:solidFill>
                            <a:srgbClr val="FFFFFF"/>
                          </a:solidFill>
                          <a:latin typeface="Arial"/>
                          <a:cs typeface="Arial"/>
                        </a:rPr>
                        <a:t>v</a:t>
                      </a:r>
                      <a:r>
                        <a:rPr sz="1600" b="1" spc="-5" dirty="0">
                          <a:solidFill>
                            <a:srgbClr val="FFFFFF"/>
                          </a:solidFill>
                          <a:latin typeface="Arial"/>
                          <a:cs typeface="Arial"/>
                        </a:rPr>
                        <a:t>e</a:t>
                      </a:r>
                      <a:r>
                        <a:rPr sz="1600" b="1" spc="10" dirty="0">
                          <a:solidFill>
                            <a:srgbClr val="FFFFFF"/>
                          </a:solidFill>
                          <a:latin typeface="Arial"/>
                          <a:cs typeface="Arial"/>
                        </a:rPr>
                        <a:t>r</a:t>
                      </a:r>
                      <a:r>
                        <a:rPr sz="1600" b="1" dirty="0">
                          <a:solidFill>
                            <a:srgbClr val="FFFFFF"/>
                          </a:solidFill>
                          <a:latin typeface="Arial"/>
                          <a:cs typeface="Arial"/>
                        </a:rPr>
                        <a:t>y</a:t>
                      </a:r>
                      <a:endParaRPr sz="1600" dirty="0">
                        <a:latin typeface="Arial"/>
                        <a:cs typeface="Arial"/>
                      </a:endParaRPr>
                    </a:p>
                  </a:txBody>
                  <a:tcPr marL="0" marR="0" marT="70485"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75B6"/>
                    </a:solidFill>
                  </a:tcPr>
                </a:tc>
                <a:tc>
                  <a:txBody>
                    <a:bodyPr/>
                    <a:lstStyle/>
                    <a:p>
                      <a:pPr marL="85090" marR="200025">
                        <a:lnSpc>
                          <a:spcPct val="100099"/>
                        </a:lnSpc>
                        <a:spcBef>
                          <a:spcPts val="204"/>
                        </a:spcBef>
                      </a:pPr>
                      <a:r>
                        <a:rPr sz="1600" spc="-65" dirty="0">
                          <a:latin typeface="Arial"/>
                          <a:cs typeface="Arial"/>
                        </a:rPr>
                        <a:t>recovery </a:t>
                      </a:r>
                      <a:r>
                        <a:rPr sz="1600" spc="-25" dirty="0">
                          <a:latin typeface="Arial"/>
                          <a:cs typeface="Arial"/>
                        </a:rPr>
                        <a:t>time, </a:t>
                      </a:r>
                      <a:r>
                        <a:rPr sz="1600" spc="-15" dirty="0">
                          <a:latin typeface="Arial"/>
                          <a:cs typeface="Arial"/>
                        </a:rPr>
                        <a:t>return </a:t>
                      </a:r>
                      <a:r>
                        <a:rPr sz="1600" spc="15" dirty="0">
                          <a:latin typeface="Arial"/>
                          <a:cs typeface="Arial"/>
                        </a:rPr>
                        <a:t>to </a:t>
                      </a:r>
                      <a:r>
                        <a:rPr sz="1600" spc="-45" dirty="0">
                          <a:latin typeface="Arial"/>
                          <a:cs typeface="Arial"/>
                        </a:rPr>
                        <a:t>normal  activities,</a:t>
                      </a:r>
                      <a:endParaRPr lang="en-CA" sz="1600" spc="-45" dirty="0">
                        <a:latin typeface="Arial"/>
                        <a:cs typeface="Arial"/>
                      </a:endParaRPr>
                    </a:p>
                    <a:p>
                      <a:pPr marL="85090" marR="200025">
                        <a:lnSpc>
                          <a:spcPct val="100099"/>
                        </a:lnSpc>
                        <a:spcBef>
                          <a:spcPts val="204"/>
                        </a:spcBef>
                      </a:pPr>
                      <a:endParaRPr lang="en-CA" sz="1600" spc="-45" dirty="0">
                        <a:latin typeface="Arial"/>
                        <a:cs typeface="Arial"/>
                      </a:endParaRPr>
                    </a:p>
                    <a:p>
                      <a:pPr marL="85090" marR="200025">
                        <a:lnSpc>
                          <a:spcPct val="100099"/>
                        </a:lnSpc>
                        <a:spcBef>
                          <a:spcPts val="204"/>
                        </a:spcBef>
                      </a:pPr>
                      <a:r>
                        <a:rPr sz="1600" spc="-45" dirty="0" err="1">
                          <a:latin typeface="Arial"/>
                          <a:cs typeface="Arial"/>
                        </a:rPr>
                        <a:t>orthopaedic</a:t>
                      </a:r>
                      <a:r>
                        <a:rPr sz="1600" spc="-45" dirty="0">
                          <a:latin typeface="Arial"/>
                          <a:cs typeface="Arial"/>
                        </a:rPr>
                        <a:t> </a:t>
                      </a:r>
                      <a:r>
                        <a:rPr sz="1600" spc="-30" dirty="0">
                          <a:latin typeface="Arial"/>
                          <a:cs typeface="Arial"/>
                        </a:rPr>
                        <a:t>intervention</a:t>
                      </a:r>
                      <a:r>
                        <a:rPr lang="en-CA" sz="1600" spc="-30" dirty="0">
                          <a:latin typeface="Arial"/>
                          <a:cs typeface="Arial"/>
                        </a:rPr>
                        <a:t>s, inhibitor development, time missed</a:t>
                      </a:r>
                      <a:endParaRPr sz="1600" dirty="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DD7EE"/>
                    </a:solidFill>
                  </a:tcPr>
                </a:tc>
                <a:tc>
                  <a:txBody>
                    <a:bodyPr/>
                    <a:lstStyle/>
                    <a:p>
                      <a:pPr marL="84455">
                        <a:lnSpc>
                          <a:spcPct val="100000"/>
                        </a:lnSpc>
                        <a:spcBef>
                          <a:spcPts val="210"/>
                        </a:spcBef>
                      </a:pPr>
                      <a:r>
                        <a:rPr sz="1600" spc="5" dirty="0">
                          <a:latin typeface="Symbol"/>
                          <a:cs typeface="Symbol"/>
                        </a:rPr>
                        <a:t>¯ </a:t>
                      </a:r>
                      <a:r>
                        <a:rPr sz="1600" spc="-80" dirty="0">
                          <a:latin typeface="Arial"/>
                          <a:cs typeface="Arial"/>
                        </a:rPr>
                        <a:t>Missed </a:t>
                      </a:r>
                      <a:r>
                        <a:rPr sz="1600" spc="-40" dirty="0">
                          <a:latin typeface="Arial"/>
                          <a:cs typeface="Arial"/>
                        </a:rPr>
                        <a:t>activities </a:t>
                      </a:r>
                      <a:r>
                        <a:rPr sz="1600" spc="-80" dirty="0">
                          <a:latin typeface="Arial"/>
                          <a:cs typeface="Arial"/>
                        </a:rPr>
                        <a:t>and </a:t>
                      </a:r>
                      <a:r>
                        <a:rPr sz="1600" spc="-40" dirty="0">
                          <a:latin typeface="Arial"/>
                          <a:cs typeface="Arial"/>
                        </a:rPr>
                        <a:t>work/school</a:t>
                      </a:r>
                      <a:r>
                        <a:rPr sz="1600" spc="-215" dirty="0">
                          <a:latin typeface="Arial"/>
                          <a:cs typeface="Arial"/>
                        </a:rPr>
                        <a:t> </a:t>
                      </a:r>
                      <a:r>
                        <a:rPr sz="1600" spc="-90" dirty="0">
                          <a:latin typeface="Arial"/>
                          <a:cs typeface="Arial"/>
                        </a:rPr>
                        <a:t>days</a:t>
                      </a:r>
                      <a:r>
                        <a:rPr sz="1575" spc="-135" baseline="23809" dirty="0">
                          <a:latin typeface="Arial"/>
                          <a:cs typeface="Arial"/>
                        </a:rPr>
                        <a:t>1,2</a:t>
                      </a:r>
                      <a:endParaRPr sz="1575" baseline="23809" dirty="0">
                        <a:latin typeface="Arial"/>
                        <a:cs typeface="Arial"/>
                      </a:endParaRPr>
                    </a:p>
                    <a:p>
                      <a:pPr marL="84455" marR="0" indent="0" algn="l" defTabSz="914400" rtl="0" eaLnBrk="1" fontAlgn="auto" latinLnBrk="0" hangingPunct="1">
                        <a:lnSpc>
                          <a:spcPct val="100000"/>
                        </a:lnSpc>
                        <a:spcBef>
                          <a:spcPts val="10"/>
                        </a:spcBef>
                        <a:spcAft>
                          <a:spcPts val="0"/>
                        </a:spcAft>
                        <a:buClrTx/>
                        <a:buSzTx/>
                        <a:buFontTx/>
                        <a:buNone/>
                        <a:tabLst/>
                        <a:defRPr/>
                      </a:pPr>
                      <a:r>
                        <a:rPr lang="en-US" sz="1600" spc="5" dirty="0">
                          <a:latin typeface="Symbol"/>
                          <a:cs typeface="Symbol"/>
                        </a:rPr>
                        <a:t>¯ </a:t>
                      </a:r>
                      <a:r>
                        <a:rPr lang="en-US" sz="1600" spc="-70" dirty="0">
                          <a:latin typeface="Arial"/>
                          <a:cs typeface="Arial"/>
                        </a:rPr>
                        <a:t>Recurrent </a:t>
                      </a:r>
                      <a:r>
                        <a:rPr lang="en-US" sz="1600" spc="-10" dirty="0">
                          <a:latin typeface="Arial"/>
                          <a:cs typeface="Arial"/>
                        </a:rPr>
                        <a:t>or </a:t>
                      </a:r>
                      <a:r>
                        <a:rPr lang="en-US" sz="1600" spc="-75" dirty="0">
                          <a:latin typeface="Arial"/>
                          <a:cs typeface="Arial"/>
                        </a:rPr>
                        <a:t>spontaneous</a:t>
                      </a:r>
                      <a:r>
                        <a:rPr lang="en-US" sz="1600" spc="-245" dirty="0">
                          <a:latin typeface="Arial"/>
                          <a:cs typeface="Arial"/>
                        </a:rPr>
                        <a:t> </a:t>
                      </a:r>
                      <a:r>
                        <a:rPr lang="en-US" sz="1600" spc="-65" dirty="0">
                          <a:latin typeface="Arial"/>
                          <a:cs typeface="Arial"/>
                        </a:rPr>
                        <a:t>bleeds</a:t>
                      </a:r>
                      <a:r>
                        <a:rPr lang="en-US" sz="1575" spc="-97" baseline="23809" dirty="0">
                          <a:latin typeface="Arial"/>
                          <a:cs typeface="Arial"/>
                        </a:rPr>
                        <a:t>5-7,9</a:t>
                      </a:r>
                      <a:endParaRPr lang="en-US" sz="1575" baseline="23809" dirty="0">
                        <a:latin typeface="Arial"/>
                        <a:cs typeface="Arial"/>
                      </a:endParaRPr>
                    </a:p>
                    <a:p>
                      <a:pPr marL="84455">
                        <a:lnSpc>
                          <a:spcPct val="100000"/>
                        </a:lnSpc>
                        <a:spcBef>
                          <a:spcPts val="10"/>
                        </a:spcBef>
                      </a:pPr>
                      <a:r>
                        <a:rPr sz="1600" spc="5" dirty="0">
                          <a:latin typeface="Symbol"/>
                          <a:cs typeface="Symbol"/>
                        </a:rPr>
                        <a:t>¯ </a:t>
                      </a:r>
                      <a:r>
                        <a:rPr sz="1600" spc="-55" dirty="0">
                          <a:latin typeface="Arial"/>
                          <a:cs typeface="Arial"/>
                        </a:rPr>
                        <a:t>Joint-related</a:t>
                      </a:r>
                      <a:r>
                        <a:rPr sz="1600" spc="-185" dirty="0">
                          <a:latin typeface="Arial"/>
                          <a:cs typeface="Arial"/>
                        </a:rPr>
                        <a:t> </a:t>
                      </a:r>
                      <a:r>
                        <a:rPr sz="1600" spc="-70" dirty="0">
                          <a:latin typeface="Arial"/>
                          <a:cs typeface="Arial"/>
                        </a:rPr>
                        <a:t>surgeries</a:t>
                      </a:r>
                      <a:r>
                        <a:rPr sz="1575" spc="-104" baseline="23809" dirty="0">
                          <a:latin typeface="Arial"/>
                          <a:cs typeface="Arial"/>
                        </a:rPr>
                        <a:t>9,10</a:t>
                      </a:r>
                      <a:endParaRPr sz="1575" baseline="23809" dirty="0">
                        <a:latin typeface="Arial"/>
                        <a:cs typeface="Arial"/>
                      </a:endParaRPr>
                    </a:p>
                    <a:p>
                      <a:pPr marL="1070610" marR="76835" indent="-245110">
                        <a:lnSpc>
                          <a:spcPct val="100000"/>
                        </a:lnSpc>
                        <a:spcBef>
                          <a:spcPts val="975"/>
                        </a:spcBef>
                      </a:pPr>
                      <a:r>
                        <a:rPr sz="1200" dirty="0">
                          <a:latin typeface="Arial"/>
                          <a:cs typeface="Arial"/>
                        </a:rPr>
                        <a:t>*No </a:t>
                      </a:r>
                      <a:r>
                        <a:rPr sz="1200" spc="-50" dirty="0">
                          <a:latin typeface="Arial"/>
                          <a:cs typeface="Arial"/>
                        </a:rPr>
                        <a:t>differences </a:t>
                      </a:r>
                      <a:r>
                        <a:rPr sz="1200" spc="-20" dirty="0">
                          <a:latin typeface="Arial"/>
                          <a:cs typeface="Arial"/>
                        </a:rPr>
                        <a:t>in </a:t>
                      </a:r>
                      <a:r>
                        <a:rPr sz="1200" spc="-15" dirty="0">
                          <a:latin typeface="Arial"/>
                          <a:cs typeface="Arial"/>
                        </a:rPr>
                        <a:t>inhibitor </a:t>
                      </a:r>
                      <a:r>
                        <a:rPr sz="1200" spc="-40" dirty="0">
                          <a:latin typeface="Arial"/>
                          <a:cs typeface="Arial"/>
                        </a:rPr>
                        <a:t>development</a:t>
                      </a:r>
                      <a:r>
                        <a:rPr sz="1200" spc="-60" baseline="24305" dirty="0">
                          <a:latin typeface="Arial"/>
                          <a:cs typeface="Arial"/>
                        </a:rPr>
                        <a:t>2-5,7</a:t>
                      </a:r>
                      <a:r>
                        <a:rPr sz="1200" spc="-40" dirty="0">
                          <a:latin typeface="Arial"/>
                          <a:cs typeface="Arial"/>
                        </a:rPr>
                        <a:t>; </a:t>
                      </a:r>
                      <a:r>
                        <a:rPr sz="1200" spc="-45" dirty="0">
                          <a:latin typeface="Arial"/>
                          <a:cs typeface="Arial"/>
                        </a:rPr>
                        <a:t>greater risk </a:t>
                      </a:r>
                      <a:r>
                        <a:rPr sz="1200" dirty="0">
                          <a:latin typeface="Arial"/>
                          <a:cs typeface="Arial"/>
                        </a:rPr>
                        <a:t>of  </a:t>
                      </a:r>
                      <a:r>
                        <a:rPr sz="1200" spc="-35" dirty="0">
                          <a:latin typeface="Arial"/>
                          <a:cs typeface="Arial"/>
                        </a:rPr>
                        <a:t>infections </a:t>
                      </a:r>
                      <a:r>
                        <a:rPr sz="1200" spc="-15" dirty="0">
                          <a:latin typeface="Arial"/>
                          <a:cs typeface="Arial"/>
                        </a:rPr>
                        <a:t>from </a:t>
                      </a:r>
                      <a:r>
                        <a:rPr sz="1200" spc="-30" dirty="0">
                          <a:latin typeface="Arial"/>
                          <a:cs typeface="Arial"/>
                        </a:rPr>
                        <a:t>indwelling </a:t>
                      </a:r>
                      <a:r>
                        <a:rPr sz="1200" spc="-50" dirty="0">
                          <a:latin typeface="Arial"/>
                          <a:cs typeface="Arial"/>
                        </a:rPr>
                        <a:t>catheters </a:t>
                      </a:r>
                      <a:r>
                        <a:rPr sz="1200" spc="5" dirty="0">
                          <a:latin typeface="Arial"/>
                          <a:cs typeface="Arial"/>
                        </a:rPr>
                        <a:t>with</a:t>
                      </a:r>
                      <a:r>
                        <a:rPr sz="1200" spc="-195" dirty="0">
                          <a:latin typeface="Arial"/>
                          <a:cs typeface="Arial"/>
                        </a:rPr>
                        <a:t> </a:t>
                      </a:r>
                      <a:r>
                        <a:rPr sz="1200" spc="-50" dirty="0">
                          <a:latin typeface="Arial"/>
                          <a:cs typeface="Arial"/>
                        </a:rPr>
                        <a:t>prophylaxis</a:t>
                      </a:r>
                      <a:r>
                        <a:rPr sz="1200" spc="-75" baseline="24305" dirty="0">
                          <a:latin typeface="Arial"/>
                          <a:cs typeface="Arial"/>
                        </a:rPr>
                        <a:t>4,12</a:t>
                      </a:r>
                      <a:endParaRPr sz="1200" baseline="24305" dirty="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DD7EE"/>
                    </a:solidFill>
                  </a:tcPr>
                </a:tc>
                <a:extLst>
                  <a:ext uri="{0D108BD9-81ED-4DB2-BD59-A6C34878D82A}">
                    <a16:rowId xmlns:a16="http://schemas.microsoft.com/office/drawing/2014/main" val="10002"/>
                  </a:ext>
                </a:extLst>
              </a:tr>
              <a:tr h="1934611">
                <a:tc>
                  <a:txBody>
                    <a:bodyPr/>
                    <a:lstStyle/>
                    <a:p>
                      <a:pPr marL="30163" marR="439420" indent="317500">
                        <a:lnSpc>
                          <a:spcPct val="100699"/>
                        </a:lnSpc>
                        <a:spcBef>
                          <a:spcPts val="555"/>
                        </a:spcBef>
                        <a:tabLst/>
                      </a:pPr>
                      <a:r>
                        <a:rPr sz="1600" b="1" spc="-5" dirty="0">
                          <a:solidFill>
                            <a:srgbClr val="FFFFFF"/>
                          </a:solidFill>
                          <a:latin typeface="Arial"/>
                          <a:cs typeface="Arial"/>
                        </a:rPr>
                        <a:t>T</a:t>
                      </a:r>
                      <a:r>
                        <a:rPr sz="1600" b="1" spc="-10" dirty="0">
                          <a:solidFill>
                            <a:srgbClr val="FFFFFF"/>
                          </a:solidFill>
                          <a:latin typeface="Arial"/>
                          <a:cs typeface="Arial"/>
                        </a:rPr>
                        <a:t>ie</a:t>
                      </a:r>
                      <a:r>
                        <a:rPr sz="1600" b="1" dirty="0">
                          <a:solidFill>
                            <a:srgbClr val="FFFFFF"/>
                          </a:solidFill>
                          <a:latin typeface="Arial"/>
                          <a:cs typeface="Arial"/>
                        </a:rPr>
                        <a:t>r</a:t>
                      </a:r>
                      <a:r>
                        <a:rPr sz="1600" b="1" spc="-80" dirty="0">
                          <a:solidFill>
                            <a:srgbClr val="FFFFFF"/>
                          </a:solidFill>
                          <a:latin typeface="Arial"/>
                          <a:cs typeface="Arial"/>
                        </a:rPr>
                        <a:t> </a:t>
                      </a:r>
                      <a:r>
                        <a:rPr sz="1600" b="1" dirty="0">
                          <a:solidFill>
                            <a:srgbClr val="FFFFFF"/>
                          </a:solidFill>
                          <a:latin typeface="Arial"/>
                          <a:cs typeface="Arial"/>
                        </a:rPr>
                        <a:t>3: </a:t>
                      </a:r>
                      <a:r>
                        <a:rPr sz="1600" b="1" spc="5" dirty="0">
                          <a:solidFill>
                            <a:srgbClr val="FFFFFF"/>
                          </a:solidFill>
                          <a:latin typeface="Arial"/>
                          <a:cs typeface="Arial"/>
                        </a:rPr>
                        <a:t>S</a:t>
                      </a:r>
                      <a:r>
                        <a:rPr sz="1600" b="1" dirty="0">
                          <a:solidFill>
                            <a:srgbClr val="FFFFFF"/>
                          </a:solidFill>
                          <a:latin typeface="Arial"/>
                          <a:cs typeface="Arial"/>
                        </a:rPr>
                        <a:t>u</a:t>
                      </a:r>
                      <a:r>
                        <a:rPr sz="1600" b="1" spc="-20" dirty="0">
                          <a:solidFill>
                            <a:srgbClr val="FFFFFF"/>
                          </a:solidFill>
                          <a:latin typeface="Arial"/>
                          <a:cs typeface="Arial"/>
                        </a:rPr>
                        <a:t>st</a:t>
                      </a:r>
                      <a:r>
                        <a:rPr sz="1600" b="1" spc="-5" dirty="0">
                          <a:solidFill>
                            <a:srgbClr val="FFFFFF"/>
                          </a:solidFill>
                          <a:latin typeface="Arial"/>
                          <a:cs typeface="Arial"/>
                        </a:rPr>
                        <a:t>ai</a:t>
                      </a:r>
                      <a:r>
                        <a:rPr sz="1600" b="1" dirty="0">
                          <a:solidFill>
                            <a:srgbClr val="FFFFFF"/>
                          </a:solidFill>
                          <a:latin typeface="Arial"/>
                          <a:cs typeface="Arial"/>
                        </a:rPr>
                        <a:t>n</a:t>
                      </a:r>
                      <a:r>
                        <a:rPr sz="1600" b="1" spc="-5" dirty="0">
                          <a:solidFill>
                            <a:srgbClr val="FFFFFF"/>
                          </a:solidFill>
                          <a:latin typeface="Arial"/>
                          <a:cs typeface="Arial"/>
                        </a:rPr>
                        <a:t>a</a:t>
                      </a:r>
                      <a:r>
                        <a:rPr sz="1600" b="1" dirty="0">
                          <a:solidFill>
                            <a:srgbClr val="FFFFFF"/>
                          </a:solidFill>
                          <a:latin typeface="Arial"/>
                          <a:cs typeface="Arial"/>
                        </a:rPr>
                        <a:t>b</a:t>
                      </a:r>
                      <a:r>
                        <a:rPr sz="1600" b="1" spc="-5" dirty="0">
                          <a:solidFill>
                            <a:srgbClr val="FFFFFF"/>
                          </a:solidFill>
                          <a:latin typeface="Arial"/>
                          <a:cs typeface="Arial"/>
                        </a:rPr>
                        <a:t>ilit</a:t>
                      </a:r>
                      <a:r>
                        <a:rPr sz="1600" b="1" dirty="0">
                          <a:solidFill>
                            <a:srgbClr val="FFFFFF"/>
                          </a:solidFill>
                          <a:latin typeface="Arial"/>
                          <a:cs typeface="Arial"/>
                        </a:rPr>
                        <a:t>y</a:t>
                      </a:r>
                      <a:endParaRPr sz="1600" dirty="0">
                        <a:latin typeface="Arial"/>
                        <a:cs typeface="Arial"/>
                      </a:endParaRPr>
                    </a:p>
                  </a:txBody>
                  <a:tcPr marL="0" marR="0" marT="70485"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75B6"/>
                    </a:solidFill>
                  </a:tcPr>
                </a:tc>
                <a:tc>
                  <a:txBody>
                    <a:bodyPr/>
                    <a:lstStyle/>
                    <a:p>
                      <a:pPr marL="85090" marR="142875">
                        <a:lnSpc>
                          <a:spcPct val="100099"/>
                        </a:lnSpc>
                        <a:spcBef>
                          <a:spcPts val="204"/>
                        </a:spcBef>
                      </a:pPr>
                      <a:r>
                        <a:rPr lang="en-CA" sz="1600" spc="-55" dirty="0">
                          <a:latin typeface="Arial"/>
                          <a:cs typeface="Arial"/>
                        </a:rPr>
                        <a:t>Avoidance of </a:t>
                      </a:r>
                      <a:r>
                        <a:rPr sz="1600" spc="-55" dirty="0">
                          <a:latin typeface="Arial"/>
                          <a:cs typeface="Arial"/>
                        </a:rPr>
                        <a:t>breakthrough </a:t>
                      </a:r>
                      <a:r>
                        <a:rPr sz="1600" spc="-75" dirty="0">
                          <a:latin typeface="Arial"/>
                          <a:cs typeface="Arial"/>
                        </a:rPr>
                        <a:t>bleeds,</a:t>
                      </a:r>
                      <a:endParaRPr lang="en-CA" sz="1600" spc="-75" dirty="0">
                        <a:latin typeface="Arial"/>
                        <a:cs typeface="Arial"/>
                      </a:endParaRPr>
                    </a:p>
                    <a:p>
                      <a:pPr marL="85090" marR="142875">
                        <a:lnSpc>
                          <a:spcPct val="100099"/>
                        </a:lnSpc>
                        <a:spcBef>
                          <a:spcPts val="204"/>
                        </a:spcBef>
                      </a:pPr>
                      <a:r>
                        <a:rPr sz="1600" dirty="0">
                          <a:latin typeface="Arial"/>
                          <a:cs typeface="Arial"/>
                        </a:rPr>
                        <a:t>joint  </a:t>
                      </a:r>
                      <a:r>
                        <a:rPr sz="1600" spc="-55" dirty="0">
                          <a:latin typeface="Arial"/>
                          <a:cs typeface="Arial"/>
                        </a:rPr>
                        <a:t>preservation,</a:t>
                      </a:r>
                      <a:endParaRPr lang="en-CA" sz="1600" spc="-55" dirty="0">
                        <a:latin typeface="Arial"/>
                        <a:cs typeface="Arial"/>
                      </a:endParaRPr>
                    </a:p>
                    <a:p>
                      <a:pPr marL="85090" marR="142875">
                        <a:lnSpc>
                          <a:spcPct val="100099"/>
                        </a:lnSpc>
                        <a:spcBef>
                          <a:spcPts val="204"/>
                        </a:spcBef>
                      </a:pPr>
                      <a:r>
                        <a:rPr lang="en-CA" sz="1600" spc="-75" dirty="0">
                          <a:latin typeface="Arial"/>
                          <a:cs typeface="Arial"/>
                        </a:rPr>
                        <a:t>Achievement</a:t>
                      </a:r>
                      <a:r>
                        <a:rPr lang="en-CA" sz="1600" spc="-35" dirty="0">
                          <a:latin typeface="Arial"/>
                          <a:cs typeface="Arial"/>
                        </a:rPr>
                        <a:t> of long term </a:t>
                      </a:r>
                      <a:r>
                        <a:rPr sz="1600" spc="-195" dirty="0">
                          <a:latin typeface="Arial"/>
                          <a:cs typeface="Arial"/>
                        </a:rPr>
                        <a:t>QOL</a:t>
                      </a:r>
                      <a:endParaRPr sz="1600" dirty="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DC3E6"/>
                    </a:solidFill>
                  </a:tcPr>
                </a:tc>
                <a:tc>
                  <a:txBody>
                    <a:bodyPr/>
                    <a:lstStyle/>
                    <a:p>
                      <a:pPr marL="84455" marR="0" indent="0" algn="l" defTabSz="914400" rtl="0" eaLnBrk="1" fontAlgn="auto" latinLnBrk="0" hangingPunct="1">
                        <a:lnSpc>
                          <a:spcPct val="100000"/>
                        </a:lnSpc>
                        <a:spcBef>
                          <a:spcPts val="210"/>
                        </a:spcBef>
                        <a:spcAft>
                          <a:spcPts val="0"/>
                        </a:spcAft>
                        <a:buClrTx/>
                        <a:buSzTx/>
                        <a:buFontTx/>
                        <a:buNone/>
                        <a:tabLst/>
                        <a:defRPr/>
                      </a:pPr>
                      <a:r>
                        <a:rPr lang="en-US" sz="1600" spc="5" dirty="0">
                          <a:latin typeface="Symbol"/>
                          <a:cs typeface="Symbol"/>
                        </a:rPr>
                        <a:t>¯ </a:t>
                      </a:r>
                      <a:r>
                        <a:rPr lang="en-US" sz="1600" spc="-75" dirty="0">
                          <a:latin typeface="Arial"/>
                          <a:cs typeface="Arial"/>
                        </a:rPr>
                        <a:t>Annual </a:t>
                      </a:r>
                      <a:r>
                        <a:rPr lang="en-US" sz="1600" spc="-60" dirty="0">
                          <a:latin typeface="Arial"/>
                          <a:cs typeface="Arial"/>
                        </a:rPr>
                        <a:t>bleed </a:t>
                      </a:r>
                      <a:r>
                        <a:rPr lang="en-US" sz="1600" spc="-45" dirty="0">
                          <a:latin typeface="Arial"/>
                          <a:cs typeface="Arial"/>
                        </a:rPr>
                        <a:t>rate </a:t>
                      </a:r>
                      <a:r>
                        <a:rPr lang="en-US" sz="1600" spc="-80" dirty="0">
                          <a:latin typeface="Arial"/>
                          <a:cs typeface="Arial"/>
                        </a:rPr>
                        <a:t>and </a:t>
                      </a:r>
                      <a:r>
                        <a:rPr lang="en-US" sz="1600" dirty="0">
                          <a:latin typeface="Arial"/>
                          <a:cs typeface="Arial"/>
                        </a:rPr>
                        <a:t>joint</a:t>
                      </a:r>
                      <a:r>
                        <a:rPr lang="en-US" sz="1600" spc="-185" dirty="0">
                          <a:latin typeface="Arial"/>
                          <a:cs typeface="Arial"/>
                        </a:rPr>
                        <a:t> </a:t>
                      </a:r>
                      <a:r>
                        <a:rPr lang="en-US" sz="1600" spc="-70" dirty="0">
                          <a:latin typeface="Arial"/>
                          <a:cs typeface="Arial"/>
                        </a:rPr>
                        <a:t>bleeds</a:t>
                      </a:r>
                      <a:r>
                        <a:rPr lang="en-US" sz="1575" spc="-104" baseline="23809" dirty="0">
                          <a:latin typeface="Arial"/>
                          <a:cs typeface="Arial"/>
                        </a:rPr>
                        <a:t>2-7</a:t>
                      </a:r>
                      <a:endParaRPr lang="en-US" sz="1575" baseline="23809" dirty="0">
                        <a:latin typeface="Arial"/>
                        <a:cs typeface="Arial"/>
                      </a:endParaRPr>
                    </a:p>
                    <a:p>
                      <a:pPr marL="84455">
                        <a:lnSpc>
                          <a:spcPct val="100000"/>
                        </a:lnSpc>
                        <a:spcBef>
                          <a:spcPts val="10"/>
                        </a:spcBef>
                      </a:pPr>
                      <a:r>
                        <a:rPr sz="1600" spc="5" dirty="0">
                          <a:latin typeface="Symbol"/>
                          <a:cs typeface="Symbol"/>
                        </a:rPr>
                        <a:t>¯ </a:t>
                      </a:r>
                      <a:r>
                        <a:rPr sz="1600" spc="-65" dirty="0">
                          <a:latin typeface="Arial"/>
                          <a:cs typeface="Arial"/>
                        </a:rPr>
                        <a:t>Development </a:t>
                      </a:r>
                      <a:r>
                        <a:rPr sz="1600" dirty="0">
                          <a:latin typeface="Arial"/>
                          <a:cs typeface="Arial"/>
                        </a:rPr>
                        <a:t>of</a:t>
                      </a:r>
                      <a:r>
                        <a:rPr sz="1600" spc="-125" dirty="0">
                          <a:latin typeface="Arial"/>
                          <a:cs typeface="Arial"/>
                        </a:rPr>
                        <a:t> </a:t>
                      </a:r>
                      <a:r>
                        <a:rPr sz="1600" spc="-40" dirty="0">
                          <a:latin typeface="Arial"/>
                          <a:cs typeface="Arial"/>
                        </a:rPr>
                        <a:t>arthropathy</a:t>
                      </a:r>
                      <a:r>
                        <a:rPr sz="1575" spc="-60" baseline="23809" dirty="0">
                          <a:latin typeface="Arial"/>
                          <a:cs typeface="Arial"/>
                        </a:rPr>
                        <a:t>3,4</a:t>
                      </a:r>
                      <a:r>
                        <a:rPr lang="en-CA" sz="1575" spc="0" baseline="23809" dirty="0">
                          <a:latin typeface="Arial"/>
                          <a:cs typeface="Arial"/>
                        </a:rPr>
                        <a:t> /</a:t>
                      </a:r>
                      <a:r>
                        <a:rPr lang="en-CA" sz="1575" spc="0" baseline="0" dirty="0">
                          <a:latin typeface="Arial"/>
                          <a:cs typeface="Arial"/>
                        </a:rPr>
                        <a:t> </a:t>
                      </a:r>
                      <a:r>
                        <a:rPr sz="1600" spc="-55" dirty="0">
                          <a:latin typeface="Arial"/>
                          <a:cs typeface="Arial"/>
                        </a:rPr>
                        <a:t>Normal </a:t>
                      </a:r>
                      <a:r>
                        <a:rPr sz="1600" dirty="0">
                          <a:latin typeface="Arial"/>
                          <a:cs typeface="Arial"/>
                        </a:rPr>
                        <a:t>joint</a:t>
                      </a:r>
                      <a:r>
                        <a:rPr sz="1600" spc="-190" dirty="0">
                          <a:latin typeface="Arial"/>
                          <a:cs typeface="Arial"/>
                        </a:rPr>
                        <a:t> </a:t>
                      </a:r>
                      <a:r>
                        <a:rPr sz="1600" spc="-40" dirty="0">
                          <a:latin typeface="Arial"/>
                          <a:cs typeface="Arial"/>
                        </a:rPr>
                        <a:t>structure</a:t>
                      </a:r>
                      <a:r>
                        <a:rPr sz="1575" spc="-60" baseline="23809" dirty="0">
                          <a:latin typeface="Arial"/>
                          <a:cs typeface="Arial"/>
                        </a:rPr>
                        <a:t>3</a:t>
                      </a:r>
                      <a:endParaRPr sz="1575" baseline="23809" dirty="0">
                        <a:latin typeface="Arial"/>
                        <a:cs typeface="Arial"/>
                      </a:endParaRPr>
                    </a:p>
                    <a:p>
                      <a:pPr marL="84455">
                        <a:lnSpc>
                          <a:spcPts val="1910"/>
                        </a:lnSpc>
                      </a:pPr>
                      <a:r>
                        <a:rPr sz="1600" spc="5" dirty="0">
                          <a:latin typeface="Symbol"/>
                          <a:cs typeface="Symbol"/>
                        </a:rPr>
                        <a:t>­ </a:t>
                      </a:r>
                      <a:r>
                        <a:rPr lang="en-CA" sz="1600" spc="5" dirty="0">
                          <a:latin typeface="Symbol"/>
                          <a:cs typeface="Symbol"/>
                        </a:rPr>
                        <a:t>?? </a:t>
                      </a:r>
                      <a:r>
                        <a:rPr sz="1600" spc="-95" dirty="0">
                          <a:latin typeface="Arial"/>
                          <a:cs typeface="Arial"/>
                        </a:rPr>
                        <a:t>Academic </a:t>
                      </a:r>
                      <a:r>
                        <a:rPr sz="1600" spc="-70" dirty="0">
                          <a:latin typeface="Arial"/>
                          <a:cs typeface="Arial"/>
                        </a:rPr>
                        <a:t>achievement</a:t>
                      </a:r>
                      <a:r>
                        <a:rPr sz="1600" spc="-150" dirty="0">
                          <a:latin typeface="Arial"/>
                          <a:cs typeface="Arial"/>
                        </a:rPr>
                        <a:t> </a:t>
                      </a:r>
                      <a:r>
                        <a:rPr sz="1600" spc="-90" dirty="0">
                          <a:latin typeface="Arial"/>
                          <a:cs typeface="Arial"/>
                        </a:rPr>
                        <a:t>scores</a:t>
                      </a:r>
                      <a:r>
                        <a:rPr sz="1575" spc="-135" baseline="23809" dirty="0">
                          <a:latin typeface="Arial"/>
                          <a:cs typeface="Arial"/>
                        </a:rPr>
                        <a:t>13</a:t>
                      </a:r>
                      <a:endParaRPr sz="1575" baseline="23809" dirty="0">
                        <a:latin typeface="Arial"/>
                        <a:cs typeface="Arial"/>
                      </a:endParaRPr>
                    </a:p>
                    <a:p>
                      <a:pPr marL="84455">
                        <a:lnSpc>
                          <a:spcPts val="1910"/>
                        </a:lnSpc>
                        <a:spcBef>
                          <a:spcPts val="10"/>
                        </a:spcBef>
                      </a:pPr>
                      <a:r>
                        <a:rPr sz="1600" spc="5" dirty="0">
                          <a:latin typeface="Symbol"/>
                          <a:cs typeface="Symbol"/>
                        </a:rPr>
                        <a:t>­ </a:t>
                      </a:r>
                      <a:r>
                        <a:rPr lang="en-CA" sz="1600" spc="5" dirty="0">
                          <a:latin typeface="Symbol"/>
                          <a:cs typeface="Symbol"/>
                        </a:rPr>
                        <a:t>?? </a:t>
                      </a:r>
                      <a:r>
                        <a:rPr sz="1600" spc="-65" dirty="0">
                          <a:latin typeface="Arial"/>
                          <a:cs typeface="Arial"/>
                        </a:rPr>
                        <a:t>Physical/recreational</a:t>
                      </a:r>
                      <a:r>
                        <a:rPr sz="1600" spc="-105" dirty="0">
                          <a:latin typeface="Arial"/>
                          <a:cs typeface="Arial"/>
                        </a:rPr>
                        <a:t> </a:t>
                      </a:r>
                      <a:r>
                        <a:rPr sz="1600" spc="-35" dirty="0">
                          <a:latin typeface="Arial"/>
                          <a:cs typeface="Arial"/>
                        </a:rPr>
                        <a:t>activity</a:t>
                      </a:r>
                      <a:r>
                        <a:rPr lang="en-CA" sz="1600" spc="-35" dirty="0">
                          <a:latin typeface="Arial"/>
                          <a:cs typeface="Arial"/>
                        </a:rPr>
                        <a:t> levels </a:t>
                      </a:r>
                      <a:r>
                        <a:rPr sz="1575" spc="-52" baseline="23809" dirty="0">
                          <a:latin typeface="Arial"/>
                          <a:cs typeface="Arial"/>
                        </a:rPr>
                        <a:t>14</a:t>
                      </a:r>
                      <a:endParaRPr sz="1575" baseline="23809" dirty="0">
                        <a:latin typeface="Arial"/>
                        <a:cs typeface="Arial"/>
                      </a:endParaRPr>
                    </a:p>
                    <a:p>
                      <a:pPr marL="84455">
                        <a:lnSpc>
                          <a:spcPts val="1910"/>
                        </a:lnSpc>
                      </a:pPr>
                      <a:r>
                        <a:rPr sz="1600" spc="5" dirty="0">
                          <a:latin typeface="Symbol"/>
                          <a:cs typeface="Symbol"/>
                        </a:rPr>
                        <a:t>­ </a:t>
                      </a:r>
                      <a:r>
                        <a:rPr lang="en-CA" sz="1600" spc="-210" dirty="0">
                          <a:latin typeface="Arial"/>
                          <a:cs typeface="Arial"/>
                        </a:rPr>
                        <a:t> ?? </a:t>
                      </a:r>
                      <a:r>
                        <a:rPr lang="en-CA" sz="1600" spc="0" baseline="0" dirty="0">
                          <a:latin typeface="Arial"/>
                          <a:cs typeface="Arial"/>
                        </a:rPr>
                        <a:t>HRQL</a:t>
                      </a:r>
                      <a:r>
                        <a:rPr lang="en-CA" sz="1600" spc="-210" dirty="0">
                          <a:latin typeface="Arial"/>
                          <a:cs typeface="Arial"/>
                        </a:rPr>
                        <a:t> </a:t>
                      </a:r>
                      <a:r>
                        <a:rPr sz="1575" spc="-44" baseline="23809" dirty="0">
                          <a:latin typeface="Arial"/>
                          <a:cs typeface="Arial"/>
                        </a:rPr>
                        <a:t>4,14</a:t>
                      </a:r>
                      <a:endParaRPr sz="1575" baseline="23809" dirty="0">
                        <a:latin typeface="Arial"/>
                        <a:cs typeface="Arial"/>
                      </a:endParaRPr>
                    </a:p>
                    <a:p>
                      <a:pPr marL="130175">
                        <a:lnSpc>
                          <a:spcPts val="1435"/>
                        </a:lnSpc>
                        <a:spcBef>
                          <a:spcPts val="980"/>
                        </a:spcBef>
                      </a:pPr>
                      <a:r>
                        <a:rPr sz="1200" spc="-25" dirty="0">
                          <a:latin typeface="Arial"/>
                          <a:cs typeface="Arial"/>
                        </a:rPr>
                        <a:t>*Improvement</a:t>
                      </a:r>
                      <a:r>
                        <a:rPr sz="1200" spc="-70" dirty="0">
                          <a:latin typeface="Arial"/>
                          <a:cs typeface="Arial"/>
                        </a:rPr>
                        <a:t> </a:t>
                      </a:r>
                      <a:r>
                        <a:rPr sz="1200" spc="-20" dirty="0">
                          <a:latin typeface="Arial"/>
                          <a:cs typeface="Arial"/>
                        </a:rPr>
                        <a:t>in</a:t>
                      </a:r>
                      <a:r>
                        <a:rPr sz="1200" spc="-70" dirty="0">
                          <a:latin typeface="Arial"/>
                          <a:cs typeface="Arial"/>
                        </a:rPr>
                        <a:t> </a:t>
                      </a:r>
                      <a:r>
                        <a:rPr sz="1200" spc="-30" dirty="0">
                          <a:latin typeface="Arial"/>
                          <a:cs typeface="Arial"/>
                        </a:rPr>
                        <a:t>arthropathy</a:t>
                      </a:r>
                      <a:r>
                        <a:rPr sz="1200" spc="-70" dirty="0">
                          <a:latin typeface="Arial"/>
                          <a:cs typeface="Arial"/>
                        </a:rPr>
                        <a:t> </a:t>
                      </a:r>
                      <a:r>
                        <a:rPr sz="1200" spc="-5" dirty="0">
                          <a:latin typeface="Arial"/>
                          <a:cs typeface="Arial"/>
                        </a:rPr>
                        <a:t>not</a:t>
                      </a:r>
                      <a:r>
                        <a:rPr sz="1200" spc="-70" dirty="0">
                          <a:latin typeface="Arial"/>
                          <a:cs typeface="Arial"/>
                        </a:rPr>
                        <a:t> </a:t>
                      </a:r>
                      <a:r>
                        <a:rPr sz="1200" spc="-50" dirty="0">
                          <a:latin typeface="Arial"/>
                          <a:cs typeface="Arial"/>
                        </a:rPr>
                        <a:t>shown</a:t>
                      </a:r>
                      <a:r>
                        <a:rPr sz="1200" spc="-70" dirty="0">
                          <a:latin typeface="Arial"/>
                          <a:cs typeface="Arial"/>
                        </a:rPr>
                        <a:t> </a:t>
                      </a:r>
                      <a:r>
                        <a:rPr sz="1200" spc="5" dirty="0">
                          <a:latin typeface="Arial"/>
                          <a:cs typeface="Arial"/>
                        </a:rPr>
                        <a:t>with</a:t>
                      </a:r>
                      <a:r>
                        <a:rPr sz="1200" spc="-70" dirty="0">
                          <a:latin typeface="Arial"/>
                          <a:cs typeface="Arial"/>
                        </a:rPr>
                        <a:t> </a:t>
                      </a:r>
                      <a:r>
                        <a:rPr sz="1200" spc="-65" dirty="0">
                          <a:latin typeface="Arial"/>
                          <a:cs typeface="Arial"/>
                        </a:rPr>
                        <a:t>secondary</a:t>
                      </a:r>
                      <a:r>
                        <a:rPr sz="1200" spc="-70" dirty="0">
                          <a:latin typeface="Arial"/>
                          <a:cs typeface="Arial"/>
                        </a:rPr>
                        <a:t> </a:t>
                      </a:r>
                      <a:r>
                        <a:rPr sz="1200" spc="-50" dirty="0">
                          <a:latin typeface="Arial"/>
                          <a:cs typeface="Arial"/>
                        </a:rPr>
                        <a:t>prophylaxis</a:t>
                      </a:r>
                      <a:r>
                        <a:rPr sz="1200" spc="-75" baseline="24305" dirty="0">
                          <a:latin typeface="Arial"/>
                          <a:cs typeface="Arial"/>
                        </a:rPr>
                        <a:t>12</a:t>
                      </a:r>
                      <a:r>
                        <a:rPr sz="1200" spc="-50" dirty="0">
                          <a:latin typeface="Arial"/>
                          <a:cs typeface="Arial"/>
                        </a:rPr>
                        <a:t>;</a:t>
                      </a:r>
                      <a:endParaRPr sz="1200" dirty="0">
                        <a:latin typeface="Arial"/>
                        <a:cs typeface="Arial"/>
                      </a:endParaRPr>
                    </a:p>
                    <a:p>
                      <a:pPr marL="1591310">
                        <a:lnSpc>
                          <a:spcPts val="1435"/>
                        </a:lnSpc>
                      </a:pPr>
                      <a:r>
                        <a:rPr sz="1200" spc="-50" dirty="0">
                          <a:latin typeface="Arial"/>
                          <a:cs typeface="Arial"/>
                        </a:rPr>
                        <a:t>data </a:t>
                      </a:r>
                      <a:r>
                        <a:rPr sz="1200" spc="-35" dirty="0">
                          <a:latin typeface="Arial"/>
                          <a:cs typeface="Arial"/>
                        </a:rPr>
                        <a:t>on </a:t>
                      </a:r>
                      <a:r>
                        <a:rPr sz="1200" spc="-30" dirty="0">
                          <a:latin typeface="Arial"/>
                          <a:cs typeface="Arial"/>
                        </a:rPr>
                        <a:t>long-term </a:t>
                      </a:r>
                      <a:r>
                        <a:rPr sz="1200" spc="-75" dirty="0">
                          <a:latin typeface="Arial"/>
                          <a:cs typeface="Arial"/>
                        </a:rPr>
                        <a:t>consequences </a:t>
                      </a:r>
                      <a:r>
                        <a:rPr sz="1200" spc="-5" dirty="0">
                          <a:latin typeface="Arial"/>
                          <a:cs typeface="Arial"/>
                        </a:rPr>
                        <a:t>of </a:t>
                      </a:r>
                      <a:r>
                        <a:rPr sz="1200" spc="-40" dirty="0">
                          <a:latin typeface="Arial"/>
                          <a:cs typeface="Arial"/>
                        </a:rPr>
                        <a:t>therapy</a:t>
                      </a:r>
                      <a:r>
                        <a:rPr sz="1200" spc="-220" dirty="0">
                          <a:latin typeface="Arial"/>
                          <a:cs typeface="Arial"/>
                        </a:rPr>
                        <a:t> </a:t>
                      </a:r>
                      <a:r>
                        <a:rPr sz="1200" spc="-100" dirty="0">
                          <a:latin typeface="Arial"/>
                          <a:cs typeface="Arial"/>
                        </a:rPr>
                        <a:t>NA</a:t>
                      </a:r>
                      <a:endParaRPr sz="1200" dirty="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DC3E6"/>
                    </a:solidFill>
                  </a:tcPr>
                </a:tc>
                <a:extLst>
                  <a:ext uri="{0D108BD9-81ED-4DB2-BD59-A6C34878D82A}">
                    <a16:rowId xmlns:a16="http://schemas.microsoft.com/office/drawing/2014/main" val="10003"/>
                  </a:ext>
                </a:extLst>
              </a:tr>
            </a:tbl>
          </a:graphicData>
        </a:graphic>
      </p:graphicFrame>
      <p:sp>
        <p:nvSpPr>
          <p:cNvPr id="3" name="object 3"/>
          <p:cNvSpPr txBox="1"/>
          <p:nvPr/>
        </p:nvSpPr>
        <p:spPr>
          <a:xfrm>
            <a:off x="1864581" y="6007235"/>
            <a:ext cx="8923020" cy="665480"/>
          </a:xfrm>
          <a:prstGeom prst="rect">
            <a:avLst/>
          </a:prstGeom>
        </p:spPr>
        <p:txBody>
          <a:bodyPr vert="horz" wrap="square" lIns="0" tIns="0" rIns="0" bIns="0" rtlCol="0">
            <a:spAutoFit/>
          </a:bodyPr>
          <a:lstStyle/>
          <a:p>
            <a:pPr marL="12700" marR="5080"/>
            <a:r>
              <a:rPr sz="1050" spc="-75" baseline="23809" dirty="0">
                <a:latin typeface="Arial"/>
                <a:cs typeface="Arial"/>
              </a:rPr>
              <a:t>1</a:t>
            </a:r>
            <a:r>
              <a:rPr sz="1050" spc="-50" dirty="0">
                <a:latin typeface="Arial"/>
                <a:cs typeface="Arial"/>
              </a:rPr>
              <a:t>Noone </a:t>
            </a:r>
            <a:r>
              <a:rPr sz="1050" dirty="0">
                <a:latin typeface="Arial"/>
                <a:cs typeface="Arial"/>
              </a:rPr>
              <a:t>et </a:t>
            </a:r>
            <a:r>
              <a:rPr sz="1050" spc="-40" dirty="0">
                <a:latin typeface="Arial"/>
                <a:cs typeface="Arial"/>
              </a:rPr>
              <a:t>al. </a:t>
            </a:r>
            <a:r>
              <a:rPr sz="1050" spc="-45" dirty="0">
                <a:latin typeface="Arial"/>
                <a:cs typeface="Arial"/>
              </a:rPr>
              <a:t>Haemophilia </a:t>
            </a:r>
            <a:r>
              <a:rPr sz="1050" spc="-40" dirty="0">
                <a:latin typeface="Arial"/>
                <a:cs typeface="Arial"/>
              </a:rPr>
              <a:t>2013;19:44; </a:t>
            </a:r>
            <a:r>
              <a:rPr sz="1050" spc="-60" baseline="23809" dirty="0">
                <a:latin typeface="Arial"/>
                <a:cs typeface="Arial"/>
              </a:rPr>
              <a:t>2</a:t>
            </a:r>
            <a:r>
              <a:rPr sz="1050" spc="-40" dirty="0">
                <a:latin typeface="Arial"/>
                <a:cs typeface="Arial"/>
              </a:rPr>
              <a:t>Tagliaferri </a:t>
            </a:r>
            <a:r>
              <a:rPr sz="1050" dirty="0">
                <a:latin typeface="Arial"/>
                <a:cs typeface="Arial"/>
              </a:rPr>
              <a:t>et </a:t>
            </a:r>
            <a:r>
              <a:rPr sz="1050" spc="-40" dirty="0">
                <a:latin typeface="Arial"/>
                <a:cs typeface="Arial"/>
              </a:rPr>
              <a:t>al. </a:t>
            </a:r>
            <a:r>
              <a:rPr sz="1050" spc="-185" dirty="0">
                <a:latin typeface="Arial"/>
                <a:cs typeface="Arial"/>
              </a:rPr>
              <a:t>J </a:t>
            </a:r>
            <a:r>
              <a:rPr sz="1050" spc="-45" dirty="0">
                <a:latin typeface="Arial"/>
                <a:cs typeface="Arial"/>
              </a:rPr>
              <a:t>Thromb </a:t>
            </a:r>
            <a:r>
              <a:rPr sz="1050" spc="-55" dirty="0">
                <a:latin typeface="Arial"/>
                <a:cs typeface="Arial"/>
              </a:rPr>
              <a:t>Haemost </a:t>
            </a:r>
            <a:r>
              <a:rPr sz="1050" spc="-40" dirty="0">
                <a:latin typeface="Arial"/>
                <a:cs typeface="Arial"/>
              </a:rPr>
              <a:t>2015; 114:35; </a:t>
            </a:r>
            <a:r>
              <a:rPr sz="1050" spc="-82" baseline="23809" dirty="0">
                <a:latin typeface="Arial"/>
                <a:cs typeface="Arial"/>
              </a:rPr>
              <a:t>3</a:t>
            </a:r>
            <a:r>
              <a:rPr sz="1050" spc="-55" dirty="0">
                <a:latin typeface="Arial"/>
                <a:cs typeface="Arial"/>
              </a:rPr>
              <a:t>Manco-Johnson </a:t>
            </a:r>
            <a:r>
              <a:rPr sz="1050" dirty="0">
                <a:latin typeface="Arial"/>
                <a:cs typeface="Arial"/>
              </a:rPr>
              <a:t>et </a:t>
            </a:r>
            <a:r>
              <a:rPr sz="1050" spc="-40" dirty="0">
                <a:latin typeface="Arial"/>
                <a:cs typeface="Arial"/>
              </a:rPr>
              <a:t>al. </a:t>
            </a:r>
            <a:r>
              <a:rPr sz="1050" spc="-110" dirty="0">
                <a:latin typeface="Arial"/>
                <a:cs typeface="Arial"/>
              </a:rPr>
              <a:t>NEJM </a:t>
            </a:r>
            <a:r>
              <a:rPr sz="1050" spc="-40" dirty="0">
                <a:latin typeface="Arial"/>
                <a:cs typeface="Arial"/>
              </a:rPr>
              <a:t>2007; 357:535; </a:t>
            </a:r>
            <a:r>
              <a:rPr sz="1050" spc="-60" baseline="23809" dirty="0">
                <a:latin typeface="Arial"/>
                <a:cs typeface="Arial"/>
              </a:rPr>
              <a:t>4</a:t>
            </a:r>
            <a:r>
              <a:rPr sz="1050" spc="-40" dirty="0">
                <a:latin typeface="Arial"/>
                <a:cs typeface="Arial"/>
              </a:rPr>
              <a:t>Gringeri </a:t>
            </a:r>
            <a:r>
              <a:rPr sz="1050" dirty="0">
                <a:latin typeface="Arial"/>
                <a:cs typeface="Arial"/>
              </a:rPr>
              <a:t>et </a:t>
            </a:r>
            <a:r>
              <a:rPr sz="1050" spc="-40" dirty="0">
                <a:latin typeface="Arial"/>
                <a:cs typeface="Arial"/>
              </a:rPr>
              <a:t>al. </a:t>
            </a:r>
            <a:r>
              <a:rPr sz="1050" spc="-185" dirty="0">
                <a:latin typeface="Arial"/>
                <a:cs typeface="Arial"/>
              </a:rPr>
              <a:t>J  </a:t>
            </a:r>
            <a:r>
              <a:rPr sz="1050" spc="-50" dirty="0">
                <a:latin typeface="Arial"/>
                <a:cs typeface="Arial"/>
              </a:rPr>
              <a:t>Thromb.Haemost </a:t>
            </a:r>
            <a:r>
              <a:rPr sz="1050" spc="-40" dirty="0">
                <a:latin typeface="Arial"/>
                <a:cs typeface="Arial"/>
              </a:rPr>
              <a:t>2011; 9:700; </a:t>
            </a:r>
            <a:r>
              <a:rPr sz="1050" spc="-82" baseline="23809" dirty="0">
                <a:latin typeface="Arial"/>
                <a:cs typeface="Arial"/>
              </a:rPr>
              <a:t>5</a:t>
            </a:r>
            <a:r>
              <a:rPr sz="1050" spc="-55" dirty="0">
                <a:latin typeface="Arial"/>
                <a:cs typeface="Arial"/>
              </a:rPr>
              <a:t>Manco-Johnson </a:t>
            </a:r>
            <a:r>
              <a:rPr sz="1050" dirty="0">
                <a:latin typeface="Arial"/>
                <a:cs typeface="Arial"/>
              </a:rPr>
              <a:t>et </a:t>
            </a:r>
            <a:r>
              <a:rPr sz="1050" spc="-40" dirty="0">
                <a:latin typeface="Arial"/>
                <a:cs typeface="Arial"/>
              </a:rPr>
              <a:t>al. </a:t>
            </a:r>
            <a:r>
              <a:rPr sz="1050" spc="-185" dirty="0">
                <a:latin typeface="Arial"/>
                <a:cs typeface="Arial"/>
              </a:rPr>
              <a:t>J </a:t>
            </a:r>
            <a:r>
              <a:rPr sz="1050" spc="-45" dirty="0">
                <a:latin typeface="Arial"/>
                <a:cs typeface="Arial"/>
              </a:rPr>
              <a:t>Thromb </a:t>
            </a:r>
            <a:r>
              <a:rPr sz="1050" spc="-55" dirty="0">
                <a:latin typeface="Arial"/>
                <a:cs typeface="Arial"/>
              </a:rPr>
              <a:t>Haemost </a:t>
            </a:r>
            <a:r>
              <a:rPr sz="1050" spc="-40" dirty="0">
                <a:latin typeface="Arial"/>
                <a:cs typeface="Arial"/>
              </a:rPr>
              <a:t>2013; 11:1119; </a:t>
            </a:r>
            <a:r>
              <a:rPr sz="1050" spc="-89" baseline="23809" dirty="0">
                <a:latin typeface="Arial"/>
                <a:cs typeface="Arial"/>
              </a:rPr>
              <a:t>6</a:t>
            </a:r>
            <a:r>
              <a:rPr sz="1050" spc="-60" dirty="0">
                <a:latin typeface="Arial"/>
                <a:cs typeface="Arial"/>
              </a:rPr>
              <a:t>Kavakli </a:t>
            </a:r>
            <a:r>
              <a:rPr sz="1050" dirty="0">
                <a:latin typeface="Arial"/>
                <a:cs typeface="Arial"/>
              </a:rPr>
              <a:t>et </a:t>
            </a:r>
            <a:r>
              <a:rPr sz="1050" spc="-40" dirty="0">
                <a:latin typeface="Arial"/>
                <a:cs typeface="Arial"/>
              </a:rPr>
              <a:t>al. </a:t>
            </a:r>
            <a:r>
              <a:rPr sz="1050" spc="-185" dirty="0">
                <a:latin typeface="Arial"/>
                <a:cs typeface="Arial"/>
              </a:rPr>
              <a:t>J </a:t>
            </a:r>
            <a:r>
              <a:rPr sz="1050" spc="-45" dirty="0">
                <a:latin typeface="Arial"/>
                <a:cs typeface="Arial"/>
              </a:rPr>
              <a:t>Thromb </a:t>
            </a:r>
            <a:r>
              <a:rPr sz="1050" spc="-55" dirty="0">
                <a:latin typeface="Arial"/>
                <a:cs typeface="Arial"/>
              </a:rPr>
              <a:t>Haemost </a:t>
            </a:r>
            <a:r>
              <a:rPr sz="1050" spc="-40" dirty="0">
                <a:latin typeface="Arial"/>
                <a:cs typeface="Arial"/>
              </a:rPr>
              <a:t>2015; 13:360; </a:t>
            </a:r>
            <a:r>
              <a:rPr sz="1050" spc="-52" baseline="23809" dirty="0">
                <a:latin typeface="Arial"/>
                <a:cs typeface="Arial"/>
              </a:rPr>
              <a:t>7</a:t>
            </a:r>
            <a:r>
              <a:rPr sz="1050" spc="-35" dirty="0">
                <a:latin typeface="Arial"/>
                <a:cs typeface="Arial"/>
              </a:rPr>
              <a:t>Valentino </a:t>
            </a:r>
            <a:r>
              <a:rPr sz="1050" dirty="0">
                <a:latin typeface="Arial"/>
                <a:cs typeface="Arial"/>
              </a:rPr>
              <a:t>et </a:t>
            </a:r>
            <a:r>
              <a:rPr sz="1050" spc="-40" dirty="0">
                <a:latin typeface="Arial"/>
                <a:cs typeface="Arial"/>
              </a:rPr>
              <a:t>al. </a:t>
            </a:r>
            <a:r>
              <a:rPr sz="1050" spc="-185" dirty="0">
                <a:latin typeface="Arial"/>
                <a:cs typeface="Arial"/>
              </a:rPr>
              <a:t>J </a:t>
            </a:r>
            <a:r>
              <a:rPr sz="1050" spc="-45" dirty="0">
                <a:latin typeface="Arial"/>
                <a:cs typeface="Arial"/>
              </a:rPr>
              <a:t>Thromb  </a:t>
            </a:r>
            <a:r>
              <a:rPr sz="1050" spc="-55" dirty="0">
                <a:latin typeface="Arial"/>
                <a:cs typeface="Arial"/>
              </a:rPr>
              <a:t>Haemost</a:t>
            </a:r>
            <a:r>
              <a:rPr sz="1050" spc="-60" dirty="0">
                <a:latin typeface="Arial"/>
                <a:cs typeface="Arial"/>
              </a:rPr>
              <a:t> </a:t>
            </a:r>
            <a:r>
              <a:rPr sz="1050" spc="-40" dirty="0">
                <a:latin typeface="Arial"/>
                <a:cs typeface="Arial"/>
              </a:rPr>
              <a:t>2012;</a:t>
            </a:r>
            <a:r>
              <a:rPr sz="1050" spc="-65" dirty="0">
                <a:latin typeface="Arial"/>
                <a:cs typeface="Arial"/>
              </a:rPr>
              <a:t> </a:t>
            </a:r>
            <a:r>
              <a:rPr sz="1050" spc="-40" dirty="0">
                <a:latin typeface="Arial"/>
                <a:cs typeface="Arial"/>
              </a:rPr>
              <a:t>10:359;</a:t>
            </a:r>
            <a:r>
              <a:rPr sz="1050" spc="-65" dirty="0">
                <a:latin typeface="Arial"/>
                <a:cs typeface="Arial"/>
              </a:rPr>
              <a:t> </a:t>
            </a:r>
            <a:r>
              <a:rPr sz="1050" spc="-30" baseline="23809" dirty="0">
                <a:latin typeface="Arial"/>
                <a:cs typeface="Arial"/>
              </a:rPr>
              <a:t>8</a:t>
            </a:r>
            <a:r>
              <a:rPr sz="1050" spc="-20" dirty="0">
                <a:latin typeface="Arial"/>
                <a:cs typeface="Arial"/>
              </a:rPr>
              <a:t>Witmer</a:t>
            </a:r>
            <a:r>
              <a:rPr sz="1050" spc="-60" dirty="0">
                <a:latin typeface="Arial"/>
                <a:cs typeface="Arial"/>
              </a:rPr>
              <a:t> </a:t>
            </a:r>
            <a:r>
              <a:rPr sz="1050" dirty="0">
                <a:latin typeface="Arial"/>
                <a:cs typeface="Arial"/>
              </a:rPr>
              <a:t>et</a:t>
            </a:r>
            <a:r>
              <a:rPr sz="1050" spc="-60" dirty="0">
                <a:latin typeface="Arial"/>
                <a:cs typeface="Arial"/>
              </a:rPr>
              <a:t> </a:t>
            </a:r>
            <a:r>
              <a:rPr sz="1050" spc="-40" dirty="0">
                <a:latin typeface="Arial"/>
                <a:cs typeface="Arial"/>
              </a:rPr>
              <a:t>al.</a:t>
            </a:r>
            <a:r>
              <a:rPr sz="1050" spc="-60" dirty="0">
                <a:latin typeface="Arial"/>
                <a:cs typeface="Arial"/>
              </a:rPr>
              <a:t> </a:t>
            </a:r>
            <a:r>
              <a:rPr sz="1050" spc="-140" dirty="0">
                <a:latin typeface="Arial"/>
                <a:cs typeface="Arial"/>
              </a:rPr>
              <a:t>BJH</a:t>
            </a:r>
            <a:r>
              <a:rPr sz="1050" spc="-65" dirty="0">
                <a:latin typeface="Arial"/>
                <a:cs typeface="Arial"/>
              </a:rPr>
              <a:t> </a:t>
            </a:r>
            <a:r>
              <a:rPr sz="1050" spc="-40" dirty="0">
                <a:latin typeface="Arial"/>
                <a:cs typeface="Arial"/>
              </a:rPr>
              <a:t>2011;</a:t>
            </a:r>
            <a:r>
              <a:rPr sz="1050" spc="-60" dirty="0">
                <a:latin typeface="Arial"/>
                <a:cs typeface="Arial"/>
              </a:rPr>
              <a:t> </a:t>
            </a:r>
            <a:r>
              <a:rPr sz="1050" spc="-40" dirty="0">
                <a:latin typeface="Arial"/>
                <a:cs typeface="Arial"/>
              </a:rPr>
              <a:t>152:211;</a:t>
            </a:r>
            <a:r>
              <a:rPr sz="1050" spc="-60" dirty="0">
                <a:latin typeface="Arial"/>
                <a:cs typeface="Arial"/>
              </a:rPr>
              <a:t> </a:t>
            </a:r>
            <a:r>
              <a:rPr sz="1050" spc="-75" baseline="23809" dirty="0">
                <a:latin typeface="Arial"/>
                <a:cs typeface="Arial"/>
              </a:rPr>
              <a:t>9</a:t>
            </a:r>
            <a:r>
              <a:rPr sz="1050" spc="-50" dirty="0">
                <a:latin typeface="Arial"/>
                <a:cs typeface="Arial"/>
              </a:rPr>
              <a:t>Noone</a:t>
            </a:r>
            <a:r>
              <a:rPr sz="1050" spc="-60" dirty="0">
                <a:latin typeface="Arial"/>
                <a:cs typeface="Arial"/>
              </a:rPr>
              <a:t> </a:t>
            </a:r>
            <a:r>
              <a:rPr sz="1050" dirty="0">
                <a:latin typeface="Arial"/>
                <a:cs typeface="Arial"/>
              </a:rPr>
              <a:t>et</a:t>
            </a:r>
            <a:r>
              <a:rPr sz="1050" spc="-60" dirty="0">
                <a:latin typeface="Arial"/>
                <a:cs typeface="Arial"/>
              </a:rPr>
              <a:t> </a:t>
            </a:r>
            <a:r>
              <a:rPr sz="1050" spc="-40" dirty="0">
                <a:latin typeface="Arial"/>
                <a:cs typeface="Arial"/>
              </a:rPr>
              <a:t>al.</a:t>
            </a:r>
            <a:r>
              <a:rPr sz="1050" spc="-60" dirty="0">
                <a:latin typeface="Arial"/>
                <a:cs typeface="Arial"/>
              </a:rPr>
              <a:t> </a:t>
            </a:r>
            <a:r>
              <a:rPr sz="1050" spc="-25" dirty="0">
                <a:latin typeface="Arial"/>
                <a:cs typeface="Arial"/>
              </a:rPr>
              <a:t>.</a:t>
            </a:r>
            <a:r>
              <a:rPr sz="1050" spc="-60" dirty="0">
                <a:latin typeface="Arial"/>
                <a:cs typeface="Arial"/>
              </a:rPr>
              <a:t> </a:t>
            </a:r>
            <a:r>
              <a:rPr sz="1050" spc="-45" dirty="0">
                <a:latin typeface="Arial"/>
                <a:cs typeface="Arial"/>
              </a:rPr>
              <a:t>Haemophilia</a:t>
            </a:r>
            <a:r>
              <a:rPr sz="1050" spc="-60" dirty="0">
                <a:latin typeface="Arial"/>
                <a:cs typeface="Arial"/>
              </a:rPr>
              <a:t> </a:t>
            </a:r>
            <a:r>
              <a:rPr sz="1050" spc="-40" dirty="0">
                <a:latin typeface="Arial"/>
                <a:cs typeface="Arial"/>
              </a:rPr>
              <a:t>2011;</a:t>
            </a:r>
            <a:r>
              <a:rPr sz="1050" spc="-60" dirty="0">
                <a:latin typeface="Arial"/>
                <a:cs typeface="Arial"/>
              </a:rPr>
              <a:t> </a:t>
            </a:r>
            <a:r>
              <a:rPr sz="1050" spc="-45" dirty="0">
                <a:latin typeface="Arial"/>
                <a:cs typeface="Arial"/>
              </a:rPr>
              <a:t>17:e831;</a:t>
            </a:r>
            <a:r>
              <a:rPr sz="1050" spc="-60" dirty="0">
                <a:latin typeface="Arial"/>
                <a:cs typeface="Arial"/>
              </a:rPr>
              <a:t> </a:t>
            </a:r>
            <a:r>
              <a:rPr sz="1050" spc="-97" baseline="23809" dirty="0">
                <a:latin typeface="Arial"/>
                <a:cs typeface="Arial"/>
              </a:rPr>
              <a:t>10</a:t>
            </a:r>
            <a:r>
              <a:rPr sz="1050" spc="-65" dirty="0">
                <a:latin typeface="Arial"/>
                <a:cs typeface="Arial"/>
              </a:rPr>
              <a:t>Pocoski</a:t>
            </a:r>
            <a:r>
              <a:rPr sz="1050" spc="-40" dirty="0">
                <a:latin typeface="Arial"/>
                <a:cs typeface="Arial"/>
              </a:rPr>
              <a:t> </a:t>
            </a:r>
            <a:r>
              <a:rPr sz="1050" dirty="0">
                <a:latin typeface="Arial"/>
                <a:cs typeface="Arial"/>
              </a:rPr>
              <a:t>et</a:t>
            </a:r>
            <a:r>
              <a:rPr sz="1050" spc="-60" dirty="0">
                <a:latin typeface="Arial"/>
                <a:cs typeface="Arial"/>
              </a:rPr>
              <a:t> </a:t>
            </a:r>
            <a:r>
              <a:rPr sz="1050" spc="-40" dirty="0">
                <a:latin typeface="Arial"/>
                <a:cs typeface="Arial"/>
              </a:rPr>
              <a:t>al.</a:t>
            </a:r>
            <a:r>
              <a:rPr sz="1050" spc="-60" dirty="0">
                <a:latin typeface="Arial"/>
                <a:cs typeface="Arial"/>
              </a:rPr>
              <a:t> </a:t>
            </a:r>
            <a:r>
              <a:rPr sz="1050" spc="-45" dirty="0">
                <a:latin typeface="Arial"/>
                <a:cs typeface="Arial"/>
              </a:rPr>
              <a:t>Haemophilia</a:t>
            </a:r>
            <a:r>
              <a:rPr sz="1050" spc="-60" dirty="0">
                <a:latin typeface="Arial"/>
                <a:cs typeface="Arial"/>
              </a:rPr>
              <a:t> </a:t>
            </a:r>
            <a:r>
              <a:rPr sz="1050" spc="-40" dirty="0">
                <a:latin typeface="Arial"/>
                <a:cs typeface="Arial"/>
              </a:rPr>
              <a:t>2015;</a:t>
            </a:r>
            <a:r>
              <a:rPr sz="1050" spc="-60" dirty="0">
                <a:latin typeface="Arial"/>
                <a:cs typeface="Arial"/>
              </a:rPr>
              <a:t> </a:t>
            </a:r>
            <a:r>
              <a:rPr sz="1050" spc="-45" dirty="0">
                <a:latin typeface="Arial"/>
                <a:cs typeface="Arial"/>
              </a:rPr>
              <a:t>21:14–94;</a:t>
            </a:r>
            <a:r>
              <a:rPr sz="1050" spc="-60" dirty="0">
                <a:latin typeface="Arial"/>
                <a:cs typeface="Arial"/>
              </a:rPr>
              <a:t> </a:t>
            </a:r>
            <a:r>
              <a:rPr sz="1050" spc="-44" baseline="23809" dirty="0">
                <a:latin typeface="Arial"/>
                <a:cs typeface="Arial"/>
              </a:rPr>
              <a:t>11</a:t>
            </a:r>
            <a:r>
              <a:rPr sz="1050" spc="-30" dirty="0">
                <a:latin typeface="Arial"/>
                <a:cs typeface="Arial"/>
              </a:rPr>
              <a:t>Aledort</a:t>
            </a:r>
            <a:r>
              <a:rPr sz="1050" spc="-60" dirty="0">
                <a:latin typeface="Arial"/>
                <a:cs typeface="Arial"/>
              </a:rPr>
              <a:t> </a:t>
            </a:r>
            <a:r>
              <a:rPr sz="1050" dirty="0">
                <a:latin typeface="Arial"/>
                <a:cs typeface="Arial"/>
              </a:rPr>
              <a:t>et</a:t>
            </a:r>
            <a:r>
              <a:rPr sz="1050" spc="-60" dirty="0">
                <a:latin typeface="Arial"/>
                <a:cs typeface="Arial"/>
              </a:rPr>
              <a:t> </a:t>
            </a:r>
            <a:r>
              <a:rPr sz="1050" spc="-40" dirty="0">
                <a:latin typeface="Arial"/>
                <a:cs typeface="Arial"/>
              </a:rPr>
              <a:t>al.</a:t>
            </a:r>
            <a:r>
              <a:rPr sz="1050" spc="-60" dirty="0">
                <a:latin typeface="Arial"/>
                <a:cs typeface="Arial"/>
              </a:rPr>
              <a:t> </a:t>
            </a:r>
            <a:r>
              <a:rPr sz="1050" spc="-110" dirty="0">
                <a:latin typeface="Arial"/>
                <a:cs typeface="Arial"/>
              </a:rPr>
              <a:t>J.  </a:t>
            </a:r>
            <a:r>
              <a:rPr sz="1050" spc="-15" dirty="0">
                <a:latin typeface="Arial"/>
                <a:cs typeface="Arial"/>
              </a:rPr>
              <a:t>Intern</a:t>
            </a:r>
            <a:r>
              <a:rPr sz="1050" spc="-60" dirty="0">
                <a:latin typeface="Arial"/>
                <a:cs typeface="Arial"/>
              </a:rPr>
              <a:t> </a:t>
            </a:r>
            <a:r>
              <a:rPr sz="1050" spc="-25" dirty="0">
                <a:latin typeface="Arial"/>
                <a:cs typeface="Arial"/>
              </a:rPr>
              <a:t>Med</a:t>
            </a:r>
            <a:r>
              <a:rPr sz="1050" spc="-60" dirty="0">
                <a:latin typeface="Arial"/>
                <a:cs typeface="Arial"/>
              </a:rPr>
              <a:t> </a:t>
            </a:r>
            <a:r>
              <a:rPr sz="1050" spc="-40" dirty="0">
                <a:latin typeface="Arial"/>
                <a:cs typeface="Arial"/>
              </a:rPr>
              <a:t>1994;</a:t>
            </a:r>
            <a:r>
              <a:rPr sz="1050" spc="-60" dirty="0">
                <a:latin typeface="Arial"/>
                <a:cs typeface="Arial"/>
              </a:rPr>
              <a:t> </a:t>
            </a:r>
            <a:r>
              <a:rPr sz="1050" spc="-40" dirty="0">
                <a:latin typeface="Arial"/>
                <a:cs typeface="Arial"/>
              </a:rPr>
              <a:t>236:391;</a:t>
            </a:r>
            <a:r>
              <a:rPr sz="1050" spc="-65" dirty="0">
                <a:latin typeface="Arial"/>
                <a:cs typeface="Arial"/>
              </a:rPr>
              <a:t> </a:t>
            </a:r>
            <a:r>
              <a:rPr sz="1050" spc="-82" baseline="23809" dirty="0">
                <a:latin typeface="Arial"/>
                <a:cs typeface="Arial"/>
              </a:rPr>
              <a:t>12</a:t>
            </a:r>
            <a:r>
              <a:rPr sz="1050" spc="-55" dirty="0">
                <a:latin typeface="Arial"/>
                <a:cs typeface="Arial"/>
              </a:rPr>
              <a:t>Manco-Johnson.</a:t>
            </a:r>
            <a:r>
              <a:rPr sz="1050" spc="-60" dirty="0">
                <a:latin typeface="Arial"/>
                <a:cs typeface="Arial"/>
              </a:rPr>
              <a:t> </a:t>
            </a:r>
            <a:r>
              <a:rPr sz="1050" spc="-45" dirty="0">
                <a:latin typeface="Arial"/>
                <a:cs typeface="Arial"/>
              </a:rPr>
              <a:t>Haemophilia</a:t>
            </a:r>
            <a:r>
              <a:rPr sz="1050" spc="-65" dirty="0">
                <a:latin typeface="Arial"/>
                <a:cs typeface="Arial"/>
              </a:rPr>
              <a:t> </a:t>
            </a:r>
            <a:r>
              <a:rPr sz="1050" spc="-40" dirty="0">
                <a:latin typeface="Arial"/>
                <a:cs typeface="Arial"/>
              </a:rPr>
              <a:t>2007;</a:t>
            </a:r>
            <a:r>
              <a:rPr sz="1050" spc="-65" dirty="0">
                <a:latin typeface="Arial"/>
                <a:cs typeface="Arial"/>
              </a:rPr>
              <a:t> </a:t>
            </a:r>
            <a:r>
              <a:rPr sz="1050" spc="-35" dirty="0">
                <a:latin typeface="Arial"/>
                <a:cs typeface="Arial"/>
              </a:rPr>
              <a:t>13:4;</a:t>
            </a:r>
            <a:r>
              <a:rPr sz="1050" spc="-55" dirty="0">
                <a:latin typeface="Arial"/>
                <a:cs typeface="Arial"/>
              </a:rPr>
              <a:t> </a:t>
            </a:r>
            <a:r>
              <a:rPr sz="1050" spc="-82" baseline="23809" dirty="0">
                <a:latin typeface="Arial"/>
                <a:cs typeface="Arial"/>
              </a:rPr>
              <a:t>13</a:t>
            </a:r>
            <a:r>
              <a:rPr sz="1050" spc="-55" dirty="0">
                <a:latin typeface="Arial"/>
                <a:cs typeface="Arial"/>
              </a:rPr>
              <a:t>Shapiro</a:t>
            </a:r>
            <a:r>
              <a:rPr sz="1050" spc="-65" dirty="0">
                <a:latin typeface="Arial"/>
                <a:cs typeface="Arial"/>
              </a:rPr>
              <a:t> </a:t>
            </a:r>
            <a:r>
              <a:rPr sz="1050" dirty="0">
                <a:latin typeface="Arial"/>
                <a:cs typeface="Arial"/>
              </a:rPr>
              <a:t>et</a:t>
            </a:r>
            <a:r>
              <a:rPr sz="1050" spc="-60" dirty="0">
                <a:latin typeface="Arial"/>
                <a:cs typeface="Arial"/>
              </a:rPr>
              <a:t> </a:t>
            </a:r>
            <a:r>
              <a:rPr sz="1050" spc="-40" dirty="0">
                <a:latin typeface="Arial"/>
                <a:cs typeface="Arial"/>
              </a:rPr>
              <a:t>al.</a:t>
            </a:r>
            <a:r>
              <a:rPr sz="1050" spc="-60" dirty="0">
                <a:latin typeface="Arial"/>
                <a:cs typeface="Arial"/>
              </a:rPr>
              <a:t> </a:t>
            </a:r>
            <a:r>
              <a:rPr sz="1050" spc="-50" dirty="0">
                <a:latin typeface="Arial"/>
                <a:cs typeface="Arial"/>
              </a:rPr>
              <a:t>Pediatrics</a:t>
            </a:r>
            <a:r>
              <a:rPr sz="1050" spc="-55" dirty="0">
                <a:latin typeface="Arial"/>
                <a:cs typeface="Arial"/>
              </a:rPr>
              <a:t> </a:t>
            </a:r>
            <a:r>
              <a:rPr sz="1050" spc="-40" dirty="0">
                <a:latin typeface="Arial"/>
                <a:cs typeface="Arial"/>
              </a:rPr>
              <a:t>2001;</a:t>
            </a:r>
            <a:r>
              <a:rPr sz="1050" spc="-60" dirty="0">
                <a:latin typeface="Arial"/>
                <a:cs typeface="Arial"/>
              </a:rPr>
              <a:t> 108:E105;</a:t>
            </a:r>
            <a:r>
              <a:rPr sz="1050" spc="-70" dirty="0">
                <a:latin typeface="Arial"/>
                <a:cs typeface="Arial"/>
              </a:rPr>
              <a:t> </a:t>
            </a:r>
            <a:r>
              <a:rPr sz="1050" spc="-89" baseline="23809" dirty="0">
                <a:latin typeface="Arial"/>
                <a:cs typeface="Arial"/>
              </a:rPr>
              <a:t>14</a:t>
            </a:r>
            <a:r>
              <a:rPr sz="1050" spc="-60" dirty="0">
                <a:latin typeface="Arial"/>
                <a:cs typeface="Arial"/>
              </a:rPr>
              <a:t>Hong</a:t>
            </a:r>
            <a:r>
              <a:rPr sz="1050" spc="-55" dirty="0">
                <a:latin typeface="Arial"/>
                <a:cs typeface="Arial"/>
              </a:rPr>
              <a:t> </a:t>
            </a:r>
            <a:r>
              <a:rPr sz="1050" dirty="0">
                <a:latin typeface="Arial"/>
                <a:cs typeface="Arial"/>
              </a:rPr>
              <a:t>et</a:t>
            </a:r>
            <a:r>
              <a:rPr sz="1050" spc="-60" dirty="0">
                <a:latin typeface="Arial"/>
                <a:cs typeface="Arial"/>
              </a:rPr>
              <a:t> </a:t>
            </a:r>
            <a:r>
              <a:rPr sz="1050" spc="-40" dirty="0">
                <a:latin typeface="Arial"/>
                <a:cs typeface="Arial"/>
              </a:rPr>
              <a:t>al.</a:t>
            </a:r>
            <a:r>
              <a:rPr sz="1050" spc="-60" dirty="0">
                <a:latin typeface="Arial"/>
                <a:cs typeface="Arial"/>
              </a:rPr>
              <a:t> </a:t>
            </a:r>
            <a:r>
              <a:rPr sz="1050" spc="-45" dirty="0">
                <a:latin typeface="Arial"/>
                <a:cs typeface="Arial"/>
              </a:rPr>
              <a:t>Haemophilia</a:t>
            </a:r>
            <a:r>
              <a:rPr sz="1050" spc="-65" dirty="0">
                <a:latin typeface="Arial"/>
                <a:cs typeface="Arial"/>
              </a:rPr>
              <a:t> </a:t>
            </a:r>
            <a:r>
              <a:rPr sz="1050" spc="-40" dirty="0">
                <a:latin typeface="Arial"/>
                <a:cs typeface="Arial"/>
              </a:rPr>
              <a:t>2014;</a:t>
            </a:r>
            <a:r>
              <a:rPr sz="1050" spc="-65" dirty="0">
                <a:latin typeface="Arial"/>
                <a:cs typeface="Arial"/>
              </a:rPr>
              <a:t> </a:t>
            </a:r>
            <a:r>
              <a:rPr sz="1050" spc="-45" dirty="0">
                <a:latin typeface="Arial"/>
                <a:cs typeface="Arial"/>
              </a:rPr>
              <a:t>20:1–186.</a:t>
            </a:r>
            <a:endParaRPr sz="1050" dirty="0">
              <a:latin typeface="Arial"/>
              <a:cs typeface="Arial"/>
            </a:endParaRPr>
          </a:p>
        </p:txBody>
      </p:sp>
      <p:sp>
        <p:nvSpPr>
          <p:cNvPr id="5" name="Rectangle 4"/>
          <p:cNvSpPr/>
          <p:nvPr/>
        </p:nvSpPr>
        <p:spPr>
          <a:xfrm>
            <a:off x="4849633" y="5527620"/>
            <a:ext cx="7235687" cy="369332"/>
          </a:xfrm>
          <a:prstGeom prst="rect">
            <a:avLst/>
          </a:prstGeom>
        </p:spPr>
        <p:txBody>
          <a:bodyPr wrap="square">
            <a:spAutoFit/>
          </a:bodyPr>
          <a:lstStyle/>
          <a:p>
            <a:pPr marL="406400" indent="-406400"/>
            <a:r>
              <a:rPr lang="en-US" b="1" dirty="0">
                <a:solidFill>
                  <a:srgbClr val="FF0000"/>
                </a:solidFill>
              </a:rPr>
              <a:t>Dolan G et al. </a:t>
            </a:r>
            <a:r>
              <a:rPr lang="en-US" b="1" dirty="0" err="1">
                <a:solidFill>
                  <a:srgbClr val="FF0000"/>
                </a:solidFill>
              </a:rPr>
              <a:t>Int</a:t>
            </a:r>
            <a:r>
              <a:rPr lang="en-US" b="1" dirty="0">
                <a:solidFill>
                  <a:srgbClr val="FF0000"/>
                </a:solidFill>
              </a:rPr>
              <a:t> J </a:t>
            </a:r>
            <a:r>
              <a:rPr lang="en-US" b="1" dirty="0" err="1">
                <a:solidFill>
                  <a:srgbClr val="FF0000"/>
                </a:solidFill>
              </a:rPr>
              <a:t>Technol</a:t>
            </a:r>
            <a:r>
              <a:rPr lang="en-US" b="1" dirty="0">
                <a:solidFill>
                  <a:srgbClr val="FF0000"/>
                </a:solidFill>
              </a:rPr>
              <a:t> Assess Health Care; 2017; 33: 8–9. </a:t>
            </a:r>
            <a:endParaRPr lang="en-US" b="1" dirty="0">
              <a:solidFill>
                <a:srgbClr val="FF0000"/>
              </a:solidFill>
              <a:effectLst/>
            </a:endParaRPr>
          </a:p>
        </p:txBody>
      </p:sp>
    </p:spTree>
    <p:extLst>
      <p:ext uri="{BB962C8B-B14F-4D97-AF65-F5344CB8AC3E}">
        <p14:creationId xmlns:p14="http://schemas.microsoft.com/office/powerpoint/2010/main" val="1223182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9020"/>
            <a:ext cx="10515600" cy="1325563"/>
          </a:xfrm>
        </p:spPr>
        <p:txBody>
          <a:bodyPr>
            <a:normAutofit/>
          </a:bodyPr>
          <a:lstStyle/>
          <a:p>
            <a:r>
              <a:rPr lang="en-US" sz="4800" b="1" dirty="0" err="1">
                <a:solidFill>
                  <a:srgbClr val="FF0000"/>
                </a:solidFill>
              </a:rPr>
              <a:t>coreHEM</a:t>
            </a:r>
            <a:r>
              <a:rPr lang="en-US" sz="4800" b="1" dirty="0">
                <a:solidFill>
                  <a:srgbClr val="FF0000"/>
                </a:solidFill>
              </a:rPr>
              <a:t>: the journey</a:t>
            </a:r>
          </a:p>
        </p:txBody>
      </p:sp>
      <p:grpSp>
        <p:nvGrpSpPr>
          <p:cNvPr id="11" name="Group 10">
            <a:extLst>
              <a:ext uri="{FF2B5EF4-FFF2-40B4-BE49-F238E27FC236}">
                <a16:creationId xmlns:a16="http://schemas.microsoft.com/office/drawing/2014/main" id="{D3DC9A74-424A-7249-9DC6-E1E049C0134D}"/>
              </a:ext>
            </a:extLst>
          </p:cNvPr>
          <p:cNvGrpSpPr/>
          <p:nvPr/>
        </p:nvGrpSpPr>
        <p:grpSpPr>
          <a:xfrm>
            <a:off x="0" y="1205925"/>
            <a:ext cx="9512300" cy="4636075"/>
            <a:chOff x="0" y="1205925"/>
            <a:chExt cx="9512300" cy="4636075"/>
          </a:xfrm>
        </p:grpSpPr>
        <p:pic>
          <p:nvPicPr>
            <p:cNvPr id="1026" name="Picture 2" descr="Risultati immagini per amsterdam">
              <a:extLst>
                <a:ext uri="{FF2B5EF4-FFF2-40B4-BE49-F238E27FC236}">
                  <a16:creationId xmlns:a16="http://schemas.microsoft.com/office/drawing/2014/main" id="{F6D019F4-B30A-CC42-8320-88B62C29A8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90700"/>
              <a:ext cx="9512300" cy="4051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435B1B9-1D38-854F-BEB4-92C93A101905}"/>
                </a:ext>
              </a:extLst>
            </p:cNvPr>
            <p:cNvSpPr/>
            <p:nvPr/>
          </p:nvSpPr>
          <p:spPr>
            <a:xfrm>
              <a:off x="0" y="1205925"/>
              <a:ext cx="6951262" cy="584775"/>
            </a:xfrm>
            <a:prstGeom prst="rect">
              <a:avLst/>
            </a:prstGeom>
          </p:spPr>
          <p:txBody>
            <a:bodyPr wrap="none">
              <a:spAutoFit/>
            </a:bodyPr>
            <a:lstStyle/>
            <a:p>
              <a:r>
                <a:rPr lang="en-US" sz="3200" dirty="0">
                  <a:solidFill>
                    <a:schemeClr val="bg1"/>
                  </a:solidFill>
                </a:rPr>
                <a:t>From the HAAB, Amsterdam, Jan 1, 2017</a:t>
              </a:r>
            </a:p>
          </p:txBody>
        </p:sp>
      </p:grpSp>
      <p:grpSp>
        <p:nvGrpSpPr>
          <p:cNvPr id="6" name="Group 5">
            <a:extLst>
              <a:ext uri="{FF2B5EF4-FFF2-40B4-BE49-F238E27FC236}">
                <a16:creationId xmlns:a16="http://schemas.microsoft.com/office/drawing/2014/main" id="{66B7BB27-0BB3-ED4E-A414-6F8AD0C7BAAE}"/>
              </a:ext>
            </a:extLst>
          </p:cNvPr>
          <p:cNvGrpSpPr/>
          <p:nvPr/>
        </p:nvGrpSpPr>
        <p:grpSpPr>
          <a:xfrm>
            <a:off x="4229100" y="2422129"/>
            <a:ext cx="7962900" cy="4435871"/>
            <a:chOff x="4229100" y="2422129"/>
            <a:chExt cx="7962900" cy="4435871"/>
          </a:xfrm>
        </p:grpSpPr>
        <p:pic>
          <p:nvPicPr>
            <p:cNvPr id="5" name="Picture 4">
              <a:extLst>
                <a:ext uri="{FF2B5EF4-FFF2-40B4-BE49-F238E27FC236}">
                  <a16:creationId xmlns:a16="http://schemas.microsoft.com/office/drawing/2014/main" id="{B68451E2-0EEC-9046-905E-09D1E88BBD7E}"/>
                </a:ext>
              </a:extLst>
            </p:cNvPr>
            <p:cNvPicPr>
              <a:picLocks noChangeAspect="1"/>
            </p:cNvPicPr>
            <p:nvPr/>
          </p:nvPicPr>
          <p:blipFill>
            <a:blip r:embed="rId3"/>
            <a:stretch>
              <a:fillRect/>
            </a:stretch>
          </p:blipFill>
          <p:spPr>
            <a:xfrm>
              <a:off x="4229100" y="2921794"/>
              <a:ext cx="7962900" cy="3936206"/>
            </a:xfrm>
            <a:prstGeom prst="rect">
              <a:avLst/>
            </a:prstGeom>
          </p:spPr>
        </p:pic>
        <p:sp>
          <p:nvSpPr>
            <p:cNvPr id="7" name="Content Placeholder 2">
              <a:extLst>
                <a:ext uri="{FF2B5EF4-FFF2-40B4-BE49-F238E27FC236}">
                  <a16:creationId xmlns:a16="http://schemas.microsoft.com/office/drawing/2014/main" id="{CDEA31CD-68D9-2647-875C-9701CCC817E9}"/>
                </a:ext>
              </a:extLst>
            </p:cNvPr>
            <p:cNvSpPr txBox="1">
              <a:spLocks/>
            </p:cNvSpPr>
            <p:nvPr/>
          </p:nvSpPr>
          <p:spPr>
            <a:xfrm>
              <a:off x="4229100" y="2422129"/>
              <a:ext cx="7962900" cy="49966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CA" sz="3200" dirty="0">
                  <a:solidFill>
                    <a:schemeClr val="bg1"/>
                  </a:solidFill>
                </a:rPr>
                <a:t>T</a:t>
              </a:r>
              <a:r>
                <a:rPr lang="en-US" sz="3200" dirty="0">
                  <a:solidFill>
                    <a:schemeClr val="bg1"/>
                  </a:solidFill>
                </a:rPr>
                <a:t>o the World Trade Center, Nov 15, 2017</a:t>
              </a:r>
            </a:p>
            <a:p>
              <a:pPr lvl="2"/>
              <a:endParaRPr lang="en-US" sz="3200" dirty="0">
                <a:solidFill>
                  <a:schemeClr val="bg1"/>
                </a:solidFill>
              </a:endParaRPr>
            </a:p>
          </p:txBody>
        </p:sp>
      </p:grpSp>
    </p:spTree>
    <p:extLst>
      <p:ext uri="{BB962C8B-B14F-4D97-AF65-F5344CB8AC3E}">
        <p14:creationId xmlns:p14="http://schemas.microsoft.com/office/powerpoint/2010/main" val="1182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coreHEM</a:t>
            </a:r>
            <a:endParaRPr lang="en-US" dirty="0"/>
          </a:p>
        </p:txBody>
      </p:sp>
      <p:sp>
        <p:nvSpPr>
          <p:cNvPr id="3" name="Content Placeholder 2"/>
          <p:cNvSpPr>
            <a:spLocks noGrp="1"/>
          </p:cNvSpPr>
          <p:nvPr>
            <p:ph idx="1"/>
          </p:nvPr>
        </p:nvSpPr>
        <p:spPr/>
        <p:txBody>
          <a:bodyPr/>
          <a:lstStyle/>
          <a:p>
            <a:r>
              <a:rPr lang="en-US" dirty="0"/>
              <a:t>The overarching goal: facilitate and accelerate market access for gene therapy</a:t>
            </a:r>
          </a:p>
          <a:p>
            <a:endParaRPr lang="en-US" dirty="0"/>
          </a:p>
          <a:p>
            <a:r>
              <a:rPr lang="en-US" dirty="0"/>
              <a:t>Anticipated gaps:</a:t>
            </a:r>
          </a:p>
          <a:p>
            <a:pPr lvl="1"/>
            <a:r>
              <a:rPr lang="en-US" dirty="0"/>
              <a:t>Need to pay a large sum of money for a single “shot” treatment affecting one entire life</a:t>
            </a:r>
          </a:p>
          <a:p>
            <a:pPr lvl="2"/>
            <a:r>
              <a:rPr lang="en-US" dirty="0"/>
              <a:t>Capacity (particularly in settings without universal health care)</a:t>
            </a:r>
          </a:p>
          <a:p>
            <a:pPr lvl="2"/>
            <a:r>
              <a:rPr lang="en-US" dirty="0"/>
              <a:t>Willingness</a:t>
            </a:r>
          </a:p>
          <a:p>
            <a:pPr lvl="2"/>
            <a:endParaRPr lang="en-US" dirty="0"/>
          </a:p>
          <a:p>
            <a:pPr lvl="2"/>
            <a:r>
              <a:rPr lang="en-US" dirty="0"/>
              <a:t>Costing: what is the value we are willing to pay?</a:t>
            </a:r>
          </a:p>
          <a:p>
            <a:pPr lvl="2"/>
            <a:endParaRPr lang="en-US" dirty="0"/>
          </a:p>
        </p:txBody>
      </p:sp>
    </p:spTree>
    <p:extLst>
      <p:ext uri="{BB962C8B-B14F-4D97-AF65-F5344CB8AC3E}">
        <p14:creationId xmlns:p14="http://schemas.microsoft.com/office/powerpoint/2010/main" val="131569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Menu</a:t>
            </a:r>
          </a:p>
        </p:txBody>
      </p:sp>
      <p:sp>
        <p:nvSpPr>
          <p:cNvPr id="3" name="Content Placeholder 2"/>
          <p:cNvSpPr>
            <a:spLocks noGrp="1"/>
          </p:cNvSpPr>
          <p:nvPr>
            <p:ph idx="1"/>
          </p:nvPr>
        </p:nvSpPr>
        <p:spPr/>
        <p:txBody>
          <a:bodyPr>
            <a:normAutofit lnSpcReduction="10000"/>
          </a:bodyPr>
          <a:lstStyle/>
          <a:p>
            <a:r>
              <a:rPr lang="en-US" dirty="0"/>
              <a:t>The life cycle of an (innovative) treatment</a:t>
            </a:r>
          </a:p>
          <a:p>
            <a:pPr lvl="1"/>
            <a:r>
              <a:rPr lang="en-US" dirty="0"/>
              <a:t>Why we need convincing proofs of efficacy and safety?</a:t>
            </a:r>
          </a:p>
          <a:p>
            <a:r>
              <a:rPr lang="en-US" dirty="0"/>
              <a:t>The challenges of a rare disease setting</a:t>
            </a:r>
          </a:p>
          <a:p>
            <a:pPr lvl="1"/>
            <a:r>
              <a:rPr lang="en-US" dirty="0"/>
              <a:t>For the researcher</a:t>
            </a:r>
          </a:p>
          <a:p>
            <a:pPr lvl="1"/>
            <a:r>
              <a:rPr lang="en-US" dirty="0"/>
              <a:t>For the regulator</a:t>
            </a:r>
          </a:p>
          <a:p>
            <a:pPr lvl="1"/>
            <a:r>
              <a:rPr lang="en-US" dirty="0"/>
              <a:t>For the payer</a:t>
            </a:r>
          </a:p>
          <a:p>
            <a:r>
              <a:rPr lang="en-US" dirty="0"/>
              <a:t>The knowledge gap (we need to fill)</a:t>
            </a:r>
          </a:p>
          <a:p>
            <a:pPr lvl="1"/>
            <a:r>
              <a:rPr lang="en-US" dirty="0"/>
              <a:t>Health technology assessment</a:t>
            </a:r>
          </a:p>
          <a:p>
            <a:pPr lvl="1"/>
            <a:r>
              <a:rPr lang="en-US" dirty="0"/>
              <a:t>(</a:t>
            </a:r>
            <a:r>
              <a:rPr lang="en-US" dirty="0" err="1"/>
              <a:t>Pharmaco</a:t>
            </a:r>
            <a:r>
              <a:rPr lang="en-US" dirty="0"/>
              <a:t>)economical considerations</a:t>
            </a:r>
          </a:p>
          <a:p>
            <a:r>
              <a:rPr lang="en-US" dirty="0" err="1"/>
              <a:t>coreHEM</a:t>
            </a:r>
            <a:r>
              <a:rPr lang="en-US" dirty="0"/>
              <a:t> </a:t>
            </a:r>
            <a:r>
              <a:rPr lang="mr-IN" dirty="0"/>
              <a:t>–</a:t>
            </a:r>
            <a:r>
              <a:rPr lang="en-US" dirty="0"/>
              <a:t> raising advocacy to the next level</a:t>
            </a:r>
          </a:p>
        </p:txBody>
      </p:sp>
    </p:spTree>
    <p:extLst>
      <p:ext uri="{BB962C8B-B14F-4D97-AF65-F5344CB8AC3E}">
        <p14:creationId xmlns:p14="http://schemas.microsoft.com/office/powerpoint/2010/main" val="1476036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coreHEM</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approach: facilitate and accelerate a dialogue among all involved stakeholders</a:t>
            </a:r>
          </a:p>
          <a:p>
            <a:endParaRPr lang="en-US" dirty="0"/>
          </a:p>
          <a:p>
            <a:pPr lvl="1"/>
            <a:r>
              <a:rPr lang="en-US" dirty="0"/>
              <a:t>Dialogue around what?</a:t>
            </a:r>
          </a:p>
          <a:p>
            <a:pPr lvl="2"/>
            <a:r>
              <a:rPr lang="en-US" dirty="0"/>
              <a:t>The importance of the gene therapy</a:t>
            </a:r>
          </a:p>
          <a:p>
            <a:pPr lvl="1"/>
            <a:endParaRPr lang="en-US" dirty="0"/>
          </a:p>
          <a:p>
            <a:pPr lvl="1"/>
            <a:r>
              <a:rPr lang="en-US" dirty="0"/>
              <a:t>How you assess the importance of a treatment?</a:t>
            </a:r>
          </a:p>
          <a:p>
            <a:pPr lvl="2"/>
            <a:r>
              <a:rPr lang="en-US" dirty="0"/>
              <a:t>Measuring the critical effect it produces</a:t>
            </a:r>
          </a:p>
          <a:p>
            <a:pPr lvl="1"/>
            <a:endParaRPr lang="en-US" dirty="0"/>
          </a:p>
          <a:p>
            <a:r>
              <a:rPr lang="en-US" dirty="0"/>
              <a:t>The specific goal: agree upon which outcome we need to properly assess and establish the value of gene therapy</a:t>
            </a:r>
          </a:p>
          <a:p>
            <a:endParaRPr lang="en-CA" dirty="0"/>
          </a:p>
          <a:p>
            <a:r>
              <a:rPr lang="en-CA" dirty="0"/>
              <a:t>The methodological approach: COMET, COS-STAD, DELPHI</a:t>
            </a:r>
            <a:endParaRPr lang="en-US" dirty="0"/>
          </a:p>
        </p:txBody>
      </p:sp>
    </p:spTree>
    <p:extLst>
      <p:ext uri="{BB962C8B-B14F-4D97-AF65-F5344CB8AC3E}">
        <p14:creationId xmlns:p14="http://schemas.microsoft.com/office/powerpoint/2010/main" val="1022054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a:t>core</a:t>
            </a:r>
            <a:r>
              <a:rPr lang="en-US" dirty="0" err="1"/>
              <a:t>HEM</a:t>
            </a:r>
            <a:r>
              <a:rPr lang="en-US" dirty="0"/>
              <a:t>: core organizations involved</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275259039"/>
              </p:ext>
            </p:extLst>
          </p:nvPr>
        </p:nvGraphicFramePr>
        <p:xfrm>
          <a:off x="1833198" y="1600439"/>
          <a:ext cx="9932082" cy="4863621"/>
        </p:xfrm>
        <a:graphic>
          <a:graphicData uri="http://schemas.openxmlformats.org/drawingml/2006/table">
            <a:tbl>
              <a:tblPr firstRow="1" bandRow="1">
                <a:tableStyleId>{5C22544A-7EE6-4342-B048-85BDC9FD1C3A}</a:tableStyleId>
              </a:tblPr>
              <a:tblGrid>
                <a:gridCol w="1804082">
                  <a:extLst>
                    <a:ext uri="{9D8B030D-6E8A-4147-A177-3AD203B41FA5}">
                      <a16:colId xmlns:a16="http://schemas.microsoft.com/office/drawing/2014/main" val="2467496517"/>
                    </a:ext>
                  </a:extLst>
                </a:gridCol>
                <a:gridCol w="2113280">
                  <a:extLst>
                    <a:ext uri="{9D8B030D-6E8A-4147-A177-3AD203B41FA5}">
                      <a16:colId xmlns:a16="http://schemas.microsoft.com/office/drawing/2014/main" val="977852173"/>
                    </a:ext>
                  </a:extLst>
                </a:gridCol>
                <a:gridCol w="6014720">
                  <a:extLst>
                    <a:ext uri="{9D8B030D-6E8A-4147-A177-3AD203B41FA5}">
                      <a16:colId xmlns:a16="http://schemas.microsoft.com/office/drawing/2014/main" val="333794453"/>
                    </a:ext>
                  </a:extLst>
                </a:gridCol>
              </a:tblGrid>
              <a:tr h="1629716">
                <a:tc>
                  <a:txBody>
                    <a:bodyPr/>
                    <a:lstStyle/>
                    <a:p>
                      <a:pPr algn="ctr"/>
                      <a:r>
                        <a:rPr lang="en-US" dirty="0"/>
                        <a:t>Alfonso Iorio</a:t>
                      </a:r>
                    </a:p>
                  </a:txBody>
                  <a:tcPr anchor="ctr"/>
                </a:tc>
                <a:tc>
                  <a:txBody>
                    <a:bodyPr/>
                    <a:lstStyle/>
                    <a:p>
                      <a:pPr algn="ctr"/>
                      <a:r>
                        <a:rPr lang="en-CA" dirty="0"/>
                        <a:t>McMaster University</a:t>
                      </a:r>
                    </a:p>
                    <a:p>
                      <a:pPr algn="ctr"/>
                      <a:endParaRPr lang="en-CA" dirty="0"/>
                    </a:p>
                    <a:p>
                      <a:pPr algn="ctr"/>
                      <a:r>
                        <a:rPr lang="en-US" b="1" dirty="0" err="1"/>
                        <a:t>HiRU</a:t>
                      </a:r>
                      <a:endParaRPr lang="en-US" dirty="0"/>
                    </a:p>
                  </a:txBody>
                  <a:tcPr anchor="ctr"/>
                </a:tc>
                <a:tc>
                  <a:txBody>
                    <a:bodyPr/>
                    <a:lstStyle/>
                    <a:p>
                      <a:pPr lvl="1"/>
                      <a:r>
                        <a:rPr lang="en-US" dirty="0"/>
                        <a:t>Primary mission is to disseminate high-quality, high impact research </a:t>
                      </a:r>
                    </a:p>
                    <a:p>
                      <a:pPr lvl="1"/>
                      <a:r>
                        <a:rPr lang="en-US" dirty="0"/>
                        <a:t>Member and contributor of GRADE working group and the Cochrane Collaboration</a:t>
                      </a:r>
                    </a:p>
                    <a:p>
                      <a:pPr algn="ctr"/>
                      <a:endParaRPr lang="en-US" dirty="0"/>
                    </a:p>
                  </a:txBody>
                  <a:tcPr anchor="ctr"/>
                </a:tc>
                <a:extLst>
                  <a:ext uri="{0D108BD9-81ED-4DB2-BD59-A6C34878D82A}">
                    <a16:rowId xmlns:a16="http://schemas.microsoft.com/office/drawing/2014/main" val="250362458"/>
                  </a:ext>
                </a:extLst>
              </a:tr>
              <a:tr h="1691171">
                <a:tc>
                  <a:txBody>
                    <a:bodyPr/>
                    <a:lstStyle/>
                    <a:p>
                      <a:pPr algn="ctr"/>
                      <a:r>
                        <a:rPr lang="en-US" dirty="0"/>
                        <a:t>Mark Skinner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Institute</a:t>
                      </a:r>
                      <a:r>
                        <a:rPr lang="en-US" sz="1800" i="1" kern="1200" baseline="0" dirty="0">
                          <a:solidFill>
                            <a:schemeClr val="dk1"/>
                          </a:solidFill>
                          <a:effectLst/>
                          <a:latin typeface="+mn-lt"/>
                          <a:ea typeface="+mn-ea"/>
                          <a:cs typeface="+mn-cs"/>
                        </a:rPr>
                        <a:t> for Policy Advancement, Ltd.</a:t>
                      </a:r>
                      <a:endParaRPr lang="en-US" sz="1800" kern="1200" dirty="0">
                        <a:solidFill>
                          <a:schemeClr val="dk1"/>
                        </a:solidFill>
                        <a:effectLst/>
                        <a:latin typeface="+mn-lt"/>
                        <a:ea typeface="+mn-ea"/>
                        <a:cs typeface="+mn-cs"/>
                      </a:endParaRPr>
                    </a:p>
                    <a:p>
                      <a:pPr algn="ctr"/>
                      <a:endParaRPr lang="en-US" dirty="0"/>
                    </a:p>
                  </a:txBody>
                  <a:tcPr anchor="ctr"/>
                </a:tc>
                <a:tc>
                  <a:txBody>
                    <a:bodyPr/>
                    <a:lstStyle/>
                    <a:p>
                      <a:pPr>
                        <a:spcBef>
                          <a:spcPts val="600"/>
                        </a:spcBef>
                      </a:pPr>
                      <a:r>
                        <a:rPr lang="en-US" b="1" dirty="0"/>
                        <a:t>         </a:t>
                      </a:r>
                      <a:r>
                        <a:rPr lang="en-US" b="0" dirty="0"/>
                        <a:t>National Hemophilia Foundation (NHF)</a:t>
                      </a:r>
                    </a:p>
                    <a:p>
                      <a:pPr algn="ctr"/>
                      <a:endParaRPr lang="en-US" dirty="0"/>
                    </a:p>
                  </a:txBody>
                  <a:tcPr anchor="ctr"/>
                </a:tc>
                <a:extLst>
                  <a:ext uri="{0D108BD9-81ED-4DB2-BD59-A6C34878D82A}">
                    <a16:rowId xmlns:a16="http://schemas.microsoft.com/office/drawing/2014/main" val="2347042737"/>
                  </a:ext>
                </a:extLst>
              </a:tr>
              <a:tr h="1542734">
                <a:tc>
                  <a:txBody>
                    <a:bodyPr/>
                    <a:lstStyle/>
                    <a:p>
                      <a:pPr algn="ctr"/>
                      <a:r>
                        <a:rPr lang="en-US" dirty="0"/>
                        <a:t>Sean Tunis</a:t>
                      </a:r>
                    </a:p>
                  </a:txBody>
                  <a:tcPr anchor="ctr"/>
                </a:tc>
                <a:tc>
                  <a:txBody>
                    <a:bodyPr/>
                    <a:lstStyle/>
                    <a:p>
                      <a:pPr algn="ctr"/>
                      <a:r>
                        <a:rPr lang="en-US" dirty="0"/>
                        <a:t>Center for Medical Technology Policy (CMTP)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Green Park Collaborative (GPC)</a:t>
                      </a:r>
                    </a:p>
                  </a:txBody>
                  <a:tcPr anchor="ctr"/>
                </a:tc>
                <a:tc>
                  <a:txBody>
                    <a:bodyPr/>
                    <a:lstStyle/>
                    <a:p>
                      <a:pPr marL="374650" marR="0" lvl="0" indent="41275" algn="l" defTabSz="914400" rtl="0" eaLnBrk="1" fontAlgn="auto" latinLnBrk="0" hangingPunct="1">
                        <a:lnSpc>
                          <a:spcPct val="100000"/>
                        </a:lnSpc>
                        <a:spcBef>
                          <a:spcPts val="0"/>
                        </a:spcBef>
                        <a:spcAft>
                          <a:spcPts val="0"/>
                        </a:spcAft>
                        <a:buClrTx/>
                        <a:buSzTx/>
                        <a:buFontTx/>
                        <a:buNone/>
                        <a:tabLst/>
                        <a:defRPr/>
                      </a:pPr>
                      <a:r>
                        <a:rPr lang="en-US" dirty="0"/>
                        <a:t>Independent, non-profit 501(c)(3) organization that aims to make health care more effective and affordable by improving the quality, relevance, and efficiency of health care research </a:t>
                      </a:r>
                    </a:p>
                  </a:txBody>
                  <a:tcPr anchor="ctr"/>
                </a:tc>
                <a:extLst>
                  <a:ext uri="{0D108BD9-81ED-4DB2-BD59-A6C34878D82A}">
                    <a16:rowId xmlns:a16="http://schemas.microsoft.com/office/drawing/2014/main" val="509782579"/>
                  </a:ext>
                </a:extLst>
              </a:tr>
            </a:tbl>
          </a:graphicData>
        </a:graphic>
      </p:graphicFrame>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76" y="1600440"/>
            <a:ext cx="1572622" cy="1456988"/>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576" y="3057428"/>
            <a:ext cx="1572622" cy="1549102"/>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0576" y="4606530"/>
            <a:ext cx="1598699" cy="1857529"/>
          </a:xfrm>
          <a:prstGeom prst="rect">
            <a:avLst/>
          </a:prstGeom>
        </p:spPr>
      </p:pic>
    </p:spTree>
    <p:extLst>
      <p:ext uri="{BB962C8B-B14F-4D97-AF65-F5344CB8AC3E}">
        <p14:creationId xmlns:p14="http://schemas.microsoft.com/office/powerpoint/2010/main" val="351201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56889" y="4086412"/>
            <a:ext cx="2215516" cy="6956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FF0000"/>
                </a:solidFill>
              </a:rPr>
              <a:t>Sponsors</a:t>
            </a:r>
          </a:p>
        </p:txBody>
      </p:sp>
      <p:pic>
        <p:nvPicPr>
          <p:cNvPr id="6" name="Picture 5"/>
          <p:cNvPicPr/>
          <p:nvPr/>
        </p:nvPicPr>
        <p:blipFill>
          <a:blip r:embed="rId4" cstate="screen">
            <a:extLst>
              <a:ext uri="{28A0092B-C50C-407E-A947-70E740481C1C}">
                <a14:useLocalDpi xmlns:a14="http://schemas.microsoft.com/office/drawing/2010/main"/>
              </a:ext>
            </a:extLst>
          </a:blip>
          <a:stretch>
            <a:fillRect/>
          </a:stretch>
        </p:blipFill>
        <p:spPr>
          <a:xfrm>
            <a:off x="4662250" y="1512070"/>
            <a:ext cx="2862501" cy="1362267"/>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13011" r="21843"/>
          <a:stretch/>
        </p:blipFill>
        <p:spPr>
          <a:xfrm>
            <a:off x="2156889" y="1954095"/>
            <a:ext cx="1450757" cy="1611260"/>
          </a:xfrm>
          <a:prstGeom prst="rect">
            <a:avLst/>
          </a:prstGeom>
        </p:spPr>
      </p:pic>
      <p:pic>
        <p:nvPicPr>
          <p:cNvPr id="1026" name="Picture 2" descr="Related imag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95651" y="2468152"/>
            <a:ext cx="2251710" cy="812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04402" y="3051381"/>
            <a:ext cx="1355679" cy="850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l="3112" r="1"/>
          <a:stretch/>
        </p:blipFill>
        <p:spPr>
          <a:xfrm>
            <a:off x="4784765" y="4657158"/>
            <a:ext cx="2617471" cy="831937"/>
          </a:xfrm>
          <a:prstGeom prst="rect">
            <a:avLst/>
          </a:prstGeom>
        </p:spPr>
      </p:pic>
      <p:pic>
        <p:nvPicPr>
          <p:cNvPr id="1032" name="Picture 8" descr="Image result"/>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81753" y="4718654"/>
            <a:ext cx="1979296" cy="4387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36050" y="3505403"/>
            <a:ext cx="1830625" cy="581009"/>
          </a:xfrm>
          <a:prstGeom prst="rect">
            <a:avLst/>
          </a:prstGeom>
        </p:spPr>
      </p:pic>
    </p:spTree>
    <p:extLst>
      <p:ext uri="{BB962C8B-B14F-4D97-AF65-F5344CB8AC3E}">
        <p14:creationId xmlns:p14="http://schemas.microsoft.com/office/powerpoint/2010/main" val="1166884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Participant Structure</a:t>
            </a:r>
          </a:p>
        </p:txBody>
      </p:sp>
      <p:sp>
        <p:nvSpPr>
          <p:cNvPr id="4" name="Text Placeholder 3"/>
          <p:cNvSpPr>
            <a:spLocks noGrp="1"/>
          </p:cNvSpPr>
          <p:nvPr>
            <p:ph type="body" sz="quarter" idx="10"/>
          </p:nvPr>
        </p:nvSpPr>
        <p:spPr>
          <a:xfrm>
            <a:off x="513949" y="1465896"/>
            <a:ext cx="4126230" cy="2273787"/>
          </a:xfrm>
        </p:spPr>
        <p:txBody>
          <a:bodyPr>
            <a:noAutofit/>
          </a:bodyPr>
          <a:lstStyle/>
          <a:p>
            <a:pPr marL="285750" indent="-285750">
              <a:buFont typeface="Arial" panose="020B0604020202020204" pitchFamily="34" charset="0"/>
              <a:buChar char="•"/>
            </a:pPr>
            <a:r>
              <a:rPr lang="en-US" sz="2000" b="1" dirty="0"/>
              <a:t>Project stakeholders:</a:t>
            </a:r>
            <a:r>
              <a:rPr lang="en-US" sz="2000" dirty="0"/>
              <a:t> 40-50 participants balanced for expertise and knowledge; Delphi participants </a:t>
            </a:r>
          </a:p>
          <a:p>
            <a:pPr marL="285750" indent="-285750">
              <a:buFont typeface="Arial" panose="020B0604020202020204" pitchFamily="34" charset="0"/>
              <a:buChar char="•"/>
            </a:pPr>
            <a:r>
              <a:rPr lang="en-US" sz="2000" b="1" dirty="0"/>
              <a:t>Steering Committee: </a:t>
            </a:r>
            <a:r>
              <a:rPr lang="en-US" sz="2000" dirty="0"/>
              <a:t>6-8 project stakeholders broadly representative of the various stakeholder segments who will provide guidance on project approach</a:t>
            </a:r>
          </a:p>
          <a:p>
            <a:pPr marL="285750" indent="-285750">
              <a:buFont typeface="Arial" panose="020B0604020202020204" pitchFamily="34" charset="0"/>
              <a:buChar char="•"/>
            </a:pPr>
            <a:r>
              <a:rPr lang="en-US" sz="2000" b="1" dirty="0"/>
              <a:t>Project team: </a:t>
            </a:r>
            <a:r>
              <a:rPr lang="en-US" sz="2000" dirty="0"/>
              <a:t>small group composed of CMTP staff, a representative from NHF, a representative from McMaster University, and 1-3 additional experts</a:t>
            </a:r>
          </a:p>
        </p:txBody>
      </p:sp>
      <p:graphicFrame>
        <p:nvGraphicFramePr>
          <p:cNvPr id="6" name="Content Placeholder 6"/>
          <p:cNvGraphicFramePr>
            <a:graphicFrameLocks/>
          </p:cNvGraphicFramePr>
          <p:nvPr>
            <p:extLst/>
          </p:nvPr>
        </p:nvGraphicFramePr>
        <p:xfrm>
          <a:off x="5635283" y="1733823"/>
          <a:ext cx="5591909"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878830" y="5797272"/>
            <a:ext cx="269748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Voting member</a:t>
            </a:r>
          </a:p>
        </p:txBody>
      </p:sp>
      <p:sp>
        <p:nvSpPr>
          <p:cNvPr id="10" name="TextBox 9"/>
          <p:cNvSpPr txBox="1"/>
          <p:nvPr/>
        </p:nvSpPr>
        <p:spPr>
          <a:xfrm>
            <a:off x="5878830" y="6049575"/>
            <a:ext cx="269748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Non-voting member</a:t>
            </a:r>
          </a:p>
        </p:txBody>
      </p:sp>
      <p:sp>
        <p:nvSpPr>
          <p:cNvPr id="11" name="Rectangle 10"/>
          <p:cNvSpPr/>
          <p:nvPr/>
        </p:nvSpPr>
        <p:spPr>
          <a:xfrm>
            <a:off x="5635282" y="6089436"/>
            <a:ext cx="217170" cy="126286"/>
          </a:xfrm>
          <a:prstGeom prst="rect">
            <a:avLst/>
          </a:prstGeom>
          <a:solidFill>
            <a:srgbClr val="EC9322"/>
          </a:solidFill>
          <a:ln>
            <a:solidFill>
              <a:srgbClr val="EC93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635282" y="5872628"/>
            <a:ext cx="217170" cy="126286"/>
          </a:xfrm>
          <a:prstGeom prst="rect">
            <a:avLst/>
          </a:prstGeom>
          <a:solidFill>
            <a:srgbClr val="175F9E"/>
          </a:solidFill>
          <a:ln>
            <a:solidFill>
              <a:srgbClr val="175F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448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Committee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58304791"/>
              </p:ext>
            </p:extLst>
          </p:nvPr>
        </p:nvGraphicFramePr>
        <p:xfrm>
          <a:off x="361950" y="1519238"/>
          <a:ext cx="11639550" cy="5120640"/>
        </p:xfrm>
        <a:graphic>
          <a:graphicData uri="http://schemas.openxmlformats.org/drawingml/2006/table">
            <a:tbl>
              <a:tblPr firstRow="1" bandRow="1">
                <a:tableStyleId>{BC89EF96-8CEA-46FF-86C4-4CE0E7609802}</a:tableStyleId>
              </a:tblPr>
              <a:tblGrid>
                <a:gridCol w="5819775">
                  <a:extLst>
                    <a:ext uri="{9D8B030D-6E8A-4147-A177-3AD203B41FA5}">
                      <a16:colId xmlns:a16="http://schemas.microsoft.com/office/drawing/2014/main" val="2436237270"/>
                    </a:ext>
                  </a:extLst>
                </a:gridCol>
                <a:gridCol w="5819775">
                  <a:extLst>
                    <a:ext uri="{9D8B030D-6E8A-4147-A177-3AD203B41FA5}">
                      <a16:colId xmlns:a16="http://schemas.microsoft.com/office/drawing/2014/main" val="3714556620"/>
                    </a:ext>
                  </a:extLst>
                </a:gridCol>
              </a:tblGrid>
              <a:tr h="1230489">
                <a:tc>
                  <a:txBody>
                    <a:bodyPr/>
                    <a:lstStyle/>
                    <a:p>
                      <a:pPr marL="914400" marR="0" indent="-914400">
                        <a:spcBef>
                          <a:spcPts val="0"/>
                        </a:spcBef>
                        <a:spcAft>
                          <a:spcPts val="0"/>
                        </a:spcAft>
                      </a:pPr>
                      <a:r>
                        <a:rPr lang="en-US" sz="2400" b="1" dirty="0">
                          <a:effectLst/>
                          <a:latin typeface="Arial" panose="020B0604020202020204" pitchFamily="34" charset="0"/>
                          <a:cs typeface="Arial" panose="020B0604020202020204" pitchFamily="34" charset="0"/>
                        </a:rPr>
                        <a:t>Ron </a:t>
                      </a:r>
                      <a:r>
                        <a:rPr lang="en-US" sz="2400" b="1" dirty="0" err="1">
                          <a:effectLst/>
                          <a:latin typeface="Arial" panose="020B0604020202020204" pitchFamily="34" charset="0"/>
                          <a:cs typeface="Arial" panose="020B0604020202020204" pitchFamily="34" charset="0"/>
                        </a:rPr>
                        <a:t>Akehurst</a:t>
                      </a:r>
                      <a:r>
                        <a:rPr lang="en-US" sz="2400" b="1" dirty="0">
                          <a:effectLst/>
                          <a:latin typeface="Arial" panose="020B0604020202020204" pitchFamily="34" charset="0"/>
                          <a:cs typeface="Arial" panose="020B0604020202020204" pitchFamily="34" charset="0"/>
                        </a:rPr>
                        <a:t>, BSc (Econ), Hon MFPHM</a:t>
                      </a:r>
                    </a:p>
                    <a:p>
                      <a:pPr marL="0" marR="0">
                        <a:spcBef>
                          <a:spcPts val="0"/>
                        </a:spcBef>
                        <a:spcAft>
                          <a:spcPts val="0"/>
                        </a:spcAft>
                      </a:pPr>
                      <a:r>
                        <a:rPr lang="en-US" sz="2400" b="0" i="1" dirty="0">
                          <a:effectLst/>
                          <a:latin typeface="Arial" panose="020B0604020202020204" pitchFamily="34" charset="0"/>
                          <a:cs typeface="Arial" panose="020B0604020202020204" pitchFamily="34" charset="0"/>
                        </a:rPr>
                        <a:t>Professor of Health Economics, School of Health and Related Research (</a:t>
                      </a:r>
                      <a:r>
                        <a:rPr lang="en-US" sz="2400" b="0" i="1" dirty="0" err="1">
                          <a:effectLst/>
                          <a:latin typeface="Arial" panose="020B0604020202020204" pitchFamily="34" charset="0"/>
                          <a:cs typeface="Arial" panose="020B0604020202020204" pitchFamily="34" charset="0"/>
                        </a:rPr>
                        <a:t>ScHARR</a:t>
                      </a:r>
                      <a:r>
                        <a:rPr lang="en-US" sz="2400" b="0" i="1" dirty="0">
                          <a:effectLst/>
                          <a:latin typeface="Arial" panose="020B0604020202020204" pitchFamily="34" charset="0"/>
                          <a:cs typeface="Arial" panose="020B0604020202020204" pitchFamily="34" charset="0"/>
                        </a:rPr>
                        <a:t>)</a:t>
                      </a:r>
                    </a:p>
                    <a:p>
                      <a:pPr marL="914400" marR="0" indent="-914400">
                        <a:spcBef>
                          <a:spcPts val="0"/>
                        </a:spcBef>
                        <a:spcAft>
                          <a:spcPts val="0"/>
                        </a:spcAft>
                      </a:pPr>
                      <a:r>
                        <a:rPr lang="en-US" sz="2400" b="0" dirty="0">
                          <a:effectLst/>
                          <a:latin typeface="Arial" panose="020B0604020202020204" pitchFamily="34" charset="0"/>
                          <a:cs typeface="Arial" panose="020B0604020202020204" pitchFamily="34" charset="0"/>
                        </a:rPr>
                        <a:t>University of Sheffield</a:t>
                      </a:r>
                    </a:p>
                    <a:p>
                      <a:pPr marL="0" marR="0">
                        <a:spcBef>
                          <a:spcPts val="0"/>
                        </a:spcBef>
                        <a:spcAft>
                          <a:spcPts val="0"/>
                        </a:spcAft>
                      </a:pPr>
                      <a:r>
                        <a:rPr lang="en-US" sz="2400" b="0" dirty="0">
                          <a:effectLst/>
                          <a:latin typeface="Arial" panose="020B0604020202020204" pitchFamily="34" charset="0"/>
                          <a:cs typeface="Arial" panose="020B0604020202020204" pitchFamily="34" charset="0"/>
                        </a:rPr>
                        <a:t> </a:t>
                      </a:r>
                      <a:endParaRPr lang="en-US" sz="2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914400" marR="0" indent="-914400">
                        <a:spcBef>
                          <a:spcPts val="0"/>
                        </a:spcBef>
                        <a:spcAft>
                          <a:spcPts val="0"/>
                        </a:spcAft>
                      </a:pPr>
                      <a:r>
                        <a:rPr lang="en-US" sz="2400" b="1" dirty="0" err="1">
                          <a:effectLst/>
                          <a:latin typeface="Arial" panose="020B0604020202020204" pitchFamily="34" charset="0"/>
                          <a:cs typeface="Arial" panose="020B0604020202020204" pitchFamily="34" charset="0"/>
                        </a:rPr>
                        <a:t>Mohit</a:t>
                      </a:r>
                      <a:r>
                        <a:rPr lang="en-US" sz="2400" b="1" dirty="0">
                          <a:effectLst/>
                          <a:latin typeface="Arial" panose="020B0604020202020204" pitchFamily="34" charset="0"/>
                          <a:cs typeface="Arial" panose="020B0604020202020204" pitchFamily="34" charset="0"/>
                        </a:rPr>
                        <a:t> Jain, PhD, MBA</a:t>
                      </a:r>
                    </a:p>
                    <a:p>
                      <a:pPr marL="914400" marR="0" indent="-914400">
                        <a:spcBef>
                          <a:spcPts val="0"/>
                        </a:spcBef>
                        <a:spcAft>
                          <a:spcPts val="0"/>
                        </a:spcAft>
                      </a:pPr>
                      <a:r>
                        <a:rPr lang="en-US" sz="2400" b="0" i="1" dirty="0">
                          <a:effectLst/>
                          <a:latin typeface="Arial" panose="020B0604020202020204" pitchFamily="34" charset="0"/>
                          <a:cs typeface="Arial" panose="020B0604020202020204" pitchFamily="34" charset="0"/>
                        </a:rPr>
                        <a:t>Executive Director, Market Access EUMEA</a:t>
                      </a:r>
                    </a:p>
                    <a:p>
                      <a:pPr marL="914400" marR="0" indent="-914400">
                        <a:spcBef>
                          <a:spcPts val="0"/>
                        </a:spcBef>
                        <a:spcAft>
                          <a:spcPts val="0"/>
                        </a:spcAft>
                      </a:pPr>
                      <a:r>
                        <a:rPr lang="en-US" sz="2400" b="0" dirty="0" err="1">
                          <a:effectLst/>
                          <a:latin typeface="Arial" panose="020B0604020202020204" pitchFamily="34" charset="0"/>
                          <a:cs typeface="Arial" panose="020B0604020202020204" pitchFamily="34" charset="0"/>
                        </a:rPr>
                        <a:t>BioMarin</a:t>
                      </a:r>
                      <a:endParaRPr lang="en-US" sz="2400" b="0" dirty="0">
                        <a:effectLst/>
                        <a:latin typeface="Arial" panose="020B0604020202020204" pitchFamily="34" charset="0"/>
                        <a:cs typeface="Arial" panose="020B0604020202020204" pitchFamily="34" charset="0"/>
                      </a:endParaRPr>
                    </a:p>
                    <a:p>
                      <a:pPr marL="0" marR="0">
                        <a:spcBef>
                          <a:spcPts val="0"/>
                        </a:spcBef>
                        <a:spcAft>
                          <a:spcPts val="0"/>
                        </a:spcAft>
                      </a:pPr>
                      <a:r>
                        <a:rPr lang="en-US" sz="2400" b="0" dirty="0">
                          <a:effectLst/>
                          <a:latin typeface="Arial" panose="020B0604020202020204" pitchFamily="34" charset="0"/>
                          <a:cs typeface="Arial" panose="020B0604020202020204" pitchFamily="34" charset="0"/>
                        </a:rPr>
                        <a:t> </a:t>
                      </a:r>
                      <a:endParaRPr lang="en-US" sz="2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679486042"/>
                  </a:ext>
                </a:extLst>
              </a:tr>
              <a:tr h="370840">
                <a:tc>
                  <a:txBody>
                    <a:bodyPr/>
                    <a:lstStyle/>
                    <a:p>
                      <a:pPr marL="0" marR="0">
                        <a:spcBef>
                          <a:spcPts val="0"/>
                        </a:spcBef>
                        <a:spcAft>
                          <a:spcPts val="0"/>
                        </a:spcAft>
                      </a:pPr>
                      <a:r>
                        <a:rPr lang="en-US" sz="2400" b="1" dirty="0">
                          <a:effectLst/>
                          <a:latin typeface="Arial" panose="020B0604020202020204" pitchFamily="34" charset="0"/>
                          <a:cs typeface="Arial" panose="020B0604020202020204" pitchFamily="34" charset="0"/>
                        </a:rPr>
                        <a:t>Ed </a:t>
                      </a:r>
                      <a:r>
                        <a:rPr lang="en-US" sz="2400" b="1" dirty="0" err="1">
                          <a:effectLst/>
                          <a:latin typeface="Arial" panose="020B0604020202020204" pitchFamily="34" charset="0"/>
                          <a:cs typeface="Arial" panose="020B0604020202020204" pitchFamily="34" charset="0"/>
                        </a:rPr>
                        <a:t>Pezalla</a:t>
                      </a:r>
                      <a:r>
                        <a:rPr lang="en-US" sz="2400" b="1" dirty="0">
                          <a:effectLst/>
                          <a:latin typeface="Arial" panose="020B0604020202020204" pitchFamily="34" charset="0"/>
                          <a:cs typeface="Arial" panose="020B0604020202020204" pitchFamily="34" charset="0"/>
                        </a:rPr>
                        <a:t>, MD, MPH, PhD</a:t>
                      </a:r>
                    </a:p>
                    <a:p>
                      <a:pPr marL="0" marR="0">
                        <a:spcBef>
                          <a:spcPts val="0"/>
                        </a:spcBef>
                        <a:spcAft>
                          <a:spcPts val="0"/>
                        </a:spcAft>
                      </a:pPr>
                      <a:r>
                        <a:rPr lang="en-US" sz="2400" b="0" i="1" dirty="0">
                          <a:effectLst/>
                          <a:latin typeface="Arial" panose="020B0604020202020204" pitchFamily="34" charset="0"/>
                          <a:cs typeface="Arial" panose="020B0604020202020204" pitchFamily="34" charset="0"/>
                        </a:rPr>
                        <a:t>Subject Matter Expert</a:t>
                      </a:r>
                    </a:p>
                    <a:p>
                      <a:pPr marL="0" marR="0">
                        <a:spcBef>
                          <a:spcPts val="0"/>
                        </a:spcBef>
                        <a:spcAft>
                          <a:spcPts val="0"/>
                        </a:spcAft>
                      </a:pPr>
                      <a:r>
                        <a:rPr lang="fr-FR" sz="2400" b="0" dirty="0" err="1">
                          <a:effectLst/>
                          <a:latin typeface="Arial" panose="020B0604020202020204" pitchFamily="34" charset="0"/>
                          <a:cs typeface="Arial" panose="020B0604020202020204" pitchFamily="34" charset="0"/>
                        </a:rPr>
                        <a:t>Formerly</a:t>
                      </a:r>
                      <a:r>
                        <a:rPr lang="fr-FR" sz="2400" b="0" dirty="0">
                          <a:effectLst/>
                          <a:latin typeface="Arial" panose="020B0604020202020204" pitchFamily="34" charset="0"/>
                          <a:cs typeface="Arial" panose="020B0604020202020204" pitchFamily="34" charset="0"/>
                        </a:rPr>
                        <a:t> </a:t>
                      </a:r>
                      <a:r>
                        <a:rPr lang="fr-FR" sz="2400" b="0" dirty="0" err="1">
                          <a:effectLst/>
                          <a:latin typeface="Arial" panose="020B0604020202020204" pitchFamily="34" charset="0"/>
                          <a:cs typeface="Arial" panose="020B0604020202020204" pitchFamily="34" charset="0"/>
                        </a:rPr>
                        <a:t>with</a:t>
                      </a:r>
                      <a:r>
                        <a:rPr lang="fr-FR" sz="2400" b="0" dirty="0">
                          <a:effectLst/>
                          <a:latin typeface="Arial" panose="020B0604020202020204" pitchFamily="34" charset="0"/>
                          <a:cs typeface="Arial" panose="020B0604020202020204" pitchFamily="34" charset="0"/>
                        </a:rPr>
                        <a:t> Aetna</a:t>
                      </a:r>
                      <a:endParaRPr lang="en-US" sz="2400" b="0" dirty="0">
                        <a:effectLst/>
                        <a:latin typeface="Arial" panose="020B0604020202020204" pitchFamily="34" charset="0"/>
                        <a:cs typeface="Arial" panose="020B0604020202020204" pitchFamily="34" charset="0"/>
                      </a:endParaRPr>
                    </a:p>
                    <a:p>
                      <a:pPr marL="0" marR="0">
                        <a:spcBef>
                          <a:spcPts val="0"/>
                        </a:spcBef>
                        <a:spcAft>
                          <a:spcPts val="0"/>
                        </a:spcAft>
                      </a:pPr>
                      <a:r>
                        <a:rPr lang="en-US" sz="2400" b="0" dirty="0">
                          <a:effectLst/>
                          <a:latin typeface="Arial" panose="020B0604020202020204" pitchFamily="34" charset="0"/>
                          <a:cs typeface="Arial" panose="020B0604020202020204" pitchFamily="34" charset="0"/>
                        </a:rPr>
                        <a:t> </a:t>
                      </a:r>
                      <a:endParaRPr lang="en-US" sz="2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a:spcBef>
                          <a:spcPts val="0"/>
                        </a:spcBef>
                        <a:spcAft>
                          <a:spcPts val="0"/>
                        </a:spcAft>
                      </a:pPr>
                      <a:r>
                        <a:rPr lang="fr-FR" sz="2400" b="1" dirty="0">
                          <a:effectLst/>
                          <a:latin typeface="Arial" panose="020B0604020202020204" pitchFamily="34" charset="0"/>
                          <a:cs typeface="Arial" panose="020B0604020202020204" pitchFamily="34" charset="0"/>
                        </a:rPr>
                        <a:t>Glenn Pierce, MD, PhD</a:t>
                      </a:r>
                      <a:endParaRPr lang="en-US" sz="2400" b="1" dirty="0">
                        <a:effectLst/>
                        <a:latin typeface="Arial" panose="020B0604020202020204" pitchFamily="34" charset="0"/>
                        <a:cs typeface="Arial" panose="020B0604020202020204" pitchFamily="34" charset="0"/>
                      </a:endParaRPr>
                    </a:p>
                    <a:p>
                      <a:pPr marL="0" marR="0">
                        <a:spcBef>
                          <a:spcPts val="0"/>
                        </a:spcBef>
                        <a:spcAft>
                          <a:spcPts val="0"/>
                        </a:spcAft>
                      </a:pPr>
                      <a:r>
                        <a:rPr lang="fr-FR" sz="2400" b="0" i="1" dirty="0">
                          <a:effectLst/>
                          <a:latin typeface="Arial" panose="020B0604020202020204" pitchFamily="34" charset="0"/>
                          <a:cs typeface="Arial" panose="020B0604020202020204" pitchFamily="34" charset="0"/>
                        </a:rPr>
                        <a:t>Entrepreneur in </a:t>
                      </a:r>
                      <a:r>
                        <a:rPr lang="fr-FR" sz="2400" b="0" i="1" dirty="0" err="1">
                          <a:effectLst/>
                          <a:latin typeface="Arial" panose="020B0604020202020204" pitchFamily="34" charset="0"/>
                          <a:cs typeface="Arial" panose="020B0604020202020204" pitchFamily="34" charset="0"/>
                        </a:rPr>
                        <a:t>Residence</a:t>
                      </a:r>
                      <a:endParaRPr lang="en-US" sz="2400" b="0" i="1" dirty="0">
                        <a:effectLst/>
                        <a:latin typeface="Arial" panose="020B0604020202020204" pitchFamily="34" charset="0"/>
                        <a:cs typeface="Arial" panose="020B0604020202020204" pitchFamily="34" charset="0"/>
                      </a:endParaRPr>
                    </a:p>
                    <a:p>
                      <a:pPr marL="0" marR="0">
                        <a:spcBef>
                          <a:spcPts val="0"/>
                        </a:spcBef>
                        <a:spcAft>
                          <a:spcPts val="0"/>
                        </a:spcAft>
                      </a:pPr>
                      <a:r>
                        <a:rPr lang="fr-FR" sz="2400" b="0" dirty="0" err="1">
                          <a:effectLst/>
                          <a:latin typeface="Arial" panose="020B0604020202020204" pitchFamily="34" charset="0"/>
                          <a:cs typeface="Arial" panose="020B0604020202020204" pitchFamily="34" charset="0"/>
                        </a:rPr>
                        <a:t>Third</a:t>
                      </a:r>
                      <a:r>
                        <a:rPr lang="fr-FR" sz="2400" b="0" dirty="0">
                          <a:effectLst/>
                          <a:latin typeface="Arial" panose="020B0604020202020204" pitchFamily="34" charset="0"/>
                          <a:cs typeface="Arial" panose="020B0604020202020204" pitchFamily="34" charset="0"/>
                        </a:rPr>
                        <a:t> Rock Ventures</a:t>
                      </a:r>
                      <a:endParaRPr lang="en-US" sz="2400" b="0" dirty="0">
                        <a:effectLst/>
                        <a:latin typeface="Arial" panose="020B0604020202020204" pitchFamily="34" charset="0"/>
                        <a:cs typeface="Arial" panose="020B0604020202020204" pitchFamily="34" charset="0"/>
                      </a:endParaRPr>
                    </a:p>
                    <a:p>
                      <a:pPr marL="0" marR="0">
                        <a:spcBef>
                          <a:spcPts val="0"/>
                        </a:spcBef>
                        <a:spcAft>
                          <a:spcPts val="0"/>
                        </a:spcAft>
                      </a:pPr>
                      <a:r>
                        <a:rPr lang="en-US" sz="2400" b="0" dirty="0">
                          <a:effectLst/>
                          <a:latin typeface="Arial" panose="020B0604020202020204" pitchFamily="34" charset="0"/>
                          <a:cs typeface="Arial" panose="020B0604020202020204" pitchFamily="34" charset="0"/>
                        </a:rPr>
                        <a:t> </a:t>
                      </a:r>
                      <a:endParaRPr lang="en-US" sz="2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420234491"/>
                  </a:ext>
                </a:extLst>
              </a:tr>
              <a:tr h="370840">
                <a:tc>
                  <a:txBody>
                    <a:bodyPr/>
                    <a:lstStyle/>
                    <a:p>
                      <a:pPr marL="0" marR="0">
                        <a:spcBef>
                          <a:spcPts val="0"/>
                        </a:spcBef>
                        <a:spcAft>
                          <a:spcPts val="0"/>
                        </a:spcAft>
                      </a:pPr>
                      <a:r>
                        <a:rPr lang="en-US" sz="2400" b="1" dirty="0">
                          <a:effectLst/>
                          <a:latin typeface="Arial" panose="020B0604020202020204" pitchFamily="34" charset="0"/>
                          <a:cs typeface="Arial" panose="020B0604020202020204" pitchFamily="34" charset="0"/>
                        </a:rPr>
                        <a:t>Leonard Valentino, MD, FAAP</a:t>
                      </a:r>
                    </a:p>
                    <a:p>
                      <a:pPr marL="0" marR="0">
                        <a:spcBef>
                          <a:spcPts val="0"/>
                        </a:spcBef>
                        <a:spcAft>
                          <a:spcPts val="0"/>
                        </a:spcAft>
                      </a:pPr>
                      <a:r>
                        <a:rPr lang="en-US" sz="2400" b="0" i="1" dirty="0">
                          <a:effectLst/>
                          <a:latin typeface="Arial" panose="020B0604020202020204" pitchFamily="34" charset="0"/>
                          <a:cs typeface="Arial" panose="020B0604020202020204" pitchFamily="34" charset="0"/>
                        </a:rPr>
                        <a:t>Strategy Lead, Hematology</a:t>
                      </a:r>
                    </a:p>
                    <a:p>
                      <a:pPr marL="0" marR="0">
                        <a:spcBef>
                          <a:spcPts val="0"/>
                        </a:spcBef>
                        <a:spcAft>
                          <a:spcPts val="0"/>
                        </a:spcAft>
                      </a:pPr>
                      <a:r>
                        <a:rPr lang="en-US" sz="2400" b="0" dirty="0">
                          <a:effectLst/>
                          <a:latin typeface="Arial" panose="020B0604020202020204" pitchFamily="34" charset="0"/>
                          <a:cs typeface="Arial" panose="020B0604020202020204" pitchFamily="34" charset="0"/>
                        </a:rPr>
                        <a:t>Spark Therapeutics</a:t>
                      </a:r>
                      <a:endParaRPr lang="en-US" sz="2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a:spcBef>
                          <a:spcPts val="0"/>
                        </a:spcBef>
                        <a:spcAft>
                          <a:spcPts val="0"/>
                        </a:spcAft>
                      </a:pPr>
                      <a:r>
                        <a:rPr lang="en-US" sz="2400" b="1" dirty="0">
                          <a:effectLst/>
                          <a:latin typeface="Arial" panose="020B0604020202020204" pitchFamily="34" charset="0"/>
                          <a:cs typeface="Arial" panose="020B0604020202020204" pitchFamily="34" charset="0"/>
                        </a:rPr>
                        <a:t>Michelle </a:t>
                      </a:r>
                      <a:r>
                        <a:rPr lang="en-US" sz="2400" b="1" dirty="0" err="1">
                          <a:effectLst/>
                          <a:latin typeface="Arial" panose="020B0604020202020204" pitchFamily="34" charset="0"/>
                          <a:cs typeface="Arial" panose="020B0604020202020204" pitchFamily="34" charset="0"/>
                        </a:rPr>
                        <a:t>Witkop</a:t>
                      </a:r>
                      <a:r>
                        <a:rPr lang="en-US" sz="2400" b="1" dirty="0">
                          <a:effectLst/>
                          <a:latin typeface="Arial" panose="020B0604020202020204" pitchFamily="34" charset="0"/>
                          <a:cs typeface="Arial" panose="020B0604020202020204" pitchFamily="34" charset="0"/>
                        </a:rPr>
                        <a:t>, DNP, FNP-BC</a:t>
                      </a:r>
                    </a:p>
                    <a:p>
                      <a:pPr marL="0" marR="0">
                        <a:spcBef>
                          <a:spcPts val="0"/>
                        </a:spcBef>
                        <a:spcAft>
                          <a:spcPts val="0"/>
                        </a:spcAft>
                      </a:pPr>
                      <a:r>
                        <a:rPr lang="en-US" sz="2400" b="0" i="1" dirty="0">
                          <a:effectLst/>
                          <a:latin typeface="Arial" panose="020B0604020202020204" pitchFamily="34" charset="0"/>
                          <a:cs typeface="Arial" panose="020B0604020202020204" pitchFamily="34" charset="0"/>
                        </a:rPr>
                        <a:t>Head of Research</a:t>
                      </a:r>
                    </a:p>
                    <a:p>
                      <a:pPr marL="0" marR="0">
                        <a:spcBef>
                          <a:spcPts val="0"/>
                        </a:spcBef>
                        <a:spcAft>
                          <a:spcPts val="0"/>
                        </a:spcAft>
                      </a:pPr>
                      <a:r>
                        <a:rPr lang="en-US" sz="2400" b="0" dirty="0">
                          <a:effectLst/>
                          <a:latin typeface="Arial" panose="020B0604020202020204" pitchFamily="34" charset="0"/>
                          <a:cs typeface="Arial" panose="020B0604020202020204" pitchFamily="34" charset="0"/>
                        </a:rPr>
                        <a:t>National Hemophilia Foundation (NFH)</a:t>
                      </a:r>
                    </a:p>
                    <a:p>
                      <a:pPr marL="0" marR="0">
                        <a:spcBef>
                          <a:spcPts val="0"/>
                        </a:spcBef>
                        <a:spcAft>
                          <a:spcPts val="0"/>
                        </a:spcAft>
                      </a:pPr>
                      <a:r>
                        <a:rPr lang="en-US" sz="2400" b="0" dirty="0">
                          <a:effectLst/>
                          <a:latin typeface="Arial" panose="020B0604020202020204" pitchFamily="34" charset="0"/>
                          <a:cs typeface="Arial" panose="020B0604020202020204" pitchFamily="34" charset="0"/>
                        </a:rPr>
                        <a:t> </a:t>
                      </a:r>
                      <a:endParaRPr lang="en-US" sz="2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4035794375"/>
                  </a:ext>
                </a:extLst>
              </a:tr>
            </a:tbl>
          </a:graphicData>
        </a:graphic>
      </p:graphicFrame>
    </p:spTree>
    <p:extLst>
      <p:ext uri="{BB962C8B-B14F-4D97-AF65-F5344CB8AC3E}">
        <p14:creationId xmlns:p14="http://schemas.microsoft.com/office/powerpoint/2010/main" val="1562360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Stakeholders</a:t>
            </a:r>
          </a:p>
        </p:txBody>
      </p:sp>
      <p:grpSp>
        <p:nvGrpSpPr>
          <p:cNvPr id="87" name="Group 86"/>
          <p:cNvGrpSpPr/>
          <p:nvPr/>
        </p:nvGrpSpPr>
        <p:grpSpPr>
          <a:xfrm>
            <a:off x="2970395" y="2258361"/>
            <a:ext cx="6008034" cy="3047620"/>
            <a:chOff x="906818" y="2312708"/>
            <a:chExt cx="6008034" cy="3047620"/>
          </a:xfrm>
        </p:grpSpPr>
        <p:pic>
          <p:nvPicPr>
            <p:cNvPr id="38" name="Picture 37"/>
            <p:cNvPicPr>
              <a:picLocks noChangeAspect="1"/>
            </p:cNvPicPr>
            <p:nvPr/>
          </p:nvPicPr>
          <p:blipFill>
            <a:blip r:embed="rId2">
              <a:duotone>
                <a:schemeClr val="accent1">
                  <a:shade val="45000"/>
                  <a:satMod val="135000"/>
                </a:schemeClr>
                <a:prstClr val="white"/>
              </a:duotone>
            </a:blip>
            <a:stretch>
              <a:fillRect/>
            </a:stretch>
          </p:blipFill>
          <p:spPr>
            <a:xfrm>
              <a:off x="1516342" y="2922232"/>
              <a:ext cx="609524" cy="609524"/>
            </a:xfrm>
            <a:prstGeom prst="rect">
              <a:avLst/>
            </a:prstGeom>
          </p:spPr>
        </p:pic>
        <p:pic>
          <p:nvPicPr>
            <p:cNvPr id="39" name="Picture 38"/>
            <p:cNvPicPr>
              <a:picLocks noChangeAspect="1"/>
            </p:cNvPicPr>
            <p:nvPr/>
          </p:nvPicPr>
          <p:blipFill>
            <a:blip r:embed="rId2">
              <a:duotone>
                <a:schemeClr val="accent2">
                  <a:shade val="45000"/>
                  <a:satMod val="135000"/>
                </a:schemeClr>
                <a:prstClr val="white"/>
              </a:duotone>
            </a:blip>
            <a:stretch>
              <a:fillRect/>
            </a:stretch>
          </p:blipFill>
          <p:spPr>
            <a:xfrm>
              <a:off x="2125866" y="3531756"/>
              <a:ext cx="609524" cy="609524"/>
            </a:xfrm>
            <a:prstGeom prst="rect">
              <a:avLst/>
            </a:prstGeom>
          </p:spPr>
        </p:pic>
        <p:pic>
          <p:nvPicPr>
            <p:cNvPr id="40" name="Picture 39"/>
            <p:cNvPicPr>
              <a:picLocks noChangeAspect="1"/>
            </p:cNvPicPr>
            <p:nvPr/>
          </p:nvPicPr>
          <p:blipFill>
            <a:blip r:embed="rId2">
              <a:duotone>
                <a:schemeClr val="accent1">
                  <a:shade val="45000"/>
                  <a:satMod val="135000"/>
                </a:schemeClr>
                <a:prstClr val="white"/>
              </a:duotone>
            </a:blip>
            <a:stretch>
              <a:fillRect/>
            </a:stretch>
          </p:blipFill>
          <p:spPr>
            <a:xfrm>
              <a:off x="906818" y="2922232"/>
              <a:ext cx="609524" cy="609524"/>
            </a:xfrm>
            <a:prstGeom prst="rect">
              <a:avLst/>
            </a:prstGeom>
          </p:spPr>
        </p:pic>
        <p:pic>
          <p:nvPicPr>
            <p:cNvPr id="41" name="Picture 40"/>
            <p:cNvPicPr>
              <a:picLocks noChangeAspect="1"/>
            </p:cNvPicPr>
            <p:nvPr/>
          </p:nvPicPr>
          <p:blipFill>
            <a:blip r:embed="rId2">
              <a:duotone>
                <a:schemeClr val="accent1">
                  <a:shade val="45000"/>
                  <a:satMod val="135000"/>
                </a:schemeClr>
                <a:prstClr val="white"/>
              </a:duotone>
            </a:blip>
            <a:stretch>
              <a:fillRect/>
            </a:stretch>
          </p:blipFill>
          <p:spPr>
            <a:xfrm>
              <a:off x="1516342" y="2312708"/>
              <a:ext cx="609524" cy="609524"/>
            </a:xfrm>
            <a:prstGeom prst="rect">
              <a:avLst/>
            </a:prstGeom>
          </p:spPr>
        </p:pic>
        <p:pic>
          <p:nvPicPr>
            <p:cNvPr id="42" name="Picture 41"/>
            <p:cNvPicPr>
              <a:picLocks noChangeAspect="1"/>
            </p:cNvPicPr>
            <p:nvPr/>
          </p:nvPicPr>
          <p:blipFill>
            <a:blip r:embed="rId2">
              <a:duotone>
                <a:schemeClr val="accent2">
                  <a:shade val="45000"/>
                  <a:satMod val="135000"/>
                </a:schemeClr>
                <a:prstClr val="white"/>
              </a:duotone>
            </a:blip>
            <a:stretch>
              <a:fillRect/>
            </a:stretch>
          </p:blipFill>
          <p:spPr>
            <a:xfrm>
              <a:off x="906818" y="3531756"/>
              <a:ext cx="609524" cy="609524"/>
            </a:xfrm>
            <a:prstGeom prst="rect">
              <a:avLst/>
            </a:prstGeom>
          </p:spPr>
        </p:pic>
        <p:pic>
          <p:nvPicPr>
            <p:cNvPr id="43" name="Picture 42"/>
            <p:cNvPicPr>
              <a:picLocks noChangeAspect="1"/>
            </p:cNvPicPr>
            <p:nvPr/>
          </p:nvPicPr>
          <p:blipFill>
            <a:blip r:embed="rId2">
              <a:duotone>
                <a:schemeClr val="accent2">
                  <a:shade val="45000"/>
                  <a:satMod val="135000"/>
                </a:schemeClr>
                <a:prstClr val="white"/>
              </a:duotone>
            </a:blip>
            <a:stretch>
              <a:fillRect/>
            </a:stretch>
          </p:blipFill>
          <p:spPr>
            <a:xfrm>
              <a:off x="906818" y="4141280"/>
              <a:ext cx="609524" cy="609524"/>
            </a:xfrm>
            <a:prstGeom prst="rect">
              <a:avLst/>
            </a:prstGeom>
          </p:spPr>
        </p:pic>
        <p:pic>
          <p:nvPicPr>
            <p:cNvPr id="44" name="Picture 43"/>
            <p:cNvPicPr>
              <a:picLocks noChangeAspect="1"/>
            </p:cNvPicPr>
            <p:nvPr/>
          </p:nvPicPr>
          <p:blipFill>
            <a:blip r:embed="rId2">
              <a:duotone>
                <a:schemeClr val="accent2">
                  <a:shade val="45000"/>
                  <a:satMod val="135000"/>
                </a:schemeClr>
                <a:prstClr val="white"/>
              </a:duotone>
            </a:blip>
            <a:stretch>
              <a:fillRect/>
            </a:stretch>
          </p:blipFill>
          <p:spPr>
            <a:xfrm>
              <a:off x="1516342" y="3531756"/>
              <a:ext cx="609524" cy="609524"/>
            </a:xfrm>
            <a:prstGeom prst="rect">
              <a:avLst/>
            </a:prstGeom>
          </p:spPr>
        </p:pic>
        <p:pic>
          <p:nvPicPr>
            <p:cNvPr id="45" name="Picture 44"/>
            <p:cNvPicPr>
              <a:picLocks noChangeAspect="1"/>
            </p:cNvPicPr>
            <p:nvPr/>
          </p:nvPicPr>
          <p:blipFill>
            <a:blip r:embed="rId2">
              <a:duotone>
                <a:schemeClr val="accent1">
                  <a:shade val="45000"/>
                  <a:satMod val="135000"/>
                </a:schemeClr>
                <a:prstClr val="white"/>
              </a:duotone>
            </a:blip>
            <a:stretch>
              <a:fillRect/>
            </a:stretch>
          </p:blipFill>
          <p:spPr>
            <a:xfrm>
              <a:off x="2121904" y="2312708"/>
              <a:ext cx="609524" cy="609524"/>
            </a:xfrm>
            <a:prstGeom prst="rect">
              <a:avLst/>
            </a:prstGeom>
          </p:spPr>
        </p:pic>
        <p:pic>
          <p:nvPicPr>
            <p:cNvPr id="46" name="Picture 45"/>
            <p:cNvPicPr>
              <a:picLocks noChangeAspect="1"/>
            </p:cNvPicPr>
            <p:nvPr/>
          </p:nvPicPr>
          <p:blipFill>
            <a:blip r:embed="rId2">
              <a:duotone>
                <a:schemeClr val="accent1">
                  <a:shade val="45000"/>
                  <a:satMod val="135000"/>
                </a:schemeClr>
                <a:prstClr val="white"/>
              </a:duotone>
            </a:blip>
            <a:stretch>
              <a:fillRect/>
            </a:stretch>
          </p:blipFill>
          <p:spPr>
            <a:xfrm>
              <a:off x="2125866" y="2922232"/>
              <a:ext cx="609524" cy="609524"/>
            </a:xfrm>
            <a:prstGeom prst="rect">
              <a:avLst/>
            </a:prstGeom>
          </p:spPr>
        </p:pic>
        <p:pic>
          <p:nvPicPr>
            <p:cNvPr id="47" name="Picture 46"/>
            <p:cNvPicPr>
              <a:picLocks noChangeAspect="1"/>
            </p:cNvPicPr>
            <p:nvPr/>
          </p:nvPicPr>
          <p:blipFill>
            <a:blip r:embed="rId2">
              <a:duotone>
                <a:schemeClr val="accent2">
                  <a:shade val="45000"/>
                  <a:satMod val="135000"/>
                </a:schemeClr>
                <a:prstClr val="white"/>
              </a:duotone>
            </a:blip>
            <a:stretch>
              <a:fillRect/>
            </a:stretch>
          </p:blipFill>
          <p:spPr>
            <a:xfrm>
              <a:off x="1516342" y="4141280"/>
              <a:ext cx="609524" cy="609524"/>
            </a:xfrm>
            <a:prstGeom prst="rect">
              <a:avLst/>
            </a:prstGeom>
          </p:spPr>
        </p:pic>
        <p:pic>
          <p:nvPicPr>
            <p:cNvPr id="49" name="Picture 48"/>
            <p:cNvPicPr>
              <a:picLocks noChangeAspect="1"/>
            </p:cNvPicPr>
            <p:nvPr/>
          </p:nvPicPr>
          <p:blipFill>
            <a:blip r:embed="rId2">
              <a:duotone>
                <a:schemeClr val="accent5">
                  <a:shade val="45000"/>
                  <a:satMod val="135000"/>
                </a:schemeClr>
                <a:prstClr val="white"/>
              </a:duotone>
            </a:blip>
            <a:stretch>
              <a:fillRect/>
            </a:stretch>
          </p:blipFill>
          <p:spPr>
            <a:xfrm>
              <a:off x="1512380" y="4750804"/>
              <a:ext cx="609524" cy="609524"/>
            </a:xfrm>
            <a:prstGeom prst="rect">
              <a:avLst/>
            </a:prstGeom>
          </p:spPr>
        </p:pic>
        <p:pic>
          <p:nvPicPr>
            <p:cNvPr id="50" name="Picture 49"/>
            <p:cNvPicPr>
              <a:picLocks noChangeAspect="1"/>
            </p:cNvPicPr>
            <p:nvPr/>
          </p:nvPicPr>
          <p:blipFill>
            <a:blip r:embed="rId2">
              <a:duotone>
                <a:schemeClr val="accent5">
                  <a:shade val="45000"/>
                  <a:satMod val="135000"/>
                </a:schemeClr>
                <a:prstClr val="white"/>
              </a:duotone>
            </a:blip>
            <a:stretch>
              <a:fillRect/>
            </a:stretch>
          </p:blipFill>
          <p:spPr>
            <a:xfrm>
              <a:off x="2121904" y="4141280"/>
              <a:ext cx="609524" cy="609524"/>
            </a:xfrm>
            <a:prstGeom prst="rect">
              <a:avLst/>
            </a:prstGeom>
          </p:spPr>
        </p:pic>
        <p:pic>
          <p:nvPicPr>
            <p:cNvPr id="51" name="Picture 50"/>
            <p:cNvPicPr>
              <a:picLocks noChangeAspect="1"/>
            </p:cNvPicPr>
            <p:nvPr/>
          </p:nvPicPr>
          <p:blipFill>
            <a:blip r:embed="rId2">
              <a:duotone>
                <a:schemeClr val="accent5">
                  <a:shade val="45000"/>
                  <a:satMod val="135000"/>
                </a:schemeClr>
                <a:prstClr val="white"/>
              </a:duotone>
            </a:blip>
            <a:stretch>
              <a:fillRect/>
            </a:stretch>
          </p:blipFill>
          <p:spPr>
            <a:xfrm>
              <a:off x="2125866" y="4750804"/>
              <a:ext cx="609524" cy="609524"/>
            </a:xfrm>
            <a:prstGeom prst="rect">
              <a:avLst/>
            </a:prstGeom>
          </p:spPr>
        </p:pic>
        <p:pic>
          <p:nvPicPr>
            <p:cNvPr id="52" name="Picture 51"/>
            <p:cNvPicPr>
              <a:picLocks noChangeAspect="1"/>
            </p:cNvPicPr>
            <p:nvPr/>
          </p:nvPicPr>
          <p:blipFill>
            <a:blip r:embed="rId2">
              <a:duotone>
                <a:schemeClr val="accent1">
                  <a:shade val="45000"/>
                  <a:satMod val="135000"/>
                </a:schemeClr>
                <a:prstClr val="white"/>
              </a:duotone>
            </a:blip>
            <a:stretch>
              <a:fillRect/>
            </a:stretch>
          </p:blipFill>
          <p:spPr>
            <a:xfrm>
              <a:off x="2727466" y="2312708"/>
              <a:ext cx="609524" cy="609524"/>
            </a:xfrm>
            <a:prstGeom prst="rect">
              <a:avLst/>
            </a:prstGeom>
          </p:spPr>
        </p:pic>
        <p:pic>
          <p:nvPicPr>
            <p:cNvPr id="53" name="Picture 52"/>
            <p:cNvPicPr>
              <a:picLocks noChangeAspect="1"/>
            </p:cNvPicPr>
            <p:nvPr/>
          </p:nvPicPr>
          <p:blipFill>
            <a:blip r:embed="rId2">
              <a:duotone>
                <a:schemeClr val="accent6">
                  <a:shade val="45000"/>
                  <a:satMod val="135000"/>
                </a:schemeClr>
                <a:prstClr val="white"/>
              </a:duotone>
            </a:blip>
            <a:stretch>
              <a:fillRect/>
            </a:stretch>
          </p:blipFill>
          <p:spPr>
            <a:xfrm>
              <a:off x="2723504" y="2922232"/>
              <a:ext cx="609524" cy="609524"/>
            </a:xfrm>
            <a:prstGeom prst="rect">
              <a:avLst/>
            </a:prstGeom>
          </p:spPr>
        </p:pic>
        <p:pic>
          <p:nvPicPr>
            <p:cNvPr id="54" name="Picture 53"/>
            <p:cNvPicPr>
              <a:picLocks noChangeAspect="1"/>
            </p:cNvPicPr>
            <p:nvPr/>
          </p:nvPicPr>
          <p:blipFill>
            <a:blip r:embed="rId2">
              <a:duotone>
                <a:schemeClr val="accent2">
                  <a:shade val="45000"/>
                  <a:satMod val="135000"/>
                </a:schemeClr>
                <a:prstClr val="white"/>
              </a:duotone>
            </a:blip>
            <a:stretch>
              <a:fillRect/>
            </a:stretch>
          </p:blipFill>
          <p:spPr>
            <a:xfrm>
              <a:off x="2719542" y="3531756"/>
              <a:ext cx="609524" cy="609524"/>
            </a:xfrm>
            <a:prstGeom prst="rect">
              <a:avLst/>
            </a:prstGeom>
          </p:spPr>
        </p:pic>
        <p:pic>
          <p:nvPicPr>
            <p:cNvPr id="55" name="Picture 54"/>
            <p:cNvPicPr>
              <a:picLocks noChangeAspect="1"/>
            </p:cNvPicPr>
            <p:nvPr/>
          </p:nvPicPr>
          <p:blipFill>
            <a:blip r:embed="rId2">
              <a:duotone>
                <a:schemeClr val="accent5">
                  <a:shade val="45000"/>
                  <a:satMod val="135000"/>
                </a:schemeClr>
                <a:prstClr val="white"/>
              </a:duotone>
            </a:blip>
            <a:stretch>
              <a:fillRect/>
            </a:stretch>
          </p:blipFill>
          <p:spPr>
            <a:xfrm>
              <a:off x="2713599" y="4141280"/>
              <a:ext cx="609524" cy="609524"/>
            </a:xfrm>
            <a:prstGeom prst="rect">
              <a:avLst/>
            </a:prstGeom>
          </p:spPr>
        </p:pic>
        <p:pic>
          <p:nvPicPr>
            <p:cNvPr id="56" name="Picture 55"/>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3587"/>
                      </a14:imgEffect>
                      <a14:imgEffect>
                        <a14:saturation sat="99000"/>
                      </a14:imgEffect>
                    </a14:imgLayer>
                  </a14:imgProps>
                </a:ext>
              </a:extLst>
            </a:blip>
            <a:stretch>
              <a:fillRect/>
            </a:stretch>
          </p:blipFill>
          <p:spPr>
            <a:xfrm>
              <a:off x="2713599" y="4750804"/>
              <a:ext cx="609524" cy="609524"/>
            </a:xfrm>
            <a:prstGeom prst="rect">
              <a:avLst/>
            </a:prstGeom>
          </p:spPr>
        </p:pic>
        <p:pic>
          <p:nvPicPr>
            <p:cNvPr id="57" name="Picture 56"/>
            <p:cNvPicPr>
              <a:picLocks noChangeAspect="1"/>
            </p:cNvPicPr>
            <p:nvPr/>
          </p:nvPicPr>
          <p:blipFill>
            <a:blip r:embed="rId2">
              <a:duotone>
                <a:schemeClr val="accent6">
                  <a:shade val="45000"/>
                  <a:satMod val="135000"/>
                </a:schemeClr>
                <a:prstClr val="white"/>
              </a:duotone>
            </a:blip>
            <a:stretch>
              <a:fillRect/>
            </a:stretch>
          </p:blipFill>
          <p:spPr>
            <a:xfrm>
              <a:off x="3301332" y="2312708"/>
              <a:ext cx="609524" cy="609524"/>
            </a:xfrm>
            <a:prstGeom prst="rect">
              <a:avLst/>
            </a:prstGeom>
          </p:spPr>
        </p:pic>
        <p:pic>
          <p:nvPicPr>
            <p:cNvPr id="58" name="Picture 57"/>
            <p:cNvPicPr>
              <a:picLocks noChangeAspect="1"/>
            </p:cNvPicPr>
            <p:nvPr/>
          </p:nvPicPr>
          <p:blipFill>
            <a:blip r:embed="rId2">
              <a:duotone>
                <a:schemeClr val="accent6">
                  <a:shade val="45000"/>
                  <a:satMod val="135000"/>
                </a:schemeClr>
                <a:prstClr val="white"/>
              </a:duotone>
            </a:blip>
            <a:stretch>
              <a:fillRect/>
            </a:stretch>
          </p:blipFill>
          <p:spPr>
            <a:xfrm>
              <a:off x="3301332" y="2922232"/>
              <a:ext cx="609524" cy="609524"/>
            </a:xfrm>
            <a:prstGeom prst="rect">
              <a:avLst/>
            </a:prstGeom>
          </p:spPr>
        </p:pic>
        <p:pic>
          <p:nvPicPr>
            <p:cNvPr id="59" name="Picture 58"/>
            <p:cNvPicPr>
              <a:picLocks noChangeAspect="1"/>
            </p:cNvPicPr>
            <p:nvPr/>
          </p:nvPicPr>
          <p:blipFill>
            <a:blip r:embed="rId2">
              <a:duotone>
                <a:schemeClr val="bg2">
                  <a:shade val="45000"/>
                  <a:satMod val="135000"/>
                </a:schemeClr>
                <a:prstClr val="white"/>
              </a:duotone>
            </a:blip>
            <a:stretch>
              <a:fillRect/>
            </a:stretch>
          </p:blipFill>
          <p:spPr>
            <a:xfrm>
              <a:off x="3323123" y="3531756"/>
              <a:ext cx="609524" cy="609524"/>
            </a:xfrm>
            <a:prstGeom prst="rect">
              <a:avLst/>
            </a:prstGeom>
          </p:spPr>
        </p:pic>
        <p:pic>
          <p:nvPicPr>
            <p:cNvPr id="60" name="Picture 59"/>
            <p:cNvPicPr>
              <a:picLocks noChangeAspect="1"/>
            </p:cNvPicPr>
            <p:nvPr/>
          </p:nvPicPr>
          <p:blipFill>
            <a:blip r:embed="rId2">
              <a:duotone>
                <a:schemeClr val="bg2">
                  <a:shade val="45000"/>
                  <a:satMod val="135000"/>
                </a:schemeClr>
                <a:prstClr val="white"/>
              </a:duotone>
            </a:blip>
            <a:stretch>
              <a:fillRect/>
            </a:stretch>
          </p:blipFill>
          <p:spPr>
            <a:xfrm>
              <a:off x="3298660" y="4141280"/>
              <a:ext cx="609524" cy="609524"/>
            </a:xfrm>
            <a:prstGeom prst="rect">
              <a:avLst/>
            </a:prstGeom>
          </p:spPr>
        </p:pic>
        <p:pic>
          <p:nvPicPr>
            <p:cNvPr id="61" name="Picture 60"/>
            <p:cNvPicPr>
              <a:picLocks noChangeAspect="1"/>
            </p:cNvPicPr>
            <p:nvPr/>
          </p:nvPicPr>
          <p:blipFill>
            <a:blip r:embed="rId2">
              <a:duotone>
                <a:schemeClr val="accent5">
                  <a:shade val="45000"/>
                  <a:satMod val="135000"/>
                </a:schemeClr>
                <a:prstClr val="white"/>
              </a:duotone>
            </a:blip>
            <a:stretch>
              <a:fillRect/>
            </a:stretch>
          </p:blipFill>
          <p:spPr>
            <a:xfrm>
              <a:off x="3294698" y="4750804"/>
              <a:ext cx="609524" cy="609524"/>
            </a:xfrm>
            <a:prstGeom prst="rect">
              <a:avLst/>
            </a:prstGeom>
          </p:spPr>
        </p:pic>
        <p:pic>
          <p:nvPicPr>
            <p:cNvPr id="62" name="Picture 61"/>
            <p:cNvPicPr>
              <a:picLocks noChangeAspect="1"/>
            </p:cNvPicPr>
            <p:nvPr/>
          </p:nvPicPr>
          <p:blipFill>
            <a:blip r:embed="rId2">
              <a:duotone>
                <a:schemeClr val="accent6">
                  <a:shade val="45000"/>
                  <a:satMod val="135000"/>
                </a:schemeClr>
                <a:prstClr val="white"/>
              </a:duotone>
            </a:blip>
            <a:stretch>
              <a:fillRect/>
            </a:stretch>
          </p:blipFill>
          <p:spPr>
            <a:xfrm>
              <a:off x="3889023" y="2312708"/>
              <a:ext cx="609524" cy="609524"/>
            </a:xfrm>
            <a:prstGeom prst="rect">
              <a:avLst/>
            </a:prstGeom>
          </p:spPr>
        </p:pic>
        <p:pic>
          <p:nvPicPr>
            <p:cNvPr id="63" name="Picture 62"/>
            <p:cNvPicPr>
              <a:picLocks noChangeAspect="1"/>
            </p:cNvPicPr>
            <p:nvPr/>
          </p:nvPicPr>
          <p:blipFill>
            <a:blip r:embed="rId2">
              <a:duotone>
                <a:schemeClr val="accent6">
                  <a:shade val="45000"/>
                  <a:satMod val="135000"/>
                </a:schemeClr>
                <a:prstClr val="white"/>
              </a:duotone>
            </a:blip>
            <a:stretch>
              <a:fillRect/>
            </a:stretch>
          </p:blipFill>
          <p:spPr>
            <a:xfrm>
              <a:off x="4498547" y="2922232"/>
              <a:ext cx="609524" cy="609524"/>
            </a:xfrm>
            <a:prstGeom prst="rect">
              <a:avLst/>
            </a:prstGeom>
          </p:spPr>
        </p:pic>
        <p:pic>
          <p:nvPicPr>
            <p:cNvPr id="64" name="Picture 63"/>
            <p:cNvPicPr>
              <a:picLocks noChangeAspect="1"/>
            </p:cNvPicPr>
            <p:nvPr/>
          </p:nvPicPr>
          <p:blipFill>
            <a:blip r:embed="rId2"/>
            <a:stretch>
              <a:fillRect/>
            </a:stretch>
          </p:blipFill>
          <p:spPr>
            <a:xfrm>
              <a:off x="5108071" y="3531756"/>
              <a:ext cx="609524" cy="609524"/>
            </a:xfrm>
            <a:prstGeom prst="rect">
              <a:avLst/>
            </a:prstGeom>
          </p:spPr>
        </p:pic>
        <p:pic>
          <p:nvPicPr>
            <p:cNvPr id="65" name="Picture 64"/>
            <p:cNvPicPr>
              <a:picLocks noChangeAspect="1"/>
            </p:cNvPicPr>
            <p:nvPr/>
          </p:nvPicPr>
          <p:blipFill>
            <a:blip r:embed="rId2">
              <a:duotone>
                <a:schemeClr val="accent6">
                  <a:shade val="45000"/>
                  <a:satMod val="135000"/>
                </a:schemeClr>
                <a:prstClr val="white"/>
              </a:duotone>
            </a:blip>
            <a:stretch>
              <a:fillRect/>
            </a:stretch>
          </p:blipFill>
          <p:spPr>
            <a:xfrm>
              <a:off x="3889023" y="2922232"/>
              <a:ext cx="609524" cy="609524"/>
            </a:xfrm>
            <a:prstGeom prst="rect">
              <a:avLst/>
            </a:prstGeom>
          </p:spPr>
        </p:pic>
        <p:pic>
          <p:nvPicPr>
            <p:cNvPr id="66" name="Picture 65"/>
            <p:cNvPicPr>
              <a:picLocks noChangeAspect="1"/>
            </p:cNvPicPr>
            <p:nvPr/>
          </p:nvPicPr>
          <p:blipFill>
            <a:blip r:embed="rId2">
              <a:duotone>
                <a:schemeClr val="accent4">
                  <a:shade val="45000"/>
                  <a:satMod val="135000"/>
                </a:schemeClr>
                <a:prstClr val="white"/>
              </a:duotone>
            </a:blip>
            <a:stretch>
              <a:fillRect/>
            </a:stretch>
          </p:blipFill>
          <p:spPr>
            <a:xfrm>
              <a:off x="4498547" y="2312708"/>
              <a:ext cx="609524" cy="609524"/>
            </a:xfrm>
            <a:prstGeom prst="rect">
              <a:avLst/>
            </a:prstGeom>
          </p:spPr>
        </p:pic>
        <p:pic>
          <p:nvPicPr>
            <p:cNvPr id="67" name="Picture 66"/>
            <p:cNvPicPr>
              <a:picLocks noChangeAspect="1"/>
            </p:cNvPicPr>
            <p:nvPr/>
          </p:nvPicPr>
          <p:blipFill>
            <a:blip r:embed="rId2">
              <a:duotone>
                <a:schemeClr val="bg2">
                  <a:shade val="45000"/>
                  <a:satMod val="135000"/>
                </a:schemeClr>
                <a:prstClr val="white"/>
              </a:duotone>
            </a:blip>
            <a:stretch>
              <a:fillRect/>
            </a:stretch>
          </p:blipFill>
          <p:spPr>
            <a:xfrm>
              <a:off x="3889023" y="3531756"/>
              <a:ext cx="609524" cy="609524"/>
            </a:xfrm>
            <a:prstGeom prst="rect">
              <a:avLst/>
            </a:prstGeom>
          </p:spPr>
        </p:pic>
        <p:pic>
          <p:nvPicPr>
            <p:cNvPr id="68" name="Picture 67"/>
            <p:cNvPicPr>
              <a:picLocks noChangeAspect="1"/>
            </p:cNvPicPr>
            <p:nvPr/>
          </p:nvPicPr>
          <p:blipFill>
            <a:blip r:embed="rId2">
              <a:duotone>
                <a:schemeClr val="bg2">
                  <a:shade val="45000"/>
                  <a:satMod val="135000"/>
                </a:schemeClr>
                <a:prstClr val="white"/>
              </a:duotone>
            </a:blip>
            <a:stretch>
              <a:fillRect/>
            </a:stretch>
          </p:blipFill>
          <p:spPr>
            <a:xfrm>
              <a:off x="3889023" y="4141280"/>
              <a:ext cx="609524" cy="609524"/>
            </a:xfrm>
            <a:prstGeom prst="rect">
              <a:avLst/>
            </a:prstGeom>
          </p:spPr>
        </p:pic>
        <p:pic>
          <p:nvPicPr>
            <p:cNvPr id="69" name="Picture 68"/>
            <p:cNvPicPr>
              <a:picLocks noChangeAspect="1"/>
            </p:cNvPicPr>
            <p:nvPr/>
          </p:nvPicPr>
          <p:blipFill>
            <a:blip r:embed="rId2"/>
            <a:stretch>
              <a:fillRect/>
            </a:stretch>
          </p:blipFill>
          <p:spPr>
            <a:xfrm>
              <a:off x="4498547" y="3531756"/>
              <a:ext cx="609524" cy="609524"/>
            </a:xfrm>
            <a:prstGeom prst="rect">
              <a:avLst/>
            </a:prstGeom>
          </p:spPr>
        </p:pic>
        <p:pic>
          <p:nvPicPr>
            <p:cNvPr id="70" name="Picture 69"/>
            <p:cNvPicPr>
              <a:picLocks noChangeAspect="1"/>
            </p:cNvPicPr>
            <p:nvPr/>
          </p:nvPicPr>
          <p:blipFill>
            <a:blip r:embed="rId2">
              <a:duotone>
                <a:schemeClr val="accent4">
                  <a:shade val="45000"/>
                  <a:satMod val="135000"/>
                </a:schemeClr>
                <a:prstClr val="white"/>
              </a:duotone>
            </a:blip>
            <a:stretch>
              <a:fillRect/>
            </a:stretch>
          </p:blipFill>
          <p:spPr>
            <a:xfrm>
              <a:off x="5104109" y="2312708"/>
              <a:ext cx="609524" cy="609524"/>
            </a:xfrm>
            <a:prstGeom prst="rect">
              <a:avLst/>
            </a:prstGeom>
          </p:spPr>
        </p:pic>
        <p:pic>
          <p:nvPicPr>
            <p:cNvPr id="71" name="Picture 70"/>
            <p:cNvPicPr>
              <a:picLocks noChangeAspect="1"/>
            </p:cNvPicPr>
            <p:nvPr/>
          </p:nvPicPr>
          <p:blipFill>
            <a:blip r:embed="rId2">
              <a:duotone>
                <a:schemeClr val="accent4">
                  <a:shade val="45000"/>
                  <a:satMod val="135000"/>
                </a:schemeClr>
                <a:prstClr val="white"/>
              </a:duotone>
            </a:blip>
            <a:stretch>
              <a:fillRect/>
            </a:stretch>
          </p:blipFill>
          <p:spPr>
            <a:xfrm>
              <a:off x="5108071" y="2922232"/>
              <a:ext cx="609524" cy="609524"/>
            </a:xfrm>
            <a:prstGeom prst="rect">
              <a:avLst/>
            </a:prstGeom>
          </p:spPr>
        </p:pic>
        <p:pic>
          <p:nvPicPr>
            <p:cNvPr id="72" name="Picture 71"/>
            <p:cNvPicPr>
              <a:picLocks noChangeAspect="1"/>
            </p:cNvPicPr>
            <p:nvPr/>
          </p:nvPicPr>
          <p:blipFill>
            <a:blip r:embed="rId2">
              <a:duotone>
                <a:schemeClr val="bg2">
                  <a:shade val="45000"/>
                  <a:satMod val="135000"/>
                </a:schemeClr>
                <a:prstClr val="white"/>
              </a:duotone>
            </a:blip>
            <a:stretch>
              <a:fillRect/>
            </a:stretch>
          </p:blipFill>
          <p:spPr>
            <a:xfrm>
              <a:off x="4498547" y="4141280"/>
              <a:ext cx="609524" cy="609524"/>
            </a:xfrm>
            <a:prstGeom prst="rect">
              <a:avLst/>
            </a:prstGeom>
          </p:spPr>
        </p:pic>
        <p:pic>
          <p:nvPicPr>
            <p:cNvPr id="75" name="Picture 74"/>
            <p:cNvPicPr>
              <a:picLocks noChangeAspect="1"/>
            </p:cNvPicPr>
            <p:nvPr/>
          </p:nvPicPr>
          <p:blipFill>
            <a:blip r:embed="rId2"/>
            <a:stretch>
              <a:fillRect/>
            </a:stretch>
          </p:blipFill>
          <p:spPr>
            <a:xfrm>
              <a:off x="5104109" y="4141280"/>
              <a:ext cx="609524" cy="609524"/>
            </a:xfrm>
            <a:prstGeom prst="rect">
              <a:avLst/>
            </a:prstGeom>
          </p:spPr>
        </p:pic>
        <p:pic>
          <p:nvPicPr>
            <p:cNvPr id="77" name="Picture 76"/>
            <p:cNvPicPr>
              <a:picLocks noChangeAspect="1"/>
            </p:cNvPicPr>
            <p:nvPr/>
          </p:nvPicPr>
          <p:blipFill>
            <a:blip r:embed="rId2">
              <a:duotone>
                <a:schemeClr val="accent4">
                  <a:shade val="45000"/>
                  <a:satMod val="135000"/>
                </a:schemeClr>
                <a:prstClr val="white"/>
              </a:duotone>
            </a:blip>
            <a:stretch>
              <a:fillRect/>
            </a:stretch>
          </p:blipFill>
          <p:spPr>
            <a:xfrm>
              <a:off x="5709671" y="2312708"/>
              <a:ext cx="609524" cy="609524"/>
            </a:xfrm>
            <a:prstGeom prst="rect">
              <a:avLst/>
            </a:prstGeom>
          </p:spPr>
        </p:pic>
        <p:pic>
          <p:nvPicPr>
            <p:cNvPr id="78" name="Picture 77"/>
            <p:cNvPicPr>
              <a:picLocks noChangeAspect="1"/>
            </p:cNvPicPr>
            <p:nvPr/>
          </p:nvPicPr>
          <p:blipFill>
            <a:blip r:embed="rId2">
              <a:duotone>
                <a:schemeClr val="accent4">
                  <a:shade val="45000"/>
                  <a:satMod val="135000"/>
                </a:schemeClr>
                <a:prstClr val="white"/>
              </a:duotone>
            </a:blip>
            <a:stretch>
              <a:fillRect/>
            </a:stretch>
          </p:blipFill>
          <p:spPr>
            <a:xfrm>
              <a:off x="5705709" y="2922232"/>
              <a:ext cx="609524" cy="609524"/>
            </a:xfrm>
            <a:prstGeom prst="rect">
              <a:avLst/>
            </a:prstGeom>
          </p:spPr>
        </p:pic>
        <p:pic>
          <p:nvPicPr>
            <p:cNvPr id="79" name="Picture 78"/>
            <p:cNvPicPr>
              <a:picLocks noChangeAspect="1"/>
            </p:cNvPicPr>
            <p:nvPr/>
          </p:nvPicPr>
          <p:blipFill>
            <a:blip r:embed="rId2"/>
            <a:stretch>
              <a:fillRect/>
            </a:stretch>
          </p:blipFill>
          <p:spPr>
            <a:xfrm>
              <a:off x="5701747" y="3531756"/>
              <a:ext cx="609524" cy="609524"/>
            </a:xfrm>
            <a:prstGeom prst="rect">
              <a:avLst/>
            </a:prstGeom>
          </p:spPr>
        </p:pic>
        <p:pic>
          <p:nvPicPr>
            <p:cNvPr id="80" name="Picture 79"/>
            <p:cNvPicPr>
              <a:picLocks noChangeAspect="1"/>
            </p:cNvPicPr>
            <p:nvPr/>
          </p:nvPicPr>
          <p:blipFill>
            <a:blip r:embed="rId2">
              <a:duotone>
                <a:prstClr val="black"/>
                <a:schemeClr val="tx2">
                  <a:tint val="45000"/>
                  <a:satMod val="400000"/>
                </a:schemeClr>
              </a:duotone>
            </a:blip>
            <a:stretch>
              <a:fillRect/>
            </a:stretch>
          </p:blipFill>
          <p:spPr>
            <a:xfrm>
              <a:off x="5695804" y="4141280"/>
              <a:ext cx="609524" cy="609524"/>
            </a:xfrm>
            <a:prstGeom prst="rect">
              <a:avLst/>
            </a:prstGeom>
          </p:spPr>
        </p:pic>
        <p:pic>
          <p:nvPicPr>
            <p:cNvPr id="83" name="Picture 82"/>
            <p:cNvPicPr>
              <a:picLocks noChangeAspect="1"/>
            </p:cNvPicPr>
            <p:nvPr/>
          </p:nvPicPr>
          <p:blipFill>
            <a:blip r:embed="rId2">
              <a:duotone>
                <a:schemeClr val="accent4">
                  <a:shade val="45000"/>
                  <a:satMod val="135000"/>
                </a:schemeClr>
                <a:prstClr val="white"/>
              </a:duotone>
            </a:blip>
            <a:stretch>
              <a:fillRect/>
            </a:stretch>
          </p:blipFill>
          <p:spPr>
            <a:xfrm>
              <a:off x="6283537" y="2922232"/>
              <a:ext cx="609524" cy="609524"/>
            </a:xfrm>
            <a:prstGeom prst="rect">
              <a:avLst/>
            </a:prstGeom>
          </p:spPr>
        </p:pic>
        <p:pic>
          <p:nvPicPr>
            <p:cNvPr id="84" name="Picture 83"/>
            <p:cNvPicPr>
              <a:picLocks noChangeAspect="1"/>
            </p:cNvPicPr>
            <p:nvPr/>
          </p:nvPicPr>
          <p:blipFill>
            <a:blip r:embed="rId2"/>
            <a:stretch>
              <a:fillRect/>
            </a:stretch>
          </p:blipFill>
          <p:spPr>
            <a:xfrm>
              <a:off x="6305328" y="3531756"/>
              <a:ext cx="609524" cy="609524"/>
            </a:xfrm>
            <a:prstGeom prst="rect">
              <a:avLst/>
            </a:prstGeom>
          </p:spPr>
        </p:pic>
        <p:pic>
          <p:nvPicPr>
            <p:cNvPr id="85" name="Picture 84"/>
            <p:cNvPicPr>
              <a:picLocks noChangeAspect="1"/>
            </p:cNvPicPr>
            <p:nvPr/>
          </p:nvPicPr>
          <p:blipFill>
            <a:blip r:embed="rId2">
              <a:duotone>
                <a:prstClr val="black"/>
                <a:schemeClr val="tx2">
                  <a:tint val="45000"/>
                  <a:satMod val="400000"/>
                </a:schemeClr>
              </a:duotone>
            </a:blip>
            <a:stretch>
              <a:fillRect/>
            </a:stretch>
          </p:blipFill>
          <p:spPr>
            <a:xfrm>
              <a:off x="6280865" y="4141280"/>
              <a:ext cx="609524" cy="609524"/>
            </a:xfrm>
            <a:prstGeom prst="rect">
              <a:avLst/>
            </a:prstGeom>
          </p:spPr>
        </p:pic>
      </p:grpSp>
      <p:sp>
        <p:nvSpPr>
          <p:cNvPr id="88" name="TextBox 87"/>
          <p:cNvSpPr txBox="1"/>
          <p:nvPr/>
        </p:nvSpPr>
        <p:spPr>
          <a:xfrm>
            <a:off x="2125214" y="1868248"/>
            <a:ext cx="1713860" cy="369332"/>
          </a:xfrm>
          <a:prstGeom prst="rect">
            <a:avLst/>
          </a:prstGeom>
          <a:noFill/>
        </p:spPr>
        <p:txBody>
          <a:bodyPr wrap="square" rtlCol="0">
            <a:spAutoFit/>
          </a:bodyPr>
          <a:lstStyle/>
          <a:p>
            <a:r>
              <a:rPr lang="en-US" dirty="0">
                <a:solidFill>
                  <a:srgbClr val="175F9E"/>
                </a:solidFill>
                <a:latin typeface="Arial Black" panose="020B0A04020102020204" pitchFamily="34" charset="0"/>
                <a:cs typeface="Arial" panose="020B0604020202020204" pitchFamily="34" charset="0"/>
              </a:rPr>
              <a:t>clinicians</a:t>
            </a:r>
          </a:p>
        </p:txBody>
      </p:sp>
      <p:sp>
        <p:nvSpPr>
          <p:cNvPr id="89" name="TextBox 88"/>
          <p:cNvSpPr txBox="1"/>
          <p:nvPr/>
        </p:nvSpPr>
        <p:spPr>
          <a:xfrm>
            <a:off x="7138826" y="1837344"/>
            <a:ext cx="3851910" cy="369332"/>
          </a:xfrm>
          <a:prstGeom prst="rect">
            <a:avLst/>
          </a:prstGeom>
          <a:noFill/>
        </p:spPr>
        <p:txBody>
          <a:bodyPr wrap="square" rtlCol="0">
            <a:spAutoFit/>
          </a:bodyPr>
          <a:lstStyle/>
          <a:p>
            <a:r>
              <a:rPr lang="en-US" dirty="0">
                <a:solidFill>
                  <a:srgbClr val="D29500"/>
                </a:solidFill>
                <a:latin typeface="Arial Black" panose="020B0A04020102020204" pitchFamily="34" charset="0"/>
                <a:cs typeface="Arial" panose="020B0604020202020204" pitchFamily="34" charset="0"/>
              </a:rPr>
              <a:t>patients/patient advocates</a:t>
            </a:r>
          </a:p>
        </p:txBody>
      </p:sp>
      <p:sp>
        <p:nvSpPr>
          <p:cNvPr id="90" name="TextBox 89"/>
          <p:cNvSpPr txBox="1"/>
          <p:nvPr/>
        </p:nvSpPr>
        <p:spPr>
          <a:xfrm>
            <a:off x="5050638" y="1545083"/>
            <a:ext cx="1786871" cy="646331"/>
          </a:xfrm>
          <a:prstGeom prst="rect">
            <a:avLst/>
          </a:prstGeom>
          <a:noFill/>
        </p:spPr>
        <p:txBody>
          <a:bodyPr wrap="square" rtlCol="0">
            <a:spAutoFit/>
          </a:bodyPr>
          <a:lstStyle/>
          <a:p>
            <a:pPr algn="ctr"/>
            <a:r>
              <a:rPr lang="en-US" dirty="0">
                <a:solidFill>
                  <a:srgbClr val="0C8D45"/>
                </a:solidFill>
                <a:latin typeface="Arial Black" panose="020B0A04020102020204" pitchFamily="34" charset="0"/>
                <a:cs typeface="Arial" panose="020B0604020202020204" pitchFamily="34" charset="0"/>
              </a:rPr>
              <a:t>US</a:t>
            </a:r>
          </a:p>
          <a:p>
            <a:pPr algn="ctr"/>
            <a:r>
              <a:rPr lang="en-US" dirty="0">
                <a:solidFill>
                  <a:srgbClr val="0C8D45"/>
                </a:solidFill>
                <a:latin typeface="Arial Black" panose="020B0A04020102020204" pitchFamily="34" charset="0"/>
                <a:cs typeface="Arial" panose="020B0604020202020204" pitchFamily="34" charset="0"/>
              </a:rPr>
              <a:t> payers</a:t>
            </a:r>
          </a:p>
        </p:txBody>
      </p:sp>
      <p:sp>
        <p:nvSpPr>
          <p:cNvPr id="91" name="TextBox 90"/>
          <p:cNvSpPr txBox="1"/>
          <p:nvPr/>
        </p:nvSpPr>
        <p:spPr>
          <a:xfrm>
            <a:off x="5309662" y="5439691"/>
            <a:ext cx="1869148" cy="646331"/>
          </a:xfrm>
          <a:prstGeom prst="rect">
            <a:avLst/>
          </a:prstGeom>
          <a:noFill/>
        </p:spPr>
        <p:txBody>
          <a:bodyPr wrap="square" rtlCol="0">
            <a:spAutoFit/>
          </a:bodyPr>
          <a:lstStyle/>
          <a:p>
            <a:pPr algn="ctr"/>
            <a:r>
              <a:rPr lang="en-US" dirty="0">
                <a:solidFill>
                  <a:schemeClr val="bg1">
                    <a:lumMod val="65000"/>
                  </a:schemeClr>
                </a:solidFill>
                <a:latin typeface="Arial Black" panose="020B0A04020102020204" pitchFamily="34" charset="0"/>
                <a:cs typeface="Arial" panose="020B0604020202020204" pitchFamily="34" charset="0"/>
              </a:rPr>
              <a:t>international payers/HTA</a:t>
            </a:r>
          </a:p>
        </p:txBody>
      </p:sp>
      <p:sp>
        <p:nvSpPr>
          <p:cNvPr id="92" name="TextBox 91"/>
          <p:cNvSpPr txBox="1"/>
          <p:nvPr/>
        </p:nvSpPr>
        <p:spPr>
          <a:xfrm>
            <a:off x="1362531" y="3416689"/>
            <a:ext cx="1786871" cy="646331"/>
          </a:xfrm>
          <a:prstGeom prst="rect">
            <a:avLst/>
          </a:prstGeom>
          <a:noFill/>
        </p:spPr>
        <p:txBody>
          <a:bodyPr wrap="square" rtlCol="0">
            <a:spAutoFit/>
          </a:bodyPr>
          <a:lstStyle/>
          <a:p>
            <a:pPr algn="ctr"/>
            <a:r>
              <a:rPr lang="en-US" dirty="0">
                <a:solidFill>
                  <a:srgbClr val="BF6800"/>
                </a:solidFill>
                <a:latin typeface="Arial Black" panose="020B0A04020102020204" pitchFamily="34" charset="0"/>
                <a:cs typeface="Arial" panose="020B0604020202020204" pitchFamily="34" charset="0"/>
              </a:rPr>
              <a:t> government</a:t>
            </a:r>
          </a:p>
          <a:p>
            <a:pPr algn="ctr"/>
            <a:r>
              <a:rPr lang="en-US" dirty="0">
                <a:solidFill>
                  <a:srgbClr val="BF6800"/>
                </a:solidFill>
                <a:latin typeface="Arial Black" panose="020B0A04020102020204" pitchFamily="34" charset="0"/>
                <a:cs typeface="Arial" panose="020B0604020202020204" pitchFamily="34" charset="0"/>
              </a:rPr>
              <a:t>reps</a:t>
            </a:r>
          </a:p>
        </p:txBody>
      </p:sp>
      <p:pic>
        <p:nvPicPr>
          <p:cNvPr id="94" name="Picture 93"/>
          <p:cNvPicPr>
            <a:picLocks noChangeAspect="1"/>
          </p:cNvPicPr>
          <p:nvPr/>
        </p:nvPicPr>
        <p:blipFill>
          <a:blip r:embed="rId5"/>
          <a:stretch>
            <a:fillRect/>
          </a:stretch>
        </p:blipFill>
        <p:spPr>
          <a:xfrm>
            <a:off x="6614526" y="4714619"/>
            <a:ext cx="524301" cy="591363"/>
          </a:xfrm>
          <a:prstGeom prst="rect">
            <a:avLst/>
          </a:prstGeom>
        </p:spPr>
      </p:pic>
      <p:sp>
        <p:nvSpPr>
          <p:cNvPr id="95" name="TextBox 94"/>
          <p:cNvSpPr txBox="1"/>
          <p:nvPr/>
        </p:nvSpPr>
        <p:spPr>
          <a:xfrm>
            <a:off x="2180914" y="5408275"/>
            <a:ext cx="2310746" cy="646331"/>
          </a:xfrm>
          <a:prstGeom prst="rect">
            <a:avLst/>
          </a:prstGeom>
          <a:noFill/>
        </p:spPr>
        <p:txBody>
          <a:bodyPr wrap="square" rtlCol="0">
            <a:spAutoFit/>
          </a:bodyPr>
          <a:lstStyle/>
          <a:p>
            <a:pPr algn="ctr"/>
            <a:r>
              <a:rPr lang="en-US" dirty="0">
                <a:solidFill>
                  <a:srgbClr val="C00000"/>
                </a:solidFill>
                <a:latin typeface="Arial Black" panose="020B0A04020102020204" pitchFamily="34" charset="0"/>
                <a:cs typeface="Arial" panose="020B0604020202020204" pitchFamily="34" charset="0"/>
              </a:rPr>
              <a:t>industry sponsor reps</a:t>
            </a:r>
          </a:p>
        </p:txBody>
      </p:sp>
      <p:sp>
        <p:nvSpPr>
          <p:cNvPr id="96" name="TextBox 95"/>
          <p:cNvSpPr txBox="1"/>
          <p:nvPr/>
        </p:nvSpPr>
        <p:spPr>
          <a:xfrm>
            <a:off x="8773646" y="3970079"/>
            <a:ext cx="1894354" cy="923330"/>
          </a:xfrm>
          <a:prstGeom prst="rect">
            <a:avLst/>
          </a:prstGeom>
          <a:noFill/>
        </p:spPr>
        <p:txBody>
          <a:bodyPr wrap="square" rtlCol="0">
            <a:spAutoFit/>
          </a:bodyPr>
          <a:lstStyle/>
          <a:p>
            <a:pPr algn="ctr"/>
            <a:r>
              <a:rPr lang="en-US" dirty="0">
                <a:latin typeface="Arial Black" panose="020B0A04020102020204" pitchFamily="34" charset="0"/>
                <a:cs typeface="Arial" panose="020B0604020202020204" pitchFamily="34" charset="0"/>
              </a:rPr>
              <a:t>methods and epidemiology experts</a:t>
            </a:r>
          </a:p>
        </p:txBody>
      </p:sp>
      <p:sp>
        <p:nvSpPr>
          <p:cNvPr id="97" name="TextBox 96"/>
          <p:cNvSpPr txBox="1"/>
          <p:nvPr/>
        </p:nvSpPr>
        <p:spPr>
          <a:xfrm>
            <a:off x="7996813" y="5306794"/>
            <a:ext cx="2102811" cy="923330"/>
          </a:xfrm>
          <a:prstGeom prst="rect">
            <a:avLst/>
          </a:prstGeom>
          <a:noFill/>
        </p:spPr>
        <p:txBody>
          <a:bodyPr wrap="square" rtlCol="0">
            <a:spAutoFit/>
          </a:bodyPr>
          <a:lstStyle/>
          <a:p>
            <a:pPr algn="ctr"/>
            <a:r>
              <a:rPr lang="en-US" dirty="0">
                <a:solidFill>
                  <a:srgbClr val="A349A4"/>
                </a:solidFill>
                <a:latin typeface="Arial Black" panose="020B0A04020102020204" pitchFamily="34" charset="0"/>
                <a:cs typeface="Arial" panose="020B0604020202020204" pitchFamily="34" charset="0"/>
              </a:rPr>
              <a:t>academic gene therapy research reps</a:t>
            </a:r>
          </a:p>
        </p:txBody>
      </p:sp>
      <p:pic>
        <p:nvPicPr>
          <p:cNvPr id="81" name="Picture 80"/>
          <p:cNvPicPr>
            <a:picLocks noChangeAspect="1"/>
          </p:cNvPicPr>
          <p:nvPr/>
        </p:nvPicPr>
        <p:blipFill>
          <a:blip r:embed="rId5"/>
          <a:stretch>
            <a:fillRect/>
          </a:stretch>
        </p:blipFill>
        <p:spPr>
          <a:xfrm>
            <a:off x="7830783" y="4715432"/>
            <a:ext cx="524301" cy="591363"/>
          </a:xfrm>
          <a:prstGeom prst="rect">
            <a:avLst/>
          </a:prstGeom>
        </p:spPr>
      </p:pic>
      <p:pic>
        <p:nvPicPr>
          <p:cNvPr id="86" name="Picture 85"/>
          <p:cNvPicPr>
            <a:picLocks noChangeAspect="1"/>
          </p:cNvPicPr>
          <p:nvPr/>
        </p:nvPicPr>
        <p:blipFill>
          <a:blip r:embed="rId5"/>
          <a:stretch>
            <a:fillRect/>
          </a:stretch>
        </p:blipFill>
        <p:spPr>
          <a:xfrm>
            <a:off x="7228068" y="4715432"/>
            <a:ext cx="524301" cy="591363"/>
          </a:xfrm>
          <a:prstGeom prst="rect">
            <a:avLst/>
          </a:prstGeom>
        </p:spPr>
      </p:pic>
      <p:pic>
        <p:nvPicPr>
          <p:cNvPr id="102" name="Picture 101"/>
          <p:cNvPicPr>
            <a:picLocks noChangeAspect="1"/>
          </p:cNvPicPr>
          <p:nvPr/>
        </p:nvPicPr>
        <p:blipFill>
          <a:blip r:embed="rId2">
            <a:duotone>
              <a:schemeClr val="bg2">
                <a:shade val="45000"/>
                <a:satMod val="135000"/>
              </a:schemeClr>
              <a:prstClr val="white"/>
            </a:duotone>
          </a:blip>
          <a:stretch>
            <a:fillRect/>
          </a:stretch>
        </p:blipFill>
        <p:spPr>
          <a:xfrm>
            <a:off x="5944073" y="4696457"/>
            <a:ext cx="609524" cy="609524"/>
          </a:xfrm>
          <a:prstGeom prst="rect">
            <a:avLst/>
          </a:prstGeom>
        </p:spPr>
      </p:pic>
    </p:spTree>
    <p:extLst>
      <p:ext uri="{BB962C8B-B14F-4D97-AF65-F5344CB8AC3E}">
        <p14:creationId xmlns:p14="http://schemas.microsoft.com/office/powerpoint/2010/main" val="1046688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Stakeholders</a:t>
            </a:r>
          </a:p>
        </p:txBody>
      </p:sp>
      <p:sp>
        <p:nvSpPr>
          <p:cNvPr id="88" name="TextBox 87"/>
          <p:cNvSpPr txBox="1"/>
          <p:nvPr/>
        </p:nvSpPr>
        <p:spPr>
          <a:xfrm>
            <a:off x="2125214" y="1868248"/>
            <a:ext cx="1713860" cy="369332"/>
          </a:xfrm>
          <a:prstGeom prst="rect">
            <a:avLst/>
          </a:prstGeom>
          <a:noFill/>
        </p:spPr>
        <p:txBody>
          <a:bodyPr wrap="square" rtlCol="0">
            <a:spAutoFit/>
          </a:bodyPr>
          <a:lstStyle/>
          <a:p>
            <a:r>
              <a:rPr lang="en-US" dirty="0">
                <a:solidFill>
                  <a:srgbClr val="175F9E"/>
                </a:solidFill>
                <a:latin typeface="Arial Black" panose="020B0A04020102020204" pitchFamily="34" charset="0"/>
                <a:cs typeface="Arial" panose="020B0604020202020204" pitchFamily="34" charset="0"/>
              </a:rPr>
              <a:t>clinicians</a:t>
            </a:r>
          </a:p>
        </p:txBody>
      </p:sp>
      <p:sp>
        <p:nvSpPr>
          <p:cNvPr id="89" name="TextBox 88"/>
          <p:cNvSpPr txBox="1"/>
          <p:nvPr/>
        </p:nvSpPr>
        <p:spPr>
          <a:xfrm>
            <a:off x="7138826" y="1837344"/>
            <a:ext cx="3851910" cy="369332"/>
          </a:xfrm>
          <a:prstGeom prst="rect">
            <a:avLst/>
          </a:prstGeom>
          <a:noFill/>
        </p:spPr>
        <p:txBody>
          <a:bodyPr wrap="square" rtlCol="0">
            <a:spAutoFit/>
          </a:bodyPr>
          <a:lstStyle/>
          <a:p>
            <a:r>
              <a:rPr lang="en-US" dirty="0">
                <a:solidFill>
                  <a:srgbClr val="D29500"/>
                </a:solidFill>
                <a:latin typeface="Arial Black" panose="020B0A04020102020204" pitchFamily="34" charset="0"/>
                <a:cs typeface="Arial" panose="020B0604020202020204" pitchFamily="34" charset="0"/>
              </a:rPr>
              <a:t>patients/patient advocates</a:t>
            </a:r>
          </a:p>
        </p:txBody>
      </p:sp>
      <p:sp>
        <p:nvSpPr>
          <p:cNvPr id="90" name="TextBox 89"/>
          <p:cNvSpPr txBox="1"/>
          <p:nvPr/>
        </p:nvSpPr>
        <p:spPr>
          <a:xfrm>
            <a:off x="5050638" y="1545083"/>
            <a:ext cx="1786871" cy="646331"/>
          </a:xfrm>
          <a:prstGeom prst="rect">
            <a:avLst/>
          </a:prstGeom>
          <a:noFill/>
        </p:spPr>
        <p:txBody>
          <a:bodyPr wrap="square" rtlCol="0">
            <a:spAutoFit/>
          </a:bodyPr>
          <a:lstStyle/>
          <a:p>
            <a:pPr algn="ctr"/>
            <a:r>
              <a:rPr lang="en-US" dirty="0">
                <a:solidFill>
                  <a:srgbClr val="0C8D45"/>
                </a:solidFill>
                <a:latin typeface="Arial Black" panose="020B0A04020102020204" pitchFamily="34" charset="0"/>
                <a:cs typeface="Arial" panose="020B0604020202020204" pitchFamily="34" charset="0"/>
              </a:rPr>
              <a:t>US</a:t>
            </a:r>
          </a:p>
          <a:p>
            <a:pPr algn="ctr"/>
            <a:r>
              <a:rPr lang="en-US" dirty="0">
                <a:solidFill>
                  <a:srgbClr val="0C8D45"/>
                </a:solidFill>
                <a:latin typeface="Arial Black" panose="020B0A04020102020204" pitchFamily="34" charset="0"/>
                <a:cs typeface="Arial" panose="020B0604020202020204" pitchFamily="34" charset="0"/>
              </a:rPr>
              <a:t> payers</a:t>
            </a:r>
          </a:p>
        </p:txBody>
      </p:sp>
      <p:sp>
        <p:nvSpPr>
          <p:cNvPr id="91" name="TextBox 90"/>
          <p:cNvSpPr txBox="1"/>
          <p:nvPr/>
        </p:nvSpPr>
        <p:spPr>
          <a:xfrm>
            <a:off x="5309662" y="5439691"/>
            <a:ext cx="1869148" cy="646331"/>
          </a:xfrm>
          <a:prstGeom prst="rect">
            <a:avLst/>
          </a:prstGeom>
          <a:noFill/>
        </p:spPr>
        <p:txBody>
          <a:bodyPr wrap="square" rtlCol="0">
            <a:spAutoFit/>
          </a:bodyPr>
          <a:lstStyle/>
          <a:p>
            <a:pPr algn="ctr"/>
            <a:r>
              <a:rPr lang="en-US" dirty="0">
                <a:solidFill>
                  <a:schemeClr val="bg1">
                    <a:lumMod val="65000"/>
                  </a:schemeClr>
                </a:solidFill>
                <a:latin typeface="Arial Black" panose="020B0A04020102020204" pitchFamily="34" charset="0"/>
                <a:cs typeface="Arial" panose="020B0604020202020204" pitchFamily="34" charset="0"/>
              </a:rPr>
              <a:t>international payers/HTA</a:t>
            </a:r>
          </a:p>
        </p:txBody>
      </p:sp>
      <p:sp>
        <p:nvSpPr>
          <p:cNvPr id="92" name="TextBox 91"/>
          <p:cNvSpPr txBox="1"/>
          <p:nvPr/>
        </p:nvSpPr>
        <p:spPr>
          <a:xfrm>
            <a:off x="1362531" y="3416689"/>
            <a:ext cx="1786871" cy="646331"/>
          </a:xfrm>
          <a:prstGeom prst="rect">
            <a:avLst/>
          </a:prstGeom>
          <a:noFill/>
        </p:spPr>
        <p:txBody>
          <a:bodyPr wrap="square" rtlCol="0">
            <a:spAutoFit/>
          </a:bodyPr>
          <a:lstStyle/>
          <a:p>
            <a:pPr algn="ctr"/>
            <a:r>
              <a:rPr lang="en-US" dirty="0">
                <a:solidFill>
                  <a:srgbClr val="BF6800"/>
                </a:solidFill>
                <a:latin typeface="Arial Black" panose="020B0A04020102020204" pitchFamily="34" charset="0"/>
                <a:cs typeface="Arial" panose="020B0604020202020204" pitchFamily="34" charset="0"/>
              </a:rPr>
              <a:t> government</a:t>
            </a:r>
          </a:p>
          <a:p>
            <a:pPr algn="ctr"/>
            <a:r>
              <a:rPr lang="en-US" dirty="0">
                <a:solidFill>
                  <a:srgbClr val="BF6800"/>
                </a:solidFill>
                <a:latin typeface="Arial Black" panose="020B0A04020102020204" pitchFamily="34" charset="0"/>
                <a:cs typeface="Arial" panose="020B0604020202020204" pitchFamily="34" charset="0"/>
              </a:rPr>
              <a:t>reps</a:t>
            </a:r>
          </a:p>
        </p:txBody>
      </p:sp>
      <p:sp>
        <p:nvSpPr>
          <p:cNvPr id="95" name="TextBox 94"/>
          <p:cNvSpPr txBox="1"/>
          <p:nvPr/>
        </p:nvSpPr>
        <p:spPr>
          <a:xfrm>
            <a:off x="2180914" y="5408275"/>
            <a:ext cx="2310746" cy="646331"/>
          </a:xfrm>
          <a:prstGeom prst="rect">
            <a:avLst/>
          </a:prstGeom>
          <a:noFill/>
        </p:spPr>
        <p:txBody>
          <a:bodyPr wrap="square" rtlCol="0">
            <a:spAutoFit/>
          </a:bodyPr>
          <a:lstStyle/>
          <a:p>
            <a:pPr algn="ctr"/>
            <a:r>
              <a:rPr lang="en-US" dirty="0">
                <a:solidFill>
                  <a:srgbClr val="C00000"/>
                </a:solidFill>
                <a:latin typeface="Arial Black" panose="020B0A04020102020204" pitchFamily="34" charset="0"/>
                <a:cs typeface="Arial" panose="020B0604020202020204" pitchFamily="34" charset="0"/>
              </a:rPr>
              <a:t>industry sponsor reps</a:t>
            </a:r>
          </a:p>
        </p:txBody>
      </p:sp>
      <p:sp>
        <p:nvSpPr>
          <p:cNvPr id="96" name="TextBox 95"/>
          <p:cNvSpPr txBox="1"/>
          <p:nvPr/>
        </p:nvSpPr>
        <p:spPr>
          <a:xfrm>
            <a:off x="8773646" y="3970079"/>
            <a:ext cx="1894354" cy="923330"/>
          </a:xfrm>
          <a:prstGeom prst="rect">
            <a:avLst/>
          </a:prstGeom>
          <a:noFill/>
        </p:spPr>
        <p:txBody>
          <a:bodyPr wrap="square" rtlCol="0">
            <a:spAutoFit/>
          </a:bodyPr>
          <a:lstStyle/>
          <a:p>
            <a:pPr algn="ctr"/>
            <a:r>
              <a:rPr lang="en-US" dirty="0">
                <a:latin typeface="Arial Black" panose="020B0A04020102020204" pitchFamily="34" charset="0"/>
                <a:cs typeface="Arial" panose="020B0604020202020204" pitchFamily="34" charset="0"/>
              </a:rPr>
              <a:t>methods and epidemiology experts</a:t>
            </a:r>
          </a:p>
        </p:txBody>
      </p:sp>
      <p:sp>
        <p:nvSpPr>
          <p:cNvPr id="97" name="TextBox 96"/>
          <p:cNvSpPr txBox="1"/>
          <p:nvPr/>
        </p:nvSpPr>
        <p:spPr>
          <a:xfrm>
            <a:off x="7996813" y="5306794"/>
            <a:ext cx="2102811" cy="923330"/>
          </a:xfrm>
          <a:prstGeom prst="rect">
            <a:avLst/>
          </a:prstGeom>
          <a:noFill/>
        </p:spPr>
        <p:txBody>
          <a:bodyPr wrap="square" rtlCol="0">
            <a:spAutoFit/>
          </a:bodyPr>
          <a:lstStyle/>
          <a:p>
            <a:pPr algn="ctr"/>
            <a:r>
              <a:rPr lang="en-US" dirty="0">
                <a:solidFill>
                  <a:srgbClr val="A349A4"/>
                </a:solidFill>
                <a:latin typeface="Arial Black" panose="020B0A04020102020204" pitchFamily="34" charset="0"/>
                <a:cs typeface="Arial" panose="020B0604020202020204" pitchFamily="34" charset="0"/>
              </a:rPr>
              <a:t>academic gene therapy research reps</a:t>
            </a:r>
          </a:p>
        </p:txBody>
      </p:sp>
      <p:grpSp>
        <p:nvGrpSpPr>
          <p:cNvPr id="3" name="Group 2"/>
          <p:cNvGrpSpPr/>
          <p:nvPr/>
        </p:nvGrpSpPr>
        <p:grpSpPr>
          <a:xfrm>
            <a:off x="2970395" y="2258362"/>
            <a:ext cx="6008034" cy="3060491"/>
            <a:chOff x="1446395" y="2258361"/>
            <a:chExt cx="6008034" cy="3060491"/>
          </a:xfrm>
        </p:grpSpPr>
        <p:pic>
          <p:nvPicPr>
            <p:cNvPr id="38" name="Picture 37"/>
            <p:cNvPicPr>
              <a:picLocks noChangeAspect="1"/>
            </p:cNvPicPr>
            <p:nvPr/>
          </p:nvPicPr>
          <p:blipFill>
            <a:blip r:embed="rId3">
              <a:duotone>
                <a:schemeClr val="accent1">
                  <a:shade val="45000"/>
                  <a:satMod val="135000"/>
                </a:schemeClr>
                <a:prstClr val="white"/>
              </a:duotone>
            </a:blip>
            <a:stretch>
              <a:fillRect/>
            </a:stretch>
          </p:blipFill>
          <p:spPr>
            <a:xfrm>
              <a:off x="3863467" y="3483845"/>
              <a:ext cx="609524" cy="609524"/>
            </a:xfrm>
            <a:prstGeom prst="rect">
              <a:avLst/>
            </a:prstGeom>
          </p:spPr>
        </p:pic>
        <p:pic>
          <p:nvPicPr>
            <p:cNvPr id="39" name="Picture 38"/>
            <p:cNvPicPr>
              <a:picLocks noChangeAspect="1"/>
            </p:cNvPicPr>
            <p:nvPr/>
          </p:nvPicPr>
          <p:blipFill>
            <a:blip r:embed="rId3">
              <a:duotone>
                <a:schemeClr val="accent2">
                  <a:shade val="45000"/>
                  <a:satMod val="135000"/>
                </a:schemeClr>
                <a:prstClr val="white"/>
              </a:duotone>
            </a:blip>
            <a:stretch>
              <a:fillRect/>
            </a:stretch>
          </p:blipFill>
          <p:spPr>
            <a:xfrm>
              <a:off x="2665443" y="3477409"/>
              <a:ext cx="609524" cy="609524"/>
            </a:xfrm>
            <a:prstGeom prst="rect">
              <a:avLst/>
            </a:prstGeom>
          </p:spPr>
        </p:pic>
        <p:pic>
          <p:nvPicPr>
            <p:cNvPr id="40" name="Picture 39"/>
            <p:cNvPicPr>
              <a:picLocks noChangeAspect="1"/>
            </p:cNvPicPr>
            <p:nvPr/>
          </p:nvPicPr>
          <p:blipFill>
            <a:blip r:embed="rId3">
              <a:duotone>
                <a:schemeClr val="accent1">
                  <a:shade val="45000"/>
                  <a:satMod val="135000"/>
                </a:schemeClr>
                <a:prstClr val="white"/>
              </a:duotone>
            </a:blip>
            <a:stretch>
              <a:fillRect/>
            </a:stretch>
          </p:blipFill>
          <p:spPr>
            <a:xfrm>
              <a:off x="3856757" y="4057465"/>
              <a:ext cx="609524" cy="609524"/>
            </a:xfrm>
            <a:prstGeom prst="rect">
              <a:avLst/>
            </a:prstGeom>
          </p:spPr>
        </p:pic>
        <p:pic>
          <p:nvPicPr>
            <p:cNvPr id="41" name="Picture 40"/>
            <p:cNvPicPr>
              <a:picLocks noChangeAspect="1"/>
            </p:cNvPicPr>
            <p:nvPr/>
          </p:nvPicPr>
          <p:blipFill>
            <a:blip r:embed="rId3">
              <a:duotone>
                <a:schemeClr val="accent1">
                  <a:shade val="45000"/>
                  <a:satMod val="135000"/>
                </a:schemeClr>
                <a:prstClr val="white"/>
              </a:duotone>
            </a:blip>
            <a:stretch>
              <a:fillRect/>
            </a:stretch>
          </p:blipFill>
          <p:spPr>
            <a:xfrm>
              <a:off x="2055919" y="2258361"/>
              <a:ext cx="609524" cy="609524"/>
            </a:xfrm>
            <a:prstGeom prst="rect">
              <a:avLst/>
            </a:prstGeom>
          </p:spPr>
        </p:pic>
        <p:pic>
          <p:nvPicPr>
            <p:cNvPr id="42" name="Picture 41"/>
            <p:cNvPicPr>
              <a:picLocks noChangeAspect="1"/>
            </p:cNvPicPr>
            <p:nvPr/>
          </p:nvPicPr>
          <p:blipFill>
            <a:blip r:embed="rId3">
              <a:duotone>
                <a:schemeClr val="accent2">
                  <a:shade val="45000"/>
                  <a:satMod val="135000"/>
                </a:schemeClr>
                <a:prstClr val="white"/>
              </a:duotone>
            </a:blip>
            <a:stretch>
              <a:fillRect/>
            </a:stretch>
          </p:blipFill>
          <p:spPr>
            <a:xfrm>
              <a:off x="1446395" y="3477409"/>
              <a:ext cx="609524" cy="609524"/>
            </a:xfrm>
            <a:prstGeom prst="rect">
              <a:avLst/>
            </a:prstGeom>
          </p:spPr>
        </p:pic>
        <p:pic>
          <p:nvPicPr>
            <p:cNvPr id="43" name="Picture 42"/>
            <p:cNvPicPr>
              <a:picLocks noChangeAspect="1"/>
            </p:cNvPicPr>
            <p:nvPr/>
          </p:nvPicPr>
          <p:blipFill>
            <a:blip r:embed="rId3">
              <a:duotone>
                <a:schemeClr val="accent2">
                  <a:shade val="45000"/>
                  <a:satMod val="135000"/>
                </a:schemeClr>
                <a:prstClr val="white"/>
              </a:duotone>
            </a:blip>
            <a:stretch>
              <a:fillRect/>
            </a:stretch>
          </p:blipFill>
          <p:spPr>
            <a:xfrm>
              <a:off x="1446395" y="4086933"/>
              <a:ext cx="609524" cy="609524"/>
            </a:xfrm>
            <a:prstGeom prst="rect">
              <a:avLst/>
            </a:prstGeom>
          </p:spPr>
        </p:pic>
        <p:pic>
          <p:nvPicPr>
            <p:cNvPr id="44" name="Picture 43"/>
            <p:cNvPicPr>
              <a:picLocks noChangeAspect="1"/>
            </p:cNvPicPr>
            <p:nvPr/>
          </p:nvPicPr>
          <p:blipFill>
            <a:blip r:embed="rId3">
              <a:duotone>
                <a:schemeClr val="accent2">
                  <a:shade val="45000"/>
                  <a:satMod val="135000"/>
                </a:schemeClr>
                <a:prstClr val="white"/>
              </a:duotone>
            </a:blip>
            <a:stretch>
              <a:fillRect/>
            </a:stretch>
          </p:blipFill>
          <p:spPr>
            <a:xfrm>
              <a:off x="2665443" y="2258361"/>
              <a:ext cx="609524" cy="609524"/>
            </a:xfrm>
            <a:prstGeom prst="rect">
              <a:avLst/>
            </a:prstGeom>
          </p:spPr>
        </p:pic>
        <p:pic>
          <p:nvPicPr>
            <p:cNvPr id="45" name="Picture 44"/>
            <p:cNvPicPr>
              <a:picLocks noChangeAspect="1"/>
            </p:cNvPicPr>
            <p:nvPr/>
          </p:nvPicPr>
          <p:blipFill>
            <a:blip r:embed="rId3">
              <a:duotone>
                <a:schemeClr val="accent1">
                  <a:shade val="45000"/>
                  <a:satMod val="135000"/>
                </a:schemeClr>
                <a:prstClr val="white"/>
              </a:duotone>
            </a:blip>
            <a:stretch>
              <a:fillRect/>
            </a:stretch>
          </p:blipFill>
          <p:spPr>
            <a:xfrm>
              <a:off x="5626502" y="4681526"/>
              <a:ext cx="609524" cy="609524"/>
            </a:xfrm>
            <a:prstGeom prst="rect">
              <a:avLst/>
            </a:prstGeom>
          </p:spPr>
        </p:pic>
        <p:pic>
          <p:nvPicPr>
            <p:cNvPr id="46" name="Picture 45"/>
            <p:cNvPicPr>
              <a:picLocks noChangeAspect="1"/>
            </p:cNvPicPr>
            <p:nvPr/>
          </p:nvPicPr>
          <p:blipFill>
            <a:blip r:embed="rId3">
              <a:duotone>
                <a:schemeClr val="accent1">
                  <a:shade val="45000"/>
                  <a:satMod val="135000"/>
                </a:schemeClr>
                <a:prstClr val="white"/>
              </a:duotone>
            </a:blip>
            <a:stretch>
              <a:fillRect/>
            </a:stretch>
          </p:blipFill>
          <p:spPr>
            <a:xfrm>
              <a:off x="2665443" y="2867885"/>
              <a:ext cx="609524" cy="609524"/>
            </a:xfrm>
            <a:prstGeom prst="rect">
              <a:avLst/>
            </a:prstGeom>
          </p:spPr>
        </p:pic>
        <p:pic>
          <p:nvPicPr>
            <p:cNvPr id="47" name="Picture 46"/>
            <p:cNvPicPr>
              <a:picLocks noChangeAspect="1"/>
            </p:cNvPicPr>
            <p:nvPr/>
          </p:nvPicPr>
          <p:blipFill>
            <a:blip r:embed="rId3">
              <a:duotone>
                <a:schemeClr val="accent2">
                  <a:shade val="45000"/>
                  <a:satMod val="135000"/>
                </a:schemeClr>
                <a:prstClr val="white"/>
              </a:duotone>
            </a:blip>
            <a:stretch>
              <a:fillRect/>
            </a:stretch>
          </p:blipFill>
          <p:spPr>
            <a:xfrm>
              <a:off x="2055919" y="4086933"/>
              <a:ext cx="609524" cy="609524"/>
            </a:xfrm>
            <a:prstGeom prst="rect">
              <a:avLst/>
            </a:prstGeom>
          </p:spPr>
        </p:pic>
        <p:pic>
          <p:nvPicPr>
            <p:cNvPr id="49" name="Picture 48"/>
            <p:cNvPicPr>
              <a:picLocks noChangeAspect="1"/>
            </p:cNvPicPr>
            <p:nvPr/>
          </p:nvPicPr>
          <p:blipFill>
            <a:blip r:embed="rId3">
              <a:duotone>
                <a:schemeClr val="accent5">
                  <a:shade val="45000"/>
                  <a:satMod val="135000"/>
                </a:schemeClr>
                <a:prstClr val="white"/>
              </a:duotone>
            </a:blip>
            <a:stretch>
              <a:fillRect/>
            </a:stretch>
          </p:blipFill>
          <p:spPr>
            <a:xfrm>
              <a:off x="2051957" y="4696457"/>
              <a:ext cx="609524" cy="609524"/>
            </a:xfrm>
            <a:prstGeom prst="rect">
              <a:avLst/>
            </a:prstGeom>
          </p:spPr>
        </p:pic>
        <p:pic>
          <p:nvPicPr>
            <p:cNvPr id="50" name="Picture 49"/>
            <p:cNvPicPr>
              <a:picLocks noChangeAspect="1"/>
            </p:cNvPicPr>
            <p:nvPr/>
          </p:nvPicPr>
          <p:blipFill>
            <a:blip r:embed="rId3">
              <a:duotone>
                <a:schemeClr val="accent5">
                  <a:shade val="45000"/>
                  <a:satMod val="135000"/>
                </a:schemeClr>
                <a:prstClr val="white"/>
              </a:duotone>
            </a:blip>
            <a:stretch>
              <a:fillRect/>
            </a:stretch>
          </p:blipFill>
          <p:spPr>
            <a:xfrm>
              <a:off x="6221559" y="3491509"/>
              <a:ext cx="609524" cy="609524"/>
            </a:xfrm>
            <a:prstGeom prst="rect">
              <a:avLst/>
            </a:prstGeom>
          </p:spPr>
        </p:pic>
        <p:pic>
          <p:nvPicPr>
            <p:cNvPr id="51" name="Picture 50"/>
            <p:cNvPicPr>
              <a:picLocks noChangeAspect="1"/>
            </p:cNvPicPr>
            <p:nvPr/>
          </p:nvPicPr>
          <p:blipFill>
            <a:blip r:embed="rId3">
              <a:duotone>
                <a:schemeClr val="accent5">
                  <a:shade val="45000"/>
                  <a:satMod val="135000"/>
                </a:schemeClr>
                <a:prstClr val="white"/>
              </a:duotone>
            </a:blip>
            <a:stretch>
              <a:fillRect/>
            </a:stretch>
          </p:blipFill>
          <p:spPr>
            <a:xfrm>
              <a:off x="3880529" y="2261096"/>
              <a:ext cx="609524" cy="609524"/>
            </a:xfrm>
            <a:prstGeom prst="rect">
              <a:avLst/>
            </a:prstGeom>
          </p:spPr>
        </p:pic>
        <p:pic>
          <p:nvPicPr>
            <p:cNvPr id="52" name="Picture 51"/>
            <p:cNvPicPr>
              <a:picLocks noChangeAspect="1"/>
            </p:cNvPicPr>
            <p:nvPr/>
          </p:nvPicPr>
          <p:blipFill>
            <a:blip r:embed="rId3">
              <a:duotone>
                <a:schemeClr val="accent1">
                  <a:shade val="45000"/>
                  <a:satMod val="135000"/>
                </a:schemeClr>
                <a:prstClr val="white"/>
              </a:duotone>
            </a:blip>
            <a:stretch>
              <a:fillRect/>
            </a:stretch>
          </p:blipFill>
          <p:spPr>
            <a:xfrm>
              <a:off x="3267043" y="2258361"/>
              <a:ext cx="609524" cy="609524"/>
            </a:xfrm>
            <a:prstGeom prst="rect">
              <a:avLst/>
            </a:prstGeom>
          </p:spPr>
        </p:pic>
        <p:pic>
          <p:nvPicPr>
            <p:cNvPr id="53" name="Picture 52"/>
            <p:cNvPicPr>
              <a:picLocks noChangeAspect="1"/>
            </p:cNvPicPr>
            <p:nvPr/>
          </p:nvPicPr>
          <p:blipFill>
            <a:blip r:embed="rId3">
              <a:duotone>
                <a:schemeClr val="accent6">
                  <a:shade val="45000"/>
                  <a:satMod val="135000"/>
                </a:schemeClr>
                <a:prstClr val="white"/>
              </a:duotone>
            </a:blip>
            <a:stretch>
              <a:fillRect/>
            </a:stretch>
          </p:blipFill>
          <p:spPr>
            <a:xfrm>
              <a:off x="5647648" y="3448378"/>
              <a:ext cx="609524" cy="609524"/>
            </a:xfrm>
            <a:prstGeom prst="rect">
              <a:avLst/>
            </a:prstGeom>
          </p:spPr>
        </p:pic>
        <p:pic>
          <p:nvPicPr>
            <p:cNvPr id="54" name="Picture 53"/>
            <p:cNvPicPr>
              <a:picLocks noChangeAspect="1"/>
            </p:cNvPicPr>
            <p:nvPr/>
          </p:nvPicPr>
          <p:blipFill>
            <a:blip r:embed="rId3">
              <a:duotone>
                <a:schemeClr val="accent2">
                  <a:shade val="45000"/>
                  <a:satMod val="135000"/>
                </a:schemeClr>
                <a:prstClr val="white"/>
              </a:duotone>
            </a:blip>
            <a:stretch>
              <a:fillRect/>
            </a:stretch>
          </p:blipFill>
          <p:spPr>
            <a:xfrm>
              <a:off x="3259119" y="3477409"/>
              <a:ext cx="609524" cy="609524"/>
            </a:xfrm>
            <a:prstGeom prst="rect">
              <a:avLst/>
            </a:prstGeom>
          </p:spPr>
        </p:pic>
        <p:pic>
          <p:nvPicPr>
            <p:cNvPr id="55" name="Picture 54"/>
            <p:cNvPicPr>
              <a:picLocks noChangeAspect="1"/>
            </p:cNvPicPr>
            <p:nvPr/>
          </p:nvPicPr>
          <p:blipFill>
            <a:blip r:embed="rId3">
              <a:duotone>
                <a:schemeClr val="accent5">
                  <a:shade val="45000"/>
                  <a:satMod val="135000"/>
                </a:schemeClr>
                <a:prstClr val="white"/>
              </a:duotone>
            </a:blip>
            <a:stretch>
              <a:fillRect/>
            </a:stretch>
          </p:blipFill>
          <p:spPr>
            <a:xfrm>
              <a:off x="3253176" y="4086933"/>
              <a:ext cx="609524" cy="609524"/>
            </a:xfrm>
            <a:prstGeom prst="rect">
              <a:avLst/>
            </a:prstGeom>
          </p:spPr>
        </p:pic>
        <p:pic>
          <p:nvPicPr>
            <p:cNvPr id="56" name="Picture 55"/>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3587"/>
                      </a14:imgEffect>
                      <a14:imgEffect>
                        <a14:saturation sat="99000"/>
                      </a14:imgEffect>
                    </a14:imgLayer>
                  </a14:imgProps>
                </a:ext>
              </a:extLst>
            </a:blip>
            <a:stretch>
              <a:fillRect/>
            </a:stretch>
          </p:blipFill>
          <p:spPr>
            <a:xfrm>
              <a:off x="3253176" y="4696457"/>
              <a:ext cx="609524" cy="609524"/>
            </a:xfrm>
            <a:prstGeom prst="rect">
              <a:avLst/>
            </a:prstGeom>
          </p:spPr>
        </p:pic>
        <p:pic>
          <p:nvPicPr>
            <p:cNvPr id="57" name="Picture 56"/>
            <p:cNvPicPr>
              <a:picLocks noChangeAspect="1"/>
            </p:cNvPicPr>
            <p:nvPr/>
          </p:nvPicPr>
          <p:blipFill>
            <a:blip r:embed="rId3">
              <a:duotone>
                <a:schemeClr val="accent6">
                  <a:shade val="45000"/>
                  <a:satMod val="135000"/>
                </a:schemeClr>
                <a:prstClr val="white"/>
              </a:duotone>
            </a:blip>
            <a:stretch>
              <a:fillRect/>
            </a:stretch>
          </p:blipFill>
          <p:spPr>
            <a:xfrm>
              <a:off x="5058625" y="4681526"/>
              <a:ext cx="609524" cy="609524"/>
            </a:xfrm>
            <a:prstGeom prst="rect">
              <a:avLst/>
            </a:prstGeom>
          </p:spPr>
        </p:pic>
        <p:pic>
          <p:nvPicPr>
            <p:cNvPr id="58" name="Picture 57"/>
            <p:cNvPicPr>
              <a:picLocks noChangeAspect="1"/>
            </p:cNvPicPr>
            <p:nvPr/>
          </p:nvPicPr>
          <p:blipFill>
            <a:blip r:embed="rId3">
              <a:duotone>
                <a:schemeClr val="accent6">
                  <a:shade val="45000"/>
                  <a:satMod val="135000"/>
                </a:schemeClr>
                <a:prstClr val="white"/>
              </a:duotone>
            </a:blip>
            <a:stretch>
              <a:fillRect/>
            </a:stretch>
          </p:blipFill>
          <p:spPr>
            <a:xfrm>
              <a:off x="3840909" y="2867885"/>
              <a:ext cx="609524" cy="609524"/>
            </a:xfrm>
            <a:prstGeom prst="rect">
              <a:avLst/>
            </a:prstGeom>
          </p:spPr>
        </p:pic>
        <p:pic>
          <p:nvPicPr>
            <p:cNvPr id="59" name="Picture 58"/>
            <p:cNvPicPr>
              <a:picLocks noChangeAspect="1"/>
            </p:cNvPicPr>
            <p:nvPr/>
          </p:nvPicPr>
          <p:blipFill>
            <a:blip r:embed="rId3">
              <a:duotone>
                <a:schemeClr val="bg2">
                  <a:shade val="45000"/>
                  <a:satMod val="135000"/>
                </a:schemeClr>
                <a:prstClr val="white"/>
              </a:duotone>
            </a:blip>
            <a:stretch>
              <a:fillRect/>
            </a:stretch>
          </p:blipFill>
          <p:spPr>
            <a:xfrm>
              <a:off x="5621832" y="2272461"/>
              <a:ext cx="609524" cy="609524"/>
            </a:xfrm>
            <a:prstGeom prst="rect">
              <a:avLst/>
            </a:prstGeom>
          </p:spPr>
        </p:pic>
        <p:pic>
          <p:nvPicPr>
            <p:cNvPr id="60" name="Picture 59"/>
            <p:cNvPicPr>
              <a:picLocks noChangeAspect="1"/>
            </p:cNvPicPr>
            <p:nvPr/>
          </p:nvPicPr>
          <p:blipFill>
            <a:blip r:embed="rId3">
              <a:duotone>
                <a:schemeClr val="bg2">
                  <a:shade val="45000"/>
                  <a:satMod val="135000"/>
                </a:schemeClr>
                <a:prstClr val="white"/>
              </a:duotone>
            </a:blip>
            <a:stretch>
              <a:fillRect/>
            </a:stretch>
          </p:blipFill>
          <p:spPr>
            <a:xfrm>
              <a:off x="3242281" y="2867749"/>
              <a:ext cx="609524" cy="609524"/>
            </a:xfrm>
            <a:prstGeom prst="rect">
              <a:avLst/>
            </a:prstGeom>
          </p:spPr>
        </p:pic>
        <p:pic>
          <p:nvPicPr>
            <p:cNvPr id="61" name="Picture 60"/>
            <p:cNvPicPr>
              <a:picLocks noChangeAspect="1"/>
            </p:cNvPicPr>
            <p:nvPr/>
          </p:nvPicPr>
          <p:blipFill>
            <a:blip r:embed="rId3">
              <a:duotone>
                <a:schemeClr val="accent5">
                  <a:shade val="45000"/>
                  <a:satMod val="135000"/>
                </a:schemeClr>
                <a:prstClr val="white"/>
              </a:duotone>
            </a:blip>
            <a:stretch>
              <a:fillRect/>
            </a:stretch>
          </p:blipFill>
          <p:spPr>
            <a:xfrm>
              <a:off x="3834275" y="4696457"/>
              <a:ext cx="609524" cy="609524"/>
            </a:xfrm>
            <a:prstGeom prst="rect">
              <a:avLst/>
            </a:prstGeom>
          </p:spPr>
        </p:pic>
        <p:pic>
          <p:nvPicPr>
            <p:cNvPr id="62" name="Picture 61"/>
            <p:cNvPicPr>
              <a:picLocks noChangeAspect="1"/>
            </p:cNvPicPr>
            <p:nvPr/>
          </p:nvPicPr>
          <p:blipFill>
            <a:blip r:embed="rId3">
              <a:duotone>
                <a:schemeClr val="accent6">
                  <a:shade val="45000"/>
                  <a:satMod val="135000"/>
                </a:schemeClr>
                <a:prstClr val="white"/>
              </a:duotone>
            </a:blip>
            <a:stretch>
              <a:fillRect/>
            </a:stretch>
          </p:blipFill>
          <p:spPr>
            <a:xfrm>
              <a:off x="4428600" y="2258361"/>
              <a:ext cx="609524" cy="609524"/>
            </a:xfrm>
            <a:prstGeom prst="rect">
              <a:avLst/>
            </a:prstGeom>
          </p:spPr>
        </p:pic>
        <p:pic>
          <p:nvPicPr>
            <p:cNvPr id="63" name="Picture 62"/>
            <p:cNvPicPr>
              <a:picLocks noChangeAspect="1"/>
            </p:cNvPicPr>
            <p:nvPr/>
          </p:nvPicPr>
          <p:blipFill>
            <a:blip r:embed="rId3">
              <a:duotone>
                <a:schemeClr val="accent6">
                  <a:shade val="45000"/>
                  <a:satMod val="135000"/>
                </a:schemeClr>
                <a:prstClr val="white"/>
              </a:duotone>
            </a:blip>
            <a:stretch>
              <a:fillRect/>
            </a:stretch>
          </p:blipFill>
          <p:spPr>
            <a:xfrm>
              <a:off x="5038124" y="2867885"/>
              <a:ext cx="609524" cy="609524"/>
            </a:xfrm>
            <a:prstGeom prst="rect">
              <a:avLst/>
            </a:prstGeom>
          </p:spPr>
        </p:pic>
        <p:pic>
          <p:nvPicPr>
            <p:cNvPr id="64" name="Picture 63"/>
            <p:cNvPicPr>
              <a:picLocks noChangeAspect="1"/>
            </p:cNvPicPr>
            <p:nvPr/>
          </p:nvPicPr>
          <p:blipFill>
            <a:blip r:embed="rId3"/>
            <a:stretch>
              <a:fillRect/>
            </a:stretch>
          </p:blipFill>
          <p:spPr>
            <a:xfrm>
              <a:off x="2032021" y="3491509"/>
              <a:ext cx="609524" cy="609524"/>
            </a:xfrm>
            <a:prstGeom prst="rect">
              <a:avLst/>
            </a:prstGeom>
          </p:spPr>
        </p:pic>
        <p:pic>
          <p:nvPicPr>
            <p:cNvPr id="65" name="Picture 64"/>
            <p:cNvPicPr>
              <a:picLocks noChangeAspect="1"/>
            </p:cNvPicPr>
            <p:nvPr/>
          </p:nvPicPr>
          <p:blipFill>
            <a:blip r:embed="rId3">
              <a:duotone>
                <a:schemeClr val="accent6">
                  <a:shade val="45000"/>
                  <a:satMod val="135000"/>
                </a:schemeClr>
                <a:prstClr val="white"/>
              </a:duotone>
            </a:blip>
            <a:stretch>
              <a:fillRect/>
            </a:stretch>
          </p:blipFill>
          <p:spPr>
            <a:xfrm>
              <a:off x="4415180" y="4086933"/>
              <a:ext cx="609524" cy="609524"/>
            </a:xfrm>
            <a:prstGeom prst="rect">
              <a:avLst/>
            </a:prstGeom>
          </p:spPr>
        </p:pic>
        <p:pic>
          <p:nvPicPr>
            <p:cNvPr id="66" name="Picture 65"/>
            <p:cNvPicPr>
              <a:picLocks noChangeAspect="1"/>
            </p:cNvPicPr>
            <p:nvPr/>
          </p:nvPicPr>
          <p:blipFill>
            <a:blip r:embed="rId3">
              <a:duotone>
                <a:schemeClr val="accent4">
                  <a:shade val="45000"/>
                  <a:satMod val="135000"/>
                </a:schemeClr>
                <a:prstClr val="white"/>
              </a:duotone>
            </a:blip>
            <a:stretch>
              <a:fillRect/>
            </a:stretch>
          </p:blipFill>
          <p:spPr>
            <a:xfrm>
              <a:off x="5038124" y="2258361"/>
              <a:ext cx="609524" cy="609524"/>
            </a:xfrm>
            <a:prstGeom prst="rect">
              <a:avLst/>
            </a:prstGeom>
          </p:spPr>
        </p:pic>
        <p:pic>
          <p:nvPicPr>
            <p:cNvPr id="67" name="Picture 66"/>
            <p:cNvPicPr>
              <a:picLocks noChangeAspect="1"/>
            </p:cNvPicPr>
            <p:nvPr/>
          </p:nvPicPr>
          <p:blipFill>
            <a:blip r:embed="rId3">
              <a:duotone>
                <a:schemeClr val="bg2">
                  <a:shade val="45000"/>
                  <a:satMod val="135000"/>
                </a:schemeClr>
                <a:prstClr val="white"/>
              </a:duotone>
            </a:blip>
            <a:stretch>
              <a:fillRect/>
            </a:stretch>
          </p:blipFill>
          <p:spPr>
            <a:xfrm>
              <a:off x="4428600" y="3477409"/>
              <a:ext cx="609524" cy="609524"/>
            </a:xfrm>
            <a:prstGeom prst="rect">
              <a:avLst/>
            </a:prstGeom>
          </p:spPr>
        </p:pic>
        <p:pic>
          <p:nvPicPr>
            <p:cNvPr id="68" name="Picture 67"/>
            <p:cNvPicPr>
              <a:picLocks noChangeAspect="1"/>
            </p:cNvPicPr>
            <p:nvPr/>
          </p:nvPicPr>
          <p:blipFill>
            <a:blip r:embed="rId3">
              <a:duotone>
                <a:schemeClr val="bg2">
                  <a:shade val="45000"/>
                  <a:satMod val="135000"/>
                </a:schemeClr>
                <a:prstClr val="white"/>
              </a:duotone>
            </a:blip>
            <a:stretch>
              <a:fillRect/>
            </a:stretch>
          </p:blipFill>
          <p:spPr>
            <a:xfrm>
              <a:off x="2048986" y="2879125"/>
              <a:ext cx="609524" cy="609524"/>
            </a:xfrm>
            <a:prstGeom prst="rect">
              <a:avLst/>
            </a:prstGeom>
          </p:spPr>
        </p:pic>
        <p:pic>
          <p:nvPicPr>
            <p:cNvPr id="69" name="Picture 68"/>
            <p:cNvPicPr>
              <a:picLocks noChangeAspect="1"/>
            </p:cNvPicPr>
            <p:nvPr/>
          </p:nvPicPr>
          <p:blipFill>
            <a:blip r:embed="rId3"/>
            <a:stretch>
              <a:fillRect/>
            </a:stretch>
          </p:blipFill>
          <p:spPr>
            <a:xfrm>
              <a:off x="5038124" y="3477409"/>
              <a:ext cx="609524" cy="609524"/>
            </a:xfrm>
            <a:prstGeom prst="rect">
              <a:avLst/>
            </a:prstGeom>
          </p:spPr>
        </p:pic>
        <p:pic>
          <p:nvPicPr>
            <p:cNvPr id="70" name="Picture 69"/>
            <p:cNvPicPr>
              <a:picLocks noChangeAspect="1"/>
            </p:cNvPicPr>
            <p:nvPr/>
          </p:nvPicPr>
          <p:blipFill>
            <a:blip r:embed="rId3">
              <a:duotone>
                <a:schemeClr val="accent4">
                  <a:shade val="45000"/>
                  <a:satMod val="135000"/>
                </a:schemeClr>
                <a:prstClr val="white"/>
              </a:duotone>
            </a:blip>
            <a:stretch>
              <a:fillRect/>
            </a:stretch>
          </p:blipFill>
          <p:spPr>
            <a:xfrm>
              <a:off x="2690590" y="4709328"/>
              <a:ext cx="609524" cy="609524"/>
            </a:xfrm>
            <a:prstGeom prst="rect">
              <a:avLst/>
            </a:prstGeom>
          </p:spPr>
        </p:pic>
        <p:pic>
          <p:nvPicPr>
            <p:cNvPr id="71" name="Picture 70"/>
            <p:cNvPicPr>
              <a:picLocks noChangeAspect="1"/>
            </p:cNvPicPr>
            <p:nvPr/>
          </p:nvPicPr>
          <p:blipFill>
            <a:blip r:embed="rId3">
              <a:duotone>
                <a:schemeClr val="accent4">
                  <a:shade val="45000"/>
                  <a:satMod val="135000"/>
                </a:schemeClr>
                <a:prstClr val="white"/>
              </a:duotone>
            </a:blip>
            <a:stretch>
              <a:fillRect/>
            </a:stretch>
          </p:blipFill>
          <p:spPr>
            <a:xfrm>
              <a:off x="5647648" y="2867885"/>
              <a:ext cx="609524" cy="609524"/>
            </a:xfrm>
            <a:prstGeom prst="rect">
              <a:avLst/>
            </a:prstGeom>
          </p:spPr>
        </p:pic>
        <p:pic>
          <p:nvPicPr>
            <p:cNvPr id="72" name="Picture 71"/>
            <p:cNvPicPr>
              <a:picLocks noChangeAspect="1"/>
            </p:cNvPicPr>
            <p:nvPr/>
          </p:nvPicPr>
          <p:blipFill>
            <a:blip r:embed="rId3">
              <a:duotone>
                <a:schemeClr val="bg2">
                  <a:shade val="45000"/>
                  <a:satMod val="135000"/>
                </a:schemeClr>
                <a:prstClr val="white"/>
              </a:duotone>
            </a:blip>
            <a:stretch>
              <a:fillRect/>
            </a:stretch>
          </p:blipFill>
          <p:spPr>
            <a:xfrm>
              <a:off x="5038124" y="4086933"/>
              <a:ext cx="609524" cy="609524"/>
            </a:xfrm>
            <a:prstGeom prst="rect">
              <a:avLst/>
            </a:prstGeom>
          </p:spPr>
        </p:pic>
        <p:pic>
          <p:nvPicPr>
            <p:cNvPr id="75" name="Picture 74"/>
            <p:cNvPicPr>
              <a:picLocks noChangeAspect="1"/>
            </p:cNvPicPr>
            <p:nvPr/>
          </p:nvPicPr>
          <p:blipFill>
            <a:blip r:embed="rId3"/>
            <a:stretch>
              <a:fillRect/>
            </a:stretch>
          </p:blipFill>
          <p:spPr>
            <a:xfrm>
              <a:off x="5643686" y="4086933"/>
              <a:ext cx="609524" cy="609524"/>
            </a:xfrm>
            <a:prstGeom prst="rect">
              <a:avLst/>
            </a:prstGeom>
          </p:spPr>
        </p:pic>
        <p:pic>
          <p:nvPicPr>
            <p:cNvPr id="77" name="Picture 76"/>
            <p:cNvPicPr>
              <a:picLocks noChangeAspect="1"/>
            </p:cNvPicPr>
            <p:nvPr/>
          </p:nvPicPr>
          <p:blipFill>
            <a:blip r:embed="rId3">
              <a:duotone>
                <a:schemeClr val="accent4">
                  <a:shade val="45000"/>
                  <a:satMod val="135000"/>
                </a:schemeClr>
                <a:prstClr val="white"/>
              </a:duotone>
            </a:blip>
            <a:stretch>
              <a:fillRect/>
            </a:stretch>
          </p:blipFill>
          <p:spPr>
            <a:xfrm>
              <a:off x="6249248" y="2258361"/>
              <a:ext cx="609524" cy="609524"/>
            </a:xfrm>
            <a:prstGeom prst="rect">
              <a:avLst/>
            </a:prstGeom>
          </p:spPr>
        </p:pic>
        <p:pic>
          <p:nvPicPr>
            <p:cNvPr id="78" name="Picture 77"/>
            <p:cNvPicPr>
              <a:picLocks noChangeAspect="1"/>
            </p:cNvPicPr>
            <p:nvPr/>
          </p:nvPicPr>
          <p:blipFill>
            <a:blip r:embed="rId3">
              <a:duotone>
                <a:schemeClr val="accent4">
                  <a:shade val="45000"/>
                  <a:satMod val="135000"/>
                </a:schemeClr>
                <a:prstClr val="white"/>
              </a:duotone>
            </a:blip>
            <a:stretch>
              <a:fillRect/>
            </a:stretch>
          </p:blipFill>
          <p:spPr>
            <a:xfrm>
              <a:off x="6245286" y="2867885"/>
              <a:ext cx="609524" cy="609524"/>
            </a:xfrm>
            <a:prstGeom prst="rect">
              <a:avLst/>
            </a:prstGeom>
          </p:spPr>
        </p:pic>
        <p:pic>
          <p:nvPicPr>
            <p:cNvPr id="79" name="Picture 78"/>
            <p:cNvPicPr>
              <a:picLocks noChangeAspect="1"/>
            </p:cNvPicPr>
            <p:nvPr/>
          </p:nvPicPr>
          <p:blipFill>
            <a:blip r:embed="rId3"/>
            <a:stretch>
              <a:fillRect/>
            </a:stretch>
          </p:blipFill>
          <p:spPr>
            <a:xfrm>
              <a:off x="4440926" y="2882816"/>
              <a:ext cx="609524" cy="609524"/>
            </a:xfrm>
            <a:prstGeom prst="rect">
              <a:avLst/>
            </a:prstGeom>
          </p:spPr>
        </p:pic>
        <p:pic>
          <p:nvPicPr>
            <p:cNvPr id="80" name="Picture 79"/>
            <p:cNvPicPr>
              <a:picLocks noChangeAspect="1"/>
            </p:cNvPicPr>
            <p:nvPr/>
          </p:nvPicPr>
          <p:blipFill>
            <a:blip r:embed="rId3">
              <a:duotone>
                <a:prstClr val="black"/>
                <a:schemeClr val="tx2">
                  <a:tint val="45000"/>
                  <a:satMod val="400000"/>
                </a:schemeClr>
              </a:duotone>
            </a:blip>
            <a:stretch>
              <a:fillRect/>
            </a:stretch>
          </p:blipFill>
          <p:spPr>
            <a:xfrm>
              <a:off x="6235381" y="4086933"/>
              <a:ext cx="609524" cy="609524"/>
            </a:xfrm>
            <a:prstGeom prst="rect">
              <a:avLst/>
            </a:prstGeom>
          </p:spPr>
        </p:pic>
        <p:pic>
          <p:nvPicPr>
            <p:cNvPr id="83" name="Picture 82"/>
            <p:cNvPicPr>
              <a:picLocks noChangeAspect="1"/>
            </p:cNvPicPr>
            <p:nvPr/>
          </p:nvPicPr>
          <p:blipFill>
            <a:blip r:embed="rId3">
              <a:duotone>
                <a:schemeClr val="accent4">
                  <a:shade val="45000"/>
                  <a:satMod val="135000"/>
                </a:schemeClr>
                <a:prstClr val="white"/>
              </a:duotone>
            </a:blip>
            <a:stretch>
              <a:fillRect/>
            </a:stretch>
          </p:blipFill>
          <p:spPr>
            <a:xfrm>
              <a:off x="6823114" y="2867885"/>
              <a:ext cx="609524" cy="609524"/>
            </a:xfrm>
            <a:prstGeom prst="rect">
              <a:avLst/>
            </a:prstGeom>
          </p:spPr>
        </p:pic>
        <p:pic>
          <p:nvPicPr>
            <p:cNvPr id="84" name="Picture 83"/>
            <p:cNvPicPr>
              <a:picLocks noChangeAspect="1"/>
            </p:cNvPicPr>
            <p:nvPr/>
          </p:nvPicPr>
          <p:blipFill>
            <a:blip r:embed="rId3"/>
            <a:stretch>
              <a:fillRect/>
            </a:stretch>
          </p:blipFill>
          <p:spPr>
            <a:xfrm>
              <a:off x="6844905" y="3477409"/>
              <a:ext cx="609524" cy="609524"/>
            </a:xfrm>
            <a:prstGeom prst="rect">
              <a:avLst/>
            </a:prstGeom>
          </p:spPr>
        </p:pic>
        <p:pic>
          <p:nvPicPr>
            <p:cNvPr id="85" name="Picture 84"/>
            <p:cNvPicPr>
              <a:picLocks noChangeAspect="1"/>
            </p:cNvPicPr>
            <p:nvPr/>
          </p:nvPicPr>
          <p:blipFill>
            <a:blip r:embed="rId3">
              <a:duotone>
                <a:prstClr val="black"/>
                <a:schemeClr val="tx2">
                  <a:tint val="45000"/>
                  <a:satMod val="400000"/>
                </a:schemeClr>
              </a:duotone>
            </a:blip>
            <a:stretch>
              <a:fillRect/>
            </a:stretch>
          </p:blipFill>
          <p:spPr>
            <a:xfrm>
              <a:off x="6820442" y="4086933"/>
              <a:ext cx="609524" cy="609524"/>
            </a:xfrm>
            <a:prstGeom prst="rect">
              <a:avLst/>
            </a:prstGeom>
          </p:spPr>
        </p:pic>
        <p:pic>
          <p:nvPicPr>
            <p:cNvPr id="94" name="Picture 93"/>
            <p:cNvPicPr>
              <a:picLocks noChangeAspect="1"/>
            </p:cNvPicPr>
            <p:nvPr/>
          </p:nvPicPr>
          <p:blipFill>
            <a:blip r:embed="rId6"/>
            <a:stretch>
              <a:fillRect/>
            </a:stretch>
          </p:blipFill>
          <p:spPr>
            <a:xfrm>
              <a:off x="1558381" y="2898716"/>
              <a:ext cx="524301" cy="591363"/>
            </a:xfrm>
            <a:prstGeom prst="rect">
              <a:avLst/>
            </a:prstGeom>
          </p:spPr>
        </p:pic>
        <p:pic>
          <p:nvPicPr>
            <p:cNvPr id="81" name="Picture 80"/>
            <p:cNvPicPr>
              <a:picLocks noChangeAspect="1"/>
            </p:cNvPicPr>
            <p:nvPr/>
          </p:nvPicPr>
          <p:blipFill>
            <a:blip r:embed="rId6"/>
            <a:stretch>
              <a:fillRect/>
            </a:stretch>
          </p:blipFill>
          <p:spPr>
            <a:xfrm>
              <a:off x="6306782" y="4715431"/>
              <a:ext cx="524301" cy="591363"/>
            </a:xfrm>
            <a:prstGeom prst="rect">
              <a:avLst/>
            </a:prstGeom>
          </p:spPr>
        </p:pic>
        <p:pic>
          <p:nvPicPr>
            <p:cNvPr id="86" name="Picture 85"/>
            <p:cNvPicPr>
              <a:picLocks noChangeAspect="1"/>
            </p:cNvPicPr>
            <p:nvPr/>
          </p:nvPicPr>
          <p:blipFill>
            <a:blip r:embed="rId6"/>
            <a:stretch>
              <a:fillRect/>
            </a:stretch>
          </p:blipFill>
          <p:spPr>
            <a:xfrm>
              <a:off x="2711572" y="4123255"/>
              <a:ext cx="524301" cy="591363"/>
            </a:xfrm>
            <a:prstGeom prst="rect">
              <a:avLst/>
            </a:prstGeom>
          </p:spPr>
        </p:pic>
        <p:pic>
          <p:nvPicPr>
            <p:cNvPr id="102" name="Picture 101"/>
            <p:cNvPicPr>
              <a:picLocks noChangeAspect="1"/>
            </p:cNvPicPr>
            <p:nvPr/>
          </p:nvPicPr>
          <p:blipFill>
            <a:blip r:embed="rId3">
              <a:duotone>
                <a:schemeClr val="bg2">
                  <a:shade val="45000"/>
                  <a:satMod val="135000"/>
                </a:schemeClr>
                <a:prstClr val="white"/>
              </a:duotone>
            </a:blip>
            <a:stretch>
              <a:fillRect/>
            </a:stretch>
          </p:blipFill>
          <p:spPr>
            <a:xfrm>
              <a:off x="4420073" y="4696457"/>
              <a:ext cx="609524" cy="609524"/>
            </a:xfrm>
            <a:prstGeom prst="rect">
              <a:avLst/>
            </a:prstGeom>
          </p:spPr>
        </p:pic>
      </p:grpSp>
    </p:spTree>
    <p:extLst>
      <p:ext uri="{BB962C8B-B14F-4D97-AF65-F5344CB8AC3E}">
        <p14:creationId xmlns:p14="http://schemas.microsoft.com/office/powerpoint/2010/main" val="1660008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participants: patients</a:t>
            </a:r>
          </a:p>
        </p:txBody>
      </p:sp>
      <p:sp>
        <p:nvSpPr>
          <p:cNvPr id="3" name="Content Placeholder 2"/>
          <p:cNvSpPr>
            <a:spLocks noGrp="1"/>
          </p:cNvSpPr>
          <p:nvPr>
            <p:ph sz="half" idx="1"/>
          </p:nvPr>
        </p:nvSpPr>
        <p:spPr>
          <a:xfrm>
            <a:off x="6714344" y="1690688"/>
            <a:ext cx="5181600" cy="4351338"/>
          </a:xfrm>
        </p:spPr>
        <p:txBody>
          <a:bodyPr>
            <a:normAutofit/>
          </a:bodyPr>
          <a:lstStyle/>
          <a:p>
            <a:endParaRPr lang="en-US" dirty="0"/>
          </a:p>
          <a:p>
            <a:r>
              <a:rPr lang="en-US" b="1" dirty="0"/>
              <a:t>Gyasi </a:t>
            </a:r>
            <a:r>
              <a:rPr lang="en-US" b="1" dirty="0" err="1"/>
              <a:t>Moscou</a:t>
            </a:r>
            <a:r>
              <a:rPr lang="en-US" b="1" dirty="0"/>
              <a:t>-Jackson</a:t>
            </a:r>
            <a:r>
              <a:rPr lang="en-US" dirty="0"/>
              <a:t>, PhD, MHS, RN (Patient-Centered Outcomes Research Institute, PCORI);</a:t>
            </a:r>
          </a:p>
          <a:p>
            <a:r>
              <a:rPr lang="en-US" b="1" dirty="0"/>
              <a:t>Alain Weill</a:t>
            </a:r>
            <a:r>
              <a:rPr lang="en-US" dirty="0"/>
              <a:t> (World Federation of Hemophilia, WFH);</a:t>
            </a:r>
          </a:p>
          <a:p>
            <a:r>
              <a:rPr lang="en-CA" b="1" dirty="0"/>
              <a:t>Michelle Rice </a:t>
            </a:r>
            <a:r>
              <a:rPr lang="en-CA" dirty="0"/>
              <a:t>(National Hemophilia Foundation, NHF)</a:t>
            </a:r>
            <a:endParaRPr lang="en-US" dirty="0"/>
          </a:p>
          <a:p>
            <a:endParaRPr lang="en-US" dirty="0"/>
          </a:p>
        </p:txBody>
      </p:sp>
      <p:sp>
        <p:nvSpPr>
          <p:cNvPr id="4" name="Content Placeholder 3"/>
          <p:cNvSpPr>
            <a:spLocks noGrp="1"/>
          </p:cNvSpPr>
          <p:nvPr>
            <p:ph sz="half" idx="2"/>
          </p:nvPr>
        </p:nvSpPr>
        <p:spPr>
          <a:xfrm>
            <a:off x="914400" y="1690688"/>
            <a:ext cx="5181600" cy="4351338"/>
          </a:xfrm>
        </p:spPr>
        <p:txBody>
          <a:bodyPr>
            <a:normAutofit/>
          </a:bodyPr>
          <a:lstStyle/>
          <a:p>
            <a:endParaRPr lang="en-US" dirty="0"/>
          </a:p>
          <a:p>
            <a:r>
              <a:rPr lang="en-US" b="1" dirty="0"/>
              <a:t>Jamie O’Hara</a:t>
            </a:r>
            <a:r>
              <a:rPr lang="en-US" dirty="0"/>
              <a:t>, MSc (HC Economics, Ltd and </a:t>
            </a:r>
            <a:r>
              <a:rPr lang="en-US" dirty="0" err="1"/>
              <a:t>Haemophilia</a:t>
            </a:r>
            <a:r>
              <a:rPr lang="en-US" dirty="0"/>
              <a:t> Society); </a:t>
            </a:r>
          </a:p>
          <a:p>
            <a:r>
              <a:rPr lang="en-US" b="1" dirty="0"/>
              <a:t>Brian </a:t>
            </a:r>
            <a:r>
              <a:rPr lang="en-US" b="1" dirty="0" err="1"/>
              <a:t>O’Mahony</a:t>
            </a:r>
            <a:r>
              <a:rPr lang="en-US" dirty="0"/>
              <a:t>, FACSLM, FIBMS (Irish </a:t>
            </a:r>
            <a:r>
              <a:rPr lang="en-US" dirty="0" err="1"/>
              <a:t>Haemophilia</a:t>
            </a:r>
            <a:r>
              <a:rPr lang="en-US" dirty="0"/>
              <a:t> Society, Ltd and European </a:t>
            </a:r>
            <a:r>
              <a:rPr lang="en-US" dirty="0" err="1"/>
              <a:t>Haemophilia</a:t>
            </a:r>
            <a:r>
              <a:rPr lang="en-US" dirty="0"/>
              <a:t> Consortium); </a:t>
            </a:r>
          </a:p>
          <a:p>
            <a:endParaRPr lang="en-US" dirty="0"/>
          </a:p>
        </p:txBody>
      </p:sp>
    </p:spTree>
    <p:extLst>
      <p:ext uri="{BB962C8B-B14F-4D97-AF65-F5344CB8AC3E}">
        <p14:creationId xmlns:p14="http://schemas.microsoft.com/office/powerpoint/2010/main" val="536067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participants: experts</a:t>
            </a:r>
          </a:p>
        </p:txBody>
      </p:sp>
      <p:sp>
        <p:nvSpPr>
          <p:cNvPr id="3" name="Content Placeholder 2"/>
          <p:cNvSpPr>
            <a:spLocks noGrp="1"/>
          </p:cNvSpPr>
          <p:nvPr>
            <p:ph sz="half" idx="1"/>
          </p:nvPr>
        </p:nvSpPr>
        <p:spPr/>
        <p:txBody>
          <a:bodyPr>
            <a:normAutofit lnSpcReduction="10000"/>
          </a:bodyPr>
          <a:lstStyle/>
          <a:p>
            <a:r>
              <a:rPr lang="en-US" b="1" dirty="0"/>
              <a:t>Samantha </a:t>
            </a:r>
            <a:r>
              <a:rPr lang="en-US" b="1" dirty="0" err="1"/>
              <a:t>Gouw</a:t>
            </a:r>
            <a:r>
              <a:rPr lang="en-US" dirty="0"/>
              <a:t>, MD, PhD (Academic Medical Center Amsterdam and Leiden University Medical Center);</a:t>
            </a:r>
          </a:p>
          <a:p>
            <a:r>
              <a:rPr lang="en-US" b="1" dirty="0"/>
              <a:t>Daniel Hart</a:t>
            </a:r>
            <a:r>
              <a:rPr lang="en-US" dirty="0"/>
              <a:t>, MD, PhD (</a:t>
            </a:r>
            <a:r>
              <a:rPr lang="en-US" dirty="0" err="1"/>
              <a:t>Barts</a:t>
            </a:r>
            <a:r>
              <a:rPr lang="en-US" dirty="0"/>
              <a:t> and the London School of Medicine and Dentistry);</a:t>
            </a:r>
          </a:p>
          <a:p>
            <a:r>
              <a:rPr lang="en-US" b="1" dirty="0"/>
              <a:t>David </a:t>
            </a:r>
            <a:r>
              <a:rPr lang="en-US" b="1" dirty="0" err="1"/>
              <a:t>Lillicrap</a:t>
            </a:r>
            <a:r>
              <a:rPr lang="en-US" dirty="0"/>
              <a:t>, MD, FRCPC (Queen’s University);</a:t>
            </a:r>
          </a:p>
          <a:p>
            <a:r>
              <a:rPr lang="en-US" b="1" dirty="0"/>
              <a:t>Steven Pipe</a:t>
            </a:r>
            <a:r>
              <a:rPr lang="en-US" dirty="0"/>
              <a:t>, MD (University of Michigan); </a:t>
            </a:r>
          </a:p>
          <a:p>
            <a:endParaRPr lang="en-US" dirty="0"/>
          </a:p>
        </p:txBody>
      </p:sp>
      <p:sp>
        <p:nvSpPr>
          <p:cNvPr id="4" name="Content Placeholder 3"/>
          <p:cNvSpPr>
            <a:spLocks noGrp="1"/>
          </p:cNvSpPr>
          <p:nvPr>
            <p:ph sz="half" idx="2"/>
          </p:nvPr>
        </p:nvSpPr>
        <p:spPr/>
        <p:txBody>
          <a:bodyPr>
            <a:normAutofit lnSpcReduction="10000"/>
          </a:bodyPr>
          <a:lstStyle/>
          <a:p>
            <a:r>
              <a:rPr lang="en-US" b="1" dirty="0"/>
              <a:t>Philipp </a:t>
            </a:r>
            <a:r>
              <a:rPr lang="en-US" b="1" dirty="0" err="1"/>
              <a:t>Dahm</a:t>
            </a:r>
            <a:r>
              <a:rPr lang="en-US" dirty="0"/>
              <a:t>, MD, </a:t>
            </a:r>
            <a:r>
              <a:rPr lang="en-US" dirty="0" err="1"/>
              <a:t>MHSc</a:t>
            </a:r>
            <a:r>
              <a:rPr lang="en-US" dirty="0"/>
              <a:t>, FACS (University of Minnesota and Minneapolis VA Health Care System);</a:t>
            </a:r>
          </a:p>
          <a:p>
            <a:r>
              <a:rPr lang="en-CA" b="1" dirty="0"/>
              <a:t>Peter </a:t>
            </a:r>
            <a:r>
              <a:rPr lang="en-CA" b="1" dirty="0" err="1"/>
              <a:t>Tugwell</a:t>
            </a:r>
            <a:r>
              <a:rPr lang="en-CA" dirty="0"/>
              <a:t>, MD (Center for Global Health, Ottawa)</a:t>
            </a:r>
          </a:p>
          <a:p>
            <a:endParaRPr lang="en-US" b="1" dirty="0"/>
          </a:p>
          <a:p>
            <a:r>
              <a:rPr lang="en-US" b="1" dirty="0"/>
              <a:t>Keith Hoots</a:t>
            </a:r>
            <a:r>
              <a:rPr lang="en-US" dirty="0"/>
              <a:t>, MD (National Heart, Lung, and Blood Institute (NHLBI), National Institutes of Health (NIH));</a:t>
            </a:r>
          </a:p>
          <a:p>
            <a:endParaRPr lang="en-US" dirty="0"/>
          </a:p>
          <a:p>
            <a:endParaRPr lang="en-US" dirty="0"/>
          </a:p>
        </p:txBody>
      </p:sp>
    </p:spTree>
    <p:extLst>
      <p:ext uri="{BB962C8B-B14F-4D97-AF65-F5344CB8AC3E}">
        <p14:creationId xmlns:p14="http://schemas.microsoft.com/office/powerpoint/2010/main" val="249190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participants: regulators</a:t>
            </a:r>
          </a:p>
        </p:txBody>
      </p:sp>
      <p:sp>
        <p:nvSpPr>
          <p:cNvPr id="3" name="Content Placeholder 2"/>
          <p:cNvSpPr>
            <a:spLocks noGrp="1"/>
          </p:cNvSpPr>
          <p:nvPr>
            <p:ph sz="half" idx="1"/>
          </p:nvPr>
        </p:nvSpPr>
        <p:spPr/>
        <p:txBody>
          <a:bodyPr>
            <a:normAutofit/>
          </a:bodyPr>
          <a:lstStyle/>
          <a:p>
            <a:endParaRPr lang="en-US" dirty="0"/>
          </a:p>
          <a:p>
            <a:r>
              <a:rPr lang="en-US" b="1" dirty="0"/>
              <a:t>Peter Marks</a:t>
            </a:r>
            <a:r>
              <a:rPr lang="en-US" dirty="0"/>
              <a:t>, MD, PhD (US Food and Drug Administration, FDA);</a:t>
            </a:r>
          </a:p>
          <a:p>
            <a:r>
              <a:rPr lang="en-US" b="1" dirty="0"/>
              <a:t>Daniel Keene</a:t>
            </a:r>
            <a:r>
              <a:rPr lang="en-US" dirty="0"/>
              <a:t>, MD, MA, FRCPC (Health Canada);</a:t>
            </a:r>
          </a:p>
          <a:p>
            <a:r>
              <a:rPr lang="en-US" dirty="0"/>
              <a:t> </a:t>
            </a:r>
          </a:p>
          <a:p>
            <a:endParaRPr lang="en-US" b="1" dirty="0"/>
          </a:p>
          <a:p>
            <a:pPr marL="0" indent="0">
              <a:buNone/>
            </a:pPr>
            <a:endParaRPr lang="en-US" dirty="0"/>
          </a:p>
          <a:p>
            <a:pPr marL="0" indent="0">
              <a:buNone/>
            </a:pPr>
            <a:endParaRPr lang="en-US" dirty="0"/>
          </a:p>
        </p:txBody>
      </p:sp>
      <p:sp>
        <p:nvSpPr>
          <p:cNvPr id="6" name="Content Placeholder 5">
            <a:extLst>
              <a:ext uri="{FF2B5EF4-FFF2-40B4-BE49-F238E27FC236}">
                <a16:creationId xmlns:a16="http://schemas.microsoft.com/office/drawing/2014/main" id="{A0ADDE50-E331-3144-9B4C-DCFCF1740F5C}"/>
              </a:ext>
            </a:extLst>
          </p:cNvPr>
          <p:cNvSpPr>
            <a:spLocks noGrp="1"/>
          </p:cNvSpPr>
          <p:nvPr>
            <p:ph sz="half" idx="2"/>
          </p:nvPr>
        </p:nvSpPr>
        <p:spPr>
          <a:xfrm>
            <a:off x="6172200" y="2320925"/>
            <a:ext cx="5181600" cy="4351338"/>
          </a:xfrm>
        </p:spPr>
        <p:txBody>
          <a:bodyPr>
            <a:normAutofit/>
          </a:bodyPr>
          <a:lstStyle/>
          <a:p>
            <a:r>
              <a:rPr lang="en-US" b="1" dirty="0"/>
              <a:t>Anneliese </a:t>
            </a:r>
            <a:r>
              <a:rPr lang="en-US" b="1" dirty="0" err="1"/>
              <a:t>Hilger</a:t>
            </a:r>
            <a:r>
              <a:rPr lang="en-US" dirty="0"/>
              <a:t>, PhD (Paul-Ehrlich-Institute);</a:t>
            </a:r>
          </a:p>
          <a:p>
            <a:r>
              <a:rPr lang="en-US" b="1" dirty="0"/>
              <a:t>Sol Ruiz</a:t>
            </a:r>
            <a:r>
              <a:rPr lang="en-US" dirty="0"/>
              <a:t>, PhD (Spanish Medicines Agency, AEMPS); </a:t>
            </a:r>
          </a:p>
          <a:p>
            <a:endParaRPr lang="en-US" dirty="0"/>
          </a:p>
        </p:txBody>
      </p:sp>
    </p:spTree>
    <p:extLst>
      <p:ext uri="{BB962C8B-B14F-4D97-AF65-F5344CB8AC3E}">
        <p14:creationId xmlns:p14="http://schemas.microsoft.com/office/powerpoint/2010/main" val="72356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Menu</a:t>
            </a:r>
          </a:p>
        </p:txBody>
      </p:sp>
      <p:sp>
        <p:nvSpPr>
          <p:cNvPr id="3" name="Content Placeholder 2"/>
          <p:cNvSpPr>
            <a:spLocks noGrp="1"/>
          </p:cNvSpPr>
          <p:nvPr>
            <p:ph idx="1"/>
          </p:nvPr>
        </p:nvSpPr>
        <p:spPr/>
        <p:txBody>
          <a:bodyPr>
            <a:normAutofit/>
          </a:bodyPr>
          <a:lstStyle/>
          <a:p>
            <a:r>
              <a:rPr lang="en-US" sz="1600" dirty="0"/>
              <a:t>The life cycle of an (innovative) treatment</a:t>
            </a:r>
          </a:p>
          <a:p>
            <a:pPr lvl="1"/>
            <a:r>
              <a:rPr lang="en-US" sz="1400" dirty="0"/>
              <a:t>Why we need convincing proofs of efficacy and safety?</a:t>
            </a:r>
          </a:p>
          <a:p>
            <a:r>
              <a:rPr lang="en-US" sz="1600" dirty="0"/>
              <a:t>The challenges of a rare disease setting</a:t>
            </a:r>
          </a:p>
          <a:p>
            <a:pPr lvl="1"/>
            <a:r>
              <a:rPr lang="en-US" sz="1400" dirty="0"/>
              <a:t>For the researcher</a:t>
            </a:r>
          </a:p>
          <a:p>
            <a:pPr lvl="1"/>
            <a:r>
              <a:rPr lang="en-US" sz="1400" dirty="0"/>
              <a:t>For the regulator</a:t>
            </a:r>
          </a:p>
          <a:p>
            <a:pPr lvl="1"/>
            <a:r>
              <a:rPr lang="en-US" sz="1400" dirty="0"/>
              <a:t>For the payer</a:t>
            </a:r>
          </a:p>
          <a:p>
            <a:r>
              <a:rPr lang="en-US" sz="1600" dirty="0"/>
              <a:t>The knowledge gap (we need to fill)</a:t>
            </a:r>
          </a:p>
          <a:p>
            <a:pPr lvl="1"/>
            <a:r>
              <a:rPr lang="en-US" sz="1400" dirty="0"/>
              <a:t>Health technology assessment</a:t>
            </a:r>
          </a:p>
          <a:p>
            <a:pPr lvl="1"/>
            <a:r>
              <a:rPr lang="en-US" sz="1400" dirty="0"/>
              <a:t>(</a:t>
            </a:r>
            <a:r>
              <a:rPr lang="en-US" sz="1400" dirty="0" err="1"/>
              <a:t>Pharmaco</a:t>
            </a:r>
            <a:r>
              <a:rPr lang="en-US" sz="1400" dirty="0"/>
              <a:t>)economical considerations</a:t>
            </a:r>
          </a:p>
          <a:p>
            <a:r>
              <a:rPr lang="en-US" sz="4000" dirty="0" err="1"/>
              <a:t>coreHEM</a:t>
            </a:r>
            <a:r>
              <a:rPr lang="en-US" sz="4000" dirty="0"/>
              <a:t> </a:t>
            </a:r>
            <a:r>
              <a:rPr lang="mr-IN" sz="4000" dirty="0"/>
              <a:t>–</a:t>
            </a:r>
            <a:r>
              <a:rPr lang="en-US" sz="4000" dirty="0"/>
              <a:t> raising advocacy to the next level</a:t>
            </a:r>
          </a:p>
        </p:txBody>
      </p:sp>
    </p:spTree>
    <p:extLst>
      <p:ext uri="{BB962C8B-B14F-4D97-AF65-F5344CB8AC3E}">
        <p14:creationId xmlns:p14="http://schemas.microsoft.com/office/powerpoint/2010/main" val="318972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participants: HTA</a:t>
            </a:r>
          </a:p>
        </p:txBody>
      </p:sp>
      <p:sp>
        <p:nvSpPr>
          <p:cNvPr id="3" name="Content Placeholder 2"/>
          <p:cNvSpPr>
            <a:spLocks noGrp="1"/>
          </p:cNvSpPr>
          <p:nvPr>
            <p:ph sz="half" idx="1"/>
          </p:nvPr>
        </p:nvSpPr>
        <p:spPr>
          <a:xfrm>
            <a:off x="838200" y="1825625"/>
            <a:ext cx="5181600" cy="4351338"/>
          </a:xfrm>
        </p:spPr>
        <p:txBody>
          <a:bodyPr>
            <a:normAutofit fontScale="85000" lnSpcReduction="20000"/>
          </a:bodyPr>
          <a:lstStyle/>
          <a:p>
            <a:pPr marL="0" indent="0">
              <a:buNone/>
            </a:pPr>
            <a:endParaRPr lang="en-US" b="1" dirty="0"/>
          </a:p>
          <a:p>
            <a:r>
              <a:rPr lang="en-US" b="1" dirty="0"/>
              <a:t>Karen </a:t>
            </a:r>
            <a:r>
              <a:rPr lang="en-US" b="1" dirty="0" err="1"/>
              <a:t>Facey</a:t>
            </a:r>
            <a:r>
              <a:rPr lang="en-US" dirty="0"/>
              <a:t>, PhD (University of Edinburgh); </a:t>
            </a:r>
            <a:r>
              <a:rPr lang="en-US" dirty="0" err="1"/>
              <a:t>HTAi</a:t>
            </a:r>
            <a:endParaRPr lang="en-US" dirty="0"/>
          </a:p>
          <a:p>
            <a:r>
              <a:rPr lang="en-US" b="1" dirty="0"/>
              <a:t>Craig Hooper</a:t>
            </a:r>
            <a:r>
              <a:rPr lang="en-US" dirty="0"/>
              <a:t>, PhD (National Center on Birth Defects and Developmental Disabilities (NCBDDD), Centers for Disease Control (CDC));</a:t>
            </a:r>
          </a:p>
          <a:p>
            <a:r>
              <a:rPr lang="en-US" b="1" dirty="0"/>
              <a:t>Joanne Kim</a:t>
            </a:r>
            <a:r>
              <a:rPr lang="en-US" dirty="0"/>
              <a:t>, MSc, PhD (Canadian Agency for Drugs and Technology in Health (CADTH)); </a:t>
            </a:r>
          </a:p>
          <a:p>
            <a:r>
              <a:rPr lang="en-US" b="1" dirty="0"/>
              <a:t>Amy </a:t>
            </a:r>
            <a:r>
              <a:rPr lang="en-US" b="1" dirty="0" err="1"/>
              <a:t>Sood</a:t>
            </a:r>
            <a:r>
              <a:rPr lang="en-US" dirty="0"/>
              <a:t>, </a:t>
            </a:r>
            <a:r>
              <a:rPr lang="en-US" dirty="0" err="1"/>
              <a:t>PharmD</a:t>
            </a:r>
            <a:r>
              <a:rPr lang="en-US" dirty="0"/>
              <a:t> (Canadian Agency for Drugs and Technology in Health (CADTH);</a:t>
            </a:r>
          </a:p>
          <a:p>
            <a:endParaRPr lang="en-US" dirty="0"/>
          </a:p>
          <a:p>
            <a:endParaRPr lang="en-US" dirty="0"/>
          </a:p>
          <a:p>
            <a:endParaRPr lang="en-US" dirty="0"/>
          </a:p>
        </p:txBody>
      </p:sp>
      <p:sp>
        <p:nvSpPr>
          <p:cNvPr id="4" name="Content Placeholder 3"/>
          <p:cNvSpPr>
            <a:spLocks noGrp="1"/>
          </p:cNvSpPr>
          <p:nvPr>
            <p:ph sz="half" idx="2"/>
          </p:nvPr>
        </p:nvSpPr>
        <p:spPr/>
        <p:txBody>
          <a:bodyPr>
            <a:normAutofit fontScale="85000" lnSpcReduction="20000"/>
          </a:bodyPr>
          <a:lstStyle/>
          <a:p>
            <a:endParaRPr lang="en-US" dirty="0"/>
          </a:p>
          <a:p>
            <a:r>
              <a:rPr lang="en-US" b="1" dirty="0"/>
              <a:t>Marie </a:t>
            </a:r>
            <a:r>
              <a:rPr lang="en-US" b="1" dirty="0" err="1"/>
              <a:t>Österberg</a:t>
            </a:r>
            <a:r>
              <a:rPr lang="en-US" dirty="0"/>
              <a:t>, PhD (Swedish Council on Health Technology Assessment (SBU)); </a:t>
            </a:r>
          </a:p>
          <a:p>
            <a:r>
              <a:rPr lang="en-US" b="1" dirty="0"/>
              <a:t>Sophie </a:t>
            </a:r>
            <a:r>
              <a:rPr lang="en-US" b="1" dirty="0" err="1"/>
              <a:t>Werkö</a:t>
            </a:r>
            <a:r>
              <a:rPr lang="en-US" dirty="0"/>
              <a:t>, MSc, PhD (Swedish Council on Health Technology Assessment (SBU);</a:t>
            </a:r>
          </a:p>
          <a:p>
            <a:r>
              <a:rPr lang="en-US" b="1" dirty="0"/>
              <a:t>Michelle </a:t>
            </a:r>
            <a:r>
              <a:rPr lang="en-US" b="1" dirty="0" err="1"/>
              <a:t>Mujoomdar</a:t>
            </a:r>
            <a:r>
              <a:rPr lang="en-US" dirty="0"/>
              <a:t>, PhD (</a:t>
            </a:r>
            <a:r>
              <a:rPr lang="en-US" dirty="0" err="1"/>
              <a:t>EUnetHTA</a:t>
            </a:r>
            <a:r>
              <a:rPr lang="en-US" dirty="0"/>
              <a:t>);</a:t>
            </a:r>
          </a:p>
          <a:p>
            <a:endParaRPr lang="en-US" b="1" dirty="0"/>
          </a:p>
          <a:p>
            <a:endParaRPr lang="en-US" dirty="0"/>
          </a:p>
        </p:txBody>
      </p:sp>
    </p:spTree>
    <p:extLst>
      <p:ext uri="{BB962C8B-B14F-4D97-AF65-F5344CB8AC3E}">
        <p14:creationId xmlns:p14="http://schemas.microsoft.com/office/powerpoint/2010/main" val="3070283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participants: payers</a:t>
            </a:r>
          </a:p>
        </p:txBody>
      </p:sp>
      <p:sp>
        <p:nvSpPr>
          <p:cNvPr id="3" name="Content Placeholder 2"/>
          <p:cNvSpPr>
            <a:spLocks noGrp="1"/>
          </p:cNvSpPr>
          <p:nvPr>
            <p:ph sz="half" idx="1"/>
          </p:nvPr>
        </p:nvSpPr>
        <p:spPr/>
        <p:txBody>
          <a:bodyPr>
            <a:normAutofit fontScale="92500"/>
          </a:bodyPr>
          <a:lstStyle/>
          <a:p>
            <a:r>
              <a:rPr lang="en-US" b="1" dirty="0"/>
              <a:t>Suzanne </a:t>
            </a:r>
            <a:r>
              <a:rPr lang="en-US" b="1" dirty="0" err="1"/>
              <a:t>Belinson</a:t>
            </a:r>
            <a:r>
              <a:rPr lang="en-US" dirty="0"/>
              <a:t>, MPH, PhD (Blue Cross and Blue Shield Association);</a:t>
            </a:r>
          </a:p>
          <a:p>
            <a:r>
              <a:rPr lang="en-US" b="1" dirty="0"/>
              <a:t>James Jorgenson</a:t>
            </a:r>
            <a:r>
              <a:rPr lang="en-US" dirty="0"/>
              <a:t>, </a:t>
            </a:r>
            <a:r>
              <a:rPr lang="en-US" dirty="0" err="1"/>
              <a:t>RPh</a:t>
            </a:r>
            <a:r>
              <a:rPr lang="en-US" dirty="0"/>
              <a:t>, MS, FASHP (</a:t>
            </a:r>
            <a:r>
              <a:rPr lang="en-US" dirty="0" err="1"/>
              <a:t>Visante</a:t>
            </a:r>
            <a:r>
              <a:rPr lang="en-US" dirty="0"/>
              <a:t>, Inc. &amp; </a:t>
            </a:r>
            <a:r>
              <a:rPr lang="en-US" dirty="0" err="1"/>
              <a:t>Visante</a:t>
            </a:r>
            <a:r>
              <a:rPr lang="en-US" dirty="0"/>
              <a:t> Limited);</a:t>
            </a:r>
          </a:p>
          <a:p>
            <a:r>
              <a:rPr lang="en-US" b="1" dirty="0"/>
              <a:t>Maria Lopes</a:t>
            </a:r>
            <a:r>
              <a:rPr lang="en-US" dirty="0"/>
              <a:t>, MD, MS (Magellan Health);</a:t>
            </a:r>
          </a:p>
          <a:p>
            <a:r>
              <a:rPr lang="en-US" b="1" dirty="0" err="1"/>
              <a:t>Vanita</a:t>
            </a:r>
            <a:r>
              <a:rPr lang="en-US" b="1" dirty="0"/>
              <a:t> </a:t>
            </a:r>
            <a:r>
              <a:rPr lang="en-US" b="1" dirty="0" err="1"/>
              <a:t>Pindolia</a:t>
            </a:r>
            <a:r>
              <a:rPr lang="en-US" dirty="0"/>
              <a:t>, </a:t>
            </a:r>
            <a:r>
              <a:rPr lang="en-US" dirty="0" err="1"/>
              <a:t>PharmD</a:t>
            </a:r>
            <a:r>
              <a:rPr lang="en-US" dirty="0"/>
              <a:t>, BCPS (Henry Ford Health System); </a:t>
            </a:r>
          </a:p>
          <a:p>
            <a:r>
              <a:rPr lang="en-US" b="1" dirty="0"/>
              <a:t>Lew Sandy</a:t>
            </a:r>
            <a:r>
              <a:rPr lang="en-US" dirty="0"/>
              <a:t>, MD (United Health Group); </a:t>
            </a:r>
          </a:p>
          <a:p>
            <a:endParaRPr lang="en-US" dirty="0"/>
          </a:p>
          <a:p>
            <a:endParaRPr lang="en-US" dirty="0"/>
          </a:p>
        </p:txBody>
      </p:sp>
      <p:sp>
        <p:nvSpPr>
          <p:cNvPr id="4" name="Content Placeholder 3"/>
          <p:cNvSpPr>
            <a:spLocks noGrp="1"/>
          </p:cNvSpPr>
          <p:nvPr>
            <p:ph sz="half" idx="2"/>
          </p:nvPr>
        </p:nvSpPr>
        <p:spPr>
          <a:xfrm>
            <a:off x="6172200" y="1873751"/>
            <a:ext cx="5181600" cy="4351338"/>
          </a:xfrm>
        </p:spPr>
        <p:txBody>
          <a:bodyPr>
            <a:normAutofit fontScale="92500"/>
          </a:bodyPr>
          <a:lstStyle/>
          <a:p>
            <a:r>
              <a:rPr lang="en-US" b="1" dirty="0"/>
              <a:t>Gerard Dolan</a:t>
            </a:r>
            <a:r>
              <a:rPr lang="en-US" dirty="0"/>
              <a:t>, MB, ChB, FRCP (</a:t>
            </a:r>
            <a:r>
              <a:rPr lang="en-US" dirty="0" err="1"/>
              <a:t>Edin</a:t>
            </a:r>
            <a:r>
              <a:rPr lang="en-US" dirty="0"/>
              <a:t>), FRCP, </a:t>
            </a:r>
            <a:r>
              <a:rPr lang="en-US" dirty="0" err="1"/>
              <a:t>FRCPath</a:t>
            </a:r>
            <a:r>
              <a:rPr lang="en-US" dirty="0"/>
              <a:t> (NHS England, St Thomas’ Hospital, London, UK);</a:t>
            </a:r>
          </a:p>
          <a:p>
            <a:endParaRPr lang="en-US" dirty="0"/>
          </a:p>
          <a:p>
            <a:endParaRPr lang="en-US" dirty="0"/>
          </a:p>
          <a:p>
            <a:endParaRPr lang="en-US" dirty="0"/>
          </a:p>
        </p:txBody>
      </p:sp>
    </p:spTree>
    <p:extLst>
      <p:ext uri="{BB962C8B-B14F-4D97-AF65-F5344CB8AC3E}">
        <p14:creationId xmlns:p14="http://schemas.microsoft.com/office/powerpoint/2010/main" val="3288596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participants: drug developers</a:t>
            </a:r>
          </a:p>
        </p:txBody>
      </p:sp>
      <p:sp>
        <p:nvSpPr>
          <p:cNvPr id="3" name="Content Placeholder 2"/>
          <p:cNvSpPr>
            <a:spLocks noGrp="1"/>
          </p:cNvSpPr>
          <p:nvPr>
            <p:ph sz="half" idx="1"/>
          </p:nvPr>
        </p:nvSpPr>
        <p:spPr>
          <a:xfrm>
            <a:off x="516467" y="1890183"/>
            <a:ext cx="5579533" cy="4351338"/>
          </a:xfrm>
        </p:spPr>
        <p:txBody>
          <a:bodyPr>
            <a:normAutofit fontScale="92500" lnSpcReduction="10000"/>
          </a:bodyPr>
          <a:lstStyle/>
          <a:p>
            <a:r>
              <a:rPr lang="en-US" b="1" dirty="0"/>
              <a:t>Andreas </a:t>
            </a:r>
            <a:r>
              <a:rPr lang="en-US" b="1" dirty="0" err="1"/>
              <a:t>Altemark</a:t>
            </a:r>
            <a:r>
              <a:rPr lang="en-US" dirty="0"/>
              <a:t>, GMACS (Bayer);</a:t>
            </a:r>
          </a:p>
          <a:p>
            <a:r>
              <a:rPr lang="en-US" b="1" dirty="0"/>
              <a:t>Gregory </a:t>
            </a:r>
            <a:r>
              <a:rPr lang="en-US" b="1" dirty="0" err="1"/>
              <a:t>LeCleir</a:t>
            </a:r>
            <a:r>
              <a:rPr lang="en-US" dirty="0"/>
              <a:t> (Bayer); </a:t>
            </a:r>
          </a:p>
          <a:p>
            <a:r>
              <a:rPr lang="en-US" b="1" dirty="0" err="1"/>
              <a:t>Snejana</a:t>
            </a:r>
            <a:r>
              <a:rPr lang="en-US" b="1" dirty="0"/>
              <a:t> </a:t>
            </a:r>
            <a:r>
              <a:rPr lang="en-US" b="1" dirty="0" err="1"/>
              <a:t>Krassova</a:t>
            </a:r>
            <a:r>
              <a:rPr lang="en-US" dirty="0"/>
              <a:t>, MD, MMBS (Bayer); </a:t>
            </a:r>
          </a:p>
          <a:p>
            <a:r>
              <a:rPr lang="en-US" b="1" dirty="0"/>
              <a:t>Wing Yen Wong</a:t>
            </a:r>
            <a:r>
              <a:rPr lang="en-US" dirty="0"/>
              <a:t>, MD (</a:t>
            </a:r>
            <a:r>
              <a:rPr lang="en-US" dirty="0" err="1"/>
              <a:t>BioMarin</a:t>
            </a:r>
            <a:r>
              <a:rPr lang="en-US" dirty="0"/>
              <a:t>);</a:t>
            </a:r>
          </a:p>
          <a:p>
            <a:r>
              <a:rPr lang="en-US" b="1" dirty="0"/>
              <a:t>Charles Petrie</a:t>
            </a:r>
            <a:r>
              <a:rPr lang="en-US" dirty="0"/>
              <a:t>, PhD (Pfizer);</a:t>
            </a:r>
          </a:p>
          <a:p>
            <a:r>
              <a:rPr lang="en-US" b="1" dirty="0"/>
              <a:t>Andreas </a:t>
            </a:r>
            <a:r>
              <a:rPr lang="en-US" b="1" dirty="0" err="1"/>
              <a:t>Pleil</a:t>
            </a:r>
            <a:r>
              <a:rPr lang="en-US" dirty="0"/>
              <a:t>, PhD (Pfizer); </a:t>
            </a:r>
          </a:p>
          <a:p>
            <a:r>
              <a:rPr lang="en-US" b="1" dirty="0"/>
              <a:t>Jason Booth</a:t>
            </a:r>
            <a:r>
              <a:rPr lang="en-US" dirty="0"/>
              <a:t>, MPH (Shire);</a:t>
            </a:r>
          </a:p>
          <a:p>
            <a:r>
              <a:rPr lang="en-US" b="1" dirty="0"/>
              <a:t>Paul Monahan</a:t>
            </a:r>
            <a:r>
              <a:rPr lang="en-US" dirty="0"/>
              <a:t>, MD (Shire);</a:t>
            </a:r>
          </a:p>
        </p:txBody>
      </p:sp>
      <p:sp>
        <p:nvSpPr>
          <p:cNvPr id="4" name="Content Placeholder 3"/>
          <p:cNvSpPr>
            <a:spLocks noGrp="1"/>
          </p:cNvSpPr>
          <p:nvPr>
            <p:ph sz="half" idx="2"/>
          </p:nvPr>
        </p:nvSpPr>
        <p:spPr>
          <a:xfrm>
            <a:off x="6172200" y="1470025"/>
            <a:ext cx="5181600" cy="4351338"/>
          </a:xfrm>
        </p:spPr>
        <p:txBody>
          <a:bodyPr>
            <a:normAutofit fontScale="92500" lnSpcReduction="10000"/>
          </a:bodyPr>
          <a:lstStyle/>
          <a:p>
            <a:endParaRPr lang="en-US" dirty="0"/>
          </a:p>
          <a:p>
            <a:r>
              <a:rPr lang="en-US" b="1" dirty="0"/>
              <a:t>Clive </a:t>
            </a:r>
            <a:r>
              <a:rPr lang="en-US" b="1" dirty="0" err="1"/>
              <a:t>Spiegler</a:t>
            </a:r>
            <a:r>
              <a:rPr lang="en-US" dirty="0"/>
              <a:t>, PhD (Spark Therapeutics);</a:t>
            </a:r>
          </a:p>
          <a:p>
            <a:r>
              <a:rPr lang="en-US" b="1" dirty="0"/>
              <a:t>Ellis Neufeld</a:t>
            </a:r>
            <a:r>
              <a:rPr lang="en-US" dirty="0"/>
              <a:t>, MD, PhD (St. Jude Children’s Research Hospital); </a:t>
            </a:r>
          </a:p>
          <a:p>
            <a:r>
              <a:rPr lang="en-US" b="1" dirty="0"/>
              <a:t>Ulrike Reiss</a:t>
            </a:r>
            <a:r>
              <a:rPr lang="en-US" dirty="0"/>
              <a:t>, MD (St. Jude Children’s Research Hospital);</a:t>
            </a:r>
          </a:p>
          <a:p>
            <a:r>
              <a:rPr lang="en-US" b="1" dirty="0"/>
              <a:t>Eileen Sawyer</a:t>
            </a:r>
            <a:r>
              <a:rPr lang="en-US" dirty="0"/>
              <a:t>, PhD (</a:t>
            </a:r>
            <a:r>
              <a:rPr lang="en-US" dirty="0" err="1"/>
              <a:t>uniQure</a:t>
            </a:r>
            <a:r>
              <a:rPr lang="en-US" dirty="0"/>
              <a:t>);</a:t>
            </a:r>
          </a:p>
          <a:p>
            <a:r>
              <a:rPr lang="en-US" b="1" dirty="0"/>
              <a:t>Steven </a:t>
            </a:r>
            <a:r>
              <a:rPr lang="en-US" b="1" dirty="0" err="1"/>
              <a:t>Zelenkofske</a:t>
            </a:r>
            <a:r>
              <a:rPr lang="en-US" dirty="0"/>
              <a:t>, DO (</a:t>
            </a:r>
            <a:r>
              <a:rPr lang="en-US" dirty="0" err="1"/>
              <a:t>uniQure</a:t>
            </a:r>
            <a:r>
              <a:rPr lang="en-US" dirty="0"/>
              <a:t>)</a:t>
            </a:r>
          </a:p>
          <a:p>
            <a:r>
              <a:rPr lang="en-US" b="1" dirty="0"/>
              <a:t>Philip Reilly</a:t>
            </a:r>
            <a:r>
              <a:rPr lang="en-US" dirty="0"/>
              <a:t>, MD, JD (Third Rock Ventures);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073767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overview</a:t>
            </a:r>
          </a:p>
        </p:txBody>
      </p:sp>
      <p:graphicFrame>
        <p:nvGraphicFramePr>
          <p:cNvPr id="7" name="Content Placeholder 5"/>
          <p:cNvGraphicFramePr>
            <a:graphicFrameLocks/>
          </p:cNvGraphicFramePr>
          <p:nvPr>
            <p:extLst/>
          </p:nvPr>
        </p:nvGraphicFramePr>
        <p:xfrm>
          <a:off x="1768549" y="1699290"/>
          <a:ext cx="8654902"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663543" y="4702630"/>
            <a:ext cx="1230086" cy="584775"/>
          </a:xfrm>
          <a:prstGeom prst="rect">
            <a:avLst/>
          </a:prstGeom>
          <a:noFill/>
        </p:spPr>
        <p:txBody>
          <a:bodyPr wrap="square" rtlCol="0">
            <a:spAutoFit/>
          </a:bodyPr>
          <a:lstStyle/>
          <a:p>
            <a:pPr algn="ctr"/>
            <a:r>
              <a:rPr lang="en-US" sz="1600" b="1" dirty="0"/>
              <a:t>November 15th</a:t>
            </a:r>
          </a:p>
        </p:txBody>
      </p:sp>
      <p:sp>
        <p:nvSpPr>
          <p:cNvPr id="5" name="TextBox 4"/>
          <p:cNvSpPr txBox="1"/>
          <p:nvPr/>
        </p:nvSpPr>
        <p:spPr>
          <a:xfrm>
            <a:off x="9089572" y="2481944"/>
            <a:ext cx="1230086" cy="584775"/>
          </a:xfrm>
          <a:prstGeom prst="rect">
            <a:avLst/>
          </a:prstGeom>
          <a:noFill/>
        </p:spPr>
        <p:txBody>
          <a:bodyPr wrap="square" rtlCol="0">
            <a:spAutoFit/>
          </a:bodyPr>
          <a:lstStyle/>
          <a:p>
            <a:pPr algn="ctr"/>
            <a:r>
              <a:rPr lang="en-US" sz="1600" b="1" dirty="0"/>
              <a:t>December/</a:t>
            </a:r>
          </a:p>
          <a:p>
            <a:pPr algn="ctr"/>
            <a:r>
              <a:rPr lang="en-US" sz="1600" b="1" dirty="0"/>
              <a:t>January </a:t>
            </a:r>
          </a:p>
        </p:txBody>
      </p:sp>
      <p:sp>
        <p:nvSpPr>
          <p:cNvPr id="6" name="TextBox 5"/>
          <p:cNvSpPr txBox="1"/>
          <p:nvPr/>
        </p:nvSpPr>
        <p:spPr>
          <a:xfrm>
            <a:off x="3265715" y="4702630"/>
            <a:ext cx="1230086" cy="584775"/>
          </a:xfrm>
          <a:prstGeom prst="rect">
            <a:avLst/>
          </a:prstGeom>
          <a:noFill/>
        </p:spPr>
        <p:txBody>
          <a:bodyPr wrap="square" rtlCol="0">
            <a:spAutoFit/>
          </a:bodyPr>
          <a:lstStyle/>
          <a:p>
            <a:pPr algn="ctr"/>
            <a:r>
              <a:rPr lang="en-US" sz="1600" b="1" dirty="0"/>
              <a:t>July/</a:t>
            </a:r>
          </a:p>
          <a:p>
            <a:pPr algn="ctr"/>
            <a:r>
              <a:rPr lang="en-US" sz="1600" b="1" dirty="0"/>
              <a:t>August </a:t>
            </a:r>
          </a:p>
        </p:txBody>
      </p:sp>
      <p:sp>
        <p:nvSpPr>
          <p:cNvPr id="8" name="TextBox 7"/>
          <p:cNvSpPr txBox="1"/>
          <p:nvPr/>
        </p:nvSpPr>
        <p:spPr>
          <a:xfrm>
            <a:off x="6193971" y="2471057"/>
            <a:ext cx="1230086" cy="584775"/>
          </a:xfrm>
          <a:prstGeom prst="rect">
            <a:avLst/>
          </a:prstGeom>
          <a:noFill/>
        </p:spPr>
        <p:txBody>
          <a:bodyPr wrap="square" rtlCol="0">
            <a:spAutoFit/>
          </a:bodyPr>
          <a:lstStyle/>
          <a:p>
            <a:pPr algn="ctr"/>
            <a:r>
              <a:rPr lang="en-US" sz="1600" b="1" dirty="0"/>
              <a:t>August - October </a:t>
            </a:r>
          </a:p>
        </p:txBody>
      </p:sp>
    </p:spTree>
    <p:extLst>
      <p:ext uri="{BB962C8B-B14F-4D97-AF65-F5344CB8AC3E}">
        <p14:creationId xmlns:p14="http://schemas.microsoft.com/office/powerpoint/2010/main" val="764495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Domains for the Delphi</a:t>
            </a:r>
          </a:p>
        </p:txBody>
      </p:sp>
      <p:graphicFrame>
        <p:nvGraphicFramePr>
          <p:cNvPr id="5" name="Content Placeholder 6"/>
          <p:cNvGraphicFramePr>
            <a:graphicFrameLocks noGrp="1"/>
          </p:cNvGraphicFramePr>
          <p:nvPr>
            <p:ph idx="1"/>
            <p:extLst/>
          </p:nvPr>
        </p:nvGraphicFramePr>
        <p:xfrm>
          <a:off x="1981200" y="1784351"/>
          <a:ext cx="8229600"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0200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CA4-8780-0142-9D35-A1E458ED5FCE}"/>
              </a:ext>
            </a:extLst>
          </p:cNvPr>
          <p:cNvSpPr>
            <a:spLocks noGrp="1"/>
          </p:cNvSpPr>
          <p:nvPr>
            <p:ph type="title"/>
          </p:nvPr>
        </p:nvSpPr>
        <p:spPr/>
        <p:txBody>
          <a:bodyPr/>
          <a:lstStyle/>
          <a:p>
            <a:r>
              <a:rPr lang="en-CA" dirty="0"/>
              <a:t>Results </a:t>
            </a:r>
            <a:endParaRPr lang="en-US" dirty="0"/>
          </a:p>
        </p:txBody>
      </p:sp>
      <p:sp>
        <p:nvSpPr>
          <p:cNvPr id="3" name="Content Placeholder 2">
            <a:extLst>
              <a:ext uri="{FF2B5EF4-FFF2-40B4-BE49-F238E27FC236}">
                <a16:creationId xmlns:a16="http://schemas.microsoft.com/office/drawing/2014/main" id="{8124BB3B-9421-4842-8EE3-8976A98F3461}"/>
              </a:ext>
            </a:extLst>
          </p:cNvPr>
          <p:cNvSpPr>
            <a:spLocks noGrp="1"/>
          </p:cNvSpPr>
          <p:nvPr>
            <p:ph idx="1"/>
          </p:nvPr>
        </p:nvSpPr>
        <p:spPr/>
        <p:txBody>
          <a:bodyPr/>
          <a:lstStyle/>
          <a:p>
            <a:pPr algn="ctr"/>
            <a:r>
              <a:rPr lang="en-CA" dirty="0"/>
              <a:t>Currently embargoed until publication of the manuscript</a:t>
            </a:r>
          </a:p>
          <a:p>
            <a:pPr algn="ctr"/>
            <a:endParaRPr lang="en-CA" dirty="0"/>
          </a:p>
          <a:p>
            <a:pPr algn="ctr"/>
            <a:r>
              <a:rPr lang="en-CA" dirty="0"/>
              <a:t>Come back in a while please!!</a:t>
            </a:r>
            <a:endParaRPr lang="en-US" dirty="0"/>
          </a:p>
        </p:txBody>
      </p:sp>
    </p:spTree>
    <p:extLst>
      <p:ext uri="{BB962C8B-B14F-4D97-AF65-F5344CB8AC3E}">
        <p14:creationId xmlns:p14="http://schemas.microsoft.com/office/powerpoint/2010/main" val="1085667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209E15-A5EA-E740-A34F-2117466682F0}"/>
              </a:ext>
            </a:extLst>
          </p:cNvPr>
          <p:cNvPicPr>
            <a:picLocks noChangeAspect="1"/>
          </p:cNvPicPr>
          <p:nvPr/>
        </p:nvPicPr>
        <p:blipFill>
          <a:blip r:embed="rId3"/>
          <a:stretch>
            <a:fillRect/>
          </a:stretch>
        </p:blipFill>
        <p:spPr>
          <a:xfrm>
            <a:off x="273480" y="177800"/>
            <a:ext cx="7429500" cy="6502400"/>
          </a:xfrm>
          <a:prstGeom prst="rect">
            <a:avLst/>
          </a:prstGeom>
        </p:spPr>
      </p:pic>
      <p:sp>
        <p:nvSpPr>
          <p:cNvPr id="3" name="Rectangle 2">
            <a:extLst>
              <a:ext uri="{FF2B5EF4-FFF2-40B4-BE49-F238E27FC236}">
                <a16:creationId xmlns:a16="http://schemas.microsoft.com/office/drawing/2014/main" id="{7C2908CA-0D9F-4D42-95A9-B23A44D511D9}"/>
              </a:ext>
            </a:extLst>
          </p:cNvPr>
          <p:cNvSpPr/>
          <p:nvPr/>
        </p:nvSpPr>
        <p:spPr>
          <a:xfrm>
            <a:off x="7702980" y="2887682"/>
            <a:ext cx="4277209" cy="3970318"/>
          </a:xfrm>
          <a:prstGeom prst="rect">
            <a:avLst/>
          </a:prstGeom>
        </p:spPr>
        <p:txBody>
          <a:bodyPr wrap="square">
            <a:spAutoFit/>
          </a:bodyPr>
          <a:lstStyle/>
          <a:p>
            <a:pPr marL="406400" indent="-406400"/>
            <a:r>
              <a:rPr lang="en-CA" sz="2800" dirty="0"/>
              <a:t>	</a:t>
            </a:r>
            <a:r>
              <a:rPr lang="en-CA" sz="2800" dirty="0" err="1"/>
              <a:t>Saldanha</a:t>
            </a:r>
            <a:r>
              <a:rPr lang="en-CA" sz="2800" dirty="0"/>
              <a:t> IJ, </a:t>
            </a:r>
            <a:r>
              <a:rPr lang="en-CA" sz="2800" dirty="0" err="1"/>
              <a:t>Dickersin</a:t>
            </a:r>
            <a:r>
              <a:rPr lang="en-CA" sz="2800" dirty="0"/>
              <a:t> K, Wang X, et al. Outcomes in </a:t>
            </a:r>
            <a:r>
              <a:rPr lang="en-CA" sz="2800" dirty="0" err="1"/>
              <a:t>cochrane</a:t>
            </a:r>
            <a:r>
              <a:rPr lang="en-CA" sz="2800" dirty="0"/>
              <a:t> systematic reviews addressing four common eye conditions: An evaluation of completeness and comparability.</a:t>
            </a:r>
          </a:p>
          <a:p>
            <a:pPr marL="406400" indent="-406400"/>
            <a:r>
              <a:rPr lang="en-CA" sz="2800" dirty="0"/>
              <a:t>	</a:t>
            </a:r>
            <a:r>
              <a:rPr lang="en-CA" sz="2800" dirty="0" err="1"/>
              <a:t>PLoS</a:t>
            </a:r>
            <a:r>
              <a:rPr lang="en-CA" sz="2800" dirty="0"/>
              <a:t> One 2014; 9: .</a:t>
            </a:r>
            <a:endParaRPr lang="en-CA" sz="2800" dirty="0">
              <a:effectLst/>
            </a:endParaRPr>
          </a:p>
        </p:txBody>
      </p:sp>
    </p:spTree>
    <p:extLst>
      <p:ext uri="{BB962C8B-B14F-4D97-AF65-F5344CB8AC3E}">
        <p14:creationId xmlns:p14="http://schemas.microsoft.com/office/powerpoint/2010/main" val="3114941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Assessing Innovation as Part of Stakeholder Communications </a:t>
            </a:r>
          </a:p>
        </p:txBody>
      </p:sp>
      <p:sp>
        <p:nvSpPr>
          <p:cNvPr id="3" name="Subtitle 2"/>
          <p:cNvSpPr>
            <a:spLocks noGrp="1"/>
          </p:cNvSpPr>
          <p:nvPr>
            <p:ph type="subTitle" idx="1"/>
          </p:nvPr>
        </p:nvSpPr>
        <p:spPr/>
        <p:txBody>
          <a:bodyPr/>
          <a:lstStyle/>
          <a:p>
            <a:r>
              <a:rPr lang="en-US" dirty="0">
                <a:solidFill>
                  <a:srgbClr val="0432FF"/>
                </a:solidFill>
              </a:rPr>
              <a:t>Learning from the </a:t>
            </a:r>
            <a:r>
              <a:rPr lang="en-US" dirty="0" err="1">
                <a:solidFill>
                  <a:srgbClr val="0432FF"/>
                </a:solidFill>
              </a:rPr>
              <a:t>coreHEM</a:t>
            </a:r>
            <a:r>
              <a:rPr lang="en-US">
                <a:solidFill>
                  <a:srgbClr val="0432FF"/>
                </a:solidFill>
              </a:rPr>
              <a:t> project</a:t>
            </a:r>
            <a:endParaRPr lang="en-US" dirty="0">
              <a:solidFill>
                <a:srgbClr val="0432FF"/>
              </a:solidFill>
            </a:endParaRPr>
          </a:p>
        </p:txBody>
      </p:sp>
      <p:sp>
        <p:nvSpPr>
          <p:cNvPr id="4" name="Text Placeholder 3"/>
          <p:cNvSpPr>
            <a:spLocks noGrp="1"/>
          </p:cNvSpPr>
          <p:nvPr>
            <p:ph type="body" sz="quarter" idx="10"/>
          </p:nvPr>
        </p:nvSpPr>
        <p:spPr>
          <a:xfrm>
            <a:off x="624114" y="4951779"/>
            <a:ext cx="10879264" cy="770147"/>
          </a:xfrm>
        </p:spPr>
        <p:txBody>
          <a:bodyPr>
            <a:normAutofit fontScale="85000" lnSpcReduction="20000"/>
          </a:bodyPr>
          <a:lstStyle/>
          <a:p>
            <a:r>
              <a:rPr lang="en-US" b="0" dirty="0">
                <a:solidFill>
                  <a:srgbClr val="FF0000"/>
                </a:solidFill>
              </a:rPr>
              <a:t>Alfonso Iorio, MD, PhD</a:t>
            </a:r>
          </a:p>
          <a:p>
            <a:r>
              <a:rPr lang="en-US" b="0" dirty="0">
                <a:solidFill>
                  <a:srgbClr val="FF0000"/>
                </a:solidFill>
              </a:rPr>
              <a:t>Hamilton, ON, Canada</a:t>
            </a:r>
          </a:p>
        </p:txBody>
      </p:sp>
      <p:sp>
        <p:nvSpPr>
          <p:cNvPr id="5" name="TextBox 4"/>
          <p:cNvSpPr txBox="1"/>
          <p:nvPr/>
        </p:nvSpPr>
        <p:spPr>
          <a:xfrm>
            <a:off x="759417" y="626063"/>
            <a:ext cx="6994864" cy="1384995"/>
          </a:xfrm>
          <a:prstGeom prst="rect">
            <a:avLst/>
          </a:prstGeom>
          <a:noFill/>
        </p:spPr>
        <p:txBody>
          <a:bodyPr wrap="none" rtlCol="0">
            <a:spAutoFit/>
          </a:bodyPr>
          <a:lstStyle/>
          <a:p>
            <a:r>
              <a:rPr lang="en-US" sz="2800" dirty="0"/>
              <a:t>2018 Global </a:t>
            </a:r>
            <a:r>
              <a:rPr lang="en-US" sz="2800" dirty="0" err="1"/>
              <a:t>Haemophilia</a:t>
            </a:r>
            <a:r>
              <a:rPr lang="en-US" sz="2800" dirty="0"/>
              <a:t> Advocacy Leadership</a:t>
            </a:r>
          </a:p>
          <a:p>
            <a:r>
              <a:rPr lang="en-US" sz="2800" dirty="0"/>
              <a:t>Budapest, Hungary</a:t>
            </a:r>
          </a:p>
          <a:p>
            <a:r>
              <a:rPr lang="en-US" sz="2800" dirty="0"/>
              <a:t>22 January 2018</a:t>
            </a:r>
          </a:p>
        </p:txBody>
      </p:sp>
      <p:sp>
        <p:nvSpPr>
          <p:cNvPr id="6" name="Text Placeholder 3">
            <a:extLst>
              <a:ext uri="{FF2B5EF4-FFF2-40B4-BE49-F238E27FC236}">
                <a16:creationId xmlns:a16="http://schemas.microsoft.com/office/drawing/2014/main" id="{01DBD1C1-57FF-604C-9B91-3FFD6D13A621}"/>
              </a:ext>
            </a:extLst>
          </p:cNvPr>
          <p:cNvSpPr txBox="1">
            <a:spLocks/>
          </p:cNvSpPr>
          <p:nvPr/>
        </p:nvSpPr>
        <p:spPr>
          <a:xfrm>
            <a:off x="6591300" y="5104729"/>
            <a:ext cx="5886450" cy="1862129"/>
          </a:xfrm>
          <a:prstGeom prst="rect">
            <a:avLst/>
          </a:prstGeom>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200" b="0" dirty="0">
                <a:solidFill>
                  <a:srgbClr val="FF0000"/>
                </a:solidFill>
              </a:rPr>
              <a:t>Thank you!!!!</a:t>
            </a:r>
          </a:p>
        </p:txBody>
      </p:sp>
    </p:spTree>
    <p:extLst>
      <p:ext uri="{BB962C8B-B14F-4D97-AF65-F5344CB8AC3E}">
        <p14:creationId xmlns:p14="http://schemas.microsoft.com/office/powerpoint/2010/main" val="1623651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cycle of a new treatment</a:t>
            </a:r>
          </a:p>
        </p:txBody>
      </p:sp>
      <p:graphicFrame>
        <p:nvGraphicFramePr>
          <p:cNvPr id="7" name="Content Placeholder 5"/>
          <p:cNvGraphicFramePr>
            <a:graphicFrameLocks/>
          </p:cNvGraphicFramePr>
          <p:nvPr>
            <p:extLst>
              <p:ext uri="{D42A27DB-BD31-4B8C-83A1-F6EECF244321}">
                <p14:modId xmlns:p14="http://schemas.microsoft.com/office/powerpoint/2010/main" val="1954127053"/>
              </p:ext>
            </p:extLst>
          </p:nvPr>
        </p:nvGraphicFramePr>
        <p:xfrm>
          <a:off x="1768549" y="1699290"/>
          <a:ext cx="8654902"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0491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cycle of a new treatment</a:t>
            </a:r>
          </a:p>
        </p:txBody>
      </p:sp>
      <p:graphicFrame>
        <p:nvGraphicFramePr>
          <p:cNvPr id="7" name="Content Placeholder 5"/>
          <p:cNvGraphicFramePr>
            <a:graphicFrameLocks/>
          </p:cNvGraphicFramePr>
          <p:nvPr>
            <p:extLst>
              <p:ext uri="{D42A27DB-BD31-4B8C-83A1-F6EECF244321}">
                <p14:modId xmlns:p14="http://schemas.microsoft.com/office/powerpoint/2010/main" val="1954127053"/>
              </p:ext>
            </p:extLst>
          </p:nvPr>
        </p:nvGraphicFramePr>
        <p:xfrm>
          <a:off x="1768549" y="1699290"/>
          <a:ext cx="8654902"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328525" y="2334126"/>
            <a:ext cx="4744208" cy="3031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21593" y="2334126"/>
            <a:ext cx="4881056" cy="30319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28526" y="5677754"/>
            <a:ext cx="4744208" cy="923330"/>
          </a:xfrm>
          <a:prstGeom prst="rect">
            <a:avLst/>
          </a:prstGeom>
          <a:noFill/>
        </p:spPr>
        <p:txBody>
          <a:bodyPr wrap="square" rtlCol="0">
            <a:spAutoFit/>
          </a:bodyPr>
          <a:lstStyle/>
          <a:p>
            <a:r>
              <a:rPr lang="en-US" dirty="0"/>
              <a:t>Research steps: mostly pharma sponsored</a:t>
            </a:r>
          </a:p>
          <a:p>
            <a:r>
              <a:rPr lang="en-US" dirty="0"/>
              <a:t>(R&amp;D and Clinical Operation of drug manufacturers)</a:t>
            </a:r>
          </a:p>
        </p:txBody>
      </p:sp>
      <p:sp>
        <p:nvSpPr>
          <p:cNvPr id="8" name="TextBox 7"/>
          <p:cNvSpPr txBox="1"/>
          <p:nvPr/>
        </p:nvSpPr>
        <p:spPr>
          <a:xfrm>
            <a:off x="6096000" y="5677754"/>
            <a:ext cx="4744208" cy="646331"/>
          </a:xfrm>
          <a:prstGeom prst="rect">
            <a:avLst/>
          </a:prstGeom>
          <a:noFill/>
        </p:spPr>
        <p:txBody>
          <a:bodyPr wrap="square" rtlCol="0">
            <a:spAutoFit/>
          </a:bodyPr>
          <a:lstStyle/>
          <a:p>
            <a:r>
              <a:rPr lang="en-US" dirty="0"/>
              <a:t>Varies by country, different agencies and processes</a:t>
            </a:r>
          </a:p>
        </p:txBody>
      </p:sp>
    </p:spTree>
    <p:extLst>
      <p:ext uri="{BB962C8B-B14F-4D97-AF65-F5344CB8AC3E}">
        <p14:creationId xmlns:p14="http://schemas.microsoft.com/office/powerpoint/2010/main" val="23718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cycle of a new treatment</a:t>
            </a:r>
          </a:p>
        </p:txBody>
      </p:sp>
      <p:graphicFrame>
        <p:nvGraphicFramePr>
          <p:cNvPr id="7" name="Content Placeholder 5"/>
          <p:cNvGraphicFramePr>
            <a:graphicFrameLocks/>
          </p:cNvGraphicFramePr>
          <p:nvPr>
            <p:extLst>
              <p:ext uri="{D42A27DB-BD31-4B8C-83A1-F6EECF244321}">
                <p14:modId xmlns:p14="http://schemas.microsoft.com/office/powerpoint/2010/main" val="1954127053"/>
              </p:ext>
            </p:extLst>
          </p:nvPr>
        </p:nvGraphicFramePr>
        <p:xfrm>
          <a:off x="1768549" y="1699290"/>
          <a:ext cx="8654902"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349464" y="2334126"/>
            <a:ext cx="6168159" cy="3031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73465" y="2334126"/>
            <a:ext cx="3429183" cy="30319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86693" y="2354217"/>
            <a:ext cx="1430930" cy="3031958"/>
          </a:xfrm>
          <a:prstGeom prst="rect">
            <a:avLst/>
          </a:prstGeom>
          <a:solidFill>
            <a:srgbClr val="FF0000">
              <a:alpha val="1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28525" y="5677754"/>
            <a:ext cx="6244939" cy="923330"/>
          </a:xfrm>
          <a:prstGeom prst="rect">
            <a:avLst/>
          </a:prstGeom>
          <a:noFill/>
        </p:spPr>
        <p:txBody>
          <a:bodyPr wrap="square" rtlCol="0">
            <a:spAutoFit/>
          </a:bodyPr>
          <a:lstStyle/>
          <a:p>
            <a:r>
              <a:rPr lang="en-US" dirty="0"/>
              <a:t>Regulators (FDA, EMA) offers guidance to applicants.</a:t>
            </a:r>
          </a:p>
          <a:p>
            <a:r>
              <a:rPr lang="en-US" dirty="0"/>
              <a:t>More and more often research protocols are discussed beforehand with regulators</a:t>
            </a:r>
          </a:p>
        </p:txBody>
      </p:sp>
    </p:spTree>
    <p:extLst>
      <p:ext uri="{BB962C8B-B14F-4D97-AF65-F5344CB8AC3E}">
        <p14:creationId xmlns:p14="http://schemas.microsoft.com/office/powerpoint/2010/main" val="79963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cycle of a new treatment</a:t>
            </a:r>
          </a:p>
        </p:txBody>
      </p:sp>
      <p:graphicFrame>
        <p:nvGraphicFramePr>
          <p:cNvPr id="7" name="Content Placeholder 5"/>
          <p:cNvGraphicFramePr>
            <a:graphicFrameLocks/>
          </p:cNvGraphicFramePr>
          <p:nvPr>
            <p:extLst>
              <p:ext uri="{D42A27DB-BD31-4B8C-83A1-F6EECF244321}">
                <p14:modId xmlns:p14="http://schemas.microsoft.com/office/powerpoint/2010/main" val="1954127053"/>
              </p:ext>
            </p:extLst>
          </p:nvPr>
        </p:nvGraphicFramePr>
        <p:xfrm>
          <a:off x="1768549" y="1699290"/>
          <a:ext cx="8654902" cy="43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349464" y="2334126"/>
            <a:ext cx="6168159" cy="3031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73465" y="2334126"/>
            <a:ext cx="3429183" cy="30319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86693" y="2354217"/>
            <a:ext cx="1430930" cy="3031958"/>
          </a:xfrm>
          <a:prstGeom prst="rect">
            <a:avLst/>
          </a:prstGeom>
          <a:solidFill>
            <a:srgbClr val="FF0000">
              <a:alpha val="1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91127" y="2354217"/>
            <a:ext cx="1420352" cy="30319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17623" y="5810540"/>
            <a:ext cx="2991684" cy="646331"/>
          </a:xfrm>
          <a:prstGeom prst="rect">
            <a:avLst/>
          </a:prstGeom>
          <a:noFill/>
        </p:spPr>
        <p:txBody>
          <a:bodyPr wrap="square" rtlCol="0">
            <a:spAutoFit/>
          </a:bodyPr>
          <a:lstStyle/>
          <a:p>
            <a:r>
              <a:rPr lang="en-US" dirty="0"/>
              <a:t>Maybe time consuming</a:t>
            </a:r>
          </a:p>
          <a:p>
            <a:r>
              <a:rPr lang="en-US" dirty="0"/>
              <a:t>Evolving peculiarities</a:t>
            </a:r>
          </a:p>
        </p:txBody>
      </p:sp>
    </p:spTree>
    <p:extLst>
      <p:ext uri="{BB962C8B-B14F-4D97-AF65-F5344CB8AC3E}">
        <p14:creationId xmlns:p14="http://schemas.microsoft.com/office/powerpoint/2010/main" val="104741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1671" y="133350"/>
            <a:ext cx="9334500" cy="6591300"/>
          </a:xfrm>
          <a:prstGeom prst="rect">
            <a:avLst/>
          </a:prstGeom>
        </p:spPr>
      </p:pic>
      <p:sp>
        <p:nvSpPr>
          <p:cNvPr id="3" name="TextBox 2">
            <a:extLst>
              <a:ext uri="{FF2B5EF4-FFF2-40B4-BE49-F238E27FC236}">
                <a16:creationId xmlns:a16="http://schemas.microsoft.com/office/drawing/2014/main" id="{F0A7AEDB-F270-4343-9C90-8CE419DECD30}"/>
              </a:ext>
            </a:extLst>
          </p:cNvPr>
          <p:cNvSpPr txBox="1"/>
          <p:nvPr/>
        </p:nvSpPr>
        <p:spPr>
          <a:xfrm>
            <a:off x="10126639" y="6355318"/>
            <a:ext cx="1773627" cy="369332"/>
          </a:xfrm>
          <a:prstGeom prst="rect">
            <a:avLst/>
          </a:prstGeom>
          <a:noFill/>
        </p:spPr>
        <p:txBody>
          <a:bodyPr wrap="none" rtlCol="0">
            <a:spAutoFit/>
          </a:bodyPr>
          <a:lstStyle/>
          <a:p>
            <a:r>
              <a:rPr lang="en-CA" dirty="0"/>
              <a:t>July-August 2017</a:t>
            </a:r>
            <a:endParaRPr lang="en-US" dirty="0"/>
          </a:p>
        </p:txBody>
      </p:sp>
    </p:spTree>
    <p:extLst>
      <p:ext uri="{BB962C8B-B14F-4D97-AF65-F5344CB8AC3E}">
        <p14:creationId xmlns:p14="http://schemas.microsoft.com/office/powerpoint/2010/main" val="2055946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3737</TotalTime>
  <Words>2902</Words>
  <Application>Microsoft Office PowerPoint</Application>
  <PresentationFormat>Widescreen</PresentationFormat>
  <Paragraphs>493</Paragraphs>
  <Slides>47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Arial Black</vt:lpstr>
      <vt:lpstr>Calibri</vt:lpstr>
      <vt:lpstr>Calibri Light</vt:lpstr>
      <vt:lpstr>Helvetica</vt:lpstr>
      <vt:lpstr>Mangal</vt:lpstr>
      <vt:lpstr>MS Mincho</vt:lpstr>
      <vt:lpstr>Symbol</vt:lpstr>
      <vt:lpstr>Times New Roman</vt:lpstr>
      <vt:lpstr>Office Theme</vt:lpstr>
      <vt:lpstr>Assessing Innovation as Part of Stakeholder Communications </vt:lpstr>
      <vt:lpstr>Disclosures</vt:lpstr>
      <vt:lpstr>Menu</vt:lpstr>
      <vt:lpstr>Menu</vt:lpstr>
      <vt:lpstr>Life cycle of a new treatment</vt:lpstr>
      <vt:lpstr>Life cycle of a new treatment</vt:lpstr>
      <vt:lpstr>Life cycle of a new treatment</vt:lpstr>
      <vt:lpstr>Life cycle of a new treatment</vt:lpstr>
      <vt:lpstr>PowerPoint Presentation</vt:lpstr>
      <vt:lpstr>The outcome matrix</vt:lpstr>
      <vt:lpstr>The COMET framework</vt:lpstr>
      <vt:lpstr>PowerPoint Presentation</vt:lpstr>
      <vt:lpstr>COS-STAD standards</vt:lpstr>
      <vt:lpstr>COS-STAD standards</vt:lpstr>
      <vt:lpstr>PowerPoint Presentation</vt:lpstr>
      <vt:lpstr>PowerPoint Presentation</vt:lpstr>
      <vt:lpstr>HTAi in Canada for rare disease</vt:lpstr>
      <vt:lpstr>PowerPoint Presentation</vt:lpstr>
      <vt:lpstr>PowerPoint Presentation</vt:lpstr>
      <vt:lpstr>PowerPoint Presentation</vt:lpstr>
      <vt:lpstr>When Patients Write the Guidelines: Patient Panel Recommendations for the Treatment of Rheumatoid Arthritis.  </vt:lpstr>
      <vt:lpstr>When Patients Write the Guidelines: Patient Panel Recommendations for the Treatment of Rheumatoid Arthritis.  </vt:lpstr>
      <vt:lpstr>When Patients Write the Guidelines: Patient Panel Recommendations for the Treatment of Rheumatoid Arthritis.  </vt:lpstr>
      <vt:lpstr>PowerPoint Presentation</vt:lpstr>
      <vt:lpstr>PowerPoint Presentation</vt:lpstr>
      <vt:lpstr>PowerPoint Presentation</vt:lpstr>
      <vt:lpstr>PowerPoint Presentation</vt:lpstr>
      <vt:lpstr>coreHEM: the journey</vt:lpstr>
      <vt:lpstr>coreHEM</vt:lpstr>
      <vt:lpstr>coreHEM</vt:lpstr>
      <vt:lpstr>coreHEM: core organizations involved</vt:lpstr>
      <vt:lpstr>Sponsors</vt:lpstr>
      <vt:lpstr>Participant Structure</vt:lpstr>
      <vt:lpstr>Steering Committee</vt:lpstr>
      <vt:lpstr>Stakeholders</vt:lpstr>
      <vt:lpstr>Stakeholders</vt:lpstr>
      <vt:lpstr>Panel participants: patients</vt:lpstr>
      <vt:lpstr>Panel participants: experts</vt:lpstr>
      <vt:lpstr>Panel participants: regulators</vt:lpstr>
      <vt:lpstr>Panel participants: HTA</vt:lpstr>
      <vt:lpstr>Panel participants: payers</vt:lpstr>
      <vt:lpstr>Panel participants: drug developers</vt:lpstr>
      <vt:lpstr>Project overview</vt:lpstr>
      <vt:lpstr>Outcome Domains for the Delphi</vt:lpstr>
      <vt:lpstr>Results </vt:lpstr>
      <vt:lpstr>PowerPoint Presentation</vt:lpstr>
      <vt:lpstr>Assessing Innovation as Part of Stakeholder Communications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Pierce</dc:creator>
  <cp:lastModifiedBy>dawn</cp:lastModifiedBy>
  <cp:revision>71</cp:revision>
  <dcterms:created xsi:type="dcterms:W3CDTF">2018-01-08T22:10:13Z</dcterms:created>
  <dcterms:modified xsi:type="dcterms:W3CDTF">2018-01-25T12:46:17Z</dcterms:modified>
</cp:coreProperties>
</file>