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6"/>
  </p:notesMasterIdLst>
  <p:sldIdLst>
    <p:sldId id="256" r:id="rId3"/>
    <p:sldId id="257" r:id="rId4"/>
    <p:sldId id="337" r:id="rId5"/>
    <p:sldId id="329" r:id="rId6"/>
    <p:sldId id="260" r:id="rId7"/>
    <p:sldId id="262" r:id="rId8"/>
    <p:sldId id="264" r:id="rId9"/>
    <p:sldId id="268" r:id="rId10"/>
    <p:sldId id="271" r:id="rId11"/>
    <p:sldId id="269" r:id="rId12"/>
    <p:sldId id="330" r:id="rId13"/>
    <p:sldId id="313" r:id="rId14"/>
    <p:sldId id="334" r:id="rId15"/>
    <p:sldId id="315" r:id="rId16"/>
    <p:sldId id="310" r:id="rId17"/>
    <p:sldId id="323" r:id="rId18"/>
    <p:sldId id="306" r:id="rId19"/>
    <p:sldId id="266" r:id="rId20"/>
    <p:sldId id="320" r:id="rId21"/>
    <p:sldId id="317" r:id="rId22"/>
    <p:sldId id="307" r:id="rId23"/>
    <p:sldId id="280" r:id="rId24"/>
    <p:sldId id="281" r:id="rId25"/>
    <p:sldId id="285" r:id="rId26"/>
    <p:sldId id="286" r:id="rId27"/>
    <p:sldId id="325" r:id="rId28"/>
    <p:sldId id="331" r:id="rId29"/>
    <p:sldId id="283" r:id="rId30"/>
    <p:sldId id="332" r:id="rId31"/>
    <p:sldId id="291" r:id="rId32"/>
    <p:sldId id="336" r:id="rId33"/>
    <p:sldId id="319" r:id="rId34"/>
    <p:sldId id="274" r:id="rId35"/>
    <p:sldId id="324" r:id="rId36"/>
    <p:sldId id="335" r:id="rId37"/>
    <p:sldId id="277" r:id="rId38"/>
    <p:sldId id="333" r:id="rId39"/>
    <p:sldId id="287" r:id="rId40"/>
    <p:sldId id="279" r:id="rId41"/>
    <p:sldId id="284" r:id="rId42"/>
    <p:sldId id="288" r:id="rId43"/>
    <p:sldId id="289" r:id="rId44"/>
    <p:sldId id="290" r:id="rId45"/>
    <p:sldId id="293" r:id="rId46"/>
    <p:sldId id="296" r:id="rId47"/>
    <p:sldId id="300" r:id="rId48"/>
    <p:sldId id="301" r:id="rId49"/>
    <p:sldId id="328" r:id="rId50"/>
    <p:sldId id="303" r:id="rId51"/>
    <p:sldId id="304" r:id="rId52"/>
    <p:sldId id="299" r:id="rId53"/>
    <p:sldId id="327" r:id="rId54"/>
    <p:sldId id="27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47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56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2A60B-B1AF-40AD-94A0-B1D4814377C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38FA203-96E9-4863-8B9F-7BF0A2D86C97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</a:rPr>
            <a:t>QoE</a:t>
          </a:r>
          <a:endParaRPr lang="en-US" sz="2400" dirty="0" smtClean="0">
            <a:solidFill>
              <a:schemeClr val="bg1"/>
            </a:solidFill>
          </a:endParaRPr>
        </a:p>
        <a:p>
          <a:r>
            <a:rPr lang="en-US" sz="2400" dirty="0" smtClean="0">
              <a:solidFill>
                <a:schemeClr val="bg1"/>
              </a:solidFill>
            </a:rPr>
            <a:t>Diagnostic test accuracy</a:t>
          </a:r>
        </a:p>
        <a:p>
          <a:r>
            <a:rPr lang="en-US" sz="2400" b="1" dirty="0" smtClean="0">
              <a:solidFill>
                <a:schemeClr val="bg1"/>
              </a:solidFill>
            </a:rPr>
            <a:t>⊕⊕⊕⊕</a:t>
          </a:r>
        </a:p>
        <a:p>
          <a:r>
            <a:rPr lang="en-US" sz="2400" b="1" dirty="0" smtClean="0">
              <a:solidFill>
                <a:schemeClr val="bg1"/>
              </a:solidFill>
            </a:rPr>
            <a:t>⊕⊕⊕⊝</a:t>
          </a:r>
        </a:p>
      </dgm:t>
    </dgm:pt>
    <dgm:pt modelId="{FCEC40CE-CC7E-45EA-81C6-3D55F0D4F51F}" type="parTrans" cxnId="{69E789B1-B547-43F3-822A-751B73C1289E}">
      <dgm:prSet/>
      <dgm:spPr/>
      <dgm:t>
        <a:bodyPr/>
        <a:lstStyle/>
        <a:p>
          <a:endParaRPr lang="en-US"/>
        </a:p>
      </dgm:t>
    </dgm:pt>
    <dgm:pt modelId="{7D449EFF-8AD0-431C-B756-DC6CDD15436E}" type="sibTrans" cxnId="{69E789B1-B547-43F3-822A-751B73C1289E}">
      <dgm:prSet/>
      <dgm:spPr/>
      <dgm:t>
        <a:bodyPr/>
        <a:lstStyle/>
        <a:p>
          <a:endParaRPr lang="en-US"/>
        </a:p>
      </dgm:t>
    </dgm:pt>
    <dgm:pt modelId="{EDCA6E89-1108-47B1-9FE0-89CD368E09C4}">
      <dgm:prSet phldrT="[Text]"/>
      <dgm:spPr/>
      <dgm:t>
        <a:bodyPr/>
        <a:lstStyle/>
        <a:p>
          <a:r>
            <a:rPr lang="en-US" dirty="0" err="1" smtClean="0"/>
            <a:t>QoE</a:t>
          </a:r>
          <a:endParaRPr lang="en-US" dirty="0" smtClean="0"/>
        </a:p>
        <a:p>
          <a:r>
            <a:rPr lang="en-US" dirty="0" smtClean="0"/>
            <a:t>Linked evidence</a:t>
          </a:r>
        </a:p>
        <a:p>
          <a:r>
            <a:rPr lang="en-US" b="1" dirty="0" smtClean="0"/>
            <a:t>⊕⊕⊕⊕</a:t>
          </a:r>
        </a:p>
        <a:p>
          <a:r>
            <a:rPr lang="en-US" b="1" dirty="0" smtClean="0"/>
            <a:t>⊕⊕⊕⊝</a:t>
          </a:r>
        </a:p>
      </dgm:t>
    </dgm:pt>
    <dgm:pt modelId="{5C54FE83-6953-468E-B15B-5BDF08DDB14F}" type="parTrans" cxnId="{00BCF990-FCA9-45DE-9D44-62CD1963DC6D}">
      <dgm:prSet/>
      <dgm:spPr/>
      <dgm:t>
        <a:bodyPr/>
        <a:lstStyle/>
        <a:p>
          <a:endParaRPr lang="en-US"/>
        </a:p>
      </dgm:t>
    </dgm:pt>
    <dgm:pt modelId="{ADD29D0C-766C-45C1-86A6-836406DF65E3}" type="sibTrans" cxnId="{00BCF990-FCA9-45DE-9D44-62CD1963DC6D}">
      <dgm:prSet/>
      <dgm:spPr/>
      <dgm:t>
        <a:bodyPr/>
        <a:lstStyle/>
        <a:p>
          <a:endParaRPr lang="en-US"/>
        </a:p>
      </dgm:t>
    </dgm:pt>
    <dgm:pt modelId="{E1AAFEF5-5B28-437A-8EA1-2DAA15FDD3B3}">
      <dgm:prSet custT="1"/>
      <dgm:spPr/>
      <dgm:t>
        <a:bodyPr/>
        <a:lstStyle/>
        <a:p>
          <a:r>
            <a:rPr lang="en-US" sz="2000" dirty="0" smtClean="0"/>
            <a:t>Balance</a:t>
          </a:r>
        </a:p>
        <a:p>
          <a:r>
            <a:rPr lang="en-US" sz="2000" dirty="0" smtClean="0"/>
            <a:t> all outcomes</a:t>
          </a:r>
        </a:p>
        <a:p>
          <a:r>
            <a:rPr lang="en-US" sz="2000" dirty="0" smtClean="0"/>
            <a:t>together</a:t>
          </a:r>
        </a:p>
        <a:p>
          <a:r>
            <a:rPr lang="en-US" sz="2400" b="1" dirty="0" smtClean="0"/>
            <a:t>Recommendation</a:t>
          </a:r>
          <a:endParaRPr lang="en-US" sz="2400" b="1" dirty="0"/>
        </a:p>
      </dgm:t>
    </dgm:pt>
    <dgm:pt modelId="{46F250D5-CB39-49A0-919E-2EC32C88C061}" type="parTrans" cxnId="{92331222-8AB1-4348-8B91-11B591494959}">
      <dgm:prSet/>
      <dgm:spPr/>
      <dgm:t>
        <a:bodyPr/>
        <a:lstStyle/>
        <a:p>
          <a:endParaRPr lang="en-US"/>
        </a:p>
      </dgm:t>
    </dgm:pt>
    <dgm:pt modelId="{A7EC657E-5B2A-4DFA-BD9B-A34D7963EFD6}" type="sibTrans" cxnId="{92331222-8AB1-4348-8B91-11B591494959}">
      <dgm:prSet/>
      <dgm:spPr/>
      <dgm:t>
        <a:bodyPr/>
        <a:lstStyle/>
        <a:p>
          <a:endParaRPr lang="en-US"/>
        </a:p>
      </dgm:t>
    </dgm:pt>
    <dgm:pt modelId="{815FF66E-4EB7-4B0A-9F78-CB8724FC0D72}" type="pres">
      <dgm:prSet presAssocID="{E842A60B-B1AF-40AD-94A0-B1D4814377C9}" presName="CompostProcess" presStyleCnt="0">
        <dgm:presLayoutVars>
          <dgm:dir/>
          <dgm:resizeHandles val="exact"/>
        </dgm:presLayoutVars>
      </dgm:prSet>
      <dgm:spPr/>
    </dgm:pt>
    <dgm:pt modelId="{A3852080-7312-42DD-A9D2-117AF6082101}" type="pres">
      <dgm:prSet presAssocID="{E842A60B-B1AF-40AD-94A0-B1D4814377C9}" presName="arrow" presStyleLbl="bgShp" presStyleIdx="0" presStyleCnt="1" custLinFactNeighborX="-215" custLinFactNeighborY="-1667"/>
      <dgm:spPr/>
    </dgm:pt>
    <dgm:pt modelId="{D8D1DFAB-8AF3-498D-B787-43A913B80575}" type="pres">
      <dgm:prSet presAssocID="{E842A60B-B1AF-40AD-94A0-B1D4814377C9}" presName="linearProcess" presStyleCnt="0"/>
      <dgm:spPr/>
    </dgm:pt>
    <dgm:pt modelId="{CC12CC8D-BFF6-401A-B134-4099BD225EA9}" type="pres">
      <dgm:prSet presAssocID="{038FA203-96E9-4863-8B9F-7BF0A2D86C9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DD07-D0DC-4F46-9575-C130AC661492}" type="pres">
      <dgm:prSet presAssocID="{7D449EFF-8AD0-431C-B756-DC6CDD15436E}" presName="sibTrans" presStyleCnt="0"/>
      <dgm:spPr/>
    </dgm:pt>
    <dgm:pt modelId="{770C1179-85C4-4B62-9E05-0D22FE8EDBD1}" type="pres">
      <dgm:prSet presAssocID="{EDCA6E89-1108-47B1-9FE0-89CD368E09C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D8ACC-E502-48B2-87A3-8BCF9AA0083E}" type="pres">
      <dgm:prSet presAssocID="{ADD29D0C-766C-45C1-86A6-836406DF65E3}" presName="sibTrans" presStyleCnt="0"/>
      <dgm:spPr/>
    </dgm:pt>
    <dgm:pt modelId="{F9C409F1-1359-44A1-831D-5D042FE748DB}" type="pres">
      <dgm:prSet presAssocID="{E1AAFEF5-5B28-437A-8EA1-2DAA15FDD3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CF990-FCA9-45DE-9D44-62CD1963DC6D}" srcId="{E842A60B-B1AF-40AD-94A0-B1D4814377C9}" destId="{EDCA6E89-1108-47B1-9FE0-89CD368E09C4}" srcOrd="1" destOrd="0" parTransId="{5C54FE83-6953-468E-B15B-5BDF08DDB14F}" sibTransId="{ADD29D0C-766C-45C1-86A6-836406DF65E3}"/>
    <dgm:cxn modelId="{FD50A1BE-A5DC-7D41-B58D-72E0FEAA29D0}" type="presOf" srcId="{E842A60B-B1AF-40AD-94A0-B1D4814377C9}" destId="{815FF66E-4EB7-4B0A-9F78-CB8724FC0D72}" srcOrd="0" destOrd="0" presId="urn:microsoft.com/office/officeart/2005/8/layout/hProcess9"/>
    <dgm:cxn modelId="{3A41611C-8ABA-8642-9E90-01270348EAB1}" type="presOf" srcId="{038FA203-96E9-4863-8B9F-7BF0A2D86C97}" destId="{CC12CC8D-BFF6-401A-B134-4099BD225EA9}" srcOrd="0" destOrd="0" presId="urn:microsoft.com/office/officeart/2005/8/layout/hProcess9"/>
    <dgm:cxn modelId="{92331222-8AB1-4348-8B91-11B591494959}" srcId="{E842A60B-B1AF-40AD-94A0-B1D4814377C9}" destId="{E1AAFEF5-5B28-437A-8EA1-2DAA15FDD3B3}" srcOrd="2" destOrd="0" parTransId="{46F250D5-CB39-49A0-919E-2EC32C88C061}" sibTransId="{A7EC657E-5B2A-4DFA-BD9B-A34D7963EFD6}"/>
    <dgm:cxn modelId="{237B3A13-DA2C-2947-8385-B20E3EC415B9}" type="presOf" srcId="{EDCA6E89-1108-47B1-9FE0-89CD368E09C4}" destId="{770C1179-85C4-4B62-9E05-0D22FE8EDBD1}" srcOrd="0" destOrd="0" presId="urn:microsoft.com/office/officeart/2005/8/layout/hProcess9"/>
    <dgm:cxn modelId="{69E789B1-B547-43F3-822A-751B73C1289E}" srcId="{E842A60B-B1AF-40AD-94A0-B1D4814377C9}" destId="{038FA203-96E9-4863-8B9F-7BF0A2D86C97}" srcOrd="0" destOrd="0" parTransId="{FCEC40CE-CC7E-45EA-81C6-3D55F0D4F51F}" sibTransId="{7D449EFF-8AD0-431C-B756-DC6CDD15436E}"/>
    <dgm:cxn modelId="{8EE11B9A-573C-9441-A948-8E9539F22B22}" type="presOf" srcId="{E1AAFEF5-5B28-437A-8EA1-2DAA15FDD3B3}" destId="{F9C409F1-1359-44A1-831D-5D042FE748DB}" srcOrd="0" destOrd="0" presId="urn:microsoft.com/office/officeart/2005/8/layout/hProcess9"/>
    <dgm:cxn modelId="{49CC25AC-624D-8D4D-91E9-8463B43D8596}" type="presParOf" srcId="{815FF66E-4EB7-4B0A-9F78-CB8724FC0D72}" destId="{A3852080-7312-42DD-A9D2-117AF6082101}" srcOrd="0" destOrd="0" presId="urn:microsoft.com/office/officeart/2005/8/layout/hProcess9"/>
    <dgm:cxn modelId="{9DCE93BD-212D-5948-ABAF-D5947A758F3B}" type="presParOf" srcId="{815FF66E-4EB7-4B0A-9F78-CB8724FC0D72}" destId="{D8D1DFAB-8AF3-498D-B787-43A913B80575}" srcOrd="1" destOrd="0" presId="urn:microsoft.com/office/officeart/2005/8/layout/hProcess9"/>
    <dgm:cxn modelId="{FD6EBC94-1069-0547-85C9-953831A9B9D9}" type="presParOf" srcId="{D8D1DFAB-8AF3-498D-B787-43A913B80575}" destId="{CC12CC8D-BFF6-401A-B134-4099BD225EA9}" srcOrd="0" destOrd="0" presId="urn:microsoft.com/office/officeart/2005/8/layout/hProcess9"/>
    <dgm:cxn modelId="{AE6B9EAF-2EAC-CA4D-B325-BF4C353B791B}" type="presParOf" srcId="{D8D1DFAB-8AF3-498D-B787-43A913B80575}" destId="{6A0BDD07-D0DC-4F46-9575-C130AC661492}" srcOrd="1" destOrd="0" presId="urn:microsoft.com/office/officeart/2005/8/layout/hProcess9"/>
    <dgm:cxn modelId="{7E7E534C-B68B-AB49-A2C4-EE64F8A77B87}" type="presParOf" srcId="{D8D1DFAB-8AF3-498D-B787-43A913B80575}" destId="{770C1179-85C4-4B62-9E05-0D22FE8EDBD1}" srcOrd="2" destOrd="0" presId="urn:microsoft.com/office/officeart/2005/8/layout/hProcess9"/>
    <dgm:cxn modelId="{4396B7B2-EE92-F94B-9F3E-3656AA404D89}" type="presParOf" srcId="{D8D1DFAB-8AF3-498D-B787-43A913B80575}" destId="{8A0D8ACC-E502-48B2-87A3-8BCF9AA0083E}" srcOrd="3" destOrd="0" presId="urn:microsoft.com/office/officeart/2005/8/layout/hProcess9"/>
    <dgm:cxn modelId="{1826CBC7-0D32-D044-BF2C-719EBE7D0362}" type="presParOf" srcId="{D8D1DFAB-8AF3-498D-B787-43A913B80575}" destId="{F9C409F1-1359-44A1-831D-5D042FE748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84BB0-3A5B-AF46-AD52-D7C7E7E2E6C3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15FB7-5181-7B42-9BB2-6D1004A5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7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5:00pm-5:45pm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5FB7-5181-7B42-9BB2-6D1004A58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6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1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EB7C5-49D8-4372-84EB-CF59563409A4}" type="slidenum">
              <a:rPr lang="en-US" smtClean="0">
                <a:solidFill>
                  <a:prstClr val="black"/>
                </a:solidFill>
                <a:latin typeface="Gill Sans" pitchFamily="-111" charset="0"/>
              </a:rPr>
              <a:pPr/>
              <a:t>46</a:t>
            </a:fld>
            <a:endParaRPr lang="en-US" smtClean="0">
              <a:solidFill>
                <a:prstClr val="black"/>
              </a:solidFill>
              <a:latin typeface="Gill Sans" pitchFamily="-11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 pitchFamily="-111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A7179-35E7-4B83-B7D7-9DB60340449B}" type="slidenum">
              <a:rPr lang="en-US" smtClean="0">
                <a:solidFill>
                  <a:prstClr val="black"/>
                </a:solidFill>
                <a:latin typeface="Gill Sans" pitchFamily="-111" charset="0"/>
              </a:rPr>
              <a:pPr/>
              <a:t>47</a:t>
            </a:fld>
            <a:endParaRPr lang="en-US" smtClean="0">
              <a:solidFill>
                <a:prstClr val="black"/>
              </a:solidFill>
              <a:latin typeface="Gill Sans" pitchFamily="-11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961DD-7F30-4AFD-8917-E28863137DD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5FB7-5181-7B42-9BB2-6D1004A58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5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fasting // </a:t>
            </a:r>
            <a:r>
              <a:rPr lang="en-US" smtClean="0"/>
              <a:t>bottom</a:t>
            </a:r>
            <a:r>
              <a:rPr lang="en-US" baseline="0" smtClean="0"/>
              <a:t> methionine </a:t>
            </a:r>
            <a:r>
              <a:rPr lang="en-US" baseline="0" dirty="0" smtClean="0"/>
              <a:t>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5FB7-5181-7B42-9BB2-6D1004A584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fasting // </a:t>
            </a:r>
            <a:r>
              <a:rPr lang="en-US" smtClean="0"/>
              <a:t>bottom</a:t>
            </a:r>
            <a:r>
              <a:rPr lang="en-US" baseline="0" smtClean="0"/>
              <a:t> methionine </a:t>
            </a:r>
            <a:r>
              <a:rPr lang="en-US" baseline="0" dirty="0" smtClean="0"/>
              <a:t>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5FB7-5181-7B42-9BB2-6D1004A584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fasting // </a:t>
            </a:r>
            <a:r>
              <a:rPr lang="en-US" smtClean="0"/>
              <a:t>bottom</a:t>
            </a:r>
            <a:r>
              <a:rPr lang="en-US" baseline="0" smtClean="0"/>
              <a:t> methionine </a:t>
            </a:r>
            <a:r>
              <a:rPr lang="en-US" baseline="0" dirty="0" smtClean="0"/>
              <a:t>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5FB7-5181-7B42-9BB2-6D1004A584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EB74D9-7DF1-44A4-9636-11AED4BB042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205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2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Seven studies, 17,000 patients - 3</a:t>
            </a:r>
            <a:r>
              <a:rPr lang="en-US" baseline="0" dirty="0" smtClean="0"/>
              <a:t> times reduction in prescription.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5FB7-5181-7B42-9BB2-6D1004A584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Cao: predictive</a:t>
            </a:r>
            <a:r>
              <a:rPr lang="en-US" baseline="0" dirty="0" smtClean="0"/>
              <a:t> only in North American and for diffuse B cell lymphoma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5FB7-5181-7B42-9BB2-6D1004A584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5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instrument developed by Sanders and the AGREE instrument use a numerical scale.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•AGREE instrument instruments are based on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Cluzeauinstrument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(23/37)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•Four appraisal tools were found to address all the guideline dimensions [22,24,30]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Cluzeauinstrument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(+AGREE)is the only instrument that has been subject to a thorough validation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5FB7-5181-7B42-9BB2-6D1004A584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0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1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rgbClr val="800000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AD794-51C8-49B0-8B90-6F8ED69918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21C83-24EF-4F89-8E05-15C2E102DC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3C286-C5CE-4B91-BBE1-640ABAE97B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B6FC6-5D4E-43F9-A80F-9F7A419C34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6624A-E00F-41A2-B165-DCE2F27419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AA52-5210-4B52-B03A-06BD152862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778F4-D50D-4A64-ACAA-163C11E23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264F9-5B7C-4D81-832E-03E02CDE60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286776" y="0"/>
            <a:ext cx="857224" cy="1600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4C4F-1405-1B45-9552-FEE8D84E1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5355" y="369089"/>
            <a:ext cx="7842275" cy="6133311"/>
          </a:xfrm>
        </p:spPr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97630" y="911224"/>
            <a:ext cx="846369" cy="728663"/>
          </a:xfrm>
        </p:spPr>
        <p:txBody>
          <a:bodyPr anchor="b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venir Book"/>
                <a:cs typeface="Avenir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8373830" y="1639887"/>
            <a:ext cx="846370" cy="5218113"/>
          </a:xfrm>
        </p:spPr>
        <p:txBody>
          <a:bodyPr vert="eaVert" lIns="108000" rIns="108000" anchor="b">
            <a:noAutofit/>
          </a:bodyPr>
          <a:lstStyle>
            <a:lvl1pPr marL="0" indent="0">
              <a:buNone/>
              <a:defRPr sz="4400" b="0" cap="none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1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8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4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FD5A-138C-784E-B20C-29F34263B8C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E55C-3AE2-D740-9391-B91203F1A7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l="68186"/>
          <a:stretch/>
        </p:blipFill>
        <p:spPr>
          <a:xfrm>
            <a:off x="7496044" y="6226940"/>
            <a:ext cx="1661760" cy="644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/>
          <a:srcRect r="70107"/>
          <a:stretch/>
        </p:blipFill>
        <p:spPr>
          <a:xfrm>
            <a:off x="-18357" y="0"/>
            <a:ext cx="951114" cy="6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9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412AE05-CC0F-485C-8E77-5A717884AB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5/21/2015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6" name="Picture 5" descr="full_colour_tagline.EPS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86354" y="6477000"/>
            <a:ext cx="53622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800000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12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EVIDENCE FOR HEMATOLOGY LABORATORY PRACTICE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97105"/>
            <a:ext cx="6400800" cy="1752600"/>
          </a:xfrm>
        </p:spPr>
        <p:txBody>
          <a:bodyPr/>
          <a:lstStyle/>
          <a:p>
            <a:r>
              <a:rPr lang="en-US" b="1" dirty="0" smtClean="0"/>
              <a:t>Alfonso Iorio</a:t>
            </a:r>
          </a:p>
          <a:p>
            <a:r>
              <a:rPr lang="en-US" b="1" i="1" dirty="0" smtClean="0"/>
              <a:t>McMaster University, Canada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17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42917"/>
            <a:ext cx="9144000" cy="11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Evidence is generated by a close interaction of laboratory and clinical medicine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i="1" dirty="0" smtClean="0"/>
              <a:t>therefore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Evidence based clinical practice in both fields would require both components in most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One simple example:</a:t>
            </a:r>
            <a:br>
              <a:rPr lang="en-US" sz="3600" dirty="0" smtClean="0"/>
            </a:br>
            <a:r>
              <a:rPr lang="en-US" dirty="0" smtClean="0"/>
              <a:t>D-Dimer to predict recurrent VTE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5689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Douketis</a:t>
            </a:r>
            <a:r>
              <a:rPr lang="en-CA" dirty="0"/>
              <a:t> J, … </a:t>
            </a:r>
            <a:r>
              <a:rPr lang="en-CA" b="1" u="sng" dirty="0"/>
              <a:t>Iorio A</a:t>
            </a:r>
            <a:r>
              <a:rPr lang="en-CA" i="1" dirty="0"/>
              <a:t>.</a:t>
            </a:r>
            <a:r>
              <a:rPr lang="en-CA" dirty="0"/>
              <a:t> Patient-Level Meta-analysis: Effect of Measurement Timing, Threshold, and Patient Age on Ability of D-Dimer Testing to Assess Recurrence Risk After Unprovoked Venous Thromboembolism. </a:t>
            </a:r>
            <a:r>
              <a:rPr lang="en-CA" i="1" dirty="0"/>
              <a:t>Ann Intern Med</a:t>
            </a:r>
            <a:r>
              <a:rPr lang="en-CA" dirty="0"/>
              <a:t> 2010;</a:t>
            </a:r>
            <a:r>
              <a:rPr lang="en-CA" b="1" dirty="0"/>
              <a:t>153</a:t>
            </a:r>
            <a:r>
              <a:rPr lang="en-CA" dirty="0"/>
              <a:t>:523–31.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Baglin</a:t>
            </a:r>
            <a:r>
              <a:rPr lang="en-CA" dirty="0"/>
              <a:t> T, … </a:t>
            </a:r>
            <a:r>
              <a:rPr lang="en-CA" b="1" u="sng" dirty="0"/>
              <a:t>Iorio A</a:t>
            </a:r>
            <a:r>
              <a:rPr lang="en-CA" dirty="0"/>
              <a:t>. Does the clinical presentation and extent of venous thrombosis predict likelihood and type of recurrence? A patient level meta-analysis. </a:t>
            </a:r>
            <a:r>
              <a:rPr lang="en-CA" i="1" dirty="0"/>
              <a:t>J </a:t>
            </a:r>
            <a:r>
              <a:rPr lang="en-CA" i="1" dirty="0" err="1"/>
              <a:t>Thromb</a:t>
            </a:r>
            <a:r>
              <a:rPr lang="en-CA" i="1" dirty="0"/>
              <a:t> </a:t>
            </a:r>
            <a:r>
              <a:rPr lang="en-CA" i="1" dirty="0" err="1"/>
              <a:t>Haemost</a:t>
            </a:r>
            <a:r>
              <a:rPr lang="en-CA" dirty="0"/>
              <a:t> 2010;</a:t>
            </a:r>
            <a:r>
              <a:rPr lang="en-CA" b="1" dirty="0"/>
              <a:t>8</a:t>
            </a:r>
            <a:r>
              <a:rPr lang="en-CA" dirty="0"/>
              <a:t>:2436–42.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Douketis</a:t>
            </a:r>
            <a:r>
              <a:rPr lang="en-CA" dirty="0"/>
              <a:t> J,</a:t>
            </a:r>
            <a:r>
              <a:rPr lang="en-CA" i="1" dirty="0"/>
              <a:t>….</a:t>
            </a:r>
            <a:r>
              <a:rPr lang="en-CA" b="1" u="sng" dirty="0"/>
              <a:t>Iorio A</a:t>
            </a:r>
            <a:r>
              <a:rPr lang="en-CA" i="1" dirty="0"/>
              <a:t>.</a:t>
            </a:r>
            <a:r>
              <a:rPr lang="en-CA" dirty="0"/>
              <a:t> Risk of recurrence after venous thromboembolism in men and women: patient level meta-analysis. </a:t>
            </a:r>
            <a:r>
              <a:rPr lang="en-CA" i="1" dirty="0"/>
              <a:t>BMJ</a:t>
            </a:r>
            <a:r>
              <a:rPr lang="en-CA" dirty="0"/>
              <a:t> 2011;</a:t>
            </a:r>
            <a:r>
              <a:rPr lang="en-CA" b="1" dirty="0"/>
              <a:t>342</a:t>
            </a:r>
            <a:r>
              <a:rPr lang="en-CA" dirty="0"/>
              <a:t>:d813.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Tosetto</a:t>
            </a:r>
            <a:r>
              <a:rPr lang="en-CA" dirty="0"/>
              <a:t> A, </a:t>
            </a:r>
            <a:r>
              <a:rPr lang="en-CA" b="1" u="sng" dirty="0"/>
              <a:t>Iorio A</a:t>
            </a:r>
            <a:r>
              <a:rPr lang="en-CA" dirty="0"/>
              <a:t>, </a:t>
            </a:r>
            <a:r>
              <a:rPr lang="en-CA" i="1" dirty="0"/>
              <a:t>et al.</a:t>
            </a:r>
            <a:r>
              <a:rPr lang="en-CA" dirty="0"/>
              <a:t> Predicting disease recurrence in patients with previous unprovoked venous thromboembolism: a proposed prediction score (DASH). </a:t>
            </a:r>
            <a:r>
              <a:rPr lang="en-CA" i="1" dirty="0"/>
              <a:t>J </a:t>
            </a:r>
            <a:r>
              <a:rPr lang="en-CA" i="1" dirty="0" err="1"/>
              <a:t>Thromb</a:t>
            </a:r>
            <a:r>
              <a:rPr lang="en-CA" i="1" dirty="0"/>
              <a:t> </a:t>
            </a:r>
            <a:r>
              <a:rPr lang="en-CA" i="1" dirty="0" err="1"/>
              <a:t>Haemost</a:t>
            </a:r>
            <a:r>
              <a:rPr lang="en-CA" dirty="0"/>
              <a:t> 2012;</a:t>
            </a:r>
            <a:r>
              <a:rPr lang="en-CA" b="1" dirty="0"/>
              <a:t>10</a:t>
            </a:r>
            <a:r>
              <a:rPr lang="en-CA" dirty="0"/>
              <a:t>:1019–25.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Marcucci</a:t>
            </a:r>
            <a:r>
              <a:rPr lang="en-CA" dirty="0"/>
              <a:t> M, … </a:t>
            </a:r>
            <a:r>
              <a:rPr lang="en-CA" b="1" u="sng" dirty="0"/>
              <a:t>Iorio A</a:t>
            </a:r>
            <a:r>
              <a:rPr lang="en-CA" i="1" dirty="0"/>
              <a:t>.</a:t>
            </a:r>
            <a:r>
              <a:rPr lang="en-CA" dirty="0"/>
              <a:t> Patient-level compared with study-level meta-analyses demonstrate consistency of D-dimer as predictor of venous thromboembolic recurrences. </a:t>
            </a:r>
            <a:r>
              <a:rPr lang="en-CA" i="1" dirty="0"/>
              <a:t>J </a:t>
            </a:r>
            <a:r>
              <a:rPr lang="en-CA" i="1" dirty="0" err="1"/>
              <a:t>Clin</a:t>
            </a:r>
            <a:r>
              <a:rPr lang="en-CA" i="1" dirty="0"/>
              <a:t> </a:t>
            </a:r>
            <a:r>
              <a:rPr lang="en-CA" i="1" dirty="0" err="1"/>
              <a:t>Epidemiol</a:t>
            </a:r>
            <a:r>
              <a:rPr lang="en-CA" dirty="0"/>
              <a:t> 2013;</a:t>
            </a:r>
            <a:r>
              <a:rPr lang="en-CA" b="1" dirty="0"/>
              <a:t>66</a:t>
            </a:r>
            <a:r>
              <a:rPr lang="en-CA" dirty="0"/>
              <a:t>:415–25.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Marcucci</a:t>
            </a:r>
            <a:r>
              <a:rPr lang="en-CA" dirty="0"/>
              <a:t> M, </a:t>
            </a:r>
            <a:r>
              <a:rPr lang="en-CA" b="1" u="sng" dirty="0"/>
              <a:t>Iorio A</a:t>
            </a:r>
            <a:r>
              <a:rPr lang="en-CA" dirty="0"/>
              <a:t>, </a:t>
            </a:r>
            <a:r>
              <a:rPr lang="en-CA" i="1" dirty="0"/>
              <a:t>et al</a:t>
            </a:r>
            <a:r>
              <a:rPr lang="en-CA" dirty="0"/>
              <a:t>. Management of patients with unprovoked venous thromboembolism: an evidence-based and practical approach. </a:t>
            </a:r>
            <a:r>
              <a:rPr lang="en-CA" i="1" dirty="0" err="1"/>
              <a:t>Curr</a:t>
            </a:r>
            <a:r>
              <a:rPr lang="en-CA" i="1" dirty="0"/>
              <a:t> Treat Options </a:t>
            </a:r>
            <a:r>
              <a:rPr lang="en-CA" i="1" dirty="0" err="1"/>
              <a:t>Cardiovasc</a:t>
            </a:r>
            <a:r>
              <a:rPr lang="en-CA" i="1" dirty="0"/>
              <a:t> Med</a:t>
            </a:r>
            <a:r>
              <a:rPr lang="en-CA" dirty="0"/>
              <a:t> 2013;</a:t>
            </a:r>
            <a:r>
              <a:rPr lang="en-CA" b="1" dirty="0"/>
              <a:t>15</a:t>
            </a:r>
            <a:r>
              <a:rPr lang="en-CA" dirty="0"/>
              <a:t>:224–39.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b="1" u="sng" dirty="0"/>
              <a:t>Iorio A</a:t>
            </a:r>
            <a:r>
              <a:rPr lang="en-CA" dirty="0"/>
              <a:t>, </a:t>
            </a:r>
            <a:r>
              <a:rPr lang="en-CA" dirty="0" err="1"/>
              <a:t>Douketis</a:t>
            </a:r>
            <a:r>
              <a:rPr lang="en-CA" dirty="0"/>
              <a:t> JD. Ruling out DVT using the Wells rule and a D-dimer test. </a:t>
            </a:r>
            <a:r>
              <a:rPr lang="en-CA" i="1" dirty="0"/>
              <a:t>BMJ </a:t>
            </a:r>
            <a:r>
              <a:rPr lang="en-CA" dirty="0"/>
              <a:t>2014;</a:t>
            </a:r>
            <a:r>
              <a:rPr lang="en-CA" b="1" dirty="0"/>
              <a:t>348</a:t>
            </a:r>
            <a:r>
              <a:rPr lang="en-CA" dirty="0"/>
              <a:t>:g1637–g1637.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Marcucci</a:t>
            </a:r>
            <a:r>
              <a:rPr lang="en-CA" dirty="0"/>
              <a:t> M, </a:t>
            </a:r>
            <a:r>
              <a:rPr lang="en-CA" b="1" u="sng" dirty="0"/>
              <a:t>Iorio A</a:t>
            </a:r>
            <a:r>
              <a:rPr lang="en-CA" dirty="0"/>
              <a:t>, </a:t>
            </a:r>
            <a:r>
              <a:rPr lang="en-CA" i="1" dirty="0"/>
              <a:t>et al.</a:t>
            </a:r>
            <a:r>
              <a:rPr lang="en-CA" dirty="0"/>
              <a:t> Risk of recurrence after a first unprovoked venous thromboembolism: external validation of the Vienna Prediction Model with pooled individual patient data. </a:t>
            </a:r>
            <a:r>
              <a:rPr lang="en-CA" i="1" dirty="0"/>
              <a:t>J </a:t>
            </a:r>
            <a:r>
              <a:rPr lang="en-CA" i="1" dirty="0" err="1"/>
              <a:t>Thromb</a:t>
            </a:r>
            <a:r>
              <a:rPr lang="en-CA" i="1" dirty="0"/>
              <a:t> </a:t>
            </a:r>
            <a:r>
              <a:rPr lang="en-CA" i="1" dirty="0" err="1"/>
              <a:t>Haemost</a:t>
            </a:r>
            <a:r>
              <a:rPr lang="en-CA" dirty="0"/>
              <a:t> 2015;</a:t>
            </a:r>
            <a:r>
              <a:rPr lang="en-CA" b="1" dirty="0"/>
              <a:t>13</a:t>
            </a:r>
            <a:r>
              <a:rPr lang="en-CA" dirty="0"/>
              <a:t>:775–81.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2144" y="1466730"/>
            <a:ext cx="914400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CA" sz="2000" dirty="0" err="1">
                <a:solidFill>
                  <a:srgbClr val="FF0000"/>
                </a:solidFill>
              </a:rPr>
              <a:t>Douketis</a:t>
            </a:r>
            <a:r>
              <a:rPr lang="en-CA" sz="2000" dirty="0">
                <a:solidFill>
                  <a:srgbClr val="FF0000"/>
                </a:solidFill>
              </a:rPr>
              <a:t> J, … </a:t>
            </a:r>
            <a:r>
              <a:rPr lang="en-CA" sz="2000" b="1" u="sng" dirty="0">
                <a:solidFill>
                  <a:srgbClr val="FF0000"/>
                </a:solidFill>
              </a:rPr>
              <a:t>Iorio A</a:t>
            </a:r>
            <a:r>
              <a:rPr lang="en-CA" sz="2000" i="1" dirty="0">
                <a:solidFill>
                  <a:srgbClr val="FF0000"/>
                </a:solidFill>
              </a:rPr>
              <a:t>.</a:t>
            </a:r>
            <a:r>
              <a:rPr lang="en-CA" sz="2000" dirty="0">
                <a:solidFill>
                  <a:srgbClr val="FF0000"/>
                </a:solidFill>
              </a:rPr>
              <a:t> Patient-Level Meta-analysis: </a:t>
            </a:r>
            <a:r>
              <a:rPr lang="en-CA" sz="2400" b="1" dirty="0">
                <a:solidFill>
                  <a:srgbClr val="FF0000"/>
                </a:solidFill>
              </a:rPr>
              <a:t>Effect of Measurement Timing, Threshold, and Patient Age</a:t>
            </a:r>
            <a:r>
              <a:rPr lang="en-CA" sz="2000" dirty="0">
                <a:solidFill>
                  <a:srgbClr val="FF0000"/>
                </a:solidFill>
              </a:rPr>
              <a:t> on Ability of D-Dimer Testing to Assess Recurrence Risk After Unprovoked Venous Thromboembolism. </a:t>
            </a:r>
            <a:r>
              <a:rPr lang="en-CA" sz="2000" i="1" dirty="0">
                <a:solidFill>
                  <a:srgbClr val="FF0000"/>
                </a:solidFill>
              </a:rPr>
              <a:t>Ann Intern Med</a:t>
            </a:r>
            <a:r>
              <a:rPr lang="en-CA" sz="2000" dirty="0">
                <a:solidFill>
                  <a:srgbClr val="FF0000"/>
                </a:solidFill>
              </a:rPr>
              <a:t> 2010;</a:t>
            </a:r>
            <a:r>
              <a:rPr lang="en-CA" sz="2000" b="1" dirty="0">
                <a:solidFill>
                  <a:srgbClr val="FF0000"/>
                </a:solidFill>
              </a:rPr>
              <a:t>153</a:t>
            </a:r>
            <a:r>
              <a:rPr lang="en-CA" sz="2000" dirty="0">
                <a:solidFill>
                  <a:srgbClr val="FF0000"/>
                </a:solidFill>
              </a:rPr>
              <a:t>:523–31. </a:t>
            </a:r>
          </a:p>
        </p:txBody>
      </p:sp>
    </p:spTree>
    <p:extLst>
      <p:ext uri="{BB962C8B-B14F-4D97-AF65-F5344CB8AC3E}">
        <p14:creationId xmlns:p14="http://schemas.microsoft.com/office/powerpoint/2010/main" val="26728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47" y="2152954"/>
            <a:ext cx="2877351" cy="4112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435"/>
          <a:stretch/>
        </p:blipFill>
        <p:spPr>
          <a:xfrm>
            <a:off x="3178025" y="2249714"/>
            <a:ext cx="2951701" cy="3979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818" y="0"/>
            <a:ext cx="3120572" cy="624114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054843" y="478828"/>
            <a:ext cx="1804337" cy="1020112"/>
          </a:xfrm>
          <a:prstGeom prst="wedgeEllipseCallout">
            <a:avLst>
              <a:gd name="adj1" fmla="val -15064"/>
              <a:gd name="adj2" fmla="val 1026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Cut point</a:t>
            </a:r>
          </a:p>
          <a:p>
            <a:pPr algn="ctr"/>
            <a:r>
              <a:rPr lang="en-US" dirty="0" smtClean="0"/>
              <a:t>500 </a:t>
            </a:r>
            <a:r>
              <a:rPr lang="en-US" dirty="0" err="1" smtClean="0"/>
              <a:t>vs</a:t>
            </a:r>
            <a:r>
              <a:rPr lang="en-US" dirty="0" smtClean="0"/>
              <a:t> 250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2720907" y="988884"/>
            <a:ext cx="1804337" cy="1020112"/>
          </a:xfrm>
          <a:prstGeom prst="wedgeEllipseCallout">
            <a:avLst>
              <a:gd name="adj1" fmla="val 63397"/>
              <a:gd name="adj2" fmla="val 733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 =&lt; 65 </a:t>
            </a:r>
            <a:r>
              <a:rPr lang="en-US" dirty="0" err="1" smtClean="0"/>
              <a:t>vs</a:t>
            </a:r>
            <a:r>
              <a:rPr lang="en-US" dirty="0" smtClean="0"/>
              <a:t> &gt; 65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3824055" y="141915"/>
            <a:ext cx="1804337" cy="1020112"/>
          </a:xfrm>
          <a:prstGeom prst="wedgeEllipseCallout">
            <a:avLst>
              <a:gd name="adj1" fmla="val 72243"/>
              <a:gd name="adj2" fmla="val 162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 &lt;3, </a:t>
            </a:r>
            <a:r>
              <a:rPr lang="en-US" dirty="0" err="1" smtClean="0"/>
              <a:t>vs</a:t>
            </a:r>
            <a:r>
              <a:rPr lang="en-US" dirty="0" smtClean="0"/>
              <a:t> 3-5 </a:t>
            </a:r>
            <a:r>
              <a:rPr lang="en-US" dirty="0" err="1" smtClean="0"/>
              <a:t>vs</a:t>
            </a:r>
            <a:r>
              <a:rPr lang="en-US" dirty="0" smtClean="0"/>
              <a:t> &gt;5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One simple example:</a:t>
            </a:r>
            <a:br>
              <a:rPr lang="en-US" sz="3600" dirty="0" smtClean="0"/>
            </a:br>
            <a:r>
              <a:rPr lang="en-US" dirty="0" smtClean="0"/>
              <a:t>D-Dimer to predict recurrent VTE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5689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Douketis</a:t>
            </a:r>
            <a:r>
              <a:rPr lang="en-CA" dirty="0"/>
              <a:t> J, … </a:t>
            </a:r>
            <a:r>
              <a:rPr lang="en-CA" b="1" u="sng" dirty="0"/>
              <a:t>Iorio A</a:t>
            </a:r>
            <a:r>
              <a:rPr lang="en-CA" i="1" dirty="0"/>
              <a:t>.</a:t>
            </a:r>
            <a:r>
              <a:rPr lang="en-CA" dirty="0"/>
              <a:t> Patient-Level Meta-analysis: Effect of Measurement Timing, Threshold, and Patient Age on Ability of D-Dimer Testing to Assess Recurrence Risk After Unprovoked Venous Thromboembolism. </a:t>
            </a:r>
            <a:r>
              <a:rPr lang="en-CA" i="1" dirty="0"/>
              <a:t>Ann Intern Med</a:t>
            </a:r>
            <a:r>
              <a:rPr lang="en-CA" dirty="0"/>
              <a:t> 2010;</a:t>
            </a:r>
            <a:r>
              <a:rPr lang="en-CA" b="1" dirty="0"/>
              <a:t>153</a:t>
            </a:r>
            <a:r>
              <a:rPr lang="en-CA" dirty="0"/>
              <a:t>:523–31.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Baglin</a:t>
            </a:r>
            <a:r>
              <a:rPr lang="en-CA" dirty="0"/>
              <a:t> T, … </a:t>
            </a:r>
            <a:r>
              <a:rPr lang="en-CA" b="1" u="sng" dirty="0"/>
              <a:t>Iorio A</a:t>
            </a:r>
            <a:r>
              <a:rPr lang="en-CA" dirty="0"/>
              <a:t>. Does the clinical presentation and extent of venous thrombosis predict likelihood and type of recurrence? A patient level meta-analysis. </a:t>
            </a:r>
            <a:r>
              <a:rPr lang="en-CA" i="1" dirty="0"/>
              <a:t>J </a:t>
            </a:r>
            <a:r>
              <a:rPr lang="en-CA" i="1" dirty="0" err="1"/>
              <a:t>Thromb</a:t>
            </a:r>
            <a:r>
              <a:rPr lang="en-CA" i="1" dirty="0"/>
              <a:t> </a:t>
            </a:r>
            <a:r>
              <a:rPr lang="en-CA" i="1" dirty="0" err="1"/>
              <a:t>Haemost</a:t>
            </a:r>
            <a:r>
              <a:rPr lang="en-CA" dirty="0"/>
              <a:t> 2010;</a:t>
            </a:r>
            <a:r>
              <a:rPr lang="en-CA" b="1" dirty="0"/>
              <a:t>8</a:t>
            </a:r>
            <a:r>
              <a:rPr lang="en-CA" dirty="0"/>
              <a:t>:2436–42.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Douketis</a:t>
            </a:r>
            <a:r>
              <a:rPr lang="en-CA" dirty="0"/>
              <a:t> J,</a:t>
            </a:r>
            <a:r>
              <a:rPr lang="en-CA" i="1" dirty="0"/>
              <a:t>….</a:t>
            </a:r>
            <a:r>
              <a:rPr lang="en-CA" b="1" u="sng" dirty="0"/>
              <a:t>Iorio A</a:t>
            </a:r>
            <a:r>
              <a:rPr lang="en-CA" i="1" dirty="0"/>
              <a:t>.</a:t>
            </a:r>
            <a:r>
              <a:rPr lang="en-CA" dirty="0"/>
              <a:t> Risk of recurrence after venous thromboembolism in men and women: patient level meta-analysis. </a:t>
            </a:r>
            <a:r>
              <a:rPr lang="en-CA" i="1" dirty="0"/>
              <a:t>BMJ</a:t>
            </a:r>
            <a:r>
              <a:rPr lang="en-CA" dirty="0"/>
              <a:t> 2011;</a:t>
            </a:r>
            <a:r>
              <a:rPr lang="en-CA" b="1" dirty="0"/>
              <a:t>342</a:t>
            </a:r>
            <a:r>
              <a:rPr lang="en-CA" dirty="0"/>
              <a:t>:d813.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Tosetto</a:t>
            </a:r>
            <a:r>
              <a:rPr lang="en-CA" dirty="0"/>
              <a:t> A, </a:t>
            </a:r>
            <a:r>
              <a:rPr lang="en-CA" b="1" u="sng" dirty="0"/>
              <a:t>Iorio A</a:t>
            </a:r>
            <a:r>
              <a:rPr lang="en-CA" dirty="0"/>
              <a:t>, </a:t>
            </a:r>
            <a:r>
              <a:rPr lang="en-CA" i="1" dirty="0"/>
              <a:t>et al.</a:t>
            </a:r>
            <a:r>
              <a:rPr lang="en-CA" dirty="0"/>
              <a:t> Predicting disease recurrence in patients with previous unprovoked venous thromboembolism: a proposed prediction score (DASH). </a:t>
            </a:r>
            <a:r>
              <a:rPr lang="en-CA" i="1" dirty="0"/>
              <a:t>J </a:t>
            </a:r>
            <a:r>
              <a:rPr lang="en-CA" i="1" dirty="0" err="1"/>
              <a:t>Thromb</a:t>
            </a:r>
            <a:r>
              <a:rPr lang="en-CA" i="1" dirty="0"/>
              <a:t> </a:t>
            </a:r>
            <a:r>
              <a:rPr lang="en-CA" i="1" dirty="0" err="1"/>
              <a:t>Haemost</a:t>
            </a:r>
            <a:r>
              <a:rPr lang="en-CA" dirty="0"/>
              <a:t> 2012;</a:t>
            </a:r>
            <a:r>
              <a:rPr lang="en-CA" b="1" dirty="0"/>
              <a:t>10</a:t>
            </a:r>
            <a:r>
              <a:rPr lang="en-CA" dirty="0"/>
              <a:t>:1019–25.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Marcucci</a:t>
            </a:r>
            <a:r>
              <a:rPr lang="en-CA" dirty="0"/>
              <a:t> M, … </a:t>
            </a:r>
            <a:r>
              <a:rPr lang="en-CA" b="1" u="sng" dirty="0"/>
              <a:t>Iorio A</a:t>
            </a:r>
            <a:r>
              <a:rPr lang="en-CA" i="1" dirty="0"/>
              <a:t>.</a:t>
            </a:r>
            <a:r>
              <a:rPr lang="en-CA" dirty="0"/>
              <a:t> Patient-level compared with study-level meta-analyses demonstrate consistency of D-dimer as predictor of venous thromboembolic recurrences. </a:t>
            </a:r>
            <a:r>
              <a:rPr lang="en-CA" i="1" dirty="0"/>
              <a:t>J </a:t>
            </a:r>
            <a:r>
              <a:rPr lang="en-CA" i="1" dirty="0" err="1"/>
              <a:t>Clin</a:t>
            </a:r>
            <a:r>
              <a:rPr lang="en-CA" i="1" dirty="0"/>
              <a:t> </a:t>
            </a:r>
            <a:r>
              <a:rPr lang="en-CA" i="1" dirty="0" err="1"/>
              <a:t>Epidemiol</a:t>
            </a:r>
            <a:r>
              <a:rPr lang="en-CA" dirty="0"/>
              <a:t> 2013;</a:t>
            </a:r>
            <a:r>
              <a:rPr lang="en-CA" b="1" dirty="0"/>
              <a:t>66</a:t>
            </a:r>
            <a:r>
              <a:rPr lang="en-CA" dirty="0"/>
              <a:t>:415–25.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Marcucci</a:t>
            </a:r>
            <a:r>
              <a:rPr lang="en-CA" dirty="0"/>
              <a:t> M, </a:t>
            </a:r>
            <a:r>
              <a:rPr lang="en-CA" b="1" u="sng" dirty="0"/>
              <a:t>Iorio A</a:t>
            </a:r>
            <a:r>
              <a:rPr lang="en-CA" dirty="0"/>
              <a:t>, </a:t>
            </a:r>
            <a:r>
              <a:rPr lang="en-CA" i="1" dirty="0"/>
              <a:t>et al</a:t>
            </a:r>
            <a:r>
              <a:rPr lang="en-CA" dirty="0"/>
              <a:t>. Management of patients with unprovoked venous thromboembolism: an evidence-based and practical approach. </a:t>
            </a:r>
            <a:r>
              <a:rPr lang="en-CA" i="1" dirty="0" err="1"/>
              <a:t>Curr</a:t>
            </a:r>
            <a:r>
              <a:rPr lang="en-CA" i="1" dirty="0"/>
              <a:t> Treat Options </a:t>
            </a:r>
            <a:r>
              <a:rPr lang="en-CA" i="1" dirty="0" err="1"/>
              <a:t>Cardiovasc</a:t>
            </a:r>
            <a:r>
              <a:rPr lang="en-CA" i="1" dirty="0"/>
              <a:t> Med</a:t>
            </a:r>
            <a:r>
              <a:rPr lang="en-CA" dirty="0"/>
              <a:t> 2013;</a:t>
            </a:r>
            <a:r>
              <a:rPr lang="en-CA" b="1" dirty="0"/>
              <a:t>15</a:t>
            </a:r>
            <a:r>
              <a:rPr lang="en-CA" dirty="0"/>
              <a:t>:224–39.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b="1" u="sng" dirty="0"/>
              <a:t>Iorio A</a:t>
            </a:r>
            <a:r>
              <a:rPr lang="en-CA" dirty="0"/>
              <a:t>, </a:t>
            </a:r>
            <a:r>
              <a:rPr lang="en-CA" dirty="0" err="1"/>
              <a:t>Douketis</a:t>
            </a:r>
            <a:r>
              <a:rPr lang="en-CA" dirty="0"/>
              <a:t> JD. Ruling out DVT using the Wells rule and a D-dimer test. </a:t>
            </a:r>
            <a:r>
              <a:rPr lang="en-CA" i="1" dirty="0"/>
              <a:t>BMJ </a:t>
            </a:r>
            <a:r>
              <a:rPr lang="en-CA" dirty="0"/>
              <a:t>2014;</a:t>
            </a:r>
            <a:r>
              <a:rPr lang="en-CA" b="1" dirty="0"/>
              <a:t>348</a:t>
            </a:r>
            <a:r>
              <a:rPr lang="en-CA" dirty="0"/>
              <a:t>:g1637–g1637.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 err="1"/>
              <a:t>Marcucci</a:t>
            </a:r>
            <a:r>
              <a:rPr lang="en-CA" dirty="0"/>
              <a:t> M, </a:t>
            </a:r>
            <a:r>
              <a:rPr lang="en-CA" b="1" u="sng" dirty="0"/>
              <a:t>Iorio A</a:t>
            </a:r>
            <a:r>
              <a:rPr lang="en-CA" dirty="0"/>
              <a:t>, </a:t>
            </a:r>
            <a:r>
              <a:rPr lang="en-CA" i="1" dirty="0"/>
              <a:t>et al.</a:t>
            </a:r>
            <a:r>
              <a:rPr lang="en-CA" dirty="0"/>
              <a:t> Risk of recurrence after a first unprovoked venous thromboembolism: external validation of the Vienna Prediction Model with pooled individual patient data. </a:t>
            </a:r>
            <a:r>
              <a:rPr lang="en-CA" i="1" dirty="0"/>
              <a:t>J </a:t>
            </a:r>
            <a:r>
              <a:rPr lang="en-CA" i="1" dirty="0" err="1"/>
              <a:t>Thromb</a:t>
            </a:r>
            <a:r>
              <a:rPr lang="en-CA" i="1" dirty="0"/>
              <a:t> </a:t>
            </a:r>
            <a:r>
              <a:rPr lang="en-CA" i="1" dirty="0" err="1"/>
              <a:t>Haemost</a:t>
            </a:r>
            <a:r>
              <a:rPr lang="en-CA" dirty="0"/>
              <a:t> 2015;</a:t>
            </a:r>
            <a:r>
              <a:rPr lang="en-CA" b="1" dirty="0"/>
              <a:t>13</a:t>
            </a:r>
            <a:r>
              <a:rPr lang="en-CA" dirty="0"/>
              <a:t>:775–81.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2145" y="2858004"/>
            <a:ext cx="9144000" cy="10772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CA" sz="2000" dirty="0" err="1">
                <a:solidFill>
                  <a:srgbClr val="FF0000"/>
                </a:solidFill>
              </a:rPr>
              <a:t>Tosetto</a:t>
            </a:r>
            <a:r>
              <a:rPr lang="en-CA" sz="2000" dirty="0">
                <a:solidFill>
                  <a:srgbClr val="FF0000"/>
                </a:solidFill>
              </a:rPr>
              <a:t> A, </a:t>
            </a:r>
            <a:r>
              <a:rPr lang="en-CA" sz="2000" b="1" u="sng" dirty="0">
                <a:solidFill>
                  <a:srgbClr val="FF0000"/>
                </a:solidFill>
              </a:rPr>
              <a:t>Iorio A</a:t>
            </a:r>
            <a:r>
              <a:rPr lang="en-CA" sz="2000" dirty="0">
                <a:solidFill>
                  <a:srgbClr val="FF0000"/>
                </a:solidFill>
              </a:rPr>
              <a:t>, </a:t>
            </a:r>
            <a:r>
              <a:rPr lang="en-CA" sz="2000" i="1" dirty="0">
                <a:solidFill>
                  <a:srgbClr val="FF0000"/>
                </a:solidFill>
              </a:rPr>
              <a:t>et al.</a:t>
            </a:r>
            <a:r>
              <a:rPr lang="en-CA" sz="2000" dirty="0">
                <a:solidFill>
                  <a:srgbClr val="FF0000"/>
                </a:solidFill>
              </a:rPr>
              <a:t> Predicting disease recurrence in patients with previous unprovoked venous thromboembolism: </a:t>
            </a:r>
            <a:r>
              <a:rPr lang="en-CA" sz="2400" b="1" dirty="0">
                <a:solidFill>
                  <a:srgbClr val="FF0000"/>
                </a:solidFill>
              </a:rPr>
              <a:t>a proposed prediction score (DASH)</a:t>
            </a:r>
            <a:r>
              <a:rPr lang="en-CA" sz="20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CA" sz="2000" dirty="0" smtClean="0">
                <a:solidFill>
                  <a:srgbClr val="FF0000"/>
                </a:solidFill>
              </a:rPr>
              <a:t> </a:t>
            </a:r>
            <a:r>
              <a:rPr lang="en-CA" sz="2000" i="1" dirty="0">
                <a:solidFill>
                  <a:srgbClr val="FF0000"/>
                </a:solidFill>
              </a:rPr>
              <a:t>J </a:t>
            </a:r>
            <a:r>
              <a:rPr lang="en-CA" sz="2000" i="1" dirty="0" err="1">
                <a:solidFill>
                  <a:srgbClr val="FF0000"/>
                </a:solidFill>
              </a:rPr>
              <a:t>Thromb</a:t>
            </a:r>
            <a:r>
              <a:rPr lang="en-CA" sz="2000" i="1" dirty="0">
                <a:solidFill>
                  <a:srgbClr val="FF0000"/>
                </a:solidFill>
              </a:rPr>
              <a:t> </a:t>
            </a:r>
            <a:r>
              <a:rPr lang="en-CA" sz="2000" i="1" dirty="0" err="1">
                <a:solidFill>
                  <a:srgbClr val="FF0000"/>
                </a:solidFill>
              </a:rPr>
              <a:t>Haemost</a:t>
            </a:r>
            <a:r>
              <a:rPr lang="en-CA" sz="2000" dirty="0">
                <a:solidFill>
                  <a:srgbClr val="FF0000"/>
                </a:solidFill>
              </a:rPr>
              <a:t> 2012;</a:t>
            </a:r>
            <a:r>
              <a:rPr lang="en-CA" sz="2000" b="1" dirty="0">
                <a:solidFill>
                  <a:srgbClr val="FF0000"/>
                </a:solidFill>
              </a:rPr>
              <a:t>10</a:t>
            </a:r>
            <a:r>
              <a:rPr lang="en-CA" sz="2000" dirty="0">
                <a:solidFill>
                  <a:srgbClr val="FF0000"/>
                </a:solidFill>
              </a:rPr>
              <a:t>:1019–25.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145" y="3921712"/>
            <a:ext cx="9143999" cy="10772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CA" sz="2000" dirty="0" err="1">
                <a:solidFill>
                  <a:srgbClr val="FF0000"/>
                </a:solidFill>
              </a:rPr>
              <a:t>Marcucci</a:t>
            </a:r>
            <a:r>
              <a:rPr lang="en-CA" sz="2000" dirty="0">
                <a:solidFill>
                  <a:srgbClr val="FF0000"/>
                </a:solidFill>
              </a:rPr>
              <a:t> M, </a:t>
            </a:r>
            <a:r>
              <a:rPr lang="en-CA" sz="2000" b="1" u="sng" dirty="0">
                <a:solidFill>
                  <a:srgbClr val="FF0000"/>
                </a:solidFill>
              </a:rPr>
              <a:t>Iorio A</a:t>
            </a:r>
            <a:r>
              <a:rPr lang="en-CA" sz="2000" dirty="0">
                <a:solidFill>
                  <a:srgbClr val="FF0000"/>
                </a:solidFill>
              </a:rPr>
              <a:t>, </a:t>
            </a:r>
            <a:r>
              <a:rPr lang="en-CA" sz="2000" i="1" dirty="0">
                <a:solidFill>
                  <a:srgbClr val="FF0000"/>
                </a:solidFill>
              </a:rPr>
              <a:t>et al.</a:t>
            </a:r>
            <a:r>
              <a:rPr lang="en-CA" sz="2000" dirty="0">
                <a:solidFill>
                  <a:srgbClr val="FF0000"/>
                </a:solidFill>
              </a:rPr>
              <a:t> Risk of recurrence after a first unprovoked venous thromboembolism: </a:t>
            </a:r>
            <a:r>
              <a:rPr lang="en-CA" sz="2400" b="1" dirty="0">
                <a:solidFill>
                  <a:srgbClr val="FF0000"/>
                </a:solidFill>
              </a:rPr>
              <a:t>external validation of the Vienna Prediction Model</a:t>
            </a:r>
            <a:r>
              <a:rPr lang="en-CA" sz="2000" dirty="0">
                <a:solidFill>
                  <a:srgbClr val="FF0000"/>
                </a:solidFill>
              </a:rPr>
              <a:t> with pooled individual patient data. </a:t>
            </a:r>
            <a:r>
              <a:rPr lang="en-CA" sz="2000" i="1" dirty="0">
                <a:solidFill>
                  <a:srgbClr val="FF0000"/>
                </a:solidFill>
              </a:rPr>
              <a:t>J </a:t>
            </a:r>
            <a:r>
              <a:rPr lang="en-CA" sz="2000" i="1" dirty="0" err="1">
                <a:solidFill>
                  <a:srgbClr val="FF0000"/>
                </a:solidFill>
              </a:rPr>
              <a:t>Thromb</a:t>
            </a:r>
            <a:r>
              <a:rPr lang="en-CA" sz="2000" i="1" dirty="0">
                <a:solidFill>
                  <a:srgbClr val="FF0000"/>
                </a:solidFill>
              </a:rPr>
              <a:t> </a:t>
            </a:r>
            <a:r>
              <a:rPr lang="en-CA" sz="2000" i="1" dirty="0" err="1">
                <a:solidFill>
                  <a:srgbClr val="FF0000"/>
                </a:solidFill>
              </a:rPr>
              <a:t>Haemost</a:t>
            </a:r>
            <a:r>
              <a:rPr lang="en-CA" sz="2000" dirty="0">
                <a:solidFill>
                  <a:srgbClr val="FF0000"/>
                </a:solidFill>
              </a:rPr>
              <a:t> 2015;</a:t>
            </a:r>
            <a:r>
              <a:rPr lang="en-CA" sz="2000" b="1" dirty="0">
                <a:solidFill>
                  <a:srgbClr val="FF0000"/>
                </a:solidFill>
              </a:rPr>
              <a:t>13</a:t>
            </a:r>
            <a:r>
              <a:rPr lang="en-CA" sz="2000" dirty="0">
                <a:solidFill>
                  <a:srgbClr val="FF0000"/>
                </a:solidFill>
              </a:rPr>
              <a:t>:775–81.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144" y="4998930"/>
            <a:ext cx="9144000" cy="113877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CA" sz="2000" dirty="0" err="1">
                <a:solidFill>
                  <a:srgbClr val="FF0000"/>
                </a:solidFill>
              </a:rPr>
              <a:t>Marcucci</a:t>
            </a:r>
            <a:r>
              <a:rPr lang="en-CA" sz="2000" dirty="0">
                <a:solidFill>
                  <a:srgbClr val="FF0000"/>
                </a:solidFill>
              </a:rPr>
              <a:t> M, … </a:t>
            </a:r>
            <a:r>
              <a:rPr lang="en-CA" sz="2000" b="1" u="sng" dirty="0">
                <a:solidFill>
                  <a:srgbClr val="FF0000"/>
                </a:solidFill>
              </a:rPr>
              <a:t>Iorio A</a:t>
            </a:r>
            <a:r>
              <a:rPr lang="en-CA" sz="2000" i="1" dirty="0">
                <a:solidFill>
                  <a:srgbClr val="FF0000"/>
                </a:solidFill>
              </a:rPr>
              <a:t>.</a:t>
            </a:r>
            <a:r>
              <a:rPr lang="en-CA" sz="2000" dirty="0">
                <a:solidFill>
                  <a:srgbClr val="FF0000"/>
                </a:solidFill>
              </a:rPr>
              <a:t> </a:t>
            </a:r>
            <a:r>
              <a:rPr lang="en-CA" sz="2400" b="1" dirty="0">
                <a:solidFill>
                  <a:srgbClr val="FF0000"/>
                </a:solidFill>
              </a:rPr>
              <a:t>Patient-level compared with study-level meta-analyses</a:t>
            </a:r>
            <a:r>
              <a:rPr lang="en-CA" sz="2000" dirty="0">
                <a:solidFill>
                  <a:srgbClr val="FF0000"/>
                </a:solidFill>
              </a:rPr>
              <a:t> demonstrate consistency of D-dimer as predictor of venous thromboembolic recurrences. </a:t>
            </a:r>
            <a:r>
              <a:rPr lang="en-CA" sz="2000" i="1" dirty="0">
                <a:solidFill>
                  <a:srgbClr val="FF0000"/>
                </a:solidFill>
              </a:rPr>
              <a:t>J </a:t>
            </a:r>
            <a:r>
              <a:rPr lang="en-CA" sz="2000" i="1" dirty="0" err="1">
                <a:solidFill>
                  <a:srgbClr val="FF0000"/>
                </a:solidFill>
              </a:rPr>
              <a:t>Clin</a:t>
            </a:r>
            <a:r>
              <a:rPr lang="en-CA" sz="2000" i="1" dirty="0">
                <a:solidFill>
                  <a:srgbClr val="FF0000"/>
                </a:solidFill>
              </a:rPr>
              <a:t> </a:t>
            </a:r>
            <a:r>
              <a:rPr lang="en-CA" sz="2000" i="1" dirty="0" err="1">
                <a:solidFill>
                  <a:srgbClr val="FF0000"/>
                </a:solidFill>
              </a:rPr>
              <a:t>Epidemiol</a:t>
            </a:r>
            <a:r>
              <a:rPr lang="en-CA" sz="2000" dirty="0">
                <a:solidFill>
                  <a:srgbClr val="FF0000"/>
                </a:solidFill>
              </a:rPr>
              <a:t> 2013;</a:t>
            </a:r>
            <a:r>
              <a:rPr lang="en-CA" sz="2000" b="1" dirty="0">
                <a:solidFill>
                  <a:srgbClr val="FF0000"/>
                </a:solidFill>
              </a:rPr>
              <a:t>66</a:t>
            </a:r>
            <a:r>
              <a:rPr lang="en-CA" sz="2000" dirty="0">
                <a:solidFill>
                  <a:srgbClr val="FF0000"/>
                </a:solidFill>
              </a:rPr>
              <a:t>:415–25.</a:t>
            </a:r>
          </a:p>
        </p:txBody>
      </p:sp>
    </p:spTree>
    <p:extLst>
      <p:ext uri="{BB962C8B-B14F-4D97-AF65-F5344CB8AC3E}">
        <p14:creationId xmlns:p14="http://schemas.microsoft.com/office/powerpoint/2010/main" val="30010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versus Prognosis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7444" y="6104944"/>
            <a:ext cx="1010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91814" y="1782084"/>
            <a:ext cx="6392333" cy="4198584"/>
            <a:chOff x="1368778" y="1417638"/>
            <a:chExt cx="6392333" cy="419858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68778" y="5573889"/>
              <a:ext cx="6392333" cy="42333"/>
            </a:xfrm>
            <a:prstGeom prst="line">
              <a:avLst/>
            </a:prstGeom>
            <a:ln w="57150" cmpd="sng">
              <a:solidFill>
                <a:srgbClr val="1F49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368778" y="1417638"/>
              <a:ext cx="0" cy="4111096"/>
            </a:xfrm>
            <a:prstGeom prst="line">
              <a:avLst/>
            </a:prstGeom>
            <a:ln w="57150" cmpd="sng">
              <a:solidFill>
                <a:srgbClr val="1F49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 rot="16200000">
            <a:off x="-553156" y="3533900"/>
            <a:ext cx="2389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Health status</a:t>
            </a:r>
            <a:endParaRPr lang="en-US" sz="32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608667" y="1782084"/>
            <a:ext cx="1143000" cy="3989360"/>
            <a:chOff x="1608667" y="1782084"/>
            <a:chExt cx="1143000" cy="398936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173111" y="2300111"/>
              <a:ext cx="1" cy="3471333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608667" y="1782084"/>
              <a:ext cx="1143000" cy="51802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Test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6784" y="6104944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1679223" y="3277232"/>
            <a:ext cx="1143000" cy="2168694"/>
            <a:chOff x="1679223" y="3277232"/>
            <a:chExt cx="1143000" cy="2168694"/>
          </a:xfrm>
        </p:grpSpPr>
        <p:sp>
          <p:nvSpPr>
            <p:cNvPr id="16" name="Rectangle 15"/>
            <p:cNvSpPr/>
            <p:nvPr/>
          </p:nvSpPr>
          <p:spPr>
            <a:xfrm>
              <a:off x="1679223" y="3277232"/>
              <a:ext cx="1143000" cy="51802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(+)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9223" y="4927899"/>
              <a:ext cx="1143000" cy="51802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(-)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07295" y="6104944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5258258" y="1782084"/>
            <a:ext cx="2148353" cy="3989360"/>
            <a:chOff x="5258258" y="1782084"/>
            <a:chExt cx="2148353" cy="3989360"/>
          </a:xfrm>
        </p:grpSpPr>
        <p:sp>
          <p:nvSpPr>
            <p:cNvPr id="19" name="Rectangle 18"/>
            <p:cNvSpPr/>
            <p:nvPr/>
          </p:nvSpPr>
          <p:spPr>
            <a:xfrm>
              <a:off x="5258258" y="1782084"/>
              <a:ext cx="2148353" cy="518027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Observation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375400" y="2300111"/>
              <a:ext cx="1" cy="3471333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878667" y="2455036"/>
            <a:ext cx="4068233" cy="1300711"/>
            <a:chOff x="2878667" y="2455036"/>
            <a:chExt cx="4068233" cy="130071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878667" y="3584222"/>
              <a:ext cx="28222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3310467" y="2455036"/>
              <a:ext cx="3636433" cy="1300711"/>
              <a:chOff x="3310467" y="2455036"/>
              <a:chExt cx="3636433" cy="130071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803900" y="2455036"/>
                <a:ext cx="1143000" cy="518027"/>
              </a:xfrm>
              <a:prstGeom prst="rect">
                <a:avLst/>
              </a:prstGeom>
              <a:solidFill>
                <a:srgbClr val="FF0000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</a:rPr>
                  <a:t>(+A)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803900" y="3237720"/>
                <a:ext cx="1143000" cy="518027"/>
              </a:xfrm>
              <a:prstGeom prst="rect">
                <a:avLst/>
              </a:prstGeom>
              <a:solidFill>
                <a:srgbClr val="F79646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</a:rPr>
                  <a:t>(-)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310467" y="2674655"/>
                <a:ext cx="2390421" cy="885430"/>
                <a:chOff x="3310467" y="2674655"/>
                <a:chExt cx="2390421" cy="88543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310467" y="3376009"/>
                  <a:ext cx="0" cy="184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3574698" y="3220913"/>
                  <a:ext cx="0" cy="184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4013678" y="3047325"/>
                  <a:ext cx="0" cy="184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314960" y="3390087"/>
                  <a:ext cx="2793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574698" y="3218691"/>
                  <a:ext cx="4310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005732" y="3047325"/>
                  <a:ext cx="1453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4166078" y="2948644"/>
                  <a:ext cx="0" cy="1065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166078" y="2948644"/>
                  <a:ext cx="4310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4602020" y="2782671"/>
                  <a:ext cx="0" cy="184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4754420" y="2683990"/>
                  <a:ext cx="0" cy="1065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594074" y="2782671"/>
                  <a:ext cx="1453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754420" y="2674655"/>
                  <a:ext cx="946468" cy="93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4" name="Group 73"/>
          <p:cNvGrpSpPr/>
          <p:nvPr/>
        </p:nvGrpSpPr>
        <p:grpSpPr>
          <a:xfrm>
            <a:off x="2878667" y="4000350"/>
            <a:ext cx="4068234" cy="1432727"/>
            <a:chOff x="2878667" y="4000350"/>
            <a:chExt cx="4068234" cy="143272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78667" y="5246510"/>
              <a:ext cx="28222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3316581" y="4000350"/>
              <a:ext cx="3630320" cy="1432727"/>
              <a:chOff x="3316581" y="4000350"/>
              <a:chExt cx="3630320" cy="143272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803901" y="4000350"/>
                <a:ext cx="1143000" cy="51802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F79646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</a:rPr>
                  <a:t>(+)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803901" y="4915050"/>
                <a:ext cx="1143000" cy="51802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0000"/>
                    </a:solidFill>
                  </a:rPr>
                  <a:t>(-)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3316581" y="4344651"/>
                <a:ext cx="2390421" cy="885430"/>
                <a:chOff x="3310467" y="2674655"/>
                <a:chExt cx="2390421" cy="88543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3310467" y="3376009"/>
                  <a:ext cx="0" cy="184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3574698" y="3220913"/>
                  <a:ext cx="0" cy="184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013678" y="3047325"/>
                  <a:ext cx="0" cy="184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314960" y="3390087"/>
                  <a:ext cx="2793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574698" y="3218691"/>
                  <a:ext cx="4310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005732" y="3047325"/>
                  <a:ext cx="1453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166078" y="2948644"/>
                  <a:ext cx="0" cy="1065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166078" y="2948644"/>
                  <a:ext cx="4310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602020" y="2782671"/>
                  <a:ext cx="0" cy="1840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4754420" y="2683990"/>
                  <a:ext cx="0" cy="1065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594074" y="2782671"/>
                  <a:ext cx="14531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754420" y="2674655"/>
                  <a:ext cx="946468" cy="933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980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67"/>
          <a:stretch/>
        </p:blipFill>
        <p:spPr>
          <a:xfrm>
            <a:off x="903111" y="0"/>
            <a:ext cx="8240889" cy="5112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2601"/>
          <a:stretch/>
        </p:blipFill>
        <p:spPr>
          <a:xfrm>
            <a:off x="112986" y="3203223"/>
            <a:ext cx="5852743" cy="35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diagnostic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Phase I</a:t>
            </a:r>
          </a:p>
          <a:p>
            <a:pPr lvl="1"/>
            <a:r>
              <a:rPr lang="en-US" dirty="0" smtClean="0"/>
              <a:t>Do test results in patient with the target disorders differ from those in normal people?</a:t>
            </a:r>
          </a:p>
          <a:p>
            <a:r>
              <a:rPr lang="en-US" dirty="0" smtClean="0"/>
              <a:t>Phase II</a:t>
            </a:r>
          </a:p>
          <a:p>
            <a:pPr lvl="1"/>
            <a:r>
              <a:rPr lang="en-US" dirty="0" smtClean="0"/>
              <a:t>Are patients with certain test results more likely to have the target results?</a:t>
            </a:r>
          </a:p>
          <a:p>
            <a:r>
              <a:rPr lang="en-US" dirty="0" smtClean="0"/>
              <a:t>Phase III</a:t>
            </a:r>
          </a:p>
          <a:p>
            <a:pPr lvl="1"/>
            <a:r>
              <a:rPr lang="en-US" dirty="0" smtClean="0"/>
              <a:t>Does the test result distinguish patients with and without the target disorders among patients in whom it is clinically reasonable </a:t>
            </a:r>
            <a:r>
              <a:rPr lang="en-US" dirty="0" err="1" smtClean="0"/>
              <a:t>ro</a:t>
            </a:r>
            <a:r>
              <a:rPr lang="en-US" dirty="0" smtClean="0"/>
              <a:t> suspect that the disease is present?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Phase IV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 patients who undergo this diagnostic test fare better (in their ultimate health outcomes) than similar patients who  are not tested?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7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 test performance indexes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err="1" smtClean="0"/>
              <a:t>Sens</a:t>
            </a:r>
            <a:r>
              <a:rPr lang="en-US" dirty="0" smtClean="0"/>
              <a:t>, Spec, PPV, NPV, Likelihood ratio</a:t>
            </a:r>
          </a:p>
          <a:p>
            <a:r>
              <a:rPr lang="en-US" dirty="0"/>
              <a:t>Agreement</a:t>
            </a:r>
          </a:p>
          <a:p>
            <a:r>
              <a:rPr lang="en-US" dirty="0" smtClean="0"/>
              <a:t>ROC/AUC</a:t>
            </a:r>
          </a:p>
          <a:p>
            <a:pPr lvl="1"/>
            <a:r>
              <a:rPr lang="en-US" dirty="0" smtClean="0"/>
              <a:t>Misclassification</a:t>
            </a:r>
          </a:p>
          <a:p>
            <a:r>
              <a:rPr lang="en-US" dirty="0" smtClean="0"/>
              <a:t>(Re)classification index</a:t>
            </a:r>
          </a:p>
          <a:p>
            <a:pPr lvl="1"/>
            <a:r>
              <a:rPr lang="en-US" dirty="0" smtClean="0"/>
              <a:t>TP, TN, FP, FN &amp; undetermined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19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Diagnostic test (derivation – validation)</a:t>
            </a:r>
          </a:p>
          <a:p>
            <a:r>
              <a:rPr lang="en-US" dirty="0" smtClean="0"/>
              <a:t>Diagnostic algorithm (derivation – validation)</a:t>
            </a:r>
          </a:p>
          <a:p>
            <a:r>
              <a:rPr lang="en-US" dirty="0" smtClean="0"/>
              <a:t>Screening procedure (derivation – validation)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Inception cohort</a:t>
            </a:r>
          </a:p>
          <a:p>
            <a:pPr lvl="1"/>
            <a:r>
              <a:rPr lang="en-US" dirty="0" smtClean="0"/>
              <a:t>Gold standard</a:t>
            </a:r>
          </a:p>
          <a:p>
            <a:pPr lvl="1"/>
            <a:r>
              <a:rPr lang="en-US" dirty="0" smtClean="0"/>
              <a:t>Blinding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Implementation study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41083" y="3266723"/>
            <a:ext cx="36745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 typeface="Arial"/>
              <a:buChar char="•"/>
              <a:defRPr/>
            </a:pPr>
            <a:r>
              <a:rPr lang="en-C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test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C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endParaRPr lang="en-CA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CA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Cheaper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CA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invasive, </a:t>
            </a:r>
            <a:r>
              <a:rPr lang="en-C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</a:t>
            </a:r>
          </a:p>
          <a:p>
            <a:pPr marL="342900" indent="-342900">
              <a:buClrTx/>
              <a:buFont typeface="Arial"/>
              <a:buChar char="•"/>
              <a:defRPr/>
            </a:pPr>
            <a:endParaRPr lang="en-CA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C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test role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CA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</a:t>
            </a:r>
            <a:r>
              <a:rPr lang="en-CA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CA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test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CA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Add-on test</a:t>
            </a:r>
          </a:p>
        </p:txBody>
      </p:sp>
    </p:spTree>
    <p:extLst>
      <p:ext uri="{BB962C8B-B14F-4D97-AF65-F5344CB8AC3E}">
        <p14:creationId xmlns:p14="http://schemas.microsoft.com/office/powerpoint/2010/main" val="6241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9" y="0"/>
            <a:ext cx="8271711" cy="37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511" y="4416607"/>
            <a:ext cx="46860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CA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Discrepant </a:t>
            </a:r>
            <a:r>
              <a:rPr lang="en-CA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CA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Two-test reference </a:t>
            </a:r>
            <a:r>
              <a:rPr lang="en-CA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CA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class </a:t>
            </a:r>
            <a:r>
              <a:rPr lang="en-CA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rgbClr val="FFFFFF"/>
              </a:buClr>
            </a:pPr>
            <a:r>
              <a:rPr lang="en-CA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validation</a:t>
            </a:r>
          </a:p>
        </p:txBody>
      </p:sp>
    </p:spTree>
    <p:extLst>
      <p:ext uri="{BB962C8B-B14F-4D97-AF65-F5344CB8AC3E}">
        <p14:creationId xmlns:p14="http://schemas.microsoft.com/office/powerpoint/2010/main" val="130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No relevant relationships to disclose</a:t>
            </a:r>
          </a:p>
          <a:p>
            <a:pPr lvl="1"/>
            <a:r>
              <a:rPr lang="en-US" dirty="0" smtClean="0"/>
              <a:t>Research funding in the field of hemophilia care</a:t>
            </a:r>
          </a:p>
          <a:p>
            <a:pPr lvl="1"/>
            <a:endParaRPr lang="en-US" dirty="0"/>
          </a:p>
          <a:p>
            <a:r>
              <a:rPr lang="en-US" dirty="0" smtClean="0"/>
              <a:t>Intellectual</a:t>
            </a:r>
          </a:p>
          <a:p>
            <a:pPr lvl="1"/>
            <a:r>
              <a:rPr lang="en-US" dirty="0" smtClean="0"/>
              <a:t>Faculty at McMaster University</a:t>
            </a:r>
          </a:p>
          <a:p>
            <a:pPr lvl="1"/>
            <a:r>
              <a:rPr lang="en-US" dirty="0" smtClean="0"/>
              <a:t>Chief of the Health Information Research Unit</a:t>
            </a:r>
          </a:p>
          <a:p>
            <a:pPr lvl="1"/>
            <a:r>
              <a:rPr lang="en-US" dirty="0" smtClean="0"/>
              <a:t>Member of the GRADE working group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497888" cy="1139825"/>
          </a:xfrm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Bias in Diagnostics Research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7920037" cy="4111625"/>
          </a:xfrm>
        </p:spPr>
        <p:txBody>
          <a:bodyPr>
            <a:normAutofit fontScale="92500" lnSpcReduction="20000"/>
          </a:bodyPr>
          <a:lstStyle/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Inappropriate reference standard</a:t>
            </a:r>
          </a:p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Spectrum bias</a:t>
            </a:r>
          </a:p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(work-up) bias</a:t>
            </a:r>
          </a:p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Partial verification bias</a:t>
            </a:r>
          </a:p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verification bias</a:t>
            </a:r>
          </a:p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bias (lack of blinding)</a:t>
            </a:r>
          </a:p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Incorporation bias</a:t>
            </a:r>
          </a:p>
          <a:p>
            <a:r>
              <a:rPr lang="fr-FR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fr-F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due to exclusions, </a:t>
            </a:r>
            <a:r>
              <a:rPr lang="fr-FR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indetermined</a:t>
            </a:r>
            <a:r>
              <a:rPr lang="fr-F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81" y="592667"/>
            <a:ext cx="7535333" cy="55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two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Bland JM, Altman DG. </a:t>
            </a:r>
            <a:r>
              <a:rPr lang="en-US" sz="3000" i="1" dirty="0" smtClean="0"/>
              <a:t>Statistical methods for assessing agreement between two methods of clinical measurement</a:t>
            </a:r>
            <a:r>
              <a:rPr lang="en-US" sz="3000" dirty="0" smtClean="0"/>
              <a:t>. Lancet 1986;1:307–10.</a:t>
            </a:r>
          </a:p>
          <a:p>
            <a:endParaRPr lang="en-US" sz="3000" dirty="0" smtClean="0"/>
          </a:p>
          <a:p>
            <a:r>
              <a:rPr lang="en-US" sz="3000" dirty="0" smtClean="0"/>
              <a:t>Bland JM, Altman DG. </a:t>
            </a:r>
            <a:r>
              <a:rPr lang="en-US" sz="3000" i="1" dirty="0" smtClean="0"/>
              <a:t>Comparing methods of measurement: why plotting difference against standard method is misleading</a:t>
            </a:r>
            <a:r>
              <a:rPr lang="en-US" sz="3000" dirty="0" smtClean="0"/>
              <a:t>. Lancet 1995;346:1085–7.</a:t>
            </a:r>
          </a:p>
          <a:p>
            <a:endParaRPr lang="en-US" sz="3000" dirty="0" smtClean="0"/>
          </a:p>
          <a:p>
            <a:r>
              <a:rPr lang="en-US" sz="3000" dirty="0" smtClean="0"/>
              <a:t>Bland JM, Altman DG. </a:t>
            </a:r>
            <a:r>
              <a:rPr lang="en-US" sz="3000" i="1" dirty="0" smtClean="0"/>
              <a:t>Applying the right statistics: analyses of measurement studies</a:t>
            </a:r>
            <a:r>
              <a:rPr lang="en-US" sz="3000" dirty="0" smtClean="0"/>
              <a:t>. Ultrasound </a:t>
            </a:r>
            <a:r>
              <a:rPr lang="en-US" sz="3000" dirty="0" err="1" smtClean="0"/>
              <a:t>Obstet</a:t>
            </a:r>
            <a:r>
              <a:rPr lang="en-US" sz="3000" dirty="0" smtClean="0"/>
              <a:t> </a:t>
            </a:r>
            <a:r>
              <a:rPr lang="en-US" sz="3000" dirty="0" err="1" smtClean="0"/>
              <a:t>Gynecol</a:t>
            </a:r>
            <a:r>
              <a:rPr lang="en-US" sz="3000" dirty="0" smtClean="0"/>
              <a:t> 2003;22:85–93.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6953" y="3717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652"/>
            <a:ext cx="9144000" cy="3775587"/>
          </a:xfrm>
          <a:prstGeom prst="rect">
            <a:avLst/>
          </a:prstGeom>
        </p:spPr>
      </p:pic>
      <p:pic>
        <p:nvPicPr>
          <p:cNvPr id="3" name="Picture 2" descr="red boo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54" y="3979607"/>
            <a:ext cx="1834770" cy="27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original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5214602" cy="3173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275" y="2709332"/>
            <a:ext cx="4900725" cy="3418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048" y="63127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Bland JM, Altman DG. Lancet 1986;1:307–10.</a:t>
            </a:r>
          </a:p>
        </p:txBody>
      </p:sp>
    </p:spTree>
    <p:extLst>
      <p:ext uri="{BB962C8B-B14F-4D97-AF65-F5344CB8AC3E}">
        <p14:creationId xmlns:p14="http://schemas.microsoft.com/office/powerpoint/2010/main" val="17292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Fancier statistics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47" y="1309310"/>
            <a:ext cx="5562600" cy="520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951" y="6488668"/>
            <a:ext cx="6519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Bland JM, Altman DG. Ultrasound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2003;22:85–93. </a:t>
            </a:r>
          </a:p>
        </p:txBody>
      </p:sp>
    </p:spTree>
    <p:extLst>
      <p:ext uri="{BB962C8B-B14F-4D97-AF65-F5344CB8AC3E}">
        <p14:creationId xmlns:p14="http://schemas.microsoft.com/office/powerpoint/2010/main" val="26483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9" y="3904500"/>
            <a:ext cx="7356499" cy="2651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000" y="6231272"/>
            <a:ext cx="5143500" cy="58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1189" b="12566"/>
          <a:stretch/>
        </p:blipFill>
        <p:spPr>
          <a:xfrm>
            <a:off x="0" y="740318"/>
            <a:ext cx="9144000" cy="2391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3212" r="21282"/>
          <a:stretch/>
        </p:blipFill>
        <p:spPr>
          <a:xfrm>
            <a:off x="0" y="3131582"/>
            <a:ext cx="7197930" cy="606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8007"/>
          <a:stretch/>
        </p:blipFill>
        <p:spPr>
          <a:xfrm>
            <a:off x="5884444" y="92618"/>
            <a:ext cx="3259556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5391" y="129495"/>
            <a:ext cx="8229600" cy="572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Bland &amp; Altman plots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2139" y="6400631"/>
            <a:ext cx="533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Graf </a:t>
            </a:r>
            <a:r>
              <a:rPr lang="en-US" dirty="0"/>
              <a:t>L, </a:t>
            </a:r>
            <a:r>
              <a:rPr lang="en-US" dirty="0" smtClean="0"/>
              <a:t>et </a:t>
            </a:r>
            <a:r>
              <a:rPr lang="en-US" dirty="0"/>
              <a:t>al.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Lab </a:t>
            </a:r>
            <a:r>
              <a:rPr lang="en-US" dirty="0" err="1"/>
              <a:t>Hematol</a:t>
            </a:r>
            <a:r>
              <a:rPr lang="en-US" dirty="0"/>
              <a:t> 2014;36:341–51.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0"/>
            <a:ext cx="9144000" cy="49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5391" y="129495"/>
            <a:ext cx="8229600" cy="572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Bland &amp; Altman plots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37" y="701522"/>
            <a:ext cx="7880813" cy="5471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139" y="6400631"/>
            <a:ext cx="533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Graf </a:t>
            </a:r>
            <a:r>
              <a:rPr lang="en-US" dirty="0"/>
              <a:t>L, </a:t>
            </a:r>
            <a:r>
              <a:rPr lang="en-US" dirty="0" smtClean="0"/>
              <a:t>et </a:t>
            </a:r>
            <a:r>
              <a:rPr lang="en-US" dirty="0"/>
              <a:t>al.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Lab </a:t>
            </a:r>
            <a:r>
              <a:rPr lang="en-US" dirty="0" err="1"/>
              <a:t>Hematol</a:t>
            </a:r>
            <a:r>
              <a:rPr lang="en-US" dirty="0"/>
              <a:t> 2014;36:341–51. </a:t>
            </a:r>
          </a:p>
        </p:txBody>
      </p:sp>
    </p:spTree>
    <p:extLst>
      <p:ext uri="{BB962C8B-B14F-4D97-AF65-F5344CB8AC3E}">
        <p14:creationId xmlns:p14="http://schemas.microsoft.com/office/powerpoint/2010/main" val="40292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139" y="6400631"/>
            <a:ext cx="533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Graf </a:t>
            </a:r>
            <a:r>
              <a:rPr lang="en-US" dirty="0"/>
              <a:t>L, </a:t>
            </a:r>
            <a:r>
              <a:rPr lang="en-US" dirty="0" smtClean="0"/>
              <a:t>et </a:t>
            </a:r>
            <a:r>
              <a:rPr lang="en-US" dirty="0"/>
              <a:t>al.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Lab </a:t>
            </a:r>
            <a:r>
              <a:rPr lang="en-US" dirty="0" err="1"/>
              <a:t>Hematol</a:t>
            </a:r>
            <a:r>
              <a:rPr lang="en-US" dirty="0"/>
              <a:t> 2014;36:341–51.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512" y="670027"/>
            <a:ext cx="6660904" cy="58386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4996"/>
            <a:ext cx="8229600" cy="549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itinerary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reflections on laboratory evidence: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Evidence Generation</a:t>
            </a:r>
          </a:p>
          <a:p>
            <a:pPr lvl="2"/>
            <a:r>
              <a:rPr lang="en-US" dirty="0" smtClean="0"/>
              <a:t>Players</a:t>
            </a:r>
          </a:p>
          <a:p>
            <a:pPr lvl="2"/>
            <a:r>
              <a:rPr lang="en-US" dirty="0" smtClean="0"/>
              <a:t>Study designs</a:t>
            </a:r>
          </a:p>
          <a:p>
            <a:pPr lvl="1"/>
            <a:r>
              <a:rPr lang="en-US" dirty="0" smtClean="0"/>
              <a:t>Evidence Search and synthesis</a:t>
            </a:r>
          </a:p>
          <a:p>
            <a:pPr lvl="1"/>
            <a:r>
              <a:rPr lang="en-US" dirty="0" smtClean="0"/>
              <a:t>Issuing clinical practice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AND SUMMARIZING the evidence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20" t="14184"/>
          <a:stretch/>
        </p:blipFill>
        <p:spPr>
          <a:xfrm>
            <a:off x="959326" y="229670"/>
            <a:ext cx="8009729" cy="58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0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7610" r="8587" b="13294"/>
          <a:stretch/>
        </p:blipFill>
        <p:spPr bwMode="auto">
          <a:xfrm>
            <a:off x="685800" y="609600"/>
            <a:ext cx="7715145" cy="558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Review in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SROC</a:t>
            </a:r>
          </a:p>
          <a:p>
            <a:pPr lvl="1"/>
            <a:r>
              <a:rPr lang="en-US" dirty="0" smtClean="0"/>
              <a:t>Walter </a:t>
            </a:r>
            <a:r>
              <a:rPr lang="en-US" dirty="0"/>
              <a:t>SD. Properties of the summary receiver operating characteristic (SROC) curve for diagnostic test data. Stat Med 2002;21:1237–56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Harbord</a:t>
            </a:r>
            <a:r>
              <a:rPr lang="en-US" dirty="0" smtClean="0"/>
              <a:t> </a:t>
            </a:r>
            <a:r>
              <a:rPr lang="en-US" dirty="0"/>
              <a:t>RM, </a:t>
            </a:r>
            <a:r>
              <a:rPr lang="en-US" dirty="0" err="1"/>
              <a:t>Deeks</a:t>
            </a:r>
            <a:r>
              <a:rPr lang="en-US" dirty="0"/>
              <a:t> JJ, Egger M, et al. A unification of models for meta-analysis of diagnostic accuracy studies. Biostatistics 2007;8:239–51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Cochrane</a:t>
            </a:r>
          </a:p>
          <a:p>
            <a:pPr lvl="1"/>
            <a:r>
              <a:rPr lang="en-US" dirty="0" smtClean="0"/>
              <a:t>64 titles</a:t>
            </a:r>
          </a:p>
          <a:p>
            <a:pPr lvl="2"/>
            <a:r>
              <a:rPr lang="en-US" dirty="0"/>
              <a:t>Rapid diagnostic tests versus clinical diagnosis for managing fever in settings where malaria is </a:t>
            </a:r>
            <a:r>
              <a:rPr lang="en-US" dirty="0" smtClean="0"/>
              <a:t>common</a:t>
            </a:r>
          </a:p>
          <a:p>
            <a:pPr lvl="3"/>
            <a:r>
              <a:rPr lang="en-US" dirty="0" err="1"/>
              <a:t>Odaga</a:t>
            </a:r>
            <a:r>
              <a:rPr lang="en-US" dirty="0"/>
              <a:t> </a:t>
            </a:r>
            <a:r>
              <a:rPr lang="en-US" dirty="0" smtClean="0"/>
              <a:t>J et al. Cochrane </a:t>
            </a:r>
            <a:r>
              <a:rPr lang="en-US" dirty="0"/>
              <a:t>Database of Systematic Reviews 2014, Issue 4. Art. No.: CD008998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9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120"/>
          </a:xfrm>
        </p:spPr>
        <p:txBody>
          <a:bodyPr>
            <a:noAutofit/>
          </a:bodyPr>
          <a:lstStyle/>
          <a:p>
            <a:r>
              <a:rPr lang="en-US" sz="3200" dirty="0" smtClean="0"/>
              <a:t>Systematic review in laboratory hematology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288"/>
            <a:ext cx="7622759" cy="541749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Gore </a:t>
            </a:r>
            <a:r>
              <a:rPr lang="en-CA" dirty="0"/>
              <a:t>CJ, Hopkins WG, Burge CM. Errors of measurement for blood volume parameters: a meta-analysis. </a:t>
            </a:r>
            <a:r>
              <a:rPr lang="en-CA" i="1" dirty="0"/>
              <a:t>J </a:t>
            </a:r>
            <a:r>
              <a:rPr lang="en-CA" i="1" dirty="0" err="1"/>
              <a:t>Appl</a:t>
            </a:r>
            <a:r>
              <a:rPr lang="en-CA" i="1" dirty="0"/>
              <a:t> </a:t>
            </a:r>
            <a:r>
              <a:rPr lang="en-CA" i="1" dirty="0" err="1"/>
              <a:t>Physiol</a:t>
            </a:r>
            <a:r>
              <a:rPr lang="en-CA" dirty="0"/>
              <a:t> 2005;</a:t>
            </a:r>
            <a:r>
              <a:rPr lang="en-CA" b="1" dirty="0"/>
              <a:t>99</a:t>
            </a:r>
            <a:r>
              <a:rPr lang="en-CA" dirty="0"/>
              <a:t>:1745–58.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Wang </a:t>
            </a:r>
            <a:r>
              <a:rPr lang="en-CA" dirty="0"/>
              <a:t>Y-H, Fan L, </a:t>
            </a:r>
            <a:r>
              <a:rPr lang="en-CA" dirty="0" err="1"/>
              <a:t>Xu</a:t>
            </a:r>
            <a:r>
              <a:rPr lang="en-CA" dirty="0"/>
              <a:t> W, </a:t>
            </a:r>
            <a:r>
              <a:rPr lang="en-CA" i="1" dirty="0"/>
              <a:t>et al.</a:t>
            </a:r>
            <a:r>
              <a:rPr lang="en-CA" dirty="0"/>
              <a:t> Detection methods of ZAP-70 in chronic lymphocytic leukemia. </a:t>
            </a:r>
            <a:r>
              <a:rPr lang="en-CA" i="1" dirty="0" err="1"/>
              <a:t>Clin</a:t>
            </a:r>
            <a:r>
              <a:rPr lang="en-CA" i="1" dirty="0"/>
              <a:t> </a:t>
            </a:r>
            <a:r>
              <a:rPr lang="en-CA" i="1" dirty="0" err="1"/>
              <a:t>Exp</a:t>
            </a:r>
            <a:r>
              <a:rPr lang="en-CA" i="1" dirty="0"/>
              <a:t> Med</a:t>
            </a:r>
            <a:r>
              <a:rPr lang="en-CA" dirty="0"/>
              <a:t> 2012;</a:t>
            </a:r>
            <a:r>
              <a:rPr lang="en-CA" b="1" dirty="0"/>
              <a:t>12</a:t>
            </a:r>
            <a:r>
              <a:rPr lang="en-CA" dirty="0"/>
              <a:t>:69–77.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 smtClean="0"/>
              <a:t>Zhi</a:t>
            </a:r>
            <a:r>
              <a:rPr lang="en-CA" dirty="0" smtClean="0"/>
              <a:t> </a:t>
            </a:r>
            <a:r>
              <a:rPr lang="en-CA" dirty="0"/>
              <a:t>M, Ding EL, </a:t>
            </a:r>
            <a:r>
              <a:rPr lang="en-CA" dirty="0" err="1"/>
              <a:t>Theisen-Toupal</a:t>
            </a:r>
            <a:r>
              <a:rPr lang="en-CA" dirty="0"/>
              <a:t> J, </a:t>
            </a:r>
            <a:r>
              <a:rPr lang="en-CA" i="1" dirty="0"/>
              <a:t>et al.</a:t>
            </a:r>
            <a:r>
              <a:rPr lang="en-CA" dirty="0"/>
              <a:t> The landscape of inappropriate laboratory testing: A 15-year meta-analysis. </a:t>
            </a:r>
            <a:r>
              <a:rPr lang="en-CA" i="1" dirty="0" err="1"/>
              <a:t>PLoS</a:t>
            </a:r>
            <a:r>
              <a:rPr lang="en-CA" i="1" dirty="0"/>
              <a:t> One</a:t>
            </a:r>
            <a:r>
              <a:rPr lang="en-CA" dirty="0"/>
              <a:t> 2013;</a:t>
            </a:r>
            <a:r>
              <a:rPr lang="en-CA" b="1" dirty="0"/>
              <a:t>8</a:t>
            </a:r>
            <a:r>
              <a:rPr lang="en-CA" dirty="0"/>
              <a:t>:1–8.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Cao </a:t>
            </a:r>
            <a:r>
              <a:rPr lang="en-CA" dirty="0">
                <a:solidFill>
                  <a:srgbClr val="FF0000"/>
                </a:solidFill>
              </a:rPr>
              <a:t>C, Liu S, Lou SF, </a:t>
            </a:r>
            <a:r>
              <a:rPr lang="en-CA" i="1" dirty="0">
                <a:solidFill>
                  <a:srgbClr val="FF0000"/>
                </a:solidFill>
              </a:rPr>
              <a:t>et al.</a:t>
            </a:r>
            <a:r>
              <a:rPr lang="en-CA" dirty="0">
                <a:solidFill>
                  <a:srgbClr val="FF0000"/>
                </a:solidFill>
              </a:rPr>
              <a:t> The +252A/G polymorphism in the </a:t>
            </a:r>
            <a:r>
              <a:rPr lang="en-CA" dirty="0" err="1">
                <a:solidFill>
                  <a:srgbClr val="FF0000"/>
                </a:solidFill>
              </a:rPr>
              <a:t>lymphotoxin</a:t>
            </a:r>
            <a:r>
              <a:rPr lang="en-CA" dirty="0">
                <a:solidFill>
                  <a:srgbClr val="FF0000"/>
                </a:solidFill>
              </a:rPr>
              <a:t>-α gene and the risk of non-Hodgkin lymphoma: A meta-analysis. </a:t>
            </a:r>
            <a:r>
              <a:rPr lang="en-CA" i="1" dirty="0" err="1">
                <a:solidFill>
                  <a:srgbClr val="FF0000"/>
                </a:solidFill>
              </a:rPr>
              <a:t>Eur</a:t>
            </a:r>
            <a:r>
              <a:rPr lang="en-CA" i="1" dirty="0">
                <a:solidFill>
                  <a:srgbClr val="FF0000"/>
                </a:solidFill>
              </a:rPr>
              <a:t> Rev Med </a:t>
            </a:r>
            <a:r>
              <a:rPr lang="en-CA" i="1" dirty="0" err="1">
                <a:solidFill>
                  <a:srgbClr val="FF0000"/>
                </a:solidFill>
              </a:rPr>
              <a:t>Pharmacol</a:t>
            </a:r>
            <a:r>
              <a:rPr lang="en-CA" i="1" dirty="0">
                <a:solidFill>
                  <a:srgbClr val="FF0000"/>
                </a:solidFill>
              </a:rPr>
              <a:t> </a:t>
            </a:r>
            <a:r>
              <a:rPr lang="en-CA" i="1" dirty="0" err="1">
                <a:solidFill>
                  <a:srgbClr val="FF0000"/>
                </a:solidFill>
              </a:rPr>
              <a:t>Sci</a:t>
            </a:r>
            <a:r>
              <a:rPr lang="en-CA" dirty="0">
                <a:solidFill>
                  <a:srgbClr val="FF0000"/>
                </a:solidFill>
              </a:rPr>
              <a:t> 2014;</a:t>
            </a:r>
            <a:r>
              <a:rPr lang="en-CA" b="1" dirty="0">
                <a:solidFill>
                  <a:srgbClr val="FF0000"/>
                </a:solidFill>
              </a:rPr>
              <a:t>18</a:t>
            </a:r>
            <a:r>
              <a:rPr lang="en-CA" dirty="0">
                <a:solidFill>
                  <a:srgbClr val="FF0000"/>
                </a:solidFill>
              </a:rPr>
              <a:t>:544–52.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Jiang </a:t>
            </a:r>
            <a:r>
              <a:rPr lang="en-CA" dirty="0"/>
              <a:t>D, Hong Q, </a:t>
            </a:r>
            <a:r>
              <a:rPr lang="en-CA" dirty="0" err="1"/>
              <a:t>Shen</a:t>
            </a:r>
            <a:r>
              <a:rPr lang="en-CA" dirty="0"/>
              <a:t> Y, </a:t>
            </a:r>
            <a:r>
              <a:rPr lang="en-CA" i="1" dirty="0"/>
              <a:t>et al.</a:t>
            </a:r>
            <a:r>
              <a:rPr lang="en-CA" dirty="0"/>
              <a:t> The diagnostic value of DNA methylation in leukemia: A systematic review and meta-analysis. </a:t>
            </a:r>
            <a:r>
              <a:rPr lang="en-CA" i="1" dirty="0" err="1"/>
              <a:t>PLoS</a:t>
            </a:r>
            <a:r>
              <a:rPr lang="en-CA" i="1" dirty="0"/>
              <a:t> One</a:t>
            </a:r>
            <a:r>
              <a:rPr lang="en-CA" dirty="0"/>
              <a:t> 2014;</a:t>
            </a:r>
            <a:r>
              <a:rPr lang="en-CA" b="1" dirty="0"/>
              <a:t>9</a:t>
            </a:r>
            <a:r>
              <a:rPr lang="en-CA" dirty="0"/>
              <a:t>:1–7.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 Benner </a:t>
            </a:r>
            <a:r>
              <a:rPr lang="en-CA" dirty="0">
                <a:solidFill>
                  <a:srgbClr val="FF0000"/>
                </a:solidFill>
              </a:rPr>
              <a:t>A, </a:t>
            </a:r>
            <a:r>
              <a:rPr lang="en-CA" dirty="0" err="1">
                <a:solidFill>
                  <a:srgbClr val="FF0000"/>
                </a:solidFill>
              </a:rPr>
              <a:t>Mansouri</a:t>
            </a:r>
            <a:r>
              <a:rPr lang="en-CA" dirty="0">
                <a:solidFill>
                  <a:srgbClr val="FF0000"/>
                </a:solidFill>
              </a:rPr>
              <a:t> L, Rossi D, </a:t>
            </a:r>
            <a:r>
              <a:rPr lang="en-CA" i="1" dirty="0">
                <a:solidFill>
                  <a:srgbClr val="FF0000"/>
                </a:solidFill>
              </a:rPr>
              <a:t>et al.</a:t>
            </a:r>
            <a:r>
              <a:rPr lang="en-CA" dirty="0">
                <a:solidFill>
                  <a:srgbClr val="FF0000"/>
                </a:solidFill>
              </a:rPr>
              <a:t> MDM2 </a:t>
            </a:r>
            <a:r>
              <a:rPr lang="en-CA" dirty="0" err="1">
                <a:solidFill>
                  <a:srgbClr val="FF0000"/>
                </a:solidFill>
              </a:rPr>
              <a:t>promotor</a:t>
            </a:r>
            <a:r>
              <a:rPr lang="en-CA" dirty="0">
                <a:solidFill>
                  <a:srgbClr val="FF0000"/>
                </a:solidFill>
              </a:rPr>
              <a:t> polymorphism and disease characteristics in chronic lymphocytic leukemia: Results of an individual patient data-based meta-analysis. </a:t>
            </a:r>
            <a:r>
              <a:rPr lang="en-CA" i="1" dirty="0" err="1">
                <a:solidFill>
                  <a:srgbClr val="FF0000"/>
                </a:solidFill>
              </a:rPr>
              <a:t>Haematologica</a:t>
            </a:r>
            <a:r>
              <a:rPr lang="en-CA" dirty="0">
                <a:solidFill>
                  <a:srgbClr val="FF0000"/>
                </a:solidFill>
              </a:rPr>
              <a:t> 2014;</a:t>
            </a:r>
            <a:r>
              <a:rPr lang="en-CA" b="1" dirty="0">
                <a:solidFill>
                  <a:srgbClr val="FF0000"/>
                </a:solidFill>
              </a:rPr>
              <a:t>99</a:t>
            </a:r>
            <a:r>
              <a:rPr lang="en-CA" dirty="0">
                <a:solidFill>
                  <a:srgbClr val="FF0000"/>
                </a:solidFill>
              </a:rPr>
              <a:t>:1285–91.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Wang </a:t>
            </a:r>
            <a:r>
              <a:rPr lang="en-CA" dirty="0"/>
              <a:t>Z, </a:t>
            </a:r>
            <a:r>
              <a:rPr lang="en-CA" dirty="0" err="1"/>
              <a:t>Jia</a:t>
            </a:r>
            <a:r>
              <a:rPr lang="en-CA" dirty="0"/>
              <a:t> M, Zhao H, </a:t>
            </a:r>
            <a:r>
              <a:rPr lang="en-CA" i="1" dirty="0"/>
              <a:t>et al.</a:t>
            </a:r>
            <a:r>
              <a:rPr lang="en-CA" dirty="0"/>
              <a:t> Prognostic impact of </a:t>
            </a:r>
            <a:r>
              <a:rPr lang="en-CA" dirty="0" err="1"/>
              <a:t>pretransplantation</a:t>
            </a:r>
            <a:r>
              <a:rPr lang="en-CA" dirty="0"/>
              <a:t> </a:t>
            </a:r>
            <a:r>
              <a:rPr lang="en-CA" dirty="0" err="1"/>
              <a:t>hyperferritinemia</a:t>
            </a:r>
            <a:r>
              <a:rPr lang="en-CA" dirty="0"/>
              <a:t> in adults undergoing allogeneic hematopoietic SCT: a meta-analysis. </a:t>
            </a:r>
            <a:r>
              <a:rPr lang="en-CA" i="1" dirty="0"/>
              <a:t>Bone Marrow Transplant</a:t>
            </a:r>
            <a:r>
              <a:rPr lang="en-CA" dirty="0"/>
              <a:t> 2014;</a:t>
            </a:r>
            <a:r>
              <a:rPr lang="en-CA" b="1" dirty="0"/>
              <a:t>49</a:t>
            </a:r>
            <a:r>
              <a:rPr lang="en-CA" dirty="0"/>
              <a:t>:1339–40.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 smtClean="0">
                <a:solidFill>
                  <a:srgbClr val="FF0000"/>
                </a:solidFill>
              </a:rPr>
              <a:t>Nijsten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>
                <a:solidFill>
                  <a:srgbClr val="FF0000"/>
                </a:solidFill>
              </a:rPr>
              <a:t>J, </a:t>
            </a:r>
            <a:r>
              <a:rPr lang="en-CA" dirty="0" err="1">
                <a:solidFill>
                  <a:srgbClr val="FF0000"/>
                </a:solidFill>
              </a:rPr>
              <a:t>Boonacker</a:t>
            </a:r>
            <a:r>
              <a:rPr lang="en-CA" dirty="0">
                <a:solidFill>
                  <a:srgbClr val="FF0000"/>
                </a:solidFill>
              </a:rPr>
              <a:t> CWB, Haas M De, </a:t>
            </a:r>
            <a:r>
              <a:rPr lang="en-CA" i="1" dirty="0">
                <a:solidFill>
                  <a:srgbClr val="FF0000"/>
                </a:solidFill>
              </a:rPr>
              <a:t>et al.</a:t>
            </a:r>
            <a:r>
              <a:rPr lang="en-CA" dirty="0">
                <a:solidFill>
                  <a:srgbClr val="FF0000"/>
                </a:solidFill>
              </a:rPr>
              <a:t> Clinical and laboratory predictors of chronic immune thrombocytopenia in children : a systematic review and meta-analysis. </a:t>
            </a:r>
            <a:r>
              <a:rPr lang="en-CA" i="1" dirty="0">
                <a:solidFill>
                  <a:srgbClr val="FF0000"/>
                </a:solidFill>
              </a:rPr>
              <a:t>Blood</a:t>
            </a:r>
            <a:r>
              <a:rPr lang="en-CA" dirty="0">
                <a:solidFill>
                  <a:srgbClr val="FF0000"/>
                </a:solidFill>
              </a:rPr>
              <a:t> 2015;</a:t>
            </a:r>
            <a:r>
              <a:rPr lang="en-CA" b="1" dirty="0">
                <a:solidFill>
                  <a:srgbClr val="FF0000"/>
                </a:solidFill>
              </a:rPr>
              <a:t>124</a:t>
            </a:r>
            <a:r>
              <a:rPr lang="en-CA" dirty="0">
                <a:solidFill>
                  <a:srgbClr val="FF0000"/>
                </a:solidFill>
              </a:rPr>
              <a:t>:3295–308. 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079959" y="2431795"/>
            <a:ext cx="824210" cy="3692014"/>
            <a:chOff x="8079959" y="2431795"/>
            <a:chExt cx="824210" cy="3692014"/>
          </a:xfrm>
        </p:grpSpPr>
        <p:grpSp>
          <p:nvGrpSpPr>
            <p:cNvPr id="6" name="Group 5"/>
            <p:cNvGrpSpPr/>
            <p:nvPr/>
          </p:nvGrpSpPr>
          <p:grpSpPr>
            <a:xfrm>
              <a:off x="8079959" y="2431795"/>
              <a:ext cx="810698" cy="661989"/>
              <a:chOff x="8079959" y="2431795"/>
              <a:chExt cx="810698" cy="661989"/>
            </a:xfrm>
          </p:grpSpPr>
          <p:sp>
            <p:nvSpPr>
              <p:cNvPr id="4" name="Minus 3"/>
              <p:cNvSpPr/>
              <p:nvPr/>
            </p:nvSpPr>
            <p:spPr>
              <a:xfrm>
                <a:off x="8296145" y="2593915"/>
                <a:ext cx="390655" cy="324239"/>
              </a:xfrm>
              <a:prstGeom prst="mathMinus">
                <a:avLst/>
              </a:pr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8079959" y="2431795"/>
                <a:ext cx="810698" cy="661989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079959" y="3800093"/>
              <a:ext cx="810698" cy="661989"/>
              <a:chOff x="8079959" y="2431795"/>
              <a:chExt cx="810698" cy="661989"/>
            </a:xfrm>
          </p:grpSpPr>
          <p:sp>
            <p:nvSpPr>
              <p:cNvPr id="9" name="Minus 8"/>
              <p:cNvSpPr/>
              <p:nvPr/>
            </p:nvSpPr>
            <p:spPr>
              <a:xfrm>
                <a:off x="8296145" y="2593915"/>
                <a:ext cx="390655" cy="324239"/>
              </a:xfrm>
              <a:prstGeom prst="mathMinus">
                <a:avLst/>
              </a:pr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79959" y="2431795"/>
                <a:ext cx="810698" cy="661989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093471" y="5461820"/>
              <a:ext cx="810698" cy="661989"/>
              <a:chOff x="8093471" y="5461820"/>
              <a:chExt cx="810698" cy="66198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093471" y="5461820"/>
                <a:ext cx="810698" cy="661989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lus 13"/>
              <p:cNvSpPr/>
              <p:nvPr/>
            </p:nvSpPr>
            <p:spPr>
              <a:xfrm>
                <a:off x="8296145" y="5570387"/>
                <a:ext cx="414469" cy="468571"/>
              </a:xfrm>
              <a:prstGeom prst="mathPl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06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practice guidelines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 in laboratory hematology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09305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211"/>
                <a:gridCol w="1670389"/>
                <a:gridCol w="18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Pre-analytic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</a:t>
                      </a:r>
                      <a:r>
                        <a:rPr lang="en-US" baseline="0" dirty="0" smtClean="0"/>
                        <a:t> analysis, including smears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2001-1014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hematology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1994-2014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 </a:t>
                      </a:r>
                      <a:r>
                        <a:rPr lang="en-US" dirty="0" err="1" smtClean="0"/>
                        <a:t>cytometry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Hemopathology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Hemoglobinophaties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2012-2014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Point-of-care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2007-2008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595616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Hayward CPM, Moffat KA, George TI, et al. Assembly and evaluation of an inventory of guidelines that are available to support clinical hematology laboratory practice. </a:t>
            </a:r>
            <a:r>
              <a:rPr lang="en-US" dirty="0" err="1" smtClean="0"/>
              <a:t>Int</a:t>
            </a:r>
            <a:r>
              <a:rPr lang="en-US" dirty="0" smtClean="0"/>
              <a:t> J Lab </a:t>
            </a:r>
            <a:r>
              <a:rPr lang="en-US" dirty="0" err="1" smtClean="0"/>
              <a:t>Hematol</a:t>
            </a:r>
            <a:r>
              <a:rPr lang="en-US" dirty="0" smtClean="0"/>
              <a:t> 2015;x:1–10. doi:10.1111/ijlh.12348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 in laboratory hematology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585565"/>
              </p:ext>
            </p:extLst>
          </p:nvPr>
        </p:nvGraphicFramePr>
        <p:xfrm>
          <a:off x="457200" y="1417638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211"/>
                <a:gridCol w="1670389"/>
                <a:gridCol w="188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Pre-analytic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0/6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</a:t>
                      </a:r>
                      <a:r>
                        <a:rPr lang="en-US" baseline="0" dirty="0" smtClean="0"/>
                        <a:t> analysis, including smears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400" b="1" dirty="0" smtClean="0"/>
                        <a:t>/9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2001-1014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hematology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dirty="0" smtClean="0"/>
                        <a:t>/6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2400" b="1" dirty="0" smtClean="0"/>
                        <a:t>/27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1994-2014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 </a:t>
                      </a:r>
                      <a:r>
                        <a:rPr lang="en-US" dirty="0" err="1" smtClean="0"/>
                        <a:t>cytometry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b="1" dirty="0" smtClean="0"/>
                        <a:t>/10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Hemopathology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400" b="1" dirty="0" smtClean="0"/>
                        <a:t>/4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Hemoglobinophaties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b="1" dirty="0" smtClean="0"/>
                        <a:t>/3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2012-2014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Point-of-care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0/3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2007-2008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595616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Hayward CPM, Moffat KA, George TI, et al. Assembly and evaluation of an inventory of guidelines that are available to support clinical hematology laboratory practice. </a:t>
            </a:r>
            <a:r>
              <a:rPr lang="en-US" dirty="0" err="1" smtClean="0"/>
              <a:t>Int</a:t>
            </a:r>
            <a:r>
              <a:rPr lang="en-US" dirty="0" smtClean="0"/>
              <a:t> J Lab </a:t>
            </a:r>
            <a:r>
              <a:rPr lang="en-US" dirty="0" err="1" smtClean="0"/>
              <a:t>Hematol</a:t>
            </a:r>
            <a:r>
              <a:rPr lang="en-US" dirty="0" smtClean="0"/>
              <a:t> 2015;x:1–10. doi:10.1111/ijlh.12348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42" b="8156"/>
          <a:stretch/>
        </p:blipFill>
        <p:spPr>
          <a:xfrm>
            <a:off x="147862" y="580571"/>
            <a:ext cx="8705851" cy="5527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0" y="6310049"/>
            <a:ext cx="6168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Vlayen</a:t>
            </a:r>
            <a:r>
              <a:rPr lang="en-US" dirty="0" smtClean="0"/>
              <a:t> J et al. </a:t>
            </a:r>
            <a:r>
              <a:rPr lang="en-US" dirty="0" err="1" smtClean="0"/>
              <a:t>Int</a:t>
            </a:r>
            <a:r>
              <a:rPr lang="en-US" dirty="0" smtClean="0"/>
              <a:t> J </a:t>
            </a:r>
            <a:r>
              <a:rPr lang="en-US" dirty="0" err="1" smtClean="0"/>
              <a:t>Qual</a:t>
            </a:r>
            <a:r>
              <a:rPr lang="en-US" dirty="0" smtClean="0"/>
              <a:t> Heal Care 2005;17:235–42.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57" y="397780"/>
            <a:ext cx="7591198" cy="55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appraisals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091"/>
            <a:ext cx="9144000" cy="2359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3027"/>
          <a:stretch/>
        </p:blipFill>
        <p:spPr>
          <a:xfrm>
            <a:off x="0" y="1510091"/>
            <a:ext cx="5105400" cy="654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9482"/>
            <a:ext cx="9144000" cy="30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 domains &amp; 23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Scope &amp; purpose </a:t>
            </a:r>
            <a:endParaRPr lang="en-US" dirty="0"/>
          </a:p>
          <a:p>
            <a:r>
              <a:rPr lang="en-US" b="1" dirty="0"/>
              <a:t>Stakeholder involvement </a:t>
            </a:r>
            <a:endParaRPr lang="en-US" dirty="0"/>
          </a:p>
          <a:p>
            <a:r>
              <a:rPr lang="en-US" b="1" dirty="0" err="1"/>
              <a:t>Rigour</a:t>
            </a:r>
            <a:r>
              <a:rPr lang="en-US" b="1" dirty="0"/>
              <a:t> of development </a:t>
            </a:r>
            <a:endParaRPr lang="en-US" dirty="0"/>
          </a:p>
          <a:p>
            <a:r>
              <a:rPr lang="en-US" b="1" dirty="0"/>
              <a:t>Clarity &amp; presentation </a:t>
            </a:r>
            <a:endParaRPr lang="en-US" dirty="0"/>
          </a:p>
          <a:p>
            <a:r>
              <a:rPr lang="en-US" b="1" dirty="0"/>
              <a:t>Applicability </a:t>
            </a:r>
            <a:endParaRPr lang="en-US" dirty="0"/>
          </a:p>
          <a:p>
            <a:r>
              <a:rPr lang="en-US" b="1" dirty="0"/>
              <a:t>Editorial independence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6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9" y="483810"/>
            <a:ext cx="7771866" cy="57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for DIAGNOSIS</a:t>
            </a:r>
            <a:br>
              <a:rPr lang="en-US" dirty="0" smtClean="0"/>
            </a:br>
            <a:r>
              <a:rPr lang="en-US" dirty="0" smtClean="0"/>
              <a:t>(AND PROGNOSIS)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147"/>
            <a:ext cx="9144000" cy="2956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3142" y="43398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BMJ 2008;336:1106–10.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8286" y="5690549"/>
            <a:ext cx="6737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Mustafa R et al.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Epidemiol</a:t>
            </a:r>
            <a:r>
              <a:rPr lang="en-US" dirty="0" smtClean="0"/>
              <a:t> 2013;66:736–42</a:t>
            </a:r>
          </a:p>
          <a:p>
            <a:r>
              <a:rPr lang="en-US" dirty="0" smtClean="0"/>
              <a:t>Hu J et al. Implementation Science 2011:6:62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8286" y="5357429"/>
            <a:ext cx="6785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Brozek</a:t>
            </a:r>
            <a:r>
              <a:rPr lang="en-US" dirty="0" smtClean="0"/>
              <a:t> JL, et al. Allergy </a:t>
            </a:r>
            <a:r>
              <a:rPr lang="en-US" dirty="0" err="1" smtClean="0"/>
              <a:t>Eur</a:t>
            </a:r>
            <a:r>
              <a:rPr lang="en-US" dirty="0" smtClean="0"/>
              <a:t> J Allergy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Immunol</a:t>
            </a:r>
            <a:r>
              <a:rPr lang="en-US" dirty="0" smtClean="0"/>
              <a:t> 2009;64:1109–16.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venir Book"/>
                <a:cs typeface="Avenir Book"/>
              </a:rPr>
              <a:t>Study designs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85" y="1219200"/>
            <a:ext cx="3271815" cy="202319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500" dirty="0" smtClean="0">
                <a:latin typeface="Avenir Book"/>
                <a:cs typeface="Avenir Book"/>
              </a:rPr>
              <a:t>Are there studies that directly focus on: mortality, morbidity, symptoms, and/or quality of life?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81548" b="35388"/>
          <a:stretch/>
        </p:blipFill>
        <p:spPr bwMode="auto">
          <a:xfrm>
            <a:off x="304800" y="914400"/>
            <a:ext cx="835195" cy="4594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05400" y="5223301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</a:rPr>
              <a:t>Apply GRADE approach as for treatment or other intervention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7010781" y="2603757"/>
            <a:ext cx="685800" cy="182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No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248400" y="3372021"/>
            <a:ext cx="685800" cy="182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Yes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2397" y="6366301"/>
            <a:ext cx="366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</a:rPr>
              <a:t>Schunemann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</a:rPr>
              <a:t> et al. BMJ, 2008</a:t>
            </a:r>
          </a:p>
        </p:txBody>
      </p:sp>
      <p:pic>
        <p:nvPicPr>
          <p:cNvPr id="11" name="Picture 10" descr="Canada Goose:Users:Jan:Dropbox:zzz_archive:Allergy-series_GRADE:02:Allergy_GRADE_pictures_RCTvsAccuracy_2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47881"/>
          <a:stretch/>
        </p:blipFill>
        <p:spPr bwMode="auto">
          <a:xfrm>
            <a:off x="1176984" y="914400"/>
            <a:ext cx="3928416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70107"/>
          <a:stretch/>
        </p:blipFill>
        <p:spPr>
          <a:xfrm>
            <a:off x="-18357" y="0"/>
            <a:ext cx="951114" cy="632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68186"/>
          <a:stretch/>
        </p:blipFill>
        <p:spPr>
          <a:xfrm>
            <a:off x="7496044" y="6226940"/>
            <a:ext cx="1661760" cy="6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01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3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venir Book"/>
                <a:cs typeface="Avenir Book"/>
              </a:rPr>
              <a:t>Study designs III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6172200" y="1371600"/>
            <a:ext cx="2971800" cy="46482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500" dirty="0" smtClean="0">
                <a:latin typeface="Avenir Book"/>
                <a:cs typeface="Avenir Book"/>
              </a:rPr>
              <a:t>Look for diagnostic test accuracy studies</a:t>
            </a:r>
          </a:p>
          <a:p>
            <a:pPr marL="0" indent="0">
              <a:buFont typeface="Wingdings" pitchFamily="2" charset="2"/>
              <a:buNone/>
            </a:pPr>
            <a:endParaRPr lang="en-US" sz="2500" dirty="0" smtClean="0">
              <a:latin typeface="Avenir Book"/>
              <a:cs typeface="Avenir Book"/>
            </a:endParaRPr>
          </a:p>
          <a:p>
            <a:pPr marL="0" indent="0">
              <a:buFont typeface="Wingdings" pitchFamily="2" charset="2"/>
              <a:buNone/>
            </a:pPr>
            <a:endParaRPr lang="en-US" sz="2500" dirty="0">
              <a:latin typeface="Avenir Book"/>
              <a:cs typeface="Avenir Book"/>
            </a:endParaRPr>
          </a:p>
          <a:p>
            <a:pPr marL="0" indent="0">
              <a:buFont typeface="Wingdings" pitchFamily="2" charset="2"/>
              <a:buNone/>
            </a:pPr>
            <a:endParaRPr lang="en-US" sz="2500" dirty="0" smtClean="0">
              <a:latin typeface="Avenir Book"/>
              <a:cs typeface="Avenir Book"/>
            </a:endParaRPr>
          </a:p>
          <a:p>
            <a:pPr marL="0" indent="0">
              <a:buFont typeface="Wingdings" pitchFamily="2" charset="2"/>
              <a:buNone/>
            </a:pPr>
            <a:endParaRPr lang="en-US" sz="2500" dirty="0">
              <a:latin typeface="Avenir Book"/>
              <a:cs typeface="Avenir Book"/>
            </a:endParaRPr>
          </a:p>
          <a:p>
            <a:pPr marL="0" indent="0">
              <a:buFont typeface="Wingdings" pitchFamily="2" charset="2"/>
              <a:buNone/>
            </a:pPr>
            <a:endParaRPr lang="en-US" sz="2500" dirty="0" smtClean="0">
              <a:latin typeface="Avenir Book"/>
              <a:cs typeface="Avenir Book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500" dirty="0" smtClean="0">
                <a:latin typeface="Avenir Book"/>
                <a:cs typeface="Avenir Book"/>
              </a:rPr>
              <a:t>And then draw inferences from other evidence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81929" b="35632"/>
          <a:stretch/>
        </p:blipFill>
        <p:spPr bwMode="auto">
          <a:xfrm>
            <a:off x="4093454" y="1295400"/>
            <a:ext cx="817160" cy="4732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9941" y="6449199"/>
            <a:ext cx="348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595959"/>
                </a:solidFill>
                <a:latin typeface="Arial" pitchFamily="34" charset="0"/>
              </a:rPr>
              <a:t>Schunemann</a:t>
            </a:r>
            <a:r>
              <a:rPr lang="en-US" dirty="0">
                <a:solidFill>
                  <a:srgbClr val="595959"/>
                </a:solidFill>
                <a:latin typeface="Arial" pitchFamily="34" charset="0"/>
              </a:rPr>
              <a:t> et al. BMJ, 2008</a:t>
            </a:r>
          </a:p>
        </p:txBody>
      </p:sp>
      <p:pic>
        <p:nvPicPr>
          <p:cNvPr id="7" name="Picture 6" descr="Canada Goose:Users:Jan:Dropbox:zzz_archive:Allergy-series_GRADE:02:Allergy_GRADE_pictures_RCTvsAccuracy_2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7" r="6247"/>
          <a:stretch/>
        </p:blipFill>
        <p:spPr bwMode="auto">
          <a:xfrm>
            <a:off x="457200" y="1295400"/>
            <a:ext cx="36576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70107"/>
          <a:stretch/>
        </p:blipFill>
        <p:spPr>
          <a:xfrm>
            <a:off x="-18357" y="0"/>
            <a:ext cx="951114" cy="632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68186"/>
          <a:stretch/>
        </p:blipFill>
        <p:spPr>
          <a:xfrm>
            <a:off x="7496044" y="6226940"/>
            <a:ext cx="1661760" cy="6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52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GRADE’s specifics for diagnosis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TP,TN, FP,FN</a:t>
            </a:r>
          </a:p>
          <a:p>
            <a:pPr lvl="1"/>
            <a:r>
              <a:rPr lang="en-US" dirty="0" smtClean="0"/>
              <a:t>Consider indeterminate results</a:t>
            </a:r>
          </a:p>
          <a:p>
            <a:r>
              <a:rPr lang="en-US" dirty="0" smtClean="0"/>
              <a:t>Review a spectrum of candidate populations with different disease prevalence</a:t>
            </a:r>
          </a:p>
          <a:p>
            <a:r>
              <a:rPr lang="en-US" dirty="0" smtClean="0"/>
              <a:t>Define thresholds to treat and stop testing</a:t>
            </a:r>
          </a:p>
          <a:p>
            <a:endParaRPr lang="en-US" dirty="0" smtClean="0"/>
          </a:p>
          <a:p>
            <a:r>
              <a:rPr lang="en-US" dirty="0" smtClean="0"/>
              <a:t>Consider clinical consequences of the possible results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31817" y="4417761"/>
            <a:ext cx="0" cy="54039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9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2834839"/>
              </p:ext>
            </p:extLst>
          </p:nvPr>
        </p:nvGraphicFramePr>
        <p:xfrm>
          <a:off x="283744" y="1953962"/>
          <a:ext cx="8647448" cy="57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91491" y="192814"/>
            <a:ext cx="4877700" cy="1832558"/>
            <a:chOff x="1736852" y="1409700"/>
            <a:chExt cx="1650875" cy="1879600"/>
          </a:xfrm>
        </p:grpSpPr>
        <p:sp>
          <p:nvSpPr>
            <p:cNvPr id="7" name="Rounded Rectangle 6"/>
            <p:cNvSpPr/>
            <p:nvPr/>
          </p:nvSpPr>
          <p:spPr>
            <a:xfrm>
              <a:off x="1736852" y="1409700"/>
              <a:ext cx="1650875" cy="187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817441" y="1490289"/>
              <a:ext cx="1489697" cy="171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Studies that link (TP, FP, TN, FN) to patient-important outcomes:</a:t>
              </a:r>
            </a:p>
            <a:p>
              <a:pPr marL="169863"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Preferably from </a:t>
              </a:r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 SR)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3467" y="199976"/>
            <a:ext cx="1650875" cy="1832558"/>
            <a:chOff x="193931" y="1452209"/>
            <a:chExt cx="1650875" cy="1879600"/>
          </a:xfrm>
        </p:grpSpPr>
        <p:sp>
          <p:nvSpPr>
            <p:cNvPr id="10" name="Rounded Rectangle 9"/>
            <p:cNvSpPr/>
            <p:nvPr/>
          </p:nvSpPr>
          <p:spPr>
            <a:xfrm>
              <a:off x="193931" y="1452209"/>
              <a:ext cx="1650875" cy="187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31590" y="1490289"/>
              <a:ext cx="1489697" cy="171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Calibri"/>
                </a:rPr>
                <a:t>Diagnostic studies (Preferably from </a:t>
              </a:r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SR)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1574943" y="203253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05592" y="2111106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574943" y="311004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58053" y="2544397"/>
            <a:ext cx="1042998" cy="510530"/>
            <a:chOff x="3432" y="1409700"/>
            <a:chExt cx="1650875" cy="1879600"/>
          </a:xfrm>
        </p:grpSpPr>
        <p:sp>
          <p:nvSpPr>
            <p:cNvPr id="19" name="Rounded Rectangle 18"/>
            <p:cNvSpPr/>
            <p:nvPr/>
          </p:nvSpPr>
          <p:spPr>
            <a:xfrm>
              <a:off x="3432" y="1409700"/>
              <a:ext cx="1650875" cy="187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84021" y="1490289"/>
              <a:ext cx="1489697" cy="171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GRADE</a:t>
              </a:r>
              <a:endParaRPr lang="en-US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Down Arrow 20"/>
          <p:cNvSpPr/>
          <p:nvPr/>
        </p:nvSpPr>
        <p:spPr>
          <a:xfrm>
            <a:off x="4205592" y="3188616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70114" y="2597980"/>
            <a:ext cx="1042416" cy="512064"/>
            <a:chOff x="1736852" y="1409700"/>
            <a:chExt cx="1650875" cy="1879600"/>
          </a:xfrm>
        </p:grpSpPr>
        <p:sp>
          <p:nvSpPr>
            <p:cNvPr id="23" name="Rounded Rectangle 22"/>
            <p:cNvSpPr/>
            <p:nvPr/>
          </p:nvSpPr>
          <p:spPr>
            <a:xfrm>
              <a:off x="1736852" y="1409700"/>
              <a:ext cx="1650875" cy="187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1817441" y="1490289"/>
              <a:ext cx="1489697" cy="171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GRADE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9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 animBg="1"/>
      <p:bldP spid="13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EVIDENCE &amp; HEMATOLOGY LABORATORY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(Confidence in the) answer to a relevant question</a:t>
            </a:r>
          </a:p>
          <a:p>
            <a:pPr lvl="1"/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aboratory medicine</a:t>
            </a:r>
          </a:p>
          <a:p>
            <a:pPr lvl="1"/>
            <a:r>
              <a:rPr lang="en-US" dirty="0" smtClean="0"/>
              <a:t>Measurement(s) providing answer to questions of</a:t>
            </a:r>
          </a:p>
          <a:p>
            <a:pPr lvl="2"/>
            <a:r>
              <a:rPr lang="en-US" dirty="0" smtClean="0"/>
              <a:t>Diagnosis (screening or confirmation)</a:t>
            </a:r>
          </a:p>
          <a:p>
            <a:pPr lvl="2"/>
            <a:r>
              <a:rPr lang="en-US" dirty="0" smtClean="0"/>
              <a:t>Treatment (monitoring or treatment response)</a:t>
            </a:r>
          </a:p>
          <a:p>
            <a:pPr lvl="2"/>
            <a:r>
              <a:rPr lang="en-US" dirty="0" smtClean="0"/>
              <a:t>Prognosis (diagnosis of a risk condition)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6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5"/>
          </p:nvPr>
        </p:nvSpPr>
        <p:spPr>
          <a:xfrm>
            <a:off x="8373830" y="1639888"/>
            <a:ext cx="846370" cy="4642250"/>
          </a:xfrm>
        </p:spPr>
        <p:txBody>
          <a:bodyPr/>
          <a:lstStyle/>
          <a:p>
            <a:r>
              <a:rPr lang="en-US" sz="4000" dirty="0" err="1" smtClean="0"/>
              <a:t>vidence</a:t>
            </a:r>
            <a:r>
              <a:rPr lang="en-US" sz="4000" dirty="0" smtClean="0"/>
              <a:t> to decision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286000"/>
            <a:ext cx="26670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Question/Problem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Test accuracy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Benefits and harms</a:t>
            </a:r>
          </a:p>
          <a:p>
            <a:pPr marL="446088" lvl="1" indent="-176213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</a:rPr>
              <a:t>Quality of evidence</a:t>
            </a:r>
          </a:p>
          <a:p>
            <a:pPr marL="446088" lvl="1" indent="-176213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</a:rPr>
              <a:t>Values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Resources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Equity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Acceptability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Feasibility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Recommendation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Implementation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8400" y="1066800"/>
            <a:ext cx="9144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38400" y="2362200"/>
            <a:ext cx="9144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2971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0" y="35814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-19767"/>
            <a:ext cx="4495800" cy="2230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190033"/>
            <a:ext cx="4495799" cy="27761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438400" y="3200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3886200"/>
            <a:ext cx="9144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4114800"/>
            <a:ext cx="914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8400" y="4419600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38400" y="4724400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5029200"/>
            <a:ext cx="8382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70107"/>
          <a:stretch/>
        </p:blipFill>
        <p:spPr>
          <a:xfrm>
            <a:off x="-18357" y="0"/>
            <a:ext cx="951114" cy="632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8186"/>
          <a:stretch/>
        </p:blipFill>
        <p:spPr>
          <a:xfrm>
            <a:off x="7496044" y="6226940"/>
            <a:ext cx="1661760" cy="644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100" y="4805935"/>
            <a:ext cx="4508500" cy="24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0"/>
            <a:ext cx="9144000" cy="3657600"/>
            <a:chOff x="0" y="1752600"/>
            <a:chExt cx="9144000" cy="3657600"/>
          </a:xfrm>
        </p:grpSpPr>
        <p:sp>
          <p:nvSpPr>
            <p:cNvPr id="92" name="Rectangle 91"/>
            <p:cNvSpPr/>
            <p:nvPr/>
          </p:nvSpPr>
          <p:spPr>
            <a:xfrm>
              <a:off x="0" y="1752600"/>
              <a:ext cx="9144000" cy="36576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26" name="TextBox 92"/>
            <p:cNvSpPr txBox="1">
              <a:spLocks noChangeArrowheads="1"/>
            </p:cNvSpPr>
            <p:nvPr/>
          </p:nvSpPr>
          <p:spPr bwMode="auto">
            <a:xfrm>
              <a:off x="0" y="5029200"/>
              <a:ext cx="2514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00B050"/>
                  </a:solidFill>
                  <a:latin typeface="Corbel" pitchFamily="34" charset="0"/>
                </a:rPr>
                <a:t>Evidence synthesis (SR or HTA)</a:t>
              </a:r>
            </a:p>
          </p:txBody>
        </p:sp>
      </p:grp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0" y="3733800"/>
            <a:ext cx="9144000" cy="3124200"/>
            <a:chOff x="0" y="2352"/>
            <a:chExt cx="5760" cy="1968"/>
          </a:xfrm>
        </p:grpSpPr>
        <p:sp>
          <p:nvSpPr>
            <p:cNvPr id="94" name="Rectangle 93"/>
            <p:cNvSpPr/>
            <p:nvPr/>
          </p:nvSpPr>
          <p:spPr>
            <a:xfrm>
              <a:off x="0" y="2352"/>
              <a:ext cx="5760" cy="1968"/>
            </a:xfrm>
            <a:prstGeom prst="rect">
              <a:avLst/>
            </a:prstGeom>
            <a:solidFill>
              <a:schemeClr val="tx2">
                <a:lumMod val="75000"/>
                <a:alpha val="20000"/>
              </a:schemeClr>
            </a:solidFill>
            <a:ln>
              <a:solidFill>
                <a:schemeClr val="tx2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24" name="TextBox 94"/>
            <p:cNvSpPr txBox="1">
              <a:spLocks noChangeArrowheads="1"/>
            </p:cNvSpPr>
            <p:nvPr/>
          </p:nvSpPr>
          <p:spPr bwMode="auto">
            <a:xfrm>
              <a:off x="0" y="2400"/>
              <a:ext cx="1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i="1" dirty="0">
                  <a:solidFill>
                    <a:srgbClr val="C0504D"/>
                  </a:solidFill>
                  <a:latin typeface="Corbel" pitchFamily="34" charset="0"/>
                </a:rPr>
                <a:t>Recommendation/Decision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610" y="1371600"/>
            <a:ext cx="3810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rbel" pitchFamily="34" charset="0"/>
              </a:rPr>
              <a:t>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rbel" pitchFamily="34" charset="0"/>
              </a:rPr>
              <a:t>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rbel" pitchFamily="34" charset="0"/>
              </a:rPr>
              <a:t>C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rbel" pitchFamily="34" charset="0"/>
              </a:rPr>
              <a:t>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6641" y="1371600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True positives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9769" y="1676400"/>
            <a:ext cx="14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False negatives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641" y="1981200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True negatives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2286000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False positives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800000">
            <a:off x="-62477" y="460703"/>
            <a:ext cx="1747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orbel" pitchFamily="34" charset="0"/>
              </a:rPr>
              <a:t>Patient important outcomes</a:t>
            </a:r>
          </a:p>
        </p:txBody>
      </p:sp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2438400" y="1117600"/>
            <a:ext cx="2200275" cy="1549400"/>
            <a:chOff x="2633524" y="1117453"/>
            <a:chExt cx="2200909" cy="1549547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1143000"/>
              <a:ext cx="11768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Left"/>
              <a:lightRig rig="threePt" dir="t"/>
            </a:scene3d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7873" y="1117453"/>
              <a:ext cx="11768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Left"/>
              <a:lightRig rig="threePt" dir="t"/>
            </a:scene3d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1143000"/>
              <a:ext cx="11768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Left"/>
              <a:lightRig rig="threePt" dir="t"/>
            </a:scene3d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3524" y="1117453"/>
              <a:ext cx="11768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Left"/>
              <a:lightRig rig="threePt" dir="t"/>
            </a:scene3d>
          </p:spPr>
        </p:pic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1800000">
            <a:off x="1729637" y="334160"/>
            <a:ext cx="1493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Rate  importance: based on potential consequences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24036" y="1371600"/>
            <a:ext cx="919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Critical?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24037" y="19812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Important?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824036" y="1676400"/>
            <a:ext cx="919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Critical?</a:t>
            </a:r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1824037" y="2286000"/>
            <a:ext cx="1376363" cy="554038"/>
            <a:chOff x="1676400" y="2286000"/>
            <a:chExt cx="1377083" cy="553859"/>
          </a:xfrm>
        </p:grpSpPr>
        <p:sp>
          <p:nvSpPr>
            <p:cNvPr id="21617" name="TextBox 20"/>
            <p:cNvSpPr txBox="1">
              <a:spLocks noChangeArrowheads="1"/>
            </p:cNvSpPr>
            <p:nvPr/>
          </p:nvSpPr>
          <p:spPr bwMode="auto">
            <a:xfrm>
              <a:off x="1676400" y="2286000"/>
              <a:ext cx="685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prstClr val="black"/>
                  </a:solidFill>
                  <a:latin typeface="Corbel" pitchFamily="34" charset="0"/>
                </a:rPr>
                <a:t>Not</a:t>
              </a:r>
            </a:p>
          </p:txBody>
        </p:sp>
        <p:sp>
          <p:nvSpPr>
            <p:cNvPr id="21618" name="TextBox 26"/>
            <p:cNvSpPr txBox="1">
              <a:spLocks noChangeArrowheads="1"/>
            </p:cNvSpPr>
            <p:nvPr/>
          </p:nvSpPr>
          <p:spPr bwMode="auto">
            <a:xfrm rot="1800000">
              <a:off x="1986683" y="2532082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orbel" pitchFamily="34" charset="0"/>
                </a:rPr>
                <a:t>important?</a:t>
              </a:r>
            </a:p>
          </p:txBody>
        </p: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4097336" y="309564"/>
            <a:ext cx="2120899" cy="2790823"/>
            <a:chOff x="2744" y="175"/>
            <a:chExt cx="1336" cy="1758"/>
          </a:xfrm>
        </p:grpSpPr>
        <p:pic>
          <p:nvPicPr>
            <p:cNvPr id="21614" name="Picture 1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864"/>
              <a:ext cx="1104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15" name="TextBox 17"/>
            <p:cNvSpPr txBox="1">
              <a:spLocks noChangeArrowheads="1"/>
            </p:cNvSpPr>
            <p:nvPr/>
          </p:nvSpPr>
          <p:spPr bwMode="auto">
            <a:xfrm rot="19800000">
              <a:off x="2744" y="175"/>
              <a:ext cx="94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rbel" pitchFamily="34" charset="0"/>
                </a:rPr>
                <a:t>Create TA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rbel" pitchFamily="34" charset="0"/>
                </a:rPr>
                <a:t>evidence profile (pooled TA)</a:t>
              </a:r>
            </a:p>
          </p:txBody>
        </p:sp>
        <p:sp>
          <p:nvSpPr>
            <p:cNvPr id="21616" name="TextBox 85"/>
            <p:cNvSpPr txBox="1">
              <a:spLocks noChangeArrowheads="1"/>
            </p:cNvSpPr>
            <p:nvPr/>
          </p:nvSpPr>
          <p:spPr bwMode="auto">
            <a:xfrm>
              <a:off x="2976" y="1468"/>
              <a:ext cx="110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orbel" pitchFamily="34" charset="0"/>
                </a:rPr>
                <a:t>Quality of evidence &amp; estimates for TP, FN, TN &amp; FP</a:t>
              </a:r>
            </a:p>
          </p:txBody>
        </p:sp>
      </p:grpSp>
      <p:sp>
        <p:nvSpPr>
          <p:cNvPr id="96" name="Down Arrow 95"/>
          <p:cNvSpPr/>
          <p:nvPr/>
        </p:nvSpPr>
        <p:spPr bwMode="auto">
          <a:xfrm>
            <a:off x="7848600" y="1295400"/>
            <a:ext cx="609600" cy="2971800"/>
          </a:xfrm>
          <a:prstGeom prst="downArrow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13" name="TextBox 98"/>
          <p:cNvSpPr txBox="1">
            <a:spLocks noChangeArrowheads="1"/>
          </p:cNvSpPr>
          <p:nvPr/>
        </p:nvSpPr>
        <p:spPr bwMode="auto">
          <a:xfrm>
            <a:off x="6477000" y="4267200"/>
            <a:ext cx="2667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Grade </a:t>
            </a:r>
            <a:r>
              <a:rPr lang="en-US" sz="1400" b="1" dirty="0">
                <a:solidFill>
                  <a:prstClr val="black"/>
                </a:solidFill>
                <a:latin typeface="Corbel" pitchFamily="34" charset="0"/>
              </a:rPr>
              <a:t>overall quality  of  evidence </a:t>
            </a: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across outcomes based on lowest quality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of </a:t>
            </a:r>
            <a:r>
              <a:rPr lang="en-US" sz="1400" b="1" i="1" dirty="0">
                <a:solidFill>
                  <a:prstClr val="black"/>
                </a:solidFill>
                <a:latin typeface="Corbel" pitchFamily="34" charset="0"/>
              </a:rPr>
              <a:t>critical</a:t>
            </a: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 outcomes</a:t>
            </a:r>
          </a:p>
        </p:txBody>
      </p: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3352800" y="2743200"/>
            <a:ext cx="2317750" cy="2133600"/>
            <a:chOff x="2743200" y="3276600"/>
            <a:chExt cx="2393950" cy="2209800"/>
          </a:xfrm>
        </p:grpSpPr>
        <p:grpSp>
          <p:nvGrpSpPr>
            <p:cNvPr id="17" name="Group 136"/>
            <p:cNvGrpSpPr>
              <a:grpSpLocks/>
            </p:cNvGrpSpPr>
            <p:nvPr/>
          </p:nvGrpSpPr>
          <p:grpSpPr bwMode="auto">
            <a:xfrm>
              <a:off x="2743200" y="3276600"/>
              <a:ext cx="2393950" cy="2209800"/>
              <a:chOff x="2438400" y="3124200"/>
              <a:chExt cx="2971800" cy="2743200"/>
            </a:xfrm>
          </p:grpSpPr>
          <p:grpSp>
            <p:nvGrpSpPr>
              <p:cNvPr id="18" name="Group 111"/>
              <p:cNvGrpSpPr>
                <a:grpSpLocks/>
              </p:cNvGrpSpPr>
              <p:nvPr/>
            </p:nvGrpSpPr>
            <p:grpSpPr bwMode="auto">
              <a:xfrm>
                <a:off x="2438400" y="38862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11" name="Flowchart: Delay 110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" name="Group 112"/>
              <p:cNvGrpSpPr>
                <a:grpSpLocks/>
              </p:cNvGrpSpPr>
              <p:nvPr/>
            </p:nvGrpSpPr>
            <p:grpSpPr bwMode="auto">
              <a:xfrm>
                <a:off x="3048000" y="36576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14" name="Flowchart: Delay 113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" name="Group 115"/>
              <p:cNvGrpSpPr>
                <a:grpSpLocks/>
              </p:cNvGrpSpPr>
              <p:nvPr/>
            </p:nvGrpSpPr>
            <p:grpSpPr bwMode="auto">
              <a:xfrm>
                <a:off x="3657600" y="35814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17" name="Flowchart: Delay 116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" name="Group 118"/>
              <p:cNvGrpSpPr>
                <a:grpSpLocks/>
              </p:cNvGrpSpPr>
              <p:nvPr/>
            </p:nvGrpSpPr>
            <p:grpSpPr bwMode="auto">
              <a:xfrm>
                <a:off x="4267200" y="36576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20" name="Flowchart: Delay 119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" name="Group 121"/>
              <p:cNvGrpSpPr>
                <a:grpSpLocks/>
              </p:cNvGrpSpPr>
              <p:nvPr/>
            </p:nvGrpSpPr>
            <p:grpSpPr bwMode="auto">
              <a:xfrm>
                <a:off x="4876800" y="38100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23" name="Flowchart: Delay 122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2590800" y="3124200"/>
                <a:ext cx="2743200" cy="27432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cene3d>
                <a:camera prst="orthographicFront">
                  <a:rot lat="17099997" lon="0" rev="0"/>
                </a:camera>
                <a:lightRig rig="freezing" dir="t"/>
              </a:scene3d>
              <a:sp3d>
                <a:bevelT w="10160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8" name="Group 124"/>
              <p:cNvGrpSpPr>
                <a:grpSpLocks/>
              </p:cNvGrpSpPr>
              <p:nvPr/>
            </p:nvGrpSpPr>
            <p:grpSpPr bwMode="auto">
              <a:xfrm>
                <a:off x="2819400" y="43434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26" name="Flowchart: Delay 125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" name="Group 127"/>
              <p:cNvGrpSpPr>
                <a:grpSpLocks/>
              </p:cNvGrpSpPr>
              <p:nvPr/>
            </p:nvGrpSpPr>
            <p:grpSpPr bwMode="auto">
              <a:xfrm>
                <a:off x="4724400" y="43434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29" name="Flowchart: Delay 128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" name="Group 130"/>
              <p:cNvGrpSpPr>
                <a:grpSpLocks/>
              </p:cNvGrpSpPr>
              <p:nvPr/>
            </p:nvGrpSpPr>
            <p:grpSpPr bwMode="auto">
              <a:xfrm>
                <a:off x="3429000" y="44958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32" name="Flowchart: Delay 131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536" name="Group 133"/>
              <p:cNvGrpSpPr>
                <a:grpSpLocks/>
              </p:cNvGrpSpPr>
              <p:nvPr/>
            </p:nvGrpSpPr>
            <p:grpSpPr bwMode="auto">
              <a:xfrm>
                <a:off x="4114800" y="44958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35" name="Flowchart: Delay 134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38" name="TextBox 137"/>
            <p:cNvSpPr txBox="1"/>
            <p:nvPr/>
          </p:nvSpPr>
          <p:spPr>
            <a:xfrm rot="582617">
              <a:off x="3361319" y="4013498"/>
              <a:ext cx="1219200" cy="584775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Panel</a:t>
              </a:r>
            </a:p>
          </p:txBody>
        </p:sp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5257800" y="762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defTabSz="914400"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  <a:defRPr/>
            </a:pPr>
            <a:r>
              <a:rPr lang="en-US" sz="800" dirty="0">
                <a:solidFill>
                  <a:prstClr val="black"/>
                </a:solidFill>
                <a:latin typeface="Corbel" pitchFamily="34" charset="0"/>
              </a:rPr>
              <a:t>Risk of bias</a:t>
            </a:r>
          </a:p>
          <a:p>
            <a:pPr marL="225425" indent="-225425" defTabSz="914400"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  <a:defRPr/>
            </a:pPr>
            <a:r>
              <a:rPr lang="en-US" sz="800" dirty="0">
                <a:solidFill>
                  <a:prstClr val="black"/>
                </a:solidFill>
                <a:latin typeface="Corbel" pitchFamily="34" charset="0"/>
              </a:rPr>
              <a:t>Inconsistency</a:t>
            </a:r>
          </a:p>
          <a:p>
            <a:pPr marL="225425" indent="-225425" defTabSz="914400"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  <a:defRPr/>
            </a:pPr>
            <a:r>
              <a:rPr lang="en-US" sz="800" dirty="0">
                <a:solidFill>
                  <a:prstClr val="black"/>
                </a:solidFill>
                <a:latin typeface="Corbel" pitchFamily="34" charset="0"/>
              </a:rPr>
              <a:t>Indirectness</a:t>
            </a:r>
          </a:p>
          <a:p>
            <a:pPr marL="225425" indent="-225425" defTabSz="914400"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  <a:defRPr/>
            </a:pPr>
            <a:r>
              <a:rPr lang="en-US" sz="800" dirty="0">
                <a:solidFill>
                  <a:prstClr val="black"/>
                </a:solidFill>
                <a:latin typeface="Corbel" pitchFamily="34" charset="0"/>
              </a:rPr>
              <a:t>Imprecision</a:t>
            </a:r>
          </a:p>
          <a:p>
            <a:pPr marL="225425" indent="-225425" defTabSz="914400"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  <a:defRPr/>
            </a:pPr>
            <a:r>
              <a:rPr lang="en-US" sz="800" dirty="0">
                <a:solidFill>
                  <a:prstClr val="black"/>
                </a:solidFill>
                <a:latin typeface="Corbel" pitchFamily="34" charset="0"/>
              </a:rPr>
              <a:t>Publication bias</a:t>
            </a: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5988278" y="273278"/>
            <a:ext cx="761999" cy="2154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Grade  down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5257800" y="838200"/>
            <a:ext cx="1447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defTabSz="914400"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  <a:defRPr/>
            </a:pPr>
            <a:r>
              <a:rPr lang="en-US" sz="800" dirty="0">
                <a:solidFill>
                  <a:prstClr val="black"/>
                </a:solidFill>
                <a:latin typeface="Corbel" pitchFamily="34" charset="0"/>
              </a:rPr>
              <a:t>Large effect</a:t>
            </a:r>
          </a:p>
          <a:p>
            <a:pPr marL="225425" indent="-225425" defTabSz="914400"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  <a:defRPr/>
            </a:pPr>
            <a:r>
              <a:rPr lang="en-US" sz="800" dirty="0">
                <a:solidFill>
                  <a:prstClr val="black"/>
                </a:solidFill>
                <a:latin typeface="Corbel" pitchFamily="34" charset="0"/>
              </a:rPr>
              <a:t>Dose  response</a:t>
            </a:r>
          </a:p>
          <a:p>
            <a:pPr marL="225425" indent="-225425" defTabSz="914400"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  <a:defRPr/>
            </a:pPr>
            <a:r>
              <a:rPr lang="en-US" sz="800" spc="-100" dirty="0">
                <a:solidFill>
                  <a:prstClr val="black"/>
                </a:solidFill>
                <a:latin typeface="Corbel" pitchFamily="34" charset="0"/>
              </a:rPr>
              <a:t>Opposing bias</a:t>
            </a:r>
            <a:r>
              <a:rPr lang="en-US" sz="800" dirty="0">
                <a:solidFill>
                  <a:prstClr val="black"/>
                </a:solidFill>
                <a:latin typeface="Corbel" pitchFamily="34" charset="0"/>
              </a:rPr>
              <a:t> &amp; Confounders</a:t>
            </a: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6026378" y="997178"/>
            <a:ext cx="685800" cy="2154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Grade  up?</a:t>
            </a:r>
          </a:p>
        </p:txBody>
      </p:sp>
      <p:grpSp>
        <p:nvGrpSpPr>
          <p:cNvPr id="21537" name="Group 161"/>
          <p:cNvGrpSpPr>
            <a:grpSpLocks/>
          </p:cNvGrpSpPr>
          <p:nvPr/>
        </p:nvGrpSpPr>
        <p:grpSpPr bwMode="auto">
          <a:xfrm>
            <a:off x="739210" y="1676400"/>
            <a:ext cx="3971914" cy="1295400"/>
            <a:chOff x="914402" y="1676400"/>
            <a:chExt cx="3971334" cy="12954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914402" y="2590800"/>
              <a:ext cx="1142833" cy="1588"/>
            </a:xfrm>
            <a:prstGeom prst="line">
              <a:avLst/>
            </a:prstGeom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57235" y="2590800"/>
              <a:ext cx="685700" cy="381000"/>
            </a:xfrm>
            <a:prstGeom prst="line">
              <a:avLst/>
            </a:prstGeom>
            <a:ln w="38100">
              <a:solidFill>
                <a:srgbClr val="FFFF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14402" y="2286000"/>
              <a:ext cx="2304713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4402" y="1981200"/>
              <a:ext cx="2303127" cy="3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402" y="1676400"/>
              <a:ext cx="23031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81015" y="1679575"/>
              <a:ext cx="7618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819103" y="1676400"/>
              <a:ext cx="7618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158778" y="1693863"/>
              <a:ext cx="76189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474666" y="1981200"/>
              <a:ext cx="7618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814341" y="1981200"/>
              <a:ext cx="7618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155604" y="1979613"/>
              <a:ext cx="76189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74665" y="2282825"/>
              <a:ext cx="76189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819104" y="2286000"/>
              <a:ext cx="76189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58782" y="2286000"/>
              <a:ext cx="76189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00039" y="1681163"/>
              <a:ext cx="380944" cy="1587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503211" y="1982788"/>
              <a:ext cx="380944" cy="1587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04792" y="2286000"/>
              <a:ext cx="380944" cy="1588"/>
            </a:xfrm>
            <a:prstGeom prst="line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 rot="-1800000">
            <a:off x="7795387" y="185144"/>
            <a:ext cx="129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Rate quality of evidence for each patient important outcome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 rot="-1800000">
            <a:off x="620209" y="516693"/>
            <a:ext cx="212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Test accuracy  outcomes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7576203" y="2282825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Very low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576203" y="205422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Low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7576203" y="1825625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Moderate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576203" y="159702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High</a:t>
            </a:r>
          </a:p>
        </p:txBody>
      </p:sp>
      <p:sp>
        <p:nvSpPr>
          <p:cNvPr id="152" name="Down Arrow 151"/>
          <p:cNvSpPr>
            <a:spLocks noChangeArrowheads="1"/>
          </p:cNvSpPr>
          <p:nvPr/>
        </p:nvSpPr>
        <p:spPr bwMode="auto">
          <a:xfrm rot="7448859">
            <a:off x="5796232" y="3772568"/>
            <a:ext cx="457200" cy="685800"/>
          </a:xfrm>
          <a:prstGeom prst="downArrow">
            <a:avLst>
              <a:gd name="adj1" fmla="val 50000"/>
              <a:gd name="adj2" fmla="val 40910"/>
            </a:avLst>
          </a:prstGeom>
          <a:solidFill>
            <a:srgbClr val="FF0000">
              <a:alpha val="3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0" y="4343400"/>
            <a:ext cx="31176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prstClr val="black"/>
                </a:solidFill>
                <a:latin typeface="Corbel" pitchFamily="34" charset="0"/>
              </a:rPr>
              <a:t>Grade  recommendations</a:t>
            </a:r>
          </a:p>
          <a:p>
            <a:pPr marL="85725" indent="-85725" defTabSz="9144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For or against (direction) </a:t>
            </a:r>
            <a:r>
              <a:rPr lang="az-Cyrl-AZ" sz="1400" dirty="0">
                <a:solidFill>
                  <a:prstClr val="black"/>
                </a:solidFill>
                <a:latin typeface="Corbel" pitchFamily="34" charset="0"/>
                <a:sym typeface="Symbol"/>
              </a:rPr>
              <a:t>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85725" indent="-85725" defTabSz="9144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Strong or conditional/weak (strength)</a:t>
            </a:r>
          </a:p>
          <a:p>
            <a:pPr defTabSz="914400">
              <a:defRPr/>
            </a:pPr>
            <a:endParaRPr lang="en-US" sz="1400" i="1" dirty="0">
              <a:solidFill>
                <a:prstClr val="black"/>
              </a:solidFill>
              <a:latin typeface="Calibri"/>
            </a:endParaRPr>
          </a:p>
          <a:p>
            <a:pPr defTabSz="914400"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Evidence to decision frameworks</a:t>
            </a:r>
          </a:p>
          <a:p>
            <a:pPr marL="355600" lvl="1" indent="-266700" defTabSz="9144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Quality of evidence</a:t>
            </a:r>
          </a:p>
          <a:p>
            <a:pPr marL="355600" lvl="1" indent="-266700" defTabSz="9144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Balance benefits/harms</a:t>
            </a:r>
          </a:p>
          <a:p>
            <a:pPr marL="355600" lvl="1" indent="-266700" defTabSz="9144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Values and preferences </a:t>
            </a:r>
          </a:p>
          <a:p>
            <a:pPr marL="355600" lvl="1" indent="-266700" defTabSz="9144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Feasibility, equity &amp; acceptability</a:t>
            </a:r>
          </a:p>
          <a:p>
            <a:pPr marL="355600" indent="-266700" defTabSz="9144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Resource use (if applicable)</a:t>
            </a:r>
          </a:p>
        </p:txBody>
      </p:sp>
      <p:sp>
        <p:nvSpPr>
          <p:cNvPr id="154" name="Down Arrow 153"/>
          <p:cNvSpPr/>
          <p:nvPr/>
        </p:nvSpPr>
        <p:spPr bwMode="auto">
          <a:xfrm rot="3581258">
            <a:off x="2830458" y="3893781"/>
            <a:ext cx="457200" cy="766290"/>
          </a:xfrm>
          <a:prstGeom prst="down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5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410200"/>
            <a:ext cx="989047" cy="122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6248400" y="5334000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84200"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Formulate Recommendations 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(</a:t>
            </a:r>
            <a:r>
              <a:rPr lang="az-Cyrl-AZ" sz="1400" dirty="0">
                <a:solidFill>
                  <a:prstClr val="black"/>
                </a:solidFill>
                <a:latin typeface="Arial Narrow"/>
                <a:cs typeface="Arial Narrow"/>
                <a:sym typeface="Symbol"/>
              </a:rPr>
              <a:t></a:t>
            </a:r>
            <a:r>
              <a:rPr lang="en-CA" sz="1400" dirty="0">
                <a:solidFill>
                  <a:prstClr val="black"/>
                </a:solidFill>
                <a:latin typeface="Arial Narrow"/>
                <a:cs typeface="Arial Narrow"/>
                <a:sym typeface="Symbol"/>
              </a:rPr>
              <a:t> | 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  <a:sym typeface="Symbol"/>
              </a:rPr>
              <a:t>…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)</a:t>
            </a:r>
          </a:p>
          <a:p>
            <a:pPr defTabSz="584200"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“The panel recommends that ….should...” 	</a:t>
            </a:r>
          </a:p>
          <a:p>
            <a:pPr defTabSz="584200"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“The panel suggests that ….should...” 	</a:t>
            </a:r>
          </a:p>
          <a:p>
            <a:pPr defTabSz="584200"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“The panel suggests to </a:t>
            </a: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...” 	</a:t>
            </a:r>
          </a:p>
          <a:p>
            <a:pPr defTabSz="584200"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“The panel recommends to </a:t>
            </a: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...”</a:t>
            </a:r>
          </a:p>
          <a:p>
            <a:pPr defTabSz="584200"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Transparency, clear, actionable</a:t>
            </a:r>
          </a:p>
          <a:p>
            <a:pPr defTabSz="584200" fontAlgn="base">
              <a:spcBef>
                <a:spcPct val="0"/>
              </a:spcBef>
              <a:spcAft>
                <a:spcPct val="0"/>
              </a:spcAft>
              <a:tabLst>
                <a:tab pos="3230563" algn="l"/>
              </a:tabLst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Research?</a:t>
            </a:r>
            <a:endParaRPr lang="en-US" sz="1400" dirty="0">
              <a:solidFill>
                <a:prstClr val="black"/>
              </a:solidFill>
              <a:latin typeface="Corbel" pitchFamily="34" charset="0"/>
            </a:endParaRPr>
          </a:p>
          <a:p>
            <a:pPr marL="82550" indent="-825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800000">
            <a:off x="3015830" y="25477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</a:rPr>
              <a:t>TA Outcomes across studies</a:t>
            </a:r>
          </a:p>
        </p:txBody>
      </p:sp>
      <p:sp>
        <p:nvSpPr>
          <p:cNvPr id="104" name="Down Arrow 103"/>
          <p:cNvSpPr>
            <a:spLocks noChangeArrowheads="1"/>
          </p:cNvSpPr>
          <p:nvPr/>
        </p:nvSpPr>
        <p:spPr bwMode="auto">
          <a:xfrm rot="7536853">
            <a:off x="2811240" y="2882080"/>
            <a:ext cx="457200" cy="589749"/>
          </a:xfrm>
          <a:prstGeom prst="downArrow">
            <a:avLst>
              <a:gd name="adj1" fmla="val 50000"/>
              <a:gd name="adj2" fmla="val 40910"/>
            </a:avLst>
          </a:prstGeom>
          <a:solidFill>
            <a:srgbClr val="00B050">
              <a:alpha val="3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Down Arrow 105"/>
          <p:cNvSpPr/>
          <p:nvPr/>
        </p:nvSpPr>
        <p:spPr bwMode="auto">
          <a:xfrm rot="16200000">
            <a:off x="4419600" y="5562601"/>
            <a:ext cx="457200" cy="762000"/>
          </a:xfrm>
          <a:prstGeom prst="downArrow">
            <a:avLst/>
          </a:prstGeom>
          <a:solidFill>
            <a:srgbClr val="FF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39" name="Rectangle 21538"/>
          <p:cNvSpPr/>
          <p:nvPr/>
        </p:nvSpPr>
        <p:spPr>
          <a:xfrm>
            <a:off x="4423703" y="5029200"/>
            <a:ext cx="212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rbel" pitchFamily="34" charset="0"/>
              </a:rPr>
              <a:t>Guideline | Decision</a:t>
            </a:r>
            <a:endParaRPr lang="en-CA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8382000" y="159702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  <a:sym typeface="Symbol"/>
              </a:rPr>
              <a:t></a:t>
            </a:r>
            <a:endParaRPr lang="en-US" sz="1400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8382000" y="228282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  <a:sym typeface="Symbol"/>
              </a:rPr>
              <a:t></a:t>
            </a:r>
            <a:r>
              <a:rPr lang="en-US" sz="1400" dirty="0">
                <a:solidFill>
                  <a:prstClr val="black"/>
                </a:solidFill>
                <a:latin typeface="Corbel"/>
                <a:sym typeface="Symbol"/>
              </a:rPr>
              <a:t>OOO</a:t>
            </a:r>
            <a:endParaRPr lang="en-US" sz="1400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8382000" y="1825625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  <a:sym typeface="Symbol"/>
              </a:rPr>
              <a:t></a:t>
            </a:r>
            <a:r>
              <a:rPr lang="en-US" sz="1400" dirty="0">
                <a:solidFill>
                  <a:prstClr val="black"/>
                </a:solidFill>
                <a:latin typeface="Corbel"/>
                <a:sym typeface="Symbol"/>
              </a:rPr>
              <a:t>O</a:t>
            </a:r>
            <a:endParaRPr lang="en-US" sz="1400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8382000" y="2054225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 pitchFamily="34" charset="0"/>
                <a:sym typeface="Symbol"/>
              </a:rPr>
              <a:t></a:t>
            </a:r>
            <a:r>
              <a:rPr lang="en-US" sz="1400" dirty="0">
                <a:solidFill>
                  <a:prstClr val="black"/>
                </a:solidFill>
                <a:latin typeface="Corbel"/>
                <a:sym typeface="Symbol"/>
              </a:rPr>
              <a:t>OO</a:t>
            </a:r>
            <a:endParaRPr lang="en-US" sz="1400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110" name="Down Arrow 109"/>
          <p:cNvSpPr>
            <a:spLocks noChangeArrowheads="1"/>
          </p:cNvSpPr>
          <p:nvPr/>
        </p:nvSpPr>
        <p:spPr bwMode="auto">
          <a:xfrm rot="16200000">
            <a:off x="6654556" y="1320556"/>
            <a:ext cx="838200" cy="1092688"/>
          </a:xfrm>
          <a:prstGeom prst="downArrow">
            <a:avLst>
              <a:gd name="adj1" fmla="val 50000"/>
              <a:gd name="adj2" fmla="val 40910"/>
            </a:avLst>
          </a:prstGeom>
          <a:solidFill>
            <a:srgbClr val="FF0000">
              <a:alpha val="3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rot="10800000" vert="vert270" anchor="ctr"/>
          <a:lstStyle/>
          <a:p>
            <a:pPr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Confidence in link?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2514600"/>
            <a:ext cx="1752600" cy="57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 Narrow"/>
                <a:cs typeface="Arial Narrow"/>
              </a:rPr>
              <a:t>Summary of Findings </a:t>
            </a:r>
            <a:r>
              <a:rPr lang="en-US" sz="1200" dirty="0">
                <a:solidFill>
                  <a:prstClr val="black"/>
                </a:solidFill>
                <a:latin typeface="Arial Narrow"/>
                <a:cs typeface="Arial Narrow"/>
              </a:rPr>
              <a:t>based on impact on patient important outcomes</a:t>
            </a:r>
          </a:p>
        </p:txBody>
      </p:sp>
      <p:pic>
        <p:nvPicPr>
          <p:cNvPr id="21538" name="Picture 21537"/>
          <p:cNvPicPr>
            <a:picLocks noChangeAspect="1"/>
          </p:cNvPicPr>
          <p:nvPr/>
        </p:nvPicPr>
        <p:blipFill>
          <a:blip r:embed="rId6">
            <a:alphaModFix amt="66000"/>
          </a:blip>
          <a:stretch>
            <a:fillRect/>
          </a:stretch>
        </p:blipFill>
        <p:spPr>
          <a:xfrm>
            <a:off x="7620000" y="3088262"/>
            <a:ext cx="1220435" cy="838200"/>
          </a:xfrm>
          <a:prstGeom prst="rect">
            <a:avLst/>
          </a:prstGeom>
        </p:spPr>
      </p:pic>
      <p:sp>
        <p:nvSpPr>
          <p:cNvPr id="21540" name="TextBox 21539"/>
          <p:cNvSpPr txBox="1"/>
          <p:nvPr/>
        </p:nvSpPr>
        <p:spPr>
          <a:xfrm>
            <a:off x="6528540" y="326738"/>
            <a:ext cx="1143000" cy="954107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/>
                <a:cs typeface="Corbel"/>
              </a:rPr>
              <a:t>Treatment (side) effects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orbel"/>
                <a:cs typeface="Corbel"/>
              </a:rPr>
              <a:t>Natural history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434" y="5486400"/>
            <a:ext cx="1549566" cy="990600"/>
          </a:xfrm>
          <a:prstGeom prst="rect">
            <a:avLst/>
          </a:prstGeom>
          <a:ln w="57150" cmpd="sng">
            <a:solidFill>
              <a:srgbClr val="800000"/>
            </a:solidFill>
          </a:ln>
        </p:spPr>
      </p:pic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6477000" y="2057400"/>
            <a:ext cx="129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rbel" pitchFamily="34" charset="0"/>
              </a:rPr>
              <a:t>Resources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rbel" pitchFamily="34" charset="0"/>
              </a:rPr>
              <a:t>Side effects of test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orbel" pitchFamily="34" charset="0"/>
              </a:rPr>
              <a:t>Inconclusive results</a:t>
            </a:r>
          </a:p>
        </p:txBody>
      </p:sp>
      <p:sp>
        <p:nvSpPr>
          <p:cNvPr id="113" name="Rectangle 112"/>
          <p:cNvSpPr/>
          <p:nvPr/>
        </p:nvSpPr>
        <p:spPr>
          <a:xfrm rot="19686758">
            <a:off x="2948846" y="4627098"/>
            <a:ext cx="122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 Narrow"/>
                <a:cs typeface="Arial Narrow"/>
              </a:rPr>
              <a:t>EtD</a:t>
            </a: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 framework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with GDT</a:t>
            </a:r>
          </a:p>
        </p:txBody>
      </p:sp>
    </p:spTree>
    <p:extLst>
      <p:ext uri="{BB962C8B-B14F-4D97-AF65-F5344CB8AC3E}">
        <p14:creationId xmlns:p14="http://schemas.microsoft.com/office/powerpoint/2010/main" val="1144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Building robust DTA data is the start-point</a:t>
            </a: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Review all the available DTA evidence</a:t>
            </a:r>
            <a:endParaRPr lang="en-US" dirty="0">
              <a:latin typeface="Avenir Book"/>
              <a:cs typeface="Avenir Book"/>
            </a:endParaRP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Explore the link </a:t>
            </a:r>
            <a:r>
              <a:rPr lang="en-US" dirty="0">
                <a:latin typeface="Avenir Book"/>
                <a:cs typeface="Avenir Book"/>
              </a:rPr>
              <a:t>between DTA and Patient important </a:t>
            </a:r>
            <a:r>
              <a:rPr lang="en-US" dirty="0" smtClean="0">
                <a:latin typeface="Avenir Book"/>
                <a:cs typeface="Avenir Book"/>
              </a:rPr>
              <a:t>outcomes</a:t>
            </a:r>
          </a:p>
          <a:p>
            <a:pPr lvl="2"/>
            <a:r>
              <a:rPr lang="en-US" dirty="0" smtClean="0">
                <a:latin typeface="Avenir Book"/>
                <a:cs typeface="Avenir Book"/>
              </a:rPr>
              <a:t>For a reasonable spectrum of population</a:t>
            </a:r>
            <a:endParaRPr lang="en-US" dirty="0">
              <a:latin typeface="Avenir Book"/>
              <a:cs typeface="Avenir Book"/>
            </a:endParaRPr>
          </a:p>
          <a:p>
            <a:pPr lvl="2"/>
            <a:r>
              <a:rPr lang="en-US" dirty="0" smtClean="0">
                <a:latin typeface="Avenir Book"/>
                <a:cs typeface="Avenir Book"/>
              </a:rPr>
              <a:t>Balancing benefits </a:t>
            </a:r>
            <a:r>
              <a:rPr lang="en-US" dirty="0">
                <a:latin typeface="Avenir Book"/>
                <a:cs typeface="Avenir Book"/>
              </a:rPr>
              <a:t>and </a:t>
            </a:r>
            <a:r>
              <a:rPr lang="en-US" dirty="0" smtClean="0">
                <a:latin typeface="Avenir Book"/>
                <a:cs typeface="Avenir Book"/>
              </a:rPr>
              <a:t>harms of TP, TN, FP, FN and indeterminate results</a:t>
            </a:r>
            <a:endParaRPr lang="en-US" dirty="0">
              <a:latin typeface="Avenir Book"/>
              <a:cs typeface="Avenir Book"/>
            </a:endParaRPr>
          </a:p>
          <a:p>
            <a:pPr lvl="2"/>
            <a:r>
              <a:rPr lang="en-US" dirty="0" smtClean="0">
                <a:latin typeface="Avenir Book"/>
                <a:cs typeface="Avenir Book"/>
              </a:rPr>
              <a:t>Employing suggesting decision thresholds</a:t>
            </a:r>
            <a:endParaRPr lang="en-US" dirty="0">
              <a:latin typeface="Avenir Book"/>
              <a:cs typeface="Avenir Book"/>
            </a:endParaRPr>
          </a:p>
          <a:p>
            <a:pPr lvl="2"/>
            <a:r>
              <a:rPr lang="en-US" dirty="0" smtClean="0">
                <a:latin typeface="Avenir Book"/>
                <a:cs typeface="Avenir Book"/>
              </a:rPr>
              <a:t>In a multi-stakeholder team approach</a:t>
            </a:r>
            <a:endParaRPr lang="en-US" dirty="0">
              <a:latin typeface="Avenir Book"/>
              <a:cs typeface="Avenir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64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9111"/>
            <a:ext cx="9144000" cy="1128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7217" y="3354794"/>
            <a:ext cx="538403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Thank you</a:t>
            </a:r>
          </a:p>
          <a:p>
            <a:pPr algn="ctr"/>
            <a:endParaRPr lang="en-US" sz="2000" dirty="0"/>
          </a:p>
          <a:p>
            <a:pPr algn="ctr"/>
            <a:r>
              <a:rPr lang="en-US" sz="2800" dirty="0" smtClean="0"/>
              <a:t>Download this slides at:</a:t>
            </a:r>
          </a:p>
          <a:p>
            <a:pPr algn="ctr"/>
            <a:r>
              <a:rPr lang="en-US" sz="2800" dirty="0" err="1" smtClean="0"/>
              <a:t>Hemophilia.mcmaster.ca</a:t>
            </a:r>
            <a:r>
              <a:rPr lang="en-US" sz="2800" dirty="0" smtClean="0"/>
              <a:t>/resources</a:t>
            </a:r>
          </a:p>
        </p:txBody>
      </p:sp>
    </p:spTree>
    <p:extLst>
      <p:ext uri="{BB962C8B-B14F-4D97-AF65-F5344CB8AC3E}">
        <p14:creationId xmlns:p14="http://schemas.microsoft.com/office/powerpoint/2010/main" val="4358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in EBM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553981"/>
              </p:ext>
            </p:extLst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229"/>
                <a:gridCol w="5965371"/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[P]</a:t>
                      </a:r>
                      <a:r>
                        <a:rPr lang="en-US" sz="2800" dirty="0" err="1" smtClean="0"/>
                        <a:t>opulation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 patients without</a:t>
                      </a:r>
                      <a:r>
                        <a:rPr lang="en-US" sz="2800" baseline="0" dirty="0" smtClean="0"/>
                        <a:t> bleeding history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[I]</a:t>
                      </a:r>
                      <a:r>
                        <a:rPr lang="en-US" sz="2800" dirty="0" err="1" smtClean="0"/>
                        <a:t>ntervention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Does a normal PTT result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[C]</a:t>
                      </a:r>
                      <a:r>
                        <a:rPr lang="en-US" sz="2800" dirty="0" err="1" smtClean="0"/>
                        <a:t>omparator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….(within the normal range)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[O]</a:t>
                      </a:r>
                      <a:r>
                        <a:rPr lang="en-US" sz="2800" dirty="0" err="1" smtClean="0"/>
                        <a:t>utcome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Rule out a bleeding disorder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[T]</a:t>
                      </a:r>
                      <a:r>
                        <a:rPr lang="en-US" sz="2800" dirty="0" err="1" smtClean="0"/>
                        <a:t>ime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Before ENT</a:t>
                      </a:r>
                      <a:r>
                        <a:rPr lang="en-US" sz="2800" baseline="0" dirty="0" smtClean="0"/>
                        <a:t> surgery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in EBM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193747"/>
              </p:ext>
            </p:extLst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229"/>
                <a:gridCol w="5965371"/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[P]</a:t>
                      </a:r>
                      <a:r>
                        <a:rPr lang="en-US" sz="2800" dirty="0" err="1" smtClean="0"/>
                        <a:t>opulation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 patients without</a:t>
                      </a:r>
                      <a:r>
                        <a:rPr lang="en-US" sz="2800" baseline="0" dirty="0" smtClean="0"/>
                        <a:t> bleeding history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[I]</a:t>
                      </a:r>
                      <a:r>
                        <a:rPr lang="en-US" sz="2800" dirty="0" err="1" smtClean="0"/>
                        <a:t>ntervention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Can a POC PTT be used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[C]</a:t>
                      </a:r>
                      <a:r>
                        <a:rPr lang="en-US" sz="2800" dirty="0" err="1" smtClean="0"/>
                        <a:t>omparator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instead that a standard PTT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[O]</a:t>
                      </a:r>
                      <a:r>
                        <a:rPr lang="en-US" sz="2800" dirty="0" err="1" smtClean="0"/>
                        <a:t>utcome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To rule out a bleeding disorder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[T]</a:t>
                      </a:r>
                      <a:r>
                        <a:rPr lang="en-US" sz="2800" dirty="0" err="1" smtClean="0"/>
                        <a:t>ime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Before ENT</a:t>
                      </a:r>
                      <a:r>
                        <a:rPr lang="en-US" sz="2800" baseline="0" dirty="0" smtClean="0"/>
                        <a:t> surgery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7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“purely” laboratory domain?</a:t>
            </a:r>
          </a:p>
          <a:p>
            <a:endParaRPr lang="en-US" dirty="0"/>
          </a:p>
          <a:p>
            <a:r>
              <a:rPr lang="en-US" dirty="0" smtClean="0"/>
              <a:t>Normal ranges</a:t>
            </a:r>
          </a:p>
          <a:p>
            <a:r>
              <a:rPr lang="en-US" dirty="0" smtClean="0"/>
              <a:t>Test validation</a:t>
            </a:r>
          </a:p>
          <a:p>
            <a:r>
              <a:rPr lang="en-US" dirty="0" smtClean="0"/>
              <a:t>Test characteristics</a:t>
            </a:r>
          </a:p>
          <a:p>
            <a:r>
              <a:rPr lang="en-US" dirty="0" smtClean="0"/>
              <a:t>Diagnostic algorithms</a:t>
            </a:r>
          </a:p>
          <a:p>
            <a:r>
              <a:rPr lang="en-US" dirty="0" smtClean="0"/>
              <a:t>Pre-analytical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“purely” clinical domain?</a:t>
            </a:r>
          </a:p>
          <a:p>
            <a:endParaRPr lang="en-US" dirty="0"/>
          </a:p>
          <a:p>
            <a:r>
              <a:rPr lang="en-US" dirty="0" smtClean="0"/>
              <a:t>Treatment?</a:t>
            </a:r>
          </a:p>
          <a:p>
            <a:r>
              <a:rPr lang="en-US" dirty="0" smtClean="0"/>
              <a:t>Well…</a:t>
            </a:r>
          </a:p>
          <a:p>
            <a:pPr lvl="1"/>
            <a:r>
              <a:rPr lang="en-US" dirty="0" smtClean="0"/>
              <a:t>Evidence based treatment is defined in PICO terms – P and O have in a vast majority of cases a laboratory component (in hematology more than average).</a:t>
            </a:r>
          </a:p>
        </p:txBody>
      </p:sp>
    </p:spTree>
    <p:extLst>
      <p:ext uri="{BB962C8B-B14F-4D97-AF65-F5344CB8AC3E}">
        <p14:creationId xmlns:p14="http://schemas.microsoft.com/office/powerpoint/2010/main" val="38644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2431</Words>
  <Application>Microsoft Office PowerPoint</Application>
  <PresentationFormat>On-screen Show (4:3)</PresentationFormat>
  <Paragraphs>430</Paragraphs>
  <Slides>53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1_Office Theme</vt:lpstr>
      <vt:lpstr>USING EVIDENCE FOR HEMATOLOGY LABORATORY PRACTICE </vt:lpstr>
      <vt:lpstr>Disclosures</vt:lpstr>
      <vt:lpstr>Our itinerary</vt:lpstr>
      <vt:lpstr>PowerPoint Presentation</vt:lpstr>
      <vt:lpstr>EVIDENCE &amp; HEMATOLOGY LABORATORY PRACTICE</vt:lpstr>
      <vt:lpstr>Questions in EBM</vt:lpstr>
      <vt:lpstr>Questions in EBM</vt:lpstr>
      <vt:lpstr>Perspectives..</vt:lpstr>
      <vt:lpstr>Perspectives..</vt:lpstr>
      <vt:lpstr>Perspectives..</vt:lpstr>
      <vt:lpstr>One simple example: D-Dimer to predict recurrent VTE</vt:lpstr>
      <vt:lpstr>PowerPoint Presentation</vt:lpstr>
      <vt:lpstr>One simple example: D-Dimer to predict recurrent VTE</vt:lpstr>
      <vt:lpstr>Diagnosis versus Prognosis</vt:lpstr>
      <vt:lpstr>PowerPoint Presentation</vt:lpstr>
      <vt:lpstr>Phases of diagnostic studies</vt:lpstr>
      <vt:lpstr>Diagnostic test performance indexes </vt:lpstr>
      <vt:lpstr>Study designs</vt:lpstr>
      <vt:lpstr>PowerPoint Presentation</vt:lpstr>
      <vt:lpstr>Bias in Diagnostics Research</vt:lpstr>
      <vt:lpstr>PowerPoint Presentation</vt:lpstr>
      <vt:lpstr>Comparison of two tests</vt:lpstr>
      <vt:lpstr>PowerPoint Presentation</vt:lpstr>
      <vt:lpstr>The original example</vt:lpstr>
      <vt:lpstr>Fancier statistics</vt:lpstr>
      <vt:lpstr>PowerPoint Presentation</vt:lpstr>
      <vt:lpstr>Bland &amp; Altman plots</vt:lpstr>
      <vt:lpstr>Bland &amp; Altman plots</vt:lpstr>
      <vt:lpstr>Classification properties</vt:lpstr>
      <vt:lpstr>SEARCHING AND SUMMARIZING the evidence</vt:lpstr>
      <vt:lpstr>PowerPoint Presentation</vt:lpstr>
      <vt:lpstr>PowerPoint Presentation</vt:lpstr>
      <vt:lpstr>Systematic Review in diagnosis</vt:lpstr>
      <vt:lpstr>Systematic review in laboratory hematology</vt:lpstr>
      <vt:lpstr>Clinical practice guidelines</vt:lpstr>
      <vt:lpstr>Guideline in laboratory hematology</vt:lpstr>
      <vt:lpstr>Guideline in laboratory hematology</vt:lpstr>
      <vt:lpstr>PowerPoint Presentation</vt:lpstr>
      <vt:lpstr>PowerPoint Presentation</vt:lpstr>
      <vt:lpstr>AGREE appraisals</vt:lpstr>
      <vt:lpstr>6 domains &amp; 23 items</vt:lpstr>
      <vt:lpstr>PowerPoint Presentation</vt:lpstr>
      <vt:lpstr>PowerPoint Presentation</vt:lpstr>
      <vt:lpstr>GRADE for DIAGNOSIS (AND PROGNOSIS)</vt:lpstr>
      <vt:lpstr>PowerPoint Presentation</vt:lpstr>
      <vt:lpstr>Study designs IV</vt:lpstr>
      <vt:lpstr>Study designs III</vt:lpstr>
      <vt:lpstr>GRADE’s specifics for diagnosis</vt:lpstr>
      <vt:lpstr>PowerPoint Presentation</vt:lpstr>
      <vt:lpstr>PowerPoint Presentation</vt:lpstr>
      <vt:lpstr>PowerPoint Presentation</vt:lpstr>
      <vt:lpstr>To conclude..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EVIDENCE FOR HEMATOLOGY LABORATORY PRACTICE</dc:title>
  <dc:creator>Alfonso Iorio</dc:creator>
  <cp:lastModifiedBy>dawn</cp:lastModifiedBy>
  <cp:revision>75</cp:revision>
  <dcterms:created xsi:type="dcterms:W3CDTF">2015-05-01T00:37:23Z</dcterms:created>
  <dcterms:modified xsi:type="dcterms:W3CDTF">2015-05-21T12:45:10Z</dcterms:modified>
</cp:coreProperties>
</file>