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42" r:id="rId3"/>
    <p:sldId id="396" r:id="rId4"/>
    <p:sldId id="394" r:id="rId5"/>
    <p:sldId id="397" r:id="rId6"/>
    <p:sldId id="398" r:id="rId7"/>
    <p:sldId id="399" r:id="rId8"/>
    <p:sldId id="400" r:id="rId9"/>
    <p:sldId id="425" r:id="rId10"/>
    <p:sldId id="424" r:id="rId11"/>
    <p:sldId id="390" r:id="rId12"/>
    <p:sldId id="409" r:id="rId13"/>
    <p:sldId id="407" r:id="rId14"/>
    <p:sldId id="401" r:id="rId15"/>
    <p:sldId id="402" r:id="rId16"/>
    <p:sldId id="415" r:id="rId17"/>
    <p:sldId id="405" r:id="rId18"/>
    <p:sldId id="406" r:id="rId19"/>
    <p:sldId id="428" r:id="rId20"/>
    <p:sldId id="427" r:id="rId21"/>
    <p:sldId id="426" r:id="rId22"/>
    <p:sldId id="366" r:id="rId23"/>
    <p:sldId id="410" r:id="rId24"/>
    <p:sldId id="411" r:id="rId25"/>
    <p:sldId id="429" r:id="rId26"/>
    <p:sldId id="395" r:id="rId27"/>
    <p:sldId id="416" r:id="rId28"/>
    <p:sldId id="417" r:id="rId29"/>
    <p:sldId id="412" r:id="rId30"/>
    <p:sldId id="413" r:id="rId31"/>
    <p:sldId id="414" r:id="rId32"/>
    <p:sldId id="422" r:id="rId33"/>
    <p:sldId id="403" r:id="rId34"/>
    <p:sldId id="418" r:id="rId35"/>
    <p:sldId id="419" r:id="rId36"/>
    <p:sldId id="420" r:id="rId37"/>
    <p:sldId id="421" r:id="rId38"/>
    <p:sldId id="423" r:id="rId39"/>
    <p:sldId id="389" r:id="rId40"/>
    <p:sldId id="392" r:id="rId41"/>
    <p:sldId id="391" r:id="rId42"/>
    <p:sldId id="43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26" autoAdjust="0"/>
    <p:restoredTop sz="76344" autoAdjust="0"/>
  </p:normalViewPr>
  <p:slideViewPr>
    <p:cSldViewPr>
      <p:cViewPr>
        <p:scale>
          <a:sx n="85" d="100"/>
          <a:sy n="85" d="100"/>
        </p:scale>
        <p:origin x="-1648" y="-15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45005" cy="45005"/>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lfonso:Documents:Transfer:AAA%20-%20Abstracts%20and%20meetings:2015:EAHAD:UKHCDO.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endParaRPr lang="en-US" sz="2800" dirty="0"/>
          </a:p>
        </c:rich>
      </c:tx>
      <c:layout>
        <c:manualLayout>
          <c:xMode val="edge"/>
          <c:yMode val="edge"/>
          <c:x val="0.0355136581234035"/>
          <c:y val="0.0"/>
        </c:manualLayout>
      </c:layout>
      <c:overlay val="0"/>
    </c:title>
    <c:autoTitleDeleted val="0"/>
    <c:plotArea>
      <c:layout/>
      <c:lineChart>
        <c:grouping val="standard"/>
        <c:varyColors val="0"/>
        <c:ser>
          <c:idx val="0"/>
          <c:order val="0"/>
          <c:tx>
            <c:strRef>
              <c:f>Sheet1!$E$22</c:f>
              <c:strCache>
                <c:ptCount val="1"/>
                <c:pt idx="0">
                  <c:v>Advate nR</c:v>
                </c:pt>
              </c:strCache>
            </c:strRef>
          </c:tx>
          <c:spPr>
            <a:ln>
              <a:solidFill>
                <a:srgbClr val="3366FF"/>
              </a:solidFill>
              <a:prstDash val="solid"/>
            </a:ln>
          </c:spPr>
          <c:dLbls>
            <c:txPr>
              <a:bodyPr/>
              <a:lstStyle/>
              <a:p>
                <a:pPr>
                  <a:defRPr sz="2400">
                    <a:solidFill>
                      <a:srgbClr val="3366FF"/>
                    </a:solidFill>
                  </a:defRPr>
                </a:pPr>
                <a:endParaRPr lang="en-US"/>
              </a:p>
            </c:txPr>
            <c:showLegendKey val="0"/>
            <c:showVal val="1"/>
            <c:showCatName val="0"/>
            <c:showSerName val="0"/>
            <c:showPercent val="0"/>
            <c:showBubbleSize val="0"/>
            <c:showLeaderLines val="0"/>
          </c:dLbls>
          <c:cat>
            <c:strRef>
              <c:f>Sheet1!$D$23:$D$25</c:f>
              <c:strCache>
                <c:ptCount val="3"/>
                <c:pt idx="0">
                  <c:v>Y 2000-2004</c:v>
                </c:pt>
                <c:pt idx="1">
                  <c:v>Y 2005-2008</c:v>
                </c:pt>
                <c:pt idx="2">
                  <c:v>Y 2009-2013</c:v>
                </c:pt>
              </c:strCache>
            </c:strRef>
          </c:cat>
          <c:val>
            <c:numRef>
              <c:f>Sheet1!$E$23:$E$25</c:f>
              <c:numCache>
                <c:formatCode>0.0</c:formatCode>
                <c:ptCount val="3"/>
                <c:pt idx="0">
                  <c:v>14.28571428571428</c:v>
                </c:pt>
                <c:pt idx="1">
                  <c:v>22.98850574712644</c:v>
                </c:pt>
                <c:pt idx="2">
                  <c:v>26.66666666666667</c:v>
                </c:pt>
              </c:numCache>
            </c:numRef>
          </c:val>
          <c:smooth val="0"/>
        </c:ser>
        <c:ser>
          <c:idx val="1"/>
          <c:order val="1"/>
          <c:tx>
            <c:strRef>
              <c:f>Sheet1!$F$22</c:f>
              <c:strCache>
                <c:ptCount val="1"/>
                <c:pt idx="0">
                  <c:v>Kogenate nR</c:v>
                </c:pt>
              </c:strCache>
            </c:strRef>
          </c:tx>
          <c:spPr>
            <a:ln>
              <a:solidFill>
                <a:srgbClr val="FF0000"/>
              </a:solidFill>
              <a:prstDash val="solid"/>
            </a:ln>
          </c:spPr>
          <c:dLbls>
            <c:txPr>
              <a:bodyPr/>
              <a:lstStyle/>
              <a:p>
                <a:pPr>
                  <a:defRPr sz="2400">
                    <a:solidFill>
                      <a:srgbClr val="FF0000"/>
                    </a:solidFill>
                  </a:defRPr>
                </a:pPr>
                <a:endParaRPr lang="en-US"/>
              </a:p>
            </c:txPr>
            <c:showLegendKey val="0"/>
            <c:showVal val="1"/>
            <c:showCatName val="0"/>
            <c:showSerName val="0"/>
            <c:showPercent val="0"/>
            <c:showBubbleSize val="0"/>
            <c:showLeaderLines val="0"/>
          </c:dLbls>
          <c:cat>
            <c:strRef>
              <c:f>Sheet1!$D$23:$D$25</c:f>
              <c:strCache>
                <c:ptCount val="3"/>
                <c:pt idx="0">
                  <c:v>Y 2000-2004</c:v>
                </c:pt>
                <c:pt idx="1">
                  <c:v>Y 2005-2008</c:v>
                </c:pt>
                <c:pt idx="2">
                  <c:v>Y 2009-2013</c:v>
                </c:pt>
              </c:strCache>
            </c:strRef>
          </c:cat>
          <c:val>
            <c:numRef>
              <c:f>Sheet1!$F$23:$F$25</c:f>
              <c:numCache>
                <c:formatCode>0.0</c:formatCode>
                <c:ptCount val="3"/>
                <c:pt idx="0">
                  <c:v>36.3636363636362</c:v>
                </c:pt>
                <c:pt idx="1">
                  <c:v>44.0</c:v>
                </c:pt>
                <c:pt idx="2">
                  <c:v>14.81481481481481</c:v>
                </c:pt>
              </c:numCache>
            </c:numRef>
          </c:val>
          <c:smooth val="0"/>
        </c:ser>
        <c:ser>
          <c:idx val="2"/>
          <c:order val="2"/>
          <c:tx>
            <c:strRef>
              <c:f>Sheet1!$G$22</c:f>
              <c:strCache>
                <c:ptCount val="1"/>
                <c:pt idx="0">
                  <c:v>Adavte R</c:v>
                </c:pt>
              </c:strCache>
            </c:strRef>
          </c:tx>
          <c:spPr>
            <a:ln>
              <a:solidFill>
                <a:srgbClr val="3366FF"/>
              </a:solidFill>
              <a:prstDash val="sysDash"/>
            </a:ln>
          </c:spPr>
          <c:dLbls>
            <c:txPr>
              <a:bodyPr/>
              <a:lstStyle/>
              <a:p>
                <a:pPr>
                  <a:defRPr sz="2400">
                    <a:solidFill>
                      <a:srgbClr val="3366FF"/>
                    </a:solidFill>
                  </a:defRPr>
                </a:pPr>
                <a:endParaRPr lang="en-US"/>
              </a:p>
            </c:txPr>
            <c:showLegendKey val="0"/>
            <c:showVal val="1"/>
            <c:showCatName val="0"/>
            <c:showSerName val="0"/>
            <c:showPercent val="0"/>
            <c:showBubbleSize val="0"/>
            <c:showLeaderLines val="0"/>
          </c:dLbls>
          <c:cat>
            <c:strRef>
              <c:f>Sheet1!$D$23:$D$25</c:f>
              <c:strCache>
                <c:ptCount val="3"/>
                <c:pt idx="0">
                  <c:v>Y 2000-2004</c:v>
                </c:pt>
                <c:pt idx="1">
                  <c:v>Y 2005-2008</c:v>
                </c:pt>
                <c:pt idx="2">
                  <c:v>Y 2009-2013</c:v>
                </c:pt>
              </c:strCache>
            </c:strRef>
          </c:cat>
          <c:val>
            <c:numRef>
              <c:f>Sheet1!$G$23:$G$25</c:f>
              <c:numCache>
                <c:formatCode>0.0</c:formatCode>
                <c:ptCount val="3"/>
                <c:pt idx="0">
                  <c:v>40.0</c:v>
                </c:pt>
                <c:pt idx="1">
                  <c:v>20.0</c:v>
                </c:pt>
                <c:pt idx="2">
                  <c:v>38.46153846153847</c:v>
                </c:pt>
              </c:numCache>
            </c:numRef>
          </c:val>
          <c:smooth val="0"/>
        </c:ser>
        <c:ser>
          <c:idx val="3"/>
          <c:order val="3"/>
          <c:tx>
            <c:strRef>
              <c:f>Sheet1!$H$22</c:f>
              <c:strCache>
                <c:ptCount val="1"/>
                <c:pt idx="0">
                  <c:v>Kogenate R</c:v>
                </c:pt>
              </c:strCache>
            </c:strRef>
          </c:tx>
          <c:spPr>
            <a:ln>
              <a:solidFill>
                <a:srgbClr val="FF0000"/>
              </a:solidFill>
              <a:prstDash val="sysDash"/>
            </a:ln>
          </c:spPr>
          <c:dLbls>
            <c:txPr>
              <a:bodyPr/>
              <a:lstStyle/>
              <a:p>
                <a:pPr>
                  <a:defRPr sz="2400">
                    <a:solidFill>
                      <a:srgbClr val="FF0000"/>
                    </a:solidFill>
                  </a:defRPr>
                </a:pPr>
                <a:endParaRPr lang="en-US"/>
              </a:p>
            </c:txPr>
            <c:showLegendKey val="0"/>
            <c:showVal val="1"/>
            <c:showCatName val="0"/>
            <c:showSerName val="0"/>
            <c:showPercent val="0"/>
            <c:showBubbleSize val="0"/>
            <c:showLeaderLines val="0"/>
          </c:dLbls>
          <c:cat>
            <c:strRef>
              <c:f>Sheet1!$D$23:$D$25</c:f>
              <c:strCache>
                <c:ptCount val="3"/>
                <c:pt idx="0">
                  <c:v>Y 2000-2004</c:v>
                </c:pt>
                <c:pt idx="1">
                  <c:v>Y 2005-2008</c:v>
                </c:pt>
                <c:pt idx="2">
                  <c:v>Y 2009-2013</c:v>
                </c:pt>
              </c:strCache>
            </c:strRef>
          </c:cat>
          <c:val>
            <c:numRef>
              <c:f>Sheet1!$H$23:$H$25</c:f>
              <c:numCache>
                <c:formatCode>0.0</c:formatCode>
                <c:ptCount val="3"/>
                <c:pt idx="0">
                  <c:v>40.0</c:v>
                </c:pt>
                <c:pt idx="1">
                  <c:v>83.3333333333331</c:v>
                </c:pt>
                <c:pt idx="2">
                  <c:v>20.0</c:v>
                </c:pt>
              </c:numCache>
            </c:numRef>
          </c:val>
          <c:smooth val="0"/>
        </c:ser>
        <c:dLbls>
          <c:showLegendKey val="0"/>
          <c:showVal val="1"/>
          <c:showCatName val="0"/>
          <c:showSerName val="0"/>
          <c:showPercent val="0"/>
          <c:showBubbleSize val="0"/>
        </c:dLbls>
        <c:marker val="1"/>
        <c:smooth val="0"/>
        <c:axId val="-2123295496"/>
        <c:axId val="-2022524888"/>
      </c:lineChart>
      <c:catAx>
        <c:axId val="-2123295496"/>
        <c:scaling>
          <c:orientation val="minMax"/>
        </c:scaling>
        <c:delete val="0"/>
        <c:axPos val="b"/>
        <c:majorTickMark val="none"/>
        <c:minorTickMark val="none"/>
        <c:tickLblPos val="nextTo"/>
        <c:txPr>
          <a:bodyPr/>
          <a:lstStyle/>
          <a:p>
            <a:pPr>
              <a:defRPr sz="2400"/>
            </a:pPr>
            <a:endParaRPr lang="en-US"/>
          </a:p>
        </c:txPr>
        <c:crossAx val="-2022524888"/>
        <c:crosses val="autoZero"/>
        <c:auto val="1"/>
        <c:lblAlgn val="ctr"/>
        <c:lblOffset val="100"/>
        <c:noMultiLvlLbl val="0"/>
      </c:catAx>
      <c:valAx>
        <c:axId val="-2022524888"/>
        <c:scaling>
          <c:orientation val="minMax"/>
        </c:scaling>
        <c:delete val="1"/>
        <c:axPos val="l"/>
        <c:numFmt formatCode="0.0" sourceLinked="1"/>
        <c:majorTickMark val="none"/>
        <c:minorTickMark val="none"/>
        <c:tickLblPos val="nextTo"/>
        <c:crossAx val="-2123295496"/>
        <c:crosses val="autoZero"/>
        <c:crossBetween val="between"/>
      </c:valAx>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Stable negative</c:v>
                </c:pt>
              </c:strCache>
            </c:strRef>
          </c:tx>
          <c:invertIfNegative val="0"/>
          <c:cat>
            <c:strRef>
              <c:f>Sheet1!$A$2:$A$4</c:f>
              <c:strCache>
                <c:ptCount val="3"/>
                <c:pt idx="0">
                  <c:v>Total</c:v>
                </c:pt>
                <c:pt idx="1">
                  <c:v>Severe</c:v>
                </c:pt>
                <c:pt idx="2">
                  <c:v>Moderate</c:v>
                </c:pt>
              </c:strCache>
            </c:strRef>
          </c:cat>
          <c:val>
            <c:numRef>
              <c:f>Sheet1!$B$2:$B$4</c:f>
              <c:numCache>
                <c:formatCode>General</c:formatCode>
                <c:ptCount val="3"/>
                <c:pt idx="0">
                  <c:v>21.7</c:v>
                </c:pt>
                <c:pt idx="1">
                  <c:v>33.3</c:v>
                </c:pt>
                <c:pt idx="2">
                  <c:v>18.9</c:v>
                </c:pt>
              </c:numCache>
            </c:numRef>
          </c:val>
        </c:ser>
        <c:ser>
          <c:idx val="1"/>
          <c:order val="1"/>
          <c:tx>
            <c:strRef>
              <c:f>Sheet1!$C$1</c:f>
              <c:strCache>
                <c:ptCount val="1"/>
                <c:pt idx="0">
                  <c:v>Stable positive</c:v>
                </c:pt>
              </c:strCache>
            </c:strRef>
          </c:tx>
          <c:invertIfNegative val="0"/>
          <c:cat>
            <c:strRef>
              <c:f>Sheet1!$A$2:$A$4</c:f>
              <c:strCache>
                <c:ptCount val="3"/>
                <c:pt idx="0">
                  <c:v>Total</c:v>
                </c:pt>
                <c:pt idx="1">
                  <c:v>Severe</c:v>
                </c:pt>
                <c:pt idx="2">
                  <c:v>Moderate</c:v>
                </c:pt>
              </c:strCache>
            </c:strRef>
          </c:cat>
          <c:val>
            <c:numRef>
              <c:f>Sheet1!$C$2:$C$4</c:f>
              <c:numCache>
                <c:formatCode>General</c:formatCode>
                <c:ptCount val="3"/>
                <c:pt idx="0">
                  <c:v>28.3</c:v>
                </c:pt>
                <c:pt idx="1">
                  <c:v>22.2</c:v>
                </c:pt>
                <c:pt idx="2">
                  <c:v>29.7</c:v>
                </c:pt>
              </c:numCache>
            </c:numRef>
          </c:val>
        </c:ser>
        <c:ser>
          <c:idx val="2"/>
          <c:order val="2"/>
          <c:tx>
            <c:strRef>
              <c:f>Sheet1!$D$1</c:f>
              <c:strCache>
                <c:ptCount val="1"/>
                <c:pt idx="0">
                  <c:v>Unstable</c:v>
                </c:pt>
              </c:strCache>
            </c:strRef>
          </c:tx>
          <c:invertIfNegative val="0"/>
          <c:cat>
            <c:strRef>
              <c:f>Sheet1!$A$2:$A$4</c:f>
              <c:strCache>
                <c:ptCount val="3"/>
                <c:pt idx="0">
                  <c:v>Total</c:v>
                </c:pt>
                <c:pt idx="1">
                  <c:v>Severe</c:v>
                </c:pt>
                <c:pt idx="2">
                  <c:v>Moderate</c:v>
                </c:pt>
              </c:strCache>
            </c:strRef>
          </c:cat>
          <c:val>
            <c:numRef>
              <c:f>Sheet1!$D$2:$D$4</c:f>
              <c:numCache>
                <c:formatCode>General</c:formatCode>
                <c:ptCount val="3"/>
                <c:pt idx="0">
                  <c:v>50.0</c:v>
                </c:pt>
                <c:pt idx="1">
                  <c:v>44.4</c:v>
                </c:pt>
                <c:pt idx="2">
                  <c:v>51.4</c:v>
                </c:pt>
              </c:numCache>
            </c:numRef>
          </c:val>
        </c:ser>
        <c:dLbls>
          <c:showLegendKey val="0"/>
          <c:showVal val="0"/>
          <c:showCatName val="0"/>
          <c:showSerName val="0"/>
          <c:showPercent val="0"/>
          <c:showBubbleSize val="0"/>
        </c:dLbls>
        <c:gapWidth val="150"/>
        <c:axId val="-2097349752"/>
        <c:axId val="-2127995560"/>
      </c:barChart>
      <c:catAx>
        <c:axId val="-2097349752"/>
        <c:scaling>
          <c:orientation val="minMax"/>
        </c:scaling>
        <c:delete val="0"/>
        <c:axPos val="b"/>
        <c:majorTickMark val="out"/>
        <c:minorTickMark val="none"/>
        <c:tickLblPos val="nextTo"/>
        <c:crossAx val="-2127995560"/>
        <c:crosses val="autoZero"/>
        <c:auto val="1"/>
        <c:lblAlgn val="ctr"/>
        <c:lblOffset val="100"/>
        <c:noMultiLvlLbl val="0"/>
      </c:catAx>
      <c:valAx>
        <c:axId val="-2127995560"/>
        <c:scaling>
          <c:orientation val="minMax"/>
        </c:scaling>
        <c:delete val="0"/>
        <c:axPos val="l"/>
        <c:majorGridlines/>
        <c:numFmt formatCode="General" sourceLinked="1"/>
        <c:majorTickMark val="out"/>
        <c:minorTickMark val="none"/>
        <c:tickLblPos val="nextTo"/>
        <c:crossAx val="-20973497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Permanent</c:v>
                </c:pt>
              </c:strCache>
            </c:strRef>
          </c:tx>
          <c:invertIfNegative val="0"/>
          <c:cat>
            <c:strRef>
              <c:f>Sheet1!$A$2:$A$4</c:f>
              <c:strCache>
                <c:ptCount val="3"/>
                <c:pt idx="0">
                  <c:v>Total</c:v>
                </c:pt>
                <c:pt idx="1">
                  <c:v>Severe</c:v>
                </c:pt>
                <c:pt idx="2">
                  <c:v>Moderate</c:v>
                </c:pt>
              </c:strCache>
            </c:strRef>
          </c:cat>
          <c:val>
            <c:numRef>
              <c:f>Sheet1!$B$2:$B$4</c:f>
              <c:numCache>
                <c:formatCode>General</c:formatCode>
                <c:ptCount val="3"/>
                <c:pt idx="0" formatCode="0">
                  <c:v>35.0</c:v>
                </c:pt>
                <c:pt idx="1">
                  <c:v>36.0</c:v>
                </c:pt>
                <c:pt idx="2">
                  <c:v>30.0</c:v>
                </c:pt>
              </c:numCache>
            </c:numRef>
          </c:val>
        </c:ser>
        <c:ser>
          <c:idx val="1"/>
          <c:order val="1"/>
          <c:tx>
            <c:strRef>
              <c:f>Sheet1!$C$1</c:f>
              <c:strCache>
                <c:ptCount val="1"/>
                <c:pt idx="0">
                  <c:v>Transient</c:v>
                </c:pt>
              </c:strCache>
            </c:strRef>
          </c:tx>
          <c:invertIfNegative val="0"/>
          <c:cat>
            <c:strRef>
              <c:f>Sheet1!$A$2:$A$4</c:f>
              <c:strCache>
                <c:ptCount val="3"/>
                <c:pt idx="0">
                  <c:v>Total</c:v>
                </c:pt>
                <c:pt idx="1">
                  <c:v>Severe</c:v>
                </c:pt>
                <c:pt idx="2">
                  <c:v>Moderate</c:v>
                </c:pt>
              </c:strCache>
            </c:strRef>
          </c:cat>
          <c:val>
            <c:numRef>
              <c:f>Sheet1!$C$2:$C$4</c:f>
              <c:numCache>
                <c:formatCode>General</c:formatCode>
                <c:ptCount val="3"/>
                <c:pt idx="0">
                  <c:v>39.0</c:v>
                </c:pt>
                <c:pt idx="1">
                  <c:v>38.0</c:v>
                </c:pt>
                <c:pt idx="2">
                  <c:v>50.0</c:v>
                </c:pt>
              </c:numCache>
            </c:numRef>
          </c:val>
        </c:ser>
        <c:ser>
          <c:idx val="2"/>
          <c:order val="2"/>
          <c:tx>
            <c:strRef>
              <c:f>Sheet1!$D$1</c:f>
              <c:strCache>
                <c:ptCount val="1"/>
                <c:pt idx="0">
                  <c:v>Slowly resolving</c:v>
                </c:pt>
              </c:strCache>
            </c:strRef>
          </c:tx>
          <c:invertIfNegative val="0"/>
          <c:cat>
            <c:strRef>
              <c:f>Sheet1!$A$2:$A$4</c:f>
              <c:strCache>
                <c:ptCount val="3"/>
                <c:pt idx="0">
                  <c:v>Total</c:v>
                </c:pt>
                <c:pt idx="1">
                  <c:v>Severe</c:v>
                </c:pt>
                <c:pt idx="2">
                  <c:v>Moderate</c:v>
                </c:pt>
              </c:strCache>
            </c:strRef>
          </c:cat>
          <c:val>
            <c:numRef>
              <c:f>Sheet1!$D$2:$D$4</c:f>
              <c:numCache>
                <c:formatCode>General</c:formatCode>
                <c:ptCount val="3"/>
                <c:pt idx="0">
                  <c:v>26.0</c:v>
                </c:pt>
                <c:pt idx="1">
                  <c:v>26.0</c:v>
                </c:pt>
                <c:pt idx="2">
                  <c:v>20.0</c:v>
                </c:pt>
              </c:numCache>
            </c:numRef>
          </c:val>
        </c:ser>
        <c:dLbls>
          <c:showLegendKey val="0"/>
          <c:showVal val="0"/>
          <c:showCatName val="0"/>
          <c:showSerName val="0"/>
          <c:showPercent val="0"/>
          <c:showBubbleSize val="0"/>
        </c:dLbls>
        <c:gapWidth val="150"/>
        <c:axId val="-2010557176"/>
        <c:axId val="-2104855800"/>
      </c:barChart>
      <c:catAx>
        <c:axId val="-2010557176"/>
        <c:scaling>
          <c:orientation val="minMax"/>
        </c:scaling>
        <c:delete val="0"/>
        <c:axPos val="b"/>
        <c:majorTickMark val="out"/>
        <c:minorTickMark val="none"/>
        <c:tickLblPos val="nextTo"/>
        <c:crossAx val="-2104855800"/>
        <c:crosses val="autoZero"/>
        <c:auto val="1"/>
        <c:lblAlgn val="ctr"/>
        <c:lblOffset val="100"/>
        <c:noMultiLvlLbl val="0"/>
      </c:catAx>
      <c:valAx>
        <c:axId val="-2104855800"/>
        <c:scaling>
          <c:orientation val="minMax"/>
        </c:scaling>
        <c:delete val="0"/>
        <c:axPos val="l"/>
        <c:majorGridlines/>
        <c:numFmt formatCode="0" sourceLinked="1"/>
        <c:majorTickMark val="out"/>
        <c:minorTickMark val="none"/>
        <c:tickLblPos val="nextTo"/>
        <c:crossAx val="-2010557176"/>
        <c:crosses val="autoZero"/>
        <c:crossBetween val="between"/>
      </c:valAx>
    </c:plotArea>
    <c:legend>
      <c:legendPos val="r"/>
      <c:layout>
        <c:manualLayout>
          <c:xMode val="edge"/>
          <c:yMode val="edge"/>
          <c:x val="0.67197735356732"/>
          <c:y val="0.180980354021789"/>
          <c:w val="0.305631856628423"/>
          <c:h val="0.633908842609065"/>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7F3070-31F8-4CDC-9106-CFBD5DD3A5EF}" type="datetimeFigureOut">
              <a:rPr lang="en-US" smtClean="0"/>
              <a:pPr/>
              <a:t>15-10-01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7D742-5799-4C73-962C-E688B2655C5E}" type="slidenum">
              <a:rPr lang="en-US" smtClean="0"/>
              <a:pPr/>
              <a:t>‹#›</a:t>
            </a:fld>
            <a:endParaRPr lang="en-US"/>
          </a:p>
        </p:txBody>
      </p:sp>
    </p:spTree>
    <p:extLst>
      <p:ext uri="{BB962C8B-B14F-4D97-AF65-F5344CB8AC3E}">
        <p14:creationId xmlns:p14="http://schemas.microsoft.com/office/powerpoint/2010/main" val="223834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97D742-5799-4C73-962C-E688B2655C5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97D742-5799-4C73-962C-E688B2655C5E}"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marL="742950" indent="-285750">
              <a:defRPr sz="3200">
                <a:solidFill>
                  <a:schemeClr val="tx1"/>
                </a:solidFill>
                <a:latin typeface="Arial" charset="0"/>
                <a:ea typeface="ＭＳ Ｐゴシック" charset="0"/>
              </a:defRPr>
            </a:lvl2pPr>
            <a:lvl3pPr marL="1143000" indent="-228600">
              <a:defRPr sz="3200">
                <a:solidFill>
                  <a:schemeClr val="tx1"/>
                </a:solidFill>
                <a:latin typeface="Arial" charset="0"/>
                <a:ea typeface="ＭＳ Ｐゴシック" charset="0"/>
              </a:defRPr>
            </a:lvl3pPr>
            <a:lvl4pPr marL="1600200" indent="-228600">
              <a:defRPr sz="3200">
                <a:solidFill>
                  <a:schemeClr val="tx1"/>
                </a:solidFill>
                <a:latin typeface="Arial" charset="0"/>
                <a:ea typeface="ＭＳ Ｐゴシック" charset="0"/>
              </a:defRPr>
            </a:lvl4pPr>
            <a:lvl5pPr marL="2057400" indent="-228600">
              <a:defRPr sz="3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3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3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3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3200">
                <a:solidFill>
                  <a:schemeClr val="tx1"/>
                </a:solidFill>
                <a:latin typeface="Arial" charset="0"/>
                <a:ea typeface="ＭＳ Ｐゴシック" charset="0"/>
              </a:defRPr>
            </a:lvl9pPr>
          </a:lstStyle>
          <a:p>
            <a:fld id="{4140C80F-84FC-924B-8925-88F9318C9693}" type="slidenum">
              <a:rPr lang="en-US" sz="1200">
                <a:solidFill>
                  <a:prstClr val="black"/>
                </a:solidFill>
              </a:rPr>
              <a:pPr/>
              <a:t>27</a:t>
            </a:fld>
            <a:endParaRPr lang="en-US" sz="1200">
              <a:solidFill>
                <a:prstClr val="black"/>
              </a:solidFill>
            </a:endParaRPr>
          </a:p>
        </p:txBody>
      </p:sp>
      <p:sp>
        <p:nvSpPr>
          <p:cNvPr id="65539" name="Rectangle 2"/>
          <p:cNvSpPr>
            <a:spLocks noGrp="1" noRot="1" noChangeAspect="1" noChangeArrowheads="1" noTextEdit="1"/>
          </p:cNvSpPr>
          <p:nvPr>
            <p:ph type="sldImg"/>
          </p:nvPr>
        </p:nvSpPr>
        <p:spPr>
          <a:xfrm>
            <a:off x="1143000" y="685800"/>
            <a:ext cx="4572000" cy="34290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atin typeface="Times New Roman" charset="0"/>
              </a:rPr>
              <a:t>That’s the theory behind why RCTs are powerful and here are some examples of studies in which randomization made a big difference.</a:t>
            </a:r>
          </a:p>
          <a:p>
            <a:endParaRPr lang="en-CA">
              <a:latin typeface="Times New Roman" charset="0"/>
            </a:endParaRPr>
          </a:p>
          <a:p>
            <a:r>
              <a:rPr lang="en-CA">
                <a:latin typeface="Times New Roman" charset="0"/>
              </a:rPr>
              <a:t>Surgeons developed an elegant and technically feasible method to bypass blocked arteries in the brain that were associated with stroke. The extracranial-intracranial arterial bypass was widely praised as a beneficial procedure for stroke victims in over 200 case series before a multicentre RCT was conducted. The RCT compared patients, all of whom received best medical therapy, and a random half of whom received EC-IC bypass. Those who received EC-IC bypass were shown to have a 14% increased risk of stroke compared with those who did not receive surgery.</a:t>
            </a:r>
          </a:p>
          <a:p>
            <a:endParaRPr lang="en-CA">
              <a:latin typeface="Times New Roman" charset="0"/>
            </a:endParaRPr>
          </a:p>
          <a:p>
            <a:r>
              <a:rPr lang="en-CA">
                <a:latin typeface="Times New Roman" charset="0"/>
              </a:rPr>
              <a:t>Hormonal replacement therapy, in a meta-analysis of observational studies, was reported to be associated with a 50% decrease in coronary artery disease events, leading to widespread prescription into the postmenopausal period. Eventually, however, a large RCT was performed among over 16000 women, followed for several years, which showed a Hazard Ratio of 1.29, that is, a 29% increase in coronary artery disease among post-menopausal women receiving HRT.</a:t>
            </a:r>
          </a:p>
          <a:p>
            <a:endParaRPr lang="en-CA">
              <a:latin typeface="Times New Roman" charset="0"/>
            </a:endParaRPr>
          </a:p>
          <a:p>
            <a:r>
              <a:rPr lang="en-CA">
                <a:latin typeface="Times New Roman" charset="0"/>
              </a:rPr>
              <a:t>In the third example, a large observational study found vitamin E to be associated with a significant decrease in coronary artery disease deaths – but an even larger RCT showed no such effect, and in fact found harm from higher doses.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arenR"/>
            </a:pPr>
            <a:r>
              <a:rPr lang="en-US" dirty="0" smtClean="0"/>
              <a:t>Each participant center continuously updates the list of concentrates they are can/want to use</a:t>
            </a:r>
          </a:p>
          <a:p>
            <a:pPr marL="457200" lvl="1" indent="0">
              <a:buNone/>
            </a:pPr>
            <a:r>
              <a:rPr lang="en-US" dirty="0" smtClean="0"/>
              <a:t>	This info is tracked all along</a:t>
            </a:r>
          </a:p>
          <a:p>
            <a:pPr marL="514350" indent="-514350">
              <a:buFont typeface="+mj-lt"/>
              <a:buAutoNum type="arabicParenR"/>
            </a:pPr>
            <a:r>
              <a:rPr lang="en-US" dirty="0" smtClean="0"/>
              <a:t>Each participant center register all the newborn PUPs into the registry</a:t>
            </a:r>
          </a:p>
          <a:p>
            <a:pPr marL="514350" indent="-514350">
              <a:buFont typeface="+mj-lt"/>
              <a:buAutoNum type="arabicParenR"/>
            </a:pPr>
            <a:r>
              <a:rPr lang="en-US" dirty="0" smtClean="0"/>
              <a:t>Whenever a new PUPs is to be started on treatment, consent to randomization AND/OR data collection is chosen</a:t>
            </a:r>
          </a:p>
          <a:p>
            <a:pPr marL="514350" indent="-514350">
              <a:buFont typeface="+mj-lt"/>
              <a:buAutoNum type="arabicParenR"/>
            </a:pPr>
            <a:r>
              <a:rPr lang="en-US" dirty="0" smtClean="0"/>
              <a:t>Inhibitor events are collected on both the randomized and not randomized subjects</a:t>
            </a:r>
          </a:p>
          <a:p>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28</a:t>
            </a:fld>
            <a:endParaRPr lang="en-US"/>
          </a:p>
        </p:txBody>
      </p:sp>
    </p:spTree>
    <p:extLst>
      <p:ext uri="{BB962C8B-B14F-4D97-AF65-F5344CB8AC3E}">
        <p14:creationId xmlns:p14="http://schemas.microsoft.com/office/powerpoint/2010/main" val="3611464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noProof="0" dirty="0" smtClean="0"/>
              <a:t>Challenge with a prototypical</a:t>
            </a:r>
            <a:r>
              <a:rPr lang="en-US" baseline="0" noProof="0" dirty="0" smtClean="0"/>
              <a:t> danger (mimicking infection/tissue damage) signal that induces IDO protects mice from developing inhibitor ONLY if capable of induce IDO. IDO KO hemophilic mice develop higher titer inhibitor after challenge with </a:t>
            </a:r>
            <a:r>
              <a:rPr lang="en-US" baseline="0" noProof="0" dirty="0" err="1" smtClean="0"/>
              <a:t>rhFVIII</a:t>
            </a:r>
            <a:r>
              <a:rPr lang="en-US" baseline="0" noProof="0" dirty="0" smtClean="0"/>
              <a:t> and danger signal triggering innate immunity.</a:t>
            </a:r>
            <a:endParaRPr lang="en-US" noProof="0" dirty="0"/>
          </a:p>
        </p:txBody>
      </p:sp>
      <p:sp>
        <p:nvSpPr>
          <p:cNvPr id="4" name="Segnaposto numero diapositiva 3"/>
          <p:cNvSpPr>
            <a:spLocks noGrp="1"/>
          </p:cNvSpPr>
          <p:nvPr>
            <p:ph type="sldNum" sz="quarter" idx="10"/>
          </p:nvPr>
        </p:nvSpPr>
        <p:spPr/>
        <p:txBody>
          <a:bodyPr/>
          <a:lstStyle/>
          <a:p>
            <a:fld id="{5258732C-E391-469B-819C-FF91A9DD8DCC}" type="slidenum">
              <a:rPr lang="it-IT" smtClean="0"/>
              <a:pPr/>
              <a:t>31</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prstGeom prst="rect">
            <a:avLst/>
          </a:prstGeom>
        </p:spPr>
        <p:txBody>
          <a:bodyPr/>
          <a:lstStyle/>
          <a:p>
            <a:pPr lvl="0"/>
            <a:endParaRPr/>
          </a:p>
        </p:txBody>
      </p:sp>
      <p:sp>
        <p:nvSpPr>
          <p:cNvPr id="199" name="Shape 199"/>
          <p:cNvSpPr>
            <a:spLocks noGrp="1"/>
          </p:cNvSpPr>
          <p:nvPr>
            <p:ph type="body" sz="quarter" idx="1"/>
          </p:nvPr>
        </p:nvSpPr>
        <p:spPr>
          <a:prstGeom prst="rect">
            <a:avLst/>
          </a:prstGeom>
        </p:spPr>
        <p:txBody>
          <a:bodyPr/>
          <a:lstStyle/>
          <a:p>
            <a:pPr lvl="0">
              <a:defRPr sz="1800"/>
            </a:pPr>
            <a:r>
              <a:rPr sz="2000"/>
              <a:t>Inclusion criteria: prospective or retrospective studies with follow up of at least 25 patients treated with factor VIII - separate data for PTPs to be available if PUPs included.</a:t>
            </a:r>
          </a:p>
          <a:p>
            <a:pPr lvl="0">
              <a:defRPr sz="1800"/>
            </a:pPr>
            <a:r>
              <a:rPr sz="2000"/>
              <a:t>43 inhibitors in 4323 subjects</a:t>
            </a:r>
          </a:p>
          <a:p>
            <a:pPr lvl="0">
              <a:defRPr sz="1800"/>
            </a:pPr>
            <a:r>
              <a:rPr sz="2000"/>
              <a:t>3 x 1000 patient years (1-4)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pPr lvl="0"/>
            <a:endParaRPr/>
          </a:p>
        </p:txBody>
      </p:sp>
      <p:sp>
        <p:nvSpPr>
          <p:cNvPr id="206" name="Shape 206"/>
          <p:cNvSpPr>
            <a:spLocks noGrp="1"/>
          </p:cNvSpPr>
          <p:nvPr>
            <p:ph type="body" sz="quarter" idx="1"/>
          </p:nvPr>
        </p:nvSpPr>
        <p:spPr>
          <a:prstGeom prst="rect">
            <a:avLst/>
          </a:prstGeom>
        </p:spPr>
        <p:txBody>
          <a:bodyPr/>
          <a:lstStyle/>
          <a:p>
            <a:pPr lvl="0">
              <a:defRPr sz="1800"/>
            </a:pPr>
            <a:r>
              <a:rPr sz="2000"/>
              <a:t>This slide to show the variability and consequent imprecision of estimates for individual molecules; the analysis has to be considered hypothesis generating, and no formal statistical test is possible, being the cohorts completely unrelated. </a:t>
            </a:r>
          </a:p>
          <a:p>
            <a:pPr lvl="0">
              <a:defRPr sz="1800"/>
            </a:pPr>
            <a:r>
              <a:rPr sz="2000"/>
              <a:t>The effect of adding Peerlink, invoke the importance of full data collection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dataset</a:t>
            </a:r>
            <a:r>
              <a:rPr lang="en-US" baseline="0" dirty="0" smtClean="0"/>
              <a:t> for overlap</a:t>
            </a:r>
          </a:p>
          <a:p>
            <a:endParaRPr lang="en-US" baseline="0" dirty="0" smtClean="0"/>
          </a:p>
          <a:p>
            <a:r>
              <a:rPr lang="en-US" sz="1200" kern="1200" dirty="0" smtClean="0">
                <a:solidFill>
                  <a:schemeClr val="tx1"/>
                </a:solidFill>
                <a:effectLst/>
                <a:latin typeface="+mn-lt"/>
                <a:ea typeface="+mn-ea"/>
                <a:cs typeface="+mn-cs"/>
              </a:rPr>
              <a:t>35 y median age</a:t>
            </a:r>
            <a:endParaRPr lang="en-CA"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titre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intial</a:t>
            </a:r>
            <a:r>
              <a:rPr lang="en-US" sz="1200" kern="1200" dirty="0" smtClean="0">
                <a:solidFill>
                  <a:schemeClr val="tx1"/>
                </a:solidFill>
                <a:effectLst/>
                <a:latin typeface="+mn-lt"/>
                <a:ea typeface="+mn-ea"/>
                <a:cs typeface="+mn-cs"/>
              </a:rPr>
              <a:t> 1.6 (1.6)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peak	4.8 (6.3) 135</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last	0.4 (0.5) 41</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 up (months)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29 (39)</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60% on demand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surgery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65% lifetime surgery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25% surgery within 2 month (20% in severe)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 switch over last 2 months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 malignancy within 2 months, vaccination immune dis diagnosis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intense treatment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lifetime 47%</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recent 24%</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21 used bypassing</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12 had ITI 10 successful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16 transient</a:t>
            </a:r>
            <a:endParaRPr lang="en-CA"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AFD0177F-8418-A942-9F9A-695AED190BB2}" type="slidenum">
              <a:rPr lang="en-US" smtClean="0"/>
              <a:t>36</a:t>
            </a:fld>
            <a:endParaRPr lang="en-US"/>
          </a:p>
        </p:txBody>
      </p:sp>
    </p:spTree>
    <p:extLst>
      <p:ext uri="{BB962C8B-B14F-4D97-AF65-F5344CB8AC3E}">
        <p14:creationId xmlns:p14="http://schemas.microsoft.com/office/powerpoint/2010/main" val="1100339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97D742-5799-4C73-962C-E688B2655C5E}" type="slidenum">
              <a:rPr lang="en-US" smtClean="0"/>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2DD1CE-E4ED-4412-93E3-CEC42C355B2A}"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play was a brilliant one. Directed by Roy Surette, and written for the stage by Colin Heath and Peter Anderson it took a new take on an old story. It was composed and produced by the Vancouver’s Arts Club Theatre Company a co-production with the Axis Theatre Company, both from Vancouver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By a small sample, we may judge of the whole piece."</a:t>
            </a:r>
          </a:p>
          <a:p>
            <a:endParaRPr lang="en-US" dirty="0"/>
          </a:p>
        </p:txBody>
      </p:sp>
      <p:sp>
        <p:nvSpPr>
          <p:cNvPr id="4" name="Slide Number Placeholder 3"/>
          <p:cNvSpPr>
            <a:spLocks noGrp="1"/>
          </p:cNvSpPr>
          <p:nvPr>
            <p:ph type="sldNum" sz="quarter" idx="10"/>
          </p:nvPr>
        </p:nvSpPr>
        <p:spPr/>
        <p:txBody>
          <a:bodyPr/>
          <a:lstStyle/>
          <a:p>
            <a:fld id="{9DAC5481-D146-4BA9-BE32-9B4BBB652EEF}" type="slidenum">
              <a:rPr lang="it-IT" smtClean="0"/>
              <a:pPr/>
              <a:t>4</a:t>
            </a:fld>
            <a:endParaRPr lang="it-IT"/>
          </a:p>
        </p:txBody>
      </p:sp>
    </p:spTree>
    <p:extLst>
      <p:ext uri="{BB962C8B-B14F-4D97-AF65-F5344CB8AC3E}">
        <p14:creationId xmlns:p14="http://schemas.microsoft.com/office/powerpoint/2010/main" val="197608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it-IT" dirty="0" smtClean="0"/>
              <a:t>(4) To</a:t>
            </a:r>
            <a:r>
              <a:rPr lang="it-IT" baseline="0" dirty="0" smtClean="0"/>
              <a:t> </a:t>
            </a:r>
            <a:r>
              <a:rPr lang="it-IT" baseline="0" dirty="0" err="1" smtClean="0"/>
              <a:t>comment</a:t>
            </a:r>
            <a:r>
              <a:rPr lang="it-IT" baseline="0" dirty="0" smtClean="0"/>
              <a:t> </a:t>
            </a:r>
            <a:r>
              <a:rPr lang="it-IT" baseline="0" dirty="0" err="1" smtClean="0"/>
              <a:t>about</a:t>
            </a:r>
            <a:r>
              <a:rPr lang="it-IT" baseline="0" dirty="0" smtClean="0"/>
              <a:t> the </a:t>
            </a:r>
            <a:r>
              <a:rPr lang="it-IT" baseline="0" dirty="0" err="1" smtClean="0"/>
              <a:t>interplay</a:t>
            </a:r>
            <a:r>
              <a:rPr lang="it-IT" baseline="0" dirty="0" smtClean="0"/>
              <a:t> of </a:t>
            </a:r>
            <a:r>
              <a:rPr lang="it-IT" baseline="0" dirty="0" err="1" smtClean="0"/>
              <a:t>several</a:t>
            </a:r>
            <a:r>
              <a:rPr lang="it-IT" baseline="0" dirty="0" smtClean="0"/>
              <a:t> </a:t>
            </a:r>
            <a:r>
              <a:rPr lang="it-IT" baseline="0" dirty="0" err="1" smtClean="0"/>
              <a:t>aspects</a:t>
            </a:r>
            <a:endParaRPr lang="en-US" dirty="0"/>
          </a:p>
        </p:txBody>
      </p:sp>
      <p:sp>
        <p:nvSpPr>
          <p:cNvPr id="4" name="Slide Number Placeholder 3"/>
          <p:cNvSpPr>
            <a:spLocks noGrp="1"/>
          </p:cNvSpPr>
          <p:nvPr>
            <p:ph type="sldNum" sz="quarter" idx="10"/>
          </p:nvPr>
        </p:nvSpPr>
        <p:spPr/>
        <p:txBody>
          <a:bodyPr/>
          <a:lstStyle/>
          <a:p>
            <a:fld id="{8630A472-013B-4013-924A-0501624D571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24151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prstGeom prst="rect">
            <a:avLst/>
          </a:prstGeom>
        </p:spPr>
        <p:txBody>
          <a:bodyPr/>
          <a:lstStyle/>
          <a:p>
            <a:pPr lvl="0"/>
            <a:endParaRPr/>
          </a:p>
        </p:txBody>
      </p:sp>
      <p:sp>
        <p:nvSpPr>
          <p:cNvPr id="354" name="Shape 354"/>
          <p:cNvSpPr>
            <a:spLocks noGrp="1"/>
          </p:cNvSpPr>
          <p:nvPr>
            <p:ph type="body" sz="quarter" idx="1"/>
          </p:nvPr>
        </p:nvSpPr>
        <p:spPr>
          <a:prstGeom prst="rect">
            <a:avLst/>
          </a:prstGeom>
        </p:spPr>
        <p:txBody>
          <a:bodyPr/>
          <a:lstStyle/>
          <a:p>
            <a:pPr lvl="0" defTabSz="914400">
              <a:lnSpc>
                <a:spcPct val="80000"/>
              </a:lnSpc>
              <a:spcBef>
                <a:spcPts val="300"/>
              </a:spcBef>
              <a:defRPr sz="1800"/>
            </a:pPr>
            <a:r>
              <a:rPr sz="1700">
                <a:uFill>
                  <a:solidFill/>
                </a:uFill>
                <a:latin typeface="Arial"/>
                <a:ea typeface="Arial"/>
                <a:cs typeface="Arial"/>
                <a:sym typeface="Arial"/>
              </a:rPr>
              <a:t>	subj	inhib	inhib + Ab	</a:t>
            </a:r>
          </a:p>
          <a:p>
            <a:pPr lvl="0" defTabSz="914400">
              <a:lnSpc>
                <a:spcPct val="80000"/>
              </a:lnSpc>
              <a:spcBef>
                <a:spcPts val="300"/>
              </a:spcBef>
              <a:defRPr sz="1800"/>
            </a:pPr>
            <a:r>
              <a:rPr sz="1700">
                <a:uFill>
                  <a:solidFill/>
                </a:uFill>
                <a:latin typeface="Arial"/>
                <a:ea typeface="Arial"/>
                <a:cs typeface="Arial"/>
                <a:sym typeface="Arial"/>
              </a:rPr>
              <a:t>PUPs	11 (57.9)	4 (36.4)	3 (27.3)</a:t>
            </a:r>
          </a:p>
          <a:p>
            <a:pPr lvl="0" defTabSz="914400">
              <a:lnSpc>
                <a:spcPct val="80000"/>
              </a:lnSpc>
              <a:spcBef>
                <a:spcPts val="300"/>
              </a:spcBef>
              <a:defRPr sz="1800"/>
            </a:pPr>
            <a:r>
              <a:rPr sz="1700">
                <a:uFill>
                  <a:solidFill/>
                </a:uFill>
                <a:latin typeface="Arial"/>
                <a:ea typeface="Arial"/>
                <a:cs typeface="Arial"/>
                <a:sym typeface="Arial"/>
              </a:rPr>
              <a:t>MTPs	8 (42.1)	4 (50.0)	3 (37.5)</a:t>
            </a:r>
          </a:p>
          <a:p>
            <a:pPr lvl="0" defTabSz="914400">
              <a:lnSpc>
                <a:spcPct val="80000"/>
              </a:lnSpc>
              <a:spcBef>
                <a:spcPts val="300"/>
              </a:spcBef>
              <a:defRPr sz="1800"/>
            </a:pPr>
            <a:r>
              <a:rPr sz="1700">
                <a:uFill>
                  <a:solidFill/>
                </a:uFill>
                <a:latin typeface="Arial"/>
                <a:ea typeface="Arial"/>
                <a:cs typeface="Arial"/>
                <a:sym typeface="Arial"/>
              </a:rPr>
              <a:t>Total	19 (100)	8 (42.1)	6 (31.6)</a:t>
            </a:r>
          </a:p>
          <a:p>
            <a:pPr lvl="0" defTabSz="914400">
              <a:lnSpc>
                <a:spcPct val="80000"/>
              </a:lnSpc>
              <a:spcBef>
                <a:spcPts val="300"/>
              </a:spcBef>
              <a:defRPr sz="1800"/>
            </a:pPr>
            <a:endParaRPr sz="1000">
              <a:uFill>
                <a:solidFill/>
              </a:uFill>
              <a:latin typeface="Arial"/>
              <a:ea typeface="Arial"/>
              <a:cs typeface="Arial"/>
              <a:sym typeface="Arial"/>
            </a:endParaRPr>
          </a:p>
          <a:p>
            <a:pPr lvl="0" defTabSz="914400">
              <a:lnSpc>
                <a:spcPct val="80000"/>
              </a:lnSpc>
              <a:spcBef>
                <a:spcPts val="300"/>
              </a:spcBef>
              <a:defRPr sz="1800"/>
            </a:pPr>
            <a:endParaRPr sz="1000">
              <a:uFill>
                <a:solidFill/>
              </a:uFill>
              <a:latin typeface="Arial"/>
              <a:ea typeface="Arial"/>
              <a:cs typeface="Arial"/>
              <a:sym typeface="Arial"/>
            </a:endParaRPr>
          </a:p>
          <a:p>
            <a:pPr lvl="0" defTabSz="914400">
              <a:lnSpc>
                <a:spcPct val="80000"/>
              </a:lnSpc>
              <a:spcBef>
                <a:spcPts val="300"/>
              </a:spcBef>
              <a:defRPr sz="1800"/>
            </a:pPr>
            <a:r>
              <a:rPr sz="1000" b="1">
                <a:uFill>
                  <a:solidFill/>
                </a:uFill>
                <a:latin typeface="Arial"/>
                <a:ea typeface="Arial"/>
                <a:cs typeface="Arial"/>
                <a:sym typeface="Arial"/>
              </a:rPr>
              <a:t>CSR, 11.3.1.1 Primary Endpoint</a:t>
            </a:r>
            <a:endParaRPr sz="1000">
              <a:uFill>
                <a:solidFill/>
              </a:uFill>
              <a:latin typeface="Arial"/>
              <a:ea typeface="Arial"/>
              <a:cs typeface="Arial"/>
              <a:sym typeface="Arial"/>
            </a:endParaRPr>
          </a:p>
          <a:p>
            <a:pPr lvl="0" defTabSz="914400">
              <a:lnSpc>
                <a:spcPct val="80000"/>
              </a:lnSpc>
              <a:spcBef>
                <a:spcPts val="300"/>
              </a:spcBef>
              <a:defRPr sz="1800"/>
            </a:pPr>
            <a:r>
              <a:rPr sz="1000">
                <a:uFill>
                  <a:solidFill/>
                </a:uFill>
                <a:latin typeface="Arial"/>
                <a:ea typeface="Arial"/>
                <a:cs typeface="Arial"/>
                <a:sym typeface="Arial"/>
              </a:rPr>
              <a:t>Two of the subjects initially classified as low-titer Bethesda confirmed inhibitors based on their first positive inhibitor result, subsequently converted to high titer inhibitors after having been withdrawn from the treatment regimen (subjects 610001 and 710001).</a:t>
            </a:r>
          </a:p>
          <a:p>
            <a:pPr lvl="0" defTabSz="914400">
              <a:lnSpc>
                <a:spcPct val="80000"/>
              </a:lnSpc>
              <a:spcBef>
                <a:spcPts val="300"/>
              </a:spcBef>
              <a:defRPr sz="1800"/>
            </a:pPr>
            <a:endParaRPr sz="1000">
              <a:uFill>
                <a:solidFill/>
              </a:uFill>
              <a:latin typeface="Arial"/>
              <a:ea typeface="Arial"/>
              <a:cs typeface="Arial"/>
              <a:sym typeface="Arial"/>
            </a:endParaRPr>
          </a:p>
          <a:p>
            <a:pPr lvl="0" defTabSz="914400">
              <a:lnSpc>
                <a:spcPct val="80000"/>
              </a:lnSpc>
              <a:spcBef>
                <a:spcPts val="300"/>
              </a:spcBef>
              <a:defRPr sz="1800"/>
            </a:pPr>
            <a:r>
              <a:rPr sz="1000">
                <a:uFill>
                  <a:solidFill/>
                </a:uFill>
                <a:latin typeface="Arial"/>
                <a:ea typeface="Arial"/>
                <a:cs typeface="Arial"/>
                <a:sym typeface="Arial"/>
              </a:rPr>
              <a:t>Subject </a:t>
            </a:r>
            <a:r>
              <a:rPr sz="1000" b="1">
                <a:uFill>
                  <a:solidFill/>
                </a:uFill>
                <a:latin typeface="Arial"/>
                <a:ea typeface="Arial"/>
                <a:cs typeface="Arial"/>
                <a:sym typeface="Arial"/>
              </a:rPr>
              <a:t>610001</a:t>
            </a:r>
            <a:r>
              <a:rPr sz="1000">
                <a:uFill>
                  <a:solidFill/>
                </a:uFill>
                <a:latin typeface="Arial"/>
                <a:ea typeface="Arial"/>
                <a:cs typeface="Arial"/>
                <a:sym typeface="Arial"/>
              </a:rPr>
              <a:t> had a FVIII inhibitor detected at his ED 6 visit (1.5 BU/ml), confirmed at ED 8, 4.7 BU/ml). At his termination visit (approximately 4 weeks later) his inhibitor titer was 6.3 BU/ml. At a follow-up visit approximately 4 months after initial inhibitor</a:t>
            </a:r>
          </a:p>
          <a:p>
            <a:pPr lvl="0" defTabSz="914400">
              <a:lnSpc>
                <a:spcPct val="80000"/>
              </a:lnSpc>
              <a:spcBef>
                <a:spcPts val="300"/>
              </a:spcBef>
              <a:defRPr sz="1800"/>
            </a:pPr>
            <a:r>
              <a:rPr sz="1000">
                <a:uFill>
                  <a:solidFill/>
                </a:uFill>
                <a:latin typeface="Arial"/>
                <a:ea typeface="Arial"/>
                <a:cs typeface="Arial"/>
                <a:sym typeface="Arial"/>
              </a:rPr>
              <a:t>detection (Month 3 Observational Visit) his titer was 11.4 BU/ml</a:t>
            </a:r>
          </a:p>
          <a:p>
            <a:pPr lvl="0" defTabSz="914400">
              <a:lnSpc>
                <a:spcPct val="80000"/>
              </a:lnSpc>
              <a:spcBef>
                <a:spcPts val="300"/>
              </a:spcBef>
              <a:defRPr sz="1800"/>
            </a:pPr>
            <a:r>
              <a:rPr sz="1000">
                <a:uFill>
                  <a:solidFill/>
                </a:uFill>
                <a:latin typeface="Arial"/>
                <a:ea typeface="Arial"/>
                <a:cs typeface="Arial"/>
                <a:sym typeface="Arial"/>
              </a:rPr>
              <a:t>Follow-up information on </a:t>
            </a:r>
            <a:r>
              <a:rPr sz="1000" b="1">
                <a:uFill>
                  <a:solidFill/>
                </a:uFill>
                <a:latin typeface="Arial"/>
                <a:ea typeface="Arial"/>
                <a:cs typeface="Arial"/>
                <a:sym typeface="Arial"/>
              </a:rPr>
              <a:t>subject 610001 </a:t>
            </a:r>
            <a:r>
              <a:rPr sz="1000">
                <a:uFill>
                  <a:solidFill/>
                </a:uFill>
                <a:latin typeface="Arial"/>
                <a:ea typeface="Arial"/>
                <a:cs typeface="Arial"/>
                <a:sym typeface="Arial"/>
              </a:rPr>
              <a:t>including successful ITI treatment outcome is published in</a:t>
            </a:r>
          </a:p>
          <a:p>
            <a:pPr lvl="0" defTabSz="914400">
              <a:lnSpc>
                <a:spcPct val="80000"/>
              </a:lnSpc>
              <a:spcBef>
                <a:spcPts val="300"/>
              </a:spcBef>
              <a:defRPr sz="1800"/>
            </a:pPr>
            <a:r>
              <a:rPr sz="1000">
                <a:solidFill>
                  <a:srgbClr val="C00000"/>
                </a:solidFill>
                <a:uFill>
                  <a:solidFill>
                    <a:srgbClr val="C00000"/>
                  </a:solidFill>
                </a:uFill>
                <a:latin typeface="Arial"/>
                <a:ea typeface="Arial"/>
                <a:cs typeface="Arial"/>
                <a:sym typeface="Arial"/>
              </a:rPr>
              <a:t>Moorehead et al, poster presentation at ISTH 2013</a:t>
            </a:r>
            <a:endParaRPr sz="1000">
              <a:uFill>
                <a:solidFill/>
              </a:uFill>
              <a:latin typeface="Arial"/>
              <a:ea typeface="Arial"/>
              <a:cs typeface="Arial"/>
              <a:sym typeface="Arial"/>
            </a:endParaRPr>
          </a:p>
          <a:p>
            <a:pPr lvl="0" defTabSz="914400">
              <a:lnSpc>
                <a:spcPct val="80000"/>
              </a:lnSpc>
              <a:spcBef>
                <a:spcPts val="300"/>
              </a:spcBef>
              <a:defRPr sz="1800"/>
            </a:pPr>
            <a:endParaRPr sz="1000" b="1">
              <a:uFill>
                <a:solidFill/>
              </a:uFill>
              <a:latin typeface="Arial"/>
              <a:ea typeface="Arial"/>
              <a:cs typeface="Arial"/>
              <a:sym typeface="Arial"/>
            </a:endParaRPr>
          </a:p>
          <a:p>
            <a:pPr lvl="0" defTabSz="914400">
              <a:lnSpc>
                <a:spcPct val="80000"/>
              </a:lnSpc>
              <a:spcBef>
                <a:spcPts val="300"/>
              </a:spcBef>
              <a:defRPr sz="1800"/>
            </a:pPr>
            <a:endParaRPr sz="1000" b="1">
              <a:uFill>
                <a:solidFill/>
              </a:uFill>
              <a:latin typeface="Arial"/>
              <a:ea typeface="Arial"/>
              <a:cs typeface="Arial"/>
              <a:sym typeface="Arial"/>
            </a:endParaRPr>
          </a:p>
          <a:p>
            <a:pPr lvl="0" defTabSz="914400">
              <a:lnSpc>
                <a:spcPct val="80000"/>
              </a:lnSpc>
              <a:spcBef>
                <a:spcPts val="300"/>
              </a:spcBef>
              <a:defRPr sz="1800"/>
            </a:pPr>
            <a:r>
              <a:rPr sz="1000" b="1">
                <a:uFill>
                  <a:solidFill/>
                </a:uFill>
                <a:latin typeface="Arial"/>
                <a:ea typeface="Arial"/>
                <a:cs typeface="Arial"/>
                <a:sym typeface="Arial"/>
              </a:rPr>
              <a:t>Subject 710001 </a:t>
            </a:r>
            <a:r>
              <a:rPr sz="1000">
                <a:uFill>
                  <a:solidFill/>
                </a:uFill>
                <a:latin typeface="Arial"/>
                <a:ea typeface="Arial"/>
                <a:cs typeface="Arial"/>
                <a:sym typeface="Arial"/>
              </a:rPr>
              <a:t>had a PICC line inserted in the right arm at ED 17 to the IP. This</a:t>
            </a:r>
          </a:p>
          <a:p>
            <a:pPr lvl="0" defTabSz="914400">
              <a:lnSpc>
                <a:spcPct val="80000"/>
              </a:lnSpc>
              <a:spcBef>
                <a:spcPts val="300"/>
              </a:spcBef>
              <a:defRPr sz="1800"/>
            </a:pPr>
            <a:r>
              <a:rPr sz="1000">
                <a:uFill>
                  <a:solidFill/>
                </a:uFill>
                <a:latin typeface="Arial"/>
                <a:ea typeface="Arial"/>
                <a:cs typeface="Arial"/>
                <a:sym typeface="Arial"/>
              </a:rPr>
              <a:t>intervention took place after the subject was withdrawn from further treatment with IP,</a:t>
            </a:r>
          </a:p>
          <a:p>
            <a:pPr lvl="0" defTabSz="914400">
              <a:lnSpc>
                <a:spcPct val="80000"/>
              </a:lnSpc>
              <a:spcBef>
                <a:spcPts val="300"/>
              </a:spcBef>
              <a:defRPr sz="1800"/>
            </a:pPr>
            <a:r>
              <a:rPr sz="1000">
                <a:uFill>
                  <a:solidFill/>
                </a:uFill>
                <a:latin typeface="Arial"/>
                <a:ea typeface="Arial"/>
                <a:cs typeface="Arial"/>
                <a:sym typeface="Arial"/>
              </a:rPr>
              <a:t>due to a confirmed positive FVIII inhibitor result (1.1 BU on ED 15 Visit, 02-Oct-2012),</a:t>
            </a:r>
          </a:p>
          <a:p>
            <a:pPr lvl="0" defTabSz="914400">
              <a:lnSpc>
                <a:spcPct val="80000"/>
              </a:lnSpc>
              <a:spcBef>
                <a:spcPts val="300"/>
              </a:spcBef>
              <a:defRPr sz="1800"/>
            </a:pPr>
            <a:r>
              <a:rPr sz="1000">
                <a:uFill>
                  <a:solidFill/>
                </a:uFill>
                <a:latin typeface="Arial"/>
                <a:ea typeface="Arial"/>
                <a:cs typeface="Arial"/>
                <a:sym typeface="Arial"/>
              </a:rPr>
              <a:t>and became necessary while the subject was hospitalized for a hemorrhage in the left</a:t>
            </a:r>
          </a:p>
          <a:p>
            <a:pPr lvl="0" defTabSz="914400">
              <a:lnSpc>
                <a:spcPct val="80000"/>
              </a:lnSpc>
              <a:spcBef>
                <a:spcPts val="300"/>
              </a:spcBef>
              <a:defRPr sz="1800"/>
            </a:pPr>
            <a:r>
              <a:rPr sz="1000">
                <a:uFill>
                  <a:solidFill/>
                </a:uFill>
                <a:latin typeface="Arial"/>
                <a:ea typeface="Arial"/>
                <a:cs typeface="Arial"/>
                <a:sym typeface="Arial"/>
              </a:rPr>
              <a:t>Forearm.</a:t>
            </a:r>
          </a:p>
          <a:p>
            <a:pPr lvl="0" defTabSz="914400">
              <a:lnSpc>
                <a:spcPct val="80000"/>
              </a:lnSpc>
              <a:spcBef>
                <a:spcPts val="300"/>
              </a:spcBef>
              <a:defRPr sz="1800"/>
            </a:pPr>
            <a:r>
              <a:rPr sz="1000">
                <a:uFill>
                  <a:solidFill/>
                </a:uFill>
                <a:latin typeface="Arial"/>
                <a:ea typeface="Arial"/>
                <a:cs typeface="Arial"/>
                <a:sym typeface="Arial"/>
              </a:rPr>
              <a:t>The subject’s study termination visit (16 Nov 2012) was delayed due to events occurring around</a:t>
            </a:r>
          </a:p>
          <a:p>
            <a:pPr lvl="0" defTabSz="914400">
              <a:lnSpc>
                <a:spcPct val="80000"/>
              </a:lnSpc>
              <a:spcBef>
                <a:spcPts val="300"/>
              </a:spcBef>
              <a:defRPr sz="1800"/>
            </a:pPr>
            <a:r>
              <a:rPr sz="1000">
                <a:uFill>
                  <a:solidFill/>
                </a:uFill>
                <a:latin typeface="Arial"/>
                <a:ea typeface="Arial"/>
                <a:cs typeface="Arial"/>
                <a:sym typeface="Arial"/>
              </a:rPr>
              <a:t>Hurricane Sandy (29 Oct 2012) and was thus performed after the surgery.</a:t>
            </a:r>
          </a:p>
          <a:p>
            <a:pPr lvl="0" defTabSz="914400">
              <a:lnSpc>
                <a:spcPct val="80000"/>
              </a:lnSpc>
              <a:spcBef>
                <a:spcPts val="300"/>
              </a:spcBef>
              <a:defRPr sz="1800"/>
            </a:pPr>
            <a:endParaRPr sz="1000">
              <a:uFill>
                <a:solidFill/>
              </a:uFill>
              <a:latin typeface="Arial"/>
              <a:ea typeface="Arial"/>
              <a:cs typeface="Arial"/>
              <a:sym typeface="Arial"/>
            </a:endParaRPr>
          </a:p>
          <a:p>
            <a:pPr lvl="0" defTabSz="914400">
              <a:lnSpc>
                <a:spcPct val="80000"/>
              </a:lnSpc>
              <a:spcBef>
                <a:spcPts val="300"/>
              </a:spcBef>
              <a:defRPr sz="1800"/>
            </a:pPr>
            <a:r>
              <a:rPr sz="1000">
                <a:uFill>
                  <a:solidFill/>
                </a:uFill>
                <a:latin typeface="Arial"/>
                <a:ea typeface="Arial"/>
                <a:cs typeface="Arial"/>
                <a:sym typeface="Arial"/>
              </a:rPr>
              <a:t>Subject </a:t>
            </a:r>
            <a:r>
              <a:rPr sz="1000" b="1">
                <a:uFill>
                  <a:solidFill/>
                </a:uFill>
                <a:latin typeface="Arial"/>
                <a:ea typeface="Arial"/>
                <a:cs typeface="Arial"/>
                <a:sym typeface="Arial"/>
              </a:rPr>
              <a:t>710001</a:t>
            </a:r>
            <a:r>
              <a:rPr sz="1000">
                <a:uFill>
                  <a:solidFill/>
                </a:uFill>
                <a:latin typeface="Arial"/>
                <a:ea typeface="Arial"/>
                <a:cs typeface="Arial"/>
                <a:sym typeface="Arial"/>
              </a:rPr>
              <a:t> had a FVIII inhibitor detected at his ED 15 visit (1.1 BU/ml). At the termination visit (6.5 weeks after first inhibitor</a:t>
            </a:r>
          </a:p>
          <a:p>
            <a:pPr lvl="0" defTabSz="914400">
              <a:lnSpc>
                <a:spcPct val="80000"/>
              </a:lnSpc>
              <a:spcBef>
                <a:spcPts val="300"/>
              </a:spcBef>
              <a:defRPr sz="1800"/>
            </a:pPr>
            <a:r>
              <a:rPr sz="1000">
                <a:uFill>
                  <a:solidFill/>
                </a:uFill>
                <a:latin typeface="Arial"/>
                <a:ea typeface="Arial"/>
                <a:cs typeface="Arial"/>
                <a:sym typeface="Arial"/>
              </a:rPr>
              <a:t>detection) his inhibitor titer was 24.4 BU/ml.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1F9532C-FD4D-46CC-BCB6-148541F45705}" type="slidenum">
              <a:rPr lang="en-US" smtClean="0">
                <a:solidFill>
                  <a:prstClr val="black"/>
                </a:solidFill>
              </a:rPr>
              <a:pPr>
                <a:defRPr/>
              </a:pPr>
              <a:t>14</a:t>
            </a:fld>
            <a:endParaRPr lang="en-US" smtClean="0">
              <a:solidFill>
                <a:prstClr val="black"/>
              </a:solidFill>
            </a:endParaRPr>
          </a:p>
        </p:txBody>
      </p:sp>
      <p:sp>
        <p:nvSpPr>
          <p:cNvPr id="50179" name="Rectangle 1"/>
          <p:cNvSpPr>
            <a:spLocks noGrp="1" noRot="1" noChangeAspect="1" noChangeArrowheads="1" noTextEdit="1"/>
          </p:cNvSpPr>
          <p:nvPr>
            <p:ph type="sldImg"/>
          </p:nvPr>
        </p:nvSpPr>
        <p:spPr bwMode="auto">
          <a:xfrm>
            <a:off x="1206500" y="603250"/>
            <a:ext cx="3968750" cy="2976563"/>
          </a:xfrm>
          <a:solidFill>
            <a:srgbClr val="FFFFFF"/>
          </a:solidFill>
          <a:ln>
            <a:solidFill>
              <a:srgbClr val="000000"/>
            </a:solidFill>
            <a:miter lim="800000"/>
            <a:headEnd/>
            <a:tailEnd/>
          </a:ln>
        </p:spPr>
      </p:sp>
      <p:sp>
        <p:nvSpPr>
          <p:cNvPr id="50180" name="Text Box 2"/>
          <p:cNvSpPr>
            <a:spLocks noGrp="1" noChangeArrowheads="1"/>
          </p:cNvSpPr>
          <p:nvPr>
            <p:ph type="body" idx="1"/>
          </p:nvPr>
        </p:nvSpPr>
        <p:spPr bwMode="auto">
          <a:xfrm>
            <a:off x="638175" y="3771900"/>
            <a:ext cx="5105400" cy="3573463"/>
          </a:xfrm>
          <a:noFill/>
        </p:spPr>
        <p:txBody>
          <a:bodyPr wrap="square" lIns="0" tIns="7732" rIns="0" bIns="0" numCol="1" anchor="t" anchorCtr="0" compatLnSpc="1">
            <a:prstTxWarp prst="textNoShape">
              <a:avLst/>
            </a:prstTxWarp>
          </a:bodyPr>
          <a:lstStyle/>
          <a:p>
            <a:pPr eaLnBrk="1" hangingPunct="1">
              <a:lnSpc>
                <a:spcPct val="93000"/>
              </a:lnSpc>
              <a:spcBef>
                <a:spcPct val="0"/>
              </a:spcBef>
              <a:tabLst>
                <a:tab pos="633413" algn="l"/>
                <a:tab pos="1268413" algn="l"/>
                <a:tab pos="1903413" algn="l"/>
                <a:tab pos="2538413" algn="l"/>
                <a:tab pos="3171825" algn="l"/>
                <a:tab pos="3806825" algn="l"/>
                <a:tab pos="4441825" algn="l"/>
              </a:tabLst>
            </a:pPr>
            <a:r>
              <a:rPr lang="en-US" altLang="en-US" sz="900" dirty="0" smtClean="0">
                <a:latin typeface="Arial Unicode MS" pitchFamily="34" charset="-128"/>
                <a:ea typeface="Arial Unicode MS" pitchFamily="34" charset="-128"/>
                <a:cs typeface="Arial Unicode MS" pitchFamily="34" charset="-128"/>
              </a:rPr>
              <a:t>Figure 2. Adjusted Relative Risk of Inhibitor Development, According to the Type of Factor VIII Product. Data are for 574 previously untreated children with severe hemophilia A. In the comparison between all recombinant products and all plasma-derived products (at left), the reference group was the recombinant products. In the comparison of specific products (at right), the reference group was third-generation full-length recombinant products. The only first-generation full-length recombinant product that was evaluated was </a:t>
            </a:r>
            <a:r>
              <a:rPr lang="en-US" altLang="en-US" sz="900" dirty="0" err="1" smtClean="0">
                <a:latin typeface="Arial Unicode MS" pitchFamily="34" charset="-128"/>
                <a:ea typeface="Arial Unicode MS" pitchFamily="34" charset="-128"/>
                <a:cs typeface="Arial Unicode MS" pitchFamily="34" charset="-128"/>
              </a:rPr>
              <a:t>Recombinate</a:t>
            </a:r>
            <a:r>
              <a:rPr lang="en-US" altLang="en-US" sz="900" dirty="0" smtClean="0">
                <a:latin typeface="Arial Unicode MS" pitchFamily="34" charset="-128"/>
                <a:ea typeface="Arial Unicode MS" pitchFamily="34" charset="-128"/>
                <a:cs typeface="Arial Unicode MS" pitchFamily="34" charset="-128"/>
              </a:rPr>
              <a:t> (Baxter </a:t>
            </a:r>
            <a:r>
              <a:rPr lang="en-US" altLang="en-US" sz="900" dirty="0" err="1" smtClean="0">
                <a:latin typeface="Arial Unicode MS" pitchFamily="34" charset="-128"/>
                <a:ea typeface="Arial Unicode MS" pitchFamily="34" charset="-128"/>
                <a:cs typeface="Arial Unicode MS" pitchFamily="34" charset="-128"/>
              </a:rPr>
              <a:t>BioScience</a:t>
            </a:r>
            <a:r>
              <a:rPr lang="en-US" altLang="en-US" sz="900" dirty="0" smtClean="0">
                <a:latin typeface="Arial Unicode MS" pitchFamily="34" charset="-128"/>
                <a:ea typeface="Arial Unicode MS" pitchFamily="34" charset="-128"/>
                <a:cs typeface="Arial Unicode MS" pitchFamily="34" charset="-128"/>
              </a:rPr>
              <a:t>). The I bars indicate 95% confidence intervals.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97D742-5799-4C73-962C-E688B2655C5E}"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comment that many patients when to </a:t>
            </a:r>
            <a:r>
              <a:rPr lang="en-US" dirty="0" err="1" smtClean="0"/>
              <a:t>Refacto</a:t>
            </a:r>
            <a:r>
              <a:rPr lang="en-US" dirty="0" smtClean="0"/>
              <a:t>, and got </a:t>
            </a:r>
            <a:r>
              <a:rPr lang="en-US" dirty="0" err="1" smtClean="0"/>
              <a:t>inhbitors</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16</a:t>
            </a:fld>
            <a:endParaRPr lang="en-US"/>
          </a:p>
        </p:txBody>
      </p:sp>
    </p:spTree>
    <p:extLst>
      <p:ext uri="{BB962C8B-B14F-4D97-AF65-F5344CB8AC3E}">
        <p14:creationId xmlns:p14="http://schemas.microsoft.com/office/powerpoint/2010/main" val="394146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noRot="1" noChangeAspect="1"/>
          </p:cNvSpPr>
          <p:nvPr>
            <p:ph type="sldImg"/>
          </p:nvPr>
        </p:nvSpPr>
        <p:spPr>
          <a:prstGeom prst="rect">
            <a:avLst/>
          </a:prstGeom>
        </p:spPr>
        <p:txBody>
          <a:bodyPr/>
          <a:lstStyle/>
          <a:p>
            <a:pPr lvl="0"/>
            <a:endParaRPr/>
          </a:p>
        </p:txBody>
      </p:sp>
      <p:sp>
        <p:nvSpPr>
          <p:cNvPr id="257" name="Shape 257"/>
          <p:cNvSpPr>
            <a:spLocks noGrp="1"/>
          </p:cNvSpPr>
          <p:nvPr>
            <p:ph type="body" sz="quarter" idx="1"/>
          </p:nvPr>
        </p:nvSpPr>
        <p:spPr>
          <a:prstGeom prst="rect">
            <a:avLst/>
          </a:prstGeom>
        </p:spPr>
        <p:txBody>
          <a:bodyPr/>
          <a:lstStyle/>
          <a:p>
            <a:pPr lvl="0">
              <a:defRPr sz="1800"/>
            </a:pPr>
            <a:r>
              <a:rPr sz="2000"/>
              <a:t>The overall rate did not change - the figure is slightly different from the one of the final analysis, because this are non validated data. Data for individual studies converged. This suggests cancelling of random errors in the initial estimates. Also, it looks like PUPs are not so bad to this scope..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073DD99-1020-4647-B09D-FCB98BE8E2F6}" type="datetimeFigureOut">
              <a:rPr lang="en-GB" smtClean="0"/>
              <a:pPr/>
              <a:t>15-10-01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BE9937-803B-4BC4-8B99-4022E4DBDD0C}" type="slidenum">
              <a:rPr lang="en-GB" smtClean="0"/>
              <a:pPr/>
              <a:t>‹#›</a:t>
            </a:fld>
            <a:endParaRPr lang="en-GB"/>
          </a:p>
        </p:txBody>
      </p:sp>
    </p:spTree>
    <p:extLst>
      <p:ext uri="{BB962C8B-B14F-4D97-AF65-F5344CB8AC3E}">
        <p14:creationId xmlns:p14="http://schemas.microsoft.com/office/powerpoint/2010/main" val="2051545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73DD99-1020-4647-B09D-FCB98BE8E2F6}" type="datetimeFigureOut">
              <a:rPr lang="en-GB" smtClean="0"/>
              <a:pPr/>
              <a:t>15-10-01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BE9937-803B-4BC4-8B99-4022E4DBDD0C}" type="slidenum">
              <a:rPr lang="en-GB" smtClean="0"/>
              <a:pPr/>
              <a:t>‹#›</a:t>
            </a:fld>
            <a:endParaRPr lang="en-GB"/>
          </a:p>
        </p:txBody>
      </p:sp>
    </p:spTree>
    <p:extLst>
      <p:ext uri="{BB962C8B-B14F-4D97-AF65-F5344CB8AC3E}">
        <p14:creationId xmlns:p14="http://schemas.microsoft.com/office/powerpoint/2010/main" val="357151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73DD99-1020-4647-B09D-FCB98BE8E2F6}" type="datetimeFigureOut">
              <a:rPr lang="en-GB" smtClean="0"/>
              <a:pPr/>
              <a:t>15-10-01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BE9937-803B-4BC4-8B99-4022E4DBDD0C}" type="slidenum">
              <a:rPr lang="en-GB" smtClean="0"/>
              <a:pPr/>
              <a:t>‹#›</a:t>
            </a:fld>
            <a:endParaRPr lang="en-GB"/>
          </a:p>
        </p:txBody>
      </p:sp>
    </p:spTree>
    <p:extLst>
      <p:ext uri="{BB962C8B-B14F-4D97-AF65-F5344CB8AC3E}">
        <p14:creationId xmlns:p14="http://schemas.microsoft.com/office/powerpoint/2010/main" val="146636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5600"/>
              <a:t>Title Text</a:t>
            </a:r>
          </a:p>
        </p:txBody>
      </p:sp>
    </p:spTree>
    <p:extLst>
      <p:ext uri="{BB962C8B-B14F-4D97-AF65-F5344CB8AC3E}">
        <p14:creationId xmlns:p14="http://schemas.microsoft.com/office/powerpoint/2010/main" val="2199497515"/>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CA"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white">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white">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38F5DD-D58F-8D4C-99D8-3149DC1B9C9C}" type="slidenum">
              <a:rPr lang="en-GB">
                <a:solidFill>
                  <a:prstClr val="white">
                    <a:tint val="75000"/>
                  </a:prstClr>
                </a:solidFill>
              </a:rPr>
              <a:pPr>
                <a:defRPr/>
              </a:pPr>
              <a:t>‹#›</a:t>
            </a:fld>
            <a:endParaRPr lang="en-GB">
              <a:solidFill>
                <a:prstClr val="white">
                  <a:tint val="75000"/>
                </a:prstClr>
              </a:solidFill>
            </a:endParaRPr>
          </a:p>
        </p:txBody>
      </p:sp>
    </p:spTree>
    <p:extLst>
      <p:ext uri="{BB962C8B-B14F-4D97-AF65-F5344CB8AC3E}">
        <p14:creationId xmlns:p14="http://schemas.microsoft.com/office/powerpoint/2010/main" val="1044521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73DD99-1020-4647-B09D-FCB98BE8E2F6}" type="datetimeFigureOut">
              <a:rPr lang="en-GB" smtClean="0"/>
              <a:pPr/>
              <a:t>15-10-01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BE9937-803B-4BC4-8B99-4022E4DBDD0C}" type="slidenum">
              <a:rPr lang="en-GB" smtClean="0"/>
              <a:pPr/>
              <a:t>‹#›</a:t>
            </a:fld>
            <a:endParaRPr lang="en-GB"/>
          </a:p>
        </p:txBody>
      </p:sp>
    </p:spTree>
    <p:extLst>
      <p:ext uri="{BB962C8B-B14F-4D97-AF65-F5344CB8AC3E}">
        <p14:creationId xmlns:p14="http://schemas.microsoft.com/office/powerpoint/2010/main" val="356436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73DD99-1020-4647-B09D-FCB98BE8E2F6}" type="datetimeFigureOut">
              <a:rPr lang="en-GB" smtClean="0"/>
              <a:pPr/>
              <a:t>15-10-01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BE9937-803B-4BC4-8B99-4022E4DBDD0C}" type="slidenum">
              <a:rPr lang="en-GB" smtClean="0"/>
              <a:pPr/>
              <a:t>‹#›</a:t>
            </a:fld>
            <a:endParaRPr lang="en-GB"/>
          </a:p>
        </p:txBody>
      </p:sp>
    </p:spTree>
    <p:extLst>
      <p:ext uri="{BB962C8B-B14F-4D97-AF65-F5344CB8AC3E}">
        <p14:creationId xmlns:p14="http://schemas.microsoft.com/office/powerpoint/2010/main" val="264409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073DD99-1020-4647-B09D-FCB98BE8E2F6}" type="datetimeFigureOut">
              <a:rPr lang="en-GB" smtClean="0"/>
              <a:pPr/>
              <a:t>15-10-01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BE9937-803B-4BC4-8B99-4022E4DBDD0C}" type="slidenum">
              <a:rPr lang="en-GB" smtClean="0"/>
              <a:pPr/>
              <a:t>‹#›</a:t>
            </a:fld>
            <a:endParaRPr lang="en-GB"/>
          </a:p>
        </p:txBody>
      </p:sp>
    </p:spTree>
    <p:extLst>
      <p:ext uri="{BB962C8B-B14F-4D97-AF65-F5344CB8AC3E}">
        <p14:creationId xmlns:p14="http://schemas.microsoft.com/office/powerpoint/2010/main" val="109263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073DD99-1020-4647-B09D-FCB98BE8E2F6}" type="datetimeFigureOut">
              <a:rPr lang="en-GB" smtClean="0"/>
              <a:pPr/>
              <a:t>15-10-01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BE9937-803B-4BC4-8B99-4022E4DBDD0C}" type="slidenum">
              <a:rPr lang="en-GB" smtClean="0"/>
              <a:pPr/>
              <a:t>‹#›</a:t>
            </a:fld>
            <a:endParaRPr lang="en-GB"/>
          </a:p>
        </p:txBody>
      </p:sp>
    </p:spTree>
    <p:extLst>
      <p:ext uri="{BB962C8B-B14F-4D97-AF65-F5344CB8AC3E}">
        <p14:creationId xmlns:p14="http://schemas.microsoft.com/office/powerpoint/2010/main" val="354924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073DD99-1020-4647-B09D-FCB98BE8E2F6}" type="datetimeFigureOut">
              <a:rPr lang="en-GB" smtClean="0"/>
              <a:pPr/>
              <a:t>15-10-01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BE9937-803B-4BC4-8B99-4022E4DBDD0C}" type="slidenum">
              <a:rPr lang="en-GB" smtClean="0"/>
              <a:pPr/>
              <a:t>‹#›</a:t>
            </a:fld>
            <a:endParaRPr lang="en-GB"/>
          </a:p>
        </p:txBody>
      </p:sp>
    </p:spTree>
    <p:extLst>
      <p:ext uri="{BB962C8B-B14F-4D97-AF65-F5344CB8AC3E}">
        <p14:creationId xmlns:p14="http://schemas.microsoft.com/office/powerpoint/2010/main" val="2064982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3DD99-1020-4647-B09D-FCB98BE8E2F6}" type="datetimeFigureOut">
              <a:rPr lang="en-GB" smtClean="0"/>
              <a:pPr/>
              <a:t>15-10-01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BE9937-803B-4BC4-8B99-4022E4DBDD0C}" type="slidenum">
              <a:rPr lang="en-GB" smtClean="0"/>
              <a:pPr/>
              <a:t>‹#›</a:t>
            </a:fld>
            <a:endParaRPr lang="en-GB"/>
          </a:p>
        </p:txBody>
      </p:sp>
    </p:spTree>
    <p:extLst>
      <p:ext uri="{BB962C8B-B14F-4D97-AF65-F5344CB8AC3E}">
        <p14:creationId xmlns:p14="http://schemas.microsoft.com/office/powerpoint/2010/main" val="374372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3DD99-1020-4647-B09D-FCB98BE8E2F6}" type="datetimeFigureOut">
              <a:rPr lang="en-GB" smtClean="0"/>
              <a:pPr/>
              <a:t>15-10-01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BE9937-803B-4BC4-8B99-4022E4DBDD0C}" type="slidenum">
              <a:rPr lang="en-GB" smtClean="0"/>
              <a:pPr/>
              <a:t>‹#›</a:t>
            </a:fld>
            <a:endParaRPr lang="en-GB"/>
          </a:p>
        </p:txBody>
      </p:sp>
    </p:spTree>
    <p:extLst>
      <p:ext uri="{BB962C8B-B14F-4D97-AF65-F5344CB8AC3E}">
        <p14:creationId xmlns:p14="http://schemas.microsoft.com/office/powerpoint/2010/main" val="66393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3DD99-1020-4647-B09D-FCB98BE8E2F6}" type="datetimeFigureOut">
              <a:rPr lang="en-GB" smtClean="0"/>
              <a:pPr/>
              <a:t>15-10-01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BE9937-803B-4BC4-8B99-4022E4DBDD0C}" type="slidenum">
              <a:rPr lang="en-GB" smtClean="0"/>
              <a:pPr/>
              <a:t>‹#›</a:t>
            </a:fld>
            <a:endParaRPr lang="en-GB"/>
          </a:p>
        </p:txBody>
      </p:sp>
    </p:spTree>
    <p:extLst>
      <p:ext uri="{BB962C8B-B14F-4D97-AF65-F5344CB8AC3E}">
        <p14:creationId xmlns:p14="http://schemas.microsoft.com/office/powerpoint/2010/main" val="28800856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73DD99-1020-4647-B09D-FCB98BE8E2F6}" type="datetimeFigureOut">
              <a:rPr lang="en-GB" smtClean="0"/>
              <a:pPr/>
              <a:t>15-10-01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E9937-803B-4BC4-8B99-4022E4DBDD0C}" type="slidenum">
              <a:rPr lang="en-GB" smtClean="0"/>
              <a:pPr/>
              <a:t>‹#›</a:t>
            </a:fld>
            <a:endParaRPr lang="en-GB"/>
          </a:p>
        </p:txBody>
      </p:sp>
    </p:spTree>
    <p:extLst>
      <p:ext uri="{BB962C8B-B14F-4D97-AF65-F5344CB8AC3E}">
        <p14:creationId xmlns:p14="http://schemas.microsoft.com/office/powerpoint/2010/main" val="3042635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18.png"/><Relationship Id="rId1" Type="http://schemas.microsoft.com/office/2007/relationships/media" Target="../media/media1.mov"/><Relationship Id="rId2" Type="http://schemas.openxmlformats.org/officeDocument/2006/relationships/video" Target="../media/media1.mo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eg"/><Relationship Id="rId5" Type="http://schemas.openxmlformats.org/officeDocument/2006/relationships/image" Target="../media/image21.jp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 Id="rId3"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2.xml"/><Relationship Id="rId3" Type="http://schemas.openxmlformats.org/officeDocument/2006/relationships/chart" Target="../charts/char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hemophilia.mcmaster.c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200" b="1" dirty="0" smtClean="0">
                <a:solidFill>
                  <a:srgbClr val="C00000"/>
                </a:solidFill>
              </a:rPr>
              <a:t>Risk factors for inhibitor development:</a:t>
            </a:r>
            <a:br>
              <a:rPr lang="en-GB" sz="3200" b="1" dirty="0" smtClean="0">
                <a:solidFill>
                  <a:srgbClr val="C00000"/>
                </a:solidFill>
              </a:rPr>
            </a:br>
            <a:r>
              <a:rPr lang="en-GB" sz="3200" b="1" dirty="0" smtClean="0">
                <a:solidFill>
                  <a:srgbClr val="C00000"/>
                </a:solidFill>
              </a:rPr>
              <a:t>any clinical role?</a:t>
            </a:r>
            <a:endParaRPr lang="en-GB" sz="3200" b="1" dirty="0">
              <a:solidFill>
                <a:srgbClr val="C00000"/>
              </a:solidFill>
            </a:endParaRPr>
          </a:p>
        </p:txBody>
      </p:sp>
      <p:sp>
        <p:nvSpPr>
          <p:cNvPr id="3" name="Subtitle 2"/>
          <p:cNvSpPr>
            <a:spLocks noGrp="1"/>
          </p:cNvSpPr>
          <p:nvPr>
            <p:ph type="subTitle" idx="1"/>
          </p:nvPr>
        </p:nvSpPr>
        <p:spPr/>
        <p:txBody>
          <a:bodyPr>
            <a:normAutofit/>
          </a:bodyPr>
          <a:lstStyle/>
          <a:p>
            <a:r>
              <a:rPr lang="en-GB" sz="2800" dirty="0" smtClean="0">
                <a:solidFill>
                  <a:srgbClr val="002060"/>
                </a:solidFill>
              </a:rPr>
              <a:t>Alfonso Iorio</a:t>
            </a:r>
          </a:p>
          <a:p>
            <a:r>
              <a:rPr lang="en-GB" sz="2800" dirty="0" smtClean="0">
                <a:solidFill>
                  <a:srgbClr val="002060"/>
                </a:solidFill>
              </a:rPr>
              <a:t>McMaster University</a:t>
            </a:r>
          </a:p>
          <a:p>
            <a:r>
              <a:rPr lang="en-GB" sz="2800" dirty="0" smtClean="0">
                <a:solidFill>
                  <a:srgbClr val="002060"/>
                </a:solidFill>
              </a:rPr>
              <a:t>Canada</a:t>
            </a:r>
            <a:endParaRPr lang="en-GB" sz="2800" dirty="0">
              <a:solidFill>
                <a:srgbClr val="002060"/>
              </a:solidFill>
            </a:endParaRPr>
          </a:p>
        </p:txBody>
      </p:sp>
    </p:spTree>
    <p:extLst>
      <p:ext uri="{BB962C8B-B14F-4D97-AF65-F5344CB8AC3E}">
        <p14:creationId xmlns:p14="http://schemas.microsoft.com/office/powerpoint/2010/main" val="5516694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view on the problem</a:t>
            </a:r>
            <a:endParaRPr lang="en-US" dirty="0"/>
          </a:p>
        </p:txBody>
      </p:sp>
      <p:sp>
        <p:nvSpPr>
          <p:cNvPr id="3" name="Content Placeholder 2"/>
          <p:cNvSpPr>
            <a:spLocks noGrp="1"/>
          </p:cNvSpPr>
          <p:nvPr>
            <p:ph idx="1"/>
          </p:nvPr>
        </p:nvSpPr>
        <p:spPr/>
        <p:txBody>
          <a:bodyPr/>
          <a:lstStyle/>
          <a:p>
            <a:pPr marL="0" indent="0" algn="ctr">
              <a:buNone/>
            </a:pPr>
            <a:r>
              <a:rPr lang="en-US" dirty="0" smtClean="0"/>
              <a:t>Why 2/3 patients</a:t>
            </a:r>
          </a:p>
          <a:p>
            <a:pPr marL="0" indent="0" algn="ctr">
              <a:buNone/>
            </a:pPr>
            <a:r>
              <a:rPr lang="en-US" sz="4400" b="1" dirty="0" smtClean="0">
                <a:solidFill>
                  <a:srgbClr val="FF0000"/>
                </a:solidFill>
              </a:rPr>
              <a:t>DO NOT</a:t>
            </a:r>
          </a:p>
          <a:p>
            <a:pPr marL="0" indent="0" algn="ctr">
              <a:buNone/>
            </a:pPr>
            <a:r>
              <a:rPr lang="en-US" dirty="0" smtClean="0"/>
              <a:t>develop inhibitory antibodies</a:t>
            </a:r>
          </a:p>
          <a:p>
            <a:pPr marL="0" indent="0" algn="ctr">
              <a:buNone/>
            </a:pPr>
            <a:r>
              <a:rPr lang="en-US" dirty="0" smtClean="0"/>
              <a:t>toward a complex and highly immunogenic protein they were not exposed to before?</a:t>
            </a:r>
            <a:endParaRPr lang="en-US" dirty="0"/>
          </a:p>
        </p:txBody>
      </p:sp>
    </p:spTree>
    <p:extLst>
      <p:ext uri="{BB962C8B-B14F-4D97-AF65-F5344CB8AC3E}">
        <p14:creationId xmlns:p14="http://schemas.microsoft.com/office/powerpoint/2010/main" val="3803515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llusions.org/samecol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615" y="1159485"/>
            <a:ext cx="6705745" cy="507257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061610" y="1178750"/>
            <a:ext cx="6795755" cy="5040561"/>
            <a:chOff x="1061610" y="1178750"/>
            <a:chExt cx="6795755" cy="5040561"/>
          </a:xfrm>
        </p:grpSpPr>
        <p:sp>
          <p:nvSpPr>
            <p:cNvPr id="2" name="Rectangle 1"/>
            <p:cNvSpPr/>
            <p:nvPr/>
          </p:nvSpPr>
          <p:spPr>
            <a:xfrm>
              <a:off x="1061610" y="1178750"/>
              <a:ext cx="2565285" cy="5040560"/>
            </a:xfrm>
            <a:prstGeom prst="rect">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292080" y="1178751"/>
              <a:ext cx="2565285" cy="5040560"/>
            </a:xfrm>
            <a:prstGeom prst="rect">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2231740" y="1178750"/>
              <a:ext cx="4095455" cy="108012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411760" y="5049180"/>
              <a:ext cx="4095455" cy="117013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3311860" y="3429000"/>
            <a:ext cx="2187860" cy="47767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641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3100" y="292100"/>
            <a:ext cx="7797800" cy="6273800"/>
          </a:xfrm>
          <a:prstGeom prst="rect">
            <a:avLst/>
          </a:prstGeom>
        </p:spPr>
      </p:pic>
      <p:sp>
        <p:nvSpPr>
          <p:cNvPr id="3" name="Rectangle 2"/>
          <p:cNvSpPr/>
          <p:nvPr/>
        </p:nvSpPr>
        <p:spPr>
          <a:xfrm>
            <a:off x="206515" y="6354325"/>
            <a:ext cx="4572000" cy="369332"/>
          </a:xfrm>
          <a:prstGeom prst="rect">
            <a:avLst/>
          </a:prstGeom>
        </p:spPr>
        <p:txBody>
          <a:bodyPr>
            <a:spAutoFit/>
          </a:bodyPr>
          <a:lstStyle/>
          <a:p>
            <a:r>
              <a:rPr lang="en-US" dirty="0" err="1"/>
              <a:t>Gouw</a:t>
            </a:r>
            <a:r>
              <a:rPr lang="en-US" dirty="0"/>
              <a:t>, S.C</a:t>
            </a:r>
            <a:r>
              <a:rPr lang="en-US" dirty="0" smtClean="0"/>
              <a:t>.. </a:t>
            </a:r>
            <a:r>
              <a:rPr lang="en-US" dirty="0"/>
              <a:t>Blood, </a:t>
            </a:r>
            <a:r>
              <a:rPr lang="en-US" dirty="0" smtClean="0"/>
              <a:t>2013, 121</a:t>
            </a:r>
            <a:r>
              <a:rPr lang="en-US" dirty="0"/>
              <a:t>, 4046–55.</a:t>
            </a:r>
          </a:p>
        </p:txBody>
      </p:sp>
    </p:spTree>
    <p:extLst>
      <p:ext uri="{BB962C8B-B14F-4D97-AF65-F5344CB8AC3E}">
        <p14:creationId xmlns:p14="http://schemas.microsoft.com/office/powerpoint/2010/main" val="5119290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image1.png"/>
          <p:cNvPicPr/>
          <p:nvPr/>
        </p:nvPicPr>
        <p:blipFill>
          <a:blip r:embed="rId3">
            <a:extLst/>
          </a:blip>
          <a:srcRect t="94420"/>
          <a:stretch>
            <a:fillRect/>
          </a:stretch>
        </p:blipFill>
        <p:spPr>
          <a:xfrm>
            <a:off x="0" y="6488113"/>
            <a:ext cx="9142414" cy="382587"/>
          </a:xfrm>
          <a:prstGeom prst="rect">
            <a:avLst/>
          </a:prstGeom>
          <a:ln w="12700">
            <a:miter lim="400000"/>
          </a:ln>
        </p:spPr>
      </p:pic>
      <p:pic>
        <p:nvPicPr>
          <p:cNvPr id="322" name="image2.png"/>
          <p:cNvPicPr/>
          <p:nvPr/>
        </p:nvPicPr>
        <p:blipFill>
          <a:blip r:embed="rId4">
            <a:extLst/>
          </a:blip>
          <a:srcRect b="84996"/>
          <a:stretch>
            <a:fillRect/>
          </a:stretch>
        </p:blipFill>
        <p:spPr>
          <a:xfrm>
            <a:off x="0" y="-1"/>
            <a:ext cx="9142414" cy="1028701"/>
          </a:xfrm>
          <a:prstGeom prst="rect">
            <a:avLst/>
          </a:prstGeom>
          <a:ln w="12700">
            <a:miter lim="400000"/>
          </a:ln>
        </p:spPr>
      </p:pic>
      <p:pic>
        <p:nvPicPr>
          <p:cNvPr id="323" name="image3.jpg"/>
          <p:cNvPicPr/>
          <p:nvPr/>
        </p:nvPicPr>
        <p:blipFill>
          <a:blip r:embed="rId5">
            <a:extLst/>
          </a:blip>
          <a:srcRect l="19061" t="29401" r="19980" b="33851"/>
          <a:stretch>
            <a:fillRect/>
          </a:stretch>
        </p:blipFill>
        <p:spPr>
          <a:xfrm>
            <a:off x="7230487" y="0"/>
            <a:ext cx="1911927" cy="890573"/>
          </a:xfrm>
          <a:prstGeom prst="rect">
            <a:avLst/>
          </a:prstGeom>
          <a:ln w="12700">
            <a:miter lim="400000"/>
          </a:ln>
        </p:spPr>
      </p:pic>
      <p:pic>
        <p:nvPicPr>
          <p:cNvPr id="324" name="image2.png"/>
          <p:cNvPicPr/>
          <p:nvPr/>
        </p:nvPicPr>
        <p:blipFill>
          <a:blip r:embed="rId4">
            <a:extLst/>
          </a:blip>
          <a:srcRect b="84996"/>
          <a:stretch>
            <a:fillRect/>
          </a:stretch>
        </p:blipFill>
        <p:spPr>
          <a:xfrm>
            <a:off x="0" y="-1"/>
            <a:ext cx="9142414" cy="1028701"/>
          </a:xfrm>
          <a:prstGeom prst="rect">
            <a:avLst/>
          </a:prstGeom>
          <a:ln w="12700">
            <a:miter lim="400000"/>
          </a:ln>
        </p:spPr>
      </p:pic>
      <p:pic>
        <p:nvPicPr>
          <p:cNvPr id="325" name="image3.jpg"/>
          <p:cNvPicPr/>
          <p:nvPr/>
        </p:nvPicPr>
        <p:blipFill>
          <a:blip r:embed="rId5">
            <a:extLst/>
          </a:blip>
          <a:srcRect l="19061" t="29401" r="19980" b="33851"/>
          <a:stretch>
            <a:fillRect/>
          </a:stretch>
        </p:blipFill>
        <p:spPr>
          <a:xfrm>
            <a:off x="7230487" y="0"/>
            <a:ext cx="1911927" cy="890573"/>
          </a:xfrm>
          <a:prstGeom prst="rect">
            <a:avLst/>
          </a:prstGeom>
          <a:ln w="12700">
            <a:miter lim="400000"/>
          </a:ln>
        </p:spPr>
      </p:pic>
      <p:sp>
        <p:nvSpPr>
          <p:cNvPr id="326" name="Shape 326"/>
          <p:cNvSpPr>
            <a:spLocks noGrp="1"/>
          </p:cNvSpPr>
          <p:nvPr>
            <p:ph type="sldNum" sz="quarter" idx="4294967295"/>
          </p:nvPr>
        </p:nvSpPr>
        <p:spPr>
          <a:xfrm>
            <a:off x="6784975" y="6610349"/>
            <a:ext cx="2133601" cy="2302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62500" lnSpcReduction="20000"/>
          </a:bodyPr>
          <a:lstStyle>
            <a:lvl1pPr algn="r" defTabSz="642915">
              <a:spcBef>
                <a:spcPts val="211"/>
              </a:spcBef>
              <a:defRPr sz="1000" b="1">
                <a:solidFill>
                  <a:srgbClr val="FFFFFF"/>
                </a:solidFill>
                <a:uFill>
                  <a:solidFill>
                    <a:srgbClr val="FFFFFF"/>
                  </a:solidFill>
                </a:uFill>
                <a:latin typeface="Arial"/>
                <a:ea typeface="Arial"/>
                <a:cs typeface="Arial"/>
                <a:sym typeface="Arial"/>
              </a:defRPr>
            </a:lvl1pPr>
          </a:lstStyle>
          <a:p>
            <a:pPr lvl="0">
              <a:defRPr sz="1800" b="0">
                <a:solidFill>
                  <a:srgbClr val="000000"/>
                </a:solidFill>
                <a:uFillTx/>
              </a:defRPr>
            </a:pPr>
            <a:fld id="{86CB4B4D-7CA3-9044-876B-883B54F8677D}" type="slidenum">
              <a:rPr/>
              <a:t>13</a:t>
            </a:fld>
            <a:endParaRPr/>
          </a:p>
        </p:txBody>
      </p:sp>
      <p:grpSp>
        <p:nvGrpSpPr>
          <p:cNvPr id="329" name="Group 329"/>
          <p:cNvGrpSpPr/>
          <p:nvPr/>
        </p:nvGrpSpPr>
        <p:grpSpPr>
          <a:xfrm>
            <a:off x="2519363" y="3811719"/>
            <a:ext cx="3348002" cy="654536"/>
            <a:chOff x="0" y="-4646"/>
            <a:chExt cx="4761601" cy="930894"/>
          </a:xfrm>
        </p:grpSpPr>
        <p:sp>
          <p:nvSpPr>
            <p:cNvPr id="327" name="Shape 327"/>
            <p:cNvSpPr/>
            <p:nvPr/>
          </p:nvSpPr>
          <p:spPr>
            <a:xfrm>
              <a:off x="0" y="-1"/>
              <a:ext cx="4761601" cy="921602"/>
            </a:xfrm>
            <a:prstGeom prst="rect">
              <a:avLst/>
            </a:prstGeom>
            <a:noFill/>
            <a:ln w="3175" cap="flat">
              <a:solidFill>
                <a:srgbClr val="1A1A1A"/>
              </a:solidFill>
              <a:prstDash val="solid"/>
              <a:round/>
            </a:ln>
            <a:effectLst/>
          </p:spPr>
          <p:txBody>
            <a:bodyPr wrap="square" lIns="65023" tIns="65023" rIns="65023" bIns="65023" numCol="1" anchor="ctr">
              <a:noAutofit/>
            </a:bodyPr>
            <a:lstStyle/>
            <a:p>
              <a:pPr defTabSz="642915">
                <a:defRPr sz="2400" b="1">
                  <a:solidFill>
                    <a:srgbClr val="470047"/>
                  </a:solidFill>
                  <a:uFill>
                    <a:solidFill>
                      <a:srgbClr val="470047"/>
                    </a:solidFill>
                  </a:uFill>
                  <a:latin typeface="Arial"/>
                  <a:ea typeface="Arial"/>
                  <a:cs typeface="Arial"/>
                  <a:sym typeface="Arial"/>
                </a:defRPr>
              </a:pPr>
              <a:endParaRPr/>
            </a:p>
          </p:txBody>
        </p:sp>
        <p:sp>
          <p:nvSpPr>
            <p:cNvPr id="328" name="Shape 328"/>
            <p:cNvSpPr/>
            <p:nvPr/>
          </p:nvSpPr>
          <p:spPr>
            <a:xfrm>
              <a:off x="0" y="-4646"/>
              <a:ext cx="4761601" cy="930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p>
              <a:pPr defTabSz="642915">
                <a:defRPr sz="1800"/>
              </a:pPr>
              <a:r>
                <a:rPr sz="1700" b="1" dirty="0">
                  <a:solidFill>
                    <a:srgbClr val="C82506"/>
                  </a:solidFill>
                  <a:uFill>
                    <a:solidFill>
                      <a:srgbClr val="1A1A1A"/>
                    </a:solidFill>
                  </a:uFill>
                  <a:latin typeface="Arial"/>
                  <a:ea typeface="Arial"/>
                  <a:cs typeface="Arial"/>
                  <a:sym typeface="Arial"/>
                </a:rPr>
                <a:t>8</a:t>
              </a:r>
              <a:r>
                <a:rPr sz="1700" b="1" dirty="0">
                  <a:ln w="12699">
                    <a:solidFill>
                      <a:srgbClr val="C82506"/>
                    </a:solidFill>
                  </a:ln>
                  <a:solidFill>
                    <a:srgbClr val="C82506"/>
                  </a:solidFill>
                  <a:uFill>
                    <a:solidFill>
                      <a:srgbClr val="1A1A1A"/>
                    </a:solidFill>
                  </a:uFill>
                  <a:latin typeface="Arial"/>
                  <a:ea typeface="Arial"/>
                  <a:cs typeface="Arial"/>
                  <a:sym typeface="Arial"/>
                </a:rPr>
                <a:t> subjects (42.1%) with</a:t>
              </a:r>
              <a:br>
                <a:rPr sz="1700" b="1" dirty="0">
                  <a:ln w="12699">
                    <a:solidFill>
                      <a:srgbClr val="C82506"/>
                    </a:solidFill>
                  </a:ln>
                  <a:solidFill>
                    <a:srgbClr val="C82506"/>
                  </a:solidFill>
                  <a:uFill>
                    <a:solidFill>
                      <a:srgbClr val="1A1A1A"/>
                    </a:solidFill>
                  </a:uFill>
                  <a:latin typeface="Arial"/>
                  <a:ea typeface="Arial"/>
                  <a:cs typeface="Arial"/>
                  <a:sym typeface="Arial"/>
                </a:rPr>
              </a:br>
              <a:r>
                <a:rPr sz="1700" b="1" dirty="0">
                  <a:ln w="12699">
                    <a:solidFill>
                      <a:srgbClr val="C82506"/>
                    </a:solidFill>
                  </a:ln>
                  <a:solidFill>
                    <a:srgbClr val="C82506"/>
                  </a:solidFill>
                  <a:uFill>
                    <a:solidFill>
                      <a:srgbClr val="1A1A1A"/>
                    </a:solidFill>
                  </a:uFill>
                  <a:latin typeface="Arial"/>
                  <a:ea typeface="Arial"/>
                  <a:cs typeface="Arial"/>
                  <a:sym typeface="Arial"/>
                </a:rPr>
                <a:t> confirmed FVIII inhibitor</a:t>
              </a:r>
            </a:p>
          </p:txBody>
        </p:sp>
      </p:grpSp>
      <p:sp>
        <p:nvSpPr>
          <p:cNvPr id="330" name="Shape 330"/>
          <p:cNvSpPr/>
          <p:nvPr/>
        </p:nvSpPr>
        <p:spPr>
          <a:xfrm>
            <a:off x="181538" y="277625"/>
            <a:ext cx="7210425" cy="4297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l" defTabSz="914400">
              <a:lnSpc>
                <a:spcPct val="90000"/>
              </a:lnSpc>
              <a:defRPr sz="3400" b="1">
                <a:solidFill>
                  <a:srgbClr val="FFFFFF"/>
                </a:solidFill>
                <a:uFill>
                  <a:solidFill>
                    <a:srgbClr val="FFFFFF"/>
                  </a:solidFill>
                </a:uFill>
                <a:latin typeface="Arial"/>
                <a:ea typeface="Arial"/>
                <a:cs typeface="Arial"/>
                <a:sym typeface="Arial"/>
              </a:defRPr>
            </a:lvl1pPr>
          </a:lstStyle>
          <a:p>
            <a:pPr lvl="0">
              <a:defRPr sz="1800" b="0">
                <a:solidFill>
                  <a:srgbClr val="000000"/>
                </a:solidFill>
                <a:uFillTx/>
              </a:defRPr>
            </a:pPr>
            <a:r>
              <a:rPr sz="2400" dirty="0">
                <a:solidFill>
                  <a:schemeClr val="bg1"/>
                </a:solidFill>
              </a:rPr>
              <a:t>Inhibitor incidence per protocol</a:t>
            </a:r>
          </a:p>
        </p:txBody>
      </p:sp>
      <p:grpSp>
        <p:nvGrpSpPr>
          <p:cNvPr id="333" name="Group 333"/>
          <p:cNvGrpSpPr/>
          <p:nvPr/>
        </p:nvGrpSpPr>
        <p:grpSpPr>
          <a:xfrm>
            <a:off x="2496785" y="1107259"/>
            <a:ext cx="3297446" cy="392926"/>
            <a:chOff x="-1" y="-20668"/>
            <a:chExt cx="4689700" cy="558827"/>
          </a:xfrm>
        </p:grpSpPr>
        <p:sp>
          <p:nvSpPr>
            <p:cNvPr id="331" name="Shape 331"/>
            <p:cNvSpPr/>
            <p:nvPr/>
          </p:nvSpPr>
          <p:spPr>
            <a:xfrm>
              <a:off x="-1" y="-1"/>
              <a:ext cx="4689700" cy="517491"/>
            </a:xfrm>
            <a:prstGeom prst="rect">
              <a:avLst/>
            </a:prstGeom>
            <a:noFill/>
            <a:ln w="12700" cap="flat">
              <a:solidFill>
                <a:srgbClr val="1A1A1A"/>
              </a:solidFill>
              <a:prstDash val="solid"/>
              <a:round/>
            </a:ln>
            <a:effectLst/>
          </p:spPr>
          <p:txBody>
            <a:bodyPr wrap="square" lIns="65023" tIns="65023" rIns="65023" bIns="65023" numCol="1" anchor="ctr">
              <a:noAutofit/>
            </a:bodyPr>
            <a:lstStyle/>
            <a:p>
              <a:pPr defTabSz="642915">
                <a:defRPr sz="2400" b="1">
                  <a:ln w="12699">
                    <a:solidFill/>
                  </a:ln>
                  <a:solidFill>
                    <a:srgbClr val="1A1A1A"/>
                  </a:solidFill>
                  <a:uFill>
                    <a:solidFill>
                      <a:srgbClr val="1A1A1A"/>
                    </a:solidFill>
                  </a:uFill>
                  <a:latin typeface="Arial"/>
                  <a:ea typeface="Arial"/>
                  <a:cs typeface="Arial"/>
                  <a:sym typeface="Arial"/>
                </a:defRPr>
              </a:pPr>
              <a:endParaRPr/>
            </a:p>
          </p:txBody>
        </p:sp>
        <p:sp>
          <p:nvSpPr>
            <p:cNvPr id="332" name="Shape 332"/>
            <p:cNvSpPr/>
            <p:nvPr/>
          </p:nvSpPr>
          <p:spPr>
            <a:xfrm>
              <a:off x="-1" y="-20668"/>
              <a:ext cx="4689699"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lvl1pPr defTabSz="914400">
                <a:defRPr sz="2400" b="1">
                  <a:ln w="12699">
                    <a:solidFill/>
                  </a:ln>
                  <a:solidFill>
                    <a:srgbClr val="1A1A1A"/>
                  </a:solidFill>
                  <a:uFill>
                    <a:solidFill>
                      <a:srgbClr val="1A1A1A"/>
                    </a:solidFill>
                  </a:uFill>
                  <a:latin typeface="Arial"/>
                  <a:ea typeface="Arial"/>
                  <a:cs typeface="Arial"/>
                  <a:sym typeface="Arial"/>
                </a:defRPr>
              </a:lvl1pPr>
            </a:lstStyle>
            <a:p>
              <a:pPr lvl="0">
                <a:defRPr sz="1800" b="0">
                  <a:ln w="9525">
                    <a:noFill/>
                  </a:ln>
                  <a:solidFill>
                    <a:srgbClr val="000000"/>
                  </a:solidFill>
                  <a:uFillTx/>
                </a:defRPr>
              </a:pPr>
              <a:r>
                <a:rPr sz="1700"/>
                <a:t>19 subjects dosed</a:t>
              </a:r>
            </a:p>
          </p:txBody>
        </p:sp>
      </p:grpSp>
      <p:sp>
        <p:nvSpPr>
          <p:cNvPr id="334" name="Shape 334"/>
          <p:cNvSpPr/>
          <p:nvPr/>
        </p:nvSpPr>
        <p:spPr>
          <a:xfrm>
            <a:off x="3988882" y="1613634"/>
            <a:ext cx="288033" cy="360041"/>
          </a:xfrm>
          <a:custGeom>
            <a:avLst/>
            <a:gdLst/>
            <a:ahLst/>
            <a:cxnLst>
              <a:cxn ang="0">
                <a:pos x="wd2" y="hd2"/>
              </a:cxn>
              <a:cxn ang="5400000">
                <a:pos x="wd2" y="hd2"/>
              </a:cxn>
              <a:cxn ang="10800000">
                <a:pos x="wd2" y="hd2"/>
              </a:cxn>
              <a:cxn ang="16200000">
                <a:pos x="wd2" y="hd2"/>
              </a:cxn>
            </a:cxnLst>
            <a:rect l="0" t="0" r="r" b="b"/>
            <a:pathLst>
              <a:path w="21600" h="21600" extrusionOk="0">
                <a:moveTo>
                  <a:pt x="0" y="12960"/>
                </a:moveTo>
                <a:lnTo>
                  <a:pt x="5400" y="12960"/>
                </a:lnTo>
                <a:lnTo>
                  <a:pt x="5400" y="0"/>
                </a:lnTo>
                <a:lnTo>
                  <a:pt x="16200" y="0"/>
                </a:lnTo>
                <a:lnTo>
                  <a:pt x="16200" y="12960"/>
                </a:lnTo>
                <a:lnTo>
                  <a:pt x="21600" y="12960"/>
                </a:lnTo>
                <a:lnTo>
                  <a:pt x="10800" y="21600"/>
                </a:lnTo>
                <a:close/>
              </a:path>
            </a:pathLst>
          </a:custGeom>
          <a:solidFill>
            <a:srgbClr val="A6A6A6"/>
          </a:solidFill>
          <a:ln w="12700">
            <a:solidFill>
              <a:srgbClr val="A6A6A6"/>
            </a:solidFill>
            <a:round/>
          </a:ln>
          <a:effectLst>
            <a:outerShdw blurRad="50800" dist="25400" dir="5400000" rotWithShape="0">
              <a:srgbClr val="000000">
                <a:alpha val="35000"/>
              </a:srgbClr>
            </a:outerShdw>
          </a:effectLst>
        </p:spPr>
        <p:txBody>
          <a:bodyPr lIns="45718" tIns="45718" rIns="45718" bIns="45718" anchor="ctr"/>
          <a:lstStyle/>
          <a:p>
            <a:pPr defTabSz="642915">
              <a:defRPr sz="2400">
                <a:ln w="12699">
                  <a:solidFill/>
                </a:ln>
                <a:solidFill>
                  <a:srgbClr val="1A1A1A"/>
                </a:solidFill>
                <a:uFill>
                  <a:solidFill>
                    <a:srgbClr val="1A1A1A"/>
                  </a:solidFill>
                </a:uFill>
                <a:latin typeface="Arial"/>
                <a:ea typeface="Arial"/>
                <a:cs typeface="Arial"/>
                <a:sym typeface="Arial"/>
              </a:defRPr>
            </a:pPr>
            <a:endParaRPr/>
          </a:p>
        </p:txBody>
      </p:sp>
      <p:grpSp>
        <p:nvGrpSpPr>
          <p:cNvPr id="337" name="Group 337"/>
          <p:cNvGrpSpPr/>
          <p:nvPr/>
        </p:nvGrpSpPr>
        <p:grpSpPr>
          <a:xfrm>
            <a:off x="2496786" y="2027108"/>
            <a:ext cx="3285572" cy="654536"/>
            <a:chOff x="0" y="-4646"/>
            <a:chExt cx="4672811" cy="930894"/>
          </a:xfrm>
        </p:grpSpPr>
        <p:sp>
          <p:nvSpPr>
            <p:cNvPr id="335" name="Shape 335"/>
            <p:cNvSpPr/>
            <p:nvPr/>
          </p:nvSpPr>
          <p:spPr>
            <a:xfrm>
              <a:off x="0" y="-1"/>
              <a:ext cx="4672811" cy="921602"/>
            </a:xfrm>
            <a:prstGeom prst="rect">
              <a:avLst/>
            </a:prstGeom>
            <a:noFill/>
            <a:ln w="3175" cap="flat">
              <a:solidFill>
                <a:srgbClr val="1A1A1A"/>
              </a:solidFill>
              <a:prstDash val="solid"/>
              <a:round/>
            </a:ln>
            <a:effectLst/>
          </p:spPr>
          <p:txBody>
            <a:bodyPr wrap="square" lIns="65023" tIns="65023" rIns="65023" bIns="65023" numCol="1" anchor="ctr">
              <a:noAutofit/>
            </a:bodyPr>
            <a:lstStyle/>
            <a:p>
              <a:pPr defTabSz="642915">
                <a:defRPr sz="2400" b="1">
                  <a:solidFill>
                    <a:srgbClr val="470047"/>
                  </a:solidFill>
                  <a:uFill>
                    <a:solidFill>
                      <a:srgbClr val="470047"/>
                    </a:solidFill>
                  </a:uFill>
                  <a:latin typeface="Arial"/>
                  <a:ea typeface="Arial"/>
                  <a:cs typeface="Arial"/>
                  <a:sym typeface="Arial"/>
                </a:defRPr>
              </a:pPr>
              <a:endParaRPr/>
            </a:p>
          </p:txBody>
        </p:sp>
        <p:sp>
          <p:nvSpPr>
            <p:cNvPr id="336" name="Shape 336"/>
            <p:cNvSpPr/>
            <p:nvPr/>
          </p:nvSpPr>
          <p:spPr>
            <a:xfrm>
              <a:off x="0" y="-4646"/>
              <a:ext cx="4672811" cy="930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p>
              <a:pPr defTabSz="642915">
                <a:defRPr sz="1800"/>
              </a:pPr>
              <a:r>
                <a:rPr sz="1700" b="1">
                  <a:solidFill>
                    <a:srgbClr val="1A1A1A"/>
                  </a:solidFill>
                  <a:uFill>
                    <a:solidFill>
                      <a:srgbClr val="1A1A1A"/>
                    </a:solidFill>
                  </a:uFill>
                  <a:latin typeface="Arial"/>
                  <a:ea typeface="Arial"/>
                  <a:cs typeface="Arial"/>
                  <a:sym typeface="Arial"/>
                </a:rPr>
                <a:t>9</a:t>
              </a:r>
              <a:r>
                <a:rPr sz="1700" b="1">
                  <a:ln w="12699">
                    <a:solidFill/>
                  </a:ln>
                  <a:solidFill>
                    <a:srgbClr val="1A1A1A"/>
                  </a:solidFill>
                  <a:uFill>
                    <a:solidFill>
                      <a:srgbClr val="1A1A1A"/>
                    </a:solidFill>
                  </a:uFill>
                  <a:latin typeface="Arial"/>
                  <a:ea typeface="Arial"/>
                  <a:cs typeface="Arial"/>
                  <a:sym typeface="Arial"/>
                </a:rPr>
                <a:t> subjects with </a:t>
              </a:r>
              <a:br>
                <a:rPr sz="1700" b="1">
                  <a:ln w="12699">
                    <a:solidFill/>
                  </a:ln>
                  <a:solidFill>
                    <a:srgbClr val="1A1A1A"/>
                  </a:solidFill>
                  <a:uFill>
                    <a:solidFill>
                      <a:srgbClr val="1A1A1A"/>
                    </a:solidFill>
                  </a:uFill>
                  <a:latin typeface="Arial"/>
                  <a:ea typeface="Arial"/>
                  <a:cs typeface="Arial"/>
                  <a:sym typeface="Arial"/>
                </a:rPr>
              </a:br>
              <a:r>
                <a:rPr sz="1700" b="1">
                  <a:ln w="12699">
                    <a:solidFill/>
                  </a:ln>
                  <a:solidFill>
                    <a:srgbClr val="1A1A1A"/>
                  </a:solidFill>
                  <a:uFill>
                    <a:solidFill>
                      <a:srgbClr val="1A1A1A"/>
                    </a:solidFill>
                  </a:uFill>
                  <a:latin typeface="Arial"/>
                  <a:ea typeface="Arial"/>
                  <a:cs typeface="Arial"/>
                  <a:sym typeface="Arial"/>
                </a:rPr>
                <a:t>suspected FVIII inhibitor </a:t>
              </a:r>
            </a:p>
          </p:txBody>
        </p:sp>
      </p:grpSp>
      <p:grpSp>
        <p:nvGrpSpPr>
          <p:cNvPr id="340" name="Group 340"/>
          <p:cNvGrpSpPr/>
          <p:nvPr/>
        </p:nvGrpSpPr>
        <p:grpSpPr>
          <a:xfrm>
            <a:off x="5197984" y="2957749"/>
            <a:ext cx="3492002" cy="648002"/>
            <a:chOff x="-1" y="-1"/>
            <a:chExt cx="4966402" cy="921602"/>
          </a:xfrm>
        </p:grpSpPr>
        <p:sp>
          <p:nvSpPr>
            <p:cNvPr id="338" name="Shape 338"/>
            <p:cNvSpPr/>
            <p:nvPr/>
          </p:nvSpPr>
          <p:spPr>
            <a:xfrm>
              <a:off x="-1" y="-1"/>
              <a:ext cx="4966402" cy="921602"/>
            </a:xfrm>
            <a:prstGeom prst="rect">
              <a:avLst/>
            </a:prstGeom>
            <a:noFill/>
            <a:ln w="12700" cap="flat">
              <a:solidFill>
                <a:srgbClr val="333333"/>
              </a:solidFill>
              <a:prstDash val="solid"/>
              <a:round/>
            </a:ln>
            <a:effectLst/>
          </p:spPr>
          <p:txBody>
            <a:bodyPr wrap="square" lIns="65023" tIns="65023" rIns="65023" bIns="65023" numCol="1" anchor="ctr">
              <a:noAutofit/>
            </a:bodyPr>
            <a:lstStyle/>
            <a:p>
              <a:pPr defTabSz="642915">
                <a:defRPr sz="2400">
                  <a:ln w="12699">
                    <a:solidFill/>
                  </a:ln>
                  <a:solidFill>
                    <a:srgbClr val="1A1A1A"/>
                  </a:solidFill>
                  <a:uFill>
                    <a:solidFill>
                      <a:srgbClr val="1A1A1A"/>
                    </a:solidFill>
                  </a:uFill>
                  <a:latin typeface="Arial"/>
                  <a:ea typeface="Arial"/>
                  <a:cs typeface="Arial"/>
                  <a:sym typeface="Arial"/>
                </a:defRPr>
              </a:pPr>
              <a:endParaRPr/>
            </a:p>
          </p:txBody>
        </p:sp>
        <p:sp>
          <p:nvSpPr>
            <p:cNvPr id="339" name="Shape 339"/>
            <p:cNvSpPr/>
            <p:nvPr/>
          </p:nvSpPr>
          <p:spPr>
            <a:xfrm>
              <a:off x="-1" y="181387"/>
              <a:ext cx="4966401" cy="558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p>
              <a:pPr defTabSz="642915">
                <a:defRPr sz="1800"/>
              </a:pPr>
              <a:r>
                <a:rPr sz="1700">
                  <a:solidFill>
                    <a:srgbClr val="1A1A1A"/>
                  </a:solidFill>
                  <a:uFill>
                    <a:solidFill>
                      <a:srgbClr val="1A1A1A"/>
                    </a:solidFill>
                  </a:uFill>
                  <a:latin typeface="Arial"/>
                  <a:ea typeface="Arial"/>
                  <a:cs typeface="Arial"/>
                  <a:sym typeface="Arial"/>
                </a:rPr>
                <a:t>1</a:t>
              </a:r>
              <a:r>
                <a:rPr sz="1700">
                  <a:ln w="12699">
                    <a:solidFill/>
                  </a:ln>
                  <a:solidFill>
                    <a:srgbClr val="1A1A1A"/>
                  </a:solidFill>
                  <a:uFill>
                    <a:solidFill>
                      <a:srgbClr val="1A1A1A"/>
                    </a:solidFill>
                  </a:uFill>
                  <a:latin typeface="Arial"/>
                  <a:ea typeface="Arial"/>
                  <a:cs typeface="Arial"/>
                  <a:sym typeface="Arial"/>
                </a:rPr>
                <a:t> </a:t>
              </a:r>
              <a:r>
                <a:rPr sz="1700" b="1">
                  <a:solidFill>
                    <a:srgbClr val="1A1A1A"/>
                  </a:solidFill>
                  <a:uFill>
                    <a:solidFill>
                      <a:srgbClr val="1A1A1A"/>
                    </a:solidFill>
                  </a:uFill>
                  <a:latin typeface="Arial"/>
                  <a:ea typeface="Arial"/>
                  <a:cs typeface="Arial"/>
                  <a:sym typeface="Arial"/>
                </a:rPr>
                <a:t>not confirmed </a:t>
              </a:r>
              <a:r>
                <a:rPr sz="1700">
                  <a:ln w="12699">
                    <a:solidFill/>
                  </a:ln>
                  <a:solidFill>
                    <a:srgbClr val="1A1A1A"/>
                  </a:solidFill>
                  <a:uFill>
                    <a:solidFill>
                      <a:srgbClr val="1A1A1A"/>
                    </a:solidFill>
                  </a:uFill>
                  <a:latin typeface="Arial"/>
                  <a:ea typeface="Arial"/>
                  <a:cs typeface="Arial"/>
                  <a:sym typeface="Arial"/>
                </a:rPr>
                <a:t>FVIII inhibitor</a:t>
              </a:r>
            </a:p>
          </p:txBody>
        </p:sp>
      </p:grpSp>
      <p:sp>
        <p:nvSpPr>
          <p:cNvPr id="341" name="Shape 341"/>
          <p:cNvSpPr/>
          <p:nvPr/>
        </p:nvSpPr>
        <p:spPr>
          <a:xfrm>
            <a:off x="3979357" y="2773374"/>
            <a:ext cx="288032" cy="938547"/>
          </a:xfrm>
          <a:custGeom>
            <a:avLst/>
            <a:gdLst/>
            <a:ahLst/>
            <a:cxnLst>
              <a:cxn ang="0">
                <a:pos x="wd2" y="hd2"/>
              </a:cxn>
              <a:cxn ang="5400000">
                <a:pos x="wd2" y="hd2"/>
              </a:cxn>
              <a:cxn ang="10800000">
                <a:pos x="wd2" y="hd2"/>
              </a:cxn>
              <a:cxn ang="16200000">
                <a:pos x="wd2" y="hd2"/>
              </a:cxn>
            </a:cxnLst>
            <a:rect l="0" t="0" r="r" b="b"/>
            <a:pathLst>
              <a:path w="21600" h="21600" extrusionOk="0">
                <a:moveTo>
                  <a:pt x="0" y="18286"/>
                </a:moveTo>
                <a:lnTo>
                  <a:pt x="5400" y="18286"/>
                </a:lnTo>
                <a:lnTo>
                  <a:pt x="5400" y="0"/>
                </a:lnTo>
                <a:lnTo>
                  <a:pt x="16200" y="0"/>
                </a:lnTo>
                <a:lnTo>
                  <a:pt x="16200" y="18286"/>
                </a:lnTo>
                <a:lnTo>
                  <a:pt x="21600" y="18286"/>
                </a:lnTo>
                <a:lnTo>
                  <a:pt x="10800" y="21600"/>
                </a:lnTo>
                <a:close/>
              </a:path>
            </a:pathLst>
          </a:custGeom>
          <a:solidFill>
            <a:srgbClr val="A6A6A6"/>
          </a:solidFill>
          <a:ln w="12700">
            <a:solidFill>
              <a:srgbClr val="A6A6A6"/>
            </a:solidFill>
            <a:round/>
          </a:ln>
          <a:effectLst>
            <a:outerShdw blurRad="50800" dist="25400" dir="5400000" rotWithShape="0">
              <a:srgbClr val="000000">
                <a:alpha val="35000"/>
              </a:srgbClr>
            </a:outerShdw>
          </a:effectLst>
        </p:spPr>
        <p:txBody>
          <a:bodyPr lIns="45718" tIns="45718" rIns="45718" bIns="45718" anchor="ctr"/>
          <a:lstStyle/>
          <a:p>
            <a:pPr defTabSz="642915">
              <a:defRPr sz="2400">
                <a:ln w="12699">
                  <a:solidFill/>
                </a:ln>
                <a:solidFill>
                  <a:srgbClr val="1A1A1A"/>
                </a:solidFill>
                <a:uFill>
                  <a:solidFill>
                    <a:srgbClr val="1A1A1A"/>
                  </a:solidFill>
                </a:uFill>
                <a:latin typeface="Arial"/>
                <a:ea typeface="Arial"/>
                <a:cs typeface="Arial"/>
                <a:sym typeface="Arial"/>
              </a:defRPr>
            </a:pPr>
            <a:endParaRPr/>
          </a:p>
        </p:txBody>
      </p:sp>
      <p:sp>
        <p:nvSpPr>
          <p:cNvPr id="342" name="Shape 342"/>
          <p:cNvSpPr/>
          <p:nvPr/>
        </p:nvSpPr>
        <p:spPr>
          <a:xfrm rot="16200000">
            <a:off x="4497361" y="2798301"/>
            <a:ext cx="288032" cy="858711"/>
          </a:xfrm>
          <a:custGeom>
            <a:avLst/>
            <a:gdLst/>
            <a:ahLst/>
            <a:cxnLst>
              <a:cxn ang="0">
                <a:pos x="wd2" y="hd2"/>
              </a:cxn>
              <a:cxn ang="5400000">
                <a:pos x="wd2" y="hd2"/>
              </a:cxn>
              <a:cxn ang="10800000">
                <a:pos x="wd2" y="hd2"/>
              </a:cxn>
              <a:cxn ang="16200000">
                <a:pos x="wd2" y="hd2"/>
              </a:cxn>
            </a:cxnLst>
            <a:rect l="0" t="0" r="r" b="b"/>
            <a:pathLst>
              <a:path w="21600" h="21600" extrusionOk="0">
                <a:moveTo>
                  <a:pt x="0" y="17977"/>
                </a:moveTo>
                <a:lnTo>
                  <a:pt x="5400" y="17977"/>
                </a:lnTo>
                <a:lnTo>
                  <a:pt x="5400" y="0"/>
                </a:lnTo>
                <a:lnTo>
                  <a:pt x="16200" y="0"/>
                </a:lnTo>
                <a:lnTo>
                  <a:pt x="16200" y="17977"/>
                </a:lnTo>
                <a:lnTo>
                  <a:pt x="21600" y="17977"/>
                </a:lnTo>
                <a:lnTo>
                  <a:pt x="10800" y="21600"/>
                </a:lnTo>
                <a:close/>
              </a:path>
            </a:pathLst>
          </a:custGeom>
          <a:solidFill>
            <a:srgbClr val="A6A6A6"/>
          </a:solidFill>
          <a:ln w="12700">
            <a:solidFill>
              <a:srgbClr val="A6A6A6"/>
            </a:solidFill>
            <a:round/>
          </a:ln>
          <a:effectLst>
            <a:outerShdw blurRad="50800" dist="25400" dir="5400000" rotWithShape="0">
              <a:srgbClr val="000000">
                <a:alpha val="35000"/>
              </a:srgbClr>
            </a:outerShdw>
          </a:effectLst>
        </p:spPr>
        <p:txBody>
          <a:bodyPr lIns="45718" tIns="45718" rIns="45718" bIns="45718" anchor="ctr"/>
          <a:lstStyle/>
          <a:p>
            <a:pPr defTabSz="642915">
              <a:defRPr sz="2400">
                <a:ln w="12699">
                  <a:solidFill/>
                </a:ln>
                <a:solidFill>
                  <a:srgbClr val="1A1A1A"/>
                </a:solidFill>
                <a:uFill>
                  <a:solidFill>
                    <a:srgbClr val="1A1A1A"/>
                  </a:solidFill>
                </a:uFill>
                <a:latin typeface="Arial"/>
                <a:ea typeface="Arial"/>
                <a:cs typeface="Arial"/>
                <a:sym typeface="Arial"/>
              </a:defRPr>
            </a:pPr>
            <a:endParaRPr/>
          </a:p>
        </p:txBody>
      </p:sp>
      <p:grpSp>
        <p:nvGrpSpPr>
          <p:cNvPr id="345" name="Group 345"/>
          <p:cNvGrpSpPr/>
          <p:nvPr/>
        </p:nvGrpSpPr>
        <p:grpSpPr>
          <a:xfrm>
            <a:off x="4516936" y="5044949"/>
            <a:ext cx="2682355" cy="916146"/>
            <a:chOff x="0" y="-11480"/>
            <a:chExt cx="3814904" cy="1302962"/>
          </a:xfrm>
        </p:grpSpPr>
        <p:sp>
          <p:nvSpPr>
            <p:cNvPr id="343" name="Shape 343"/>
            <p:cNvSpPr/>
            <p:nvPr/>
          </p:nvSpPr>
          <p:spPr>
            <a:xfrm>
              <a:off x="0" y="-1"/>
              <a:ext cx="3814904" cy="1280002"/>
            </a:xfrm>
            <a:prstGeom prst="rect">
              <a:avLst/>
            </a:prstGeom>
            <a:noFill/>
            <a:ln w="3175" cap="flat">
              <a:solidFill>
                <a:srgbClr val="1A1A1A"/>
              </a:solidFill>
              <a:prstDash val="solid"/>
              <a:round/>
            </a:ln>
            <a:effectLst/>
          </p:spPr>
          <p:txBody>
            <a:bodyPr wrap="square" lIns="65023" tIns="65023" rIns="65023" bIns="65023" numCol="1" anchor="ctr">
              <a:noAutofit/>
            </a:bodyPr>
            <a:lstStyle/>
            <a:p>
              <a:pPr defTabSz="642915">
                <a:defRPr sz="2400" b="1">
                  <a:solidFill>
                    <a:srgbClr val="470047"/>
                  </a:solidFill>
                  <a:uFill>
                    <a:solidFill>
                      <a:srgbClr val="470047"/>
                    </a:solidFill>
                  </a:uFill>
                  <a:latin typeface="Arial"/>
                  <a:ea typeface="Arial"/>
                  <a:cs typeface="Arial"/>
                  <a:sym typeface="Arial"/>
                </a:defRPr>
              </a:pPr>
              <a:endParaRPr/>
            </a:p>
          </p:txBody>
        </p:sp>
        <p:sp>
          <p:nvSpPr>
            <p:cNvPr id="344" name="Shape 344"/>
            <p:cNvSpPr/>
            <p:nvPr/>
          </p:nvSpPr>
          <p:spPr>
            <a:xfrm>
              <a:off x="0" y="-11480"/>
              <a:ext cx="3814904" cy="13029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p>
              <a:pPr defTabSz="642915">
                <a:defRPr sz="1800"/>
              </a:pPr>
              <a:r>
                <a:rPr sz="1700" b="1">
                  <a:solidFill>
                    <a:srgbClr val="1A1A1A"/>
                  </a:solidFill>
                  <a:uFill>
                    <a:solidFill>
                      <a:srgbClr val="1A1A1A"/>
                    </a:solidFill>
                  </a:uFill>
                  <a:latin typeface="Arial"/>
                  <a:ea typeface="Arial"/>
                  <a:cs typeface="Arial"/>
                  <a:sym typeface="Arial"/>
                </a:rPr>
                <a:t>3 low titer (15.8%) </a:t>
              </a:r>
              <a:br>
                <a:rPr sz="1700" b="1">
                  <a:solidFill>
                    <a:srgbClr val="1A1A1A"/>
                  </a:solidFill>
                  <a:uFill>
                    <a:solidFill>
                      <a:srgbClr val="1A1A1A"/>
                    </a:solidFill>
                  </a:uFill>
                  <a:latin typeface="Arial"/>
                  <a:ea typeface="Arial"/>
                  <a:cs typeface="Arial"/>
                  <a:sym typeface="Arial"/>
                </a:rPr>
              </a:br>
              <a:r>
                <a:rPr sz="1700">
                  <a:solidFill>
                    <a:srgbClr val="1A1A1A"/>
                  </a:solidFill>
                  <a:uFill>
                    <a:solidFill>
                      <a:srgbClr val="1A1A1A"/>
                    </a:solidFill>
                  </a:uFill>
                  <a:latin typeface="Arial"/>
                  <a:ea typeface="Arial"/>
                  <a:cs typeface="Arial"/>
                  <a:sym typeface="Arial"/>
                </a:rPr>
                <a:t>FVIII inhibitors </a:t>
              </a:r>
              <a:endParaRPr sz="1700" b="1">
                <a:solidFill>
                  <a:srgbClr val="470047"/>
                </a:solidFill>
                <a:uFill>
                  <a:solidFill>
                    <a:srgbClr val="470047"/>
                  </a:solidFill>
                </a:uFill>
                <a:latin typeface="Arial"/>
                <a:ea typeface="Arial"/>
                <a:cs typeface="Arial"/>
                <a:sym typeface="Arial"/>
              </a:endParaRPr>
            </a:p>
            <a:p>
              <a:pPr defTabSz="642915">
                <a:defRPr sz="1800"/>
              </a:pPr>
              <a:r>
                <a:rPr sz="1700">
                  <a:solidFill>
                    <a:srgbClr val="1A1A1A"/>
                  </a:solidFill>
                  <a:uFill>
                    <a:solidFill>
                      <a:srgbClr val="1A1A1A"/>
                    </a:solidFill>
                  </a:uFill>
                  <a:latin typeface="Arial"/>
                  <a:ea typeface="Arial"/>
                  <a:cs typeface="Arial"/>
                  <a:sym typeface="Arial"/>
                </a:rPr>
                <a:t>(≥ 0.6 and ≤ 5 BU/ml)</a:t>
              </a:r>
            </a:p>
          </p:txBody>
        </p:sp>
      </p:grpSp>
      <p:grpSp>
        <p:nvGrpSpPr>
          <p:cNvPr id="348" name="Group 348"/>
          <p:cNvGrpSpPr/>
          <p:nvPr/>
        </p:nvGrpSpPr>
        <p:grpSpPr>
          <a:xfrm>
            <a:off x="1570677" y="5044949"/>
            <a:ext cx="2448002" cy="916146"/>
            <a:chOff x="0" y="-11480"/>
            <a:chExt cx="3481600" cy="1302962"/>
          </a:xfrm>
        </p:grpSpPr>
        <p:sp>
          <p:nvSpPr>
            <p:cNvPr id="346" name="Shape 346"/>
            <p:cNvSpPr/>
            <p:nvPr/>
          </p:nvSpPr>
          <p:spPr>
            <a:xfrm>
              <a:off x="0" y="-1"/>
              <a:ext cx="3481600" cy="1280002"/>
            </a:xfrm>
            <a:prstGeom prst="rect">
              <a:avLst/>
            </a:prstGeom>
            <a:noFill/>
            <a:ln w="3175" cap="flat">
              <a:solidFill>
                <a:srgbClr val="1A1A1A"/>
              </a:solidFill>
              <a:prstDash val="solid"/>
              <a:round/>
            </a:ln>
            <a:effectLst/>
          </p:spPr>
          <p:txBody>
            <a:bodyPr wrap="square" lIns="65023" tIns="65023" rIns="65023" bIns="65023" numCol="1" anchor="ctr">
              <a:noAutofit/>
            </a:bodyPr>
            <a:lstStyle/>
            <a:p>
              <a:pPr defTabSz="642915">
                <a:defRPr sz="2400">
                  <a:ln w="12699">
                    <a:solidFill/>
                  </a:ln>
                  <a:solidFill>
                    <a:srgbClr val="1A1A1A"/>
                  </a:solidFill>
                  <a:uFill>
                    <a:solidFill>
                      <a:srgbClr val="1A1A1A"/>
                    </a:solidFill>
                  </a:uFill>
                  <a:latin typeface="Arial"/>
                  <a:ea typeface="Arial"/>
                  <a:cs typeface="Arial"/>
                  <a:sym typeface="Arial"/>
                </a:defRPr>
              </a:pPr>
              <a:endParaRPr/>
            </a:p>
          </p:txBody>
        </p:sp>
        <p:sp>
          <p:nvSpPr>
            <p:cNvPr id="347" name="Shape 347"/>
            <p:cNvSpPr/>
            <p:nvPr/>
          </p:nvSpPr>
          <p:spPr>
            <a:xfrm>
              <a:off x="0" y="-11480"/>
              <a:ext cx="3481600" cy="13029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ctr">
              <a:spAutoFit/>
            </a:bodyPr>
            <a:lstStyle/>
            <a:p>
              <a:pPr defTabSz="642915">
                <a:defRPr sz="1800"/>
              </a:pPr>
              <a:r>
                <a:rPr sz="1700" b="1">
                  <a:solidFill>
                    <a:srgbClr val="1A1A1A"/>
                  </a:solidFill>
                  <a:uFill>
                    <a:solidFill>
                      <a:srgbClr val="1A1A1A"/>
                    </a:solidFill>
                  </a:uFill>
                  <a:latin typeface="Arial"/>
                  <a:ea typeface="Arial"/>
                  <a:cs typeface="Arial"/>
                  <a:sym typeface="Arial"/>
                </a:rPr>
                <a:t>5 high titer (26.3%) </a:t>
              </a:r>
              <a:br>
                <a:rPr sz="1700" b="1">
                  <a:solidFill>
                    <a:srgbClr val="1A1A1A"/>
                  </a:solidFill>
                  <a:uFill>
                    <a:solidFill>
                      <a:srgbClr val="1A1A1A"/>
                    </a:solidFill>
                  </a:uFill>
                  <a:latin typeface="Arial"/>
                  <a:ea typeface="Arial"/>
                  <a:cs typeface="Arial"/>
                  <a:sym typeface="Arial"/>
                </a:rPr>
              </a:br>
              <a:r>
                <a:rPr sz="1700">
                  <a:solidFill>
                    <a:srgbClr val="1A1A1A"/>
                  </a:solidFill>
                  <a:uFill>
                    <a:solidFill>
                      <a:srgbClr val="1A1A1A"/>
                    </a:solidFill>
                  </a:uFill>
                  <a:latin typeface="Arial"/>
                  <a:ea typeface="Arial"/>
                  <a:cs typeface="Arial"/>
                  <a:sym typeface="Arial"/>
                </a:rPr>
                <a:t>FVIII inhibitors  </a:t>
              </a:r>
              <a:br>
                <a:rPr sz="1700">
                  <a:solidFill>
                    <a:srgbClr val="1A1A1A"/>
                  </a:solidFill>
                  <a:uFill>
                    <a:solidFill>
                      <a:srgbClr val="1A1A1A"/>
                    </a:solidFill>
                  </a:uFill>
                  <a:latin typeface="Arial"/>
                  <a:ea typeface="Arial"/>
                  <a:cs typeface="Arial"/>
                  <a:sym typeface="Arial"/>
                </a:rPr>
              </a:br>
              <a:r>
                <a:rPr sz="1700">
                  <a:solidFill>
                    <a:srgbClr val="1A1A1A"/>
                  </a:solidFill>
                  <a:uFill>
                    <a:solidFill>
                      <a:srgbClr val="1A1A1A"/>
                    </a:solidFill>
                  </a:uFill>
                  <a:latin typeface="Arial"/>
                  <a:ea typeface="Arial"/>
                  <a:cs typeface="Arial"/>
                  <a:sym typeface="Arial"/>
                </a:rPr>
                <a:t>(&gt; 5 BU/ml)</a:t>
              </a:r>
            </a:p>
          </p:txBody>
        </p:sp>
      </p:grpSp>
      <p:sp>
        <p:nvSpPr>
          <p:cNvPr id="349" name="Shape 349"/>
          <p:cNvSpPr/>
          <p:nvPr/>
        </p:nvSpPr>
        <p:spPr>
          <a:xfrm rot="19997939">
            <a:off x="4926717" y="4556049"/>
            <a:ext cx="288032" cy="468001"/>
          </a:xfrm>
          <a:custGeom>
            <a:avLst/>
            <a:gdLst/>
            <a:ahLst/>
            <a:cxnLst>
              <a:cxn ang="0">
                <a:pos x="wd2" y="hd2"/>
              </a:cxn>
              <a:cxn ang="5400000">
                <a:pos x="wd2" y="hd2"/>
              </a:cxn>
              <a:cxn ang="10800000">
                <a:pos x="wd2" y="hd2"/>
              </a:cxn>
              <a:cxn ang="16200000">
                <a:pos x="wd2" y="hd2"/>
              </a:cxn>
            </a:cxnLst>
            <a:rect l="0" t="0" r="r" b="b"/>
            <a:pathLst>
              <a:path w="21600" h="21600" extrusionOk="0">
                <a:moveTo>
                  <a:pt x="0" y="14953"/>
                </a:moveTo>
                <a:lnTo>
                  <a:pt x="5400" y="14953"/>
                </a:lnTo>
                <a:lnTo>
                  <a:pt x="5400" y="0"/>
                </a:lnTo>
                <a:lnTo>
                  <a:pt x="16200" y="0"/>
                </a:lnTo>
                <a:lnTo>
                  <a:pt x="16200" y="14953"/>
                </a:lnTo>
                <a:lnTo>
                  <a:pt x="21600" y="14953"/>
                </a:lnTo>
                <a:lnTo>
                  <a:pt x="10800" y="21600"/>
                </a:lnTo>
                <a:close/>
              </a:path>
            </a:pathLst>
          </a:custGeom>
          <a:solidFill>
            <a:srgbClr val="A6A6A6"/>
          </a:solidFill>
          <a:ln w="12700">
            <a:solidFill>
              <a:srgbClr val="A6A6A6"/>
            </a:solidFill>
            <a:round/>
          </a:ln>
          <a:effectLst>
            <a:outerShdw blurRad="50800" dist="25400" dir="5400000" rotWithShape="0">
              <a:srgbClr val="000000">
                <a:alpha val="35000"/>
              </a:srgbClr>
            </a:outerShdw>
          </a:effectLst>
        </p:spPr>
        <p:txBody>
          <a:bodyPr lIns="45718" tIns="45718" rIns="45718" bIns="45718" anchor="ctr"/>
          <a:lstStyle/>
          <a:p>
            <a:pPr defTabSz="642915">
              <a:defRPr sz="2400">
                <a:ln w="12699">
                  <a:solidFill/>
                </a:ln>
                <a:solidFill>
                  <a:srgbClr val="1A1A1A"/>
                </a:solidFill>
                <a:uFill>
                  <a:solidFill>
                    <a:srgbClr val="1A1A1A"/>
                  </a:solidFill>
                </a:uFill>
                <a:latin typeface="Arial"/>
                <a:ea typeface="Arial"/>
                <a:cs typeface="Arial"/>
                <a:sym typeface="Arial"/>
              </a:defRPr>
            </a:pPr>
            <a:endParaRPr/>
          </a:p>
        </p:txBody>
      </p:sp>
      <p:sp>
        <p:nvSpPr>
          <p:cNvPr id="350" name="Shape 350"/>
          <p:cNvSpPr/>
          <p:nvPr/>
        </p:nvSpPr>
        <p:spPr>
          <a:xfrm rot="1348445">
            <a:off x="3369282" y="4539198"/>
            <a:ext cx="288001" cy="468001"/>
          </a:xfrm>
          <a:custGeom>
            <a:avLst/>
            <a:gdLst/>
            <a:ahLst/>
            <a:cxnLst>
              <a:cxn ang="0">
                <a:pos x="wd2" y="hd2"/>
              </a:cxn>
              <a:cxn ang="5400000">
                <a:pos x="wd2" y="hd2"/>
              </a:cxn>
              <a:cxn ang="10800000">
                <a:pos x="wd2" y="hd2"/>
              </a:cxn>
              <a:cxn ang="16200000">
                <a:pos x="wd2" y="hd2"/>
              </a:cxn>
            </a:cxnLst>
            <a:rect l="0" t="0" r="r" b="b"/>
            <a:pathLst>
              <a:path w="21600" h="21600" extrusionOk="0">
                <a:moveTo>
                  <a:pt x="0" y="14954"/>
                </a:moveTo>
                <a:lnTo>
                  <a:pt x="5400" y="14954"/>
                </a:lnTo>
                <a:lnTo>
                  <a:pt x="5400" y="0"/>
                </a:lnTo>
                <a:lnTo>
                  <a:pt x="16200" y="0"/>
                </a:lnTo>
                <a:lnTo>
                  <a:pt x="16200" y="14954"/>
                </a:lnTo>
                <a:lnTo>
                  <a:pt x="21600" y="14954"/>
                </a:lnTo>
                <a:lnTo>
                  <a:pt x="10800" y="21600"/>
                </a:lnTo>
                <a:close/>
              </a:path>
            </a:pathLst>
          </a:custGeom>
          <a:solidFill>
            <a:srgbClr val="A6A6A6"/>
          </a:solidFill>
          <a:ln w="12700">
            <a:solidFill>
              <a:srgbClr val="A6A6A6"/>
            </a:solidFill>
            <a:round/>
          </a:ln>
          <a:effectLst>
            <a:outerShdw blurRad="50800" dist="25400" dir="5400000" rotWithShape="0">
              <a:srgbClr val="000000">
                <a:alpha val="35000"/>
              </a:srgbClr>
            </a:outerShdw>
          </a:effectLst>
        </p:spPr>
        <p:txBody>
          <a:bodyPr lIns="45718" tIns="45718" rIns="45718" bIns="45718" anchor="ctr"/>
          <a:lstStyle/>
          <a:p>
            <a:pPr defTabSz="642915">
              <a:defRPr sz="2400">
                <a:ln w="12699">
                  <a:solidFill/>
                </a:ln>
                <a:solidFill>
                  <a:srgbClr val="1A1A1A"/>
                </a:solidFill>
                <a:uFill>
                  <a:solidFill>
                    <a:srgbClr val="1A1A1A"/>
                  </a:solidFill>
                </a:uFill>
                <a:latin typeface="Arial"/>
                <a:ea typeface="Arial"/>
                <a:cs typeface="Arial"/>
                <a:sym typeface="Arial"/>
              </a:defRPr>
            </a:pPr>
            <a:endParaRPr/>
          </a:p>
        </p:txBody>
      </p:sp>
      <p:sp>
        <p:nvSpPr>
          <p:cNvPr id="351" name="Shape 351"/>
          <p:cNvSpPr/>
          <p:nvPr/>
        </p:nvSpPr>
        <p:spPr>
          <a:xfrm>
            <a:off x="2429567" y="6166695"/>
            <a:ext cx="6038496"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500" b="1">
                <a:latin typeface="Helvetica"/>
                <a:ea typeface="Helvetica"/>
                <a:cs typeface="Helvetica"/>
                <a:sym typeface="Helvetica"/>
              </a:defRPr>
            </a:lvl1pPr>
          </a:lstStyle>
          <a:p>
            <a:pPr lvl="0">
              <a:defRPr sz="1800" b="0"/>
            </a:pPr>
            <a:r>
              <a:rPr sz="1800"/>
              <a:t>Courtesy of Guenter Auesrwald: ASH, New Orleans, 2013.</a:t>
            </a:r>
          </a:p>
        </p:txBody>
      </p:sp>
      <p:sp>
        <p:nvSpPr>
          <p:cNvPr id="352" name="Shape 352"/>
          <p:cNvSpPr/>
          <p:nvPr/>
        </p:nvSpPr>
        <p:spPr>
          <a:xfrm>
            <a:off x="639664" y="3377169"/>
            <a:ext cx="1339454" cy="1339454"/>
          </a:xfrm>
          <a:prstGeom prst="rightArrow">
            <a:avLst>
              <a:gd name="adj1" fmla="val 32000"/>
              <a:gd name="adj2" fmla="val 64000"/>
            </a:avLst>
          </a:prstGeom>
          <a:blipFill>
            <a:blip r:embed="rId6"/>
          </a:blipFill>
          <a:ln w="12700">
            <a:miter lim="400000"/>
          </a:ln>
          <a:effectLst>
            <a:outerShdw blurRad="38100" dist="25400" dir="5400000" rotWithShape="0">
              <a:srgbClr val="000000">
                <a:alpha val="50000"/>
              </a:srgbClr>
            </a:outerShdw>
          </a:effectLst>
        </p:spPr>
        <p:txBody>
          <a:bodyPr lIns="35717" tIns="35717" rIns="35717" bIns="35717" anchor="ctr"/>
          <a:lstStyle/>
          <a:p>
            <a:pPr lvl="0">
              <a:defRPr sz="2400">
                <a:solidFill>
                  <a:srgbClr val="FFFFFF"/>
                </a:solidFill>
              </a:defRPr>
            </a:pPr>
            <a:endParaRPr/>
          </a:p>
        </p:txBody>
      </p:sp>
    </p:spTree>
    <p:extLst>
      <p:ext uri="{BB962C8B-B14F-4D97-AF65-F5344CB8AC3E}">
        <p14:creationId xmlns:p14="http://schemas.microsoft.com/office/powerpoint/2010/main" val="2586954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1577975" y="1292761"/>
            <a:ext cx="5988050" cy="4827588"/>
          </a:xfrm>
          <a:prstGeom prst="rect">
            <a:avLst/>
          </a:prstGeom>
          <a:noFill/>
          <a:ln w="9525">
            <a:noFill/>
            <a:miter lim="800000"/>
            <a:headEnd/>
            <a:tailEnd/>
          </a:ln>
        </p:spPr>
      </p:pic>
      <p:sp>
        <p:nvSpPr>
          <p:cNvPr id="12291" name="AutoShape 3"/>
          <p:cNvSpPr>
            <a:spLocks noChangeArrowheads="1"/>
          </p:cNvSpPr>
          <p:nvPr/>
        </p:nvSpPr>
        <p:spPr bwMode="auto">
          <a:xfrm>
            <a:off x="415925" y="334616"/>
            <a:ext cx="8312150" cy="646112"/>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noFill/>
          <a:ln w="9525">
            <a:noFill/>
            <a:miter lim="800000"/>
            <a:headEnd/>
            <a:tailEnd/>
          </a:ln>
        </p:spPr>
        <p:txBody>
          <a:bodyPr lIns="0" tIns="0" rIns="0" bIns="0" anchor="ctr" anchorCtr="1"/>
          <a:lstStyle/>
          <a:p>
            <a:pPr algn="ctr" defTabSz="914400" fontAlgn="base">
              <a:lnSpc>
                <a:spcPct val="97000"/>
              </a:lnSpc>
              <a:spcBef>
                <a:spcPct val="0"/>
              </a:spcBef>
              <a:spcAft>
                <a:spcPct val="0"/>
              </a:spcAft>
              <a:tabLst>
                <a:tab pos="649288" algn="l"/>
                <a:tab pos="1298575" algn="l"/>
                <a:tab pos="1947863" algn="l"/>
                <a:tab pos="2597150" algn="l"/>
                <a:tab pos="3248025" algn="l"/>
                <a:tab pos="3897313" algn="l"/>
                <a:tab pos="4546600" algn="l"/>
                <a:tab pos="5195888" algn="l"/>
                <a:tab pos="5845175" algn="l"/>
                <a:tab pos="6496050" algn="l"/>
                <a:tab pos="7145338" algn="l"/>
                <a:tab pos="7794625" algn="l"/>
              </a:tabLst>
            </a:pPr>
            <a:r>
              <a:rPr lang="en-US" altLang="en-US" sz="3200" b="1" dirty="0">
                <a:solidFill>
                  <a:srgbClr val="C00000"/>
                </a:solidFill>
                <a:latin typeface="+mj-lt"/>
                <a:ea typeface="Arial Unicode MS" pitchFamily="34" charset="-128"/>
                <a:cs typeface="Arial Unicode MS" pitchFamily="34" charset="-128"/>
              </a:rPr>
              <a:t>Adjusted Relative Risk of Inhibitor Development, </a:t>
            </a:r>
          </a:p>
          <a:p>
            <a:pPr algn="ctr" defTabSz="914400" fontAlgn="base">
              <a:lnSpc>
                <a:spcPct val="97000"/>
              </a:lnSpc>
              <a:spcBef>
                <a:spcPct val="0"/>
              </a:spcBef>
              <a:spcAft>
                <a:spcPct val="0"/>
              </a:spcAft>
              <a:tabLst>
                <a:tab pos="649288" algn="l"/>
                <a:tab pos="1298575" algn="l"/>
                <a:tab pos="1947863" algn="l"/>
                <a:tab pos="2597150" algn="l"/>
                <a:tab pos="3248025" algn="l"/>
                <a:tab pos="3897313" algn="l"/>
                <a:tab pos="4546600" algn="l"/>
                <a:tab pos="5195888" algn="l"/>
                <a:tab pos="5845175" algn="l"/>
                <a:tab pos="6496050" algn="l"/>
                <a:tab pos="7145338" algn="l"/>
                <a:tab pos="7794625" algn="l"/>
              </a:tabLst>
            </a:pPr>
            <a:r>
              <a:rPr lang="en-US" altLang="en-US" sz="3200" b="1" dirty="0">
                <a:solidFill>
                  <a:srgbClr val="C00000"/>
                </a:solidFill>
                <a:latin typeface="+mj-lt"/>
                <a:ea typeface="Arial Unicode MS" pitchFamily="34" charset="-128"/>
                <a:cs typeface="Arial Unicode MS" pitchFamily="34" charset="-128"/>
              </a:rPr>
              <a:t>According to the Type of Factor VIII Product</a:t>
            </a:r>
          </a:p>
        </p:txBody>
      </p:sp>
      <p:sp>
        <p:nvSpPr>
          <p:cNvPr id="12292" name="Text Box 4"/>
          <p:cNvSpPr txBox="1">
            <a:spLocks noChangeArrowheads="1"/>
          </p:cNvSpPr>
          <p:nvPr/>
        </p:nvSpPr>
        <p:spPr bwMode="auto">
          <a:xfrm>
            <a:off x="5176009" y="6053288"/>
            <a:ext cx="3563937" cy="576262"/>
          </a:xfrm>
          <a:prstGeom prst="rect">
            <a:avLst/>
          </a:prstGeom>
          <a:noFill/>
          <a:ln w="9525">
            <a:noFill/>
            <a:miter lim="800000"/>
            <a:headEnd/>
            <a:tailEnd/>
          </a:ln>
        </p:spPr>
        <p:txBody>
          <a:bodyPr lIns="0" tIns="12211" rIns="0" bIns="0" anchor="ctr"/>
          <a:lstStyle/>
          <a:p>
            <a:pPr defTabSz="914400" fontAlgn="base">
              <a:lnSpc>
                <a:spcPct val="93000"/>
              </a:lnSpc>
              <a:spcBef>
                <a:spcPct val="0"/>
              </a:spcBef>
              <a:spcAft>
                <a:spcPct val="0"/>
              </a:spcAft>
              <a:tabLst>
                <a:tab pos="649288" algn="l"/>
                <a:tab pos="1298575" algn="l"/>
                <a:tab pos="1947863" algn="l"/>
                <a:tab pos="2597150" algn="l"/>
                <a:tab pos="3248025" algn="l"/>
                <a:tab pos="3897313" algn="l"/>
                <a:tab pos="4546600" algn="l"/>
              </a:tabLst>
            </a:pPr>
            <a:r>
              <a:rPr lang="en-US" altLang="en-US" sz="1200" b="1" i="1" dirty="0" err="1">
                <a:solidFill>
                  <a:prstClr val="black"/>
                </a:solidFill>
                <a:latin typeface="Arial" pitchFamily="34" charset="0"/>
                <a:cs typeface="Arial" pitchFamily="34" charset="0"/>
              </a:rPr>
              <a:t>Gouw</a:t>
            </a:r>
            <a:r>
              <a:rPr lang="en-US" altLang="en-US" sz="1200" b="1" i="1" dirty="0">
                <a:solidFill>
                  <a:prstClr val="black"/>
                </a:solidFill>
                <a:latin typeface="Arial" pitchFamily="34" charset="0"/>
                <a:cs typeface="Arial" pitchFamily="34" charset="0"/>
              </a:rPr>
              <a:t> SC et al. N </a:t>
            </a:r>
            <a:r>
              <a:rPr lang="en-US" altLang="en-US" sz="1200" b="1" i="1" dirty="0" err="1">
                <a:solidFill>
                  <a:prstClr val="black"/>
                </a:solidFill>
                <a:latin typeface="Arial" pitchFamily="34" charset="0"/>
                <a:cs typeface="Arial" pitchFamily="34" charset="0"/>
              </a:rPr>
              <a:t>Engl</a:t>
            </a:r>
            <a:r>
              <a:rPr lang="en-US" altLang="en-US" sz="1200" b="1" i="1" dirty="0">
                <a:solidFill>
                  <a:prstClr val="black"/>
                </a:solidFill>
                <a:latin typeface="Arial" pitchFamily="34" charset="0"/>
                <a:cs typeface="Arial" pitchFamily="34" charset="0"/>
              </a:rPr>
              <a:t> J Med 2013;368:231-239. </a:t>
            </a:r>
            <a:endParaRPr lang="en-US" altLang="en-US" sz="1200" dirty="0">
              <a:solidFill>
                <a:srgbClr val="002060"/>
              </a:solidFill>
              <a:ea typeface="Arial Unicode MS" pitchFamily="34" charset="-128"/>
              <a:cs typeface="Arial Unicode MS" pitchFamily="34" charset="-128"/>
            </a:endParaRPr>
          </a:p>
        </p:txBody>
      </p:sp>
      <p:grpSp>
        <p:nvGrpSpPr>
          <p:cNvPr id="5" name="Group 4"/>
          <p:cNvGrpSpPr/>
          <p:nvPr/>
        </p:nvGrpSpPr>
        <p:grpSpPr>
          <a:xfrm>
            <a:off x="2366755" y="2798930"/>
            <a:ext cx="5535615" cy="270030"/>
            <a:chOff x="2366755" y="2798930"/>
            <a:chExt cx="5535615" cy="270030"/>
          </a:xfrm>
        </p:grpSpPr>
        <p:cxnSp>
          <p:nvCxnSpPr>
            <p:cNvPr id="3" name="Straight Connector 2"/>
            <p:cNvCxnSpPr/>
            <p:nvPr/>
          </p:nvCxnSpPr>
          <p:spPr>
            <a:xfrm flipH="1">
              <a:off x="2366755" y="2933945"/>
              <a:ext cx="4860540" cy="0"/>
            </a:xfrm>
            <a:prstGeom prst="line">
              <a:avLst/>
            </a:prstGeom>
            <a:ln>
              <a:solidFill>
                <a:srgbClr val="FF0000"/>
              </a:solidFill>
              <a:prstDash val="dot"/>
            </a:ln>
          </p:spPr>
          <p:style>
            <a:lnRef idx="2">
              <a:schemeClr val="accent1"/>
            </a:lnRef>
            <a:fillRef idx="0">
              <a:schemeClr val="accent1"/>
            </a:fillRef>
            <a:effectRef idx="1">
              <a:schemeClr val="accent1"/>
            </a:effectRef>
            <a:fontRef idx="minor">
              <a:schemeClr val="tx1"/>
            </a:fontRef>
          </p:style>
        </p:cxnSp>
        <p:sp>
          <p:nvSpPr>
            <p:cNvPr id="4" name="Left Arrow 3"/>
            <p:cNvSpPr/>
            <p:nvPr/>
          </p:nvSpPr>
          <p:spPr>
            <a:xfrm>
              <a:off x="7362310" y="2798930"/>
              <a:ext cx="540060" cy="270030"/>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3979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404664"/>
            <a:ext cx="8601201" cy="523220"/>
          </a:xfrm>
          <a:prstGeom prst="rect">
            <a:avLst/>
          </a:prstGeom>
          <a:noFill/>
        </p:spPr>
        <p:txBody>
          <a:bodyPr wrap="none" rtlCol="0">
            <a:spAutoFit/>
          </a:bodyPr>
          <a:lstStyle/>
          <a:p>
            <a:r>
              <a:rPr lang="en-GB" sz="2800" b="1" dirty="0" smtClean="0">
                <a:solidFill>
                  <a:srgbClr val="C00000"/>
                </a:solidFill>
              </a:rPr>
              <a:t>Proportion of recombinant FVIII used in UK PUPs by year</a:t>
            </a:r>
            <a:endParaRPr lang="en-US" sz="2800" b="1" dirty="0">
              <a:solidFill>
                <a:srgbClr val="C000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515" y="863715"/>
            <a:ext cx="8280920" cy="588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87135" y="6264315"/>
            <a:ext cx="2488566" cy="369332"/>
          </a:xfrm>
          <a:prstGeom prst="rect">
            <a:avLst/>
          </a:prstGeom>
          <a:noFill/>
        </p:spPr>
        <p:txBody>
          <a:bodyPr wrap="none" rtlCol="0">
            <a:spAutoFit/>
          </a:bodyPr>
          <a:lstStyle/>
          <a:p>
            <a:r>
              <a:rPr lang="en-GB" dirty="0" smtClean="0">
                <a:solidFill>
                  <a:srgbClr val="002060"/>
                </a:solidFill>
              </a:rPr>
              <a:t>Collins et al, Blood 2014 </a:t>
            </a:r>
            <a:endParaRPr lang="en-GB" dirty="0">
              <a:solidFill>
                <a:srgbClr val="002060"/>
              </a:solidFill>
            </a:endParaRPr>
          </a:p>
        </p:txBody>
      </p:sp>
    </p:spTree>
    <p:extLst>
      <p:ext uri="{BB962C8B-B14F-4D97-AF65-F5344CB8AC3E}">
        <p14:creationId xmlns:p14="http://schemas.microsoft.com/office/powerpoint/2010/main" val="37480740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22784437"/>
              </p:ext>
            </p:extLst>
          </p:nvPr>
        </p:nvGraphicFramePr>
        <p:xfrm>
          <a:off x="292605" y="335499"/>
          <a:ext cx="8434248" cy="557179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473161" y="1043735"/>
            <a:ext cx="2670234" cy="1938992"/>
          </a:xfrm>
          <a:prstGeom prst="rect">
            <a:avLst/>
          </a:prstGeom>
          <a:noFill/>
        </p:spPr>
        <p:txBody>
          <a:bodyPr wrap="square" rtlCol="0">
            <a:spAutoFit/>
          </a:bodyPr>
          <a:lstStyle/>
          <a:p>
            <a:r>
              <a:rPr lang="en-US" sz="2400" dirty="0" err="1" smtClean="0">
                <a:solidFill>
                  <a:srgbClr val="FF0000"/>
                </a:solidFill>
              </a:rPr>
              <a:t>Kogenate</a:t>
            </a:r>
            <a:endParaRPr lang="en-US" sz="2400" dirty="0" smtClean="0">
              <a:solidFill>
                <a:srgbClr val="FF0000"/>
              </a:solidFill>
            </a:endParaRPr>
          </a:p>
          <a:p>
            <a:r>
              <a:rPr lang="en-US" sz="2400" dirty="0" err="1" smtClean="0">
                <a:solidFill>
                  <a:srgbClr val="3366FF"/>
                </a:solidFill>
              </a:rPr>
              <a:t>Advate</a:t>
            </a:r>
            <a:endParaRPr lang="en-US" sz="2400" dirty="0" smtClean="0">
              <a:solidFill>
                <a:srgbClr val="3366FF"/>
              </a:solidFill>
            </a:endParaRPr>
          </a:p>
          <a:p>
            <a:endParaRPr lang="en-US" sz="2400" dirty="0"/>
          </a:p>
          <a:p>
            <a:r>
              <a:rPr lang="en-US" sz="2400" dirty="0" smtClean="0"/>
              <a:t>RODIN 	</a:t>
            </a:r>
            <a:r>
              <a:rPr lang="en-US" sz="2400" dirty="0" smtClean="0"/>
              <a:t>= </a:t>
            </a:r>
            <a:r>
              <a:rPr lang="en-US" sz="2400" dirty="0" smtClean="0"/>
              <a:t>Dashed</a:t>
            </a:r>
          </a:p>
          <a:p>
            <a:r>
              <a:rPr lang="en-US" sz="2400" dirty="0" smtClean="0"/>
              <a:t>Not RODIN = Solid</a:t>
            </a:r>
          </a:p>
        </p:txBody>
      </p:sp>
      <p:graphicFrame>
        <p:nvGraphicFramePr>
          <p:cNvPr id="4" name="Table 3"/>
          <p:cNvGraphicFramePr>
            <a:graphicFrameLocks noGrp="1"/>
          </p:cNvGraphicFramePr>
          <p:nvPr>
            <p:extLst>
              <p:ext uri="{D42A27DB-BD31-4B8C-83A1-F6EECF244321}">
                <p14:modId xmlns:p14="http://schemas.microsoft.com/office/powerpoint/2010/main" val="2504102326"/>
              </p:ext>
            </p:extLst>
          </p:nvPr>
        </p:nvGraphicFramePr>
        <p:xfrm>
          <a:off x="1081015" y="5986214"/>
          <a:ext cx="6884892" cy="513080"/>
        </p:xfrm>
        <a:graphic>
          <a:graphicData uri="http://schemas.openxmlformats.org/drawingml/2006/table">
            <a:tbl>
              <a:tblPr/>
              <a:tblGrid>
                <a:gridCol w="2697281"/>
                <a:gridCol w="2760254"/>
                <a:gridCol w="1427357"/>
              </a:tblGrid>
              <a:tr h="190500">
                <a:tc>
                  <a:txBody>
                    <a:bodyPr/>
                    <a:lstStyle/>
                    <a:p>
                      <a:pPr algn="l" fontAlgn="b"/>
                      <a:r>
                        <a:rPr lang="en-US" sz="1600" b="0" i="0" u="none" strike="noStrike" dirty="0" err="1" smtClean="0">
                          <a:solidFill>
                            <a:srgbClr val="000000"/>
                          </a:solidFill>
                          <a:effectLst/>
                          <a:latin typeface="Calibri"/>
                        </a:rPr>
                        <a:t>Advate</a:t>
                      </a:r>
                      <a:r>
                        <a:rPr lang="en-US" sz="1600" b="0" i="0" u="none" strike="noStrike" baseline="0" dirty="0" smtClean="0">
                          <a:solidFill>
                            <a:srgbClr val="000000"/>
                          </a:solidFill>
                          <a:effectLst/>
                          <a:latin typeface="Calibri"/>
                        </a:rPr>
                        <a:t>        </a:t>
                      </a:r>
                      <a:r>
                        <a:rPr lang="en-US" sz="1600" b="0" i="0" u="none" strike="noStrike" dirty="0" smtClean="0">
                          <a:solidFill>
                            <a:srgbClr val="000000"/>
                          </a:solidFill>
                          <a:effectLst/>
                          <a:latin typeface="Calibri"/>
                        </a:rPr>
                        <a:t>3/12</a:t>
                      </a:r>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dirty="0" smtClean="0">
                          <a:solidFill>
                            <a:srgbClr val="000000"/>
                          </a:solidFill>
                          <a:effectLst/>
                          <a:latin typeface="Calibri"/>
                        </a:rPr>
                        <a:t>26/117</a:t>
                      </a:r>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dirty="0" smtClean="0">
                          <a:solidFill>
                            <a:srgbClr val="000000"/>
                          </a:solidFill>
                          <a:effectLst/>
                          <a:latin typeface="Calibri"/>
                        </a:rPr>
                        <a:t>13/43</a:t>
                      </a:r>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r>
              <a:tr h="190500">
                <a:tc>
                  <a:txBody>
                    <a:bodyPr/>
                    <a:lstStyle/>
                    <a:p>
                      <a:pPr algn="l" fontAlgn="b"/>
                      <a:r>
                        <a:rPr lang="en-US" sz="1600" b="0" i="0" u="none" strike="noStrike" dirty="0" err="1" smtClean="0">
                          <a:solidFill>
                            <a:srgbClr val="000000"/>
                          </a:solidFill>
                          <a:effectLst/>
                          <a:latin typeface="Calibri"/>
                        </a:rPr>
                        <a:t>Kogenate</a:t>
                      </a:r>
                      <a:r>
                        <a:rPr lang="en-US" sz="1600" b="0" i="0" u="none" strike="noStrike" dirty="0" smtClean="0">
                          <a:solidFill>
                            <a:srgbClr val="000000"/>
                          </a:solidFill>
                          <a:effectLst/>
                          <a:latin typeface="Calibri"/>
                        </a:rPr>
                        <a:t>   24/65</a:t>
                      </a:r>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dirty="0" smtClean="0">
                          <a:solidFill>
                            <a:srgbClr val="000000"/>
                          </a:solidFill>
                          <a:effectLst/>
                          <a:latin typeface="Calibri"/>
                        </a:rPr>
                        <a:t>16/31</a:t>
                      </a:r>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dirty="0" smtClean="0">
                          <a:solidFill>
                            <a:srgbClr val="000000"/>
                          </a:solidFill>
                          <a:effectLst/>
                          <a:latin typeface="Calibri"/>
                        </a:rPr>
                        <a:t>5/32</a:t>
                      </a:r>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r>
            </a:tbl>
          </a:graphicData>
        </a:graphic>
      </p:graphicFrame>
      <p:sp>
        <p:nvSpPr>
          <p:cNvPr id="5" name="TextBox 4"/>
          <p:cNvSpPr txBox="1"/>
          <p:nvPr/>
        </p:nvSpPr>
        <p:spPr>
          <a:xfrm>
            <a:off x="555660" y="335499"/>
            <a:ext cx="8171193" cy="584776"/>
          </a:xfrm>
          <a:prstGeom prst="rect">
            <a:avLst/>
          </a:prstGeom>
          <a:noFill/>
        </p:spPr>
        <p:txBody>
          <a:bodyPr wrap="square" rtlCol="0">
            <a:spAutoFit/>
          </a:bodyPr>
          <a:lstStyle/>
          <a:p>
            <a:r>
              <a:rPr lang="en-US" sz="3200" dirty="0"/>
              <a:t>UKHCDO cohort: </a:t>
            </a:r>
            <a:r>
              <a:rPr lang="en-US" sz="3200" dirty="0" smtClean="0"/>
              <a:t>effect of time and … RODIN?</a:t>
            </a:r>
            <a:endParaRPr lang="en-US" sz="3200" dirty="0"/>
          </a:p>
        </p:txBody>
      </p:sp>
      <p:grpSp>
        <p:nvGrpSpPr>
          <p:cNvPr id="11" name="Group 10"/>
          <p:cNvGrpSpPr/>
          <p:nvPr/>
        </p:nvGrpSpPr>
        <p:grpSpPr>
          <a:xfrm>
            <a:off x="267584" y="1651000"/>
            <a:ext cx="4177416" cy="1336536"/>
            <a:chOff x="267584" y="1651000"/>
            <a:chExt cx="4177416" cy="1336536"/>
          </a:xfrm>
        </p:grpSpPr>
        <p:cxnSp>
          <p:nvCxnSpPr>
            <p:cNvPr id="7" name="Straight Arrow Connector 6"/>
            <p:cNvCxnSpPr/>
            <p:nvPr/>
          </p:nvCxnSpPr>
          <p:spPr>
            <a:xfrm>
              <a:off x="4445000" y="1651000"/>
              <a:ext cx="0" cy="1336536"/>
            </a:xfrm>
            <a:prstGeom prst="straightConnector1">
              <a:avLst/>
            </a:prstGeom>
            <a:ln w="76200" cmpd="sng">
              <a:solidFill>
                <a:srgbClr val="4EDD39"/>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67584" y="1651000"/>
              <a:ext cx="2160830" cy="646331"/>
            </a:xfrm>
            <a:prstGeom prst="rect">
              <a:avLst/>
            </a:prstGeom>
            <a:solidFill>
              <a:srgbClr val="4EDD39"/>
            </a:solidFill>
          </p:spPr>
          <p:txBody>
            <a:bodyPr wrap="none" rtlCol="0">
              <a:spAutoFit/>
            </a:bodyPr>
            <a:lstStyle/>
            <a:p>
              <a:pPr algn="ctr"/>
              <a:r>
                <a:rPr lang="en-US" b="1" dirty="0" smtClean="0"/>
                <a:t>RODIN </a:t>
              </a:r>
              <a:r>
                <a:rPr lang="en-US" b="1" dirty="0" err="1" smtClean="0"/>
                <a:t>vs</a:t>
              </a:r>
              <a:r>
                <a:rPr lang="en-US" b="1" dirty="0" smtClean="0"/>
                <a:t> not RODIN</a:t>
              </a:r>
            </a:p>
            <a:p>
              <a:pPr algn="ctr"/>
              <a:r>
                <a:rPr lang="en-US" b="1" dirty="0" smtClean="0"/>
                <a:t>P = 0.08</a:t>
              </a:r>
              <a:endParaRPr lang="en-US" b="1" dirty="0"/>
            </a:p>
          </p:txBody>
        </p:sp>
        <p:cxnSp>
          <p:nvCxnSpPr>
            <p:cNvPr id="10" name="Straight Arrow Connector 9"/>
            <p:cNvCxnSpPr/>
            <p:nvPr/>
          </p:nvCxnSpPr>
          <p:spPr>
            <a:xfrm>
              <a:off x="2428414" y="1975556"/>
              <a:ext cx="1748475" cy="321775"/>
            </a:xfrm>
            <a:prstGeom prst="straightConnector1">
              <a:avLst/>
            </a:prstGeom>
            <a:ln w="38100" cmpd="sng">
              <a:solidFill>
                <a:srgbClr val="4EDD39"/>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41178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 name="Table 240"/>
          <p:cNvGraphicFramePr/>
          <p:nvPr/>
        </p:nvGraphicFramePr>
        <p:xfrm>
          <a:off x="669793" y="2626364"/>
          <a:ext cx="3387327" cy="700088"/>
        </p:xfrm>
        <a:graphic>
          <a:graphicData uri="http://schemas.openxmlformats.org/drawingml/2006/table">
            <a:tbl>
              <a:tblPr/>
              <a:tblGrid>
                <a:gridCol w="716297"/>
                <a:gridCol w="1000631"/>
                <a:gridCol w="937326"/>
                <a:gridCol w="733073"/>
              </a:tblGrid>
              <a:tr h="350044">
                <a:tc>
                  <a:txBody>
                    <a:bodyPr/>
                    <a:lstStyle/>
                    <a:p>
                      <a:pPr lvl="0" defTabSz="914400"/>
                      <a:r>
                        <a:rPr sz="1800"/>
                        <a:t>8</a:t>
                      </a:r>
                    </a:p>
                  </a:txBody>
                  <a:tcPr marL="35719" marR="35719" marT="35719" marB="35719" anchor="ctr" horzOverflow="overflow"/>
                </a:tc>
                <a:tc>
                  <a:txBody>
                    <a:bodyPr/>
                    <a:lstStyle/>
                    <a:p>
                      <a:pPr lvl="0" defTabSz="914400"/>
                      <a:r>
                        <a:rPr sz="1800"/>
                        <a:t>12</a:t>
                      </a:r>
                    </a:p>
                  </a:txBody>
                  <a:tcPr marL="35719" marR="35719" marT="35719" marB="35719" anchor="ctr" horzOverflow="overflow"/>
                </a:tc>
                <a:tc>
                  <a:txBody>
                    <a:bodyPr/>
                    <a:lstStyle/>
                    <a:p>
                      <a:pPr lvl="0" defTabSz="914400"/>
                      <a:r>
                        <a:rPr sz="1800"/>
                        <a:t>24</a:t>
                      </a:r>
                    </a:p>
                  </a:txBody>
                  <a:tcPr marL="35719" marR="35719" marT="35719" marB="35719" anchor="ctr" horzOverflow="overflow"/>
                </a:tc>
                <a:tc>
                  <a:txBody>
                    <a:bodyPr/>
                    <a:lstStyle/>
                    <a:p>
                      <a:pPr lvl="0" defTabSz="914400"/>
                      <a:r>
                        <a:rPr sz="1800"/>
                        <a:t>37</a:t>
                      </a:r>
                    </a:p>
                  </a:txBody>
                  <a:tcPr marL="35719" marR="35719" marT="35719" marB="35719" anchor="ctr" horzOverflow="overflow"/>
                </a:tc>
              </a:tr>
              <a:tr h="350044">
                <a:tc>
                  <a:txBody>
                    <a:bodyPr/>
                    <a:lstStyle/>
                    <a:p>
                      <a:pPr lvl="0" defTabSz="914400"/>
                      <a:r>
                        <a:rPr sz="1800"/>
                        <a:t>32</a:t>
                      </a:r>
                    </a:p>
                  </a:txBody>
                  <a:tcPr marL="35719" marR="35719" marT="35719" marB="35719" anchor="ctr" horzOverflow="overflow"/>
                </a:tc>
                <a:tc>
                  <a:txBody>
                    <a:bodyPr/>
                    <a:lstStyle/>
                    <a:p>
                      <a:pPr lvl="0" defTabSz="914400"/>
                      <a:r>
                        <a:rPr sz="1800"/>
                        <a:t>56</a:t>
                      </a:r>
                    </a:p>
                  </a:txBody>
                  <a:tcPr marL="35719" marR="35719" marT="35719" marB="35719" anchor="ctr" horzOverflow="overflow"/>
                </a:tc>
                <a:tc>
                  <a:txBody>
                    <a:bodyPr/>
                    <a:lstStyle/>
                    <a:p>
                      <a:pPr lvl="0" defTabSz="914400"/>
                      <a:r>
                        <a:rPr sz="1800"/>
                        <a:t>106</a:t>
                      </a:r>
                    </a:p>
                  </a:txBody>
                  <a:tcPr marL="35719" marR="35719" marT="35719" marB="35719" anchor="ctr" horzOverflow="overflow"/>
                </a:tc>
                <a:tc>
                  <a:txBody>
                    <a:bodyPr/>
                    <a:lstStyle/>
                    <a:p>
                      <a:pPr lvl="0" defTabSz="914400"/>
                      <a:r>
                        <a:rPr sz="1800"/>
                        <a:t>141</a:t>
                      </a:r>
                    </a:p>
                  </a:txBody>
                  <a:tcPr marL="35719" marR="35719" marT="35719" marB="35719" anchor="ctr" horzOverflow="overflow"/>
                </a:tc>
              </a:tr>
            </a:tbl>
          </a:graphicData>
        </a:graphic>
      </p:graphicFrame>
      <p:graphicFrame>
        <p:nvGraphicFramePr>
          <p:cNvPr id="241" name="Table 241"/>
          <p:cNvGraphicFramePr/>
          <p:nvPr/>
        </p:nvGraphicFramePr>
        <p:xfrm>
          <a:off x="4660918" y="2626364"/>
          <a:ext cx="3387327" cy="700088"/>
        </p:xfrm>
        <a:graphic>
          <a:graphicData uri="http://schemas.openxmlformats.org/drawingml/2006/table">
            <a:tbl>
              <a:tblPr/>
              <a:tblGrid>
                <a:gridCol w="716297"/>
                <a:gridCol w="1000631"/>
                <a:gridCol w="937326"/>
                <a:gridCol w="733073"/>
              </a:tblGrid>
              <a:tr h="350044">
                <a:tc>
                  <a:txBody>
                    <a:bodyPr/>
                    <a:lstStyle/>
                    <a:p>
                      <a:pPr lvl="0" defTabSz="914400"/>
                      <a:r>
                        <a:rPr sz="1800"/>
                        <a:t>1</a:t>
                      </a:r>
                    </a:p>
                  </a:txBody>
                  <a:tcPr marL="35719" marR="35719" marT="35719" marB="35719" anchor="ctr" horzOverflow="overflow"/>
                </a:tc>
                <a:tc>
                  <a:txBody>
                    <a:bodyPr/>
                    <a:lstStyle/>
                    <a:p>
                      <a:pPr lvl="0" defTabSz="914400"/>
                      <a:r>
                        <a:rPr sz="1800"/>
                        <a:t>1</a:t>
                      </a:r>
                    </a:p>
                  </a:txBody>
                  <a:tcPr marL="35719" marR="35719" marT="35719" marB="35719" anchor="ctr" horzOverflow="overflow"/>
                </a:tc>
                <a:tc>
                  <a:txBody>
                    <a:bodyPr/>
                    <a:lstStyle/>
                    <a:p>
                      <a:pPr lvl="0" defTabSz="914400"/>
                      <a:r>
                        <a:rPr sz="1800"/>
                        <a:t>5</a:t>
                      </a:r>
                    </a:p>
                  </a:txBody>
                  <a:tcPr marL="35719" marR="35719" marT="35719" marB="35719" anchor="ctr" horzOverflow="overflow"/>
                </a:tc>
                <a:tc>
                  <a:txBody>
                    <a:bodyPr/>
                    <a:lstStyle/>
                    <a:p>
                      <a:pPr lvl="0" defTabSz="914400"/>
                      <a:r>
                        <a:rPr sz="1800"/>
                        <a:t>15</a:t>
                      </a:r>
                    </a:p>
                  </a:txBody>
                  <a:tcPr marL="35719" marR="35719" marT="35719" marB="35719" anchor="ctr" horzOverflow="overflow"/>
                </a:tc>
              </a:tr>
              <a:tr h="350044">
                <a:tc>
                  <a:txBody>
                    <a:bodyPr/>
                    <a:lstStyle/>
                    <a:p>
                      <a:pPr lvl="0" defTabSz="914400"/>
                      <a:r>
                        <a:rPr sz="1800"/>
                        <a:t>6</a:t>
                      </a:r>
                    </a:p>
                  </a:txBody>
                  <a:tcPr marL="35719" marR="35719" marT="35719" marB="35719" anchor="ctr" horzOverflow="overflow"/>
                </a:tc>
                <a:tc>
                  <a:txBody>
                    <a:bodyPr/>
                    <a:lstStyle/>
                    <a:p>
                      <a:pPr lvl="0" defTabSz="914400"/>
                      <a:r>
                        <a:rPr sz="1800"/>
                        <a:t>13</a:t>
                      </a:r>
                    </a:p>
                  </a:txBody>
                  <a:tcPr marL="35719" marR="35719" marT="35719" marB="35719" anchor="ctr" horzOverflow="overflow"/>
                </a:tc>
                <a:tc>
                  <a:txBody>
                    <a:bodyPr/>
                    <a:lstStyle/>
                    <a:p>
                      <a:pPr lvl="0" defTabSz="914400"/>
                      <a:r>
                        <a:rPr sz="1800"/>
                        <a:t>23</a:t>
                      </a:r>
                    </a:p>
                  </a:txBody>
                  <a:tcPr marL="35719" marR="35719" marT="35719" marB="35719" anchor="ctr" horzOverflow="overflow"/>
                </a:tc>
                <a:tc>
                  <a:txBody>
                    <a:bodyPr/>
                    <a:lstStyle/>
                    <a:p>
                      <a:pPr lvl="0" defTabSz="914400"/>
                      <a:r>
                        <a:rPr sz="1800"/>
                        <a:t>52</a:t>
                      </a:r>
                    </a:p>
                  </a:txBody>
                  <a:tcPr marL="35719" marR="35719" marT="35719" marB="35719" anchor="ctr" horzOverflow="overflow"/>
                </a:tc>
              </a:tr>
            </a:tbl>
          </a:graphicData>
        </a:graphic>
      </p:graphicFrame>
      <p:graphicFrame>
        <p:nvGraphicFramePr>
          <p:cNvPr id="242" name="Table 242"/>
          <p:cNvGraphicFramePr/>
          <p:nvPr/>
        </p:nvGraphicFramePr>
        <p:xfrm>
          <a:off x="693375" y="5671931"/>
          <a:ext cx="3387327" cy="700088"/>
        </p:xfrm>
        <a:graphic>
          <a:graphicData uri="http://schemas.openxmlformats.org/drawingml/2006/table">
            <a:tbl>
              <a:tblPr/>
              <a:tblGrid>
                <a:gridCol w="716297"/>
                <a:gridCol w="1000631"/>
                <a:gridCol w="937326"/>
                <a:gridCol w="733073"/>
              </a:tblGrid>
              <a:tr h="350044">
                <a:tc>
                  <a:txBody>
                    <a:bodyPr/>
                    <a:lstStyle/>
                    <a:p>
                      <a:pPr lvl="0" defTabSz="914400"/>
                      <a:r>
                        <a:rPr sz="1800"/>
                        <a:t>2</a:t>
                      </a:r>
                    </a:p>
                  </a:txBody>
                  <a:tcPr marL="35719" marR="35719" marT="35719" marB="35719" anchor="ctr" horzOverflow="overflow"/>
                </a:tc>
                <a:tc>
                  <a:txBody>
                    <a:bodyPr/>
                    <a:lstStyle/>
                    <a:p>
                      <a:pPr lvl="0" defTabSz="914400"/>
                      <a:r>
                        <a:rPr sz="1800"/>
                        <a:t>4</a:t>
                      </a:r>
                    </a:p>
                  </a:txBody>
                  <a:tcPr marL="35719" marR="35719" marT="35719" marB="35719" anchor="ctr" horzOverflow="overflow"/>
                </a:tc>
                <a:tc>
                  <a:txBody>
                    <a:bodyPr/>
                    <a:lstStyle/>
                    <a:p>
                      <a:pPr lvl="0" defTabSz="914400"/>
                      <a:r>
                        <a:rPr sz="1800"/>
                        <a:t>8</a:t>
                      </a:r>
                    </a:p>
                  </a:txBody>
                  <a:tcPr marL="35719" marR="35719" marT="35719" marB="35719" anchor="ctr" horzOverflow="overflow"/>
                </a:tc>
                <a:tc>
                  <a:txBody>
                    <a:bodyPr/>
                    <a:lstStyle/>
                    <a:p>
                      <a:pPr lvl="0" defTabSz="914400"/>
                      <a:r>
                        <a:rPr sz="1800"/>
                        <a:t>11</a:t>
                      </a:r>
                    </a:p>
                  </a:txBody>
                  <a:tcPr marL="35719" marR="35719" marT="35719" marB="35719" anchor="ctr" horzOverflow="overflow"/>
                </a:tc>
              </a:tr>
              <a:tr h="350044">
                <a:tc>
                  <a:txBody>
                    <a:bodyPr/>
                    <a:lstStyle/>
                    <a:p>
                      <a:pPr lvl="0" defTabSz="914400"/>
                      <a:r>
                        <a:rPr sz="1800"/>
                        <a:t>4</a:t>
                      </a:r>
                    </a:p>
                  </a:txBody>
                  <a:tcPr marL="35719" marR="35719" marT="35719" marB="35719" anchor="ctr" horzOverflow="overflow"/>
                </a:tc>
                <a:tc>
                  <a:txBody>
                    <a:bodyPr/>
                    <a:lstStyle/>
                    <a:p>
                      <a:pPr lvl="0" defTabSz="914400"/>
                      <a:r>
                        <a:rPr sz="1800"/>
                        <a:t>11</a:t>
                      </a:r>
                    </a:p>
                  </a:txBody>
                  <a:tcPr marL="35719" marR="35719" marT="35719" marB="35719" anchor="ctr" horzOverflow="overflow"/>
                </a:tc>
                <a:tc>
                  <a:txBody>
                    <a:bodyPr/>
                    <a:lstStyle/>
                    <a:p>
                      <a:pPr lvl="0" defTabSz="914400"/>
                      <a:r>
                        <a:rPr sz="1800"/>
                        <a:t>25</a:t>
                      </a:r>
                    </a:p>
                  </a:txBody>
                  <a:tcPr marL="35719" marR="35719" marT="35719" marB="35719" anchor="ctr" horzOverflow="overflow"/>
                </a:tc>
                <a:tc>
                  <a:txBody>
                    <a:bodyPr/>
                    <a:lstStyle/>
                    <a:p>
                      <a:pPr lvl="0" defTabSz="914400"/>
                      <a:r>
                        <a:rPr sz="1800"/>
                        <a:t>36</a:t>
                      </a:r>
                    </a:p>
                  </a:txBody>
                  <a:tcPr marL="35719" marR="35719" marT="35719" marB="35719" anchor="ctr" horzOverflow="overflow"/>
                </a:tc>
              </a:tr>
            </a:tbl>
          </a:graphicData>
        </a:graphic>
      </p:graphicFrame>
      <p:graphicFrame>
        <p:nvGraphicFramePr>
          <p:cNvPr id="243" name="Table 243"/>
          <p:cNvGraphicFramePr/>
          <p:nvPr/>
        </p:nvGraphicFramePr>
        <p:xfrm>
          <a:off x="4660918" y="5671931"/>
          <a:ext cx="3387327" cy="700088"/>
        </p:xfrm>
        <a:graphic>
          <a:graphicData uri="http://schemas.openxmlformats.org/drawingml/2006/table">
            <a:tbl>
              <a:tblPr/>
              <a:tblGrid>
                <a:gridCol w="716297"/>
                <a:gridCol w="1000631"/>
                <a:gridCol w="937326"/>
                <a:gridCol w="733073"/>
              </a:tblGrid>
              <a:tr h="350044">
                <a:tc>
                  <a:txBody>
                    <a:bodyPr/>
                    <a:lstStyle/>
                    <a:p>
                      <a:pPr lvl="0" defTabSz="914400"/>
                      <a:r>
                        <a:rPr sz="1800"/>
                        <a:t>7</a:t>
                      </a:r>
                    </a:p>
                  </a:txBody>
                  <a:tcPr marL="35719" marR="35719" marT="35719" marB="35719" anchor="ctr" horzOverflow="overflow"/>
                </a:tc>
                <a:tc>
                  <a:txBody>
                    <a:bodyPr/>
                    <a:lstStyle/>
                    <a:p>
                      <a:pPr lvl="0" defTabSz="914400"/>
                      <a:r>
                        <a:rPr sz="1800"/>
                        <a:t>17</a:t>
                      </a:r>
                    </a:p>
                  </a:txBody>
                  <a:tcPr marL="35719" marR="35719" marT="35719" marB="35719" anchor="ctr" horzOverflow="overflow"/>
                </a:tc>
                <a:tc>
                  <a:txBody>
                    <a:bodyPr/>
                    <a:lstStyle/>
                    <a:p>
                      <a:pPr lvl="0" defTabSz="914400"/>
                      <a:r>
                        <a:rPr sz="1800"/>
                        <a:t>26</a:t>
                      </a:r>
                    </a:p>
                  </a:txBody>
                  <a:tcPr marL="35719" marR="35719" marT="35719" marB="35719" anchor="ctr" horzOverflow="overflow"/>
                </a:tc>
                <a:tc>
                  <a:txBody>
                    <a:bodyPr/>
                    <a:lstStyle/>
                    <a:p>
                      <a:pPr lvl="0" defTabSz="914400"/>
                      <a:r>
                        <a:rPr sz="1800"/>
                        <a:t>33</a:t>
                      </a:r>
                    </a:p>
                  </a:txBody>
                  <a:tcPr marL="35719" marR="35719" marT="35719" marB="35719" anchor="ctr" horzOverflow="overflow"/>
                </a:tc>
              </a:tr>
              <a:tr h="350044">
                <a:tc>
                  <a:txBody>
                    <a:bodyPr/>
                    <a:lstStyle/>
                    <a:p>
                      <a:pPr lvl="0" defTabSz="914400"/>
                      <a:r>
                        <a:rPr sz="1800"/>
                        <a:t>17</a:t>
                      </a:r>
                    </a:p>
                  </a:txBody>
                  <a:tcPr marL="35719" marR="35719" marT="35719" marB="35719" anchor="ctr" horzOverflow="overflow"/>
                </a:tc>
                <a:tc>
                  <a:txBody>
                    <a:bodyPr/>
                    <a:lstStyle/>
                    <a:p>
                      <a:pPr lvl="0" defTabSz="914400"/>
                      <a:r>
                        <a:rPr sz="1800"/>
                        <a:t>41</a:t>
                      </a:r>
                    </a:p>
                  </a:txBody>
                  <a:tcPr marL="35719" marR="35719" marT="35719" marB="35719" anchor="ctr" horzOverflow="overflow"/>
                </a:tc>
                <a:tc>
                  <a:txBody>
                    <a:bodyPr/>
                    <a:lstStyle/>
                    <a:p>
                      <a:pPr lvl="0" defTabSz="914400"/>
                      <a:r>
                        <a:rPr sz="1800"/>
                        <a:t>67</a:t>
                      </a:r>
                    </a:p>
                  </a:txBody>
                  <a:tcPr marL="35719" marR="35719" marT="35719" marB="35719" anchor="ctr" horzOverflow="overflow"/>
                </a:tc>
                <a:tc>
                  <a:txBody>
                    <a:bodyPr/>
                    <a:lstStyle/>
                    <a:p>
                      <a:pPr lvl="0" defTabSz="914400"/>
                      <a:r>
                        <a:rPr sz="1800"/>
                        <a:t>107</a:t>
                      </a:r>
                    </a:p>
                  </a:txBody>
                  <a:tcPr marL="35719" marR="35719" marT="35719" marB="35719" anchor="ctr" horzOverflow="overflow"/>
                </a:tc>
              </a:tr>
            </a:tbl>
          </a:graphicData>
        </a:graphic>
      </p:graphicFrame>
      <p:sp>
        <p:nvSpPr>
          <p:cNvPr id="244" name="Shape 244"/>
          <p:cNvSpPr/>
          <p:nvPr/>
        </p:nvSpPr>
        <p:spPr>
          <a:xfrm>
            <a:off x="3626511" y="6474122"/>
            <a:ext cx="4971783" cy="2308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100" b="1">
                <a:latin typeface="Helvetica"/>
                <a:ea typeface="Helvetica"/>
                <a:cs typeface="Helvetica"/>
                <a:sym typeface="Helvetica"/>
              </a:defRPr>
            </a:lvl1pPr>
          </a:lstStyle>
          <a:p>
            <a:pPr lvl="0">
              <a:defRPr sz="1800" b="0"/>
            </a:pPr>
            <a:r>
              <a:rPr sz="1500" dirty="0"/>
              <a:t>Data from the EUHASS annual reports to the Investigators</a:t>
            </a:r>
          </a:p>
        </p:txBody>
      </p:sp>
      <p:pic>
        <p:nvPicPr>
          <p:cNvPr id="245" name="pasted-image.pdf"/>
          <p:cNvPicPr/>
          <p:nvPr/>
        </p:nvPicPr>
        <p:blipFill>
          <a:blip r:embed="rId2">
            <a:extLst/>
          </a:blip>
          <a:stretch>
            <a:fillRect/>
          </a:stretch>
        </p:blipFill>
        <p:spPr>
          <a:xfrm>
            <a:off x="645750" y="744001"/>
            <a:ext cx="3482579" cy="1884165"/>
          </a:xfrm>
          <a:prstGeom prst="rect">
            <a:avLst/>
          </a:prstGeom>
          <a:ln w="12700">
            <a:miter lim="400000"/>
          </a:ln>
        </p:spPr>
      </p:pic>
      <p:pic>
        <p:nvPicPr>
          <p:cNvPr id="246" name="pasted-image.pdf"/>
          <p:cNvPicPr/>
          <p:nvPr/>
        </p:nvPicPr>
        <p:blipFill>
          <a:blip r:embed="rId3">
            <a:extLst/>
          </a:blip>
          <a:stretch>
            <a:fillRect/>
          </a:stretch>
        </p:blipFill>
        <p:spPr>
          <a:xfrm>
            <a:off x="4613293" y="752931"/>
            <a:ext cx="3482579" cy="1866305"/>
          </a:xfrm>
          <a:prstGeom prst="rect">
            <a:avLst/>
          </a:prstGeom>
          <a:ln w="12700">
            <a:miter lim="400000"/>
          </a:ln>
        </p:spPr>
      </p:pic>
      <p:pic>
        <p:nvPicPr>
          <p:cNvPr id="247" name="pasted-image.pdf"/>
          <p:cNvPicPr/>
          <p:nvPr/>
        </p:nvPicPr>
        <p:blipFill>
          <a:blip r:embed="rId4">
            <a:extLst/>
          </a:blip>
          <a:stretch>
            <a:fillRect/>
          </a:stretch>
        </p:blipFill>
        <p:spPr>
          <a:xfrm>
            <a:off x="631097" y="3797088"/>
            <a:ext cx="3464719" cy="1875235"/>
          </a:xfrm>
          <a:prstGeom prst="rect">
            <a:avLst/>
          </a:prstGeom>
          <a:ln w="12700">
            <a:miter lim="400000"/>
          </a:ln>
        </p:spPr>
      </p:pic>
      <p:pic>
        <p:nvPicPr>
          <p:cNvPr id="248" name="pasted-image.pdf"/>
          <p:cNvPicPr/>
          <p:nvPr/>
        </p:nvPicPr>
        <p:blipFill>
          <a:blip r:embed="rId5">
            <a:extLst/>
          </a:blip>
          <a:stretch>
            <a:fillRect/>
          </a:stretch>
        </p:blipFill>
        <p:spPr>
          <a:xfrm>
            <a:off x="4622223" y="3806017"/>
            <a:ext cx="3464719" cy="1857376"/>
          </a:xfrm>
          <a:prstGeom prst="rect">
            <a:avLst/>
          </a:prstGeom>
          <a:ln w="12700">
            <a:miter lim="400000"/>
          </a:ln>
        </p:spPr>
      </p:pic>
    </p:spTree>
    <p:extLst>
      <p:ext uri="{BB962C8B-B14F-4D97-AF65-F5344CB8AC3E}">
        <p14:creationId xmlns:p14="http://schemas.microsoft.com/office/powerpoint/2010/main" val="2472908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0" name="Table 250"/>
          <p:cNvGraphicFramePr/>
          <p:nvPr/>
        </p:nvGraphicFramePr>
        <p:xfrm>
          <a:off x="270302" y="5120143"/>
          <a:ext cx="8377851" cy="1400176"/>
        </p:xfrm>
        <a:graphic>
          <a:graphicData uri="http://schemas.openxmlformats.org/drawingml/2006/table">
            <a:tbl>
              <a:tblPr/>
              <a:tblGrid>
                <a:gridCol w="1382579"/>
                <a:gridCol w="1767913"/>
                <a:gridCol w="1776987"/>
                <a:gridCol w="1700333"/>
                <a:gridCol w="1750039"/>
              </a:tblGrid>
              <a:tr h="350044">
                <a:tc>
                  <a:txBody>
                    <a:bodyPr/>
                    <a:lstStyle/>
                    <a:p>
                      <a:pPr lvl="0" defTabSz="914400"/>
                      <a:r>
                        <a:rPr sz="1800"/>
                        <a:t>Year</a:t>
                      </a:r>
                    </a:p>
                  </a:txBody>
                  <a:tcPr marL="35719" marR="35719" marT="35719" marB="35719" anchor="ctr" horzOverflow="overflow">
                    <a:lnL w="12700">
                      <a:solidFill>
                        <a:srgbClr val="C82506"/>
                      </a:solidFill>
                      <a:miter lim="400000"/>
                    </a:lnL>
                    <a:lnT w="12700">
                      <a:solidFill>
                        <a:srgbClr val="C82506"/>
                      </a:solidFill>
                      <a:miter lim="400000"/>
                    </a:lnT>
                  </a:tcPr>
                </a:tc>
                <a:tc>
                  <a:txBody>
                    <a:bodyPr/>
                    <a:lstStyle/>
                    <a:p>
                      <a:pPr lvl="0" defTabSz="914400"/>
                      <a:r>
                        <a:rPr sz="1800"/>
                        <a:t>2009</a:t>
                      </a:r>
                    </a:p>
                  </a:txBody>
                  <a:tcPr marL="35719" marR="35719" marT="35719" marB="35719" anchor="ctr" horzOverflow="overflow">
                    <a:lnT w="12700">
                      <a:solidFill>
                        <a:srgbClr val="C82506"/>
                      </a:solidFill>
                      <a:miter lim="400000"/>
                    </a:lnT>
                  </a:tcPr>
                </a:tc>
                <a:tc>
                  <a:txBody>
                    <a:bodyPr/>
                    <a:lstStyle/>
                    <a:p>
                      <a:pPr lvl="0" defTabSz="914400"/>
                      <a:r>
                        <a:rPr sz="1800"/>
                        <a:t>2010</a:t>
                      </a:r>
                    </a:p>
                  </a:txBody>
                  <a:tcPr marL="35719" marR="35719" marT="35719" marB="35719" anchor="ctr" horzOverflow="overflow">
                    <a:lnT w="12700">
                      <a:solidFill>
                        <a:srgbClr val="C82506"/>
                      </a:solidFill>
                      <a:miter lim="400000"/>
                    </a:lnT>
                  </a:tcPr>
                </a:tc>
                <a:tc>
                  <a:txBody>
                    <a:bodyPr/>
                    <a:lstStyle/>
                    <a:p>
                      <a:pPr lvl="0" defTabSz="914400"/>
                      <a:r>
                        <a:rPr sz="1800"/>
                        <a:t>2011</a:t>
                      </a:r>
                    </a:p>
                  </a:txBody>
                  <a:tcPr marL="35719" marR="35719" marT="35719" marB="35719" anchor="ctr" horzOverflow="overflow">
                    <a:lnT w="12700">
                      <a:solidFill>
                        <a:srgbClr val="C82506"/>
                      </a:solidFill>
                      <a:miter lim="400000"/>
                    </a:lnT>
                  </a:tcPr>
                </a:tc>
                <a:tc>
                  <a:txBody>
                    <a:bodyPr/>
                    <a:lstStyle/>
                    <a:p>
                      <a:pPr lvl="0" defTabSz="914400"/>
                      <a:r>
                        <a:rPr sz="1800"/>
                        <a:t>2012</a:t>
                      </a:r>
                    </a:p>
                  </a:txBody>
                  <a:tcPr marL="35719" marR="35719" marT="35719" marB="35719" anchor="ctr" horzOverflow="overflow">
                    <a:lnR w="12700">
                      <a:solidFill>
                        <a:srgbClr val="C82506"/>
                      </a:solidFill>
                      <a:miter lim="400000"/>
                    </a:lnR>
                    <a:lnT w="12700">
                      <a:solidFill>
                        <a:srgbClr val="C82506"/>
                      </a:solidFill>
                      <a:miter lim="400000"/>
                    </a:lnT>
                  </a:tcPr>
                </a:tc>
              </a:tr>
              <a:tr h="350044">
                <a:tc>
                  <a:txBody>
                    <a:bodyPr/>
                    <a:lstStyle/>
                    <a:p>
                      <a:pPr lvl="0" defTabSz="914400"/>
                      <a:r>
                        <a:rPr sz="1800"/>
                        <a:t>Inhib</a:t>
                      </a:r>
                    </a:p>
                  </a:txBody>
                  <a:tcPr marL="35719" marR="35719" marT="35719" marB="35719" anchor="ctr" horzOverflow="overflow">
                    <a:lnL w="12700">
                      <a:solidFill>
                        <a:srgbClr val="C82506"/>
                      </a:solidFill>
                      <a:miter lim="400000"/>
                    </a:lnL>
                  </a:tcPr>
                </a:tc>
                <a:tc>
                  <a:txBody>
                    <a:bodyPr/>
                    <a:lstStyle/>
                    <a:p>
                      <a:pPr lvl="0" defTabSz="914400"/>
                      <a:r>
                        <a:rPr sz="1800"/>
                        <a:t>8</a:t>
                      </a:r>
                    </a:p>
                  </a:txBody>
                  <a:tcPr marL="35719" marR="35719" marT="35719" marB="35719" anchor="ctr" horzOverflow="overflow"/>
                </a:tc>
                <a:tc>
                  <a:txBody>
                    <a:bodyPr/>
                    <a:lstStyle/>
                    <a:p>
                      <a:pPr lvl="0" defTabSz="914400"/>
                      <a:r>
                        <a:rPr sz="1800"/>
                        <a:t>34</a:t>
                      </a:r>
                    </a:p>
                  </a:txBody>
                  <a:tcPr marL="35719" marR="35719" marT="35719" marB="35719" anchor="ctr" horzOverflow="overflow"/>
                </a:tc>
                <a:tc>
                  <a:txBody>
                    <a:bodyPr/>
                    <a:lstStyle/>
                    <a:p>
                      <a:pPr lvl="0" defTabSz="914400"/>
                      <a:r>
                        <a:rPr sz="1800"/>
                        <a:t>63</a:t>
                      </a:r>
                    </a:p>
                  </a:txBody>
                  <a:tcPr marL="35719" marR="35719" marT="35719" marB="35719" anchor="ctr" horzOverflow="overflow"/>
                </a:tc>
                <a:tc>
                  <a:txBody>
                    <a:bodyPr/>
                    <a:lstStyle/>
                    <a:p>
                      <a:pPr lvl="0" defTabSz="914400"/>
                      <a:r>
                        <a:rPr sz="1800"/>
                        <a:t>96</a:t>
                      </a:r>
                    </a:p>
                  </a:txBody>
                  <a:tcPr marL="35719" marR="35719" marT="35719" marB="35719" anchor="ctr" horzOverflow="overflow">
                    <a:lnR w="12700">
                      <a:solidFill>
                        <a:srgbClr val="C82506"/>
                      </a:solidFill>
                      <a:miter lim="400000"/>
                    </a:lnR>
                  </a:tcPr>
                </a:tc>
              </a:tr>
              <a:tr h="350044">
                <a:tc>
                  <a:txBody>
                    <a:bodyPr/>
                    <a:lstStyle/>
                    <a:p>
                      <a:pPr lvl="0" defTabSz="914400"/>
                      <a:r>
                        <a:rPr sz="1800"/>
                        <a:t>Exposed</a:t>
                      </a:r>
                    </a:p>
                  </a:txBody>
                  <a:tcPr marL="35719" marR="35719" marT="35719" marB="35719" anchor="ctr" horzOverflow="overflow">
                    <a:lnL w="12700">
                      <a:solidFill>
                        <a:srgbClr val="C82506"/>
                      </a:solidFill>
                      <a:miter lim="400000"/>
                    </a:lnL>
                  </a:tcPr>
                </a:tc>
                <a:tc>
                  <a:txBody>
                    <a:bodyPr/>
                    <a:lstStyle/>
                    <a:p>
                      <a:pPr lvl="0" defTabSz="914400"/>
                      <a:r>
                        <a:rPr sz="1800"/>
                        <a:t>59</a:t>
                      </a:r>
                    </a:p>
                  </a:txBody>
                  <a:tcPr marL="35719" marR="35719" marT="35719" marB="35719" anchor="ctr" horzOverflow="overflow"/>
                </a:tc>
                <a:tc>
                  <a:txBody>
                    <a:bodyPr/>
                    <a:lstStyle/>
                    <a:p>
                      <a:pPr lvl="0" defTabSz="914400"/>
                      <a:r>
                        <a:rPr sz="1800"/>
                        <a:t>121</a:t>
                      </a:r>
                    </a:p>
                  </a:txBody>
                  <a:tcPr marL="35719" marR="35719" marT="35719" marB="35719" anchor="ctr" horzOverflow="overflow"/>
                </a:tc>
                <a:tc>
                  <a:txBody>
                    <a:bodyPr/>
                    <a:lstStyle/>
                    <a:p>
                      <a:pPr lvl="0" defTabSz="914400"/>
                      <a:r>
                        <a:rPr sz="1800"/>
                        <a:t>221</a:t>
                      </a:r>
                    </a:p>
                  </a:txBody>
                  <a:tcPr marL="35719" marR="35719" marT="35719" marB="35719" anchor="ctr" horzOverflow="overflow"/>
                </a:tc>
                <a:tc>
                  <a:txBody>
                    <a:bodyPr/>
                    <a:lstStyle/>
                    <a:p>
                      <a:pPr lvl="0" defTabSz="914400"/>
                      <a:r>
                        <a:rPr sz="1800"/>
                        <a:t>336</a:t>
                      </a:r>
                    </a:p>
                  </a:txBody>
                  <a:tcPr marL="35719" marR="35719" marT="35719" marB="35719" anchor="ctr" horzOverflow="overflow">
                    <a:lnR w="12700">
                      <a:solidFill>
                        <a:srgbClr val="C82506"/>
                      </a:solidFill>
                      <a:miter lim="400000"/>
                    </a:lnR>
                  </a:tcPr>
                </a:tc>
              </a:tr>
              <a:tr h="350044">
                <a:tc>
                  <a:txBody>
                    <a:bodyPr/>
                    <a:lstStyle/>
                    <a:p>
                      <a:pPr lvl="0" defTabSz="914400"/>
                      <a:r>
                        <a:rPr sz="1800" b="1">
                          <a:solidFill>
                            <a:srgbClr val="C82506"/>
                          </a:solidFill>
                          <a:latin typeface="Helvetica"/>
                          <a:ea typeface="Helvetica"/>
                          <a:cs typeface="Helvetica"/>
                          <a:sym typeface="Helvetica"/>
                        </a:rPr>
                        <a:t>Proportion</a:t>
                      </a:r>
                    </a:p>
                  </a:txBody>
                  <a:tcPr marL="35719" marR="35719" marT="35719" marB="35719" anchor="ctr" horzOverflow="overflow">
                    <a:lnL w="12700">
                      <a:solidFill>
                        <a:srgbClr val="C82506"/>
                      </a:solidFill>
                      <a:miter lim="400000"/>
                    </a:lnL>
                    <a:lnB w="12700">
                      <a:solidFill>
                        <a:srgbClr val="C82506"/>
                      </a:solidFill>
                      <a:miter lim="400000"/>
                    </a:lnB>
                  </a:tcPr>
                </a:tc>
                <a:tc>
                  <a:txBody>
                    <a:bodyPr/>
                    <a:lstStyle/>
                    <a:p>
                      <a:pPr lvl="0" defTabSz="914400"/>
                      <a:r>
                        <a:rPr sz="1800" b="1">
                          <a:solidFill>
                            <a:srgbClr val="C82506"/>
                          </a:solidFill>
                          <a:latin typeface="Helvetica"/>
                          <a:ea typeface="Helvetica"/>
                          <a:cs typeface="Helvetica"/>
                          <a:sym typeface="Helvetica"/>
                        </a:rPr>
                        <a:t>0.31</a:t>
                      </a:r>
                    </a:p>
                  </a:txBody>
                  <a:tcPr marL="35719" marR="35719" marT="35719" marB="35719" anchor="ctr" horzOverflow="overflow">
                    <a:lnB w="12700">
                      <a:solidFill>
                        <a:srgbClr val="C82506"/>
                      </a:solidFill>
                      <a:miter lim="400000"/>
                    </a:lnB>
                  </a:tcPr>
                </a:tc>
                <a:tc>
                  <a:txBody>
                    <a:bodyPr/>
                    <a:lstStyle/>
                    <a:p>
                      <a:pPr lvl="0" defTabSz="914400"/>
                      <a:r>
                        <a:rPr sz="1800" b="1">
                          <a:solidFill>
                            <a:srgbClr val="C82506"/>
                          </a:solidFill>
                          <a:latin typeface="Helvetica"/>
                          <a:ea typeface="Helvetica"/>
                          <a:cs typeface="Helvetica"/>
                          <a:sym typeface="Helvetica"/>
                        </a:rPr>
                        <a:t>0.28</a:t>
                      </a:r>
                    </a:p>
                  </a:txBody>
                  <a:tcPr marL="35719" marR="35719" marT="35719" marB="35719" anchor="ctr" horzOverflow="overflow">
                    <a:lnB w="12700">
                      <a:solidFill>
                        <a:srgbClr val="C82506"/>
                      </a:solidFill>
                      <a:miter lim="400000"/>
                    </a:lnB>
                  </a:tcPr>
                </a:tc>
                <a:tc>
                  <a:txBody>
                    <a:bodyPr/>
                    <a:lstStyle/>
                    <a:p>
                      <a:pPr lvl="0" defTabSz="914400"/>
                      <a:r>
                        <a:rPr sz="1800" b="1">
                          <a:solidFill>
                            <a:srgbClr val="C82506"/>
                          </a:solidFill>
                          <a:latin typeface="Helvetica"/>
                          <a:ea typeface="Helvetica"/>
                          <a:cs typeface="Helvetica"/>
                          <a:sym typeface="Helvetica"/>
                        </a:rPr>
                        <a:t>0.29</a:t>
                      </a:r>
                    </a:p>
                  </a:txBody>
                  <a:tcPr marL="35719" marR="35719" marT="35719" marB="35719" anchor="ctr" horzOverflow="overflow">
                    <a:lnB w="12700">
                      <a:solidFill>
                        <a:srgbClr val="C82506"/>
                      </a:solidFill>
                      <a:miter lim="400000"/>
                    </a:lnB>
                  </a:tcPr>
                </a:tc>
                <a:tc>
                  <a:txBody>
                    <a:bodyPr/>
                    <a:lstStyle/>
                    <a:p>
                      <a:pPr lvl="0" defTabSz="914400"/>
                      <a:r>
                        <a:rPr sz="1800" b="1">
                          <a:solidFill>
                            <a:srgbClr val="C82506"/>
                          </a:solidFill>
                          <a:latin typeface="Helvetica"/>
                          <a:ea typeface="Helvetica"/>
                          <a:cs typeface="Helvetica"/>
                          <a:sym typeface="Helvetica"/>
                        </a:rPr>
                        <a:t>0.29</a:t>
                      </a:r>
                    </a:p>
                  </a:txBody>
                  <a:tcPr marL="35719" marR="35719" marT="35719" marB="35719" anchor="ctr" horzOverflow="overflow">
                    <a:lnR w="12700">
                      <a:solidFill>
                        <a:srgbClr val="C82506"/>
                      </a:solidFill>
                      <a:miter lim="400000"/>
                    </a:lnR>
                    <a:lnB w="12700">
                      <a:solidFill>
                        <a:srgbClr val="C82506"/>
                      </a:solidFill>
                      <a:miter lim="400000"/>
                    </a:lnB>
                  </a:tcPr>
                </a:tc>
              </a:tr>
            </a:tbl>
          </a:graphicData>
        </a:graphic>
      </p:graphicFrame>
      <p:sp>
        <p:nvSpPr>
          <p:cNvPr id="251" name="Shape 251"/>
          <p:cNvSpPr/>
          <p:nvPr/>
        </p:nvSpPr>
        <p:spPr>
          <a:xfrm>
            <a:off x="3626511" y="6535136"/>
            <a:ext cx="4971783" cy="2308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100" b="1">
                <a:latin typeface="Helvetica"/>
                <a:ea typeface="Helvetica"/>
                <a:cs typeface="Helvetica"/>
                <a:sym typeface="Helvetica"/>
              </a:defRPr>
            </a:lvl1pPr>
          </a:lstStyle>
          <a:p>
            <a:pPr lvl="0">
              <a:defRPr sz="1800" b="0"/>
            </a:pPr>
            <a:r>
              <a:rPr sz="1500"/>
              <a:t>Data from the EUHASS annual reports to the Investigators</a:t>
            </a:r>
          </a:p>
        </p:txBody>
      </p:sp>
      <p:pic>
        <p:nvPicPr>
          <p:cNvPr id="252" name="pasted-image.pdf"/>
          <p:cNvPicPr/>
          <p:nvPr/>
        </p:nvPicPr>
        <p:blipFill>
          <a:blip r:embed="rId3">
            <a:extLst/>
          </a:blip>
          <a:stretch>
            <a:fillRect/>
          </a:stretch>
        </p:blipFill>
        <p:spPr>
          <a:xfrm>
            <a:off x="268944" y="636195"/>
            <a:ext cx="8380569" cy="4491126"/>
          </a:xfrm>
          <a:prstGeom prst="rect">
            <a:avLst/>
          </a:prstGeom>
          <a:ln w="12700">
            <a:miter lim="400000"/>
          </a:ln>
        </p:spPr>
      </p:pic>
      <p:pic>
        <p:nvPicPr>
          <p:cNvPr id="253" name="pasted-image.pdf"/>
          <p:cNvPicPr/>
          <p:nvPr/>
        </p:nvPicPr>
        <p:blipFill>
          <a:blip r:embed="rId4">
            <a:extLst/>
          </a:blip>
          <a:stretch>
            <a:fillRect/>
          </a:stretch>
        </p:blipFill>
        <p:spPr>
          <a:xfrm>
            <a:off x="270391" y="636195"/>
            <a:ext cx="8377676" cy="4491126"/>
          </a:xfrm>
          <a:prstGeom prst="rect">
            <a:avLst/>
          </a:prstGeom>
          <a:ln w="12700">
            <a:miter lim="400000"/>
          </a:ln>
        </p:spPr>
      </p:pic>
      <p:pic>
        <p:nvPicPr>
          <p:cNvPr id="254" name="pasted-image.pdf"/>
          <p:cNvPicPr/>
          <p:nvPr/>
        </p:nvPicPr>
        <p:blipFill>
          <a:blip r:embed="rId5">
            <a:extLst/>
          </a:blip>
          <a:stretch>
            <a:fillRect/>
          </a:stretch>
        </p:blipFill>
        <p:spPr>
          <a:xfrm>
            <a:off x="285896" y="616539"/>
            <a:ext cx="8346665" cy="4517525"/>
          </a:xfrm>
          <a:prstGeom prst="rect">
            <a:avLst/>
          </a:prstGeom>
          <a:ln w="12700">
            <a:miter lim="400000"/>
          </a:ln>
        </p:spPr>
      </p:pic>
      <p:pic>
        <p:nvPicPr>
          <p:cNvPr id="255" name="pasted-image.pdf"/>
          <p:cNvPicPr/>
          <p:nvPr/>
        </p:nvPicPr>
        <p:blipFill>
          <a:blip r:embed="rId6">
            <a:extLst/>
          </a:blip>
          <a:stretch>
            <a:fillRect/>
          </a:stretch>
        </p:blipFill>
        <p:spPr>
          <a:xfrm>
            <a:off x="272717" y="616250"/>
            <a:ext cx="8373024" cy="4530021"/>
          </a:xfrm>
          <a:prstGeom prst="rect">
            <a:avLst/>
          </a:prstGeom>
          <a:ln w="12700">
            <a:miter lim="400000"/>
          </a:ln>
        </p:spPr>
      </p:pic>
    </p:spTree>
    <p:extLst>
      <p:ext uri="{BB962C8B-B14F-4D97-AF65-F5344CB8AC3E}">
        <p14:creationId xmlns:p14="http://schemas.microsoft.com/office/powerpoint/2010/main" val="346617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2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2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animBg="1" advAuto="0"/>
      <p:bldP spid="252" grpId="0" animBg="1" advAuto="0"/>
      <p:bldP spid="253" grpId="0" animBg="1" advAuto="0"/>
      <p:bldP spid="254" grpId="0" animBg="1" advAuto="0"/>
      <p:bldP spid="255"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FVIII concentrates</a:t>
            </a:r>
            <a:endParaRPr lang="en-US" dirty="0"/>
          </a:p>
        </p:txBody>
      </p:sp>
      <p:sp>
        <p:nvSpPr>
          <p:cNvPr id="5" name="Content Placeholder 4"/>
          <p:cNvSpPr>
            <a:spLocks noGrp="1"/>
          </p:cNvSpPr>
          <p:nvPr>
            <p:ph idx="1"/>
          </p:nvPr>
        </p:nvSpPr>
        <p:spPr/>
        <p:txBody>
          <a:bodyPr>
            <a:normAutofit fontScale="85000" lnSpcReduction="10000"/>
          </a:bodyPr>
          <a:lstStyle/>
          <a:p>
            <a:r>
              <a:rPr lang="en-US" dirty="0" err="1" smtClean="0"/>
              <a:t>rFVIII</a:t>
            </a:r>
            <a:r>
              <a:rPr lang="en-US" dirty="0" smtClean="0"/>
              <a:t>: </a:t>
            </a:r>
            <a:r>
              <a:rPr lang="en-US" dirty="0" smtClean="0"/>
              <a:t>E (121 patients)</a:t>
            </a:r>
            <a:endParaRPr lang="en-US" dirty="0" smtClean="0"/>
          </a:p>
          <a:p>
            <a:pPr lvl="1"/>
            <a:r>
              <a:rPr lang="en-US" dirty="0" err="1" smtClean="0"/>
              <a:t>Advate</a:t>
            </a:r>
            <a:r>
              <a:rPr lang="en-US" dirty="0" smtClean="0"/>
              <a:t> (Baxter </a:t>
            </a:r>
            <a:r>
              <a:rPr lang="en-US" dirty="0" err="1" smtClean="0"/>
              <a:t>Bioscence</a:t>
            </a:r>
            <a:r>
              <a:rPr lang="en-US" dirty="0" smtClean="0"/>
              <a:t>)</a:t>
            </a:r>
          </a:p>
          <a:p>
            <a:pPr lvl="1"/>
            <a:r>
              <a:rPr lang="en-US" dirty="0" smtClean="0"/>
              <a:t>3</a:t>
            </a:r>
            <a:r>
              <a:rPr lang="en-US" baseline="30000" dirty="0" smtClean="0"/>
              <a:t>rd</a:t>
            </a:r>
            <a:r>
              <a:rPr lang="en-US" dirty="0" smtClean="0"/>
              <a:t> generation concentrate (full length)</a:t>
            </a:r>
          </a:p>
          <a:p>
            <a:pPr lvl="1"/>
            <a:r>
              <a:rPr lang="en-US" dirty="0" smtClean="0"/>
              <a:t>CHO</a:t>
            </a:r>
          </a:p>
          <a:p>
            <a:pPr lvl="1"/>
            <a:r>
              <a:rPr lang="en-US" dirty="0" smtClean="0"/>
              <a:t>Marketing authorization: March 2, 2004</a:t>
            </a:r>
          </a:p>
          <a:p>
            <a:r>
              <a:rPr lang="en-US" dirty="0" err="1" smtClean="0"/>
              <a:t>pdFVIII</a:t>
            </a:r>
            <a:r>
              <a:rPr lang="en-US" dirty="0" smtClean="0"/>
              <a:t>: </a:t>
            </a:r>
            <a:r>
              <a:rPr lang="en-US" dirty="0" smtClean="0"/>
              <a:t>G (99 patients)</a:t>
            </a:r>
            <a:endParaRPr lang="en-US" dirty="0" smtClean="0"/>
          </a:p>
          <a:p>
            <a:r>
              <a:rPr lang="en-US" dirty="0" smtClean="0"/>
              <a:t>- </a:t>
            </a:r>
            <a:r>
              <a:rPr lang="en-US" dirty="0" err="1" smtClean="0"/>
              <a:t>Factane</a:t>
            </a:r>
            <a:r>
              <a:rPr lang="en-US" dirty="0" smtClean="0"/>
              <a:t> (LFB)</a:t>
            </a:r>
          </a:p>
          <a:p>
            <a:r>
              <a:rPr lang="en-US" dirty="0" smtClean="0"/>
              <a:t>- Ion exchange chromatography (SA: FVIII: 100 IU/mg)</a:t>
            </a:r>
          </a:p>
          <a:p>
            <a:r>
              <a:rPr lang="en-US" dirty="0" smtClean="0"/>
              <a:t>VWF content: 20-40 IU/100 IU FVIII</a:t>
            </a:r>
          </a:p>
          <a:p>
            <a:r>
              <a:rPr lang="en-US" dirty="0" smtClean="0"/>
              <a:t>Marketing authorization: January 16, 2001</a:t>
            </a:r>
            <a:endParaRPr lang="en-US" dirty="0"/>
          </a:p>
        </p:txBody>
      </p:sp>
      <p:sp>
        <p:nvSpPr>
          <p:cNvPr id="2" name="TextBox 1"/>
          <p:cNvSpPr txBox="1"/>
          <p:nvPr/>
        </p:nvSpPr>
        <p:spPr>
          <a:xfrm>
            <a:off x="3626895" y="6264315"/>
            <a:ext cx="5228602" cy="369332"/>
          </a:xfrm>
          <a:prstGeom prst="rect">
            <a:avLst/>
          </a:prstGeom>
          <a:noFill/>
        </p:spPr>
        <p:txBody>
          <a:bodyPr wrap="none" rtlCol="0">
            <a:spAutoFit/>
          </a:bodyPr>
          <a:lstStyle/>
          <a:p>
            <a:r>
              <a:rPr lang="en-US" dirty="0" err="1" smtClean="0"/>
              <a:t>Goudemand</a:t>
            </a:r>
            <a:r>
              <a:rPr lang="en-US" dirty="0" smtClean="0"/>
              <a:t>, Oral communication, ISTH Toronto 2015</a:t>
            </a:r>
            <a:endParaRPr lang="en-US" dirty="0"/>
          </a:p>
        </p:txBody>
      </p:sp>
    </p:spTree>
    <p:extLst>
      <p:ext uri="{BB962C8B-B14F-4D97-AF65-F5344CB8AC3E}">
        <p14:creationId xmlns:p14="http://schemas.microsoft.com/office/powerpoint/2010/main" val="3931908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b="1" dirty="0" smtClean="0">
                <a:solidFill>
                  <a:srgbClr val="C00000"/>
                </a:solidFill>
                <a:cs typeface="Arial" pitchFamily="34" charset="0"/>
              </a:rPr>
              <a:t>Disclosures for Alfonso Iorio, MD</a:t>
            </a:r>
          </a:p>
        </p:txBody>
      </p:sp>
      <p:graphicFrame>
        <p:nvGraphicFramePr>
          <p:cNvPr id="2" name="Table 1"/>
          <p:cNvGraphicFramePr>
            <a:graphicFrameLocks noGrp="1"/>
          </p:cNvGraphicFramePr>
          <p:nvPr>
            <p:extLst>
              <p:ext uri="{D42A27DB-BD31-4B8C-83A1-F6EECF244321}">
                <p14:modId xmlns:p14="http://schemas.microsoft.com/office/powerpoint/2010/main" val="3087258025"/>
              </p:ext>
            </p:extLst>
          </p:nvPr>
        </p:nvGraphicFramePr>
        <p:xfrm>
          <a:off x="539552" y="1916832"/>
          <a:ext cx="8150200" cy="2865120"/>
        </p:xfrm>
        <a:graphic>
          <a:graphicData uri="http://schemas.openxmlformats.org/drawingml/2006/table">
            <a:tbl>
              <a:tblPr firstRow="1" bandRow="1">
                <a:tableStyleId>{5940675A-B579-460E-94D1-54222C63F5DA}</a:tableStyleId>
              </a:tblPr>
              <a:tblGrid>
                <a:gridCol w="2799060"/>
                <a:gridCol w="5351140"/>
              </a:tblGrid>
              <a:tr h="370840">
                <a:tc>
                  <a:txBody>
                    <a:bodyPr/>
                    <a:lstStyle/>
                    <a:p>
                      <a:r>
                        <a:rPr lang="en-US" sz="1800" dirty="0" smtClean="0">
                          <a:solidFill>
                            <a:srgbClr val="002060"/>
                          </a:solidFill>
                        </a:rPr>
                        <a:t>Research Support/P.I.</a:t>
                      </a:r>
                      <a:endParaRPr lang="en-US" dirty="0"/>
                    </a:p>
                  </a:txBody>
                  <a:tcPr/>
                </a:tc>
                <a:tc>
                  <a:txBody>
                    <a:bodyPr/>
                    <a:lstStyle/>
                    <a:p>
                      <a:r>
                        <a:rPr lang="en-GB" sz="1800" dirty="0" smtClean="0">
                          <a:solidFill>
                            <a:schemeClr val="tx2"/>
                          </a:solidFill>
                        </a:rPr>
                        <a:t>Baxter, Bayer, </a:t>
                      </a:r>
                      <a:r>
                        <a:rPr lang="en-GB" sz="1800" dirty="0" err="1" smtClean="0">
                          <a:solidFill>
                            <a:schemeClr val="tx2"/>
                          </a:solidFill>
                        </a:rPr>
                        <a:t>Biogen</a:t>
                      </a:r>
                      <a:r>
                        <a:rPr lang="en-GB" sz="1800" dirty="0" smtClean="0">
                          <a:solidFill>
                            <a:schemeClr val="tx2"/>
                          </a:solidFill>
                        </a:rPr>
                        <a:t>,</a:t>
                      </a:r>
                      <a:r>
                        <a:rPr lang="en-GB" sz="1800" baseline="0" dirty="0" smtClean="0">
                          <a:solidFill>
                            <a:schemeClr val="tx2"/>
                          </a:solidFill>
                        </a:rPr>
                        <a:t> </a:t>
                      </a:r>
                      <a:r>
                        <a:rPr lang="en-GB" sz="1800" dirty="0" smtClean="0">
                          <a:solidFill>
                            <a:schemeClr val="tx2"/>
                          </a:solidFill>
                        </a:rPr>
                        <a:t>Novo Nordisk, </a:t>
                      </a:r>
                      <a:r>
                        <a:rPr lang="en-GB" sz="1800" dirty="0" err="1" smtClean="0">
                          <a:solidFill>
                            <a:schemeClr val="tx2"/>
                          </a:solidFill>
                        </a:rPr>
                        <a:t>Octapharma</a:t>
                      </a:r>
                      <a:r>
                        <a:rPr lang="en-GB" sz="1800" dirty="0" smtClean="0">
                          <a:solidFill>
                            <a:schemeClr val="tx2"/>
                          </a:solidFill>
                        </a:rPr>
                        <a:t>, Pfizer</a:t>
                      </a:r>
                      <a:endParaRPr lang="en-US" dirty="0"/>
                    </a:p>
                  </a:txBody>
                  <a:tcPr/>
                </a:tc>
              </a:tr>
              <a:tr h="370840">
                <a:tc>
                  <a:txBody>
                    <a:bodyPr/>
                    <a:lstStyle/>
                    <a:p>
                      <a:r>
                        <a:rPr lang="en-US" sz="1800" dirty="0" smtClean="0">
                          <a:solidFill>
                            <a:srgbClr val="002060"/>
                          </a:solidFill>
                        </a:rPr>
                        <a:t>Employee</a:t>
                      </a:r>
                      <a:endParaRPr lang="en-US" dirty="0"/>
                    </a:p>
                  </a:txBody>
                  <a:tcPr/>
                </a:tc>
                <a:tc>
                  <a:txBody>
                    <a:bodyPr/>
                    <a:lstStyle/>
                    <a:p>
                      <a:r>
                        <a:rPr lang="en-US" sz="1800" dirty="0" smtClean="0">
                          <a:solidFill>
                            <a:schemeClr val="tx2"/>
                          </a:solidFill>
                        </a:rPr>
                        <a:t>No relevant conflicts of interest to declare</a:t>
                      </a:r>
                      <a:endParaRPr lang="en-US" dirty="0"/>
                    </a:p>
                  </a:txBody>
                  <a:tcPr/>
                </a:tc>
              </a:tr>
              <a:tr h="370840">
                <a:tc>
                  <a:txBody>
                    <a:bodyPr/>
                    <a:lstStyle/>
                    <a:p>
                      <a:r>
                        <a:rPr lang="en-US" sz="1800" dirty="0" smtClean="0">
                          <a:solidFill>
                            <a:srgbClr val="002060"/>
                          </a:solidFill>
                        </a:rPr>
                        <a:t>Consultant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2"/>
                          </a:solidFill>
                        </a:rPr>
                        <a:t>No relevant conflicts of</a:t>
                      </a:r>
                      <a:r>
                        <a:rPr lang="en-GB" sz="1800" baseline="0" dirty="0" smtClean="0">
                          <a:solidFill>
                            <a:schemeClr val="tx2"/>
                          </a:solidFill>
                        </a:rPr>
                        <a:t> interest to declare</a:t>
                      </a:r>
                      <a:endParaRPr lang="en-US" sz="1800" dirty="0" smtClean="0">
                        <a:solidFill>
                          <a:srgbClr val="002060"/>
                        </a:solidFill>
                      </a:endParaRPr>
                    </a:p>
                  </a:txBody>
                  <a:tcPr/>
                </a:tc>
              </a:tr>
              <a:tr h="370840">
                <a:tc>
                  <a:txBody>
                    <a:bodyPr/>
                    <a:lstStyle/>
                    <a:p>
                      <a:r>
                        <a:rPr lang="en-US" sz="1800" dirty="0" smtClean="0">
                          <a:solidFill>
                            <a:srgbClr val="002060"/>
                          </a:solidFill>
                        </a:rPr>
                        <a:t>Major Stockholder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No relevant conflicts of interest to declare</a:t>
                      </a:r>
                      <a:endParaRPr lang="en-US" sz="1800" dirty="0" smtClean="0">
                        <a:solidFill>
                          <a:srgbClr val="002060"/>
                        </a:solidFill>
                      </a:endParaRPr>
                    </a:p>
                  </a:txBody>
                  <a:tcPr/>
                </a:tc>
              </a:tr>
              <a:tr h="370840">
                <a:tc>
                  <a:txBody>
                    <a:bodyPr/>
                    <a:lstStyle/>
                    <a:p>
                      <a:r>
                        <a:rPr lang="en-US" sz="1800" dirty="0" smtClean="0">
                          <a:solidFill>
                            <a:srgbClr val="002060"/>
                          </a:solidFill>
                        </a:rPr>
                        <a:t>Speakers Bureau</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No relevant conflicts of interest to declare</a:t>
                      </a:r>
                      <a:endParaRPr lang="en-US" sz="1800" dirty="0" smtClean="0">
                        <a:solidFill>
                          <a:srgbClr val="002060"/>
                        </a:solidFill>
                      </a:endParaRPr>
                    </a:p>
                  </a:txBody>
                  <a:tcPr/>
                </a:tc>
              </a:tr>
              <a:tr h="370840">
                <a:tc>
                  <a:txBody>
                    <a:bodyPr/>
                    <a:lstStyle/>
                    <a:p>
                      <a:r>
                        <a:rPr lang="en-US" sz="1800" dirty="0" smtClean="0">
                          <a:solidFill>
                            <a:srgbClr val="002060"/>
                          </a:solidFill>
                        </a:rPr>
                        <a:t>Honoraria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No relevant conflicts of interest to declare</a:t>
                      </a:r>
                      <a:endParaRPr lang="en-US" sz="1800" dirty="0" smtClean="0">
                        <a:solidFill>
                          <a:srgbClr val="002060"/>
                        </a:solidFill>
                      </a:endParaRPr>
                    </a:p>
                  </a:txBody>
                  <a:tcPr/>
                </a:tc>
              </a:tr>
              <a:tr h="370840">
                <a:tc>
                  <a:txBody>
                    <a:bodyPr/>
                    <a:lstStyle/>
                    <a:p>
                      <a:r>
                        <a:rPr lang="en-US" sz="1800" dirty="0" smtClean="0">
                          <a:solidFill>
                            <a:srgbClr val="002060"/>
                          </a:solidFill>
                        </a:rPr>
                        <a:t>Scientific Advisory Board</a:t>
                      </a:r>
                      <a:endParaRPr lang="en-US" dirty="0"/>
                    </a:p>
                  </a:txBody>
                  <a:tcPr/>
                </a:tc>
                <a:tc>
                  <a:txBody>
                    <a:bodyPr/>
                    <a:lstStyle/>
                    <a:p>
                      <a:r>
                        <a:rPr lang="en-GB" sz="1800" dirty="0" smtClean="0">
                          <a:solidFill>
                            <a:schemeClr val="tx2"/>
                          </a:solidFill>
                        </a:rPr>
                        <a:t>Baxter, Bayer, Novo Nordisk</a:t>
                      </a:r>
                      <a:endParaRPr lang="en-US" dirty="0"/>
                    </a:p>
                  </a:txBody>
                  <a:tcPr/>
                </a:tc>
              </a:tr>
            </a:tbl>
          </a:graphicData>
        </a:graphic>
      </p:graphicFrame>
    </p:spTree>
    <p:extLst>
      <p:ext uri="{BB962C8B-B14F-4D97-AF65-F5344CB8AC3E}">
        <p14:creationId xmlns:p14="http://schemas.microsoft.com/office/powerpoint/2010/main" val="648916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945"/>
            <a:ext cx="8229600" cy="1012152"/>
          </a:xfrm>
        </p:spPr>
        <p:txBody>
          <a:bodyPr>
            <a:noAutofit/>
          </a:bodyPr>
          <a:lstStyle/>
          <a:p>
            <a:r>
              <a:rPr lang="en-US" sz="3200" dirty="0" smtClean="0"/>
              <a:t>Results: </a:t>
            </a:r>
            <a:r>
              <a:rPr lang="en-US" sz="3200" dirty="0"/>
              <a:t>O</a:t>
            </a:r>
            <a:r>
              <a:rPr lang="en-US" sz="3200" dirty="0" smtClean="0"/>
              <a:t>utcomes according to the</a:t>
            </a:r>
            <a:br>
              <a:rPr lang="en-US" sz="3200" dirty="0" smtClean="0"/>
            </a:br>
            <a:r>
              <a:rPr lang="en-US" sz="3200" dirty="0" smtClean="0"/>
              <a:t>first FVIII product received</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7858221"/>
              </p:ext>
            </p:extLst>
          </p:nvPr>
        </p:nvGraphicFramePr>
        <p:xfrm>
          <a:off x="457200" y="1343983"/>
          <a:ext cx="7998841" cy="4175760"/>
        </p:xfrm>
        <a:graphic>
          <a:graphicData uri="http://schemas.openxmlformats.org/drawingml/2006/table">
            <a:tbl>
              <a:tblPr firstRow="1" bandRow="1">
                <a:tableStyleId>{5C22544A-7EE6-4342-B048-85BDC9FD1C3A}</a:tableStyleId>
              </a:tblPr>
              <a:tblGrid>
                <a:gridCol w="4077199"/>
                <a:gridCol w="1373714"/>
                <a:gridCol w="1364200"/>
                <a:gridCol w="1183728"/>
              </a:tblGrid>
              <a:tr h="242195">
                <a:tc>
                  <a:txBody>
                    <a:bodyPr/>
                    <a:lstStyle/>
                    <a:p>
                      <a:pPr>
                        <a:lnSpc>
                          <a:spcPct val="100000"/>
                        </a:lnSpc>
                      </a:pPr>
                      <a:endParaRPr lang="en-US" sz="2800" dirty="0"/>
                    </a:p>
                  </a:txBody>
                  <a:tcPr/>
                </a:tc>
                <a:tc gridSpan="3">
                  <a:txBody>
                    <a:bodyPr/>
                    <a:lstStyle/>
                    <a:p>
                      <a:pPr algn="ctr">
                        <a:lnSpc>
                          <a:spcPct val="100000"/>
                        </a:lnSpc>
                      </a:pPr>
                      <a:r>
                        <a:rPr lang="en-US" sz="2000" dirty="0" smtClean="0"/>
                        <a:t>First FVIII product received</a:t>
                      </a:r>
                      <a:endParaRPr lang="en-US" sz="2000" dirty="0"/>
                    </a:p>
                  </a:txBody>
                  <a:tcPr/>
                </a:tc>
                <a:tc hMerge="1">
                  <a:txBody>
                    <a:bodyPr/>
                    <a:lstStyle/>
                    <a:p>
                      <a:endParaRPr lang="en-US"/>
                    </a:p>
                  </a:txBody>
                  <a:tcPr/>
                </a:tc>
                <a:tc hMerge="1">
                  <a:txBody>
                    <a:bodyPr/>
                    <a:lstStyle/>
                    <a:p>
                      <a:endParaRPr lang="en-US" dirty="0"/>
                    </a:p>
                  </a:txBody>
                  <a:tcPr/>
                </a:tc>
              </a:tr>
              <a:tr h="338409">
                <a:tc>
                  <a:txBody>
                    <a:bodyPr/>
                    <a:lstStyle/>
                    <a:p>
                      <a:pPr>
                        <a:lnSpc>
                          <a:spcPct val="100000"/>
                        </a:lnSpc>
                      </a:pPr>
                      <a:endParaRPr lang="en-US" sz="1600" dirty="0"/>
                    </a:p>
                  </a:txBody>
                  <a:tcPr/>
                </a:tc>
                <a:tc>
                  <a:txBody>
                    <a:bodyPr/>
                    <a:lstStyle/>
                    <a:p>
                      <a:pPr algn="ctr">
                        <a:lnSpc>
                          <a:spcPct val="100000"/>
                        </a:lnSpc>
                      </a:pPr>
                      <a:r>
                        <a:rPr lang="en-US" sz="1600" dirty="0" smtClean="0"/>
                        <a:t>Product E</a:t>
                      </a:r>
                      <a:endParaRPr lang="en-US" sz="1600" dirty="0"/>
                    </a:p>
                  </a:txBody>
                  <a:tcPr/>
                </a:tc>
                <a:tc>
                  <a:txBody>
                    <a:bodyPr/>
                    <a:lstStyle/>
                    <a:p>
                      <a:pPr algn="ctr">
                        <a:lnSpc>
                          <a:spcPct val="100000"/>
                        </a:lnSpc>
                      </a:pPr>
                      <a:r>
                        <a:rPr lang="en-US" sz="1600" dirty="0" smtClean="0"/>
                        <a:t>Product</a:t>
                      </a:r>
                      <a:r>
                        <a:rPr lang="en-US" sz="1600" baseline="0" dirty="0" smtClean="0"/>
                        <a:t> G</a:t>
                      </a:r>
                      <a:endParaRPr lang="en-US" sz="1600" dirty="0"/>
                    </a:p>
                  </a:txBody>
                  <a:tcPr/>
                </a:tc>
                <a:tc>
                  <a:txBody>
                    <a:bodyPr/>
                    <a:lstStyle/>
                    <a:p>
                      <a:pPr algn="ctr">
                        <a:lnSpc>
                          <a:spcPct val="100000"/>
                        </a:lnSpc>
                      </a:pPr>
                      <a:r>
                        <a:rPr lang="en-US" sz="1600" dirty="0" smtClean="0"/>
                        <a:t>All FVIII products</a:t>
                      </a:r>
                      <a:endParaRPr lang="en-US" sz="1600" dirty="0"/>
                    </a:p>
                  </a:txBody>
                  <a:tcPr/>
                </a:tc>
              </a:tr>
              <a:tr h="199064">
                <a:tc>
                  <a:txBody>
                    <a:bodyPr/>
                    <a:lstStyle/>
                    <a:p>
                      <a:pPr>
                        <a:lnSpc>
                          <a:spcPct val="100000"/>
                        </a:lnSpc>
                      </a:pPr>
                      <a:endParaRPr lang="en-US" sz="1600"/>
                    </a:p>
                  </a:txBody>
                  <a:tcPr/>
                </a:tc>
                <a:tc>
                  <a:txBody>
                    <a:bodyPr/>
                    <a:lstStyle/>
                    <a:p>
                      <a:pPr algn="ctr">
                        <a:lnSpc>
                          <a:spcPct val="100000"/>
                        </a:lnSpc>
                      </a:pPr>
                      <a:r>
                        <a:rPr lang="en-US" sz="1600" dirty="0" smtClean="0"/>
                        <a:t>(N=121)</a:t>
                      </a:r>
                      <a:endParaRPr lang="en-US" sz="1600" dirty="0"/>
                    </a:p>
                  </a:txBody>
                  <a:tcPr/>
                </a:tc>
                <a:tc>
                  <a:txBody>
                    <a:bodyPr/>
                    <a:lstStyle/>
                    <a:p>
                      <a:pPr algn="ctr">
                        <a:lnSpc>
                          <a:spcPct val="100000"/>
                        </a:lnSpc>
                      </a:pPr>
                      <a:r>
                        <a:rPr lang="en-US" sz="1600" dirty="0" smtClean="0"/>
                        <a:t>(N=99)</a:t>
                      </a:r>
                      <a:endParaRPr lang="en-US" sz="1600" dirty="0"/>
                    </a:p>
                  </a:txBody>
                  <a:tcPr/>
                </a:tc>
                <a:tc>
                  <a:txBody>
                    <a:bodyPr/>
                    <a:lstStyle/>
                    <a:p>
                      <a:pPr algn="ctr">
                        <a:lnSpc>
                          <a:spcPct val="100000"/>
                        </a:lnSpc>
                      </a:pPr>
                      <a:r>
                        <a:rPr lang="en-US" sz="1600" dirty="0" smtClean="0"/>
                        <a:t>(N=474)</a:t>
                      </a:r>
                      <a:endParaRPr lang="en-US" sz="1600" dirty="0"/>
                    </a:p>
                  </a:txBody>
                  <a:tcPr/>
                </a:tc>
              </a:tr>
              <a:tr h="242195">
                <a:tc>
                  <a:txBody>
                    <a:bodyPr/>
                    <a:lstStyle/>
                    <a:p>
                      <a:pPr algn="l">
                        <a:lnSpc>
                          <a:spcPct val="100000"/>
                        </a:lnSpc>
                      </a:pPr>
                      <a:r>
                        <a:rPr lang="en-US" sz="1600" dirty="0" smtClean="0"/>
                        <a:t>All inhibitors</a:t>
                      </a:r>
                      <a:r>
                        <a:rPr lang="en-US" sz="1600" baseline="0" dirty="0" smtClean="0"/>
                        <a:t>– no (%)</a:t>
                      </a:r>
                      <a:endParaRPr lang="en-US" sz="1600" dirty="0"/>
                    </a:p>
                  </a:txBody>
                  <a:tcPr/>
                </a:tc>
                <a:tc>
                  <a:txBody>
                    <a:bodyPr/>
                    <a:lstStyle/>
                    <a:p>
                      <a:pPr algn="ctr">
                        <a:lnSpc>
                          <a:spcPct val="100000"/>
                        </a:lnSpc>
                      </a:pPr>
                      <a:r>
                        <a:rPr lang="en-US" sz="1600" dirty="0" smtClean="0"/>
                        <a:t>37 (30.0)</a:t>
                      </a:r>
                      <a:endParaRPr lang="en-US" sz="1600" dirty="0"/>
                    </a:p>
                  </a:txBody>
                  <a:tcPr/>
                </a:tc>
                <a:tc>
                  <a:txBody>
                    <a:bodyPr/>
                    <a:lstStyle/>
                    <a:p>
                      <a:pPr algn="ctr">
                        <a:lnSpc>
                          <a:spcPct val="100000"/>
                        </a:lnSpc>
                      </a:pPr>
                      <a:r>
                        <a:rPr lang="en-US" sz="1600" dirty="0" smtClean="0"/>
                        <a:t>20 (20.2)</a:t>
                      </a:r>
                      <a:endParaRPr lang="en-US" sz="1600" dirty="0"/>
                    </a:p>
                  </a:txBody>
                  <a:tcPr/>
                </a:tc>
                <a:tc>
                  <a:txBody>
                    <a:bodyPr/>
                    <a:lstStyle/>
                    <a:p>
                      <a:pPr algn="ctr">
                        <a:lnSpc>
                          <a:spcPct val="100000"/>
                        </a:lnSpc>
                      </a:pPr>
                      <a:r>
                        <a:rPr lang="en-US" sz="1600" dirty="0" smtClean="0"/>
                        <a:t>154 (32.5)</a:t>
                      </a:r>
                      <a:endParaRPr lang="en-US" sz="1600" dirty="0"/>
                    </a:p>
                  </a:txBody>
                  <a:tcPr/>
                </a:tc>
              </a:tr>
              <a:tr h="242195">
                <a:tc>
                  <a:txBody>
                    <a:bodyPr/>
                    <a:lstStyle/>
                    <a:p>
                      <a:pPr algn="l">
                        <a:lnSpc>
                          <a:spcPct val="100000"/>
                        </a:lnSpc>
                      </a:pPr>
                      <a:r>
                        <a:rPr lang="en-US" sz="1600" dirty="0" smtClean="0"/>
                        <a:t>High titer inhibitors</a:t>
                      </a:r>
                      <a:r>
                        <a:rPr lang="en-US" sz="1600" baseline="0" dirty="0" smtClean="0"/>
                        <a:t> </a:t>
                      </a:r>
                      <a:r>
                        <a:rPr lang="en-US" sz="1600" dirty="0" smtClean="0"/>
                        <a:t>– no (%)</a:t>
                      </a:r>
                      <a:endParaRPr lang="en-US" sz="1600" dirty="0"/>
                    </a:p>
                  </a:txBody>
                  <a:tcPr/>
                </a:tc>
                <a:tc>
                  <a:txBody>
                    <a:bodyPr/>
                    <a:lstStyle/>
                    <a:p>
                      <a:pPr algn="ctr">
                        <a:lnSpc>
                          <a:spcPct val="100000"/>
                        </a:lnSpc>
                      </a:pPr>
                      <a:r>
                        <a:rPr lang="en-US" sz="1600" dirty="0" smtClean="0"/>
                        <a:t>23 (19)</a:t>
                      </a:r>
                      <a:endParaRPr lang="en-US" sz="1600" dirty="0"/>
                    </a:p>
                  </a:txBody>
                  <a:tcPr/>
                </a:tc>
                <a:tc>
                  <a:txBody>
                    <a:bodyPr/>
                    <a:lstStyle/>
                    <a:p>
                      <a:pPr algn="ctr">
                        <a:lnSpc>
                          <a:spcPct val="100000"/>
                        </a:lnSpc>
                      </a:pPr>
                      <a:r>
                        <a:rPr lang="en-US" sz="1600" dirty="0" smtClean="0"/>
                        <a:t>12 (12.1)</a:t>
                      </a:r>
                      <a:endParaRPr lang="en-US" sz="1600" dirty="0"/>
                    </a:p>
                  </a:txBody>
                  <a:tcPr/>
                </a:tc>
                <a:tc>
                  <a:txBody>
                    <a:bodyPr/>
                    <a:lstStyle/>
                    <a:p>
                      <a:pPr algn="ctr">
                        <a:lnSpc>
                          <a:spcPct val="100000"/>
                        </a:lnSpc>
                      </a:pPr>
                      <a:r>
                        <a:rPr lang="en-US" sz="1600" dirty="0" smtClean="0"/>
                        <a:t>87 (18.4)</a:t>
                      </a:r>
                      <a:endParaRPr lang="en-US" sz="1600" dirty="0"/>
                    </a:p>
                  </a:txBody>
                  <a:tcPr/>
                </a:tc>
              </a:tr>
              <a:tr h="242195">
                <a:tc>
                  <a:txBody>
                    <a:bodyPr/>
                    <a:lstStyle/>
                    <a:p>
                      <a:pPr>
                        <a:lnSpc>
                          <a:spcPct val="100000"/>
                        </a:lnSpc>
                      </a:pPr>
                      <a:r>
                        <a:rPr lang="en-US" sz="1600" dirty="0" smtClean="0"/>
                        <a:t>Inhibitors occurring during the first 75 EDs</a:t>
                      </a:r>
                      <a:r>
                        <a:rPr lang="en-US" sz="1600" baseline="0" dirty="0" smtClean="0"/>
                        <a:t> and treated at any time during </a:t>
                      </a:r>
                      <a:r>
                        <a:rPr lang="en-US" sz="1600" baseline="0" dirty="0" err="1" smtClean="0"/>
                        <a:t>FranceCoag</a:t>
                      </a:r>
                      <a:r>
                        <a:rPr lang="en-US" sz="1600" baseline="0" dirty="0" smtClean="0"/>
                        <a:t> follow-up – no. (%)</a:t>
                      </a:r>
                      <a:endParaRPr lang="en-US" sz="1600" dirty="0" smtClean="0"/>
                    </a:p>
                  </a:txBody>
                  <a:tcPr/>
                </a:tc>
                <a:tc>
                  <a:txBody>
                    <a:bodyPr/>
                    <a:lstStyle/>
                    <a:p>
                      <a:pPr algn="ctr">
                        <a:lnSpc>
                          <a:spcPct val="100000"/>
                        </a:lnSpc>
                      </a:pPr>
                      <a:endParaRPr lang="en-US" sz="1600"/>
                    </a:p>
                  </a:txBody>
                  <a:tcPr/>
                </a:tc>
                <a:tc>
                  <a:txBody>
                    <a:bodyPr/>
                    <a:lstStyle/>
                    <a:p>
                      <a:pPr algn="ctr">
                        <a:lnSpc>
                          <a:spcPct val="100000"/>
                        </a:lnSpc>
                      </a:pPr>
                      <a:endParaRPr lang="en-US" sz="1600"/>
                    </a:p>
                  </a:txBody>
                  <a:tcPr/>
                </a:tc>
                <a:tc>
                  <a:txBody>
                    <a:bodyPr/>
                    <a:lstStyle/>
                    <a:p>
                      <a:pPr algn="ctr">
                        <a:lnSpc>
                          <a:spcPct val="100000"/>
                        </a:lnSpc>
                      </a:pPr>
                      <a:endParaRPr lang="en-US" sz="1600" dirty="0"/>
                    </a:p>
                  </a:txBody>
                  <a:tcPr/>
                </a:tc>
              </a:tr>
              <a:tr h="242195">
                <a:tc>
                  <a:txBody>
                    <a:bodyPr/>
                    <a:lstStyle/>
                    <a:p>
                      <a:pPr algn="r">
                        <a:lnSpc>
                          <a:spcPct val="100000"/>
                        </a:lnSpc>
                      </a:pPr>
                      <a:r>
                        <a:rPr lang="en-US" sz="1600" dirty="0" smtClean="0"/>
                        <a:t>Cases treated with</a:t>
                      </a:r>
                      <a:r>
                        <a:rPr lang="en-US" sz="1600" baseline="0" dirty="0" smtClean="0"/>
                        <a:t> bypassing agents</a:t>
                      </a:r>
                      <a:endParaRPr lang="en-US" sz="1600" dirty="0"/>
                    </a:p>
                  </a:txBody>
                  <a:tcPr/>
                </a:tc>
                <a:tc>
                  <a:txBody>
                    <a:bodyPr/>
                    <a:lstStyle/>
                    <a:p>
                      <a:pPr algn="ctr">
                        <a:lnSpc>
                          <a:spcPct val="100000"/>
                        </a:lnSpc>
                      </a:pPr>
                      <a:r>
                        <a:rPr lang="en-US" sz="1600" dirty="0" smtClean="0"/>
                        <a:t>27 (22.3)</a:t>
                      </a:r>
                      <a:endParaRPr lang="en-US" sz="1600" dirty="0"/>
                    </a:p>
                  </a:txBody>
                  <a:tcPr/>
                </a:tc>
                <a:tc>
                  <a:txBody>
                    <a:bodyPr/>
                    <a:lstStyle/>
                    <a:p>
                      <a:pPr algn="ctr">
                        <a:lnSpc>
                          <a:spcPct val="100000"/>
                        </a:lnSpc>
                      </a:pPr>
                      <a:r>
                        <a:rPr lang="en-US" sz="1600" dirty="0" smtClean="0"/>
                        <a:t>15 (15.2)</a:t>
                      </a:r>
                      <a:endParaRPr lang="en-US" sz="1600" dirty="0"/>
                    </a:p>
                  </a:txBody>
                  <a:tcPr/>
                </a:tc>
                <a:tc>
                  <a:txBody>
                    <a:bodyPr/>
                    <a:lstStyle/>
                    <a:p>
                      <a:pPr algn="ctr">
                        <a:lnSpc>
                          <a:spcPct val="100000"/>
                        </a:lnSpc>
                      </a:pPr>
                      <a:r>
                        <a:rPr lang="en-US" sz="1600" dirty="0" smtClean="0"/>
                        <a:t>108 (22.8)</a:t>
                      </a:r>
                      <a:endParaRPr lang="en-US" sz="1600" dirty="0"/>
                    </a:p>
                  </a:txBody>
                  <a:tcPr/>
                </a:tc>
              </a:tr>
              <a:tr h="228713">
                <a:tc>
                  <a:txBody>
                    <a:bodyPr/>
                    <a:lstStyle/>
                    <a:p>
                      <a:pPr algn="r">
                        <a:lnSpc>
                          <a:spcPct val="100000"/>
                        </a:lnSpc>
                      </a:pPr>
                      <a:r>
                        <a:rPr lang="en-US" sz="1600" dirty="0" smtClean="0"/>
                        <a:t>Cases treated</a:t>
                      </a:r>
                      <a:r>
                        <a:rPr lang="en-US" sz="1600" baseline="0" dirty="0" smtClean="0"/>
                        <a:t> with immune tolerance induction (ITI)</a:t>
                      </a:r>
                      <a:endParaRPr lang="en-US" sz="1600" dirty="0" smtClean="0"/>
                    </a:p>
                  </a:txBody>
                  <a:tcPr/>
                </a:tc>
                <a:tc>
                  <a:txBody>
                    <a:bodyPr/>
                    <a:lstStyle/>
                    <a:p>
                      <a:pPr algn="ctr">
                        <a:lnSpc>
                          <a:spcPct val="100000"/>
                        </a:lnSpc>
                      </a:pPr>
                      <a:r>
                        <a:rPr lang="en-US" sz="1600" dirty="0" smtClean="0"/>
                        <a:t>25 (20.7)</a:t>
                      </a:r>
                      <a:endParaRPr lang="en-US" sz="1600" dirty="0"/>
                    </a:p>
                  </a:txBody>
                  <a:tcPr/>
                </a:tc>
                <a:tc>
                  <a:txBody>
                    <a:bodyPr/>
                    <a:lstStyle/>
                    <a:p>
                      <a:pPr algn="ctr">
                        <a:lnSpc>
                          <a:spcPct val="100000"/>
                        </a:lnSpc>
                      </a:pPr>
                      <a:r>
                        <a:rPr lang="en-US" sz="1600" dirty="0" smtClean="0"/>
                        <a:t>14 (14.1)</a:t>
                      </a:r>
                      <a:endParaRPr lang="en-US" sz="1600" dirty="0"/>
                    </a:p>
                  </a:txBody>
                  <a:tcPr/>
                </a:tc>
                <a:tc>
                  <a:txBody>
                    <a:bodyPr/>
                    <a:lstStyle/>
                    <a:p>
                      <a:pPr algn="ctr">
                        <a:lnSpc>
                          <a:spcPct val="100000"/>
                        </a:lnSpc>
                      </a:pPr>
                      <a:r>
                        <a:rPr lang="en-US" sz="1600" dirty="0" smtClean="0"/>
                        <a:t>106 (22.4)</a:t>
                      </a:r>
                      <a:endParaRPr lang="en-US" sz="1600" dirty="0"/>
                    </a:p>
                  </a:txBody>
                  <a:tcPr/>
                </a:tc>
              </a:tr>
              <a:tr h="242195">
                <a:tc>
                  <a:txBody>
                    <a:bodyPr/>
                    <a:lstStyle/>
                    <a:p>
                      <a:pPr algn="r">
                        <a:lnSpc>
                          <a:spcPct val="100000"/>
                        </a:lnSpc>
                      </a:pPr>
                      <a:r>
                        <a:rPr lang="en-US" sz="1600" dirty="0" smtClean="0"/>
                        <a:t>Cases </a:t>
                      </a:r>
                      <a:r>
                        <a:rPr lang="en-US" sz="1600" dirty="0" err="1" smtClean="0"/>
                        <a:t>treaetd</a:t>
                      </a:r>
                      <a:r>
                        <a:rPr lang="en-US" sz="1600" dirty="0" smtClean="0"/>
                        <a:t> with bypassing agents and/or ITI</a:t>
                      </a:r>
                      <a:endParaRPr lang="en-US" sz="1600" dirty="0"/>
                    </a:p>
                  </a:txBody>
                  <a:tcPr/>
                </a:tc>
                <a:tc>
                  <a:txBody>
                    <a:bodyPr/>
                    <a:lstStyle/>
                    <a:p>
                      <a:pPr algn="ctr">
                        <a:lnSpc>
                          <a:spcPct val="100000"/>
                        </a:lnSpc>
                      </a:pPr>
                      <a:r>
                        <a:rPr lang="en-US" sz="1600" dirty="0" smtClean="0"/>
                        <a:t>32 (26.4)</a:t>
                      </a:r>
                      <a:endParaRPr lang="en-US" sz="1600" dirty="0"/>
                    </a:p>
                  </a:txBody>
                  <a:tcPr/>
                </a:tc>
                <a:tc>
                  <a:txBody>
                    <a:bodyPr/>
                    <a:lstStyle/>
                    <a:p>
                      <a:pPr algn="ctr">
                        <a:lnSpc>
                          <a:spcPct val="100000"/>
                        </a:lnSpc>
                      </a:pPr>
                      <a:r>
                        <a:rPr lang="en-US" sz="1600" dirty="0" smtClean="0"/>
                        <a:t>16 (16.2)</a:t>
                      </a:r>
                      <a:endParaRPr lang="en-US" sz="1600" dirty="0"/>
                    </a:p>
                  </a:txBody>
                  <a:tcPr/>
                </a:tc>
                <a:tc>
                  <a:txBody>
                    <a:bodyPr/>
                    <a:lstStyle/>
                    <a:p>
                      <a:pPr algn="ctr">
                        <a:lnSpc>
                          <a:spcPct val="100000"/>
                        </a:lnSpc>
                      </a:pPr>
                      <a:r>
                        <a:rPr lang="en-US" sz="1600" dirty="0" smtClean="0"/>
                        <a:t>128 (27.0)</a:t>
                      </a:r>
                      <a:endParaRPr lang="en-US" sz="1600" dirty="0"/>
                    </a:p>
                  </a:txBody>
                  <a:tcPr/>
                </a:tc>
              </a:tr>
            </a:tbl>
          </a:graphicData>
        </a:graphic>
      </p:graphicFrame>
      <p:sp>
        <p:nvSpPr>
          <p:cNvPr id="5" name="TextBox 4"/>
          <p:cNvSpPr txBox="1"/>
          <p:nvPr/>
        </p:nvSpPr>
        <p:spPr>
          <a:xfrm>
            <a:off x="3626895" y="6264315"/>
            <a:ext cx="5228602" cy="369332"/>
          </a:xfrm>
          <a:prstGeom prst="rect">
            <a:avLst/>
          </a:prstGeom>
          <a:noFill/>
        </p:spPr>
        <p:txBody>
          <a:bodyPr wrap="none" rtlCol="0">
            <a:spAutoFit/>
          </a:bodyPr>
          <a:lstStyle/>
          <a:p>
            <a:r>
              <a:rPr lang="en-US" dirty="0" err="1" smtClean="0"/>
              <a:t>Goudemand</a:t>
            </a:r>
            <a:r>
              <a:rPr lang="en-US" dirty="0" smtClean="0"/>
              <a:t>, Oral communication, ISTH Toronto 2015</a:t>
            </a:r>
            <a:endParaRPr lang="en-US" dirty="0"/>
          </a:p>
        </p:txBody>
      </p:sp>
    </p:spTree>
    <p:extLst>
      <p:ext uri="{BB962C8B-B14F-4D97-AF65-F5344CB8AC3E}">
        <p14:creationId xmlns:p14="http://schemas.microsoft.com/office/powerpoint/2010/main" val="604148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inhibitor risk according to the FVIII product (primary analysis)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4829459"/>
              </p:ext>
            </p:extLst>
          </p:nvPr>
        </p:nvGraphicFramePr>
        <p:xfrm>
          <a:off x="457200" y="1628800"/>
          <a:ext cx="8229600" cy="4622799"/>
        </p:xfrm>
        <a:graphic>
          <a:graphicData uri="http://schemas.openxmlformats.org/drawingml/2006/table">
            <a:tbl>
              <a:tblPr firstRow="1" bandRow="1">
                <a:tableStyleId>{5C22544A-7EE6-4342-B048-85BDC9FD1C3A}</a:tableStyleId>
              </a:tblPr>
              <a:tblGrid>
                <a:gridCol w="1693019"/>
                <a:gridCol w="935846"/>
                <a:gridCol w="779872"/>
                <a:gridCol w="1270078"/>
                <a:gridCol w="657320"/>
                <a:gridCol w="757590"/>
                <a:gridCol w="1370347"/>
                <a:gridCol w="765528"/>
              </a:tblGrid>
              <a:tr h="370840">
                <a:tc>
                  <a:txBody>
                    <a:bodyPr/>
                    <a:lstStyle/>
                    <a:p>
                      <a:endParaRPr lang="en-US" dirty="0"/>
                    </a:p>
                  </a:txBody>
                  <a:tcPr/>
                </a:tc>
                <a:tc>
                  <a:txBody>
                    <a:bodyPr/>
                    <a:lstStyle/>
                    <a:p>
                      <a:r>
                        <a:rPr lang="en-US" dirty="0" smtClean="0"/>
                        <a:t>No ED</a:t>
                      </a:r>
                      <a:endParaRPr lang="en-US" dirty="0"/>
                    </a:p>
                  </a:txBody>
                  <a:tcPr/>
                </a:tc>
                <a:tc gridSpan="3">
                  <a:txBody>
                    <a:bodyPr/>
                    <a:lstStyle/>
                    <a:p>
                      <a:pPr algn="ctr"/>
                      <a:r>
                        <a:rPr lang="en-US" dirty="0" smtClean="0"/>
                        <a:t>Unadjusted</a:t>
                      </a:r>
                      <a:r>
                        <a:rPr lang="en-US" baseline="0" dirty="0" smtClean="0"/>
                        <a:t> analysis</a:t>
                      </a:r>
                      <a:endParaRPr lang="en-US" dirty="0"/>
                    </a:p>
                  </a:txBody>
                  <a:tcPr/>
                </a:tc>
                <a:tc hMerge="1">
                  <a:txBody>
                    <a:bodyPr/>
                    <a:lstStyle/>
                    <a:p>
                      <a:pPr algn="ctr"/>
                      <a:endParaRPr lang="en-US" dirty="0"/>
                    </a:p>
                  </a:txBody>
                  <a:tcPr/>
                </a:tc>
                <a:tc hMerge="1">
                  <a:txBody>
                    <a:bodyPr/>
                    <a:lstStyle/>
                    <a:p>
                      <a:pPr algn="ctr"/>
                      <a:endParaRPr lang="en-US" dirty="0"/>
                    </a:p>
                  </a:txBody>
                  <a:tcPr/>
                </a:tc>
                <a:tc gridSpan="3">
                  <a:txBody>
                    <a:bodyPr/>
                    <a:lstStyle/>
                    <a:p>
                      <a:pPr algn="ctr"/>
                      <a:r>
                        <a:rPr lang="en-US" dirty="0" smtClean="0"/>
                        <a:t>Multivariate</a:t>
                      </a:r>
                      <a:r>
                        <a:rPr lang="en-US" baseline="0" dirty="0" smtClean="0"/>
                        <a:t> analysis</a:t>
                      </a:r>
                      <a:endParaRPr lang="en-US" dirty="0"/>
                    </a:p>
                  </a:txBody>
                  <a:tcPr/>
                </a:tc>
                <a:tc hMerge="1">
                  <a:txBody>
                    <a:bodyPr/>
                    <a:lstStyle/>
                    <a:p>
                      <a:pPr algn="ctr"/>
                      <a:endParaRPr lang="en-US" dirty="0"/>
                    </a:p>
                  </a:txBody>
                  <a:tcPr/>
                </a:tc>
                <a:tc hMerge="1">
                  <a:txBody>
                    <a:bodyPr/>
                    <a:lstStyle/>
                    <a:p>
                      <a:pPr algn="ctr"/>
                      <a:endParaRPr lang="en-US" dirty="0"/>
                    </a:p>
                  </a:txBody>
                  <a:tcPr/>
                </a:tc>
              </a:tr>
              <a:tr h="370840">
                <a:tc>
                  <a:txBody>
                    <a:bodyPr/>
                    <a:lstStyle/>
                    <a:p>
                      <a:endParaRPr lang="en-US"/>
                    </a:p>
                  </a:txBody>
                  <a:tcPr/>
                </a:tc>
                <a:tc>
                  <a:txBody>
                    <a:bodyPr/>
                    <a:lstStyle/>
                    <a:p>
                      <a:endParaRPr lang="en-US"/>
                    </a:p>
                  </a:txBody>
                  <a:tcPr/>
                </a:tc>
                <a:tc>
                  <a:txBody>
                    <a:bodyPr/>
                    <a:lstStyle/>
                    <a:p>
                      <a:pPr algn="ctr"/>
                      <a:r>
                        <a:rPr lang="en-US" dirty="0" smtClean="0"/>
                        <a:t>Crude HR</a:t>
                      </a:r>
                      <a:endParaRPr lang="en-US" dirty="0"/>
                    </a:p>
                  </a:txBody>
                  <a:tcPr/>
                </a:tc>
                <a:tc>
                  <a:txBody>
                    <a:bodyPr/>
                    <a:lstStyle/>
                    <a:p>
                      <a:pPr algn="ctr"/>
                      <a:r>
                        <a:rPr lang="en-US" dirty="0" smtClean="0"/>
                        <a:t>(95%CI)</a:t>
                      </a:r>
                      <a:endParaRPr lang="en-US" dirty="0"/>
                    </a:p>
                  </a:txBody>
                  <a:tcPr/>
                </a:tc>
                <a:tc>
                  <a:txBody>
                    <a:bodyPr/>
                    <a:lstStyle/>
                    <a:p>
                      <a:pPr algn="ctr"/>
                      <a:r>
                        <a:rPr lang="en-US" dirty="0" smtClean="0"/>
                        <a:t>P value</a:t>
                      </a:r>
                      <a:endParaRPr lang="en-US" dirty="0"/>
                    </a:p>
                  </a:txBody>
                  <a:tcPr/>
                </a:tc>
                <a:tc>
                  <a:txBody>
                    <a:bodyPr/>
                    <a:lstStyle/>
                    <a:p>
                      <a:pPr algn="ctr"/>
                      <a:r>
                        <a:rPr lang="en-US" dirty="0" smtClean="0"/>
                        <a:t>Adjust</a:t>
                      </a:r>
                      <a:r>
                        <a:rPr lang="en-US" baseline="0" dirty="0" smtClean="0"/>
                        <a:t> HR</a:t>
                      </a:r>
                      <a:endParaRPr lang="en-US" dirty="0"/>
                    </a:p>
                  </a:txBody>
                  <a:tcPr/>
                </a:tc>
                <a:tc>
                  <a:txBody>
                    <a:bodyPr/>
                    <a:lstStyle/>
                    <a:p>
                      <a:pPr algn="ctr"/>
                      <a:r>
                        <a:rPr lang="en-US" dirty="0" smtClean="0"/>
                        <a:t>(95%CI)</a:t>
                      </a:r>
                      <a:endParaRPr lang="en-US" dirty="0"/>
                    </a:p>
                  </a:txBody>
                  <a:tcPr/>
                </a:tc>
                <a:tc>
                  <a:txBody>
                    <a:bodyPr/>
                    <a:lstStyle/>
                    <a:p>
                      <a:pPr algn="ctr"/>
                      <a:r>
                        <a:rPr lang="en-US" dirty="0" smtClean="0"/>
                        <a:t>P value</a:t>
                      </a:r>
                      <a:endParaRPr lang="en-US" dirty="0"/>
                    </a:p>
                  </a:txBody>
                  <a:tcPr/>
                </a:tc>
              </a:tr>
              <a:tr h="370840">
                <a:tc>
                  <a:txBody>
                    <a:bodyPr/>
                    <a:lstStyle/>
                    <a:p>
                      <a:r>
                        <a:rPr lang="en-US" dirty="0" smtClean="0"/>
                        <a:t>All inhibitors</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pPr algn="r"/>
                      <a:r>
                        <a:rPr lang="en-US" dirty="0" smtClean="0"/>
                        <a:t>Product</a:t>
                      </a:r>
                      <a:r>
                        <a:rPr lang="en-US" baseline="0" dirty="0" smtClean="0"/>
                        <a:t> E</a:t>
                      </a:r>
                      <a:endParaRPr lang="en-US" dirty="0"/>
                    </a:p>
                  </a:txBody>
                  <a:tcPr/>
                </a:tc>
                <a:tc>
                  <a:txBody>
                    <a:bodyPr/>
                    <a:lstStyle/>
                    <a:p>
                      <a:pPr algn="ctr"/>
                      <a:r>
                        <a:rPr lang="en-US" dirty="0" smtClean="0"/>
                        <a:t>5805</a:t>
                      </a:r>
                      <a:endParaRPr lang="en-US" dirty="0"/>
                    </a:p>
                  </a:txBody>
                  <a:tcPr/>
                </a:tc>
                <a:tc>
                  <a:txBody>
                    <a:bodyPr/>
                    <a:lstStyle/>
                    <a:p>
                      <a:pPr algn="ctr"/>
                      <a:r>
                        <a:rPr lang="en-US" dirty="0" smtClean="0"/>
                        <a:t>1.00</a:t>
                      </a:r>
                      <a:endParaRPr lang="en-US"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1.00</a:t>
                      </a:r>
                      <a:endParaRPr lang="en-US" dirty="0"/>
                    </a:p>
                  </a:txBody>
                  <a:tcPr/>
                </a:tc>
                <a:tc>
                  <a:txBody>
                    <a:bodyPr/>
                    <a:lstStyle/>
                    <a:p>
                      <a:pPr algn="ctr"/>
                      <a:endParaRPr lang="en-US"/>
                    </a:p>
                  </a:txBody>
                  <a:tcPr/>
                </a:tc>
                <a:tc>
                  <a:txBody>
                    <a:bodyPr/>
                    <a:lstStyle/>
                    <a:p>
                      <a:pPr algn="ctr"/>
                      <a:endParaRPr lang="en-US"/>
                    </a:p>
                  </a:txBody>
                  <a:tcPr/>
                </a:tc>
              </a:tr>
              <a:tr h="3708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dirty="0" smtClean="0"/>
                        <a:t>Product</a:t>
                      </a:r>
                      <a:r>
                        <a:rPr lang="en-US" baseline="0" dirty="0" smtClean="0"/>
                        <a:t> G</a:t>
                      </a:r>
                      <a:endParaRPr lang="en-US" dirty="0" smtClean="0"/>
                    </a:p>
                  </a:txBody>
                  <a:tcPr/>
                </a:tc>
                <a:tc>
                  <a:txBody>
                    <a:bodyPr/>
                    <a:lstStyle/>
                    <a:p>
                      <a:pPr algn="ctr"/>
                      <a:r>
                        <a:rPr lang="en-US" dirty="0" smtClean="0"/>
                        <a:t>5543</a:t>
                      </a:r>
                      <a:endParaRPr lang="en-US" dirty="0"/>
                    </a:p>
                  </a:txBody>
                  <a:tcPr/>
                </a:tc>
                <a:tc>
                  <a:txBody>
                    <a:bodyPr/>
                    <a:lstStyle/>
                    <a:p>
                      <a:pPr algn="ctr"/>
                      <a:r>
                        <a:rPr lang="en-US" dirty="0" smtClean="0"/>
                        <a:t>0.60</a:t>
                      </a:r>
                      <a:endParaRPr lang="en-US" dirty="0"/>
                    </a:p>
                  </a:txBody>
                  <a:tcPr/>
                </a:tc>
                <a:tc>
                  <a:txBody>
                    <a:bodyPr/>
                    <a:lstStyle/>
                    <a:p>
                      <a:pPr algn="ctr"/>
                      <a:r>
                        <a:rPr lang="en-US" dirty="0" smtClean="0"/>
                        <a:t>(0.34-1.03)</a:t>
                      </a:r>
                      <a:endParaRPr lang="en-US" dirty="0"/>
                    </a:p>
                  </a:txBody>
                  <a:tcPr/>
                </a:tc>
                <a:tc>
                  <a:txBody>
                    <a:bodyPr/>
                    <a:lstStyle/>
                    <a:p>
                      <a:pPr algn="ctr"/>
                      <a:r>
                        <a:rPr lang="en-US" dirty="0" smtClean="0"/>
                        <a:t>.065</a:t>
                      </a:r>
                      <a:endParaRPr lang="en-US" dirty="0"/>
                    </a:p>
                  </a:txBody>
                  <a:tcPr/>
                </a:tc>
                <a:tc>
                  <a:txBody>
                    <a:bodyPr/>
                    <a:lstStyle/>
                    <a:p>
                      <a:pPr algn="ctr"/>
                      <a:r>
                        <a:rPr lang="en-US" dirty="0" smtClean="0"/>
                        <a:t>0.53</a:t>
                      </a:r>
                      <a:endParaRPr lang="en-US" dirty="0"/>
                    </a:p>
                  </a:txBody>
                  <a:tcPr/>
                </a:tc>
                <a:tc>
                  <a:txBody>
                    <a:bodyPr/>
                    <a:lstStyle/>
                    <a:p>
                      <a:pPr algn="ctr"/>
                      <a:r>
                        <a:rPr lang="en-US" dirty="0" smtClean="0"/>
                        <a:t>(0.29-0.98)</a:t>
                      </a:r>
                      <a:endParaRPr lang="en-US" dirty="0"/>
                    </a:p>
                  </a:txBody>
                  <a:tcPr/>
                </a:tc>
                <a:tc>
                  <a:txBody>
                    <a:bodyPr/>
                    <a:lstStyle/>
                    <a:p>
                      <a:pPr algn="ctr"/>
                      <a:r>
                        <a:rPr lang="en-US" dirty="0" smtClean="0"/>
                        <a:t>0.042</a:t>
                      </a:r>
                      <a:endParaRPr lang="en-US" dirty="0"/>
                    </a:p>
                  </a:txBody>
                  <a:tcPr/>
                </a:tc>
              </a:tr>
              <a:tr h="370840">
                <a:tc>
                  <a:txBody>
                    <a:bodyPr/>
                    <a:lstStyle/>
                    <a:p>
                      <a:r>
                        <a:rPr lang="en-US" dirty="0" smtClean="0"/>
                        <a:t>High-titer</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r"/>
                      <a:r>
                        <a:rPr lang="en-US" dirty="0" smtClean="0"/>
                        <a:t>Product</a:t>
                      </a:r>
                      <a:r>
                        <a:rPr lang="en-US" baseline="0" dirty="0" smtClean="0"/>
                        <a:t> E</a:t>
                      </a:r>
                      <a:endParaRPr lang="en-US" dirty="0"/>
                    </a:p>
                  </a:txBody>
                  <a:tcPr/>
                </a:tc>
                <a:tc>
                  <a:txBody>
                    <a:bodyPr/>
                    <a:lstStyle/>
                    <a:p>
                      <a:pPr algn="ctr"/>
                      <a:r>
                        <a:rPr lang="en-US" dirty="0" smtClean="0"/>
                        <a:t>5805</a:t>
                      </a:r>
                      <a:endParaRPr lang="en-US" dirty="0"/>
                    </a:p>
                  </a:txBody>
                  <a:tcPr/>
                </a:tc>
                <a:tc>
                  <a:txBody>
                    <a:bodyPr/>
                    <a:lstStyle/>
                    <a:p>
                      <a:pPr algn="ctr"/>
                      <a:r>
                        <a:rPr lang="en-US" dirty="0" smtClean="0"/>
                        <a:t>1.00</a:t>
                      </a:r>
                      <a:endParaRPr lang="en-US" dirty="0"/>
                    </a:p>
                  </a:txBody>
                  <a:tcPr/>
                </a:tc>
                <a:tc>
                  <a:txBody>
                    <a:bodyPr/>
                    <a:lstStyle/>
                    <a:p>
                      <a:pPr algn="ctr"/>
                      <a:endParaRPr lang="en-US"/>
                    </a:p>
                  </a:txBody>
                  <a:tcPr/>
                </a:tc>
                <a:tc>
                  <a:txBody>
                    <a:bodyPr/>
                    <a:lstStyle/>
                    <a:p>
                      <a:pPr algn="ctr"/>
                      <a:endParaRPr lang="en-US"/>
                    </a:p>
                  </a:txBody>
                  <a:tcPr/>
                </a:tc>
                <a:tc>
                  <a:txBody>
                    <a:bodyPr/>
                    <a:lstStyle/>
                    <a:p>
                      <a:pPr algn="ctr"/>
                      <a:r>
                        <a:rPr lang="en-US" dirty="0" smtClean="0"/>
                        <a:t>1.00</a:t>
                      </a: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dirty="0" smtClean="0"/>
                        <a:t>Product</a:t>
                      </a:r>
                      <a:r>
                        <a:rPr lang="en-US" baseline="0" dirty="0" smtClean="0"/>
                        <a:t> G</a:t>
                      </a:r>
                      <a:endParaRPr lang="en-US" dirty="0" smtClean="0"/>
                    </a:p>
                  </a:txBody>
                  <a:tcPr/>
                </a:tc>
                <a:tc>
                  <a:txBody>
                    <a:bodyPr/>
                    <a:lstStyle/>
                    <a:p>
                      <a:pPr algn="ctr"/>
                      <a:r>
                        <a:rPr lang="en-US" dirty="0" smtClean="0"/>
                        <a:t>5543</a:t>
                      </a:r>
                      <a:endParaRPr lang="en-US" dirty="0"/>
                    </a:p>
                  </a:txBody>
                  <a:tcPr/>
                </a:tc>
                <a:tc>
                  <a:txBody>
                    <a:bodyPr/>
                    <a:lstStyle/>
                    <a:p>
                      <a:pPr algn="ctr"/>
                      <a:r>
                        <a:rPr lang="en-US" dirty="0" smtClean="0"/>
                        <a:t>0.58</a:t>
                      </a:r>
                      <a:endParaRPr lang="en-US" dirty="0"/>
                    </a:p>
                  </a:txBody>
                  <a:tcPr/>
                </a:tc>
                <a:tc>
                  <a:txBody>
                    <a:bodyPr/>
                    <a:lstStyle/>
                    <a:p>
                      <a:pPr algn="ctr"/>
                      <a:r>
                        <a:rPr lang="en-US" dirty="0" smtClean="0"/>
                        <a:t>(0.29-1.17)</a:t>
                      </a:r>
                      <a:endParaRPr lang="en-US" dirty="0"/>
                    </a:p>
                  </a:txBody>
                  <a:tcPr/>
                </a:tc>
                <a:tc>
                  <a:txBody>
                    <a:bodyPr/>
                    <a:lstStyle/>
                    <a:p>
                      <a:pPr algn="ctr"/>
                      <a:r>
                        <a:rPr lang="en-US" dirty="0" smtClean="0"/>
                        <a:t>.126</a:t>
                      </a:r>
                      <a:endParaRPr lang="en-US" dirty="0"/>
                    </a:p>
                  </a:txBody>
                  <a:tcPr/>
                </a:tc>
                <a:tc>
                  <a:txBody>
                    <a:bodyPr/>
                    <a:lstStyle/>
                    <a:p>
                      <a:pPr algn="ctr"/>
                      <a:r>
                        <a:rPr lang="en-US" dirty="0" smtClean="0"/>
                        <a:t>0.60</a:t>
                      </a:r>
                      <a:endParaRPr lang="en-US" dirty="0"/>
                    </a:p>
                  </a:txBody>
                  <a:tcPr/>
                </a:tc>
                <a:tc>
                  <a:txBody>
                    <a:bodyPr/>
                    <a:lstStyle/>
                    <a:p>
                      <a:pPr algn="ctr"/>
                      <a:r>
                        <a:rPr lang="en-US" dirty="0" smtClean="0"/>
                        <a:t>(0.28-1.27)</a:t>
                      </a:r>
                      <a:endParaRPr lang="en-US" dirty="0"/>
                    </a:p>
                  </a:txBody>
                  <a:tcPr/>
                </a:tc>
                <a:tc>
                  <a:txBody>
                    <a:bodyPr/>
                    <a:lstStyle/>
                    <a:p>
                      <a:pPr algn="ctr"/>
                      <a:r>
                        <a:rPr lang="en-US" dirty="0" smtClean="0"/>
                        <a:t>0.181</a:t>
                      </a:r>
                      <a:endParaRPr lang="en-US" dirty="0"/>
                    </a:p>
                  </a:txBody>
                  <a:tcPr/>
                </a:tc>
              </a:tr>
              <a:tr h="370840">
                <a:tc>
                  <a:txBody>
                    <a:bodyPr/>
                    <a:lstStyle/>
                    <a:p>
                      <a:r>
                        <a:rPr lang="en-US" dirty="0" smtClean="0"/>
                        <a:t>Treated </a:t>
                      </a:r>
                      <a:r>
                        <a:rPr lang="en-US" dirty="0" err="1" smtClean="0"/>
                        <a:t>inhib</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r"/>
                      <a:r>
                        <a:rPr lang="en-US" dirty="0" smtClean="0"/>
                        <a:t>Product</a:t>
                      </a:r>
                      <a:r>
                        <a:rPr lang="en-US" baseline="0" dirty="0" smtClean="0"/>
                        <a:t> E</a:t>
                      </a:r>
                      <a:endParaRPr lang="en-US" dirty="0"/>
                    </a:p>
                  </a:txBody>
                  <a:tcPr/>
                </a:tc>
                <a:tc>
                  <a:txBody>
                    <a:bodyPr/>
                    <a:lstStyle/>
                    <a:p>
                      <a:pPr algn="ctr"/>
                      <a:r>
                        <a:rPr lang="en-US" dirty="0" smtClean="0"/>
                        <a:t>5805</a:t>
                      </a:r>
                      <a:endParaRPr lang="en-US" dirty="0"/>
                    </a:p>
                  </a:txBody>
                  <a:tcPr/>
                </a:tc>
                <a:tc>
                  <a:txBody>
                    <a:bodyPr/>
                    <a:lstStyle/>
                    <a:p>
                      <a:pPr algn="ctr"/>
                      <a:r>
                        <a:rPr lang="en-US" dirty="0" smtClean="0"/>
                        <a:t>1.00</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r>
                        <a:rPr lang="en-US" dirty="0" smtClean="0"/>
                        <a:t>1.00</a:t>
                      </a: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dirty="0" smtClean="0"/>
                        <a:t>Product</a:t>
                      </a:r>
                      <a:r>
                        <a:rPr lang="en-US" baseline="0" dirty="0" smtClean="0"/>
                        <a:t> G</a:t>
                      </a:r>
                      <a:endParaRPr lang="en-US" dirty="0" smtClean="0"/>
                    </a:p>
                  </a:txBody>
                  <a:tcPr/>
                </a:tc>
                <a:tc>
                  <a:txBody>
                    <a:bodyPr/>
                    <a:lstStyle/>
                    <a:p>
                      <a:pPr algn="ctr"/>
                      <a:r>
                        <a:rPr lang="en-US" dirty="0" smtClean="0"/>
                        <a:t>5543</a:t>
                      </a:r>
                      <a:endParaRPr lang="en-US" dirty="0"/>
                    </a:p>
                  </a:txBody>
                  <a:tcPr/>
                </a:tc>
                <a:tc>
                  <a:txBody>
                    <a:bodyPr/>
                    <a:lstStyle/>
                    <a:p>
                      <a:pPr algn="ctr"/>
                      <a:r>
                        <a:rPr lang="en-US" dirty="0" smtClean="0"/>
                        <a:t>0.56</a:t>
                      </a:r>
                      <a:endParaRPr lang="en-US" dirty="0"/>
                    </a:p>
                  </a:txBody>
                  <a:tcPr/>
                </a:tc>
                <a:tc>
                  <a:txBody>
                    <a:bodyPr/>
                    <a:lstStyle/>
                    <a:p>
                      <a:pPr algn="ctr"/>
                      <a:r>
                        <a:rPr lang="en-US" dirty="0" smtClean="0"/>
                        <a:t>(0.30-1.02)</a:t>
                      </a:r>
                      <a:endParaRPr lang="en-US" dirty="0"/>
                    </a:p>
                  </a:txBody>
                  <a:tcPr/>
                </a:tc>
                <a:tc>
                  <a:txBody>
                    <a:bodyPr/>
                    <a:lstStyle/>
                    <a:p>
                      <a:pPr algn="ctr"/>
                      <a:r>
                        <a:rPr lang="en-US" dirty="0" smtClean="0"/>
                        <a:t>.057</a:t>
                      </a:r>
                      <a:endParaRPr lang="en-US" dirty="0"/>
                    </a:p>
                  </a:txBody>
                  <a:tcPr/>
                </a:tc>
                <a:tc>
                  <a:txBody>
                    <a:bodyPr/>
                    <a:lstStyle/>
                    <a:p>
                      <a:pPr algn="ctr"/>
                      <a:r>
                        <a:rPr lang="en-US" dirty="0" smtClean="0"/>
                        <a:t>0.55</a:t>
                      </a:r>
                      <a:endParaRPr lang="en-US" dirty="0"/>
                    </a:p>
                  </a:txBody>
                  <a:tcPr/>
                </a:tc>
                <a:tc>
                  <a:txBody>
                    <a:bodyPr/>
                    <a:lstStyle/>
                    <a:p>
                      <a:pPr algn="ctr"/>
                      <a:r>
                        <a:rPr lang="en-US" dirty="0" smtClean="0"/>
                        <a:t>(0.29 – 1.06)</a:t>
                      </a:r>
                      <a:endParaRPr lang="en-US" dirty="0"/>
                    </a:p>
                  </a:txBody>
                  <a:tcPr/>
                </a:tc>
                <a:tc>
                  <a:txBody>
                    <a:bodyPr/>
                    <a:lstStyle/>
                    <a:p>
                      <a:pPr algn="ctr"/>
                      <a:r>
                        <a:rPr lang="en-US" dirty="0" smtClean="0"/>
                        <a:t>0.075</a:t>
                      </a:r>
                      <a:endParaRPr lang="en-US" dirty="0"/>
                    </a:p>
                  </a:txBody>
                  <a:tcPr/>
                </a:tc>
              </a:tr>
            </a:tbl>
          </a:graphicData>
        </a:graphic>
      </p:graphicFrame>
      <p:sp>
        <p:nvSpPr>
          <p:cNvPr id="5" name="TextBox 4"/>
          <p:cNvSpPr txBox="1"/>
          <p:nvPr/>
        </p:nvSpPr>
        <p:spPr>
          <a:xfrm>
            <a:off x="3581890" y="6435043"/>
            <a:ext cx="5228602" cy="369332"/>
          </a:xfrm>
          <a:prstGeom prst="rect">
            <a:avLst/>
          </a:prstGeom>
          <a:noFill/>
        </p:spPr>
        <p:txBody>
          <a:bodyPr wrap="none" rtlCol="0">
            <a:spAutoFit/>
          </a:bodyPr>
          <a:lstStyle/>
          <a:p>
            <a:r>
              <a:rPr lang="en-US" dirty="0" err="1" smtClean="0"/>
              <a:t>Goudemand</a:t>
            </a:r>
            <a:r>
              <a:rPr lang="en-US" dirty="0" smtClean="0"/>
              <a:t>, Oral communication, ISTH Toronto 2015</a:t>
            </a:r>
            <a:endParaRPr lang="en-US" dirty="0"/>
          </a:p>
        </p:txBody>
      </p:sp>
    </p:spTree>
    <p:extLst>
      <p:ext uri="{BB962C8B-B14F-4D97-AF65-F5344CB8AC3E}">
        <p14:creationId xmlns:p14="http://schemas.microsoft.com/office/powerpoint/2010/main" val="2376497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81590" y="2303875"/>
            <a:ext cx="2835315" cy="16201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2771800" y="2303875"/>
            <a:ext cx="2835315" cy="16201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4662010" y="2220790"/>
            <a:ext cx="2835315" cy="16201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061610" y="1358770"/>
            <a:ext cx="5985934" cy="523220"/>
          </a:xfrm>
          <a:prstGeom prst="rect">
            <a:avLst/>
          </a:prstGeom>
          <a:noFill/>
        </p:spPr>
        <p:txBody>
          <a:bodyPr wrap="none" rtlCol="0">
            <a:spAutoFit/>
          </a:bodyPr>
          <a:lstStyle/>
          <a:p>
            <a:r>
              <a:rPr lang="en-GB" sz="2800" b="1" dirty="0" err="1" smtClean="0"/>
              <a:t>FranceCoag</a:t>
            </a:r>
            <a:r>
              <a:rPr lang="en-GB" sz="2800" b="1" dirty="0" smtClean="0"/>
              <a:t>          RODIN	          UKHCDO</a:t>
            </a:r>
            <a:endParaRPr lang="en-GB" sz="2800" b="1" dirty="0"/>
          </a:p>
        </p:txBody>
      </p:sp>
      <p:sp>
        <p:nvSpPr>
          <p:cNvPr id="6" name="TextBox 5"/>
          <p:cNvSpPr txBox="1"/>
          <p:nvPr/>
        </p:nvSpPr>
        <p:spPr>
          <a:xfrm>
            <a:off x="1421650" y="2835235"/>
            <a:ext cx="732893" cy="523220"/>
          </a:xfrm>
          <a:prstGeom prst="rect">
            <a:avLst/>
          </a:prstGeom>
          <a:noFill/>
        </p:spPr>
        <p:txBody>
          <a:bodyPr wrap="none" rtlCol="0">
            <a:spAutoFit/>
          </a:bodyPr>
          <a:lstStyle/>
          <a:p>
            <a:r>
              <a:rPr lang="en-GB" sz="2800" dirty="0" smtClean="0">
                <a:solidFill>
                  <a:srgbClr val="002060"/>
                </a:solidFill>
              </a:rPr>
              <a:t>303</a:t>
            </a:r>
            <a:endParaRPr lang="en-GB" sz="2800" dirty="0">
              <a:solidFill>
                <a:srgbClr val="002060"/>
              </a:solidFill>
            </a:endParaRPr>
          </a:p>
        </p:txBody>
      </p:sp>
      <p:sp>
        <p:nvSpPr>
          <p:cNvPr id="7" name="Rectangle 6"/>
          <p:cNvSpPr/>
          <p:nvPr/>
        </p:nvSpPr>
        <p:spPr>
          <a:xfrm>
            <a:off x="3823010" y="2835235"/>
            <a:ext cx="732893" cy="523220"/>
          </a:xfrm>
          <a:prstGeom prst="rect">
            <a:avLst/>
          </a:prstGeom>
        </p:spPr>
        <p:txBody>
          <a:bodyPr wrap="none">
            <a:spAutoFit/>
          </a:bodyPr>
          <a:lstStyle/>
          <a:p>
            <a:r>
              <a:rPr lang="en-GB" sz="2800" dirty="0" smtClean="0">
                <a:solidFill>
                  <a:srgbClr val="002060"/>
                </a:solidFill>
              </a:rPr>
              <a:t>436</a:t>
            </a:r>
            <a:endParaRPr lang="en-GB" sz="2800" dirty="0">
              <a:solidFill>
                <a:srgbClr val="002060"/>
              </a:solidFill>
            </a:endParaRPr>
          </a:p>
        </p:txBody>
      </p:sp>
      <p:sp>
        <p:nvSpPr>
          <p:cNvPr id="8" name="Rectangle 7"/>
          <p:cNvSpPr/>
          <p:nvPr/>
        </p:nvSpPr>
        <p:spPr>
          <a:xfrm>
            <a:off x="3041830" y="2852355"/>
            <a:ext cx="550151" cy="523220"/>
          </a:xfrm>
          <a:prstGeom prst="rect">
            <a:avLst/>
          </a:prstGeom>
        </p:spPr>
        <p:txBody>
          <a:bodyPr wrap="none">
            <a:spAutoFit/>
          </a:bodyPr>
          <a:lstStyle/>
          <a:p>
            <a:r>
              <a:rPr lang="en-GB" sz="2800" dirty="0" smtClean="0">
                <a:solidFill>
                  <a:srgbClr val="002060"/>
                </a:solidFill>
              </a:rPr>
              <a:t>50</a:t>
            </a:r>
            <a:endParaRPr lang="en-GB" sz="2800" dirty="0">
              <a:solidFill>
                <a:srgbClr val="002060"/>
              </a:solidFill>
            </a:endParaRPr>
          </a:p>
        </p:txBody>
      </p:sp>
      <p:sp>
        <p:nvSpPr>
          <p:cNvPr id="9" name="TextBox 8"/>
          <p:cNvSpPr txBox="1"/>
          <p:nvPr/>
        </p:nvSpPr>
        <p:spPr>
          <a:xfrm>
            <a:off x="4977045" y="2835235"/>
            <a:ext cx="550151" cy="523220"/>
          </a:xfrm>
          <a:prstGeom prst="rect">
            <a:avLst/>
          </a:prstGeom>
          <a:noFill/>
        </p:spPr>
        <p:txBody>
          <a:bodyPr wrap="none" rtlCol="0">
            <a:spAutoFit/>
          </a:bodyPr>
          <a:lstStyle/>
          <a:p>
            <a:r>
              <a:rPr lang="en-GB" sz="2800" dirty="0" smtClean="0">
                <a:solidFill>
                  <a:srgbClr val="002060"/>
                </a:solidFill>
              </a:rPr>
              <a:t>88</a:t>
            </a:r>
            <a:endParaRPr lang="en-GB" sz="2800" dirty="0">
              <a:solidFill>
                <a:srgbClr val="002060"/>
              </a:solidFill>
            </a:endParaRPr>
          </a:p>
        </p:txBody>
      </p:sp>
      <p:sp>
        <p:nvSpPr>
          <p:cNvPr id="10" name="TextBox 9"/>
          <p:cNvSpPr txBox="1"/>
          <p:nvPr/>
        </p:nvSpPr>
        <p:spPr>
          <a:xfrm>
            <a:off x="5922150" y="2852355"/>
            <a:ext cx="732893" cy="523220"/>
          </a:xfrm>
          <a:prstGeom prst="rect">
            <a:avLst/>
          </a:prstGeom>
          <a:noFill/>
        </p:spPr>
        <p:txBody>
          <a:bodyPr wrap="none" rtlCol="0">
            <a:spAutoFit/>
          </a:bodyPr>
          <a:lstStyle/>
          <a:p>
            <a:r>
              <a:rPr lang="en-GB" sz="2800" dirty="0" smtClean="0">
                <a:solidFill>
                  <a:srgbClr val="002060"/>
                </a:solidFill>
              </a:rPr>
              <a:t>321</a:t>
            </a:r>
            <a:endParaRPr lang="en-GB" sz="2800" dirty="0">
              <a:solidFill>
                <a:srgbClr val="002060"/>
              </a:solidFill>
            </a:endParaRPr>
          </a:p>
        </p:txBody>
      </p:sp>
      <p:sp>
        <p:nvSpPr>
          <p:cNvPr id="11" name="Oval 10"/>
          <p:cNvSpPr/>
          <p:nvPr/>
        </p:nvSpPr>
        <p:spPr>
          <a:xfrm>
            <a:off x="2816805" y="3474005"/>
            <a:ext cx="2835315" cy="16201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941930" y="3429000"/>
            <a:ext cx="548648" cy="523220"/>
          </a:xfrm>
          <a:prstGeom prst="rect">
            <a:avLst/>
          </a:prstGeom>
        </p:spPr>
        <p:txBody>
          <a:bodyPr wrap="none">
            <a:spAutoFit/>
          </a:bodyPr>
          <a:lstStyle/>
          <a:p>
            <a:r>
              <a:rPr lang="en-GB" sz="2800" dirty="0" smtClean="0">
                <a:solidFill>
                  <a:srgbClr val="002060"/>
                </a:solidFill>
              </a:rPr>
              <a:t>51</a:t>
            </a:r>
            <a:endParaRPr lang="en-GB" sz="2800" dirty="0">
              <a:solidFill>
                <a:srgbClr val="002060"/>
              </a:solidFill>
            </a:endParaRPr>
          </a:p>
        </p:txBody>
      </p:sp>
      <p:sp>
        <p:nvSpPr>
          <p:cNvPr id="13" name="TextBox 12"/>
          <p:cNvSpPr txBox="1"/>
          <p:nvPr/>
        </p:nvSpPr>
        <p:spPr>
          <a:xfrm>
            <a:off x="3033791" y="5726268"/>
            <a:ext cx="2550398" cy="461665"/>
          </a:xfrm>
          <a:prstGeom prst="rect">
            <a:avLst/>
          </a:prstGeom>
          <a:noFill/>
        </p:spPr>
        <p:txBody>
          <a:bodyPr wrap="none" rtlCol="0">
            <a:spAutoFit/>
          </a:bodyPr>
          <a:lstStyle/>
          <a:p>
            <a:r>
              <a:rPr lang="en-GB" sz="2400" b="1" dirty="0" smtClean="0"/>
              <a:t>IPDMA - EUHANET</a:t>
            </a:r>
            <a:endParaRPr lang="en-US" sz="2400" dirty="0"/>
          </a:p>
        </p:txBody>
      </p:sp>
      <p:sp>
        <p:nvSpPr>
          <p:cNvPr id="14" name="TextBox 13"/>
          <p:cNvSpPr txBox="1"/>
          <p:nvPr/>
        </p:nvSpPr>
        <p:spPr>
          <a:xfrm>
            <a:off x="3841361" y="4239090"/>
            <a:ext cx="730639" cy="523220"/>
          </a:xfrm>
          <a:prstGeom prst="rect">
            <a:avLst/>
          </a:prstGeom>
          <a:noFill/>
        </p:spPr>
        <p:txBody>
          <a:bodyPr wrap="none" rtlCol="0">
            <a:spAutoFit/>
          </a:bodyPr>
          <a:lstStyle/>
          <a:p>
            <a:r>
              <a:rPr lang="en-GB" sz="2800" dirty="0" smtClean="0">
                <a:solidFill>
                  <a:srgbClr val="002060"/>
                </a:solidFill>
              </a:rPr>
              <a:t>721</a:t>
            </a:r>
            <a:endParaRPr lang="en-GB" sz="2800" dirty="0">
              <a:solidFill>
                <a:srgbClr val="002060"/>
              </a:solidFill>
            </a:endParaRPr>
          </a:p>
        </p:txBody>
      </p:sp>
    </p:spTree>
    <p:extLst>
      <p:ext uri="{BB962C8B-B14F-4D97-AF65-F5344CB8AC3E}">
        <p14:creationId xmlns:p14="http://schemas.microsoft.com/office/powerpoint/2010/main" val="2520404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67463" y="0"/>
            <a:ext cx="9053990" cy="6858000"/>
            <a:chOff x="-667463" y="0"/>
            <a:chExt cx="9053990" cy="6858000"/>
          </a:xfrm>
        </p:grpSpPr>
        <p:pic>
          <p:nvPicPr>
            <p:cNvPr id="2" name="Picture 1"/>
            <p:cNvPicPr/>
            <p:nvPr/>
          </p:nvPicPr>
          <p:blipFill rotWithShape="1">
            <a:blip r:embed="rId2">
              <a:extLst>
                <a:ext uri="{28A0092B-C50C-407E-A947-70E740481C1C}">
                  <a14:useLocalDpi xmlns:a14="http://schemas.microsoft.com/office/drawing/2010/main" val="0"/>
                </a:ext>
              </a:extLst>
            </a:blip>
            <a:srcRect l="8911" t="8477" r="11031" b="12173"/>
            <a:stretch/>
          </p:blipFill>
          <p:spPr bwMode="auto">
            <a:xfrm>
              <a:off x="-630473" y="0"/>
              <a:ext cx="9017000" cy="6858000"/>
            </a:xfrm>
            <a:prstGeom prst="rect">
              <a:avLst/>
            </a:prstGeom>
            <a:noFill/>
            <a:ln>
              <a:noFill/>
            </a:ln>
          </p:spPr>
        </p:pic>
        <p:pic>
          <p:nvPicPr>
            <p:cNvPr id="13" name="Picture 12"/>
            <p:cNvPicPr/>
            <p:nvPr/>
          </p:nvPicPr>
          <p:blipFill rotWithShape="1">
            <a:blip r:embed="rId2">
              <a:extLst>
                <a:ext uri="{28A0092B-C50C-407E-A947-70E740481C1C}">
                  <a14:useLocalDpi xmlns:a14="http://schemas.microsoft.com/office/drawing/2010/main" val="0"/>
                </a:ext>
              </a:extLst>
            </a:blip>
            <a:srcRect l="8911" t="16323" r="73880" b="12173"/>
            <a:stretch/>
          </p:blipFill>
          <p:spPr bwMode="auto">
            <a:xfrm>
              <a:off x="491080" y="678094"/>
              <a:ext cx="1938306" cy="6179906"/>
            </a:xfrm>
            <a:prstGeom prst="rect">
              <a:avLst/>
            </a:prstGeom>
            <a:noFill/>
            <a:ln>
              <a:noFill/>
            </a:ln>
          </p:spPr>
        </p:pic>
        <p:sp>
          <p:nvSpPr>
            <p:cNvPr id="3" name="Rectangle 2"/>
            <p:cNvSpPr/>
            <p:nvPr/>
          </p:nvSpPr>
          <p:spPr>
            <a:xfrm>
              <a:off x="-630473" y="2100385"/>
              <a:ext cx="8893256" cy="166077"/>
            </a:xfrm>
            <a:prstGeom prst="rect">
              <a:avLst/>
            </a:prstGeom>
            <a:solidFill>
              <a:srgbClr val="FFFF00">
                <a:alpha val="11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30473" y="2829166"/>
              <a:ext cx="8893256" cy="166077"/>
            </a:xfrm>
            <a:prstGeom prst="rect">
              <a:avLst/>
            </a:prstGeom>
            <a:solidFill>
              <a:srgbClr val="FFFF00">
                <a:alpha val="11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630473" y="3698631"/>
              <a:ext cx="8893256" cy="166077"/>
            </a:xfrm>
            <a:prstGeom prst="rect">
              <a:avLst/>
            </a:prstGeom>
            <a:solidFill>
              <a:srgbClr val="FFFF00">
                <a:alpha val="11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30473" y="4603263"/>
              <a:ext cx="8893256" cy="166077"/>
            </a:xfrm>
            <a:prstGeom prst="rect">
              <a:avLst/>
            </a:prstGeom>
            <a:solidFill>
              <a:srgbClr val="FFFF00">
                <a:alpha val="11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30473" y="5492263"/>
              <a:ext cx="8893256" cy="166077"/>
            </a:xfrm>
            <a:prstGeom prst="rect">
              <a:avLst/>
            </a:prstGeom>
            <a:solidFill>
              <a:srgbClr val="FFFF00">
                <a:alpha val="11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30473" y="6078416"/>
              <a:ext cx="8893256" cy="166077"/>
            </a:xfrm>
            <a:prstGeom prst="rect">
              <a:avLst/>
            </a:prstGeom>
            <a:solidFill>
              <a:srgbClr val="FFFF00">
                <a:alpha val="11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7403089" y="1318846"/>
              <a:ext cx="0" cy="4935416"/>
            </a:xfrm>
            <a:prstGeom prst="line">
              <a:avLst/>
            </a:prstGeom>
            <a:ln>
              <a:solidFill>
                <a:srgbClr val="FF0000"/>
              </a:solidFill>
              <a:prstDash val="dot"/>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67463" y="678094"/>
              <a:ext cx="1158543" cy="57699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 name="Straight Connector 9"/>
          <p:cNvCxnSpPr/>
          <p:nvPr/>
        </p:nvCxnSpPr>
        <p:spPr>
          <a:xfrm>
            <a:off x="7407315" y="1313765"/>
            <a:ext cx="0" cy="4905545"/>
          </a:xfrm>
          <a:prstGeom prst="line">
            <a:avLst/>
          </a:prstGeom>
          <a:ln>
            <a:solidFill>
              <a:srgbClr val="FF0000"/>
            </a:solidFill>
            <a:prstDash val="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6552220" y="1313765"/>
            <a:ext cx="0" cy="495055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157065" y="6489340"/>
            <a:ext cx="2700300" cy="27003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821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4709E-6 3.27466E-6 L -0.09353 3.27466E-6 " pathEditMode="relative" ptsTypes="AA">
                                      <p:cBhvr>
                                        <p:cTn id="6"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 </a:t>
            </a:r>
            <a:r>
              <a:rPr lang="en-US" dirty="0" smtClean="0"/>
              <a:t>learnt</a:t>
            </a:r>
            <a:endParaRPr lang="en-US" dirty="0" smtClean="0"/>
          </a:p>
        </p:txBody>
      </p:sp>
      <p:sp>
        <p:nvSpPr>
          <p:cNvPr id="3" name="Content Placeholder 2"/>
          <p:cNvSpPr>
            <a:spLocks noGrp="1"/>
          </p:cNvSpPr>
          <p:nvPr>
            <p:ph idx="1"/>
          </p:nvPr>
        </p:nvSpPr>
        <p:spPr/>
        <p:txBody>
          <a:bodyPr>
            <a:normAutofit/>
          </a:bodyPr>
          <a:lstStyle/>
          <a:p>
            <a:r>
              <a:rPr lang="en-US" dirty="0" smtClean="0"/>
              <a:t>1/3 patients exposed develop an inhibitor</a:t>
            </a:r>
          </a:p>
          <a:p>
            <a:pPr lvl="1"/>
            <a:r>
              <a:rPr lang="en-US" dirty="0" smtClean="0"/>
              <a:t>this is not a “rare” adverse event</a:t>
            </a:r>
          </a:p>
          <a:p>
            <a:r>
              <a:rPr lang="en-US" dirty="0" smtClean="0"/>
              <a:t>The RR/HR for the few predictors identified do not explain a significant proportion of the variability, and mostly point to “circumstances” of factor VIII presentation</a:t>
            </a:r>
          </a:p>
          <a:p>
            <a:r>
              <a:rPr lang="en-US" dirty="0" smtClean="0"/>
              <a:t>PUPs can be accrued fast enough and are very countable, yet needed sample size is huge</a:t>
            </a:r>
          </a:p>
          <a:p>
            <a:endParaRPr lang="en-US" dirty="0" smtClean="0"/>
          </a:p>
          <a:p>
            <a:endParaRPr lang="en-US" dirty="0" smtClean="0"/>
          </a:p>
          <a:p>
            <a:pPr lvl="1"/>
            <a:endParaRPr lang="en-US" dirty="0"/>
          </a:p>
        </p:txBody>
      </p:sp>
    </p:spTree>
    <p:extLst>
      <p:ext uri="{BB962C8B-B14F-4D97-AF65-F5344CB8AC3E}">
        <p14:creationId xmlns:p14="http://schemas.microsoft.com/office/powerpoint/2010/main" val="329670841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 </a:t>
            </a:r>
            <a:r>
              <a:rPr lang="en-US" dirty="0" smtClean="0"/>
              <a:t>learnt</a:t>
            </a:r>
            <a:endParaRPr lang="en-US" dirty="0" smtClean="0"/>
          </a:p>
        </p:txBody>
      </p:sp>
      <p:sp>
        <p:nvSpPr>
          <p:cNvPr id="3" name="Content Placeholder 2"/>
          <p:cNvSpPr>
            <a:spLocks noGrp="1"/>
          </p:cNvSpPr>
          <p:nvPr>
            <p:ph idx="1"/>
          </p:nvPr>
        </p:nvSpPr>
        <p:spPr/>
        <p:txBody>
          <a:bodyPr>
            <a:normAutofit/>
          </a:bodyPr>
          <a:lstStyle/>
          <a:p>
            <a:r>
              <a:rPr lang="en-US" dirty="0" smtClean="0"/>
              <a:t>1/3 patients exposed develop an inhibitor</a:t>
            </a:r>
          </a:p>
          <a:p>
            <a:pPr lvl="1"/>
            <a:r>
              <a:rPr lang="en-US" dirty="0" smtClean="0"/>
              <a:t>this is not a “rare” adverse event</a:t>
            </a:r>
          </a:p>
          <a:p>
            <a:r>
              <a:rPr lang="en-US" dirty="0" smtClean="0"/>
              <a:t>The RR/HR for the few predictors identified do not explain a significant proportion of the variability, and mostly point to “circumstances” of factor VIII presentation</a:t>
            </a:r>
          </a:p>
          <a:p>
            <a:r>
              <a:rPr lang="en-US" dirty="0" smtClean="0">
                <a:solidFill>
                  <a:srgbClr val="FF0000"/>
                </a:solidFill>
              </a:rPr>
              <a:t>PUPs can be accrued fast enough and are very countable, yet needed sample size is huge</a:t>
            </a:r>
          </a:p>
          <a:p>
            <a:endParaRPr lang="en-US" dirty="0" smtClean="0"/>
          </a:p>
          <a:p>
            <a:endParaRPr lang="en-US" dirty="0" smtClean="0"/>
          </a:p>
          <a:p>
            <a:pPr lvl="1"/>
            <a:endParaRPr lang="en-US" dirty="0"/>
          </a:p>
        </p:txBody>
      </p:sp>
    </p:spTree>
    <p:extLst>
      <p:ext uri="{BB962C8B-B14F-4D97-AF65-F5344CB8AC3E}">
        <p14:creationId xmlns:p14="http://schemas.microsoft.com/office/powerpoint/2010/main" val="32211994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ouncing ball-1.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65200" y="850900"/>
            <a:ext cx="7213600" cy="5156200"/>
          </a:xfrm>
          <a:prstGeom prst="rect">
            <a:avLst/>
          </a:prstGeom>
        </p:spPr>
      </p:pic>
    </p:spTree>
    <p:extLst>
      <p:ext uri="{BB962C8B-B14F-4D97-AF65-F5344CB8AC3E}">
        <p14:creationId xmlns:p14="http://schemas.microsoft.com/office/powerpoint/2010/main" val="422042321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72533" y="228600"/>
            <a:ext cx="8331200" cy="1143000"/>
          </a:xfrm>
        </p:spPr>
        <p:txBody>
          <a:bodyPr>
            <a:normAutofit fontScale="90000"/>
          </a:bodyPr>
          <a:lstStyle/>
          <a:p>
            <a:r>
              <a:rPr lang="en-US" dirty="0">
                <a:latin typeface="Calibri" charset="0"/>
              </a:rPr>
              <a:t>Evidence </a:t>
            </a:r>
            <a:r>
              <a:rPr lang="en-US" dirty="0" smtClean="0">
                <a:latin typeface="Calibri" charset="0"/>
              </a:rPr>
              <a:t>suggesting RCTs are superior to observational studies</a:t>
            </a:r>
            <a:endParaRPr lang="en-CA" dirty="0">
              <a:latin typeface="Calibri" charset="0"/>
            </a:endParaRPr>
          </a:p>
        </p:txBody>
      </p:sp>
      <p:graphicFrame>
        <p:nvGraphicFramePr>
          <p:cNvPr id="606248" name="Group 40"/>
          <p:cNvGraphicFramePr>
            <a:graphicFrameLocks noGrp="1"/>
          </p:cNvGraphicFramePr>
          <p:nvPr>
            <p:ph idx="1"/>
            <p:extLst>
              <p:ext uri="{D42A27DB-BD31-4B8C-83A1-F6EECF244321}">
                <p14:modId xmlns:p14="http://schemas.microsoft.com/office/powerpoint/2010/main" val="4121006712"/>
              </p:ext>
            </p:extLst>
          </p:nvPr>
        </p:nvGraphicFramePr>
        <p:xfrm>
          <a:off x="169333" y="1752601"/>
          <a:ext cx="8839200" cy="4269316"/>
        </p:xfrm>
        <a:graphic>
          <a:graphicData uri="http://schemas.openxmlformats.org/drawingml/2006/table">
            <a:tbl>
              <a:tblPr/>
              <a:tblGrid>
                <a:gridCol w="4717702"/>
                <a:gridCol w="4121498"/>
              </a:tblGrid>
              <a:tr h="67822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800" b="1" i="0" u="none" strike="noStrike" cap="none" normalizeH="0" baseline="0" dirty="0" smtClean="0">
                          <a:ln>
                            <a:noFill/>
                          </a:ln>
                          <a:solidFill>
                            <a:srgbClr val="FF6600"/>
                          </a:solidFill>
                          <a:effectLst/>
                          <a:latin typeface="Calibri"/>
                          <a:cs typeface="Calibri"/>
                        </a:rPr>
                        <a:t>Observational study results</a:t>
                      </a:r>
                      <a:endParaRPr kumimoji="1" lang="en-CA" sz="2800" b="1" i="0" u="none" strike="noStrike" cap="none" normalizeH="0" baseline="0" dirty="0" smtClean="0">
                        <a:ln>
                          <a:noFill/>
                        </a:ln>
                        <a:solidFill>
                          <a:srgbClr val="FF6600"/>
                        </a:solidFill>
                        <a:effectLst/>
                        <a:latin typeface="Calibri"/>
                        <a:cs typeface="Calibri"/>
                      </a:endParaRPr>
                    </a:p>
                  </a:txBody>
                  <a:tcPr marL="81280" marR="81280"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800" b="1" i="0" u="none" strike="noStrike" cap="none" normalizeH="0" baseline="0" dirty="0" smtClean="0">
                          <a:ln>
                            <a:noFill/>
                          </a:ln>
                          <a:solidFill>
                            <a:srgbClr val="FF6600"/>
                          </a:solidFill>
                          <a:effectLst/>
                          <a:latin typeface="Calibri"/>
                          <a:cs typeface="Calibri"/>
                        </a:rPr>
                        <a:t>RCT results</a:t>
                      </a:r>
                      <a:endParaRPr kumimoji="1" lang="en-CA" sz="2800" b="1" i="0" u="none" strike="noStrike" cap="none" normalizeH="0" baseline="0" dirty="0" smtClean="0">
                        <a:ln>
                          <a:noFill/>
                        </a:ln>
                        <a:solidFill>
                          <a:srgbClr val="FF6600"/>
                        </a:solidFill>
                        <a:effectLst/>
                        <a:latin typeface="Calibri"/>
                        <a:cs typeface="Calibri"/>
                      </a:endParaRPr>
                    </a:p>
                  </a:txBody>
                  <a:tcPr marL="81280" marR="81280"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162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400" b="1" i="0" u="none" strike="noStrike" cap="none" normalizeH="0" baseline="0" dirty="0" err="1" smtClean="0">
                          <a:ln>
                            <a:noFill/>
                          </a:ln>
                          <a:solidFill>
                            <a:srgbClr val="000000"/>
                          </a:solidFill>
                          <a:effectLst/>
                          <a:latin typeface="Calibri"/>
                          <a:cs typeface="Calibri"/>
                        </a:rPr>
                        <a:t>Extracranial</a:t>
                      </a:r>
                      <a:r>
                        <a:rPr kumimoji="1" lang="en-US" sz="2400" b="1" i="0" u="none" strike="noStrike" cap="none" normalizeH="0" baseline="0" dirty="0" smtClean="0">
                          <a:ln>
                            <a:noFill/>
                          </a:ln>
                          <a:solidFill>
                            <a:srgbClr val="000000"/>
                          </a:solidFill>
                          <a:effectLst/>
                          <a:latin typeface="Calibri"/>
                          <a:cs typeface="Calibri"/>
                        </a:rPr>
                        <a:t> to intracranial bypass: </a:t>
                      </a:r>
                    </a:p>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400" b="1" i="0" u="none" strike="noStrike" cap="none" normalizeH="0" baseline="0" dirty="0" smtClean="0">
                          <a:ln>
                            <a:noFill/>
                          </a:ln>
                          <a:solidFill>
                            <a:srgbClr val="000000"/>
                          </a:solidFill>
                          <a:effectLst/>
                          <a:latin typeface="Calibri"/>
                          <a:cs typeface="Calibri"/>
                        </a:rPr>
                        <a:t>&gt; 200 case series showed </a:t>
                      </a:r>
                      <a:r>
                        <a:rPr kumimoji="1" lang="en-US" sz="2400" b="1" i="1" u="none" strike="noStrike" cap="none" normalizeH="0" baseline="0" dirty="0" smtClean="0">
                          <a:ln>
                            <a:noFill/>
                          </a:ln>
                          <a:solidFill>
                            <a:srgbClr val="FF0000"/>
                          </a:solidFill>
                          <a:effectLst/>
                          <a:latin typeface="Calibri"/>
                          <a:cs typeface="Calibri"/>
                        </a:rPr>
                        <a:t>benefit</a:t>
                      </a:r>
                      <a:endParaRPr kumimoji="1" lang="en-CA" sz="2400" b="1" i="1" u="none" strike="noStrike" cap="none" normalizeH="0" baseline="0" dirty="0" smtClean="0">
                        <a:ln>
                          <a:noFill/>
                        </a:ln>
                        <a:solidFill>
                          <a:srgbClr val="FF0000"/>
                        </a:solidFill>
                        <a:effectLst/>
                        <a:latin typeface="Calibri"/>
                        <a:cs typeface="Calibri"/>
                      </a:endParaRPr>
                    </a:p>
                  </a:txBody>
                  <a:tcPr marL="81280" marR="81280"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400" b="1" i="0" u="none" strike="noStrike" cap="none" normalizeH="0" baseline="0" dirty="0" smtClean="0">
                          <a:ln>
                            <a:noFill/>
                          </a:ln>
                          <a:solidFill>
                            <a:srgbClr val="000000"/>
                          </a:solidFill>
                          <a:effectLst/>
                          <a:latin typeface="Calibri"/>
                          <a:cs typeface="Calibri"/>
                        </a:rPr>
                        <a:t>RCT (n=1377) </a:t>
                      </a:r>
                      <a:r>
                        <a:rPr kumimoji="1" lang="en-US" sz="2800" b="1" i="1" u="none" strike="noStrike" cap="none" normalizeH="0" baseline="0" dirty="0" smtClean="0">
                          <a:ln>
                            <a:noFill/>
                          </a:ln>
                          <a:solidFill>
                            <a:srgbClr val="FF0000"/>
                          </a:solidFill>
                          <a:effectLst/>
                          <a:latin typeface="Calibri"/>
                          <a:cs typeface="Calibri"/>
                        </a:rPr>
                        <a:t>RR increase </a:t>
                      </a:r>
                      <a:r>
                        <a:rPr kumimoji="1" lang="en-US" sz="2400" b="1" i="0" u="none" strike="noStrike" cap="none" normalizeH="0" baseline="0" dirty="0" smtClean="0">
                          <a:ln>
                            <a:noFill/>
                          </a:ln>
                          <a:solidFill>
                            <a:srgbClr val="000000"/>
                          </a:solidFill>
                          <a:effectLst/>
                          <a:latin typeface="Calibri"/>
                          <a:cs typeface="Calibri"/>
                        </a:rPr>
                        <a:t>of</a:t>
                      </a:r>
                      <a:r>
                        <a:rPr kumimoji="1" lang="en-US" sz="2400" b="1" i="1" u="none" strike="noStrike" cap="none" normalizeH="0" baseline="0" dirty="0" smtClean="0">
                          <a:ln>
                            <a:noFill/>
                          </a:ln>
                          <a:solidFill>
                            <a:srgbClr val="000000"/>
                          </a:solidFill>
                          <a:effectLst/>
                          <a:latin typeface="Calibri"/>
                          <a:cs typeface="Calibri"/>
                        </a:rPr>
                        <a:t> </a:t>
                      </a:r>
                      <a:r>
                        <a:rPr kumimoji="1" lang="en-US" sz="2400" b="1" i="0" u="none" strike="noStrike" cap="none" normalizeH="0" baseline="0" dirty="0" smtClean="0">
                          <a:ln>
                            <a:noFill/>
                          </a:ln>
                          <a:solidFill>
                            <a:srgbClr val="000000"/>
                          </a:solidFill>
                          <a:effectLst/>
                          <a:latin typeface="Calibri"/>
                          <a:cs typeface="Calibri"/>
                        </a:rPr>
                        <a:t>14% for stroke</a:t>
                      </a:r>
                      <a:endParaRPr kumimoji="1" lang="en-CA" sz="2400" b="1" i="0" u="none" strike="noStrike" cap="none" normalizeH="0" baseline="0" dirty="0" smtClean="0">
                        <a:ln>
                          <a:noFill/>
                        </a:ln>
                        <a:solidFill>
                          <a:srgbClr val="000000"/>
                        </a:solidFill>
                        <a:effectLst/>
                        <a:latin typeface="Calibri"/>
                        <a:cs typeface="Calibri"/>
                      </a:endParaRPr>
                    </a:p>
                  </a:txBody>
                  <a:tcPr marL="81280" marR="81280"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828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400" b="1" i="0" u="none" strike="noStrike" cap="none" normalizeH="0" baseline="0" dirty="0" smtClean="0">
                          <a:ln>
                            <a:noFill/>
                          </a:ln>
                          <a:solidFill>
                            <a:srgbClr val="000000"/>
                          </a:solidFill>
                          <a:effectLst/>
                          <a:latin typeface="Calibri"/>
                          <a:cs typeface="Calibri"/>
                        </a:rPr>
                        <a:t>HRT for post-menopausal women: M-A of 16 cohort and 3 X-sectional studies: </a:t>
                      </a:r>
                      <a:r>
                        <a:rPr kumimoji="1" lang="en-US" sz="2400" b="1" i="1" u="none" strike="noStrike" cap="none" normalizeH="0" baseline="0" dirty="0" smtClean="0">
                          <a:ln>
                            <a:noFill/>
                          </a:ln>
                          <a:solidFill>
                            <a:srgbClr val="FF0000"/>
                          </a:solidFill>
                          <a:effectLst/>
                          <a:latin typeface="Calibri"/>
                          <a:cs typeface="Calibri"/>
                        </a:rPr>
                        <a:t>RRR</a:t>
                      </a:r>
                      <a:r>
                        <a:rPr kumimoji="1" lang="en-US" sz="2400" b="1" i="0" u="none" strike="noStrike" cap="none" normalizeH="0" baseline="0" dirty="0" smtClean="0">
                          <a:ln>
                            <a:noFill/>
                          </a:ln>
                          <a:solidFill>
                            <a:srgbClr val="FF0000"/>
                          </a:solidFill>
                          <a:effectLst/>
                          <a:latin typeface="Calibri"/>
                          <a:cs typeface="Calibri"/>
                        </a:rPr>
                        <a:t> </a:t>
                      </a:r>
                      <a:r>
                        <a:rPr kumimoji="1" lang="en-US" sz="2400" b="1" i="0" u="none" strike="noStrike" cap="none" normalizeH="0" baseline="0" dirty="0" smtClean="0">
                          <a:ln>
                            <a:noFill/>
                          </a:ln>
                          <a:solidFill>
                            <a:srgbClr val="000000"/>
                          </a:solidFill>
                          <a:effectLst/>
                          <a:latin typeface="Calibri"/>
                          <a:cs typeface="Calibri"/>
                        </a:rPr>
                        <a:t>of 0.5 for CAD</a:t>
                      </a:r>
                      <a:endParaRPr kumimoji="1" lang="en-CA" sz="2400" b="1" i="0" u="none" strike="noStrike" cap="none" normalizeH="0" baseline="0" dirty="0" smtClean="0">
                        <a:ln>
                          <a:noFill/>
                        </a:ln>
                        <a:solidFill>
                          <a:srgbClr val="000000"/>
                        </a:solidFill>
                        <a:effectLst/>
                        <a:latin typeface="Calibri"/>
                        <a:cs typeface="Calibri"/>
                      </a:endParaRPr>
                    </a:p>
                  </a:txBody>
                  <a:tcPr marL="81280" marR="81280"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400" b="1" i="0" u="none" strike="noStrike" cap="none" normalizeH="0" baseline="0" dirty="0" smtClean="0">
                          <a:ln>
                            <a:noFill/>
                          </a:ln>
                          <a:solidFill>
                            <a:srgbClr val="000000"/>
                          </a:solidFill>
                          <a:effectLst/>
                          <a:latin typeface="Calibri"/>
                          <a:cs typeface="Calibri"/>
                        </a:rPr>
                        <a:t>RCT (n=16,608): HRT increased risk of CAD </a:t>
                      </a:r>
                      <a:r>
                        <a:rPr kumimoji="1" lang="en-US" sz="2800" b="1" i="1" u="none" strike="noStrike" cap="none" normalizeH="0" baseline="0" dirty="0" smtClean="0">
                          <a:ln>
                            <a:noFill/>
                          </a:ln>
                          <a:solidFill>
                            <a:srgbClr val="FF0000"/>
                          </a:solidFill>
                          <a:effectLst/>
                          <a:latin typeface="Calibri"/>
                          <a:cs typeface="Calibri"/>
                        </a:rPr>
                        <a:t>HR</a:t>
                      </a:r>
                      <a:r>
                        <a:rPr kumimoji="1" lang="en-US" sz="2400" b="1" i="0" u="none" strike="noStrike" cap="none" normalizeH="0" baseline="0" dirty="0" smtClean="0">
                          <a:ln>
                            <a:noFill/>
                          </a:ln>
                          <a:solidFill>
                            <a:srgbClr val="000000"/>
                          </a:solidFill>
                          <a:effectLst/>
                          <a:latin typeface="Calibri"/>
                          <a:cs typeface="Calibri"/>
                        </a:rPr>
                        <a:t>=1.29</a:t>
                      </a:r>
                      <a:endParaRPr kumimoji="1" lang="en-CA" sz="2400" b="1" i="0" u="none" strike="noStrike" cap="none" normalizeH="0" baseline="0" dirty="0" smtClean="0">
                        <a:ln>
                          <a:noFill/>
                        </a:ln>
                        <a:solidFill>
                          <a:srgbClr val="000000"/>
                        </a:solidFill>
                        <a:effectLst/>
                        <a:latin typeface="Calibri"/>
                        <a:cs typeface="Calibri"/>
                      </a:endParaRPr>
                    </a:p>
                  </a:txBody>
                  <a:tcPr marL="81280" marR="81280"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658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400" b="1" i="0" u="none" strike="noStrike" cap="none" normalizeH="0" baseline="0" dirty="0" smtClean="0">
                          <a:ln>
                            <a:noFill/>
                          </a:ln>
                          <a:solidFill>
                            <a:srgbClr val="000000"/>
                          </a:solidFill>
                          <a:effectLst/>
                          <a:latin typeface="Calibri"/>
                          <a:cs typeface="Calibri"/>
                        </a:rPr>
                        <a:t>Cohort study (n=5133): </a:t>
                      </a:r>
                      <a:r>
                        <a:rPr kumimoji="1" lang="en-US" sz="2400" b="1" i="0" u="none" strike="noStrike" cap="none" normalizeH="0" baseline="0" dirty="0" smtClean="0">
                          <a:ln>
                            <a:noFill/>
                          </a:ln>
                          <a:solidFill>
                            <a:srgbClr val="000000"/>
                          </a:solidFill>
                          <a:effectLst/>
                          <a:latin typeface="Calibri"/>
                          <a:cs typeface="Calibri"/>
                        </a:rPr>
                        <a:t>significant </a:t>
                      </a:r>
                      <a:r>
                        <a:rPr kumimoji="1" lang="en-US" sz="2400" b="1" i="0" u="none" strike="noStrike" cap="none" normalizeH="0" baseline="0" dirty="0" smtClean="0">
                          <a:ln>
                            <a:noFill/>
                          </a:ln>
                          <a:solidFill>
                            <a:srgbClr val="FF0000"/>
                          </a:solidFill>
                          <a:effectLst/>
                          <a:latin typeface="Calibri"/>
                          <a:cs typeface="Calibri"/>
                        </a:rPr>
                        <a:t>decrease </a:t>
                      </a:r>
                      <a:r>
                        <a:rPr kumimoji="1" lang="en-US" sz="2400" b="1" i="0" u="none" strike="noStrike" cap="none" normalizeH="0" baseline="0" dirty="0" smtClean="0">
                          <a:ln>
                            <a:noFill/>
                          </a:ln>
                          <a:solidFill>
                            <a:srgbClr val="000000"/>
                          </a:solidFill>
                          <a:effectLst/>
                          <a:latin typeface="Calibri"/>
                          <a:cs typeface="Calibri"/>
                        </a:rPr>
                        <a:t>in CAD death with </a:t>
                      </a:r>
                      <a:r>
                        <a:rPr kumimoji="1" lang="en-US" sz="2400" b="1" i="0" u="none" strike="noStrike" cap="none" normalizeH="0" baseline="0" dirty="0" err="1" smtClean="0">
                          <a:ln>
                            <a:noFill/>
                          </a:ln>
                          <a:solidFill>
                            <a:srgbClr val="000000"/>
                          </a:solidFill>
                          <a:effectLst/>
                          <a:latin typeface="Calibri"/>
                          <a:cs typeface="Calibri"/>
                        </a:rPr>
                        <a:t>vit</a:t>
                      </a:r>
                      <a:r>
                        <a:rPr kumimoji="1" lang="en-US" sz="2400" b="1" i="0" u="none" strike="noStrike" cap="none" normalizeH="0" baseline="0" dirty="0" smtClean="0">
                          <a:ln>
                            <a:noFill/>
                          </a:ln>
                          <a:solidFill>
                            <a:srgbClr val="000000"/>
                          </a:solidFill>
                          <a:effectLst/>
                          <a:latin typeface="Calibri"/>
                          <a:cs typeface="Calibri"/>
                        </a:rPr>
                        <a:t> E</a:t>
                      </a:r>
                      <a:endParaRPr kumimoji="1" lang="en-CA" sz="2400" b="1" i="0" u="none" strike="noStrike" cap="none" normalizeH="0" baseline="0" dirty="0" smtClean="0">
                        <a:ln>
                          <a:noFill/>
                        </a:ln>
                        <a:solidFill>
                          <a:srgbClr val="000000"/>
                        </a:solidFill>
                        <a:effectLst/>
                        <a:latin typeface="Calibri"/>
                        <a:cs typeface="Calibri"/>
                      </a:endParaRPr>
                    </a:p>
                  </a:txBody>
                  <a:tcPr marL="81280" marR="81280"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en-US" sz="2400" b="1" i="0" u="none" strike="noStrike" cap="none" normalizeH="0" baseline="0" dirty="0" smtClean="0">
                          <a:ln>
                            <a:noFill/>
                          </a:ln>
                          <a:solidFill>
                            <a:srgbClr val="000000"/>
                          </a:solidFill>
                          <a:effectLst/>
                          <a:latin typeface="Calibri"/>
                          <a:cs typeface="Calibri"/>
                        </a:rPr>
                        <a:t>RCT (n=9541): </a:t>
                      </a:r>
                      <a:r>
                        <a:rPr kumimoji="1" lang="en-US" sz="2400" b="1" i="0" u="none" strike="noStrike" cap="none" normalizeH="0" baseline="0" dirty="0" smtClean="0">
                          <a:ln>
                            <a:noFill/>
                          </a:ln>
                          <a:solidFill>
                            <a:srgbClr val="FF0000"/>
                          </a:solidFill>
                          <a:effectLst/>
                          <a:latin typeface="Calibri"/>
                          <a:cs typeface="Calibri"/>
                        </a:rPr>
                        <a:t>no effect </a:t>
                      </a:r>
                      <a:r>
                        <a:rPr kumimoji="1" lang="en-US" sz="2400" b="1" i="0" u="none" strike="noStrike" cap="none" normalizeH="0" baseline="0" dirty="0" smtClean="0">
                          <a:ln>
                            <a:noFill/>
                          </a:ln>
                          <a:solidFill>
                            <a:srgbClr val="000000"/>
                          </a:solidFill>
                          <a:effectLst/>
                          <a:latin typeface="Calibri"/>
                          <a:cs typeface="Calibri"/>
                        </a:rPr>
                        <a:t>of </a:t>
                      </a:r>
                      <a:r>
                        <a:rPr kumimoji="1" lang="en-US" sz="2400" b="1" i="0" u="none" strike="noStrike" cap="none" normalizeH="0" baseline="0" dirty="0" err="1" smtClean="0">
                          <a:ln>
                            <a:noFill/>
                          </a:ln>
                          <a:solidFill>
                            <a:srgbClr val="000000"/>
                          </a:solidFill>
                          <a:effectLst/>
                          <a:latin typeface="Calibri"/>
                          <a:cs typeface="Calibri"/>
                        </a:rPr>
                        <a:t>vit</a:t>
                      </a:r>
                      <a:r>
                        <a:rPr kumimoji="1" lang="en-US" sz="2400" b="1" i="0" u="none" strike="noStrike" cap="none" normalizeH="0" baseline="0" dirty="0" smtClean="0">
                          <a:ln>
                            <a:noFill/>
                          </a:ln>
                          <a:solidFill>
                            <a:srgbClr val="000000"/>
                          </a:solidFill>
                          <a:effectLst/>
                          <a:latin typeface="Calibri"/>
                          <a:cs typeface="Calibri"/>
                        </a:rPr>
                        <a:t> E (harm from high doses)</a:t>
                      </a:r>
                      <a:endParaRPr kumimoji="1" lang="en-CA" sz="2400" b="1" i="0" u="none" strike="noStrike" cap="none" normalizeH="0" baseline="0" dirty="0" smtClean="0">
                        <a:ln>
                          <a:noFill/>
                        </a:ln>
                        <a:solidFill>
                          <a:srgbClr val="000000"/>
                        </a:solidFill>
                        <a:effectLst/>
                        <a:latin typeface="Calibri"/>
                        <a:cs typeface="Calibri"/>
                      </a:endParaRPr>
                    </a:p>
                  </a:txBody>
                  <a:tcPr marL="81280" marR="81280" marT="45719" marB="4571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791702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randomized trial design - hemophilia</a:t>
            </a:r>
          </a:p>
        </p:txBody>
      </p:sp>
      <p:grpSp>
        <p:nvGrpSpPr>
          <p:cNvPr id="12" name="Group 11"/>
          <p:cNvGrpSpPr/>
          <p:nvPr/>
        </p:nvGrpSpPr>
        <p:grpSpPr>
          <a:xfrm>
            <a:off x="457200" y="1417638"/>
            <a:ext cx="3289300" cy="2434695"/>
            <a:chOff x="457200" y="1417638"/>
            <a:chExt cx="3289300" cy="2434695"/>
          </a:xfrm>
        </p:grpSpPr>
        <p:pic>
          <p:nvPicPr>
            <p:cNvPr id="7" name="Picture 6" descr="via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805" y="1417638"/>
              <a:ext cx="2434695" cy="2434695"/>
            </a:xfrm>
            <a:prstGeom prst="rect">
              <a:avLst/>
            </a:prstGeom>
          </p:spPr>
        </p:pic>
        <p:sp>
          <p:nvSpPr>
            <p:cNvPr id="8" name="Rectangle 7"/>
            <p:cNvSpPr/>
            <p:nvPr/>
          </p:nvSpPr>
          <p:spPr>
            <a:xfrm>
              <a:off x="457200" y="1556224"/>
              <a:ext cx="535648" cy="923330"/>
            </a:xfrm>
            <a:prstGeom prst="rect">
              <a:avLst/>
            </a:prstGeom>
            <a:noFill/>
          </p:spPr>
          <p:txBody>
            <a:bodyPr wrap="none" lIns="91440" tIns="45720" rIns="91440" bIns="45720">
              <a:spAutoFit/>
            </a:bodyPr>
            <a:lstStyle/>
            <a:p>
              <a:pPr algn="ctr"/>
              <a:r>
                <a:rPr lang="en-CA"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a:t>
              </a:r>
              <a:endParaRPr lang="en-CA"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13" name="Group 12"/>
          <p:cNvGrpSpPr/>
          <p:nvPr/>
        </p:nvGrpSpPr>
        <p:grpSpPr>
          <a:xfrm>
            <a:off x="457200" y="4073877"/>
            <a:ext cx="3289300" cy="2463800"/>
            <a:chOff x="457200" y="4073877"/>
            <a:chExt cx="3289300" cy="2463800"/>
          </a:xfrm>
        </p:grpSpPr>
        <p:pic>
          <p:nvPicPr>
            <p:cNvPr id="4" name="Picture 3" descr="newbor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073877"/>
              <a:ext cx="3289300" cy="2463800"/>
            </a:xfrm>
            <a:prstGeom prst="rect">
              <a:avLst/>
            </a:prstGeom>
          </p:spPr>
        </p:pic>
        <p:sp>
          <p:nvSpPr>
            <p:cNvPr id="9" name="Rectangle 8"/>
            <p:cNvSpPr/>
            <p:nvPr/>
          </p:nvSpPr>
          <p:spPr>
            <a:xfrm>
              <a:off x="457200" y="4073877"/>
              <a:ext cx="535648" cy="923330"/>
            </a:xfrm>
            <a:prstGeom prst="rect">
              <a:avLst/>
            </a:prstGeom>
            <a:noFill/>
          </p:spPr>
          <p:txBody>
            <a:bodyPr wrap="none" lIns="91440" tIns="45720" rIns="91440" bIns="45720">
              <a:spAutoFit/>
            </a:bodyPr>
            <a:lstStyle/>
            <a:p>
              <a:pPr algn="ctr"/>
              <a:r>
                <a:rPr lang="en-CA"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a:t>
              </a:r>
              <a:endParaRPr lang="en-CA"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14" name="Group 13"/>
          <p:cNvGrpSpPr/>
          <p:nvPr/>
        </p:nvGrpSpPr>
        <p:grpSpPr>
          <a:xfrm>
            <a:off x="3746501" y="2060283"/>
            <a:ext cx="2064004" cy="2936924"/>
            <a:chOff x="3746501" y="2060283"/>
            <a:chExt cx="2064004" cy="2936924"/>
          </a:xfrm>
        </p:grpSpPr>
        <p:pic>
          <p:nvPicPr>
            <p:cNvPr id="5" name="Picture 4" descr="Rolling-Dice-300x201.jpg"/>
            <p:cNvPicPr>
              <a:picLocks noChangeAspect="1"/>
            </p:cNvPicPr>
            <p:nvPr/>
          </p:nvPicPr>
          <p:blipFill rotWithShape="1">
            <a:blip r:embed="rId5">
              <a:extLst>
                <a:ext uri="{28A0092B-C50C-407E-A947-70E740481C1C}">
                  <a14:useLocalDpi xmlns:a14="http://schemas.microsoft.com/office/drawing/2010/main" val="0"/>
                </a:ext>
              </a:extLst>
            </a:blip>
            <a:srcRect l="12494" r="19543"/>
            <a:stretch/>
          </p:blipFill>
          <p:spPr>
            <a:xfrm>
              <a:off x="3746501" y="2962448"/>
              <a:ext cx="2064004" cy="2034759"/>
            </a:xfrm>
            <a:prstGeom prst="rect">
              <a:avLst/>
            </a:prstGeom>
          </p:spPr>
        </p:pic>
        <p:sp>
          <p:nvSpPr>
            <p:cNvPr id="10" name="Rectangle 9"/>
            <p:cNvSpPr/>
            <p:nvPr/>
          </p:nvSpPr>
          <p:spPr>
            <a:xfrm>
              <a:off x="4377266" y="2060283"/>
              <a:ext cx="535648" cy="923330"/>
            </a:xfrm>
            <a:prstGeom prst="rect">
              <a:avLst/>
            </a:prstGeom>
            <a:noFill/>
          </p:spPr>
          <p:txBody>
            <a:bodyPr wrap="none" lIns="91440" tIns="45720" rIns="91440" bIns="45720">
              <a:spAutoFit/>
            </a:bodyPr>
            <a:lstStyle/>
            <a:p>
              <a:pPr algn="ctr"/>
              <a:r>
                <a:rPr lang="en-CA"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3</a:t>
              </a:r>
              <a:endParaRPr lang="en-CA"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15" name="Group 14"/>
          <p:cNvGrpSpPr/>
          <p:nvPr/>
        </p:nvGrpSpPr>
        <p:grpSpPr>
          <a:xfrm>
            <a:off x="5288393" y="1417638"/>
            <a:ext cx="4264829" cy="4581144"/>
            <a:chOff x="5288393" y="1417638"/>
            <a:chExt cx="4264829" cy="4581144"/>
          </a:xfrm>
        </p:grpSpPr>
        <p:pic>
          <p:nvPicPr>
            <p:cNvPr id="6" name="Picture 5" descr="checklis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8393" y="1417638"/>
              <a:ext cx="4264829" cy="4581144"/>
            </a:xfrm>
            <a:prstGeom prst="rect">
              <a:avLst/>
            </a:prstGeom>
          </p:spPr>
        </p:pic>
        <p:sp>
          <p:nvSpPr>
            <p:cNvPr id="11" name="Rectangle 10"/>
            <p:cNvSpPr/>
            <p:nvPr/>
          </p:nvSpPr>
          <p:spPr>
            <a:xfrm>
              <a:off x="7351888" y="1640005"/>
              <a:ext cx="535648" cy="923330"/>
            </a:xfrm>
            <a:prstGeom prst="rect">
              <a:avLst/>
            </a:prstGeom>
            <a:noFill/>
          </p:spPr>
          <p:txBody>
            <a:bodyPr wrap="none" lIns="91440" tIns="45720" rIns="91440" bIns="45720">
              <a:spAutoFit/>
            </a:bodyPr>
            <a:lstStyle/>
            <a:p>
              <a:pPr algn="ctr"/>
              <a:r>
                <a:rPr lang="en-CA" sz="5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4</a:t>
              </a:r>
              <a:endParaRPr lang="en-CA" sz="5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pSp>
    </p:spTree>
    <p:extLst>
      <p:ext uri="{BB962C8B-B14F-4D97-AF65-F5344CB8AC3E}">
        <p14:creationId xmlns:p14="http://schemas.microsoft.com/office/powerpoint/2010/main" val="1286596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Tolerogenic</a:t>
            </a:r>
            <a:r>
              <a:rPr lang="en-US" dirty="0" smtClean="0"/>
              <a:t> interventions</a:t>
            </a:r>
            <a:endParaRPr lang="en-US" dirty="0"/>
          </a:p>
        </p:txBody>
      </p:sp>
      <p:pic>
        <p:nvPicPr>
          <p:cNvPr id="5" name="Picture 4"/>
          <p:cNvPicPr>
            <a:picLocks noChangeAspect="1"/>
          </p:cNvPicPr>
          <p:nvPr/>
        </p:nvPicPr>
        <p:blipFill>
          <a:blip r:embed="rId2"/>
          <a:stretch>
            <a:fillRect/>
          </a:stretch>
        </p:blipFill>
        <p:spPr>
          <a:xfrm>
            <a:off x="177810" y="0"/>
            <a:ext cx="8786161" cy="6858000"/>
          </a:xfrm>
          <a:prstGeom prst="rect">
            <a:avLst/>
          </a:prstGeom>
        </p:spPr>
      </p:pic>
    </p:spTree>
    <p:extLst>
      <p:ext uri="{BB962C8B-B14F-4D97-AF65-F5344CB8AC3E}">
        <p14:creationId xmlns:p14="http://schemas.microsoft.com/office/powerpoint/2010/main" val="9842963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a:t>
            </a:r>
            <a:endParaRPr lang="en-US" dirty="0"/>
          </a:p>
        </p:txBody>
      </p:sp>
      <p:sp>
        <p:nvSpPr>
          <p:cNvPr id="3" name="Content Placeholder 2"/>
          <p:cNvSpPr>
            <a:spLocks noGrp="1"/>
          </p:cNvSpPr>
          <p:nvPr>
            <p:ph idx="1"/>
          </p:nvPr>
        </p:nvSpPr>
        <p:spPr/>
        <p:txBody>
          <a:bodyPr>
            <a:normAutofit/>
          </a:bodyPr>
          <a:lstStyle/>
          <a:p>
            <a:pPr marL="0" indent="0" algn="ctr">
              <a:lnSpc>
                <a:spcPct val="150000"/>
              </a:lnSpc>
              <a:buNone/>
            </a:pPr>
            <a:r>
              <a:rPr lang="en-US" sz="3600" dirty="0" smtClean="0"/>
              <a:t>What we </a:t>
            </a:r>
            <a:r>
              <a:rPr lang="en-US" sz="3600" dirty="0"/>
              <a:t>do </a:t>
            </a:r>
            <a:r>
              <a:rPr lang="en-US" sz="3600" dirty="0" smtClean="0"/>
              <a:t>know</a:t>
            </a:r>
          </a:p>
          <a:p>
            <a:pPr marL="0" indent="0" algn="ctr">
              <a:lnSpc>
                <a:spcPct val="150000"/>
              </a:lnSpc>
              <a:buNone/>
            </a:pPr>
            <a:r>
              <a:rPr lang="en-US" sz="3600" dirty="0" smtClean="0"/>
              <a:t>What we don’t know</a:t>
            </a:r>
          </a:p>
          <a:p>
            <a:pPr marL="0" indent="0" algn="ctr">
              <a:lnSpc>
                <a:spcPct val="150000"/>
              </a:lnSpc>
              <a:buNone/>
            </a:pPr>
            <a:r>
              <a:rPr lang="en-US" sz="3600" dirty="0" smtClean="0"/>
              <a:t>Where </a:t>
            </a:r>
            <a:r>
              <a:rPr lang="en-US" sz="3600" dirty="0" smtClean="0"/>
              <a:t>do we </a:t>
            </a:r>
            <a:r>
              <a:rPr lang="en-US" sz="3600" dirty="0" smtClean="0"/>
              <a:t>go from here</a:t>
            </a:r>
            <a:endParaRPr lang="en-US" sz="3600" dirty="0"/>
          </a:p>
        </p:txBody>
      </p:sp>
    </p:spTree>
    <p:extLst>
      <p:ext uri="{BB962C8B-B14F-4D97-AF65-F5344CB8AC3E}">
        <p14:creationId xmlns:p14="http://schemas.microsoft.com/office/powerpoint/2010/main" val="10851615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vide\Desktop\IDO MEETING\Complete Data.jpg"/>
          <p:cNvPicPr>
            <a:picLocks noChangeAspect="1" noChangeArrowheads="1"/>
          </p:cNvPicPr>
          <p:nvPr/>
        </p:nvPicPr>
        <p:blipFill>
          <a:blip r:embed="rId2" cstate="print"/>
          <a:srcRect/>
          <a:stretch>
            <a:fillRect/>
          </a:stretch>
        </p:blipFill>
        <p:spPr bwMode="auto">
          <a:xfrm>
            <a:off x="317501" y="888794"/>
            <a:ext cx="7756696" cy="5941190"/>
          </a:xfrm>
          <a:prstGeom prst="rect">
            <a:avLst/>
          </a:prstGeom>
          <a:noFill/>
        </p:spPr>
      </p:pic>
      <p:sp>
        <p:nvSpPr>
          <p:cNvPr id="4" name="Titolo 1"/>
          <p:cNvSpPr txBox="1">
            <a:spLocks/>
          </p:cNvSpPr>
          <p:nvPr/>
        </p:nvSpPr>
        <p:spPr bwMode="auto">
          <a:xfrm>
            <a:off x="107950" y="4"/>
            <a:ext cx="8828088" cy="1000125"/>
          </a:xfrm>
          <a:prstGeom prst="rect">
            <a:avLst/>
          </a:prstGeom>
          <a:noFill/>
          <a:ln w="9525">
            <a:noFill/>
            <a:miter lim="800000"/>
            <a:headEnd/>
            <a:tailEnd/>
          </a:ln>
        </p:spPr>
        <p:txBody>
          <a:bodyPr lIns="91400" tIns="45699" rIns="91400" bIns="45699"/>
          <a:lstStyle/>
          <a:p>
            <a:pPr algn="ctr" defTabSz="914001"/>
            <a:r>
              <a:rPr lang="en-US" sz="2800" dirty="0">
                <a:latin typeface="Calibri" pitchFamily="34" charset="0"/>
              </a:rPr>
              <a:t>Treatment with </a:t>
            </a:r>
            <a:r>
              <a:rPr lang="en-US" sz="2800" dirty="0" err="1">
                <a:latin typeface="Calibri" pitchFamily="34" charset="0"/>
              </a:rPr>
              <a:t>kynurenine</a:t>
            </a:r>
            <a:r>
              <a:rPr lang="en-US" sz="2800" dirty="0">
                <a:latin typeface="Calibri" pitchFamily="34" charset="0"/>
              </a:rPr>
              <a:t> prevents anti-FVIII antibody development</a:t>
            </a:r>
            <a:endParaRPr lang="it-IT" sz="2700" b="1" dirty="0">
              <a:latin typeface="Calibri" pitchFamily="34" charset="0"/>
            </a:endParaRPr>
          </a:p>
        </p:txBody>
      </p:sp>
      <p:sp>
        <p:nvSpPr>
          <p:cNvPr id="12" name="CasellaDiTesto 11"/>
          <p:cNvSpPr txBox="1"/>
          <p:nvPr/>
        </p:nvSpPr>
        <p:spPr>
          <a:xfrm>
            <a:off x="1385115" y="3648591"/>
            <a:ext cx="1850586" cy="311056"/>
          </a:xfrm>
          <a:prstGeom prst="rect">
            <a:avLst/>
          </a:prstGeom>
          <a:solidFill>
            <a:schemeClr val="bg1"/>
          </a:solidFill>
        </p:spPr>
        <p:txBody>
          <a:bodyPr wrap="none" lIns="48966" tIns="24484" rIns="48966" bIns="24484" rtlCol="0">
            <a:spAutoFit/>
          </a:bodyPr>
          <a:lstStyle/>
          <a:p>
            <a:r>
              <a:rPr lang="it-IT" sz="1700" b="1" dirty="0" err="1"/>
              <a:t>Kynurenine</a:t>
            </a:r>
            <a:r>
              <a:rPr lang="it-IT" sz="1700" b="1" dirty="0"/>
              <a:t>/</a:t>
            </a:r>
            <a:r>
              <a:rPr lang="it-IT" sz="1700" b="1" dirty="0" err="1"/>
              <a:t>vehicle</a:t>
            </a:r>
            <a:endParaRPr lang="it-IT" sz="1700" b="1" dirty="0"/>
          </a:p>
        </p:txBody>
      </p:sp>
      <p:pic>
        <p:nvPicPr>
          <p:cNvPr id="11" name="Immagine 10" descr="Data 1.jpg"/>
          <p:cNvPicPr>
            <a:picLocks noChangeAspect="1"/>
          </p:cNvPicPr>
          <p:nvPr/>
        </p:nvPicPr>
        <p:blipFill>
          <a:blip r:embed="rId3" cstate="print"/>
          <a:stretch>
            <a:fillRect/>
          </a:stretch>
        </p:blipFill>
        <p:spPr>
          <a:xfrm>
            <a:off x="9780252" y="1007866"/>
            <a:ext cx="5471634" cy="4846720"/>
          </a:xfrm>
          <a:prstGeom prst="rect">
            <a:avLst/>
          </a:prstGeom>
        </p:spPr>
      </p:pic>
      <p:sp>
        <p:nvSpPr>
          <p:cNvPr id="10" name="Ovale 9"/>
          <p:cNvSpPr/>
          <p:nvPr/>
        </p:nvSpPr>
        <p:spPr>
          <a:xfrm>
            <a:off x="5647035" y="3692134"/>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it-IT"/>
          </a:p>
        </p:txBody>
      </p:sp>
      <p:grpSp>
        <p:nvGrpSpPr>
          <p:cNvPr id="3" name="Group 2"/>
          <p:cNvGrpSpPr/>
          <p:nvPr/>
        </p:nvGrpSpPr>
        <p:grpSpPr>
          <a:xfrm>
            <a:off x="3995936" y="5517232"/>
            <a:ext cx="2456656" cy="1336868"/>
            <a:chOff x="3995936" y="5517232"/>
            <a:chExt cx="2456656" cy="1336868"/>
          </a:xfrm>
        </p:grpSpPr>
        <p:sp>
          <p:nvSpPr>
            <p:cNvPr id="8" name="Rectangle 7"/>
            <p:cNvSpPr/>
            <p:nvPr/>
          </p:nvSpPr>
          <p:spPr>
            <a:xfrm>
              <a:off x="6012160" y="5589240"/>
              <a:ext cx="216024" cy="115212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427984" y="5517232"/>
              <a:ext cx="216024" cy="115212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995936" y="6165304"/>
              <a:ext cx="944488" cy="5844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508104" y="6269652"/>
              <a:ext cx="944488" cy="5844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504327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6161E-6 -1.38889E-6 L -0.92239 -0.01227 " pathEditMode="relative" ptsTypes="AA">
                                      <p:cBhvr>
                                        <p:cTn id="10" dur="2000" fill="hold"/>
                                        <p:tgtEl>
                                          <p:spTgt spid="11"/>
                                        </p:tgtEl>
                                        <p:attrNameLst>
                                          <p:attrName>ppt_x</p:attrName>
                                          <p:attrName>ppt_y</p:attrName>
                                        </p:attrNameLst>
                                      </p:cBhvr>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do-f8.jpg"/>
          <p:cNvPicPr>
            <a:picLocks noChangeAspect="1"/>
          </p:cNvPicPr>
          <p:nvPr/>
        </p:nvPicPr>
        <p:blipFill>
          <a:blip r:embed="rId3" cstate="print"/>
          <a:srcRect r="52680"/>
          <a:stretch>
            <a:fillRect/>
          </a:stretch>
        </p:blipFill>
        <p:spPr>
          <a:xfrm>
            <a:off x="305178" y="790999"/>
            <a:ext cx="4086647" cy="5965651"/>
          </a:xfrm>
          <a:prstGeom prst="rect">
            <a:avLst/>
          </a:prstGeom>
        </p:spPr>
      </p:pic>
      <p:pic>
        <p:nvPicPr>
          <p:cNvPr id="7" name="Immagine 6" descr="ido-f8.jpg"/>
          <p:cNvPicPr>
            <a:picLocks noChangeAspect="1"/>
          </p:cNvPicPr>
          <p:nvPr/>
        </p:nvPicPr>
        <p:blipFill>
          <a:blip r:embed="rId3" cstate="print"/>
          <a:srcRect l="46954"/>
          <a:stretch>
            <a:fillRect/>
          </a:stretch>
        </p:blipFill>
        <p:spPr>
          <a:xfrm>
            <a:off x="4358571" y="790714"/>
            <a:ext cx="4581149" cy="5965651"/>
          </a:xfrm>
          <a:prstGeom prst="rect">
            <a:avLst/>
          </a:prstGeom>
        </p:spPr>
      </p:pic>
      <p:pic>
        <p:nvPicPr>
          <p:cNvPr id="8" name="Immagine 7" descr="ido-f8.jpg"/>
          <p:cNvPicPr>
            <a:picLocks noChangeAspect="1"/>
          </p:cNvPicPr>
          <p:nvPr/>
        </p:nvPicPr>
        <p:blipFill>
          <a:blip r:embed="rId3" cstate="print"/>
          <a:srcRect l="79463" b="76450"/>
          <a:stretch>
            <a:fillRect/>
          </a:stretch>
        </p:blipFill>
        <p:spPr>
          <a:xfrm>
            <a:off x="7128272" y="909241"/>
            <a:ext cx="1773621" cy="1404912"/>
          </a:xfrm>
          <a:prstGeom prst="rect">
            <a:avLst/>
          </a:prstGeom>
        </p:spPr>
      </p:pic>
      <p:sp>
        <p:nvSpPr>
          <p:cNvPr id="6" name="CasellaDiTesto 5"/>
          <p:cNvSpPr txBox="1"/>
          <p:nvPr/>
        </p:nvSpPr>
        <p:spPr>
          <a:xfrm>
            <a:off x="0" y="0"/>
            <a:ext cx="9144000" cy="830997"/>
          </a:xfrm>
          <a:prstGeom prst="rect">
            <a:avLst/>
          </a:prstGeom>
          <a:noFill/>
          <a:ln>
            <a:solidFill>
              <a:schemeClr val="tx1"/>
            </a:solidFill>
          </a:ln>
        </p:spPr>
        <p:txBody>
          <a:bodyPr wrap="square" lIns="91400" tIns="45699" rIns="91400" bIns="45699" rtlCol="0">
            <a:spAutoFit/>
          </a:bodyPr>
          <a:lstStyle/>
          <a:p>
            <a:pPr algn="ctr"/>
            <a:r>
              <a:rPr lang="it-IT" sz="2400" dirty="0">
                <a:latin typeface="+mj-lt"/>
              </a:rPr>
              <a:t>IDO1 induction through CpG ODN prevents inhibitor development in hemophilic mice</a:t>
            </a:r>
          </a:p>
        </p:txBody>
      </p:sp>
    </p:spTree>
    <p:extLst>
      <p:ext uri="{BB962C8B-B14F-4D97-AF65-F5344CB8AC3E}">
        <p14:creationId xmlns:p14="http://schemas.microsoft.com/office/powerpoint/2010/main" val="3191110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0500" y="1863263"/>
            <a:ext cx="8229600" cy="4525963"/>
          </a:xfrm>
        </p:spPr>
        <p:txBody>
          <a:bodyPr>
            <a:normAutofit lnSpcReduction="10000"/>
          </a:bodyPr>
          <a:lstStyle/>
          <a:p>
            <a:r>
              <a:rPr lang="en-US" dirty="0" smtClean="0"/>
              <a:t>1.7 (95% CI </a:t>
            </a:r>
            <a:r>
              <a:rPr lang="en-US" b="1" dirty="0" smtClean="0">
                <a:solidFill>
                  <a:srgbClr val="FF0000"/>
                </a:solidFill>
              </a:rPr>
              <a:t>1.3 – 1.7</a:t>
            </a:r>
            <a:r>
              <a:rPr lang="en-US" dirty="0" smtClean="0"/>
              <a:t>) * 1000 </a:t>
            </a:r>
            <a:r>
              <a:rPr lang="en-US" dirty="0" err="1" smtClean="0"/>
              <a:t>pts</a:t>
            </a:r>
            <a:r>
              <a:rPr lang="en-US" dirty="0" smtClean="0"/>
              <a:t> y (43/4323)</a:t>
            </a:r>
          </a:p>
          <a:p>
            <a:pPr lvl="1"/>
            <a:r>
              <a:rPr lang="en-US" dirty="0" smtClean="0"/>
              <a:t>3.0 </a:t>
            </a:r>
            <a:r>
              <a:rPr lang="en-US" dirty="0"/>
              <a:t>(95% </a:t>
            </a:r>
            <a:r>
              <a:rPr lang="en-US" dirty="0" smtClean="0"/>
              <a:t>CI 1</a:t>
            </a:r>
            <a:r>
              <a:rPr lang="en-US" dirty="0"/>
              <a:t>–4) per 1000 </a:t>
            </a:r>
            <a:r>
              <a:rPr lang="en-US" dirty="0" smtClean="0"/>
              <a:t>patients-years</a:t>
            </a:r>
          </a:p>
          <a:p>
            <a:pPr marL="914400" lvl="2" indent="0">
              <a:buNone/>
            </a:pPr>
            <a:r>
              <a:rPr lang="en-US" dirty="0" smtClean="0"/>
              <a:t>(25 </a:t>
            </a:r>
            <a:r>
              <a:rPr lang="en-US" dirty="0"/>
              <a:t>studies providing data on follow-</a:t>
            </a:r>
            <a:r>
              <a:rPr lang="en-US" dirty="0" smtClean="0"/>
              <a:t>up) </a:t>
            </a:r>
            <a:endParaRPr lang="en-US" dirty="0"/>
          </a:p>
          <a:p>
            <a:pPr lvl="1"/>
            <a:r>
              <a:rPr lang="en-US" dirty="0"/>
              <a:t>Xi M et al. </a:t>
            </a:r>
            <a:r>
              <a:rPr lang="en-US" i="1" dirty="0"/>
              <a:t>J </a:t>
            </a:r>
            <a:r>
              <a:rPr lang="en-US" i="1" dirty="0" err="1"/>
              <a:t>Thromb</a:t>
            </a:r>
            <a:r>
              <a:rPr lang="en-US" i="1" dirty="0"/>
              <a:t> </a:t>
            </a:r>
            <a:r>
              <a:rPr lang="en-US" i="1" dirty="0" err="1"/>
              <a:t>Haemost</a:t>
            </a:r>
            <a:r>
              <a:rPr lang="en-US" i="1" dirty="0"/>
              <a:t> </a:t>
            </a:r>
            <a:r>
              <a:rPr lang="en-US" dirty="0"/>
              <a:t>2013;11:1655–</a:t>
            </a:r>
            <a:r>
              <a:rPr lang="en-US" dirty="0" smtClean="0"/>
              <a:t>62.</a:t>
            </a:r>
          </a:p>
          <a:p>
            <a:pPr lvl="1"/>
            <a:endParaRPr lang="en-US" dirty="0" smtClean="0"/>
          </a:p>
          <a:p>
            <a:r>
              <a:rPr lang="en-US" dirty="0" smtClean="0"/>
              <a:t>HA: 1.5 (</a:t>
            </a:r>
            <a:r>
              <a:rPr lang="en-US" dirty="0"/>
              <a:t>CI </a:t>
            </a:r>
            <a:r>
              <a:rPr lang="en-US" b="1" dirty="0" smtClean="0">
                <a:solidFill>
                  <a:srgbClr val="FF0000"/>
                </a:solidFill>
              </a:rPr>
              <a:t>1 – 2.2</a:t>
            </a:r>
            <a:r>
              <a:rPr lang="en-US" dirty="0" smtClean="0"/>
              <a:t>)</a:t>
            </a:r>
            <a:r>
              <a:rPr lang="en-US" dirty="0"/>
              <a:t> </a:t>
            </a:r>
            <a:r>
              <a:rPr lang="en-US" dirty="0" smtClean="0"/>
              <a:t>* 1000 </a:t>
            </a:r>
            <a:r>
              <a:rPr lang="en-US" dirty="0" err="1" smtClean="0"/>
              <a:t>pts</a:t>
            </a:r>
            <a:r>
              <a:rPr lang="en-US" dirty="0" smtClean="0"/>
              <a:t> y (26</a:t>
            </a:r>
            <a:r>
              <a:rPr lang="en-US" dirty="0"/>
              <a:t>/</a:t>
            </a:r>
            <a:r>
              <a:rPr lang="en-US" dirty="0" smtClean="0"/>
              <a:t>17,667)</a:t>
            </a:r>
          </a:p>
          <a:p>
            <a:r>
              <a:rPr lang="en-US" dirty="0" smtClean="0"/>
              <a:t>HB: 0.4 (</a:t>
            </a:r>
            <a:r>
              <a:rPr lang="en-US" dirty="0"/>
              <a:t>CI </a:t>
            </a:r>
            <a:r>
              <a:rPr lang="en-US" dirty="0" smtClean="0"/>
              <a:t>0 – 2.0</a:t>
            </a:r>
            <a:r>
              <a:rPr lang="en-US" dirty="0"/>
              <a:t>) </a:t>
            </a:r>
            <a:r>
              <a:rPr lang="en-US" dirty="0" smtClean="0"/>
              <a:t>* 1000 </a:t>
            </a:r>
            <a:r>
              <a:rPr lang="en-US" dirty="0" err="1" smtClean="0"/>
              <a:t>pts</a:t>
            </a:r>
            <a:r>
              <a:rPr lang="en-US" dirty="0" smtClean="0"/>
              <a:t> y (1</a:t>
            </a:r>
            <a:r>
              <a:rPr lang="en-US" dirty="0"/>
              <a:t>/</a:t>
            </a:r>
            <a:r>
              <a:rPr lang="en-US" dirty="0" smtClean="0"/>
              <a:t>2836)</a:t>
            </a:r>
          </a:p>
          <a:p>
            <a:pPr lvl="1"/>
            <a:r>
              <a:rPr lang="en-US" dirty="0" smtClean="0"/>
              <a:t>Fischer K</a:t>
            </a:r>
            <a:r>
              <a:rPr lang="en-US" dirty="0"/>
              <a:t> </a:t>
            </a:r>
            <a:r>
              <a:rPr lang="en-US" dirty="0" smtClean="0"/>
              <a:t>et </a:t>
            </a:r>
            <a:r>
              <a:rPr lang="en-US" dirty="0"/>
              <a:t>al. </a:t>
            </a:r>
            <a:r>
              <a:rPr lang="en-US" i="1" dirty="0" err="1" smtClean="0"/>
              <a:t>Thromb</a:t>
            </a:r>
            <a:r>
              <a:rPr lang="en-US" i="1" dirty="0" smtClean="0"/>
              <a:t> </a:t>
            </a:r>
            <a:r>
              <a:rPr lang="en-US" i="1" dirty="0" err="1"/>
              <a:t>Haemost</a:t>
            </a:r>
            <a:r>
              <a:rPr lang="en-US" i="1" dirty="0"/>
              <a:t> </a:t>
            </a:r>
            <a:r>
              <a:rPr lang="en-US" dirty="0"/>
              <a:t>2015;113:968–75</a:t>
            </a:r>
            <a:r>
              <a:rPr lang="en-US" dirty="0" smtClean="0"/>
              <a:t>.</a:t>
            </a:r>
            <a:endParaRPr lang="en-US" dirty="0"/>
          </a:p>
        </p:txBody>
      </p:sp>
      <p:sp>
        <p:nvSpPr>
          <p:cNvPr id="3" name="Title 2"/>
          <p:cNvSpPr>
            <a:spLocks noGrp="1"/>
          </p:cNvSpPr>
          <p:nvPr>
            <p:ph type="title"/>
          </p:nvPr>
        </p:nvSpPr>
        <p:spPr>
          <a:xfrm>
            <a:off x="2096725" y="278650"/>
            <a:ext cx="5021508" cy="1073535"/>
          </a:xfrm>
        </p:spPr>
        <p:txBody>
          <a:bodyPr>
            <a:normAutofit fontScale="90000"/>
          </a:bodyPr>
          <a:lstStyle/>
          <a:p>
            <a:r>
              <a:rPr lang="en-US" dirty="0" smtClean="0"/>
              <a:t>Inhibitor rates in PTPs</a:t>
            </a:r>
            <a:endParaRPr lang="en-US" dirty="0"/>
          </a:p>
        </p:txBody>
      </p:sp>
    </p:spTree>
    <p:extLst>
      <p:ext uri="{BB962C8B-B14F-4D97-AF65-F5344CB8AC3E}">
        <p14:creationId xmlns:p14="http://schemas.microsoft.com/office/powerpoint/2010/main" val="24254270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asted-image.png"/>
          <p:cNvPicPr/>
          <p:nvPr/>
        </p:nvPicPr>
        <p:blipFill>
          <a:blip r:embed="rId3">
            <a:extLst/>
          </a:blip>
          <a:stretch>
            <a:fillRect/>
          </a:stretch>
        </p:blipFill>
        <p:spPr>
          <a:xfrm>
            <a:off x="1321594" y="235461"/>
            <a:ext cx="6500813" cy="6045399"/>
          </a:xfrm>
          <a:prstGeom prst="rect">
            <a:avLst/>
          </a:prstGeom>
          <a:ln w="12700">
            <a:miter lim="400000"/>
          </a:ln>
        </p:spPr>
      </p:pic>
      <p:sp>
        <p:nvSpPr>
          <p:cNvPr id="193" name="Shape 193"/>
          <p:cNvSpPr/>
          <p:nvPr/>
        </p:nvSpPr>
        <p:spPr>
          <a:xfrm>
            <a:off x="1865214" y="6498528"/>
            <a:ext cx="6900082" cy="2308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100" b="1">
                <a:latin typeface="Helvetica"/>
                <a:ea typeface="Helvetica"/>
                <a:cs typeface="Helvetica"/>
                <a:sym typeface="Helvetica"/>
              </a:defRPr>
            </a:lvl1pPr>
          </a:lstStyle>
          <a:p>
            <a:pPr lvl="0">
              <a:defRPr sz="1800" b="0"/>
            </a:pPr>
            <a:r>
              <a:rPr sz="1500"/>
              <a:t>Xi, M et al. Journal of Thrombosis and Haemostasis : JTH, 2013; 11(9), 1655–62.</a:t>
            </a:r>
          </a:p>
        </p:txBody>
      </p:sp>
      <p:sp>
        <p:nvSpPr>
          <p:cNvPr id="194" name="Shape 194"/>
          <p:cNvSpPr/>
          <p:nvPr/>
        </p:nvSpPr>
        <p:spPr>
          <a:xfrm flipV="1">
            <a:off x="5811500" y="879931"/>
            <a:ext cx="1" cy="5263890"/>
          </a:xfrm>
          <a:prstGeom prst="line">
            <a:avLst/>
          </a:prstGeom>
          <a:ln w="38100" cap="rnd">
            <a:solidFill/>
            <a:custDash>
              <a:ds d="100000" sp="200000"/>
            </a:custDash>
            <a:miter lim="400000"/>
          </a:ln>
        </p:spPr>
        <p:txBody>
          <a:bodyPr lIns="35717" tIns="35717" rIns="35717" bIns="35717" anchor="ctr"/>
          <a:lstStyle/>
          <a:p>
            <a:pPr lvl="0">
              <a:defRPr sz="2400"/>
            </a:pPr>
            <a:endParaRPr/>
          </a:p>
        </p:txBody>
      </p:sp>
      <p:sp>
        <p:nvSpPr>
          <p:cNvPr id="195" name="Shape 195"/>
          <p:cNvSpPr/>
          <p:nvPr/>
        </p:nvSpPr>
        <p:spPr>
          <a:xfrm>
            <a:off x="7482274" y="963637"/>
            <a:ext cx="705946" cy="45541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defRPr sz="1800"/>
            </a:pPr>
            <a:r>
              <a:rPr sz="2500"/>
              <a:t>0/29</a:t>
            </a:r>
          </a:p>
        </p:txBody>
      </p:sp>
      <p:sp>
        <p:nvSpPr>
          <p:cNvPr id="196" name="Shape 196"/>
          <p:cNvSpPr/>
          <p:nvPr/>
        </p:nvSpPr>
        <p:spPr>
          <a:xfrm>
            <a:off x="7482274" y="5317116"/>
            <a:ext cx="705946" cy="45541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defRPr sz="1800"/>
            </a:pPr>
            <a:r>
              <a:rPr sz="2500"/>
              <a:t>1/30</a:t>
            </a:r>
          </a:p>
        </p:txBody>
      </p:sp>
      <p:sp>
        <p:nvSpPr>
          <p:cNvPr id="197" name="Shape 197"/>
          <p:cNvSpPr/>
          <p:nvPr/>
        </p:nvSpPr>
        <p:spPr>
          <a:xfrm>
            <a:off x="7482274" y="2159945"/>
            <a:ext cx="705946" cy="45541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defRPr sz="1800"/>
            </a:pPr>
            <a:r>
              <a:rPr sz="2500"/>
              <a:t>1/25</a:t>
            </a:r>
          </a:p>
        </p:txBody>
      </p:sp>
    </p:spTree>
    <p:extLst>
      <p:ext uri="{BB962C8B-B14F-4D97-AF65-F5344CB8AC3E}">
        <p14:creationId xmlns:p14="http://schemas.microsoft.com/office/powerpoint/2010/main" val="1126974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fill="hold"/>
                                        <p:tgtEl>
                                          <p:spTgt spid="19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type="lt">
                                    <p:tmAbs val="0"/>
                                  </p:iterate>
                                  <p:childTnLst>
                                    <p:set>
                                      <p:cBhvr>
                                        <p:cTn id="9" fill="hold"/>
                                        <p:tgtEl>
                                          <p:spTgt spid="19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type="lt">
                                    <p:tmAbs val="0"/>
                                  </p:iterate>
                                  <p:childTnLst>
                                    <p:set>
                                      <p:cBhvr>
                                        <p:cTn id="12" fill="hold"/>
                                        <p:tgtEl>
                                          <p:spTgt spid="1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advAuto="0"/>
      <p:bldP spid="195" grpId="0" animBg="1" advAuto="0"/>
      <p:bldP spid="196" grpId="0" animBg="1" advAuto="0"/>
      <p:bldP spid="197"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xfrm>
            <a:off x="669727" y="312539"/>
            <a:ext cx="7804547" cy="868824"/>
          </a:xfrm>
          <a:prstGeom prst="rect">
            <a:avLst/>
          </a:prstGeom>
        </p:spPr>
        <p:txBody>
          <a:bodyPr/>
          <a:lstStyle>
            <a:lvl1pPr defTabSz="338835">
              <a:defRPr sz="4640"/>
            </a:lvl1pPr>
          </a:lstStyle>
          <a:p>
            <a:pPr lvl="0">
              <a:defRPr sz="1800"/>
            </a:pPr>
            <a:r>
              <a:rPr sz="3300"/>
              <a:t>Inhibitor rates, selected recombinant FVIII</a:t>
            </a:r>
          </a:p>
        </p:txBody>
      </p:sp>
      <p:graphicFrame>
        <p:nvGraphicFramePr>
          <p:cNvPr id="202" name="Table 202"/>
          <p:cNvGraphicFramePr/>
          <p:nvPr>
            <p:extLst>
              <p:ext uri="{D42A27DB-BD31-4B8C-83A1-F6EECF244321}">
                <p14:modId xmlns:p14="http://schemas.microsoft.com/office/powerpoint/2010/main" val="644111954"/>
              </p:ext>
            </p:extLst>
          </p:nvPr>
        </p:nvGraphicFramePr>
        <p:xfrm>
          <a:off x="820602" y="1254301"/>
          <a:ext cx="7502796" cy="4266851"/>
        </p:xfrm>
        <a:graphic>
          <a:graphicData uri="http://schemas.openxmlformats.org/drawingml/2006/table">
            <a:tbl>
              <a:tblPr firstRow="1" firstCol="1"/>
              <a:tblGrid>
                <a:gridCol w="1980956"/>
                <a:gridCol w="1345965"/>
                <a:gridCol w="1721197"/>
                <a:gridCol w="2454678"/>
              </a:tblGrid>
              <a:tr h="1034058">
                <a:tc>
                  <a:txBody>
                    <a:bodyPr/>
                    <a:lstStyle/>
                    <a:p>
                      <a:pPr lvl="0" defTabSz="914400">
                        <a:defRPr b="0">
                          <a:solidFill>
                            <a:srgbClr val="000000"/>
                          </a:solidFill>
                        </a:defRPr>
                      </a:pPr>
                      <a:r>
                        <a:rPr sz="2300" b="1" dirty="0">
                          <a:solidFill>
                            <a:srgbClr val="FFFFFF"/>
                          </a:solidFill>
                          <a:sym typeface="Helvetica"/>
                        </a:rPr>
                        <a:t>Product</a:t>
                      </a:r>
                    </a:p>
                  </a:txBody>
                  <a:tcPr marL="35719" marR="35719" marT="35719" marB="35719" anchor="ctr" horzOverflow="overflow">
                    <a:solidFill>
                      <a:schemeClr val="tx2">
                        <a:lumMod val="40000"/>
                        <a:lumOff val="60000"/>
                      </a:schemeClr>
                    </a:solidFill>
                  </a:tcPr>
                </a:tc>
                <a:tc>
                  <a:txBody>
                    <a:bodyPr/>
                    <a:lstStyle/>
                    <a:p>
                      <a:pPr lvl="0" algn="ctr" defTabSz="914400">
                        <a:defRPr b="0">
                          <a:solidFill>
                            <a:srgbClr val="000000"/>
                          </a:solidFill>
                        </a:defRPr>
                      </a:pPr>
                      <a:r>
                        <a:rPr sz="2300" b="1" dirty="0">
                          <a:solidFill>
                            <a:srgbClr val="FFFFFF"/>
                          </a:solidFill>
                          <a:sym typeface="Helvetica"/>
                        </a:rPr>
                        <a:t>Studies</a:t>
                      </a:r>
                    </a:p>
                  </a:txBody>
                  <a:tcPr marL="35719" marR="35719" marT="35719" marB="35719" anchor="ctr" horzOverflow="overflow">
                    <a:solidFill>
                      <a:schemeClr val="tx2">
                        <a:lumMod val="40000"/>
                        <a:lumOff val="60000"/>
                      </a:schemeClr>
                    </a:solidFill>
                  </a:tcPr>
                </a:tc>
                <a:tc>
                  <a:txBody>
                    <a:bodyPr/>
                    <a:lstStyle/>
                    <a:p>
                      <a:pPr lvl="0" algn="ctr" defTabSz="914400">
                        <a:defRPr b="0">
                          <a:solidFill>
                            <a:srgbClr val="000000"/>
                          </a:solidFill>
                        </a:defRPr>
                      </a:pPr>
                      <a:r>
                        <a:rPr sz="2300" b="1" dirty="0">
                          <a:solidFill>
                            <a:srgbClr val="FFFFFF"/>
                          </a:solidFill>
                          <a:sym typeface="Helvetica"/>
                        </a:rPr>
                        <a:t>Rate
(x 100 py)</a:t>
                      </a:r>
                    </a:p>
                  </a:txBody>
                  <a:tcPr marL="35719" marR="35719" marT="35719" marB="35719" anchor="ctr" horzOverflow="overflow">
                    <a:solidFill>
                      <a:schemeClr val="tx2">
                        <a:lumMod val="40000"/>
                        <a:lumOff val="60000"/>
                      </a:schemeClr>
                    </a:solidFill>
                  </a:tcPr>
                </a:tc>
                <a:tc>
                  <a:txBody>
                    <a:bodyPr/>
                    <a:lstStyle/>
                    <a:p>
                      <a:pPr lvl="0" algn="ctr" defTabSz="914400">
                        <a:defRPr b="0">
                          <a:solidFill>
                            <a:srgbClr val="000000"/>
                          </a:solidFill>
                        </a:defRPr>
                      </a:pPr>
                      <a:r>
                        <a:rPr sz="2300" b="1" dirty="0">
                          <a:solidFill>
                            <a:srgbClr val="FFFFFF"/>
                          </a:solidFill>
                          <a:sym typeface="Helvetica"/>
                        </a:rPr>
                        <a:t>95% CI</a:t>
                      </a:r>
                    </a:p>
                  </a:txBody>
                  <a:tcPr marL="35719" marR="35719" marT="35719" marB="35719" anchor="ctr" horzOverflow="overflow">
                    <a:solidFill>
                      <a:schemeClr val="tx2">
                        <a:lumMod val="40000"/>
                        <a:lumOff val="60000"/>
                      </a:schemeClr>
                    </a:solidFill>
                  </a:tcPr>
                </a:tc>
              </a:tr>
              <a:tr h="683841">
                <a:tc>
                  <a:txBody>
                    <a:bodyPr/>
                    <a:lstStyle/>
                    <a:p>
                      <a:pPr lvl="0" defTabSz="914400">
                        <a:defRPr b="0">
                          <a:solidFill>
                            <a:srgbClr val="000000"/>
                          </a:solidFill>
                        </a:defRPr>
                      </a:pPr>
                      <a:r>
                        <a:rPr sz="2300" b="1" dirty="0">
                          <a:solidFill>
                            <a:srgbClr val="FFFFFF"/>
                          </a:solidFill>
                          <a:sym typeface="Helvetica"/>
                        </a:rPr>
                        <a:t>Advate</a:t>
                      </a:r>
                    </a:p>
                  </a:txBody>
                  <a:tcPr marL="35719" marR="35719" marT="35719" marB="35719" anchor="ctr" horzOverflow="overflow">
                    <a:solidFill>
                      <a:srgbClr val="8EB4E3"/>
                    </a:solidFill>
                  </a:tcPr>
                </a:tc>
                <a:tc>
                  <a:txBody>
                    <a:bodyPr/>
                    <a:lstStyle/>
                    <a:p>
                      <a:pPr lvl="0" algn="ctr" defTabSz="914400"/>
                      <a:r>
                        <a:rPr sz="2300" dirty="0"/>
                        <a:t>9</a:t>
                      </a:r>
                    </a:p>
                  </a:txBody>
                  <a:tcPr marL="35719" marR="35719" marT="35719" marB="35719" anchor="ctr" horzOverflow="overflow"/>
                </a:tc>
                <a:tc>
                  <a:txBody>
                    <a:bodyPr/>
                    <a:lstStyle/>
                    <a:p>
                      <a:pPr lvl="0" algn="ctr" defTabSz="914400"/>
                      <a:r>
                        <a:rPr sz="2300"/>
                        <a:t>0.10</a:t>
                      </a:r>
                    </a:p>
                  </a:txBody>
                  <a:tcPr marL="35719" marR="35719" marT="35719" marB="35719" anchor="ctr" horzOverflow="overflow"/>
                </a:tc>
                <a:tc>
                  <a:txBody>
                    <a:bodyPr/>
                    <a:lstStyle/>
                    <a:p>
                      <a:pPr lvl="0" algn="ctr" defTabSz="914400"/>
                      <a:r>
                        <a:rPr sz="2300"/>
                        <a:t>0.05-0.18</a:t>
                      </a:r>
                    </a:p>
                  </a:txBody>
                  <a:tcPr marL="35719" marR="35719" marT="35719" marB="35719" anchor="ctr" horzOverflow="overflow"/>
                </a:tc>
              </a:tr>
              <a:tr h="1034058">
                <a:tc>
                  <a:txBody>
                    <a:bodyPr/>
                    <a:lstStyle/>
                    <a:p>
                      <a:pPr lvl="0" defTabSz="914400">
                        <a:defRPr b="0">
                          <a:solidFill>
                            <a:srgbClr val="000000"/>
                          </a:solidFill>
                        </a:defRPr>
                      </a:pPr>
                      <a:r>
                        <a:rPr sz="2300" b="1" dirty="0">
                          <a:solidFill>
                            <a:srgbClr val="FFFFFF"/>
                          </a:solidFill>
                          <a:sym typeface="Helvetica"/>
                        </a:rPr>
                        <a:t>Kogenate</a:t>
                      </a:r>
                    </a:p>
                  </a:txBody>
                  <a:tcPr marL="35719" marR="35719" marT="35719" marB="35719" anchor="ctr" horzOverflow="overflow">
                    <a:solidFill>
                      <a:srgbClr val="8EB4E3"/>
                    </a:solidFill>
                  </a:tcPr>
                </a:tc>
                <a:tc>
                  <a:txBody>
                    <a:bodyPr/>
                    <a:lstStyle/>
                    <a:p>
                      <a:pPr lvl="0" algn="ctr" defTabSz="914400"/>
                      <a:r>
                        <a:rPr sz="2300"/>
                        <a:t>9</a:t>
                      </a:r>
                    </a:p>
                  </a:txBody>
                  <a:tcPr marL="35719" marR="35719" marT="35719" marB="35719" anchor="ctr" horzOverflow="overflow"/>
                </a:tc>
                <a:tc>
                  <a:txBody>
                    <a:bodyPr/>
                    <a:lstStyle/>
                    <a:p>
                      <a:pPr lvl="0" algn="ctr" defTabSz="914400"/>
                      <a:r>
                        <a:rPr sz="2300" dirty="0"/>
                        <a:t>0.12</a:t>
                      </a:r>
                    </a:p>
                  </a:txBody>
                  <a:tcPr marL="35719" marR="35719" marT="35719" marB="35719" anchor="ctr" horzOverflow="overflow"/>
                </a:tc>
                <a:tc>
                  <a:txBody>
                    <a:bodyPr/>
                    <a:lstStyle/>
                    <a:p>
                      <a:pPr lvl="0" algn="ctr" defTabSz="914400"/>
                      <a:r>
                        <a:rPr sz="2300" dirty="0"/>
                        <a:t>(0.04-0.33)*</a:t>
                      </a:r>
                    </a:p>
                  </a:txBody>
                  <a:tcPr marL="35719" marR="35719" marT="35719" marB="35719" anchor="ctr" horzOverflow="overflow"/>
                </a:tc>
              </a:tr>
              <a:tr h="735007">
                <a:tc>
                  <a:txBody>
                    <a:bodyPr/>
                    <a:lstStyle/>
                    <a:p>
                      <a:pPr lvl="0" defTabSz="914400">
                        <a:defRPr b="0">
                          <a:solidFill>
                            <a:srgbClr val="000000"/>
                          </a:solidFill>
                        </a:defRPr>
                      </a:pPr>
                      <a:r>
                        <a:rPr sz="2300" b="1" dirty="0">
                          <a:solidFill>
                            <a:srgbClr val="FFFFFF"/>
                          </a:solidFill>
                          <a:sym typeface="Helvetica"/>
                        </a:rPr>
                        <a:t>Refacto</a:t>
                      </a:r>
                    </a:p>
                  </a:txBody>
                  <a:tcPr marL="35719" marR="35719" marT="35719" marB="35719" anchor="ctr" horzOverflow="overflow">
                    <a:solidFill>
                      <a:srgbClr val="8EB4E3"/>
                    </a:solidFill>
                  </a:tcPr>
                </a:tc>
                <a:tc>
                  <a:txBody>
                    <a:bodyPr/>
                    <a:lstStyle/>
                    <a:p>
                      <a:pPr lvl="0" algn="ctr" defTabSz="914400"/>
                      <a:r>
                        <a:rPr sz="2300"/>
                        <a:t>8</a:t>
                      </a:r>
                    </a:p>
                  </a:txBody>
                  <a:tcPr marL="35719" marR="35719" marT="35719" marB="35719" anchor="ctr" horzOverflow="overflow"/>
                </a:tc>
                <a:tc>
                  <a:txBody>
                    <a:bodyPr/>
                    <a:lstStyle/>
                    <a:p>
                      <a:pPr lvl="0" algn="ctr" defTabSz="914400"/>
                      <a:r>
                        <a:rPr sz="2300"/>
                        <a:t>0.19</a:t>
                      </a:r>
                    </a:p>
                  </a:txBody>
                  <a:tcPr marL="35719" marR="35719" marT="35719" marB="35719" anchor="ctr" horzOverflow="overflow"/>
                </a:tc>
                <a:tc>
                  <a:txBody>
                    <a:bodyPr/>
                    <a:lstStyle/>
                    <a:p>
                      <a:pPr lvl="0" algn="ctr" defTabSz="914400"/>
                      <a:r>
                        <a:rPr sz="2300" dirty="0"/>
                        <a:t>0.11-0.34</a:t>
                      </a:r>
                    </a:p>
                  </a:txBody>
                  <a:tcPr marL="35719" marR="35719" marT="35719" marB="35719" anchor="ctr" horzOverflow="overflow"/>
                </a:tc>
              </a:tr>
              <a:tr h="779887">
                <a:tc>
                  <a:txBody>
                    <a:bodyPr/>
                    <a:lstStyle/>
                    <a:p>
                      <a:pPr lvl="0" defTabSz="914400">
                        <a:defRPr b="0">
                          <a:solidFill>
                            <a:srgbClr val="000000"/>
                          </a:solidFill>
                        </a:defRPr>
                      </a:pPr>
                      <a:r>
                        <a:rPr sz="2300" b="1" dirty="0">
                          <a:solidFill>
                            <a:srgbClr val="FFFFFF"/>
                          </a:solidFill>
                          <a:sym typeface="Helvetica"/>
                        </a:rPr>
                        <a:t>PD factor VIII</a:t>
                      </a:r>
                    </a:p>
                  </a:txBody>
                  <a:tcPr marL="35719" marR="35719" marT="35719" marB="35719" anchor="ctr" horzOverflow="overflow">
                    <a:solidFill>
                      <a:srgbClr val="8EB4E3"/>
                    </a:solidFill>
                  </a:tcPr>
                </a:tc>
                <a:tc>
                  <a:txBody>
                    <a:bodyPr/>
                    <a:lstStyle/>
                    <a:p>
                      <a:pPr lvl="0" algn="ctr" defTabSz="914400"/>
                      <a:r>
                        <a:rPr sz="2300"/>
                        <a:t>4</a:t>
                      </a:r>
                    </a:p>
                  </a:txBody>
                  <a:tcPr marL="35719" marR="35719" marT="35719" marB="35719" anchor="ctr" horzOverflow="overflow"/>
                </a:tc>
                <a:tc>
                  <a:txBody>
                    <a:bodyPr/>
                    <a:lstStyle/>
                    <a:p>
                      <a:pPr lvl="0" algn="ctr" defTabSz="914400"/>
                      <a:r>
                        <a:rPr sz="2300"/>
                        <a:t>0.09</a:t>
                      </a:r>
                    </a:p>
                  </a:txBody>
                  <a:tcPr marL="35719" marR="35719" marT="35719" marB="35719" anchor="ctr" horzOverflow="overflow"/>
                </a:tc>
                <a:tc>
                  <a:txBody>
                    <a:bodyPr/>
                    <a:lstStyle/>
                    <a:p>
                      <a:pPr lvl="0" algn="ctr" defTabSz="914400"/>
                      <a:r>
                        <a:rPr sz="2300" dirty="0"/>
                        <a:t>0.02-0.45</a:t>
                      </a:r>
                    </a:p>
                  </a:txBody>
                  <a:tcPr marL="35719" marR="35719" marT="35719" marB="35719" anchor="ctr" horzOverflow="overflow"/>
                </a:tc>
              </a:tr>
            </a:tbl>
          </a:graphicData>
        </a:graphic>
      </p:graphicFrame>
      <p:sp>
        <p:nvSpPr>
          <p:cNvPr id="203" name="Shape 203"/>
          <p:cNvSpPr/>
          <p:nvPr/>
        </p:nvSpPr>
        <p:spPr>
          <a:xfrm>
            <a:off x="3691755" y="5596124"/>
            <a:ext cx="4240565" cy="379908"/>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900"/>
            </a:lvl1pPr>
          </a:lstStyle>
          <a:p>
            <a:pPr lvl="0">
              <a:defRPr sz="1800"/>
            </a:pPr>
            <a:r>
              <a:rPr sz="2000"/>
              <a:t>* 0.26 (0.16 - 0.44) at fixed effect model</a:t>
            </a:r>
          </a:p>
        </p:txBody>
      </p:sp>
      <p:sp>
        <p:nvSpPr>
          <p:cNvPr id="204" name="Shape 204"/>
          <p:cNvSpPr/>
          <p:nvPr/>
        </p:nvSpPr>
        <p:spPr>
          <a:xfrm>
            <a:off x="1865214" y="6498528"/>
            <a:ext cx="6900082" cy="23083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100" b="1">
                <a:latin typeface="Helvetica"/>
                <a:ea typeface="Helvetica"/>
                <a:cs typeface="Helvetica"/>
                <a:sym typeface="Helvetica"/>
              </a:defRPr>
            </a:lvl1pPr>
          </a:lstStyle>
          <a:p>
            <a:pPr lvl="0">
              <a:defRPr sz="1800" b="0"/>
            </a:pPr>
            <a:r>
              <a:rPr sz="1500"/>
              <a:t>Xi, M et al. Journal of Thrombosis and Haemostasis : JTH, 2013; 11(9), 1655–62.</a:t>
            </a:r>
          </a:p>
        </p:txBody>
      </p:sp>
    </p:spTree>
    <p:extLst>
      <p:ext uri="{BB962C8B-B14F-4D97-AF65-F5344CB8AC3E}">
        <p14:creationId xmlns:p14="http://schemas.microsoft.com/office/powerpoint/2010/main" val="506866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ea typeface="MS PGothic" charset="0"/>
              </a:rPr>
              <a:t>Results: case retrieved</a:t>
            </a:r>
            <a:endParaRPr lang="en-US" dirty="0">
              <a:ea typeface="MS PGothic" charset="0"/>
            </a:endParaRPr>
          </a:p>
        </p:txBody>
      </p:sp>
      <p:sp>
        <p:nvSpPr>
          <p:cNvPr id="11267" name="Content Placeholder 2"/>
          <p:cNvSpPr>
            <a:spLocks noGrp="1"/>
          </p:cNvSpPr>
          <p:nvPr>
            <p:ph sz="half" idx="1"/>
          </p:nvPr>
        </p:nvSpPr>
        <p:spPr>
          <a:xfrm>
            <a:off x="457200" y="1923513"/>
            <a:ext cx="4038600" cy="3394075"/>
          </a:xfrm>
        </p:spPr>
        <p:txBody>
          <a:bodyPr>
            <a:noAutofit/>
          </a:bodyPr>
          <a:lstStyle/>
          <a:p>
            <a:r>
              <a:rPr lang="en-US" dirty="0">
                <a:latin typeface="+mj-lt"/>
                <a:ea typeface="MS PGothic" charset="0"/>
              </a:rPr>
              <a:t>Literature:</a:t>
            </a:r>
          </a:p>
          <a:p>
            <a:endParaRPr lang="en-US" dirty="0">
              <a:latin typeface="+mj-lt"/>
              <a:ea typeface="MS PGothic" charset="0"/>
            </a:endParaRPr>
          </a:p>
          <a:p>
            <a:r>
              <a:rPr lang="en-US" dirty="0">
                <a:latin typeface="+mj-lt"/>
                <a:ea typeface="MS PGothic" charset="0"/>
              </a:rPr>
              <a:t>29/43 cases</a:t>
            </a:r>
          </a:p>
          <a:p>
            <a:pPr lvl="1"/>
            <a:r>
              <a:rPr lang="en-US" sz="2000" dirty="0">
                <a:latin typeface="+mj-lt"/>
                <a:ea typeface="MS PGothic" charset="0"/>
              </a:rPr>
              <a:t>19 publications</a:t>
            </a:r>
          </a:p>
          <a:p>
            <a:endParaRPr lang="en-US" dirty="0">
              <a:latin typeface="+mj-lt"/>
              <a:ea typeface="MS PGothic" charset="0"/>
            </a:endParaRPr>
          </a:p>
          <a:p>
            <a:r>
              <a:rPr lang="en-US" dirty="0">
                <a:latin typeface="+mj-lt"/>
                <a:ea typeface="MS PGothic" charset="0"/>
              </a:rPr>
              <a:t>Source population:</a:t>
            </a:r>
          </a:p>
          <a:p>
            <a:pPr lvl="1"/>
            <a:r>
              <a:rPr lang="en-US" sz="2000" dirty="0">
                <a:latin typeface="+mj-lt"/>
                <a:ea typeface="MS PGothic" charset="0"/>
              </a:rPr>
              <a:t>4443</a:t>
            </a:r>
          </a:p>
        </p:txBody>
      </p:sp>
      <p:sp>
        <p:nvSpPr>
          <p:cNvPr id="4" name="Content Placeholder 3"/>
          <p:cNvSpPr>
            <a:spLocks noGrp="1"/>
          </p:cNvSpPr>
          <p:nvPr>
            <p:ph sz="half" idx="2"/>
          </p:nvPr>
        </p:nvSpPr>
        <p:spPr>
          <a:xfrm>
            <a:off x="4648200" y="1923565"/>
            <a:ext cx="4038600" cy="3394075"/>
          </a:xfrm>
        </p:spPr>
        <p:txBody>
          <a:bodyPr>
            <a:noAutofit/>
          </a:bodyPr>
          <a:lstStyle/>
          <a:p>
            <a:pPr>
              <a:defRPr/>
            </a:pPr>
            <a:r>
              <a:rPr lang="en-US" dirty="0" smtClean="0">
                <a:ea typeface="ＭＳ Ｐゴシック" charset="0"/>
                <a:cs typeface="ＭＳ Ｐゴシック" charset="0"/>
              </a:rPr>
              <a:t>EUHASS / CHESS</a:t>
            </a:r>
          </a:p>
          <a:p>
            <a:pPr>
              <a:defRPr/>
            </a:pPr>
            <a:endParaRPr lang="en-US" dirty="0">
              <a:ea typeface="ＭＳ Ｐゴシック" charset="0"/>
              <a:cs typeface="ＭＳ Ｐゴシック" charset="0"/>
            </a:endParaRPr>
          </a:p>
          <a:p>
            <a:pPr>
              <a:defRPr/>
            </a:pPr>
            <a:r>
              <a:rPr lang="en-US" dirty="0" smtClean="0">
                <a:ea typeface="ＭＳ Ｐゴシック" charset="0"/>
                <a:cs typeface="ＭＳ Ｐゴシック" charset="0"/>
              </a:rPr>
              <a:t>27/45 cases</a:t>
            </a:r>
          </a:p>
          <a:p>
            <a:pPr lvl="1">
              <a:defRPr/>
            </a:pPr>
            <a:r>
              <a:rPr lang="en-US" sz="2000" dirty="0" smtClean="0">
                <a:ea typeface="ＭＳ Ｐゴシック" charset="0"/>
              </a:rPr>
              <a:t>19 centers</a:t>
            </a:r>
          </a:p>
          <a:p>
            <a:pPr>
              <a:defRPr/>
            </a:pPr>
            <a:endParaRPr lang="en-US" dirty="0">
              <a:ea typeface="ＭＳ Ｐゴシック" charset="0"/>
              <a:cs typeface="ＭＳ Ｐゴシック" charset="0"/>
            </a:endParaRPr>
          </a:p>
          <a:p>
            <a:pPr>
              <a:defRPr/>
            </a:pPr>
            <a:r>
              <a:rPr lang="en-US" dirty="0" smtClean="0">
                <a:ea typeface="ＭＳ Ｐゴシック" charset="0"/>
                <a:cs typeface="ＭＳ Ｐゴシック" charset="0"/>
              </a:rPr>
              <a:t>Source population:</a:t>
            </a:r>
          </a:p>
          <a:p>
            <a:pPr lvl="1">
              <a:defRPr/>
            </a:pPr>
            <a:r>
              <a:rPr lang="en-US" sz="2000" dirty="0" smtClean="0">
                <a:ea typeface="ＭＳ Ｐゴシック" charset="0"/>
              </a:rPr>
              <a:t>31551 patient years</a:t>
            </a:r>
          </a:p>
          <a:p>
            <a:pPr marL="457200" lvl="1" indent="0">
              <a:buFontTx/>
              <a:buNone/>
              <a:defRPr/>
            </a:pPr>
            <a:r>
              <a:rPr lang="en-US" sz="2000" dirty="0" smtClean="0">
                <a:ea typeface="ＭＳ Ｐゴシック" charset="0"/>
              </a:rPr>
              <a:t>=&gt; 7887  patients</a:t>
            </a:r>
          </a:p>
          <a:p>
            <a:pPr>
              <a:defRP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19819643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ea typeface="MS PGothic" charset="0"/>
              </a:rPr>
              <a:t>Conclusions – PTP study</a:t>
            </a:r>
            <a:endParaRPr lang="en-US" dirty="0">
              <a:ea typeface="MS PGothic" charset="0"/>
            </a:endParaRPr>
          </a:p>
        </p:txBody>
      </p:sp>
      <p:sp>
        <p:nvSpPr>
          <p:cNvPr id="23555" name="Content Placeholder 2"/>
          <p:cNvSpPr>
            <a:spLocks noGrp="1"/>
          </p:cNvSpPr>
          <p:nvPr>
            <p:ph idx="1"/>
          </p:nvPr>
        </p:nvSpPr>
        <p:spPr/>
        <p:txBody>
          <a:bodyPr>
            <a:normAutofit lnSpcReduction="10000"/>
          </a:bodyPr>
          <a:lstStyle/>
          <a:p>
            <a:pPr>
              <a:lnSpc>
                <a:spcPct val="150000"/>
              </a:lnSpc>
            </a:pPr>
            <a:r>
              <a:rPr lang="en-US" dirty="0" smtClean="0">
                <a:latin typeface="+mj-lt"/>
                <a:ea typeface="MS PGothic" charset="0"/>
              </a:rPr>
              <a:t>More </a:t>
            </a:r>
            <a:r>
              <a:rPr lang="en-US" dirty="0">
                <a:latin typeface="+mj-lt"/>
                <a:ea typeface="MS PGothic" charset="0"/>
              </a:rPr>
              <a:t>than half of the inhibitors was cleared, </a:t>
            </a:r>
            <a:r>
              <a:rPr lang="en-US" dirty="0" smtClean="0">
                <a:latin typeface="+mj-lt"/>
                <a:ea typeface="MS PGothic" charset="0"/>
              </a:rPr>
              <a:t>either spontaneously </a:t>
            </a:r>
            <a:r>
              <a:rPr lang="en-US" dirty="0">
                <a:latin typeface="+mj-lt"/>
                <a:ea typeface="MS PGothic" charset="0"/>
              </a:rPr>
              <a:t>or with ITI</a:t>
            </a:r>
          </a:p>
          <a:p>
            <a:pPr>
              <a:lnSpc>
                <a:spcPct val="150000"/>
              </a:lnSpc>
            </a:pPr>
            <a:r>
              <a:rPr lang="en-US" dirty="0">
                <a:latin typeface="+mj-lt"/>
                <a:ea typeface="MS PGothic" charset="0"/>
              </a:rPr>
              <a:t>More than half was low responder</a:t>
            </a:r>
          </a:p>
          <a:p>
            <a:pPr>
              <a:lnSpc>
                <a:spcPct val="150000"/>
              </a:lnSpc>
            </a:pPr>
            <a:r>
              <a:rPr lang="en-US" dirty="0">
                <a:latin typeface="+mj-lt"/>
                <a:ea typeface="MS PGothic" charset="0"/>
              </a:rPr>
              <a:t>Two only were refractory to </a:t>
            </a:r>
            <a:r>
              <a:rPr lang="en-US" dirty="0" smtClean="0">
                <a:latin typeface="+mj-lt"/>
                <a:ea typeface="MS PGothic" charset="0"/>
              </a:rPr>
              <a:t>ITI</a:t>
            </a:r>
          </a:p>
          <a:p>
            <a:pPr>
              <a:lnSpc>
                <a:spcPct val="150000"/>
              </a:lnSpc>
            </a:pPr>
            <a:r>
              <a:rPr lang="en-US" dirty="0" smtClean="0">
                <a:latin typeface="+mj-lt"/>
                <a:ea typeface="MS PGothic" charset="0"/>
              </a:rPr>
              <a:t>1 in 4 had surgery and/or intense treatment in the previous 2 months.</a:t>
            </a:r>
            <a:endParaRPr lang="en-US" dirty="0">
              <a:latin typeface="+mj-lt"/>
              <a:ea typeface="MS PGothic" charset="0"/>
            </a:endParaRPr>
          </a:p>
          <a:p>
            <a:pPr>
              <a:lnSpc>
                <a:spcPct val="150000"/>
              </a:lnSpc>
            </a:pPr>
            <a:endParaRPr lang="en-US" dirty="0">
              <a:latin typeface="Times New Roman" charset="0"/>
              <a:ea typeface="MS PGothic" charset="0"/>
            </a:endParaRPr>
          </a:p>
          <a:p>
            <a:pPr>
              <a:lnSpc>
                <a:spcPct val="150000"/>
              </a:lnSpc>
            </a:pPr>
            <a:endParaRPr lang="en-US" dirty="0">
              <a:latin typeface="Times New Roman" charset="0"/>
              <a:ea typeface="MS PGothic" charset="0"/>
            </a:endParaRPr>
          </a:p>
        </p:txBody>
      </p:sp>
    </p:spTree>
    <p:extLst>
      <p:ext uri="{BB962C8B-B14F-4D97-AF65-F5344CB8AC3E}">
        <p14:creationId xmlns:p14="http://schemas.microsoft.com/office/powerpoint/2010/main" val="11325538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Tolerance Treatment</a:t>
            </a:r>
            <a:endParaRPr lang="en-US" dirty="0"/>
          </a:p>
        </p:txBody>
      </p:sp>
      <p:pic>
        <p:nvPicPr>
          <p:cNvPr id="3" name="Picture 2"/>
          <p:cNvPicPr>
            <a:picLocks noChangeAspect="1"/>
          </p:cNvPicPr>
          <p:nvPr/>
        </p:nvPicPr>
        <p:blipFill>
          <a:blip r:embed="rId2"/>
          <a:stretch>
            <a:fillRect/>
          </a:stretch>
        </p:blipFill>
        <p:spPr>
          <a:xfrm>
            <a:off x="0" y="1178750"/>
            <a:ext cx="9144000" cy="5875421"/>
          </a:xfrm>
          <a:prstGeom prst="rect">
            <a:avLst/>
          </a:prstGeom>
        </p:spPr>
      </p:pic>
    </p:spTree>
    <p:extLst>
      <p:ext uri="{BB962C8B-B14F-4D97-AF65-F5344CB8AC3E}">
        <p14:creationId xmlns:p14="http://schemas.microsoft.com/office/powerpoint/2010/main" val="40853843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251520" y="6174305"/>
            <a:ext cx="4712806" cy="1128064"/>
          </a:xfrm>
        </p:spPr>
        <p:txBody>
          <a:bodyPr>
            <a:noAutofit/>
          </a:bodyPr>
          <a:lstStyle/>
          <a:p>
            <a:pPr marL="0" indent="0">
              <a:buNone/>
            </a:pPr>
            <a:r>
              <a:rPr lang="en-US" sz="1600" dirty="0" err="1" smtClean="0"/>
              <a:t>Caram</a:t>
            </a:r>
            <a:r>
              <a:rPr lang="en-US" sz="1600" dirty="0" smtClean="0"/>
              <a:t> </a:t>
            </a:r>
            <a:r>
              <a:rPr lang="en-US" sz="1600" dirty="0"/>
              <a:t>C, </a:t>
            </a:r>
            <a:r>
              <a:rPr lang="en-US" sz="1600" dirty="0" smtClean="0"/>
              <a:t>et </a:t>
            </a:r>
            <a:r>
              <a:rPr lang="en-US" sz="1600" dirty="0"/>
              <a:t>al. </a:t>
            </a:r>
            <a:r>
              <a:rPr lang="en-US" sz="1600" dirty="0" err="1" smtClean="0"/>
              <a:t>Thromb</a:t>
            </a:r>
            <a:r>
              <a:rPr lang="en-US" sz="1600" dirty="0" smtClean="0"/>
              <a:t> </a:t>
            </a:r>
            <a:r>
              <a:rPr lang="en-US" sz="1600" dirty="0" err="1"/>
              <a:t>Haemost</a:t>
            </a:r>
            <a:r>
              <a:rPr lang="en-US" sz="1600" dirty="0"/>
              <a:t> 2011;105:59–65. </a:t>
            </a:r>
            <a:endParaRPr lang="en-US" sz="1600" dirty="0" smtClean="0"/>
          </a:p>
        </p:txBody>
      </p:sp>
      <p:sp>
        <p:nvSpPr>
          <p:cNvPr id="7" name="Content Placeholder 6"/>
          <p:cNvSpPr>
            <a:spLocks noGrp="1"/>
          </p:cNvSpPr>
          <p:nvPr>
            <p:ph sz="quarter" idx="4"/>
          </p:nvPr>
        </p:nvSpPr>
        <p:spPr>
          <a:xfrm>
            <a:off x="4707015" y="6174305"/>
            <a:ext cx="4041775" cy="456126"/>
          </a:xfrm>
        </p:spPr>
        <p:txBody>
          <a:bodyPr>
            <a:noAutofit/>
          </a:bodyPr>
          <a:lstStyle/>
          <a:p>
            <a:pPr marL="0" indent="0">
              <a:buNone/>
            </a:pPr>
            <a:r>
              <a:rPr lang="en-US" sz="1600" dirty="0" err="1"/>
              <a:t>Tagariello</a:t>
            </a:r>
            <a:r>
              <a:rPr lang="en-US" sz="1600" dirty="0"/>
              <a:t> G, et </a:t>
            </a:r>
            <a:r>
              <a:rPr lang="en-US" sz="1600" dirty="0" smtClean="0"/>
              <a:t>al J </a:t>
            </a:r>
            <a:r>
              <a:rPr lang="en-US" sz="1600" dirty="0" err="1"/>
              <a:t>Hematol</a:t>
            </a:r>
            <a:r>
              <a:rPr lang="en-US" sz="1600" dirty="0"/>
              <a:t> </a:t>
            </a:r>
            <a:r>
              <a:rPr lang="en-US" sz="1600" dirty="0" err="1"/>
              <a:t>Oncol</a:t>
            </a:r>
            <a:r>
              <a:rPr lang="en-US" sz="1600" dirty="0"/>
              <a:t> 2013;6:63. </a:t>
            </a:r>
          </a:p>
        </p:txBody>
      </p:sp>
      <p:sp>
        <p:nvSpPr>
          <p:cNvPr id="4" name="Title 3"/>
          <p:cNvSpPr>
            <a:spLocks noGrp="1"/>
          </p:cNvSpPr>
          <p:nvPr>
            <p:ph type="title"/>
          </p:nvPr>
        </p:nvSpPr>
        <p:spPr/>
        <p:txBody>
          <a:bodyPr/>
          <a:lstStyle/>
          <a:p>
            <a:r>
              <a:rPr lang="en-US" dirty="0" smtClean="0"/>
              <a:t>Inhibitor clearance</a:t>
            </a:r>
            <a:endParaRPr lang="en-US" dirty="0"/>
          </a:p>
        </p:txBody>
      </p:sp>
      <p:graphicFrame>
        <p:nvGraphicFramePr>
          <p:cNvPr id="8" name="Chart 7"/>
          <p:cNvGraphicFramePr/>
          <p:nvPr>
            <p:extLst>
              <p:ext uri="{D42A27DB-BD31-4B8C-83A1-F6EECF244321}">
                <p14:modId xmlns:p14="http://schemas.microsoft.com/office/powerpoint/2010/main" val="827012664"/>
              </p:ext>
            </p:extLst>
          </p:nvPr>
        </p:nvGraphicFramePr>
        <p:xfrm>
          <a:off x="280380" y="1582667"/>
          <a:ext cx="4069052" cy="34976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4289128278"/>
              </p:ext>
            </p:extLst>
          </p:nvPr>
        </p:nvGraphicFramePr>
        <p:xfrm>
          <a:off x="4472730" y="1582666"/>
          <a:ext cx="4429300" cy="34976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502801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C00000"/>
                </a:solidFill>
              </a:rPr>
              <a:t>Conclusion</a:t>
            </a:r>
            <a:endParaRPr lang="en-US" sz="3200" b="1" dirty="0">
              <a:solidFill>
                <a:srgbClr val="C00000"/>
              </a:solidFill>
            </a:endParaRPr>
          </a:p>
        </p:txBody>
      </p:sp>
      <p:sp>
        <p:nvSpPr>
          <p:cNvPr id="3" name="Content Placeholder 2"/>
          <p:cNvSpPr>
            <a:spLocks noGrp="1"/>
          </p:cNvSpPr>
          <p:nvPr>
            <p:ph idx="1"/>
          </p:nvPr>
        </p:nvSpPr>
        <p:spPr/>
        <p:txBody>
          <a:bodyPr>
            <a:normAutofit/>
          </a:bodyPr>
          <a:lstStyle/>
          <a:p>
            <a:r>
              <a:rPr lang="en-GB" sz="2800" dirty="0" smtClean="0">
                <a:solidFill>
                  <a:srgbClr val="002060"/>
                </a:solidFill>
              </a:rPr>
              <a:t>Over the last 30 year the data collection capacity has enormously increased</a:t>
            </a:r>
          </a:p>
          <a:p>
            <a:endParaRPr lang="en-GB" sz="2800" dirty="0">
              <a:solidFill>
                <a:srgbClr val="002060"/>
              </a:solidFill>
            </a:endParaRPr>
          </a:p>
          <a:p>
            <a:r>
              <a:rPr lang="en-GB" sz="2800" dirty="0" smtClean="0">
                <a:solidFill>
                  <a:srgbClr val="002060"/>
                </a:solidFill>
              </a:rPr>
              <a:t>However, a purely observational approach has not produced any actionable evidence</a:t>
            </a:r>
            <a:endParaRPr lang="en-GB" sz="2800" dirty="0">
              <a:solidFill>
                <a:srgbClr val="002060"/>
              </a:solidFill>
            </a:endParaRPr>
          </a:p>
          <a:p>
            <a:endParaRPr lang="en-GB" sz="2800" dirty="0" smtClean="0">
              <a:solidFill>
                <a:srgbClr val="002060"/>
              </a:solidFill>
            </a:endParaRPr>
          </a:p>
          <a:p>
            <a:r>
              <a:rPr lang="en-GB" sz="2800" dirty="0" smtClean="0">
                <a:solidFill>
                  <a:srgbClr val="002060"/>
                </a:solidFill>
              </a:rPr>
              <a:t>We need to climb up one step in our capacity to produce trustable </a:t>
            </a:r>
            <a:r>
              <a:rPr lang="en-GB" sz="2800" dirty="0" smtClean="0">
                <a:solidFill>
                  <a:srgbClr val="002060"/>
                </a:solidFill>
              </a:rPr>
              <a:t>comparative </a:t>
            </a:r>
            <a:r>
              <a:rPr lang="en-GB" sz="2800" dirty="0" smtClean="0">
                <a:solidFill>
                  <a:srgbClr val="002060"/>
                </a:solidFill>
              </a:rPr>
              <a:t>data</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6180" y="2608074"/>
            <a:ext cx="1365221" cy="135915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1837" y="582059"/>
            <a:ext cx="5305112" cy="5281532"/>
          </a:xfrm>
          <a:prstGeom prst="rect">
            <a:avLst/>
          </a:prstGeom>
        </p:spPr>
      </p:pic>
    </p:spTree>
    <p:extLst>
      <p:ext uri="{BB962C8B-B14F-4D97-AF65-F5344CB8AC3E}">
        <p14:creationId xmlns:p14="http://schemas.microsoft.com/office/powerpoint/2010/main" val="1370923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3000" fill="hold"/>
                                        <p:tgtEl>
                                          <p:spTgt spid="2"/>
                                        </p:tgtEl>
                                      </p:cBhvr>
                                      <p:by x="400000" y="400000"/>
                                    </p:animScale>
                                  </p:child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llusions.org/samecol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615" y="1159485"/>
            <a:ext cx="6705745" cy="5072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3690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llusions.org/samecol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615" y="1159485"/>
            <a:ext cx="6705745" cy="50725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21850" y="3474005"/>
            <a:ext cx="2475275"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636904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r>
              <a:rPr lang="en-US" dirty="0" smtClean="0"/>
              <a:t>Slides available for download at:</a:t>
            </a:r>
          </a:p>
          <a:p>
            <a:r>
              <a:rPr lang="en-US" dirty="0" smtClean="0">
                <a:hlinkClick r:id="rId2"/>
              </a:rPr>
              <a:t>http://hemophilia.mcmaster.ca</a:t>
            </a:r>
            <a:endParaRPr lang="en-US" dirty="0" smtClean="0"/>
          </a:p>
          <a:p>
            <a:endParaRPr lang="en-US" dirty="0"/>
          </a:p>
        </p:txBody>
      </p:sp>
    </p:spTree>
    <p:extLst>
      <p:ext uri="{BB962C8B-B14F-4D97-AF65-F5344CB8AC3E}">
        <p14:creationId xmlns:p14="http://schemas.microsoft.com/office/powerpoint/2010/main" val="120163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 know</a:t>
            </a:r>
            <a:endParaRPr lang="en-US" dirty="0"/>
          </a:p>
        </p:txBody>
      </p:sp>
      <p:sp>
        <p:nvSpPr>
          <p:cNvPr id="3" name="Content Placeholder 2"/>
          <p:cNvSpPr>
            <a:spLocks noGrp="1"/>
          </p:cNvSpPr>
          <p:nvPr>
            <p:ph idx="1"/>
          </p:nvPr>
        </p:nvSpPr>
        <p:spPr/>
        <p:txBody>
          <a:bodyPr>
            <a:normAutofit fontScale="92500"/>
          </a:bodyPr>
          <a:lstStyle/>
          <a:p>
            <a:r>
              <a:rPr lang="en-US" dirty="0" smtClean="0"/>
              <a:t>About </a:t>
            </a:r>
            <a:r>
              <a:rPr lang="en-US" sz="2800" dirty="0" smtClean="0"/>
              <a:t>1/</a:t>
            </a:r>
            <a:r>
              <a:rPr lang="en-US" sz="2800" dirty="0" smtClean="0"/>
              <a:t>3</a:t>
            </a:r>
            <a:r>
              <a:rPr lang="en-US" dirty="0" smtClean="0"/>
              <a:t> </a:t>
            </a:r>
            <a:r>
              <a:rPr lang="en-US" dirty="0" smtClean="0"/>
              <a:t>of PUPs develop some form of </a:t>
            </a:r>
            <a:r>
              <a:rPr lang="en-US" dirty="0" smtClean="0"/>
              <a:t>inhibitory </a:t>
            </a:r>
            <a:r>
              <a:rPr lang="en-US" dirty="0" smtClean="0"/>
              <a:t>response</a:t>
            </a:r>
          </a:p>
          <a:p>
            <a:pPr lvl="1"/>
            <a:r>
              <a:rPr lang="en-US" dirty="0" smtClean="0"/>
              <a:t>Extreme variability and inconsistency of </a:t>
            </a:r>
            <a:r>
              <a:rPr lang="en-US" dirty="0" smtClean="0"/>
              <a:t>results</a:t>
            </a:r>
          </a:p>
          <a:p>
            <a:pPr lvl="1"/>
            <a:r>
              <a:rPr lang="en-US" dirty="0" smtClean="0"/>
              <a:t>Subclinical antibodies responsible for variation in half-life?</a:t>
            </a:r>
            <a:endParaRPr lang="en-US" dirty="0" smtClean="0"/>
          </a:p>
          <a:p>
            <a:r>
              <a:rPr lang="en-US" dirty="0" smtClean="0"/>
              <a:t>About ¾ of inhibitors </a:t>
            </a:r>
            <a:r>
              <a:rPr lang="en-US" dirty="0" smtClean="0"/>
              <a:t>disappears at some point</a:t>
            </a:r>
            <a:endParaRPr lang="en-US" dirty="0" smtClean="0"/>
          </a:p>
          <a:p>
            <a:pPr lvl="1"/>
            <a:r>
              <a:rPr lang="en-US" dirty="0" smtClean="0"/>
              <a:t>ITI?</a:t>
            </a:r>
          </a:p>
          <a:p>
            <a:r>
              <a:rPr lang="en-US" dirty="0" err="1" smtClean="0"/>
              <a:t>QoL</a:t>
            </a:r>
            <a:r>
              <a:rPr lang="en-US" dirty="0" smtClean="0"/>
              <a:t> of patients with persistent inhibitors is reduced</a:t>
            </a:r>
          </a:p>
        </p:txBody>
      </p:sp>
    </p:spTree>
    <p:extLst>
      <p:ext uri="{BB962C8B-B14F-4D97-AF65-F5344CB8AC3E}">
        <p14:creationId xmlns:p14="http://schemas.microsoft.com/office/powerpoint/2010/main" val="28137636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1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81525" y="6581001"/>
            <a:ext cx="4562475" cy="276999"/>
          </a:xfrm>
          <a:prstGeom prst="rect">
            <a:avLst/>
          </a:prstGeom>
        </p:spPr>
        <p:txBody>
          <a:bodyPr wrap="square">
            <a:spAutoFit/>
          </a:bodyPr>
          <a:lstStyle/>
          <a:p>
            <a:pPr algn="r"/>
            <a:r>
              <a:rPr lang="en-US" sz="1200" dirty="0" smtClean="0">
                <a:latin typeface="Verdana" pitchFamily="34" charset="0"/>
                <a:ea typeface="Verdana" pitchFamily="34" charset="0"/>
                <a:cs typeface="Verdana" pitchFamily="34" charset="0"/>
              </a:rPr>
              <a:t>Coppola A </a:t>
            </a:r>
            <a:r>
              <a:rPr lang="en-US" sz="1200" i="1" dirty="0" smtClean="0">
                <a:latin typeface="Verdana" pitchFamily="34" charset="0"/>
                <a:ea typeface="Verdana" pitchFamily="34" charset="0"/>
                <a:cs typeface="Verdana" pitchFamily="34" charset="0"/>
              </a:rPr>
              <a:t>et al. Haemophilia</a:t>
            </a:r>
            <a:r>
              <a:rPr lang="en-US" sz="1200" dirty="0" smtClean="0">
                <a:latin typeface="Verdana" pitchFamily="34" charset="0"/>
                <a:ea typeface="Verdana" pitchFamily="34" charset="0"/>
                <a:cs typeface="Verdana" pitchFamily="34" charset="0"/>
              </a:rPr>
              <a:t>,</a:t>
            </a:r>
            <a:r>
              <a:rPr lang="en-US" sz="1200" i="1" dirty="0" smtClean="0">
                <a:latin typeface="Verdana" pitchFamily="34" charset="0"/>
                <a:ea typeface="Verdana" pitchFamily="34" charset="0"/>
                <a:cs typeface="Verdana" pitchFamily="34" charset="0"/>
              </a:rPr>
              <a:t>16 </a:t>
            </a:r>
            <a:r>
              <a:rPr lang="en-US" sz="1200" i="1" dirty="0" err="1">
                <a:latin typeface="Verdana" pitchFamily="34" charset="0"/>
                <a:ea typeface="Verdana" pitchFamily="34" charset="0"/>
                <a:cs typeface="Verdana" pitchFamily="34" charset="0"/>
              </a:rPr>
              <a:t>Suppl</a:t>
            </a:r>
            <a:r>
              <a:rPr lang="en-US" sz="1200" i="1" dirty="0">
                <a:latin typeface="Verdana" pitchFamily="34" charset="0"/>
                <a:ea typeface="Verdana" pitchFamily="34" charset="0"/>
                <a:cs typeface="Verdana" pitchFamily="34" charset="0"/>
              </a:rPr>
              <a:t> </a:t>
            </a:r>
            <a:r>
              <a:rPr lang="en-US" sz="1200" i="1" dirty="0" smtClean="0">
                <a:latin typeface="Verdana" pitchFamily="34" charset="0"/>
                <a:ea typeface="Verdana" pitchFamily="34" charset="0"/>
                <a:cs typeface="Verdana" pitchFamily="34" charset="0"/>
              </a:rPr>
              <a:t>1</a:t>
            </a:r>
            <a:r>
              <a:rPr lang="en-US" sz="1200" dirty="0" smtClean="0">
                <a:latin typeface="Verdana" pitchFamily="34" charset="0"/>
                <a:ea typeface="Verdana" pitchFamily="34" charset="0"/>
                <a:cs typeface="Verdana" pitchFamily="34" charset="0"/>
              </a:rPr>
              <a:t>:13–9.</a:t>
            </a:r>
            <a:endParaRPr lang="en-US" sz="1200" dirty="0">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35816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156201" y="1454422"/>
            <a:ext cx="2605867" cy="1318162"/>
            <a:chOff x="6139543" y="1861393"/>
            <a:chExt cx="2605867" cy="1318162"/>
          </a:xfrm>
        </p:grpSpPr>
        <p:sp>
          <p:nvSpPr>
            <p:cNvPr id="31" name="TextBox 30"/>
            <p:cNvSpPr txBox="1"/>
            <p:nvPr/>
          </p:nvSpPr>
          <p:spPr>
            <a:xfrm>
              <a:off x="6388675" y="2002676"/>
              <a:ext cx="2356735" cy="954107"/>
            </a:xfrm>
            <a:prstGeom prst="rect">
              <a:avLst/>
            </a:prstGeom>
            <a:noFill/>
          </p:spPr>
          <p:txBody>
            <a:bodyPr wrap="none" rtlCol="0">
              <a:spAutoFit/>
            </a:bodyPr>
            <a:lstStyle/>
            <a:p>
              <a:r>
                <a:rPr lang="it-IT" sz="1400" b="1" dirty="0" err="1" smtClean="0">
                  <a:latin typeface="Verdana" pitchFamily="34" charset="0"/>
                  <a:ea typeface="Verdana" pitchFamily="34" charset="0"/>
                  <a:cs typeface="Verdana" pitchFamily="34" charset="0"/>
                </a:rPr>
                <a:t>Previous</a:t>
              </a:r>
              <a:r>
                <a:rPr lang="it-IT" sz="1400" b="1" dirty="0" smtClean="0">
                  <a:latin typeface="Verdana" pitchFamily="34" charset="0"/>
                  <a:ea typeface="Verdana" pitchFamily="34" charset="0"/>
                  <a:cs typeface="Verdana" pitchFamily="34" charset="0"/>
                </a:rPr>
                <a:t> F8 </a:t>
              </a:r>
              <a:r>
                <a:rPr lang="it-IT" sz="1400" b="1" dirty="0" err="1" smtClean="0">
                  <a:latin typeface="Verdana" pitchFamily="34" charset="0"/>
                  <a:ea typeface="Verdana" pitchFamily="34" charset="0"/>
                  <a:cs typeface="Verdana" pitchFamily="34" charset="0"/>
                </a:rPr>
                <a:t>exposure</a:t>
              </a:r>
              <a:endParaRPr lang="it-IT" sz="1400" b="1" dirty="0" smtClean="0">
                <a:latin typeface="Verdana" pitchFamily="34" charset="0"/>
                <a:ea typeface="Verdana" pitchFamily="34" charset="0"/>
                <a:cs typeface="Verdana" pitchFamily="34" charset="0"/>
              </a:endParaRPr>
            </a:p>
            <a:p>
              <a:r>
                <a:rPr lang="it-IT" sz="1400" b="1" dirty="0" smtClean="0">
                  <a:latin typeface="Verdana" pitchFamily="34" charset="0"/>
                  <a:ea typeface="Verdana" pitchFamily="34" charset="0"/>
                  <a:cs typeface="Verdana" pitchFamily="34" charset="0"/>
                </a:rPr>
                <a:t>CTL-4 polymorphism</a:t>
              </a:r>
            </a:p>
            <a:p>
              <a:r>
                <a:rPr lang="it-IT" sz="1400" b="1" dirty="0" smtClean="0">
                  <a:latin typeface="Verdana" pitchFamily="34" charset="0"/>
                  <a:ea typeface="Verdana" pitchFamily="34" charset="0"/>
                  <a:cs typeface="Verdana" pitchFamily="34" charset="0"/>
                </a:rPr>
                <a:t>FVIII </a:t>
              </a:r>
              <a:r>
                <a:rPr lang="it-IT" sz="1400" b="1" dirty="0" err="1" smtClean="0">
                  <a:latin typeface="Verdana" pitchFamily="34" charset="0"/>
                  <a:ea typeface="Verdana" pitchFamily="34" charset="0"/>
                  <a:cs typeface="Verdana" pitchFamily="34" charset="0"/>
                </a:rPr>
                <a:t>genotype</a:t>
              </a:r>
              <a:endParaRPr lang="it-IT" sz="1400" b="1" dirty="0" smtClean="0">
                <a:latin typeface="Verdana" pitchFamily="34" charset="0"/>
                <a:ea typeface="Verdana" pitchFamily="34" charset="0"/>
                <a:cs typeface="Verdana" pitchFamily="34" charset="0"/>
              </a:endParaRPr>
            </a:p>
            <a:p>
              <a:r>
                <a:rPr lang="it-IT" sz="1400" b="1" dirty="0" smtClean="0">
                  <a:latin typeface="Verdana" pitchFamily="34" charset="0"/>
                  <a:ea typeface="Verdana" pitchFamily="34" charset="0"/>
                  <a:cs typeface="Verdana" pitchFamily="34" charset="0"/>
                </a:rPr>
                <a:t>(</a:t>
              </a:r>
              <a:r>
                <a:rPr lang="it-IT" sz="1400" b="1" dirty="0" err="1" smtClean="0">
                  <a:latin typeface="Verdana" pitchFamily="34" charset="0"/>
                  <a:ea typeface="Verdana" pitchFamily="34" charset="0"/>
                  <a:cs typeface="Verdana" pitchFamily="34" charset="0"/>
                </a:rPr>
                <a:t>missense</a:t>
              </a:r>
              <a:r>
                <a:rPr lang="it-IT" sz="1400" b="1" dirty="0" smtClean="0">
                  <a:latin typeface="Verdana" pitchFamily="34" charset="0"/>
                  <a:ea typeface="Verdana" pitchFamily="34" charset="0"/>
                  <a:cs typeface="Verdana" pitchFamily="34" charset="0"/>
                </a:rPr>
                <a:t>/</a:t>
              </a:r>
              <a:r>
                <a:rPr lang="it-IT" sz="1400" b="1" dirty="0" err="1" smtClean="0">
                  <a:latin typeface="Verdana" pitchFamily="34" charset="0"/>
                  <a:ea typeface="Verdana" pitchFamily="34" charset="0"/>
                  <a:cs typeface="Verdana" pitchFamily="34" charset="0"/>
                </a:rPr>
                <a:t>point</a:t>
              </a:r>
              <a:r>
                <a:rPr lang="it-IT" sz="1400" b="1" dirty="0" smtClean="0">
                  <a:latin typeface="Verdana" pitchFamily="34" charset="0"/>
                  <a:ea typeface="Verdana" pitchFamily="34" charset="0"/>
                  <a:cs typeface="Verdana" pitchFamily="34" charset="0"/>
                </a:rPr>
                <a:t>)</a:t>
              </a:r>
              <a:endParaRPr lang="en-US" sz="1400" b="1" dirty="0">
                <a:latin typeface="Verdana" pitchFamily="34" charset="0"/>
                <a:ea typeface="Verdana" pitchFamily="34" charset="0"/>
                <a:cs typeface="Verdana" pitchFamily="34" charset="0"/>
              </a:endParaRPr>
            </a:p>
          </p:txBody>
        </p:sp>
        <p:cxnSp>
          <p:nvCxnSpPr>
            <p:cNvPr id="25" name="Straight Arrow Connector 24"/>
            <p:cNvCxnSpPr/>
            <p:nvPr/>
          </p:nvCxnSpPr>
          <p:spPr>
            <a:xfrm flipV="1">
              <a:off x="6139543" y="1861393"/>
              <a:ext cx="0" cy="131816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6149440" y="2790765"/>
            <a:ext cx="2684137" cy="1296387"/>
            <a:chOff x="6149439" y="3438833"/>
            <a:chExt cx="2684137" cy="1296387"/>
          </a:xfrm>
        </p:grpSpPr>
        <p:cxnSp>
          <p:nvCxnSpPr>
            <p:cNvPr id="26" name="Straight Arrow Connector 25"/>
            <p:cNvCxnSpPr/>
            <p:nvPr/>
          </p:nvCxnSpPr>
          <p:spPr>
            <a:xfrm>
              <a:off x="6149439" y="3438833"/>
              <a:ext cx="0" cy="129638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96690" y="3469906"/>
              <a:ext cx="2436886" cy="984885"/>
            </a:xfrm>
            <a:prstGeom prst="rect">
              <a:avLst/>
            </a:prstGeom>
            <a:noFill/>
          </p:spPr>
          <p:txBody>
            <a:bodyPr wrap="none" rtlCol="0">
              <a:spAutoFit/>
            </a:bodyPr>
            <a:lstStyle/>
            <a:p>
              <a:r>
                <a:rPr lang="it-IT" sz="1400" b="1" dirty="0" smtClean="0">
                  <a:latin typeface="Verdana" pitchFamily="34" charset="0"/>
                  <a:ea typeface="Verdana" pitchFamily="34" charset="0"/>
                  <a:cs typeface="Verdana" pitchFamily="34" charset="0"/>
                </a:rPr>
                <a:t>IL10, TNF-a</a:t>
              </a:r>
            </a:p>
            <a:p>
              <a:r>
                <a:rPr lang="it-IT" sz="1400" b="1" dirty="0" smtClean="0">
                  <a:latin typeface="Verdana" pitchFamily="34" charset="0"/>
                  <a:ea typeface="Verdana" pitchFamily="34" charset="0"/>
                  <a:cs typeface="Verdana" pitchFamily="34" charset="0"/>
                </a:rPr>
                <a:t>polymorphism</a:t>
              </a:r>
            </a:p>
            <a:p>
              <a:r>
                <a:rPr lang="it-IT" sz="1400" b="1" dirty="0" smtClean="0">
                  <a:latin typeface="Verdana" pitchFamily="34" charset="0"/>
                  <a:ea typeface="Verdana" pitchFamily="34" charset="0"/>
                  <a:cs typeface="Verdana" pitchFamily="34" charset="0"/>
                </a:rPr>
                <a:t>FVIII </a:t>
              </a:r>
              <a:r>
                <a:rPr lang="it-IT" sz="1400" b="1" dirty="0" err="1" smtClean="0">
                  <a:latin typeface="Verdana" pitchFamily="34" charset="0"/>
                  <a:ea typeface="Verdana" pitchFamily="34" charset="0"/>
                  <a:cs typeface="Verdana" pitchFamily="34" charset="0"/>
                </a:rPr>
                <a:t>genotype</a:t>
              </a:r>
              <a:endParaRPr lang="it-IT" sz="1400" b="1" dirty="0" smtClean="0">
                <a:latin typeface="Verdana" pitchFamily="34" charset="0"/>
                <a:ea typeface="Verdana" pitchFamily="34" charset="0"/>
                <a:cs typeface="Verdana" pitchFamily="34" charset="0"/>
              </a:endParaRPr>
            </a:p>
            <a:p>
              <a:r>
                <a:rPr lang="it-IT" sz="1400" b="1" dirty="0" smtClean="0">
                  <a:latin typeface="Verdana" pitchFamily="34" charset="0"/>
                  <a:ea typeface="Verdana" pitchFamily="34" charset="0"/>
                  <a:cs typeface="Verdana" pitchFamily="34" charset="0"/>
                </a:rPr>
                <a:t>(</a:t>
              </a:r>
              <a:r>
                <a:rPr lang="it-IT" sz="1400" b="1" dirty="0" err="1" smtClean="0">
                  <a:latin typeface="Verdana" pitchFamily="34" charset="0"/>
                  <a:ea typeface="Verdana" pitchFamily="34" charset="0"/>
                  <a:cs typeface="Verdana" pitchFamily="34" charset="0"/>
                </a:rPr>
                <a:t>deletions</a:t>
              </a:r>
              <a:r>
                <a:rPr lang="it-IT" sz="1400" b="1" dirty="0" smtClean="0">
                  <a:latin typeface="Verdana" pitchFamily="34" charset="0"/>
                  <a:ea typeface="Verdana" pitchFamily="34" charset="0"/>
                  <a:cs typeface="Verdana" pitchFamily="34" charset="0"/>
                </a:rPr>
                <a:t>/</a:t>
              </a:r>
              <a:r>
                <a:rPr lang="it-IT" sz="1400" b="1" dirty="0" err="1" smtClean="0">
                  <a:latin typeface="Verdana" pitchFamily="34" charset="0"/>
                  <a:ea typeface="Verdana" pitchFamily="34" charset="0"/>
                  <a:cs typeface="Verdana" pitchFamily="34" charset="0"/>
                </a:rPr>
                <a:t>inversions</a:t>
              </a:r>
              <a:r>
                <a:rPr lang="it-IT" sz="1600" b="1" dirty="0" smtClean="0"/>
                <a:t>)</a:t>
              </a:r>
              <a:endParaRPr lang="en-US" sz="1600" b="1" dirty="0"/>
            </a:p>
          </p:txBody>
        </p:sp>
      </p:grpSp>
      <p:sp>
        <p:nvSpPr>
          <p:cNvPr id="3" name="Rectangle 2"/>
          <p:cNvSpPr/>
          <p:nvPr/>
        </p:nvSpPr>
        <p:spPr>
          <a:xfrm>
            <a:off x="585024" y="1428781"/>
            <a:ext cx="5367646" cy="4719333"/>
          </a:xfrm>
          <a:prstGeom prst="rect">
            <a:avLst/>
          </a:prstGeom>
          <a:solidFill>
            <a:schemeClr val="bg1">
              <a:lumMod val="8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F497D">
                  <a:lumMod val="75000"/>
                </a:srgbClr>
              </a:solidFill>
            </a:endParaRPr>
          </a:p>
        </p:txBody>
      </p:sp>
      <p:sp>
        <p:nvSpPr>
          <p:cNvPr id="4" name="Rectangle 3"/>
          <p:cNvSpPr/>
          <p:nvPr/>
        </p:nvSpPr>
        <p:spPr>
          <a:xfrm>
            <a:off x="585024" y="1428783"/>
            <a:ext cx="5367646" cy="3759660"/>
          </a:xfrm>
          <a:prstGeom prst="rect">
            <a:avLst/>
          </a:prstGeom>
          <a:gradFill flip="none" rotWithShape="1">
            <a:gsLst>
              <a:gs pos="0">
                <a:schemeClr val="bg1">
                  <a:lumMod val="95000"/>
                </a:schemeClr>
              </a:gs>
              <a:gs pos="100000">
                <a:schemeClr val="bg1"/>
              </a:gs>
            </a:gsLst>
            <a:lin ang="16200000" scaled="1"/>
            <a:tileRect/>
          </a:gra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F497D">
                  <a:lumMod val="75000"/>
                </a:srgbClr>
              </a:solidFill>
            </a:endParaRPr>
          </a:p>
        </p:txBody>
      </p:sp>
      <p:cxnSp>
        <p:nvCxnSpPr>
          <p:cNvPr id="6" name="Straight Connector 5"/>
          <p:cNvCxnSpPr/>
          <p:nvPr/>
        </p:nvCxnSpPr>
        <p:spPr>
          <a:xfrm>
            <a:off x="644394" y="2772584"/>
            <a:ext cx="5367646" cy="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5024" y="2302220"/>
            <a:ext cx="5367646"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34430" y="4060064"/>
            <a:ext cx="1033153" cy="1597400"/>
            <a:chOff x="748159" y="4027805"/>
            <a:chExt cx="1033153" cy="1680175"/>
          </a:xfrm>
        </p:grpSpPr>
        <p:sp>
          <p:nvSpPr>
            <p:cNvPr id="14" name="Freeform 13"/>
            <p:cNvSpPr/>
            <p:nvPr/>
          </p:nvSpPr>
          <p:spPr>
            <a:xfrm>
              <a:off x="748159" y="4027805"/>
              <a:ext cx="1033153" cy="1092534"/>
            </a:xfrm>
            <a:custGeom>
              <a:avLst/>
              <a:gdLst>
                <a:gd name="connsiteX0" fmla="*/ 0 w 1246909"/>
                <a:gd name="connsiteY0" fmla="*/ 1092534 h 1092534"/>
                <a:gd name="connsiteX1" fmla="*/ 391886 w 1246909"/>
                <a:gd name="connsiteY1" fmla="*/ 771900 h 1092534"/>
                <a:gd name="connsiteX2" fmla="*/ 676894 w 1246909"/>
                <a:gd name="connsiteY2" fmla="*/ 4 h 1092534"/>
                <a:gd name="connsiteX3" fmla="*/ 961901 w 1246909"/>
                <a:gd name="connsiteY3" fmla="*/ 783775 h 1092534"/>
                <a:gd name="connsiteX4" fmla="*/ 1246909 w 1246909"/>
                <a:gd name="connsiteY4" fmla="*/ 1068783 h 109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09" h="1092534">
                  <a:moveTo>
                    <a:pt x="0" y="1092534"/>
                  </a:moveTo>
                  <a:cubicBezTo>
                    <a:pt x="139535" y="1023261"/>
                    <a:pt x="279070" y="953988"/>
                    <a:pt x="391886" y="771900"/>
                  </a:cubicBezTo>
                  <a:cubicBezTo>
                    <a:pt x="504702" y="589812"/>
                    <a:pt x="581892" y="-1975"/>
                    <a:pt x="676894" y="4"/>
                  </a:cubicBezTo>
                  <a:cubicBezTo>
                    <a:pt x="771896" y="1983"/>
                    <a:pt x="866899" y="605645"/>
                    <a:pt x="961901" y="783775"/>
                  </a:cubicBezTo>
                  <a:cubicBezTo>
                    <a:pt x="1056904" y="961905"/>
                    <a:pt x="1151906" y="1015344"/>
                    <a:pt x="1246909" y="106878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F497D">
                    <a:lumMod val="75000"/>
                  </a:srgbClr>
                </a:solidFill>
              </a:endParaRPr>
            </a:p>
          </p:txBody>
        </p:sp>
        <p:cxnSp>
          <p:nvCxnSpPr>
            <p:cNvPr id="18" name="Straight Connector 17"/>
            <p:cNvCxnSpPr/>
            <p:nvPr/>
          </p:nvCxnSpPr>
          <p:spPr>
            <a:xfrm>
              <a:off x="1264735" y="5209811"/>
              <a:ext cx="0" cy="17813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076240" y="5351883"/>
              <a:ext cx="383438" cy="356097"/>
            </a:xfrm>
            <a:prstGeom prst="rect">
              <a:avLst/>
            </a:prstGeom>
            <a:noFill/>
            <a:ln>
              <a:noFill/>
            </a:ln>
          </p:spPr>
          <p:txBody>
            <a:bodyPr wrap="none" rtlCol="0">
              <a:spAutoFit/>
            </a:bodyPr>
            <a:lstStyle/>
            <a:p>
              <a:r>
                <a:rPr lang="it-IT" sz="1600" b="1" dirty="0" smtClean="0"/>
                <a:t>F8</a:t>
              </a:r>
              <a:endParaRPr lang="en-US" sz="1600" b="1" dirty="0"/>
            </a:p>
          </p:txBody>
        </p:sp>
      </p:grpSp>
      <p:grpSp>
        <p:nvGrpSpPr>
          <p:cNvPr id="38" name="Group 37"/>
          <p:cNvGrpSpPr/>
          <p:nvPr/>
        </p:nvGrpSpPr>
        <p:grpSpPr>
          <a:xfrm>
            <a:off x="2306960" y="2920605"/>
            <a:ext cx="1359646" cy="2983627"/>
            <a:chOff x="2220699" y="2817217"/>
            <a:chExt cx="1359646" cy="3138234"/>
          </a:xfrm>
        </p:grpSpPr>
        <p:sp>
          <p:nvSpPr>
            <p:cNvPr id="15" name="Freeform 14"/>
            <p:cNvSpPr/>
            <p:nvPr/>
          </p:nvSpPr>
          <p:spPr>
            <a:xfrm>
              <a:off x="2220699" y="2817217"/>
              <a:ext cx="1294397" cy="2291938"/>
            </a:xfrm>
            <a:custGeom>
              <a:avLst/>
              <a:gdLst>
                <a:gd name="connsiteX0" fmla="*/ 0 w 1246909"/>
                <a:gd name="connsiteY0" fmla="*/ 1092534 h 1092534"/>
                <a:gd name="connsiteX1" fmla="*/ 391886 w 1246909"/>
                <a:gd name="connsiteY1" fmla="*/ 771900 h 1092534"/>
                <a:gd name="connsiteX2" fmla="*/ 676894 w 1246909"/>
                <a:gd name="connsiteY2" fmla="*/ 4 h 1092534"/>
                <a:gd name="connsiteX3" fmla="*/ 961901 w 1246909"/>
                <a:gd name="connsiteY3" fmla="*/ 783775 h 1092534"/>
                <a:gd name="connsiteX4" fmla="*/ 1246909 w 1246909"/>
                <a:gd name="connsiteY4" fmla="*/ 1068783 h 109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09" h="1092534">
                  <a:moveTo>
                    <a:pt x="0" y="1092534"/>
                  </a:moveTo>
                  <a:cubicBezTo>
                    <a:pt x="139535" y="1023261"/>
                    <a:pt x="279070" y="953988"/>
                    <a:pt x="391886" y="771900"/>
                  </a:cubicBezTo>
                  <a:cubicBezTo>
                    <a:pt x="504702" y="589812"/>
                    <a:pt x="581892" y="-1975"/>
                    <a:pt x="676894" y="4"/>
                  </a:cubicBezTo>
                  <a:cubicBezTo>
                    <a:pt x="771896" y="1983"/>
                    <a:pt x="866899" y="605645"/>
                    <a:pt x="961901" y="783775"/>
                  </a:cubicBezTo>
                  <a:cubicBezTo>
                    <a:pt x="1056904" y="961905"/>
                    <a:pt x="1151906" y="1015344"/>
                    <a:pt x="1246909" y="106878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F497D">
                    <a:lumMod val="75000"/>
                  </a:srgbClr>
                </a:solidFill>
              </a:endParaRPr>
            </a:p>
          </p:txBody>
        </p:sp>
        <p:cxnSp>
          <p:nvCxnSpPr>
            <p:cNvPr id="19" name="Straight Connector 18"/>
            <p:cNvCxnSpPr/>
            <p:nvPr/>
          </p:nvCxnSpPr>
          <p:spPr>
            <a:xfrm>
              <a:off x="2901510" y="5208527"/>
              <a:ext cx="0" cy="17813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45301" y="5340374"/>
              <a:ext cx="1335044" cy="615077"/>
            </a:xfrm>
            <a:prstGeom prst="rect">
              <a:avLst/>
            </a:prstGeom>
            <a:noFill/>
            <a:ln>
              <a:noFill/>
            </a:ln>
          </p:spPr>
          <p:txBody>
            <a:bodyPr wrap="none" rtlCol="0">
              <a:spAutoFit/>
            </a:bodyPr>
            <a:lstStyle/>
            <a:p>
              <a:pPr algn="ctr"/>
              <a:r>
                <a:rPr lang="it-IT" sz="1600" b="1" dirty="0" smtClean="0"/>
                <a:t>F8</a:t>
              </a:r>
            </a:p>
            <a:p>
              <a:pPr algn="ctr"/>
              <a:r>
                <a:rPr lang="it-IT" sz="1600" b="1" dirty="0" err="1" smtClean="0"/>
                <a:t>Danger</a:t>
              </a:r>
              <a:r>
                <a:rPr lang="it-IT" sz="1600" b="1" dirty="0" smtClean="0"/>
                <a:t> </a:t>
              </a:r>
              <a:r>
                <a:rPr lang="it-IT" sz="1600" b="1" dirty="0" err="1" smtClean="0"/>
                <a:t>signal</a:t>
              </a:r>
              <a:endParaRPr lang="en-US" sz="1600" b="1" dirty="0"/>
            </a:p>
          </p:txBody>
        </p:sp>
      </p:grpSp>
      <p:grpSp>
        <p:nvGrpSpPr>
          <p:cNvPr id="35" name="Group 34"/>
          <p:cNvGrpSpPr/>
          <p:nvPr/>
        </p:nvGrpSpPr>
        <p:grpSpPr>
          <a:xfrm>
            <a:off x="3898240" y="1840290"/>
            <a:ext cx="1579418" cy="4324758"/>
            <a:chOff x="3811980" y="1666693"/>
            <a:chExt cx="1579418" cy="4548866"/>
          </a:xfrm>
        </p:grpSpPr>
        <p:sp>
          <p:nvSpPr>
            <p:cNvPr id="16" name="Freeform 15"/>
            <p:cNvSpPr/>
            <p:nvPr/>
          </p:nvSpPr>
          <p:spPr>
            <a:xfrm>
              <a:off x="3811980" y="1666693"/>
              <a:ext cx="1579418" cy="3431969"/>
            </a:xfrm>
            <a:custGeom>
              <a:avLst/>
              <a:gdLst>
                <a:gd name="connsiteX0" fmla="*/ 0 w 1246909"/>
                <a:gd name="connsiteY0" fmla="*/ 1092534 h 1092534"/>
                <a:gd name="connsiteX1" fmla="*/ 391886 w 1246909"/>
                <a:gd name="connsiteY1" fmla="*/ 771900 h 1092534"/>
                <a:gd name="connsiteX2" fmla="*/ 676894 w 1246909"/>
                <a:gd name="connsiteY2" fmla="*/ 4 h 1092534"/>
                <a:gd name="connsiteX3" fmla="*/ 961901 w 1246909"/>
                <a:gd name="connsiteY3" fmla="*/ 783775 h 1092534"/>
                <a:gd name="connsiteX4" fmla="*/ 1246909 w 1246909"/>
                <a:gd name="connsiteY4" fmla="*/ 1068783 h 109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909" h="1092534">
                  <a:moveTo>
                    <a:pt x="0" y="1092534"/>
                  </a:moveTo>
                  <a:cubicBezTo>
                    <a:pt x="139535" y="1023261"/>
                    <a:pt x="279070" y="953988"/>
                    <a:pt x="391886" y="771900"/>
                  </a:cubicBezTo>
                  <a:cubicBezTo>
                    <a:pt x="504702" y="589812"/>
                    <a:pt x="581892" y="-1975"/>
                    <a:pt x="676894" y="4"/>
                  </a:cubicBezTo>
                  <a:cubicBezTo>
                    <a:pt x="771896" y="1983"/>
                    <a:pt x="866899" y="605645"/>
                    <a:pt x="961901" y="783775"/>
                  </a:cubicBezTo>
                  <a:cubicBezTo>
                    <a:pt x="1056904" y="961905"/>
                    <a:pt x="1151906" y="1015344"/>
                    <a:pt x="1246909" y="1068783"/>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F497D">
                    <a:lumMod val="75000"/>
                  </a:srgbClr>
                </a:solidFill>
              </a:endParaRPr>
            </a:p>
          </p:txBody>
        </p:sp>
        <p:cxnSp>
          <p:nvCxnSpPr>
            <p:cNvPr id="20" name="Straight Connector 19"/>
            <p:cNvCxnSpPr/>
            <p:nvPr/>
          </p:nvCxnSpPr>
          <p:spPr>
            <a:xfrm>
              <a:off x="4633285" y="5173691"/>
              <a:ext cx="0" cy="17813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65762" y="5341500"/>
              <a:ext cx="1335044" cy="874059"/>
            </a:xfrm>
            <a:prstGeom prst="rect">
              <a:avLst/>
            </a:prstGeom>
            <a:noFill/>
            <a:ln>
              <a:noFill/>
            </a:ln>
          </p:spPr>
          <p:txBody>
            <a:bodyPr wrap="none" rtlCol="0">
              <a:spAutoFit/>
            </a:bodyPr>
            <a:lstStyle/>
            <a:p>
              <a:pPr algn="ctr"/>
              <a:r>
                <a:rPr lang="it-IT" sz="1600" b="1" dirty="0" smtClean="0"/>
                <a:t>F8</a:t>
              </a:r>
            </a:p>
            <a:p>
              <a:pPr algn="ctr"/>
              <a:r>
                <a:rPr lang="it-IT" sz="1600" b="1" dirty="0" err="1" smtClean="0"/>
                <a:t>Danger</a:t>
              </a:r>
              <a:r>
                <a:rPr lang="it-IT" sz="1600" b="1" dirty="0" smtClean="0"/>
                <a:t> </a:t>
              </a:r>
              <a:r>
                <a:rPr lang="it-IT" sz="1600" b="1" dirty="0" err="1" smtClean="0"/>
                <a:t>signal</a:t>
              </a:r>
              <a:endParaRPr lang="it-IT" sz="1600" b="1" dirty="0" smtClean="0"/>
            </a:p>
            <a:p>
              <a:pPr algn="ctr"/>
              <a:r>
                <a:rPr lang="it-IT" sz="1600" b="1" dirty="0" smtClean="0"/>
                <a:t>treatment</a:t>
              </a:r>
              <a:endParaRPr lang="en-US" sz="1600" b="1" dirty="0"/>
            </a:p>
          </p:txBody>
        </p:sp>
      </p:grpSp>
      <p:sp>
        <p:nvSpPr>
          <p:cNvPr id="40" name="Rectangle 39"/>
          <p:cNvSpPr/>
          <p:nvPr/>
        </p:nvSpPr>
        <p:spPr>
          <a:xfrm>
            <a:off x="3309167" y="6436988"/>
            <a:ext cx="5815783" cy="276999"/>
          </a:xfrm>
          <a:prstGeom prst="rect">
            <a:avLst/>
          </a:prstGeom>
          <a:noFill/>
        </p:spPr>
        <p:txBody>
          <a:bodyPr wrap="square" rtlCol="0">
            <a:spAutoFit/>
          </a:bodyPr>
          <a:lstStyle/>
          <a:p>
            <a:pPr algn="r"/>
            <a:r>
              <a:rPr lang="en-US" sz="1200" dirty="0" smtClean="0">
                <a:latin typeface="Verdana" pitchFamily="34" charset="0"/>
                <a:ea typeface="Verdana" pitchFamily="34" charset="0"/>
                <a:cs typeface="Verdana" pitchFamily="34" charset="0"/>
              </a:rPr>
              <a:t>Modified from </a:t>
            </a:r>
            <a:r>
              <a:rPr lang="en-US" sz="1200" dirty="0" err="1" smtClean="0">
                <a:latin typeface="Verdana" pitchFamily="34" charset="0"/>
                <a:ea typeface="Verdana" pitchFamily="34" charset="0"/>
                <a:cs typeface="Verdana" pitchFamily="34" charset="0"/>
              </a:rPr>
              <a:t>Gouw</a:t>
            </a:r>
            <a:r>
              <a:rPr lang="en-US" sz="1200" dirty="0" smtClean="0">
                <a:latin typeface="Verdana" pitchFamily="34" charset="0"/>
                <a:ea typeface="Verdana" pitchFamily="34" charset="0"/>
                <a:cs typeface="Verdana" pitchFamily="34" charset="0"/>
              </a:rPr>
              <a:t> </a:t>
            </a:r>
            <a:r>
              <a:rPr lang="en-US" sz="1200" dirty="0">
                <a:latin typeface="Verdana" pitchFamily="34" charset="0"/>
                <a:ea typeface="Verdana" pitchFamily="34" charset="0"/>
                <a:cs typeface="Verdana" pitchFamily="34" charset="0"/>
              </a:rPr>
              <a:t>S. </a:t>
            </a:r>
            <a:r>
              <a:rPr lang="en-US" sz="1200" i="1" dirty="0" err="1">
                <a:latin typeface="Verdana" pitchFamily="34" charset="0"/>
                <a:ea typeface="Verdana" pitchFamily="34" charset="0"/>
                <a:cs typeface="Verdana" pitchFamily="34" charset="0"/>
              </a:rPr>
              <a:t>Semin</a:t>
            </a:r>
            <a:r>
              <a:rPr lang="en-US" sz="1200" i="1" dirty="0">
                <a:latin typeface="Verdana" pitchFamily="34" charset="0"/>
                <a:ea typeface="Verdana" pitchFamily="34" charset="0"/>
                <a:cs typeface="Verdana" pitchFamily="34" charset="0"/>
              </a:rPr>
              <a:t> </a:t>
            </a:r>
            <a:r>
              <a:rPr lang="en-US" sz="1200" i="1" dirty="0" err="1">
                <a:latin typeface="Verdana" pitchFamily="34" charset="0"/>
                <a:ea typeface="Verdana" pitchFamily="34" charset="0"/>
                <a:cs typeface="Verdana" pitchFamily="34" charset="0"/>
              </a:rPr>
              <a:t>Thromb</a:t>
            </a:r>
            <a:r>
              <a:rPr lang="en-US" sz="1200" i="1" dirty="0">
                <a:latin typeface="Verdana" pitchFamily="34" charset="0"/>
                <a:ea typeface="Verdana" pitchFamily="34" charset="0"/>
                <a:cs typeface="Verdana" pitchFamily="34" charset="0"/>
              </a:rPr>
              <a:t> </a:t>
            </a:r>
            <a:r>
              <a:rPr lang="en-US" sz="1200" i="1" dirty="0" err="1">
                <a:latin typeface="Verdana" pitchFamily="34" charset="0"/>
                <a:ea typeface="Verdana" pitchFamily="34" charset="0"/>
                <a:cs typeface="Verdana" pitchFamily="34" charset="0"/>
              </a:rPr>
              <a:t>Hemost</a:t>
            </a:r>
            <a:r>
              <a:rPr lang="en-US" sz="1200" i="1" dirty="0">
                <a:latin typeface="Verdana" pitchFamily="34" charset="0"/>
                <a:ea typeface="Verdana" pitchFamily="34" charset="0"/>
                <a:cs typeface="Verdana" pitchFamily="34" charset="0"/>
              </a:rPr>
              <a:t> </a:t>
            </a:r>
            <a:r>
              <a:rPr lang="en-US" sz="1200" dirty="0" smtClean="0">
                <a:latin typeface="Verdana" pitchFamily="34" charset="0"/>
                <a:ea typeface="Verdana" pitchFamily="34" charset="0"/>
                <a:cs typeface="Verdana" pitchFamily="34" charset="0"/>
              </a:rPr>
              <a:t>2007;35:723–34. </a:t>
            </a:r>
            <a:endParaRPr lang="en-US" sz="1200" dirty="0">
              <a:latin typeface="Verdana" pitchFamily="34" charset="0"/>
              <a:ea typeface="Verdana" pitchFamily="34" charset="0"/>
              <a:cs typeface="Verdana" pitchFamily="34" charset="0"/>
            </a:endParaRPr>
          </a:p>
        </p:txBody>
      </p:sp>
      <p:cxnSp>
        <p:nvCxnSpPr>
          <p:cNvPr id="28" name="Straight Connector 27"/>
          <p:cNvCxnSpPr/>
          <p:nvPr/>
        </p:nvCxnSpPr>
        <p:spPr>
          <a:xfrm>
            <a:off x="644394" y="3292767"/>
            <a:ext cx="5367646"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249798" y="6212903"/>
            <a:ext cx="5858694" cy="276999"/>
          </a:xfrm>
          <a:prstGeom prst="rect">
            <a:avLst/>
          </a:prstGeom>
        </p:spPr>
        <p:txBody>
          <a:bodyPr wrap="square">
            <a:spAutoFit/>
          </a:bodyPr>
          <a:lstStyle/>
          <a:p>
            <a:pPr algn="r"/>
            <a:r>
              <a:rPr lang="en-US" sz="1200" dirty="0" smtClean="0">
                <a:latin typeface="Verdana" pitchFamily="34" charset="0"/>
                <a:ea typeface="Verdana" pitchFamily="34" charset="0"/>
                <a:cs typeface="Verdana" pitchFamily="34" charset="0"/>
              </a:rPr>
              <a:t>1. Rothman </a:t>
            </a:r>
            <a:r>
              <a:rPr lang="en-US" sz="1200" dirty="0">
                <a:latin typeface="Verdana" pitchFamily="34" charset="0"/>
                <a:ea typeface="Verdana" pitchFamily="34" charset="0"/>
                <a:cs typeface="Verdana" pitchFamily="34" charset="0"/>
              </a:rPr>
              <a:t>KJ, Greenland </a:t>
            </a:r>
            <a:r>
              <a:rPr lang="en-US" sz="1200" dirty="0" smtClean="0">
                <a:latin typeface="Verdana" pitchFamily="34" charset="0"/>
                <a:ea typeface="Verdana" pitchFamily="34" charset="0"/>
                <a:cs typeface="Verdana" pitchFamily="34" charset="0"/>
              </a:rPr>
              <a:t>S.</a:t>
            </a:r>
            <a:r>
              <a:rPr lang="en-GB" sz="1200" dirty="0" smtClean="0">
                <a:latin typeface="Verdana" pitchFamily="34" charset="0"/>
                <a:ea typeface="Verdana" pitchFamily="34" charset="0"/>
                <a:cs typeface="Verdana" pitchFamily="34" charset="0"/>
              </a:rPr>
              <a:t> </a:t>
            </a:r>
            <a:r>
              <a:rPr lang="en-GB" sz="1200" i="1" dirty="0" smtClean="0">
                <a:latin typeface="Verdana" pitchFamily="34" charset="0"/>
                <a:ea typeface="Verdana" pitchFamily="34" charset="0"/>
                <a:cs typeface="Verdana" pitchFamily="34" charset="0"/>
              </a:rPr>
              <a:t>Am </a:t>
            </a:r>
            <a:r>
              <a:rPr lang="en-GB" sz="1200" i="1" dirty="0">
                <a:latin typeface="Verdana" pitchFamily="34" charset="0"/>
                <a:ea typeface="Verdana" pitchFamily="34" charset="0"/>
                <a:cs typeface="Verdana" pitchFamily="34" charset="0"/>
              </a:rPr>
              <a:t>J Public Health.</a:t>
            </a:r>
            <a:r>
              <a:rPr lang="en-GB" sz="1200" dirty="0">
                <a:latin typeface="Verdana" pitchFamily="34" charset="0"/>
                <a:ea typeface="Verdana" pitchFamily="34" charset="0"/>
                <a:cs typeface="Verdana" pitchFamily="34" charset="0"/>
              </a:rPr>
              <a:t> 2005;95:S144–50.</a:t>
            </a:r>
            <a:r>
              <a:rPr lang="en-US" sz="1200" dirty="0" smtClean="0">
                <a:latin typeface="Verdana" pitchFamily="34" charset="0"/>
                <a:ea typeface="Verdana" pitchFamily="34" charset="0"/>
                <a:cs typeface="Verdana" pitchFamily="34" charset="0"/>
              </a:rPr>
              <a:t> </a:t>
            </a:r>
            <a:endParaRPr lang="en-US" sz="1200" dirty="0">
              <a:latin typeface="Verdana" pitchFamily="34" charset="0"/>
              <a:ea typeface="Verdana" pitchFamily="34" charset="0"/>
              <a:cs typeface="Verdana" pitchFamily="34" charset="0"/>
            </a:endParaRPr>
          </a:p>
        </p:txBody>
      </p:sp>
      <p:sp>
        <p:nvSpPr>
          <p:cNvPr id="10" name="Title 9"/>
          <p:cNvSpPr>
            <a:spLocks noGrp="1"/>
          </p:cNvSpPr>
          <p:nvPr>
            <p:ph type="title"/>
          </p:nvPr>
        </p:nvSpPr>
        <p:spPr/>
        <p:txBody>
          <a:bodyPr/>
          <a:lstStyle/>
          <a:p>
            <a:r>
              <a:rPr lang="en-GB" dirty="0" err="1" smtClean="0"/>
              <a:t>Multicausality</a:t>
            </a:r>
            <a:r>
              <a:rPr lang="en-GB" dirty="0" smtClean="0"/>
              <a:t> principle</a:t>
            </a:r>
            <a:r>
              <a:rPr lang="en-GB" baseline="30000" dirty="0" smtClean="0"/>
              <a:t>1</a:t>
            </a:r>
            <a:endParaRPr lang="en-GB" baseline="30000" dirty="0"/>
          </a:p>
        </p:txBody>
      </p:sp>
    </p:spTree>
    <p:extLst>
      <p:ext uri="{BB962C8B-B14F-4D97-AF65-F5344CB8AC3E}">
        <p14:creationId xmlns:p14="http://schemas.microsoft.com/office/powerpoint/2010/main" val="541849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994" y="1402483"/>
            <a:ext cx="8239125" cy="499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1999" y="6549312"/>
            <a:ext cx="4572001" cy="276999"/>
          </a:xfrm>
          <a:prstGeom prst="rect">
            <a:avLst/>
          </a:prstGeom>
        </p:spPr>
        <p:txBody>
          <a:bodyPr wrap="square">
            <a:spAutoFit/>
          </a:bodyPr>
          <a:lstStyle/>
          <a:p>
            <a:pPr algn="r"/>
            <a:r>
              <a:rPr lang="en-US" sz="1200" i="1" dirty="0" err="1" smtClean="0">
                <a:latin typeface="Verdana" pitchFamily="34" charset="0"/>
                <a:ea typeface="Verdana" pitchFamily="34" charset="0"/>
                <a:cs typeface="Verdana" pitchFamily="34" charset="0"/>
              </a:rPr>
              <a:t>Gouw</a:t>
            </a:r>
            <a:r>
              <a:rPr lang="en-US" sz="1200" i="1" dirty="0" smtClean="0">
                <a:latin typeface="Verdana" pitchFamily="34" charset="0"/>
                <a:ea typeface="Verdana" pitchFamily="34" charset="0"/>
                <a:cs typeface="Verdana" pitchFamily="34" charset="0"/>
              </a:rPr>
              <a:t> S et al. Blood</a:t>
            </a:r>
            <a:r>
              <a:rPr lang="en-US" sz="1200" dirty="0">
                <a:latin typeface="Verdana" pitchFamily="34" charset="0"/>
                <a:ea typeface="Verdana" pitchFamily="34" charset="0"/>
                <a:cs typeface="Verdana" pitchFamily="34" charset="0"/>
              </a:rPr>
              <a:t> </a:t>
            </a:r>
            <a:r>
              <a:rPr lang="en-US" sz="1200" dirty="0" smtClean="0">
                <a:latin typeface="Verdana" pitchFamily="34" charset="0"/>
                <a:ea typeface="Verdana" pitchFamily="34" charset="0"/>
                <a:cs typeface="Verdana" pitchFamily="34" charset="0"/>
              </a:rPr>
              <a:t>2012;119(12</a:t>
            </a:r>
            <a:r>
              <a:rPr lang="en-US" sz="1200" dirty="0">
                <a:latin typeface="Verdana" pitchFamily="34" charset="0"/>
                <a:ea typeface="Verdana" pitchFamily="34" charset="0"/>
                <a:cs typeface="Verdana" pitchFamily="34" charset="0"/>
              </a:rPr>
              <a:t>):</a:t>
            </a:r>
            <a:r>
              <a:rPr lang="en-US" sz="1200" dirty="0" smtClean="0">
                <a:latin typeface="Verdana" pitchFamily="34" charset="0"/>
                <a:ea typeface="Verdana" pitchFamily="34" charset="0"/>
                <a:cs typeface="Verdana" pitchFamily="34" charset="0"/>
              </a:rPr>
              <a:t>2922–2934.</a:t>
            </a:r>
            <a:endParaRPr lang="en-US" sz="1200" dirty="0">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GB" dirty="0" smtClean="0"/>
              <a:t>SR: gene-related inhibitor risk</a:t>
            </a:r>
            <a:endParaRPr lang="en-GB" dirty="0"/>
          </a:p>
        </p:txBody>
      </p:sp>
    </p:spTree>
    <p:extLst>
      <p:ext uri="{BB962C8B-B14F-4D97-AF65-F5344CB8AC3E}">
        <p14:creationId xmlns:p14="http://schemas.microsoft.com/office/powerpoint/2010/main" val="2885607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570" y="2348880"/>
            <a:ext cx="7772400" cy="1362075"/>
          </a:xfrm>
        </p:spPr>
        <p:txBody>
          <a:bodyPr/>
          <a:lstStyle/>
          <a:p>
            <a:pPr algn="ctr"/>
            <a:r>
              <a:rPr lang="en-US" dirty="0" smtClean="0"/>
              <a:t>Risk PREDICTION MODELS</a:t>
            </a:r>
            <a:endParaRPr lang="en-US" dirty="0"/>
          </a:p>
        </p:txBody>
      </p:sp>
    </p:spTree>
    <p:extLst>
      <p:ext uri="{BB962C8B-B14F-4D97-AF65-F5344CB8AC3E}">
        <p14:creationId xmlns:p14="http://schemas.microsoft.com/office/powerpoint/2010/main" val="368684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4919</TotalTime>
  <Words>2140</Words>
  <Application>Microsoft Macintosh PowerPoint</Application>
  <PresentationFormat>On-screen Show (4:3)</PresentationFormat>
  <Paragraphs>427</Paragraphs>
  <Slides>42</Slides>
  <Notes>17</Notes>
  <HiddenSlides>0</HiddenSlides>
  <MMClips>1</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Risk factors for inhibitor development: any clinical role?</vt:lpstr>
      <vt:lpstr>Disclosures for Alfonso Iorio, MD</vt:lpstr>
      <vt:lpstr>Program</vt:lpstr>
      <vt:lpstr>PowerPoint Presentation</vt:lpstr>
      <vt:lpstr>What we do know</vt:lpstr>
      <vt:lpstr>PowerPoint Presentation</vt:lpstr>
      <vt:lpstr>Multicausality principle1</vt:lpstr>
      <vt:lpstr>SR: gene-related inhibitor risk</vt:lpstr>
      <vt:lpstr>Risk PREDICTION MODELS</vt:lpstr>
      <vt:lpstr>Alternate view on the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FVIII concentrates</vt:lpstr>
      <vt:lpstr>Results: Outcomes according to the first FVIII product received</vt:lpstr>
      <vt:lpstr>Results: inhibitor risk according to the FVIII product (primary analysis)</vt:lpstr>
      <vt:lpstr>PowerPoint Presentation</vt:lpstr>
      <vt:lpstr>PowerPoint Presentation</vt:lpstr>
      <vt:lpstr>Lesson learnt</vt:lpstr>
      <vt:lpstr>Lesson learnt</vt:lpstr>
      <vt:lpstr>PowerPoint Presentation</vt:lpstr>
      <vt:lpstr>Evidence suggesting RCTs are superior to observational studies</vt:lpstr>
      <vt:lpstr>The randomized trial design - hemophilia</vt:lpstr>
      <vt:lpstr>Tolerogenic interventions</vt:lpstr>
      <vt:lpstr>PowerPoint Presentation</vt:lpstr>
      <vt:lpstr>PowerPoint Presentation</vt:lpstr>
      <vt:lpstr>Inhibitor rates in PTPs</vt:lpstr>
      <vt:lpstr>PowerPoint Presentation</vt:lpstr>
      <vt:lpstr>Inhibitor rates, selected recombinant FVIII</vt:lpstr>
      <vt:lpstr>Results: case retrieved</vt:lpstr>
      <vt:lpstr>Conclusions – PTP study</vt:lpstr>
      <vt:lpstr>Immune Tolerance Treatment</vt:lpstr>
      <vt:lpstr>Inhibitor clearance</vt:lpstr>
      <vt:lpstr>Conclusion</vt:lpstr>
      <vt:lpstr>PowerPoint Presentation</vt:lpstr>
      <vt:lpstr>PowerPoint Presentation</vt:lpstr>
      <vt:lpstr>Thank you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there a difference in concentrate  related inhibitor risk?</dc:title>
  <dc:creator>UOS</dc:creator>
  <cp:lastModifiedBy>Alfonso Iorio</cp:lastModifiedBy>
  <cp:revision>198</cp:revision>
  <dcterms:created xsi:type="dcterms:W3CDTF">2014-10-17T12:53:29Z</dcterms:created>
  <dcterms:modified xsi:type="dcterms:W3CDTF">2015-10-02T02:35:34Z</dcterms:modified>
</cp:coreProperties>
</file>