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74" r:id="rId5"/>
    <p:sldId id="270" r:id="rId6"/>
    <p:sldId id="262" r:id="rId7"/>
    <p:sldId id="265" r:id="rId8"/>
    <p:sldId id="266" r:id="rId9"/>
    <p:sldId id="267" r:id="rId10"/>
    <p:sldId id="263" r:id="rId11"/>
    <p:sldId id="264" r:id="rId12"/>
    <p:sldId id="268" r:id="rId13"/>
    <p:sldId id="271" r:id="rId14"/>
    <p:sldId id="269" r:id="rId15"/>
    <p:sldId id="273" r:id="rId16"/>
    <p:sldId id="275" r:id="rId17"/>
    <p:sldId id="287" r:id="rId18"/>
    <p:sldId id="276" r:id="rId19"/>
    <p:sldId id="272" r:id="rId20"/>
    <p:sldId id="288" r:id="rId21"/>
    <p:sldId id="289" r:id="rId22"/>
    <p:sldId id="290" r:id="rId23"/>
    <p:sldId id="291" r:id="rId24"/>
    <p:sldId id="278" r:id="rId25"/>
    <p:sldId id="292" r:id="rId26"/>
    <p:sldId id="283" r:id="rId27"/>
    <p:sldId id="284" r:id="rId28"/>
    <p:sldId id="293" r:id="rId29"/>
    <p:sldId id="296" r:id="rId30"/>
    <p:sldId id="282" r:id="rId31"/>
    <p:sldId id="294" r:id="rId32"/>
    <p:sldId id="295" r:id="rId33"/>
    <p:sldId id="286" r:id="rId34"/>
    <p:sldId id="29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43"/>
    <p:restoredTop sz="95204"/>
  </p:normalViewPr>
  <p:slideViewPr>
    <p:cSldViewPr snapToGrid="0" snapToObjects="1">
      <p:cViewPr varScale="1">
        <p:scale>
          <a:sx n="77" d="100"/>
          <a:sy n="77" d="100"/>
        </p:scale>
        <p:origin x="7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DDF62-3B5A-4843-BA86-8D079E5BD076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2DB05-E88C-884D-846B-18FA6D21E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5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5BA28F99-1892-49AA-B028-94F3912CC802}" type="slidenum">
              <a:rPr lang="en-AU" smtClean="0">
                <a:latin typeface="Tahoma" pitchFamily="34" charset="0"/>
              </a:rPr>
              <a:pPr/>
              <a:t>5</a:t>
            </a:fld>
            <a:endParaRPr lang="en-AU" smtClean="0">
              <a:latin typeface="Tahoma" pitchFamily="34" charset="0"/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508" y="4344607"/>
            <a:ext cx="5028986" cy="3851798"/>
          </a:xfrm>
          <a:prstGeom prst="rect">
            <a:avLst/>
          </a:prstGeom>
          <a:noFill/>
          <a:ln/>
        </p:spPr>
        <p:txBody>
          <a:bodyPr lIns="88796" tIns="43619" rIns="88796" bIns="43619"/>
          <a:lstStyle/>
          <a:p>
            <a:pPr eaLnBrk="1" hangingPunct="1"/>
            <a:r>
              <a:rPr lang="en-AU" smtClean="0"/>
              <a:t>Sackett DL, Rosenberg WMC, Gray JAM, Haynes RB, Richardson WS: Evidence based medicine: what it is and what it isn’t. BMJ 1996;312:71-2.</a:t>
            </a:r>
          </a:p>
          <a:p>
            <a:pPr eaLnBrk="1" hangingPunct="1"/>
            <a:endParaRPr lang="en-AU" smtClean="0"/>
          </a:p>
          <a:p>
            <a:pPr eaLnBrk="1" hangingPunct="1"/>
            <a:r>
              <a:rPr lang="en-AU" smtClean="0"/>
              <a:t>This definition of what EBM is and isn’t has gained wide acceptance and made it easier for us to get our points across.</a:t>
            </a:r>
          </a:p>
        </p:txBody>
      </p:sp>
      <p:sp>
        <p:nvSpPr>
          <p:cNvPr id="7066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2613" y="798513"/>
            <a:ext cx="5694362" cy="3203575"/>
          </a:xfrm>
          <a:prstGeom prst="rect">
            <a:avLst/>
          </a:prstGeo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698675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(1) sensitivity: the proportion of relevant, sound articles (e.g., original and review treatment articles) in the hand- searched journals detected by a given search filter</a:t>
            </a:r>
          </a:p>
          <a:p>
            <a:r>
              <a:rPr lang="en-US" dirty="0" smtClean="0"/>
              <a:t>(2) spec- </a:t>
            </a:r>
            <a:r>
              <a:rPr lang="en-US" dirty="0" err="1" smtClean="0"/>
              <a:t>ificity</a:t>
            </a:r>
            <a:r>
              <a:rPr lang="en-US" dirty="0" smtClean="0"/>
              <a:t>: the proportion of unsound studies and irrelevant articles excluded by the search filter</a:t>
            </a:r>
          </a:p>
          <a:p>
            <a:r>
              <a:rPr lang="en-US" dirty="0" smtClean="0"/>
              <a:t>(3) precision: the proportion of all original and review articles retrieved by a search filter that are sound and relevant.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2DB05-E88C-884D-846B-18FA6D21E6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17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0" y="1150938"/>
            <a:ext cx="5524500" cy="3108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30713"/>
            <a:ext cx="5486400" cy="36258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 journal</a:t>
            </a:r>
            <a:r>
              <a:rPr lang="en-US" baseline="0" dirty="0" smtClean="0"/>
              <a:t> selection</a:t>
            </a:r>
          </a:p>
          <a:p>
            <a:r>
              <a:rPr lang="en-US" baseline="0" dirty="0" smtClean="0"/>
              <a:t>2 article selection</a:t>
            </a:r>
          </a:p>
          <a:p>
            <a:r>
              <a:rPr lang="en-US" baseline="0" dirty="0" smtClean="0"/>
              <a:t>3 critical appraisal</a:t>
            </a:r>
          </a:p>
          <a:p>
            <a:r>
              <a:rPr lang="en-US" baseline="0" dirty="0" smtClean="0"/>
              <a:t>4 expert validation</a:t>
            </a:r>
          </a:p>
          <a:p>
            <a:r>
              <a:rPr lang="en-US" baseline="0" dirty="0" smtClean="0"/>
              <a:t>5 McMaster Online Rating of Evidence</a:t>
            </a:r>
          </a:p>
          <a:p>
            <a:r>
              <a:rPr lang="en-US" baseline="0" dirty="0" smtClean="0"/>
              <a:t>6 More raters</a:t>
            </a:r>
          </a:p>
          <a:p>
            <a:r>
              <a:rPr lang="en-US" baseline="0" dirty="0" smtClean="0"/>
              <a:t>7 More ratings</a:t>
            </a:r>
          </a:p>
          <a:p>
            <a:r>
              <a:rPr lang="en-US" baseline="0" dirty="0" smtClean="0"/>
              <a:t>8 PLUS database</a:t>
            </a:r>
          </a:p>
          <a:p>
            <a:r>
              <a:rPr lang="en-US" baseline="0" dirty="0" smtClean="0"/>
              <a:t>9 End products</a:t>
            </a:r>
          </a:p>
        </p:txBody>
      </p:sp>
    </p:spTree>
    <p:extLst>
      <p:ext uri="{BB962C8B-B14F-4D97-AF65-F5344CB8AC3E}">
        <p14:creationId xmlns:p14="http://schemas.microsoft.com/office/powerpoint/2010/main" val="971105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D84E-9792-CB40-A58A-79D44C129EEF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9DE2-DB09-4D4C-9755-8040E1153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62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D84E-9792-CB40-A58A-79D44C129EEF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9DE2-DB09-4D4C-9755-8040E1153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99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02971"/>
            <a:ext cx="5181600" cy="41739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02971"/>
            <a:ext cx="5181600" cy="41739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D84E-9792-CB40-A58A-79D44C129EEF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9DE2-DB09-4D4C-9755-8040E1153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7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125"/>
            <a:ext cx="7053943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94241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764971"/>
            <a:ext cx="5157787" cy="34246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94241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764971"/>
            <a:ext cx="5183188" cy="34246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D84E-9792-CB40-A58A-79D44C129EEF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9DE2-DB09-4D4C-9755-8040E1153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10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D84E-9792-CB40-A58A-79D44C129EEF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9DE2-DB09-4D4C-9755-8040E1153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8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D84E-9792-CB40-A58A-79D44C129EEF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9DE2-DB09-4D4C-9755-8040E1153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0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988908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11086"/>
            <a:ext cx="6172200" cy="42499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58883"/>
            <a:ext cx="3932237" cy="28101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D84E-9792-CB40-A58A-79D44C129EEF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9DE2-DB09-4D4C-9755-8040E1153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24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D84E-9792-CB40-A58A-79D44C129EEF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9DE2-DB09-4D4C-9755-8040E11534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788" y="1988908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58883"/>
            <a:ext cx="3932237" cy="28101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491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D84E-9792-CB40-A58A-79D44C129EEF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9DE2-DB09-4D4C-9755-8040E1153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27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45147"/>
            <a:ext cx="10515600" cy="413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BD84E-9792-CB40-A58A-79D44C129EEF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59DE2-DB09-4D4C-9755-8040E11534BB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OST SURGICAL PAIN header"/>
          <p:cNvPicPr>
            <a:picLocks noChangeAspect="1" noChangeArrowheads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4038600" cy="1836731"/>
          </a:xfrm>
          <a:prstGeom prst="rect">
            <a:avLst/>
          </a:prstGeom>
          <a:gradFill>
            <a:gsLst>
              <a:gs pos="50000">
                <a:schemeClr val="accent1">
                  <a:lumMod val="5000"/>
                  <a:lumOff val="95000"/>
                </a:schemeClr>
              </a:gs>
              <a:gs pos="5000">
                <a:schemeClr val="accent1">
                  <a:lumMod val="45000"/>
                  <a:lumOff val="55000"/>
                </a:schemeClr>
              </a:gs>
              <a:gs pos="18000">
                <a:schemeClr val="accent1">
                  <a:lumMod val="45000"/>
                  <a:lumOff val="55000"/>
                </a:schemeClr>
              </a:gs>
              <a:gs pos="35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</p:pic>
      <p:pic>
        <p:nvPicPr>
          <p:cNvPr id="8" name="Picture 2" descr="OST SURGICAL PAIN header"/>
          <p:cNvPicPr>
            <a:picLocks noChangeAspect="1" noChangeArrowheads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14971" y="-11106"/>
            <a:ext cx="3077028" cy="183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905330" y="10665"/>
            <a:ext cx="3744685" cy="1836731"/>
          </a:xfrm>
          <a:prstGeom prst="rect">
            <a:avLst/>
          </a:prstGeom>
          <a:gradFill flip="none" rotWithShape="1">
            <a:gsLst>
              <a:gs pos="18000">
                <a:schemeClr val="bg1">
                  <a:alpha val="26000"/>
                </a:schemeClr>
              </a:gs>
              <a:gs pos="29000">
                <a:schemeClr val="bg1">
                  <a:alpha val="39000"/>
                </a:schemeClr>
              </a:gs>
              <a:gs pos="45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Rectangle 9"/>
          <p:cNvSpPr/>
          <p:nvPr userDrawn="1"/>
        </p:nvSpPr>
        <p:spPr>
          <a:xfrm rot="10800000">
            <a:off x="7609114" y="10665"/>
            <a:ext cx="3744685" cy="1836731"/>
          </a:xfrm>
          <a:prstGeom prst="rect">
            <a:avLst/>
          </a:prstGeom>
          <a:gradFill flip="none" rotWithShape="1">
            <a:gsLst>
              <a:gs pos="18000">
                <a:schemeClr val="bg1">
                  <a:alpha val="16000"/>
                </a:schemeClr>
              </a:gs>
              <a:gs pos="29000">
                <a:schemeClr val="bg1">
                  <a:alpha val="42000"/>
                </a:schemeClr>
              </a:gs>
              <a:gs pos="44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21429" y="365125"/>
            <a:ext cx="67709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8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37505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How HIRU Might Support Chronic Pain Research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/>
          <a:lstStyle/>
          <a:p>
            <a:r>
              <a:rPr lang="en-US" dirty="0" smtClean="0"/>
              <a:t>Alfonso Iorio, MD, PhD, FRCPC</a:t>
            </a:r>
          </a:p>
          <a:p>
            <a:r>
              <a:rPr lang="en-US" dirty="0" smtClean="0"/>
              <a:t>Professor, McMaster University</a:t>
            </a:r>
            <a:endParaRPr lang="en-US" dirty="0"/>
          </a:p>
        </p:txBody>
      </p:sp>
      <p:pic>
        <p:nvPicPr>
          <p:cNvPr id="1026" name="Picture 2" descr="OST SURGICAL PAIN 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07815" cy="312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23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Hedges: sensitive filters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941796"/>
              </p:ext>
            </p:extLst>
          </p:nvPr>
        </p:nvGraphicFramePr>
        <p:xfrm>
          <a:off x="353291" y="2169391"/>
          <a:ext cx="1051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RCT 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Sensitivity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Specificity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Precision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Treatment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99.2 (98.7</a:t>
                      </a:r>
                      <a:r>
                        <a:rPr lang="en-CA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- </a:t>
                      </a:r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99.6)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70.1 (69.7</a:t>
                      </a:r>
                      <a:r>
                        <a:rPr lang="en-CA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- </a:t>
                      </a:r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70.6)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10.0 (9.5</a:t>
                      </a:r>
                      <a:r>
                        <a:rPr lang="en-CA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- </a:t>
                      </a:r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10.5)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Diagnosis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97.4 (95.1</a:t>
                      </a:r>
                      <a:r>
                        <a:rPr lang="en-CA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- </a:t>
                      </a:r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99.6)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74.3 (73.9</a:t>
                      </a:r>
                      <a:r>
                        <a:rPr lang="en-CA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- </a:t>
                      </a:r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74.7)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1.5 (1.3</a:t>
                      </a:r>
                      <a:r>
                        <a:rPr lang="en-CA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- </a:t>
                      </a:r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1.7)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Prognosis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84.0 (79.0</a:t>
                      </a:r>
                      <a:r>
                        <a:rPr lang="en-CA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- </a:t>
                      </a:r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88.9)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79.7 (79.4</a:t>
                      </a:r>
                      <a:r>
                        <a:rPr lang="en-CA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- </a:t>
                      </a:r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80.1)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1.8 (1.5</a:t>
                      </a:r>
                      <a:r>
                        <a:rPr lang="en-CA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- </a:t>
                      </a:r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2.0)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Etiology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91.1 (88.8</a:t>
                      </a:r>
                      <a:r>
                        <a:rPr lang="en-CA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- </a:t>
                      </a:r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93.4)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63.5 (63.0</a:t>
                      </a:r>
                      <a:r>
                        <a:rPr lang="en-CA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- </a:t>
                      </a:r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63.9)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2.9 (2.6 - 3.2)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530178"/>
              </p:ext>
            </p:extLst>
          </p:nvPr>
        </p:nvGraphicFramePr>
        <p:xfrm>
          <a:off x="353291" y="4386118"/>
          <a:ext cx="1051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RCT + SR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Sensitivity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Specificity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Precision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Treatment;     -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99.5 (99.2</a:t>
                      </a:r>
                      <a:r>
                        <a:rPr lang="en-CA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- </a:t>
                      </a:r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99.8)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54.8 (54.3</a:t>
                      </a:r>
                      <a:r>
                        <a:rPr lang="en-US" dirty="0" smtClean="0"/>
                        <a:t> - </a:t>
                      </a:r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55.2)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9.5 (9.1</a:t>
                      </a:r>
                      <a:r>
                        <a:rPr lang="en-US" dirty="0" smtClean="0"/>
                        <a:t> - </a:t>
                      </a:r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9.9)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Diagnosis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99.5 (98.5</a:t>
                      </a:r>
                      <a:r>
                        <a:rPr lang="en-US" dirty="0" smtClean="0"/>
                        <a:t> - </a:t>
                      </a:r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100.0)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56.6 (56.1</a:t>
                      </a:r>
                      <a:r>
                        <a:rPr lang="en-US" dirty="0" smtClean="0"/>
                        <a:t> - </a:t>
                      </a:r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57.0)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0.9 (0.8</a:t>
                      </a:r>
                      <a:r>
                        <a:rPr lang="en-US" dirty="0" smtClean="0"/>
                        <a:t> - </a:t>
                      </a:r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1.0)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Prognosis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93.9 (90.6</a:t>
                      </a:r>
                      <a:r>
                        <a:rPr lang="en-US" dirty="0" smtClean="0"/>
                        <a:t> - </a:t>
                      </a:r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97.1)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61.3 (60.8</a:t>
                      </a:r>
                      <a:r>
                        <a:rPr lang="en-US" dirty="0" smtClean="0"/>
                        <a:t> - </a:t>
                      </a:r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61.7)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1.0 (0.9</a:t>
                      </a:r>
                      <a:r>
                        <a:rPr lang="en-US" dirty="0" smtClean="0"/>
                        <a:t> - </a:t>
                      </a:r>
                      <a:r>
                        <a:rPr lang="it-IT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1.2)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Etiology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97.9 (96.8</a:t>
                      </a:r>
                      <a:r>
                        <a:rPr lang="en-US" dirty="0" smtClean="0"/>
                        <a:t> - </a:t>
                      </a:r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99.1)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51.0 (50.6</a:t>
                      </a:r>
                      <a:r>
                        <a:rPr lang="en-US" dirty="0" smtClean="0"/>
                        <a:t> - </a:t>
                      </a:r>
                      <a:r>
                        <a:rPr lang="hr-HR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51.4)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2.3 (2.2</a:t>
                      </a:r>
                      <a:r>
                        <a:rPr lang="en-US" dirty="0" smtClean="0"/>
                        <a:t> - </a:t>
                      </a: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2.5)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053812" y="641817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6400" indent="-406400"/>
            <a:r>
              <a:rPr lang="en-US" dirty="0" err="1" smtClean="0">
                <a:effectLst/>
              </a:rPr>
              <a:t>Wilczynski</a:t>
            </a:r>
            <a:r>
              <a:rPr lang="en-US" dirty="0" smtClean="0">
                <a:effectLst/>
              </a:rPr>
              <a:t> NL. </a:t>
            </a:r>
            <a:r>
              <a:rPr lang="en-US" i="1" dirty="0" smtClean="0">
                <a:effectLst/>
              </a:rPr>
              <a:t>J. </a:t>
            </a:r>
            <a:r>
              <a:rPr lang="en-US" i="1" dirty="0" err="1" smtClean="0">
                <a:effectLst/>
              </a:rPr>
              <a:t>Clin</a:t>
            </a:r>
            <a:r>
              <a:rPr lang="en-US" i="1" dirty="0" smtClean="0">
                <a:effectLst/>
              </a:rPr>
              <a:t>. </a:t>
            </a:r>
            <a:r>
              <a:rPr lang="en-US" i="1" dirty="0" err="1" smtClean="0">
                <a:effectLst/>
              </a:rPr>
              <a:t>Epidemiol</a:t>
            </a:r>
            <a:r>
              <a:rPr lang="en-US" i="1" dirty="0" smtClean="0">
                <a:effectLst/>
              </a:rPr>
              <a:t>.</a:t>
            </a:r>
            <a:r>
              <a:rPr lang="en-US" dirty="0" smtClean="0">
                <a:effectLst/>
              </a:rPr>
              <a:t> 2011;64(12):1341–1349.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195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Hedge: specific filters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356652"/>
              </p:ext>
            </p:extLst>
          </p:nvPr>
        </p:nvGraphicFramePr>
        <p:xfrm>
          <a:off x="353291" y="2169391"/>
          <a:ext cx="1051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RCT 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Sensitivity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Specificity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Precision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Treatment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67.6 (65.7</a:t>
                      </a: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- </a:t>
                      </a:r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69.6)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97.5 (97.3</a:t>
                      </a: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- </a:t>
                      </a:r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97.6)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56.1 (54.2</a:t>
                      </a: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- </a:t>
                      </a:r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57.9)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Diagnosis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56.8 (49.8</a:t>
                      </a: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- </a:t>
                      </a:r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63.8)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98.4 (98.3</a:t>
                      </a: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- </a:t>
                      </a:r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98.5)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12.1 (10.0</a:t>
                      </a: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- </a:t>
                      </a:r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14.3)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Prognosis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48.1 (41.4</a:t>
                      </a: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- </a:t>
                      </a:r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54.8)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94.2 (93.9</a:t>
                      </a: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- </a:t>
                      </a:r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94.3)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3.4 (2.8</a:t>
                      </a: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- </a:t>
                      </a:r>
                      <a:r>
                        <a:rPr lang="is-I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4.1)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Etiology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42.2 (38.2</a:t>
                      </a: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- </a:t>
                      </a:r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46.2)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95.1 (94.9</a:t>
                      </a: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- </a:t>
                      </a:r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95.2)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9.3 (8.2</a:t>
                      </a: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- </a:t>
                      </a:r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10.4)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77916"/>
              </p:ext>
            </p:extLst>
          </p:nvPr>
        </p:nvGraphicFramePr>
        <p:xfrm>
          <a:off x="353291" y="4386118"/>
          <a:ext cx="1051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RCT + SR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Sensitivity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Specificity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Precision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Treatment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88.1 (86.7</a:t>
                      </a: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- </a:t>
                      </a:r>
                      <a:r>
                        <a:rPr lang="hr-HR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89.4)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96.5 (96.3</a:t>
                      </a: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- </a:t>
                      </a:r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96.6)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54.4 (52.8</a:t>
                      </a: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- </a:t>
                      </a:r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56.0)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Diagnosis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66.1 (59.5</a:t>
                      </a: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- </a:t>
                      </a:r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72.8)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96.6 (96.4</a:t>
                      </a: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- </a:t>
                      </a:r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96.7)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7.0 (5.8</a:t>
                      </a: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- </a:t>
                      </a:r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8.2)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Prognosis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51.9 (45.2</a:t>
                      </a: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- </a:t>
                      </a:r>
                      <a:r>
                        <a:rPr lang="hr-HR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58.6)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92.4 (92.1</a:t>
                      </a: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- </a:t>
                      </a:r>
                      <a:r>
                        <a:rPr lang="it-IT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92.6)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2.9 (2.3</a:t>
                      </a: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- </a:t>
                      </a:r>
                      <a:r>
                        <a:rPr lang="it-IT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3.4)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Etiology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65.9 (62.0</a:t>
                      </a: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- </a:t>
                      </a:r>
                      <a:r>
                        <a:rPr lang="mr-IN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69.7)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93.8 (93.6</a:t>
                      </a: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- </a:t>
                      </a:r>
                      <a:r>
                        <a:rPr lang="hr-HR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94.0)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11.3 (10.2</a:t>
                      </a: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- </a:t>
                      </a:r>
                      <a:r>
                        <a:rPr lang="it-IT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12.4)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053812" y="641817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6400" indent="-406400"/>
            <a:r>
              <a:rPr lang="en-US" smtClean="0">
                <a:effectLst/>
              </a:rPr>
              <a:t>Wilczynski</a:t>
            </a:r>
            <a:r>
              <a:rPr lang="en-US" dirty="0" smtClean="0">
                <a:effectLst/>
              </a:rPr>
              <a:t> NL. </a:t>
            </a:r>
            <a:r>
              <a:rPr lang="en-US" i="1" dirty="0" smtClean="0">
                <a:effectLst/>
              </a:rPr>
              <a:t>J. </a:t>
            </a:r>
            <a:r>
              <a:rPr lang="en-US" i="1" dirty="0" err="1" smtClean="0">
                <a:effectLst/>
              </a:rPr>
              <a:t>Clin</a:t>
            </a:r>
            <a:r>
              <a:rPr lang="en-US" i="1" dirty="0" smtClean="0">
                <a:effectLst/>
              </a:rPr>
              <a:t>. </a:t>
            </a:r>
            <a:r>
              <a:rPr lang="en-US" i="1" dirty="0" err="1" smtClean="0">
                <a:effectLst/>
              </a:rPr>
              <a:t>Epidemiol</a:t>
            </a:r>
            <a:r>
              <a:rPr lang="en-US" i="1" dirty="0" smtClean="0">
                <a:effectLst/>
              </a:rPr>
              <a:t>.</a:t>
            </a:r>
            <a:r>
              <a:rPr lang="en-US" dirty="0" smtClean="0">
                <a:effectLst/>
              </a:rPr>
              <a:t> 2011;64(12):1341–1349.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1277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344" y="752613"/>
            <a:ext cx="10795000" cy="2463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43061" y="3216413"/>
            <a:ext cx="77260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indent="-406400"/>
            <a:r>
              <a:rPr lang="en-US" err="1" smtClean="0">
                <a:effectLst/>
              </a:rPr>
              <a:t>Wilczynski</a:t>
            </a:r>
            <a:r>
              <a:rPr lang="en-US" dirty="0" smtClean="0">
                <a:effectLst/>
              </a:rPr>
              <a:t> NL </a:t>
            </a:r>
            <a:r>
              <a:rPr lang="en-US" i="1" dirty="0" smtClean="0">
                <a:effectLst/>
              </a:rPr>
              <a:t>J. Am. Med. Informatics Assoc.</a:t>
            </a:r>
            <a:r>
              <a:rPr lang="en-US" dirty="0" smtClean="0">
                <a:effectLst/>
              </a:rPr>
              <a:t> 2013;20(2):363–368. </a:t>
            </a:r>
            <a:endParaRPr lang="en-US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6870" y="6369398"/>
            <a:ext cx="889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 err="1" smtClean="0">
                <a:solidFill>
                  <a:srgbClr val="000000"/>
                </a:solidFill>
                <a:effectLst/>
                <a:latin typeface="Trebuchet MS" charset="0"/>
              </a:rPr>
              <a:t>Wilczynski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rebuchet MS" charset="0"/>
              </a:rPr>
              <a:t> NL, </a:t>
            </a:r>
            <a:r>
              <a:rPr lang="en-US" b="0" i="1" dirty="0" smtClean="0">
                <a:solidFill>
                  <a:srgbClr val="000000"/>
                </a:solidFill>
                <a:effectLst/>
                <a:latin typeface="Trebuchet MS" charset="0"/>
              </a:rPr>
              <a:t>AMIA Annual Symposium Proceedings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rebuchet MS" charset="0"/>
              </a:rPr>
              <a:t>. 2011;2011:1506-1513.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041" y="3929545"/>
            <a:ext cx="90043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7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main streams of EBM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1688068"/>
            <a:ext cx="3546764" cy="243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3276600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Teach how to fish:</a:t>
            </a:r>
          </a:p>
          <a:p>
            <a:endParaRPr lang="en-US" dirty="0"/>
          </a:p>
          <a:p>
            <a:r>
              <a:rPr lang="en-US" dirty="0"/>
              <a:t>Clinical Trials </a:t>
            </a:r>
          </a:p>
          <a:p>
            <a:endParaRPr lang="en-US" dirty="0"/>
          </a:p>
          <a:p>
            <a:r>
              <a:rPr lang="en-US" dirty="0"/>
              <a:t>JAMA’s User’s Guides to the medical literature</a:t>
            </a:r>
          </a:p>
          <a:p>
            <a:endParaRPr lang="en-US" dirty="0"/>
          </a:p>
          <a:p>
            <a:r>
              <a:rPr lang="en-US" dirty="0"/>
              <a:t>EBM: how to teach it, how to practice 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8154" y="3276600"/>
            <a:ext cx="463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		Pre-cooked fish: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PLUS / MORE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ACP Journal Club</a:t>
            </a:r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r>
              <a:rPr lang="en-US" dirty="0"/>
              <a:t>Cochrane Collaboration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3401" y="1671739"/>
            <a:ext cx="1752601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735" y="0"/>
            <a:ext cx="888052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94853" y="634953"/>
            <a:ext cx="47045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indent="-406400"/>
            <a:r>
              <a:rPr lang="en-US" sz="2800" i="1" smtClean="0">
                <a:effectLst/>
              </a:rPr>
              <a:t>JAMA</a:t>
            </a:r>
            <a:r>
              <a:rPr lang="en-US" sz="2800" dirty="0" smtClean="0">
                <a:effectLst/>
              </a:rPr>
              <a:t>. 2006;295(15):1801–8. 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6805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>
            <a:off x="2590800" y="5334000"/>
            <a:ext cx="7086600" cy="1295400"/>
          </a:xfrm>
          <a:prstGeom prst="trapezoid">
            <a:avLst>
              <a:gd name="adj" fmla="val 46429"/>
            </a:avLst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  <a:r>
              <a:rPr lang="en-US" sz="3600" dirty="0"/>
              <a:t>. Studies</a:t>
            </a:r>
          </a:p>
          <a:p>
            <a:pPr algn="ctr"/>
            <a:r>
              <a:rPr lang="en-US" dirty="0"/>
              <a:t>as such /// or “pre-appraised [</a:t>
            </a:r>
            <a:r>
              <a:rPr lang="en-US" dirty="0" err="1"/>
              <a:t>synopsys</a:t>
            </a:r>
            <a:r>
              <a:rPr lang="en-US" dirty="0"/>
              <a:t>]</a:t>
            </a:r>
          </a:p>
        </p:txBody>
      </p:sp>
      <p:sp>
        <p:nvSpPr>
          <p:cNvPr id="7" name="Trapezoid 6"/>
          <p:cNvSpPr/>
          <p:nvPr/>
        </p:nvSpPr>
        <p:spPr>
          <a:xfrm>
            <a:off x="3200400" y="4038600"/>
            <a:ext cx="5867400" cy="1295400"/>
          </a:xfrm>
          <a:prstGeom prst="trapezoid">
            <a:avLst>
              <a:gd name="adj" fmla="val 46429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r>
              <a:rPr lang="en-US" sz="3600" dirty="0">
                <a:solidFill>
                  <a:schemeClr val="tx1"/>
                </a:solidFill>
              </a:rPr>
              <a:t>. Systematic Reviews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as such /// “pre-appraised [</a:t>
            </a:r>
            <a:r>
              <a:rPr lang="en-US" dirty="0" err="1">
                <a:solidFill>
                  <a:schemeClr val="tx1"/>
                </a:solidFill>
              </a:rPr>
              <a:t>synopsys</a:t>
            </a:r>
            <a:r>
              <a:rPr lang="en-US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8" name="Trapezoid 7"/>
          <p:cNvSpPr/>
          <p:nvPr/>
        </p:nvSpPr>
        <p:spPr>
          <a:xfrm>
            <a:off x="3810000" y="2743200"/>
            <a:ext cx="4648200" cy="1295400"/>
          </a:xfrm>
          <a:prstGeom prst="trapezoid">
            <a:avLst>
              <a:gd name="adj" fmla="val 46429"/>
            </a:avLst>
          </a:prstGeom>
          <a:solidFill>
            <a:srgbClr val="A7FD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. Systematically derived recommendations (guidelines)</a:t>
            </a:r>
          </a:p>
        </p:txBody>
      </p:sp>
      <p:sp>
        <p:nvSpPr>
          <p:cNvPr id="9" name="Trapezoid 8"/>
          <p:cNvSpPr/>
          <p:nvPr/>
        </p:nvSpPr>
        <p:spPr>
          <a:xfrm>
            <a:off x="4422321" y="1468690"/>
            <a:ext cx="3429000" cy="1295400"/>
          </a:xfrm>
          <a:prstGeom prst="trapezoid">
            <a:avLst>
              <a:gd name="adj" fmla="val 46429"/>
            </a:avLst>
          </a:prstGeom>
          <a:solidFill>
            <a:srgbClr val="10DA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4. Summaries </a:t>
            </a:r>
            <a:r>
              <a:rPr lang="en-US" dirty="0">
                <a:solidFill>
                  <a:schemeClr val="tx1"/>
                </a:solidFill>
              </a:rPr>
              <a:t>(clinical reference) </a:t>
            </a:r>
          </a:p>
        </p:txBody>
      </p:sp>
      <p:sp>
        <p:nvSpPr>
          <p:cNvPr id="10" name="Trapezoid 9"/>
          <p:cNvSpPr/>
          <p:nvPr/>
        </p:nvSpPr>
        <p:spPr>
          <a:xfrm>
            <a:off x="5029200" y="152400"/>
            <a:ext cx="2209800" cy="1295400"/>
          </a:xfrm>
          <a:prstGeom prst="trapezoid">
            <a:avLst>
              <a:gd name="adj" fmla="val 46429"/>
            </a:avLst>
          </a:prstGeom>
          <a:solidFill>
            <a:srgbClr val="178D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5. </a:t>
            </a:r>
            <a:r>
              <a:rPr lang="en-US" sz="2800" dirty="0">
                <a:solidFill>
                  <a:schemeClr val="bg1"/>
                </a:solidFill>
              </a:rPr>
              <a:t>Systems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43000" y="0"/>
            <a:ext cx="9525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indent="-406400"/>
            <a:r>
              <a:rPr lang="en-US" dirty="0"/>
              <a:t>      </a:t>
            </a:r>
            <a:r>
              <a:rPr lang="en-US" dirty="0" err="1"/>
              <a:t>Alper</a:t>
            </a:r>
            <a:r>
              <a:rPr lang="en-US" dirty="0"/>
              <a:t> BS, Haynes RB. </a:t>
            </a:r>
            <a:r>
              <a:rPr lang="is-IS" dirty="0"/>
              <a:t>(2016).                          </a:t>
            </a:r>
            <a:r>
              <a:rPr lang="en-US" sz="2000" i="1" dirty="0" err="1"/>
              <a:t>Evid</a:t>
            </a:r>
            <a:r>
              <a:rPr lang="en-US" sz="2000" i="1" dirty="0"/>
              <a:t>. Based Med.</a:t>
            </a:r>
            <a:r>
              <a:rPr lang="en-US" sz="2000" dirty="0"/>
              <a:t> 21, 123–125</a:t>
            </a:r>
            <a:endParaRPr lang="en-US" dirty="0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339927" y="525206"/>
            <a:ext cx="266382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altLang="en-US" sz="2000" b="1" dirty="0">
                <a:latin typeface="Arial" charset="0"/>
                <a:ea typeface="Times New Roman" charset="0"/>
                <a:cs typeface="Times New Roman" charset="0"/>
              </a:rPr>
              <a:t>Computerized decision support</a:t>
            </a:r>
          </a:p>
          <a:p>
            <a:pPr algn="ctr">
              <a:spcBef>
                <a:spcPct val="50000"/>
              </a:spcBef>
            </a:pPr>
            <a:endParaRPr lang="en-CA" altLang="en-US" sz="2000" b="1" dirty="0">
              <a:latin typeface="Arial" charset="0"/>
              <a:ea typeface="Times New Roman" charset="0"/>
              <a:cs typeface="Times New Roman" charset="0"/>
            </a:endParaRPr>
          </a:p>
          <a:p>
            <a:pPr algn="ctr">
              <a:spcBef>
                <a:spcPct val="50000"/>
              </a:spcBef>
            </a:pPr>
            <a:r>
              <a:rPr lang="en-CA" altLang="en-US" sz="2000" b="1" dirty="0">
                <a:latin typeface="Arial" charset="0"/>
                <a:ea typeface="Times New Roman" charset="0"/>
                <a:cs typeface="Times New Roman" charset="0"/>
              </a:rPr>
              <a:t>Evidence-based textbooks</a:t>
            </a:r>
          </a:p>
          <a:p>
            <a:pPr algn="ctr">
              <a:spcBef>
                <a:spcPct val="50000"/>
              </a:spcBef>
            </a:pPr>
            <a:endParaRPr lang="en-CA" altLang="en-US" sz="2000" b="1" dirty="0">
              <a:latin typeface="Arial" charset="0"/>
              <a:ea typeface="Times New Roman" charset="0"/>
              <a:cs typeface="Times New Roman" charset="0"/>
            </a:endParaRPr>
          </a:p>
          <a:p>
            <a:pPr algn="ctr">
              <a:spcBef>
                <a:spcPct val="50000"/>
              </a:spcBef>
            </a:pPr>
            <a:r>
              <a:rPr lang="en-CA" altLang="en-US" sz="2000" b="1" dirty="0">
                <a:latin typeface="Arial" charset="0"/>
                <a:ea typeface="Times New Roman" charset="0"/>
                <a:cs typeface="Times New Roman" charset="0"/>
              </a:rPr>
              <a:t>Various</a:t>
            </a:r>
          </a:p>
          <a:p>
            <a:pPr algn="ctr">
              <a:spcBef>
                <a:spcPct val="50000"/>
              </a:spcBef>
            </a:pPr>
            <a:endParaRPr lang="en-CA" altLang="en-US" sz="2000" b="1" dirty="0">
              <a:latin typeface="Arial" charset="0"/>
              <a:ea typeface="Times New Roman" charset="0"/>
              <a:cs typeface="Times New Roman" charset="0"/>
            </a:endParaRPr>
          </a:p>
          <a:p>
            <a:pPr algn="ctr">
              <a:spcBef>
                <a:spcPct val="50000"/>
              </a:spcBef>
            </a:pPr>
            <a:endParaRPr lang="en-CA" altLang="en-US" sz="2000" b="1" dirty="0">
              <a:latin typeface="Arial" charset="0"/>
              <a:ea typeface="Times New Roman" charset="0"/>
              <a:cs typeface="Times New Roman" charset="0"/>
            </a:endParaRPr>
          </a:p>
          <a:p>
            <a:pPr algn="ctr">
              <a:spcBef>
                <a:spcPct val="50000"/>
              </a:spcBef>
            </a:pPr>
            <a:endParaRPr lang="en-CA" altLang="en-US" sz="2000" b="1" dirty="0">
              <a:latin typeface="Arial" charset="0"/>
              <a:ea typeface="Times New Roman" charset="0"/>
              <a:cs typeface="Times New Roman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81657" y="930081"/>
            <a:ext cx="2403475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CA" sz="3200" b="1">
                <a:latin typeface="Arial" pitchFamily="34" charset="0"/>
                <a:cs typeface="Arial" pitchFamily="34" charset="0"/>
              </a:rPr>
              <a:t>Pre-appraised</a:t>
            </a:r>
            <a:endParaRPr lang="en-CA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77400" y="5504646"/>
            <a:ext cx="22860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CA" sz="2800" b="1" dirty="0">
                <a:latin typeface="Lucida Calligraphy" pitchFamily="66" charset="0"/>
                <a:cs typeface="Times New Roman" pitchFamily="18" charset="0"/>
              </a:rPr>
              <a:t>Your </a:t>
            </a:r>
            <a:r>
              <a:rPr lang="en-CA" sz="2800" b="1">
                <a:latin typeface="Lucida Calligraphy" pitchFamily="66" charset="0"/>
                <a:cs typeface="Times New Roman" pitchFamily="18" charset="0"/>
              </a:rPr>
              <a:t>own appraisal</a:t>
            </a:r>
            <a:endParaRPr lang="en-CA" sz="2800" b="1" dirty="0">
              <a:latin typeface="Lucida Calligraphy" pitchFamily="66" charset="0"/>
              <a:cs typeface="Times New Roman" pitchFamily="18" charset="0"/>
            </a:endParaRPr>
          </a:p>
        </p:txBody>
      </p:sp>
      <p:sp>
        <p:nvSpPr>
          <p:cNvPr id="21" name="Circular Arrow 20"/>
          <p:cNvSpPr/>
          <p:nvPr/>
        </p:nvSpPr>
        <p:spPr>
          <a:xfrm rot="18270509">
            <a:off x="2362201" y="4919403"/>
            <a:ext cx="1066800" cy="9525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649338"/>
              <a:gd name="adj5" fmla="val 12500"/>
            </a:avLst>
          </a:prstGeom>
          <a:solidFill>
            <a:srgbClr val="00B0F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ircular Arrow 21"/>
          <p:cNvSpPr/>
          <p:nvPr/>
        </p:nvSpPr>
        <p:spPr>
          <a:xfrm rot="18270509">
            <a:off x="2953543" y="3541480"/>
            <a:ext cx="1066800" cy="9525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649338"/>
              <a:gd name="adj5" fmla="val 12500"/>
            </a:avLst>
          </a:prstGeom>
          <a:solidFill>
            <a:srgbClr val="00B0F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ircular Arrow 22"/>
          <p:cNvSpPr/>
          <p:nvPr/>
        </p:nvSpPr>
        <p:spPr>
          <a:xfrm rot="18270509">
            <a:off x="3572563" y="2163557"/>
            <a:ext cx="1066800" cy="9525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649338"/>
              <a:gd name="adj5" fmla="val 12500"/>
            </a:avLst>
          </a:prstGeom>
          <a:solidFill>
            <a:srgbClr val="00B0F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ircular Arrow 23"/>
          <p:cNvSpPr/>
          <p:nvPr/>
        </p:nvSpPr>
        <p:spPr>
          <a:xfrm rot="18270509">
            <a:off x="4258363" y="785634"/>
            <a:ext cx="1066800" cy="9525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649338"/>
              <a:gd name="adj5" fmla="val 12500"/>
            </a:avLst>
          </a:prstGeom>
          <a:solidFill>
            <a:srgbClr val="00B0F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96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5" grpId="0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1" descr="Cattura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7386638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4" name="Title 2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r>
              <a:rPr lang="en-US" altLang="en-US" sz="3200">
                <a:latin typeface="Arial" charset="0"/>
                <a:cs typeface="Arial" charset="0"/>
              </a:rPr>
              <a:t>http://hiru.mcmaster.ca/hiru/Default.aspx</a:t>
            </a:r>
          </a:p>
        </p:txBody>
      </p:sp>
    </p:spTree>
    <p:extLst>
      <p:ext uri="{BB962C8B-B14F-4D97-AF65-F5344CB8AC3E}">
        <p14:creationId xmlns:p14="http://schemas.microsoft.com/office/powerpoint/2010/main" val="150931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645228" y="312054"/>
            <a:ext cx="7053943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cMaster </a:t>
            </a:r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nline </a:t>
            </a:r>
            <a:r>
              <a:rPr lang="en-US" b="1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ating of </a:t>
            </a:r>
            <a:r>
              <a:rPr lang="en-US" b="1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vidence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92727" y="1637617"/>
            <a:ext cx="5157787" cy="823912"/>
          </a:xfrm>
        </p:spPr>
        <p:txBody>
          <a:bodyPr/>
          <a:lstStyle/>
          <a:p>
            <a:r>
              <a:rPr lang="en-US" dirty="0" smtClean="0"/>
              <a:t>Relevance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91668" y="2461529"/>
            <a:ext cx="4516436" cy="42109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/>
              <a:t>0   - Beyond my area of expertise</a:t>
            </a:r>
          </a:p>
          <a:p>
            <a:pPr marL="0" indent="0">
              <a:buNone/>
            </a:pPr>
            <a:r>
              <a:rPr lang="en-US" sz="2200" dirty="0" smtClean="0"/>
              <a:t>7 </a:t>
            </a:r>
            <a:r>
              <a:rPr lang="mr-IN" sz="2200" dirty="0" smtClean="0"/>
              <a:t>–</a:t>
            </a:r>
            <a:r>
              <a:rPr lang="en-US" sz="2200" dirty="0" smtClean="0"/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Directly and highly </a:t>
            </a:r>
            <a:r>
              <a:rPr lang="en-US" sz="2200" dirty="0" smtClean="0"/>
              <a:t>relevant</a:t>
            </a:r>
          </a:p>
          <a:p>
            <a:pPr marL="0" indent="0">
              <a:buNone/>
            </a:pPr>
            <a:r>
              <a:rPr lang="en-US" sz="2200" dirty="0" smtClean="0"/>
              <a:t>6 </a:t>
            </a:r>
            <a:r>
              <a:rPr lang="mr-IN" sz="2200" dirty="0" smtClean="0"/>
              <a:t>–</a:t>
            </a:r>
            <a:r>
              <a:rPr lang="en-US" sz="2200" dirty="0" smtClean="0"/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Definitely</a:t>
            </a:r>
            <a:r>
              <a:rPr lang="en-US" sz="2200" dirty="0" smtClean="0"/>
              <a:t> relevant</a:t>
            </a:r>
          </a:p>
          <a:p>
            <a:pPr marL="0" indent="0">
              <a:buNone/>
            </a:pPr>
            <a:r>
              <a:rPr lang="en-US" sz="2200" dirty="0" smtClean="0"/>
              <a:t>5 </a:t>
            </a:r>
            <a:r>
              <a:rPr lang="mr-IN" sz="2200" dirty="0" smtClean="0"/>
              <a:t>–</a:t>
            </a:r>
            <a:r>
              <a:rPr lang="en-US" sz="2200" dirty="0" smtClean="0"/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Probably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relevant</a:t>
            </a:r>
          </a:p>
          <a:p>
            <a:pPr marL="0" indent="0">
              <a:buNone/>
            </a:pPr>
            <a:r>
              <a:rPr lang="en-US" sz="2200" dirty="0" smtClean="0"/>
              <a:t>4 </a:t>
            </a:r>
            <a:r>
              <a:rPr lang="mr-IN" sz="2200" dirty="0" smtClean="0"/>
              <a:t>–</a:t>
            </a:r>
            <a:r>
              <a:rPr lang="en-US" sz="2200" dirty="0" smtClean="0"/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Possibly</a:t>
            </a:r>
            <a:r>
              <a:rPr lang="en-US" sz="2200" dirty="0" smtClean="0"/>
              <a:t> relevant: likely of indirect     or peripheral relevance at best</a:t>
            </a:r>
          </a:p>
          <a:p>
            <a:pPr marL="0" indent="0">
              <a:buNone/>
            </a:pPr>
            <a:r>
              <a:rPr lang="en-US" sz="2200" dirty="0" smtClean="0"/>
              <a:t>3 </a:t>
            </a:r>
            <a:r>
              <a:rPr lang="mr-IN" sz="2200" dirty="0" smtClean="0"/>
              <a:t>–</a:t>
            </a:r>
            <a:r>
              <a:rPr lang="en-US" sz="2200" dirty="0" smtClean="0"/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Possibly not </a:t>
            </a:r>
            <a:r>
              <a:rPr lang="en-US" sz="2200" dirty="0" smtClean="0"/>
              <a:t>relevant</a:t>
            </a:r>
          </a:p>
          <a:p>
            <a:pPr marL="0" indent="0">
              <a:buNone/>
            </a:pPr>
            <a:r>
              <a:rPr lang="en-US" sz="2200" dirty="0" smtClean="0"/>
              <a:t>2 </a:t>
            </a:r>
            <a:r>
              <a:rPr lang="mr-IN" sz="2200" dirty="0" smtClean="0"/>
              <a:t>–</a:t>
            </a:r>
            <a:r>
              <a:rPr lang="en-US" sz="2200" dirty="0" smtClean="0"/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Possibly not </a:t>
            </a:r>
            <a:r>
              <a:rPr lang="en-US" sz="2200" dirty="0" smtClean="0"/>
              <a:t>relevant: content only remotely relevant</a:t>
            </a:r>
          </a:p>
          <a:p>
            <a:pPr marL="0" indent="0">
              <a:buNone/>
            </a:pPr>
            <a:r>
              <a:rPr lang="en-US" sz="2200" dirty="0" smtClean="0"/>
              <a:t>1 </a:t>
            </a:r>
            <a:r>
              <a:rPr lang="mr-IN" sz="2200" dirty="0" smtClean="0"/>
              <a:t>–</a:t>
            </a:r>
            <a:r>
              <a:rPr lang="en-US" sz="2200" dirty="0" smtClean="0"/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Definitely not</a:t>
            </a:r>
            <a:r>
              <a:rPr lang="en-US" sz="2200" dirty="0" smtClean="0"/>
              <a:t> relevant: completely unrelated content area</a:t>
            </a:r>
            <a:endParaRPr lang="en-US" sz="22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6821557" y="1637617"/>
            <a:ext cx="5183188" cy="823912"/>
          </a:xfrm>
        </p:spPr>
        <p:txBody>
          <a:bodyPr/>
          <a:lstStyle/>
          <a:p>
            <a:r>
              <a:rPr lang="en-US" dirty="0" smtClean="0"/>
              <a:t>Newsworthiness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5981700" y="2601213"/>
            <a:ext cx="5564188" cy="407125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0 - I don’t know if this is newsworthy</a:t>
            </a:r>
          </a:p>
          <a:p>
            <a:pPr marL="0" indent="0">
              <a:buNone/>
            </a:pPr>
            <a:r>
              <a:rPr lang="en-US" dirty="0" smtClean="0"/>
              <a:t>Useful information: </a:t>
            </a:r>
            <a:r>
              <a:rPr lang="en-US" i="1" dirty="0" smtClean="0"/>
              <a:t>most practitioners in my discipline</a:t>
            </a:r>
            <a:r>
              <a:rPr lang="en-US" dirty="0" smtClean="0"/>
              <a:t> </a:t>
            </a:r>
            <a:r>
              <a:rPr lang="mr-IN" dirty="0" smtClean="0"/>
              <a:t>…</a:t>
            </a:r>
            <a:r>
              <a:rPr lang="en-CA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7 - </a:t>
            </a:r>
            <a:r>
              <a:rPr lang="en-US" b="1" dirty="0" smtClean="0">
                <a:solidFill>
                  <a:srgbClr val="FF0000"/>
                </a:solidFill>
              </a:rPr>
              <a:t>definitely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don’t know </a:t>
            </a:r>
            <a:r>
              <a:rPr lang="en-US" dirty="0" smtClean="0"/>
              <a:t>this (unless they have read this article)</a:t>
            </a:r>
          </a:p>
          <a:p>
            <a:pPr marL="0" indent="0">
              <a:buNone/>
            </a:pPr>
            <a:r>
              <a:rPr lang="en-US" dirty="0" smtClean="0"/>
              <a:t>6 </a:t>
            </a:r>
            <a:r>
              <a:rPr lang="mr-IN" dirty="0" smtClean="0"/>
              <a:t>–</a:t>
            </a:r>
            <a:r>
              <a:rPr lang="en-CA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probably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don’t know </a:t>
            </a:r>
            <a:r>
              <a:rPr lang="en-US" dirty="0" smtClean="0"/>
              <a:t>this</a:t>
            </a:r>
          </a:p>
          <a:p>
            <a:pPr marL="0" indent="0">
              <a:buNone/>
            </a:pPr>
            <a:r>
              <a:rPr lang="en-US" dirty="0" smtClean="0"/>
              <a:t>5 </a:t>
            </a:r>
            <a:r>
              <a:rPr lang="mr-IN" dirty="0" smtClean="0"/>
              <a:t>–</a:t>
            </a:r>
            <a:r>
              <a:rPr lang="en-CA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possibly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don’t know </a:t>
            </a:r>
            <a:r>
              <a:rPr lang="en-US" dirty="0" smtClean="0"/>
              <a:t>this</a:t>
            </a:r>
          </a:p>
          <a:p>
            <a:pPr marL="0" indent="0">
              <a:buNone/>
            </a:pPr>
            <a:r>
              <a:rPr lang="en-US" dirty="0" smtClean="0"/>
              <a:t>4 </a:t>
            </a:r>
            <a:r>
              <a:rPr lang="mr-IN" dirty="0" smtClean="0"/>
              <a:t>–</a:t>
            </a:r>
            <a:r>
              <a:rPr lang="en-CA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possibly already know </a:t>
            </a:r>
            <a:r>
              <a:rPr lang="en-US" dirty="0" smtClean="0"/>
              <a:t>this</a:t>
            </a:r>
          </a:p>
          <a:p>
            <a:pPr marL="0" indent="0">
              <a:buNone/>
            </a:pPr>
            <a:r>
              <a:rPr lang="en-US" dirty="0" smtClean="0"/>
              <a:t>3 </a:t>
            </a:r>
            <a:r>
              <a:rPr lang="mr-IN" dirty="0" smtClean="0"/>
              <a:t>–</a:t>
            </a:r>
            <a:r>
              <a:rPr lang="en-CA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probably already know </a:t>
            </a:r>
            <a:r>
              <a:rPr lang="en-US" dirty="0" smtClean="0"/>
              <a:t>this</a:t>
            </a:r>
          </a:p>
          <a:p>
            <a:pPr marL="0" indent="0">
              <a:buNone/>
            </a:pPr>
            <a:r>
              <a:rPr lang="en-US" dirty="0" smtClean="0"/>
              <a:t>2 </a:t>
            </a:r>
            <a:r>
              <a:rPr lang="mr-IN" dirty="0" smtClean="0"/>
              <a:t>–</a:t>
            </a:r>
            <a:r>
              <a:rPr lang="en-US" dirty="0" smtClean="0"/>
              <a:t> It probably </a:t>
            </a:r>
            <a:r>
              <a:rPr lang="en-US" b="1" dirty="0" smtClean="0">
                <a:solidFill>
                  <a:srgbClr val="FF0000"/>
                </a:solidFill>
              </a:rPr>
              <a:t>does not matter </a:t>
            </a:r>
            <a:r>
              <a:rPr lang="en-US" dirty="0" smtClean="0"/>
              <a:t>whether they know this or not</a:t>
            </a:r>
          </a:p>
          <a:p>
            <a:pPr marL="0" indent="0">
              <a:buNone/>
            </a:pPr>
            <a:r>
              <a:rPr lang="en-US" dirty="0" smtClean="0"/>
              <a:t>1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Not of direct clinical interest</a:t>
            </a:r>
          </a:p>
        </p:txBody>
      </p:sp>
    </p:spTree>
    <p:extLst>
      <p:ext uri="{BB962C8B-B14F-4D97-AF65-F5344CB8AC3E}">
        <p14:creationId xmlns:p14="http://schemas.microsoft.com/office/powerpoint/2010/main" val="174297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53139" y="535035"/>
            <a:ext cx="693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https://</a:t>
            </a:r>
            <a:r>
              <a:rPr lang="en-US" sz="3200" dirty="0" err="1"/>
              <a:t>plus.mcmaster.ca</a:t>
            </a:r>
            <a:r>
              <a:rPr lang="en-US" sz="3200" dirty="0"/>
              <a:t>/</a:t>
            </a:r>
            <a:r>
              <a:rPr lang="en-US" sz="3200" dirty="0" err="1"/>
              <a:t>MacPlusFS</a:t>
            </a:r>
            <a:r>
              <a:rPr lang="en-US" sz="3200" dirty="0"/>
              <a:t>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182" y="1622204"/>
            <a:ext cx="9987924" cy="510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30408"/>
            <a:ext cx="9144000" cy="59167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066800"/>
            <a:ext cx="5727700" cy="46355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786431" y="1344386"/>
            <a:ext cx="5139338" cy="5491843"/>
            <a:chOff x="1524000" y="194582"/>
            <a:chExt cx="6282338" cy="6668861"/>
          </a:xfrm>
        </p:grpSpPr>
        <p:pic>
          <p:nvPicPr>
            <p:cNvPr id="7" name="Picture 6" descr="elated imag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524000" y="194582"/>
              <a:ext cx="3135726" cy="6663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elated imag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70612" y="200025"/>
              <a:ext cx="3135726" cy="6663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76400" y="990600"/>
              <a:ext cx="2768517" cy="48768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34538" y="990600"/>
              <a:ext cx="2807874" cy="4871357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905000" y="177226"/>
            <a:ext cx="693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https://</a:t>
            </a:r>
            <a:r>
              <a:rPr lang="en-US" sz="3200" dirty="0" err="1"/>
              <a:t>plus.mcmaster.ca</a:t>
            </a:r>
            <a:r>
              <a:rPr lang="en-US" sz="3200" dirty="0"/>
              <a:t>/</a:t>
            </a:r>
            <a:r>
              <a:rPr lang="en-US" sz="3200" dirty="0" err="1"/>
              <a:t>MacPlusFS</a:t>
            </a:r>
            <a:r>
              <a:rPr lang="en-US" sz="3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92164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financial</a:t>
            </a:r>
          </a:p>
          <a:p>
            <a:pPr lvl="1"/>
            <a:r>
              <a:rPr lang="en-US" dirty="0" smtClean="0"/>
              <a:t>None</a:t>
            </a:r>
          </a:p>
          <a:p>
            <a:r>
              <a:rPr lang="en-US" dirty="0" smtClean="0"/>
              <a:t>Indirect financial</a:t>
            </a:r>
          </a:p>
          <a:p>
            <a:pPr lvl="1"/>
            <a:r>
              <a:rPr lang="en-US" dirty="0" smtClean="0"/>
              <a:t>Member of the CPN SPOR and </a:t>
            </a:r>
            <a:r>
              <a:rPr lang="en-US" dirty="0" err="1" smtClean="0"/>
              <a:t>CanVECTOR</a:t>
            </a:r>
            <a:r>
              <a:rPr lang="en-US" dirty="0" smtClean="0"/>
              <a:t> network (CIHR funded)</a:t>
            </a:r>
          </a:p>
          <a:p>
            <a:pPr lvl="1"/>
            <a:r>
              <a:rPr lang="en-US" dirty="0" smtClean="0"/>
              <a:t>Supported by research service agreements with EBSCO, ACP, Walter-</a:t>
            </a:r>
            <a:r>
              <a:rPr lang="en-US" dirty="0" err="1" smtClean="0"/>
              <a:t>Kluvers</a:t>
            </a:r>
            <a:r>
              <a:rPr lang="en-US" dirty="0" smtClean="0"/>
              <a:t>, McGraw-Hill</a:t>
            </a:r>
          </a:p>
          <a:p>
            <a:r>
              <a:rPr lang="en-US" dirty="0" smtClean="0"/>
              <a:t>Intellectual</a:t>
            </a:r>
          </a:p>
          <a:p>
            <a:pPr lvl="1"/>
            <a:r>
              <a:rPr lang="en-US" dirty="0" smtClean="0"/>
              <a:t>Director, Health Information Research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10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HiRU</a:t>
            </a:r>
            <a:r>
              <a:rPr lang="en-US" dirty="0" smtClean="0"/>
              <a:t> and pain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71651"/>
            <a:ext cx="10515600" cy="413181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Is this content / technology suitable to support research?</a:t>
            </a:r>
          </a:p>
          <a:p>
            <a:pPr lvl="1">
              <a:lnSpc>
                <a:spcPct val="170000"/>
              </a:lnSpc>
            </a:pPr>
            <a:r>
              <a:rPr lang="en-US" dirty="0" smtClean="0"/>
              <a:t>Focused [background] content dissemination</a:t>
            </a:r>
          </a:p>
          <a:p>
            <a:pPr lvl="1">
              <a:lnSpc>
                <a:spcPct val="170000"/>
              </a:lnSpc>
            </a:pPr>
            <a:r>
              <a:rPr lang="en-US" dirty="0" smtClean="0"/>
              <a:t>Prioritizing SR/guidelines updates</a:t>
            </a:r>
          </a:p>
          <a:p>
            <a:pPr lvl="1">
              <a:lnSpc>
                <a:spcPct val="170000"/>
              </a:lnSpc>
            </a:pPr>
            <a:r>
              <a:rPr lang="en-US" dirty="0" smtClean="0"/>
              <a:t>Performing SR/guidelines updates</a:t>
            </a:r>
          </a:p>
          <a:p>
            <a:pPr lvl="1">
              <a:lnSpc>
                <a:spcPct val="170000"/>
              </a:lnSpc>
            </a:pPr>
            <a:r>
              <a:rPr lang="en-US" dirty="0" smtClean="0"/>
              <a:t>Feeding downstream implementation research</a:t>
            </a:r>
          </a:p>
          <a:p>
            <a:pPr lvl="2">
              <a:lnSpc>
                <a:spcPct val="170000"/>
              </a:lnSpc>
            </a:pPr>
            <a:r>
              <a:rPr lang="en-US" dirty="0" smtClean="0"/>
              <a:t>Patient decision aids (option grid, decision boxes)</a:t>
            </a:r>
          </a:p>
          <a:p>
            <a:pPr lvl="2">
              <a:lnSpc>
                <a:spcPct val="170000"/>
              </a:lnSpc>
            </a:pPr>
            <a:r>
              <a:rPr lang="en-US" dirty="0" smtClean="0"/>
              <a:t>Educational interventions</a:t>
            </a:r>
          </a:p>
          <a:p>
            <a:pPr lvl="1">
              <a:lnSpc>
                <a:spcPct val="17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14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70" y="776812"/>
            <a:ext cx="9662696" cy="60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0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0333"/>
            <a:ext cx="12192000" cy="58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1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466948" y="106288"/>
            <a:ext cx="3156271" cy="6751712"/>
            <a:chOff x="2503121" y="-79067"/>
            <a:chExt cx="3156271" cy="6751712"/>
          </a:xfrm>
        </p:grpSpPr>
        <p:pic>
          <p:nvPicPr>
            <p:cNvPr id="5" name="Picture 4" descr="elated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03121" y="-79067"/>
              <a:ext cx="3156271" cy="6751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51405" y="691978"/>
              <a:ext cx="2799611" cy="5083504"/>
            </a:xfrm>
            <a:prstGeom prst="rect">
              <a:avLst/>
            </a:prstGeom>
            <a:effectLst>
              <a:softEdge rad="381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119883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153177"/>
              </p:ext>
            </p:extLst>
          </p:nvPr>
        </p:nvGraphicFramePr>
        <p:xfrm>
          <a:off x="580768" y="2137859"/>
          <a:ext cx="7364449" cy="2523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5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6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Cochrane</a:t>
                      </a:r>
                      <a:r>
                        <a:rPr lang="en-US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review group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MSK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UGI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Topics</a:t>
                      </a:r>
                      <a:endParaRPr lang="en-US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22</a:t>
                      </a:r>
                      <a:endParaRPr lang="en-US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18</a:t>
                      </a:r>
                      <a:endParaRPr lang="en-US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Reviews and Protocols</a:t>
                      </a:r>
                      <a:endParaRPr lang="en-US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268</a:t>
                      </a:r>
                      <a:endParaRPr lang="en-US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145</a:t>
                      </a:r>
                      <a:endParaRPr lang="en-US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PLUS Studies</a:t>
                      </a:r>
                      <a:endParaRPr lang="en-US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2677</a:t>
                      </a:r>
                      <a:endParaRPr lang="en-US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704</a:t>
                      </a:r>
                      <a:endParaRPr lang="en-US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Authors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177</a:t>
                      </a:r>
                      <a:endParaRPr lang="en-US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99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smtClean="0"/>
              <a:t>Prioritizing/triggering updates</a:t>
            </a:r>
            <a:endParaRPr lang="en-US" sz="4000"/>
          </a:p>
        </p:txBody>
      </p:sp>
      <p:pic>
        <p:nvPicPr>
          <p:cNvPr id="7" name="Picture 6" descr="Screen Clippi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0898" y="2244655"/>
            <a:ext cx="8044070" cy="44652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9736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161625"/>
              </p:ext>
            </p:extLst>
          </p:nvPr>
        </p:nvGraphicFramePr>
        <p:xfrm>
          <a:off x="461294" y="2185638"/>
          <a:ext cx="7292839" cy="315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9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4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Editorial level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Cochrane review group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MSK </a:t>
                      </a:r>
                      <a:r>
                        <a:rPr lang="en-US" sz="1800" dirty="0">
                          <a:effectLst/>
                        </a:rPr>
                        <a:t>Count (%)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UGI </a:t>
                      </a:r>
                      <a:r>
                        <a:rPr lang="en-US" sz="1800" dirty="0">
                          <a:effectLst/>
                        </a:rPr>
                        <a:t>Count (%)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Article Category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PLUS Studies matched to Topic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2677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704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PLUS Studies screened by Editors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2489 (93%)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704 (100%)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Filing Status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Filed to Review or Protocol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1101 (44.2)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157 (22.3)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Saved for future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1243 (49.9)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152 (21.6)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Rejected 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145 (5.8)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395 (56.1)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262410"/>
              </p:ext>
            </p:extLst>
          </p:nvPr>
        </p:nvGraphicFramePr>
        <p:xfrm>
          <a:off x="461294" y="3753707"/>
          <a:ext cx="8401724" cy="213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80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0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1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Author level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[#]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MSK [42]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UGI [15]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Processed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Articles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425</a:t>
                      </a: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Relevant Articles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160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16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Not Relevant Articles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265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58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Number Needed to Read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2.7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4.6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Proportion already</a:t>
                      </a:r>
                      <a:r>
                        <a:rPr lang="en-US" sz="2000" baseline="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aware of the paper?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&lt;50%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&lt;66%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smtClean="0"/>
              <a:t>Prioritizing/triggering updates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01230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272"/>
            <a:ext cx="9867900" cy="394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86762"/>
            <a:ext cx="10210800" cy="201847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6342857"/>
            <a:ext cx="6848061" cy="46237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>
                <a:effectLst/>
              </a:rPr>
              <a:t>Hemens</a:t>
            </a:r>
            <a:r>
              <a:rPr lang="en-US" sz="2000" dirty="0" smtClean="0">
                <a:effectLst/>
              </a:rPr>
              <a:t> BJ, Iorio A. </a:t>
            </a:r>
            <a:r>
              <a:rPr lang="en-US" sz="2000" i="1" dirty="0" smtClean="0">
                <a:effectLst/>
              </a:rPr>
              <a:t>Ann. Intern. Med.</a:t>
            </a:r>
            <a:r>
              <a:rPr lang="en-US" sz="2000" dirty="0" smtClean="0">
                <a:effectLst/>
              </a:rPr>
              <a:t> 2017;167(3):210.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319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Deep Learning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6510761"/>
              </p:ext>
            </p:extLst>
          </p:nvPr>
        </p:nvGraphicFramePr>
        <p:xfrm>
          <a:off x="196274" y="3878734"/>
          <a:ext cx="5579437" cy="1767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0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9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9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9722">
                <a:tc>
                  <a:txBody>
                    <a:bodyPr/>
                    <a:lstStyle/>
                    <a:p>
                      <a:pPr indent="45720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Deep Learning</a:t>
                      </a:r>
                      <a:endParaRPr lang="en-US" sz="18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CQ*</a:t>
                      </a:r>
                      <a:endParaRPr lang="en-US" sz="18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579">
                <a:tc>
                  <a:txBody>
                    <a:bodyPr/>
                    <a:lstStyle/>
                    <a:p>
                      <a:pPr marL="0" indent="11113" algn="l">
                        <a:lnSpc>
                          <a:spcPct val="2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800" dirty="0">
                          <a:effectLst/>
                        </a:rPr>
                        <a:t>Recall</a:t>
                      </a:r>
                      <a:endParaRPr lang="en-US" sz="18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96.9%</a:t>
                      </a:r>
                      <a:endParaRPr lang="en-US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98.4%</a:t>
                      </a:r>
                      <a:endParaRPr lang="en-US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579">
                <a:tc>
                  <a:txBody>
                    <a:bodyPr/>
                    <a:lstStyle/>
                    <a:p>
                      <a:pPr marL="0" indent="11113" algn="l">
                        <a:lnSpc>
                          <a:spcPct val="2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800" dirty="0">
                          <a:effectLst/>
                        </a:rPr>
                        <a:t>Precision</a:t>
                      </a:r>
                      <a:endParaRPr lang="en-US" sz="18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34.6%</a:t>
                      </a:r>
                      <a:endParaRPr lang="en-US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22.4%</a:t>
                      </a:r>
                      <a:endParaRPr lang="en-US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9187" y="2442060"/>
            <a:ext cx="587603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Average recall</a:t>
            </a:r>
            <a:r>
              <a:rPr kumimoji="0" lang="en-US" alt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and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precision</a:t>
            </a:r>
            <a:r>
              <a:rPr kumimoji="0" lang="en-US" alt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for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 deep learning approach and Clinical Queries Broad filter against the Clinical Hedges gold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standard.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6274" y="6271739"/>
            <a:ext cx="4846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 charset="0"/>
              </a:rPr>
              <a:t>* CQ = Clinical Queries Broad Treatment filter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06886" y="2392632"/>
            <a:ext cx="596831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Average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recall and precision</a:t>
            </a:r>
            <a:r>
              <a:rPr kumimoji="0" lang="en-US" alt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for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 deep learning approach, keyword search, and Clinical Queries Broad filter without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MeSH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terms and publication type against the Clinical Hedges gold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standard.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044557"/>
              </p:ext>
            </p:extLst>
          </p:nvPr>
        </p:nvGraphicFramePr>
        <p:xfrm>
          <a:off x="6106886" y="3878734"/>
          <a:ext cx="5968314" cy="1706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2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7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6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45720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3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600" dirty="0">
                          <a:effectLst/>
                        </a:rPr>
                        <a:t>Deep Learning</a:t>
                      </a:r>
                      <a:endParaRPr lang="en-US" sz="16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113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600" dirty="0">
                          <a:effectLst/>
                        </a:rPr>
                        <a:t>Keyword Search</a:t>
                      </a:r>
                      <a:endParaRPr lang="en-US" sz="16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113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600" dirty="0" smtClean="0">
                          <a:effectLst/>
                        </a:rPr>
                        <a:t>CQ*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no </a:t>
                      </a:r>
                      <a:r>
                        <a:rPr lang="en-US" sz="1600" dirty="0" err="1">
                          <a:effectLst/>
                        </a:rPr>
                        <a:t>MeSH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endParaRPr lang="en-US" sz="16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11113" algn="l">
                        <a:lnSpc>
                          <a:spcPct val="2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800" dirty="0">
                          <a:effectLst/>
                        </a:rPr>
                        <a:t>Recall</a:t>
                      </a:r>
                      <a:endParaRPr lang="en-US" sz="18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113"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2000" dirty="0">
                          <a:effectLst/>
                        </a:rPr>
                        <a:t>96.9%</a:t>
                      </a:r>
                      <a:endParaRPr lang="en-US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113"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2000" dirty="0">
                          <a:effectLst/>
                        </a:rPr>
                        <a:t>97.1%</a:t>
                      </a:r>
                      <a:endParaRPr lang="en-US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113"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2000" dirty="0">
                          <a:effectLst/>
                        </a:rPr>
                        <a:t>91.1%</a:t>
                      </a:r>
                      <a:endParaRPr lang="en-US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11113" algn="l">
                        <a:lnSpc>
                          <a:spcPct val="2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800" dirty="0">
                          <a:effectLst/>
                        </a:rPr>
                        <a:t>Precision</a:t>
                      </a:r>
                      <a:endParaRPr lang="en-US" sz="18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113"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2000" dirty="0">
                          <a:effectLst/>
                        </a:rPr>
                        <a:t>34.6%</a:t>
                      </a:r>
                      <a:endParaRPr lang="en-US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113"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2000" dirty="0">
                          <a:effectLst/>
                        </a:rPr>
                        <a:t>11.8%</a:t>
                      </a:r>
                      <a:endParaRPr lang="en-US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113"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2000" dirty="0">
                          <a:effectLst/>
                        </a:rPr>
                        <a:t>28.5%</a:t>
                      </a:r>
                      <a:endParaRPr lang="en-US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698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8432" y="0"/>
            <a:ext cx="6081022" cy="6899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9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892" y="1678911"/>
            <a:ext cx="9708292" cy="517908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surveillance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76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86" y="2726185"/>
            <a:ext cx="10515600" cy="413181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Health Information Research Unit</a:t>
            </a:r>
          </a:p>
          <a:p>
            <a:pPr lvl="1"/>
            <a:r>
              <a:rPr lang="en-US" sz="3200" dirty="0" smtClean="0"/>
              <a:t>Hedges</a:t>
            </a:r>
          </a:p>
          <a:p>
            <a:pPr lvl="1"/>
            <a:r>
              <a:rPr lang="en-US" sz="3200" dirty="0" smtClean="0"/>
              <a:t>The PLUS suite of products</a:t>
            </a:r>
          </a:p>
          <a:p>
            <a:r>
              <a:rPr lang="en-US" sz="3600" dirty="0" smtClean="0"/>
              <a:t>CPN Pain +</a:t>
            </a:r>
          </a:p>
          <a:p>
            <a:r>
              <a:rPr lang="en-US" sz="3600" dirty="0" smtClean="0"/>
              <a:t>Patient oriented communication strategies</a:t>
            </a:r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81078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37829" y="2943286"/>
            <a:ext cx="48477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From 4 </a:t>
            </a:r>
            <a:r>
              <a:rPr lang="en-US" sz="2400" dirty="0"/>
              <a:t>clinical guidelines from</a:t>
            </a:r>
          </a:p>
          <a:p>
            <a:r>
              <a:rPr lang="en-US" sz="2400" dirty="0"/>
              <a:t>the Spanish National Health System Clinical </a:t>
            </a:r>
            <a:r>
              <a:rPr lang="en-US" sz="2400" dirty="0" smtClean="0"/>
              <a:t>Guidelines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, </a:t>
            </a:r>
            <a:r>
              <a:rPr lang="en-US" sz="2400" dirty="0"/>
              <a:t>43 clinical questions and 113 </a:t>
            </a:r>
            <a:r>
              <a:rPr lang="en-US" sz="2400" dirty="0" smtClean="0"/>
              <a:t>recommendations were randomly selected.</a:t>
            </a:r>
          </a:p>
          <a:p>
            <a:endParaRPr lang="en-US" sz="2400" dirty="0" smtClean="0"/>
          </a:p>
          <a:p>
            <a:r>
              <a:rPr lang="en-US" sz="2400" dirty="0" smtClean="0"/>
              <a:t>With an exhaustive search approach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69 key </a:t>
            </a:r>
            <a:r>
              <a:rPr lang="en-US" sz="2400" b="1" dirty="0">
                <a:solidFill>
                  <a:srgbClr val="FF0000"/>
                </a:solidFill>
              </a:rPr>
              <a:t>references </a:t>
            </a:r>
            <a:r>
              <a:rPr lang="en-US" sz="2400" b="1" dirty="0" smtClean="0">
                <a:solidFill>
                  <a:srgbClr val="FF0000"/>
                </a:solidFill>
              </a:rPr>
              <a:t>were identified</a:t>
            </a:r>
            <a:endParaRPr lang="en-US" sz="2400" b="1" dirty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16781" y="3392707"/>
            <a:ext cx="64657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32/35 citation from the pool of journals included in the new filter set were retrieved:</a:t>
            </a:r>
          </a:p>
          <a:p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Recall = 88.6%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345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13" y="0"/>
            <a:ext cx="10089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80" y="0"/>
            <a:ext cx="9692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2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Barbara AM, et al. McMaster Optimal Aging Portal: an evidence-based database for geriatrics-focused health professionals. </a:t>
            </a:r>
            <a:r>
              <a:rPr lang="en-US" i="1" dirty="0" smtClean="0">
                <a:effectLst/>
              </a:rPr>
              <a:t>BMC Res. Notes</a:t>
            </a:r>
            <a:r>
              <a:rPr lang="en-US" dirty="0" smtClean="0">
                <a:effectLst/>
              </a:rPr>
              <a:t>. 2017;10(1):271. </a:t>
            </a:r>
          </a:p>
          <a:p>
            <a:r>
              <a:rPr lang="en-US" dirty="0" smtClean="0">
                <a:effectLst/>
              </a:rPr>
              <a:t>Barbara AM, et al. The McMaster Optimal Aging Portal: Usability Evaluation of a Unique Evidence-Based Health Information Website. </a:t>
            </a:r>
            <a:r>
              <a:rPr lang="en-US" i="1" dirty="0" smtClean="0">
                <a:effectLst/>
              </a:rPr>
              <a:t>JMIR Hum. Factors</a:t>
            </a:r>
            <a:r>
              <a:rPr lang="en-US" dirty="0" smtClean="0">
                <a:effectLst/>
              </a:rPr>
              <a:t>. 2016;3(1):e14. </a:t>
            </a:r>
          </a:p>
          <a:p>
            <a:r>
              <a:rPr lang="en-US" dirty="0" smtClean="0">
                <a:effectLst/>
              </a:rPr>
              <a:t>M Barbara A, et al. User Experiences of the McMaster Optimal Aging Portal’s Evidence Summaries and Blog Posts: Usability Study. </a:t>
            </a:r>
            <a:r>
              <a:rPr lang="en-US" i="1" dirty="0" smtClean="0">
                <a:effectLst/>
              </a:rPr>
              <a:t>JMIR Hum. Factors</a:t>
            </a:r>
            <a:r>
              <a:rPr lang="en-US" dirty="0" smtClean="0">
                <a:effectLst/>
              </a:rPr>
              <a:t>. 2016;3(2):e22.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7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49" name="Picture 1" descr="Cattura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1500" y="25400"/>
            <a:ext cx="84963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3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48000" y="228600"/>
            <a:ext cx="6016487" cy="762000"/>
          </a:xfrm>
        </p:spPr>
        <p:txBody>
          <a:bodyPr vert="horz" lIns="90488" tIns="44450" rIns="90488" bIns="44450" rtlCol="0" anchor="b">
            <a:normAutofit/>
          </a:bodyPr>
          <a:lstStyle/>
          <a:p>
            <a:r>
              <a:rPr lang="en-AU" sz="3600" dirty="0" smtClean="0"/>
              <a:t> Our roots</a:t>
            </a:r>
            <a:endParaRPr lang="en-AU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342572"/>
            <a:ext cx="9144000" cy="5515429"/>
          </a:xfrm>
          <a:prstGeom prst="rect">
            <a:avLst/>
          </a:prstGeom>
        </p:spPr>
      </p:pic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910668" y="4954736"/>
            <a:ext cx="5757333" cy="1524000"/>
          </a:xfrm>
        </p:spPr>
        <p:txBody>
          <a:bodyPr vert="horz" lIns="90488" tIns="44450" rIns="90488" bIns="44450" rtlCol="0"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AU" sz="2000" dirty="0">
                <a:solidFill>
                  <a:schemeClr val="bg1"/>
                </a:solidFill>
              </a:rPr>
              <a:t>“</a:t>
            </a:r>
            <a:r>
              <a:rPr lang="en-AU" dirty="0">
                <a:solidFill>
                  <a:schemeClr val="bg1"/>
                </a:solidFill>
              </a:rPr>
              <a:t>Evidence-based medicine is the </a:t>
            </a:r>
            <a:r>
              <a:rPr lang="en-US" dirty="0">
                <a:solidFill>
                  <a:schemeClr val="bg1"/>
                </a:solidFill>
              </a:rPr>
              <a:t>integration of best research evidence with clinical expertise and patient values” </a:t>
            </a:r>
            <a:endParaRPr lang="en-AU" i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en-AU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53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915" y="2010228"/>
            <a:ext cx="10160000" cy="4013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Hedges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17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116" y="0"/>
            <a:ext cx="703176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3918" y="6104180"/>
            <a:ext cx="2376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indent="-406400"/>
            <a:r>
              <a:rPr lang="en-US" dirty="0" smtClean="0">
                <a:effectLst/>
              </a:rPr>
              <a:t>Haynes RB.</a:t>
            </a:r>
          </a:p>
          <a:p>
            <a:pPr marL="406400" indent="-406400"/>
            <a:r>
              <a:rPr lang="en-US" i="1" dirty="0" smtClean="0">
                <a:effectLst/>
              </a:rPr>
              <a:t>BMJ</a:t>
            </a:r>
            <a:r>
              <a:rPr lang="en-US" dirty="0" smtClean="0">
                <a:effectLst/>
              </a:rPr>
              <a:t>. 2005;330:1179–0.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5997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Hedges project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0272577"/>
              </p:ext>
            </p:extLst>
          </p:nvPr>
        </p:nvGraphicFramePr>
        <p:xfrm>
          <a:off x="838200" y="2044700"/>
          <a:ext cx="78867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Manual</a:t>
                      </a:r>
                      <a:r>
                        <a:rPr lang="en-US" baseline="0" dirty="0" smtClean="0"/>
                        <a:t> classification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Search</a:t>
                      </a:r>
                      <a:r>
                        <a:rPr lang="en-US" b="1" baseline="0" dirty="0" smtClean="0"/>
                        <a:t> term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Meets criteria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Does not meets</a:t>
                      </a:r>
                      <a:r>
                        <a:rPr lang="en-US" baseline="0" dirty="0" smtClean="0"/>
                        <a:t> criteria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Detected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Non detected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a+c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b+d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232451" y="4252912"/>
            <a:ext cx="76597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Sensitivity = a/(</a:t>
            </a:r>
            <a:r>
              <a:rPr lang="en-US" sz="2400" b="1" dirty="0" err="1" smtClean="0">
                <a:solidFill>
                  <a:srgbClr val="FF0000"/>
                </a:solidFill>
              </a:rPr>
              <a:t>a+c</a:t>
            </a:r>
            <a:r>
              <a:rPr lang="en-US" sz="2400" b="1" dirty="0" smtClean="0">
                <a:solidFill>
                  <a:srgbClr val="FF0000"/>
                </a:solidFill>
              </a:rPr>
              <a:t>) = proportion positive retrieved</a:t>
            </a:r>
          </a:p>
          <a:p>
            <a:r>
              <a:rPr lang="en-US" sz="2400" dirty="0" smtClean="0"/>
              <a:t>Specificity = d/(</a:t>
            </a:r>
            <a:r>
              <a:rPr lang="en-US" sz="2400" dirty="0" err="1" smtClean="0"/>
              <a:t>b+d</a:t>
            </a:r>
            <a:r>
              <a:rPr lang="en-US" sz="2400" dirty="0" smtClean="0"/>
              <a:t>) = proportion negative excluded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Precision = a/(</a:t>
            </a:r>
            <a:r>
              <a:rPr lang="en-US" sz="2400" b="1" dirty="0" err="1" smtClean="0">
                <a:solidFill>
                  <a:srgbClr val="FF0000"/>
                </a:solidFill>
              </a:rPr>
              <a:t>a+b</a:t>
            </a:r>
            <a:r>
              <a:rPr lang="en-US" sz="2400" b="1" dirty="0" smtClean="0">
                <a:solidFill>
                  <a:srgbClr val="FF0000"/>
                </a:solidFill>
              </a:rPr>
              <a:t>) = proportion positive in retrieval set</a:t>
            </a:r>
          </a:p>
          <a:p>
            <a:r>
              <a:rPr lang="en-US" sz="2400" dirty="0" smtClean="0"/>
              <a:t>Accuracy = (</a:t>
            </a:r>
            <a:r>
              <a:rPr lang="en-US" sz="2400" dirty="0" err="1" smtClean="0"/>
              <a:t>a+d</a:t>
            </a:r>
            <a:r>
              <a:rPr lang="en-US" sz="2400" dirty="0" smtClean="0"/>
              <a:t>)/(</a:t>
            </a:r>
            <a:r>
              <a:rPr lang="en-US" sz="2400" dirty="0" err="1" smtClean="0"/>
              <a:t>a+b+c+d</a:t>
            </a:r>
            <a:r>
              <a:rPr lang="en-US" sz="2400" dirty="0" smtClean="0"/>
              <a:t>) = proportion correctly classified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617803" y="6276458"/>
            <a:ext cx="4214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indent="-406400"/>
            <a:r>
              <a:rPr lang="en-US" dirty="0" smtClean="0">
                <a:effectLst/>
              </a:rPr>
              <a:t>Haynes RB</a:t>
            </a:r>
            <a:r>
              <a:rPr lang="en-US" smtClean="0">
                <a:effectLst/>
              </a:rPr>
              <a:t>. </a:t>
            </a:r>
            <a:r>
              <a:rPr lang="en-US" i="1" dirty="0" smtClean="0">
                <a:effectLst/>
              </a:rPr>
              <a:t>BMJ</a:t>
            </a:r>
            <a:r>
              <a:rPr lang="en-US" dirty="0" smtClean="0">
                <a:effectLst/>
              </a:rPr>
              <a:t>. 2005;330(7501):1179–0.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1621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Hedges project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7357732"/>
              </p:ext>
            </p:extLst>
          </p:nvPr>
        </p:nvGraphicFramePr>
        <p:xfrm>
          <a:off x="665205" y="2172318"/>
          <a:ext cx="10515600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9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5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4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31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Search strategy </a:t>
                      </a:r>
                    </a:p>
                    <a:p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(using Ovid format)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600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Sensitivity</a:t>
                      </a:r>
                      <a:r>
                        <a:rPr lang="mr-IN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(%)</a:t>
                      </a:r>
                      <a:endParaRPr lang="en-CA" sz="16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/>
                      <a:r>
                        <a:rPr lang="mr-IN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(95% CI)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600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S</a:t>
                      </a:r>
                      <a:r>
                        <a:rPr lang="en-CA" sz="1600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pecific</a:t>
                      </a:r>
                      <a:r>
                        <a:rPr lang="mr-IN" sz="1600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ity</a:t>
                      </a:r>
                      <a:r>
                        <a:rPr lang="mr-IN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(%)</a:t>
                      </a:r>
                      <a:endParaRPr lang="en-CA" sz="16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(95% CI)</a:t>
                      </a:r>
                      <a:endParaRPr lang="en-US" sz="16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Precision</a:t>
                      </a:r>
                      <a:r>
                        <a:rPr lang="mr-IN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(%)</a:t>
                      </a:r>
                      <a:endParaRPr lang="en-CA" sz="16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(95% CI)</a:t>
                      </a:r>
                      <a:endParaRPr lang="en-US" sz="16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Accuracy</a:t>
                      </a:r>
                      <a:r>
                        <a:rPr lang="mr-IN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(%)</a:t>
                      </a:r>
                      <a:endParaRPr lang="en-CA" sz="16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(95% CI)</a:t>
                      </a:r>
                      <a:endParaRPr lang="en-US" sz="16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Randomized controlled </a:t>
                      </a:r>
                      <a:r>
                        <a:rPr lang="en-US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trial.pt</a:t>
                      </a: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. OR </a:t>
                      </a:r>
                      <a:r>
                        <a:rPr lang="en-US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randomized.mp</a:t>
                      </a: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. OR </a:t>
                      </a:r>
                      <a:r>
                        <a:rPr lang="en-US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placebo.mp</a:t>
                      </a: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.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95.8</a:t>
                      </a:r>
                    </a:p>
                    <a:p>
                      <a:pPr algn="ctr"/>
                      <a:r>
                        <a:rPr lang="hr-HR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(94.5 to 97.1)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0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95.0</a:t>
                      </a:r>
                      <a:endParaRPr lang="en-CA" sz="20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/>
                      <a:r>
                        <a:rPr lang="mr-IN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(94.8 to 95.3)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38.5</a:t>
                      </a:r>
                    </a:p>
                    <a:p>
                      <a:pPr algn="ctr"/>
                      <a:r>
                        <a:rPr lang="pl-PL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(36.5 to 40.5)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0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95.0</a:t>
                      </a:r>
                      <a:endParaRPr lang="en-CA" sz="20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/>
                      <a:r>
                        <a:rPr lang="mr-IN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(94.8 to 95.3)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Randomized controlled </a:t>
                      </a:r>
                      <a:r>
                        <a:rPr lang="en-US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trial.mp</a:t>
                      </a: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. OR randomized controlled </a:t>
                      </a:r>
                      <a:r>
                        <a:rPr lang="en-US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trial.pt</a:t>
                      </a: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. OR </a:t>
                      </a:r>
                      <a:r>
                        <a:rPr lang="en-US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randomized.tw</a:t>
                      </a: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. OR placebo:.</a:t>
                      </a:r>
                      <a:r>
                        <a:rPr lang="en-US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tw.Randomized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95.8</a:t>
                      </a:r>
                    </a:p>
                    <a:p>
                      <a:pPr algn="ctr"/>
                      <a:r>
                        <a:rPr lang="hr-HR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(94.5 to 97.1)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95.0</a:t>
                      </a:r>
                    </a:p>
                    <a:p>
                      <a:pPr algn="ctr"/>
                      <a:r>
                        <a:rPr lang="hr-HR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(94.7 to 95.2)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38.4</a:t>
                      </a:r>
                    </a:p>
                    <a:p>
                      <a:pPr algn="ctr"/>
                      <a:r>
                        <a:rPr lang="pl-PL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(36.4 to 40.4)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0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95.0</a:t>
                      </a:r>
                      <a:endParaRPr lang="en-CA" sz="20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/>
                      <a:r>
                        <a:rPr lang="mr-IN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(94.8 to 95.3)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Randomized controlled </a:t>
                      </a:r>
                      <a:r>
                        <a:rPr lang="en-US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trial.pt</a:t>
                      </a: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. OR </a:t>
                      </a:r>
                      <a:r>
                        <a:rPr lang="en-US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randomized.tw</a:t>
                      </a: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. OR placebo:.</a:t>
                      </a:r>
                      <a:r>
                        <a:rPr lang="en-US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tw</a:t>
                      </a: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.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95.8</a:t>
                      </a:r>
                    </a:p>
                    <a:p>
                      <a:pPr algn="ctr"/>
                      <a:r>
                        <a:rPr lang="hr-HR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(94.5 to 97.1)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95.0</a:t>
                      </a:r>
                    </a:p>
                    <a:p>
                      <a:pPr algn="ctr"/>
                      <a:r>
                        <a:rPr lang="hr-HR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(94.7 to 95.2)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38.4</a:t>
                      </a:r>
                    </a:p>
                    <a:p>
                      <a:pPr algn="ctr"/>
                      <a:r>
                        <a:rPr lang="pl-PL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(36.4 to 40.4)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0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95.0</a:t>
                      </a:r>
                    </a:p>
                    <a:p>
                      <a:pPr algn="ctr"/>
                      <a:r>
                        <a:rPr lang="mr-IN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(94.8 to 95.3)</a:t>
                      </a:r>
                    </a:p>
                    <a:p>
                      <a:pPr algn="ctr"/>
                      <a:endParaRPr lang="en-US" sz="2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41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1575</Words>
  <Application>Microsoft Office PowerPoint</Application>
  <PresentationFormat>Widescreen</PresentationFormat>
  <Paragraphs>349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Calibri</vt:lpstr>
      <vt:lpstr>Calibri Light</vt:lpstr>
      <vt:lpstr>Lucida Calligraphy</vt:lpstr>
      <vt:lpstr>Mangal</vt:lpstr>
      <vt:lpstr>Tahoma</vt:lpstr>
      <vt:lpstr>Times New Roman</vt:lpstr>
      <vt:lpstr>Trebuchet MS</vt:lpstr>
      <vt:lpstr>Wingdings</vt:lpstr>
      <vt:lpstr>Office Theme</vt:lpstr>
      <vt:lpstr>How HIRU Might Support Chronic Pain Research</vt:lpstr>
      <vt:lpstr>Disclosures</vt:lpstr>
      <vt:lpstr>Objectives</vt:lpstr>
      <vt:lpstr>PowerPoint Presentation</vt:lpstr>
      <vt:lpstr> Our roots</vt:lpstr>
      <vt:lpstr>The Hedges project</vt:lpstr>
      <vt:lpstr>PowerPoint Presentation</vt:lpstr>
      <vt:lpstr>The Hedges project</vt:lpstr>
      <vt:lpstr>The Hedges project</vt:lpstr>
      <vt:lpstr>Hedges: sensitive filters</vt:lpstr>
      <vt:lpstr>Hedge: specific filters</vt:lpstr>
      <vt:lpstr>PowerPoint Presentation</vt:lpstr>
      <vt:lpstr>Two main streams of EBM</vt:lpstr>
      <vt:lpstr>PowerPoint Presentation</vt:lpstr>
      <vt:lpstr>PowerPoint Presentation</vt:lpstr>
      <vt:lpstr>http://hiru.mcmaster.ca/hiru/Default.aspx</vt:lpstr>
      <vt:lpstr>McMaster Online Rating of Evidence</vt:lpstr>
      <vt:lpstr>PowerPoint Presentation</vt:lpstr>
      <vt:lpstr>PowerPoint Presentation</vt:lpstr>
      <vt:lpstr>HiRU and pain research</vt:lpstr>
      <vt:lpstr>PowerPoint Presentation</vt:lpstr>
      <vt:lpstr>PowerPoint Presentation</vt:lpstr>
      <vt:lpstr>PowerPoint Presentation</vt:lpstr>
      <vt:lpstr>Prioritizing/triggering updates</vt:lpstr>
      <vt:lpstr>Prioritizing/triggering updates</vt:lpstr>
      <vt:lpstr>PowerPoint Presentation</vt:lpstr>
      <vt:lpstr>Machine Deep Learning</vt:lpstr>
      <vt:lpstr>PowerPoint Presentation</vt:lpstr>
      <vt:lpstr>Extended surveillance</vt:lpstr>
      <vt:lpstr>PowerPoint Presentation</vt:lpstr>
      <vt:lpstr>PowerPoint Presentation</vt:lpstr>
      <vt:lpstr>PowerPoint Presentation</vt:lpstr>
      <vt:lpstr>Evaluation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HIRU Might Support Chronic Pain Research</dc:title>
  <dc:creator>Alfonso Iorio</dc:creator>
  <cp:lastModifiedBy>dawn</cp:lastModifiedBy>
  <cp:revision>38</cp:revision>
  <dcterms:created xsi:type="dcterms:W3CDTF">2017-11-10T23:25:08Z</dcterms:created>
  <dcterms:modified xsi:type="dcterms:W3CDTF">2017-12-22T17:31:37Z</dcterms:modified>
</cp:coreProperties>
</file>