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57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1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1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5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5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7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2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7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7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6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1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9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3134" y="205979"/>
            <a:ext cx="370982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864" y="0"/>
            <a:ext cx="3529135" cy="1059638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r="4820"/>
          <a:stretch>
            <a:fillRect/>
          </a:stretch>
        </p:blipFill>
        <p:spPr bwMode="auto">
          <a:xfrm>
            <a:off x="0" y="-3587"/>
            <a:ext cx="1695539" cy="106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84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emophilia.mcmaster.ca/resour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2363"/>
            <a:ext cx="7772400" cy="1102519"/>
          </a:xfrm>
        </p:spPr>
        <p:txBody>
          <a:bodyPr/>
          <a:lstStyle/>
          <a:p>
            <a:r>
              <a:rPr lang="en-US" sz="2400" b="1" dirty="0"/>
              <a:t>Working group on Pharmacokinetics and Population Pharmacokinetics of factor concentrates</a:t>
            </a:r>
            <a:r>
              <a:rPr lang="en-CA" sz="2400" dirty="0" smtClean="0">
                <a:effectLst/>
              </a:rPr>
              <a:t>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18828"/>
            <a:ext cx="6400800" cy="6640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Alfonso Iorio, on behalf of the working group</a:t>
            </a:r>
            <a:endParaRPr lang="en-US" dirty="0"/>
          </a:p>
        </p:txBody>
      </p:sp>
      <p:pic>
        <p:nvPicPr>
          <p:cNvPr id="5" name="Picture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0"/>
            <a:ext cx="4991100" cy="1498600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t="7121" r="4820"/>
          <a:stretch/>
        </p:blipFill>
        <p:spPr bwMode="auto">
          <a:xfrm>
            <a:off x="-12994" y="0"/>
            <a:ext cx="2843808" cy="165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47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b="1" dirty="0" smtClean="0"/>
              <a:t>How (and whether) to best involve:</a:t>
            </a:r>
          </a:p>
          <a:p>
            <a:endParaRPr lang="en-US" sz="3400" b="1" dirty="0" smtClean="0"/>
          </a:p>
          <a:p>
            <a:pPr lvl="1"/>
            <a:r>
              <a:rPr lang="en-US" dirty="0"/>
              <a:t>Pharmaceutical companies </a:t>
            </a:r>
            <a:r>
              <a:rPr lang="en-US" dirty="0" smtClean="0"/>
              <a:t>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experts</a:t>
            </a:r>
            <a:endParaRPr lang="en-CA" dirty="0"/>
          </a:p>
          <a:p>
            <a:pPr lvl="1"/>
            <a:r>
              <a:rPr lang="en-US" dirty="0"/>
              <a:t>FDA </a:t>
            </a:r>
            <a:r>
              <a:rPr lang="en-US" dirty="0" smtClean="0"/>
              <a:t>/ EMA 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experts</a:t>
            </a:r>
            <a:endParaRPr lang="en-CA" dirty="0"/>
          </a:p>
          <a:p>
            <a:pPr lvl="1"/>
            <a:r>
              <a:rPr lang="en-US" dirty="0" smtClean="0"/>
              <a:t>Authors </a:t>
            </a:r>
            <a:r>
              <a:rPr lang="en-US" dirty="0"/>
              <a:t>of </a:t>
            </a:r>
            <a:r>
              <a:rPr lang="en-US" dirty="0" smtClean="0"/>
              <a:t>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published papers</a:t>
            </a:r>
            <a:endParaRPr lang="en-CA" dirty="0"/>
          </a:p>
          <a:p>
            <a:pPr lvl="1"/>
            <a:r>
              <a:rPr lang="en-US" dirty="0"/>
              <a:t>Patient representatives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3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2 conference calls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 panel survey</a:t>
            </a:r>
          </a:p>
          <a:p>
            <a:r>
              <a:rPr lang="en-US" dirty="0" smtClean="0"/>
              <a:t>Bi-monthly conference calls</a:t>
            </a:r>
          </a:p>
          <a:p>
            <a:r>
              <a:rPr lang="en-US" dirty="0" smtClean="0"/>
              <a:t>Review of the existing literature</a:t>
            </a:r>
          </a:p>
          <a:p>
            <a:r>
              <a:rPr lang="en-US" dirty="0" smtClean="0"/>
              <a:t>Review of regulators guidance</a:t>
            </a:r>
          </a:p>
          <a:p>
            <a:r>
              <a:rPr lang="en-US" dirty="0" smtClean="0"/>
              <a:t>Draft recommendations on primary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09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 you for attention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 smtClean="0"/>
              <a:t>Slides posted on:</a:t>
            </a:r>
          </a:p>
          <a:p>
            <a:pPr marL="0" indent="0" algn="ctr">
              <a:buNone/>
            </a:pPr>
            <a:r>
              <a:rPr lang="en-US" sz="2400" dirty="0" smtClean="0">
                <a:hlinkClick r:id="rId2"/>
              </a:rPr>
              <a:t>http://hemophilia.mcmaster.ca/resources</a:t>
            </a:r>
            <a:endParaRPr lang="en-US" sz="2400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DISCLOSURES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Financial conflicts of interests</a:t>
            </a:r>
          </a:p>
          <a:p>
            <a:pPr lvl="1"/>
            <a:r>
              <a:rPr lang="en-US" sz="2000" dirty="0" smtClean="0"/>
              <a:t>McMaster University has received </a:t>
            </a:r>
            <a:r>
              <a:rPr lang="en-US" sz="2000" u="sng" dirty="0" smtClean="0"/>
              <a:t>funds for research</a:t>
            </a:r>
            <a:r>
              <a:rPr lang="en-US" sz="2000" dirty="0" smtClean="0"/>
              <a:t> and </a:t>
            </a:r>
            <a:r>
              <a:rPr lang="en-US" sz="2000" u="sng" dirty="0" smtClean="0"/>
              <a:t>service agreements </a:t>
            </a:r>
            <a:r>
              <a:rPr lang="en-US" sz="2000" dirty="0" smtClean="0"/>
              <a:t>from Bayer, </a:t>
            </a:r>
            <a:r>
              <a:rPr lang="en-US" sz="2000" dirty="0" err="1" smtClean="0"/>
              <a:t>Baxalta</a:t>
            </a:r>
            <a:r>
              <a:rPr lang="en-US" sz="2000" dirty="0" smtClean="0"/>
              <a:t>, </a:t>
            </a:r>
            <a:r>
              <a:rPr lang="en-US" sz="2000" dirty="0" err="1" smtClean="0"/>
              <a:t>Biogen</a:t>
            </a:r>
            <a:r>
              <a:rPr lang="en-US" sz="2000" dirty="0" smtClean="0"/>
              <a:t>, </a:t>
            </a:r>
            <a:r>
              <a:rPr lang="en-US" sz="2000" dirty="0" err="1" smtClean="0"/>
              <a:t>NovoNordisk</a:t>
            </a:r>
            <a:r>
              <a:rPr lang="en-US" sz="2000" dirty="0" smtClean="0"/>
              <a:t>, </a:t>
            </a:r>
            <a:r>
              <a:rPr lang="en-US" sz="2000" dirty="0" err="1" smtClean="0"/>
              <a:t>Octapharma</a:t>
            </a:r>
            <a:r>
              <a:rPr lang="en-US" sz="2000" dirty="0" smtClean="0"/>
              <a:t>, and Pfizer.</a:t>
            </a:r>
            <a:r>
              <a:rPr lang="en-US" dirty="0" smtClean="0"/>
              <a:t>	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Non-financial (intellectual) conflicts</a:t>
            </a:r>
          </a:p>
          <a:p>
            <a:pPr lvl="1"/>
            <a:r>
              <a:rPr lang="en-US" dirty="0"/>
              <a:t>PI for the WAPPS project (</a:t>
            </a:r>
            <a:r>
              <a:rPr lang="en-US" dirty="0" err="1"/>
              <a:t>www.wapps-hemo.org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No mention of unlicensed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78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WORKING GROUP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b="1" dirty="0"/>
              <a:t>Core </a:t>
            </a:r>
            <a:r>
              <a:rPr lang="en-CA" b="1" dirty="0" smtClean="0"/>
              <a:t>members</a:t>
            </a:r>
            <a:endParaRPr lang="en-CA" dirty="0"/>
          </a:p>
          <a:p>
            <a:pPr lvl="1"/>
            <a:r>
              <a:rPr lang="en-CA" dirty="0" smtClean="0"/>
              <a:t>A </a:t>
            </a:r>
            <a:r>
              <a:rPr lang="en-CA" dirty="0"/>
              <a:t>Iorio, V </a:t>
            </a:r>
            <a:r>
              <a:rPr lang="en-CA" dirty="0" err="1"/>
              <a:t>Blanchette</a:t>
            </a:r>
            <a:r>
              <a:rPr lang="en-CA" dirty="0"/>
              <a:t>, P Collins, K Fischer, J </a:t>
            </a:r>
            <a:r>
              <a:rPr lang="en-CA" dirty="0" err="1"/>
              <a:t>Blatny</a:t>
            </a:r>
            <a:r>
              <a:rPr lang="en-CA" dirty="0"/>
              <a:t>, </a:t>
            </a:r>
            <a:br>
              <a:rPr lang="en-CA" dirty="0"/>
            </a:br>
            <a:r>
              <a:rPr lang="en-CA" dirty="0" smtClean="0"/>
              <a:t>E </a:t>
            </a:r>
            <a:r>
              <a:rPr lang="en-CA" dirty="0"/>
              <a:t>Neufeld</a:t>
            </a:r>
          </a:p>
          <a:p>
            <a:r>
              <a:rPr lang="en-CA" b="1" dirty="0"/>
              <a:t>Additional </a:t>
            </a:r>
            <a:r>
              <a:rPr lang="en-CA" b="1" dirty="0" smtClean="0"/>
              <a:t>members</a:t>
            </a:r>
            <a:endParaRPr lang="en-CA" dirty="0"/>
          </a:p>
          <a:p>
            <a:pPr lvl="1"/>
            <a:r>
              <a:rPr lang="en-CA" dirty="0" smtClean="0"/>
              <a:t>D </a:t>
            </a:r>
            <a:r>
              <a:rPr lang="en-CA" dirty="0" err="1"/>
              <a:t>Lillicrap</a:t>
            </a:r>
            <a:r>
              <a:rPr lang="en-CA" dirty="0"/>
              <a:t>, D Hart, M </a:t>
            </a:r>
            <a:r>
              <a:rPr lang="en-CA" dirty="0" err="1"/>
              <a:t>Makris</a:t>
            </a:r>
            <a:endParaRPr lang="en-CA" dirty="0"/>
          </a:p>
          <a:p>
            <a:r>
              <a:rPr lang="en-CA" b="1" dirty="0"/>
              <a:t>PK and </a:t>
            </a:r>
            <a:r>
              <a:rPr lang="en-CA" b="1" dirty="0" err="1" smtClean="0"/>
              <a:t>PopPK</a:t>
            </a:r>
            <a:r>
              <a:rPr lang="en-CA" b="1" dirty="0" smtClean="0"/>
              <a:t> consultants</a:t>
            </a:r>
            <a:endParaRPr lang="en-CA" dirty="0"/>
          </a:p>
          <a:p>
            <a:pPr lvl="1"/>
            <a:r>
              <a:rPr lang="en-CA" dirty="0" smtClean="0"/>
              <a:t>A </a:t>
            </a:r>
            <a:r>
              <a:rPr lang="en-CA" dirty="0" err="1"/>
              <a:t>Edginton</a:t>
            </a:r>
            <a:r>
              <a:rPr lang="en-CA" dirty="0"/>
              <a:t>, S </a:t>
            </a:r>
            <a:r>
              <a:rPr lang="en-CA" dirty="0" smtClean="0"/>
              <a:t>Ito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01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 </a:t>
            </a: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The design and analysis of half-life and recovery</a:t>
            </a:r>
          </a:p>
          <a:p>
            <a:pPr marL="0" indent="0" algn="ctr">
              <a:buNone/>
            </a:pPr>
            <a:r>
              <a:rPr lang="en-US" dirty="0" smtClean="0"/>
              <a:t>studies for factor VIII and factor IX.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Factor VIII/Factor IX Scientific and Standardization Committee of the International Society for Thrombosis and </a:t>
            </a:r>
            <a:r>
              <a:rPr lang="en-US" sz="2400" dirty="0" err="1" smtClean="0"/>
              <a:t>Haemostasis</a:t>
            </a:r>
            <a:r>
              <a:rPr lang="en-US" sz="2400" dirty="0" smtClean="0"/>
              <a:t>.</a:t>
            </a:r>
          </a:p>
          <a:p>
            <a:pPr marL="0" indent="0" algn="ctr">
              <a:buNone/>
            </a:pPr>
            <a:r>
              <a:rPr lang="en-US" dirty="0" err="1" smtClean="0"/>
              <a:t>Morfini</a:t>
            </a:r>
            <a:r>
              <a:rPr lang="en-US" dirty="0" smtClean="0"/>
              <a:t> M, Lee M, </a:t>
            </a:r>
            <a:r>
              <a:rPr lang="en-US" dirty="0" err="1" smtClean="0"/>
              <a:t>Messori</a:t>
            </a:r>
            <a:r>
              <a:rPr lang="en-US" dirty="0" smtClean="0"/>
              <a:t> A.</a:t>
            </a:r>
          </a:p>
          <a:p>
            <a:pPr marL="0" indent="0" algn="ctr">
              <a:buNone/>
            </a:pPr>
            <a:r>
              <a:rPr lang="en-US" sz="2400" dirty="0" err="1" smtClean="0"/>
              <a:t>Thromb</a:t>
            </a:r>
            <a:r>
              <a:rPr lang="en-US" sz="2400" dirty="0" smtClean="0"/>
              <a:t> </a:t>
            </a:r>
            <a:r>
              <a:rPr lang="en-US" sz="2400" dirty="0" err="1" smtClean="0"/>
              <a:t>Haemost</a:t>
            </a:r>
            <a:r>
              <a:rPr lang="en-US" sz="2400" dirty="0" smtClean="0"/>
              <a:t>. 1991 Sep 2;66(3):384-6.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119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 </a:t>
            </a: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Scientific </a:t>
            </a:r>
            <a:r>
              <a:rPr lang="en-US" dirty="0"/>
              <a:t>and Standardization Committee </a:t>
            </a:r>
            <a:r>
              <a:rPr lang="en-US" dirty="0" smtClean="0"/>
              <a:t>Communication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The Design and Analysis of Pharmacokinetic Studies of</a:t>
            </a:r>
          </a:p>
          <a:p>
            <a:pPr marL="0" indent="0" algn="ctr">
              <a:buNone/>
            </a:pPr>
            <a:r>
              <a:rPr lang="en-US" dirty="0"/>
              <a:t>Coagulation </a:t>
            </a:r>
            <a:r>
              <a:rPr lang="en-US" dirty="0" smtClean="0"/>
              <a:t>Factors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1900" dirty="0"/>
              <a:t>On behalf of the Subcommittee on Factor VIII and Factor IX of the Scientific and </a:t>
            </a:r>
            <a:r>
              <a:rPr lang="en-US" sz="1900" dirty="0" smtClean="0"/>
              <a:t>Standardization Committee </a:t>
            </a:r>
            <a:r>
              <a:rPr lang="en-US" sz="1900" dirty="0"/>
              <a:t>of the International Society on Thrombosis and </a:t>
            </a:r>
            <a:r>
              <a:rPr lang="en-US" sz="1900" dirty="0" err="1" smtClean="0"/>
              <a:t>Haemostasis</a:t>
            </a:r>
            <a:endParaRPr lang="en-US" sz="1900" dirty="0" smtClean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dirty="0"/>
              <a:t>M. Lee, M. </a:t>
            </a:r>
            <a:r>
              <a:rPr lang="en-US" dirty="0" err="1"/>
              <a:t>Morfini</a:t>
            </a:r>
            <a:r>
              <a:rPr lang="en-US" dirty="0"/>
              <a:t>, S. Schulman, J. </a:t>
            </a:r>
            <a:r>
              <a:rPr lang="en-US" dirty="0" err="1" smtClean="0"/>
              <a:t>Ingerslev</a:t>
            </a:r>
            <a:endParaRPr lang="en-US" dirty="0" smtClean="0"/>
          </a:p>
          <a:p>
            <a:pPr marL="0" indent="0" algn="ctr">
              <a:buNone/>
            </a:pPr>
            <a:r>
              <a:rPr lang="en-US" sz="1600" i="1" dirty="0" smtClean="0"/>
              <a:t>and </a:t>
            </a:r>
            <a:r>
              <a:rPr lang="en-US" sz="1600" i="1" dirty="0"/>
              <a:t>the Factor VIII/Factor </a:t>
            </a:r>
            <a:r>
              <a:rPr lang="en-US" sz="1600" i="1" dirty="0" smtClean="0"/>
              <a:t>IX Scientific </a:t>
            </a:r>
            <a:r>
              <a:rPr lang="en-US" sz="1600" i="1" dirty="0"/>
              <a:t>and Standardization Committee of </a:t>
            </a:r>
            <a:r>
              <a:rPr lang="en-US" sz="1600" i="1" dirty="0" smtClean="0"/>
              <a:t>the ISTH</a:t>
            </a:r>
          </a:p>
          <a:p>
            <a:pPr marL="0" indent="0" algn="ctr">
              <a:buNone/>
            </a:pPr>
            <a:endParaRPr lang="en-US" sz="1600" i="1" dirty="0"/>
          </a:p>
          <a:p>
            <a:pPr marL="0" indent="0" algn="ctr">
              <a:buNone/>
            </a:pP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</a:rPr>
              <a:t>Posted on the ISTH SSC on March 21, 2001</a:t>
            </a:r>
            <a:endParaRPr lang="en-US" sz="28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</a:t>
            </a:r>
            <a:br>
              <a:rPr lang="en-US" dirty="0" smtClean="0"/>
            </a:b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s-IS" sz="2800" dirty="0" smtClean="0"/>
              <a:t>… </a:t>
            </a:r>
            <a:r>
              <a:rPr lang="en-US" sz="2800" dirty="0" smtClean="0"/>
              <a:t>the approaches </a:t>
            </a:r>
            <a:r>
              <a:rPr lang="en-US" sz="2800" dirty="0"/>
              <a:t>recommended here are </a:t>
            </a:r>
            <a:r>
              <a:rPr lang="en-US" sz="2800" b="1" dirty="0">
                <a:solidFill>
                  <a:srgbClr val="FF0000"/>
                </a:solidFill>
              </a:rPr>
              <a:t>primarily intended for clinical trials of </a:t>
            </a:r>
            <a:r>
              <a:rPr lang="en-US" sz="2800" b="1" dirty="0" smtClean="0">
                <a:solidFill>
                  <a:srgbClr val="FF0000"/>
                </a:solidFill>
              </a:rPr>
              <a:t>factor concentrates </a:t>
            </a:r>
            <a:r>
              <a:rPr lang="en-US" sz="2800" b="1" dirty="0">
                <a:solidFill>
                  <a:srgbClr val="FF0000"/>
                </a:solidFill>
              </a:rPr>
              <a:t>that are being compared to other, similar preparations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is-IS" sz="2800" dirty="0" smtClean="0"/>
              <a:t>… </a:t>
            </a:r>
            <a:r>
              <a:rPr lang="en-US" sz="2800" b="1" dirty="0" smtClean="0">
                <a:solidFill>
                  <a:srgbClr val="FF0000"/>
                </a:solidFill>
              </a:rPr>
              <a:t>studies </a:t>
            </a:r>
            <a:r>
              <a:rPr lang="en-US" sz="2800" b="1" dirty="0">
                <a:solidFill>
                  <a:srgbClr val="FF0000"/>
                </a:solidFill>
              </a:rPr>
              <a:t>on individual patients </a:t>
            </a:r>
            <a:r>
              <a:rPr lang="en-US" sz="2800" dirty="0"/>
              <a:t>for diagnostic or therapeutic purposes </a:t>
            </a:r>
            <a:r>
              <a:rPr lang="en-US" sz="2800" b="1" dirty="0">
                <a:solidFill>
                  <a:srgbClr val="FF0000"/>
                </a:solidFill>
              </a:rPr>
              <a:t>may </a:t>
            </a:r>
            <a:r>
              <a:rPr lang="en-US" sz="2800" b="1" dirty="0" smtClean="0">
                <a:solidFill>
                  <a:srgbClr val="FF0000"/>
                </a:solidFill>
              </a:rPr>
              <a:t>not necessarily </a:t>
            </a:r>
            <a:r>
              <a:rPr lang="en-US" sz="2800" b="1" dirty="0">
                <a:solidFill>
                  <a:srgbClr val="FF0000"/>
                </a:solidFill>
              </a:rPr>
              <a:t>be relevant</a:t>
            </a:r>
            <a:r>
              <a:rPr lang="en-US" sz="2800" dirty="0"/>
              <a:t> to what is discussed </a:t>
            </a:r>
            <a:r>
              <a:rPr lang="en-US" sz="2800" dirty="0" smtClean="0"/>
              <a:t>here.</a:t>
            </a:r>
          </a:p>
        </p:txBody>
      </p:sp>
    </p:spTree>
    <p:extLst>
      <p:ext uri="{BB962C8B-B14F-4D97-AF65-F5344CB8AC3E}">
        <p14:creationId xmlns:p14="http://schemas.microsoft.com/office/powerpoint/2010/main" val="422640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</a:t>
            </a:r>
            <a:br>
              <a:rPr lang="en-US" dirty="0" smtClean="0"/>
            </a:br>
            <a:r>
              <a:rPr lang="en-US" sz="2400" dirty="0" smtClean="0"/>
              <a:t>Communications</a:t>
            </a:r>
            <a:endParaRPr lang="en-US" sz="2400" dirty="0"/>
          </a:p>
        </p:txBody>
      </p:sp>
      <p:pic>
        <p:nvPicPr>
          <p:cNvPr id="5" name="Picture 4" descr="Björkman, Collins - 2013 - Measurement of factor VIII pharmacokinetics in routine clinical practice.eps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1" t="2469" r="6902" b="73721"/>
          <a:stretch/>
        </p:blipFill>
        <p:spPr>
          <a:xfrm>
            <a:off x="0" y="1233714"/>
            <a:ext cx="9091787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4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AIMS: Primary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PK </a:t>
            </a:r>
            <a:r>
              <a:rPr lang="en-US" b="1" dirty="0"/>
              <a:t>and </a:t>
            </a:r>
            <a:r>
              <a:rPr lang="en-US" b="1" dirty="0" err="1" smtClean="0"/>
              <a:t>PopPK</a:t>
            </a:r>
            <a:r>
              <a:rPr lang="en-US" b="1" dirty="0" smtClean="0"/>
              <a:t> </a:t>
            </a:r>
            <a:r>
              <a:rPr lang="en-US" b="1" dirty="0"/>
              <a:t>estimates of factor </a:t>
            </a:r>
            <a:r>
              <a:rPr lang="en-US" b="1" dirty="0" smtClean="0"/>
              <a:t>concentrates:</a:t>
            </a:r>
          </a:p>
          <a:p>
            <a:endParaRPr lang="en-CA" dirty="0"/>
          </a:p>
          <a:p>
            <a:pPr lvl="1"/>
            <a:r>
              <a:rPr lang="en-US" b="1" dirty="0" smtClean="0"/>
              <a:t>Reporting</a:t>
            </a:r>
          </a:p>
          <a:p>
            <a:pPr lvl="1"/>
            <a:r>
              <a:rPr lang="en-US" b="1" dirty="0" smtClean="0"/>
              <a:t>Interpretation</a:t>
            </a:r>
          </a:p>
          <a:p>
            <a:pPr lvl="1"/>
            <a:r>
              <a:rPr lang="en-US" b="1" dirty="0" smtClean="0"/>
              <a:t>Assessment in </a:t>
            </a:r>
            <a:r>
              <a:rPr lang="en-US" b="1" dirty="0"/>
              <a:t>clinical </a:t>
            </a:r>
            <a:r>
              <a:rPr lang="en-US" b="1" dirty="0" smtClean="0"/>
              <a:t>practice</a:t>
            </a:r>
          </a:p>
          <a:p>
            <a:pPr lvl="1"/>
            <a:r>
              <a:rPr lang="en-US" b="1" dirty="0" smtClean="0"/>
              <a:t>Study design for “real world/PM” </a:t>
            </a:r>
            <a:r>
              <a:rPr lang="en-US" b="1" dirty="0" err="1" smtClean="0"/>
              <a:t>PopPK</a:t>
            </a:r>
            <a:r>
              <a:rPr lang="en-US" b="1" dirty="0" smtClean="0"/>
              <a:t> assessment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1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AIMS: Secondary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PK </a:t>
            </a:r>
            <a:r>
              <a:rPr lang="en-US" b="1" dirty="0"/>
              <a:t>and </a:t>
            </a:r>
            <a:r>
              <a:rPr lang="en-US" b="1" dirty="0" err="1" smtClean="0"/>
              <a:t>PopPK</a:t>
            </a:r>
            <a:r>
              <a:rPr lang="en-US" b="1" dirty="0" smtClean="0"/>
              <a:t> estimation:</a:t>
            </a:r>
          </a:p>
          <a:p>
            <a:endParaRPr lang="en-CA" dirty="0"/>
          </a:p>
          <a:p>
            <a:pPr lvl="1"/>
            <a:r>
              <a:rPr lang="en-US" b="1" dirty="0" smtClean="0"/>
              <a:t>During registration phase</a:t>
            </a:r>
          </a:p>
          <a:p>
            <a:pPr lvl="1"/>
            <a:r>
              <a:rPr lang="en-US" b="1" dirty="0" smtClean="0"/>
              <a:t>To compare different molecules</a:t>
            </a:r>
          </a:p>
          <a:p>
            <a:pPr lvl="1"/>
            <a:r>
              <a:rPr lang="en-US" b="1" dirty="0" smtClean="0"/>
              <a:t>Choice of time points</a:t>
            </a:r>
          </a:p>
          <a:p>
            <a:pPr lvl="1"/>
            <a:r>
              <a:rPr lang="is-IS" b="1" dirty="0" smtClean="0"/>
              <a:t>….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6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358</Words>
  <Application>Microsoft Office PowerPoint</Application>
  <PresentationFormat>On-screen Show (16:9)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Working group on Pharmacokinetics and Population Pharmacokinetics of factor concentrates </vt:lpstr>
      <vt:lpstr>DISCLOSURES</vt:lpstr>
      <vt:lpstr>WORKING GROUP</vt:lpstr>
      <vt:lpstr>Previous SSC Communications</vt:lpstr>
      <vt:lpstr>Previous SSC Communications</vt:lpstr>
      <vt:lpstr>Previous SSC Communications</vt:lpstr>
      <vt:lpstr>Previous SSC Communications</vt:lpstr>
      <vt:lpstr>AIMS: Primary</vt:lpstr>
      <vt:lpstr>AIMS: Secondary</vt:lpstr>
      <vt:lpstr>PROCESS</vt:lpstr>
      <vt:lpstr>PROGRESS</vt:lpstr>
      <vt:lpstr>Questions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12</cp:revision>
  <dcterms:created xsi:type="dcterms:W3CDTF">2016-05-25T15:26:48Z</dcterms:created>
  <dcterms:modified xsi:type="dcterms:W3CDTF">2016-05-26T11:32:35Z</dcterms:modified>
</cp:coreProperties>
</file>