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74" r:id="rId5"/>
    <p:sldId id="259" r:id="rId6"/>
    <p:sldId id="269" r:id="rId7"/>
    <p:sldId id="298" r:id="rId8"/>
    <p:sldId id="275" r:id="rId9"/>
    <p:sldId id="276" r:id="rId10"/>
    <p:sldId id="301" r:id="rId11"/>
    <p:sldId id="281" r:id="rId12"/>
    <p:sldId id="287" r:id="rId13"/>
    <p:sldId id="288" r:id="rId14"/>
    <p:sldId id="277" r:id="rId15"/>
    <p:sldId id="282" r:id="rId16"/>
    <p:sldId id="289" r:id="rId17"/>
    <p:sldId id="291" r:id="rId18"/>
    <p:sldId id="278" r:id="rId19"/>
    <p:sldId id="283" r:id="rId20"/>
    <p:sldId id="292" r:id="rId21"/>
    <p:sldId id="293" r:id="rId22"/>
    <p:sldId id="297" r:id="rId23"/>
    <p:sldId id="302" r:id="rId24"/>
    <p:sldId id="299" r:id="rId25"/>
    <p:sldId id="300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B4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86846" autoAdjust="0"/>
  </p:normalViewPr>
  <p:slideViewPr>
    <p:cSldViewPr snapToGrid="0" snapToObjects="1">
      <p:cViewPr>
        <p:scale>
          <a:sx n="125" d="100"/>
          <a:sy n="125" d="100"/>
        </p:scale>
        <p:origin x="-72" y="-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09587-6592-C744-9D61-90363F2F191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F0893-E530-624B-934B-E905E9937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89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slide number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13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Modelling</a:t>
            </a:r>
            <a:endParaRPr lang="en-US" dirty="0" smtClean="0"/>
          </a:p>
          <a:p>
            <a:r>
              <a:rPr lang="en-US" dirty="0" smtClean="0"/>
              <a:t>Sample group of country used as example</a:t>
            </a:r>
          </a:p>
          <a:p>
            <a:r>
              <a:rPr lang="en-US" dirty="0" smtClean="0"/>
              <a:t>Representative of different economi</a:t>
            </a:r>
            <a:r>
              <a:rPr lang="en-US" baseline="0" dirty="0" smtClean="0"/>
              <a:t>c groups</a:t>
            </a:r>
          </a:p>
          <a:p>
            <a:r>
              <a:rPr lang="en-US" baseline="0" dirty="0" smtClean="0"/>
              <a:t>We know about - trustworthy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09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Comment</a:t>
            </a:r>
            <a:r>
              <a:rPr lang="en-US" baseline="0" dirty="0" smtClean="0"/>
              <a:t> on: using </a:t>
            </a:r>
            <a:r>
              <a:rPr lang="en-US" dirty="0" smtClean="0"/>
              <a:t>5-18 as more reliable than 0-4 (convenience and reliability choice)</a:t>
            </a:r>
            <a:endParaRPr lang="en-US" baseline="0" dirty="0" smtClean="0"/>
          </a:p>
          <a:p>
            <a:r>
              <a:rPr lang="en-US" baseline="0" dirty="0" smtClean="0"/>
              <a:t>estimate incidence from prevalence</a:t>
            </a:r>
            <a:endParaRPr lang="en-US" dirty="0" smtClean="0"/>
          </a:p>
          <a:p>
            <a:r>
              <a:rPr lang="en-US" dirty="0" smtClean="0"/>
              <a:t>Same concept</a:t>
            </a:r>
            <a:r>
              <a:rPr lang="en-US" baseline="0" dirty="0" smtClean="0"/>
              <a:t> later on </a:t>
            </a:r>
            <a:r>
              <a:rPr lang="en-US" dirty="0" smtClean="0"/>
              <a:t> for 45+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9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Outlier</a:t>
            </a:r>
            <a:r>
              <a:rPr lang="en-US" baseline="0" dirty="0" smtClean="0"/>
              <a:t>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38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Mild definition</a:t>
            </a:r>
            <a:r>
              <a:rPr lang="en-US" baseline="0" dirty="0" smtClean="0"/>
              <a:t> varies – not really well know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40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Hemophilia A and B separate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29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Top: old PWH/young PWH:   denominator old males/young males </a:t>
            </a:r>
            <a:r>
              <a:rPr lang="en-US" dirty="0" smtClean="0">
                <a:sym typeface="Wingdings"/>
              </a:rPr>
              <a:t> ratio of ratios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0893-E530-624B-934B-E905E993781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0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Global_Forum2015_banner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29"/>
          <a:stretch/>
        </p:blipFill>
        <p:spPr>
          <a:xfrm>
            <a:off x="2" y="0"/>
            <a:ext cx="4230498" cy="1546921"/>
          </a:xfrm>
          <a:prstGeom prst="rect">
            <a:avLst/>
          </a:prstGeom>
        </p:spPr>
      </p:pic>
      <p:pic>
        <p:nvPicPr>
          <p:cNvPr id="10" name="Picture 9" descr="Global_Forum2015_banner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75"/>
          <a:stretch/>
        </p:blipFill>
        <p:spPr>
          <a:xfrm>
            <a:off x="6271655" y="0"/>
            <a:ext cx="2897005" cy="154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05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3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81124" y="-4146"/>
            <a:ext cx="4938239" cy="881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2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5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481124" y="0"/>
            <a:ext cx="4919965" cy="913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6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0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8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223896A-E9ED-0B45-9DF3-A9165C6FB6AA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7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81124" y="2"/>
            <a:ext cx="4929102" cy="904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pic>
        <p:nvPicPr>
          <p:cNvPr id="10" name="Picture 9" descr="Global_Forum2015_banner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37"/>
          <a:stretch/>
        </p:blipFill>
        <p:spPr>
          <a:xfrm>
            <a:off x="7392748" y="-6504"/>
            <a:ext cx="1758434" cy="916370"/>
          </a:xfrm>
          <a:prstGeom prst="rect">
            <a:avLst/>
          </a:prstGeom>
        </p:spPr>
      </p:pic>
      <p:pic>
        <p:nvPicPr>
          <p:cNvPr id="11" name="Picture 10" descr="Global_Forum2015_banner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318"/>
          <a:stretch/>
        </p:blipFill>
        <p:spPr>
          <a:xfrm>
            <a:off x="1" y="1"/>
            <a:ext cx="2481124" cy="90403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/>
          <a:srcRect l="60139" t="11745" r="27456"/>
          <a:stretch/>
        </p:blipFill>
        <p:spPr>
          <a:xfrm>
            <a:off x="8009669" y="4439101"/>
            <a:ext cx="1134331" cy="71783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14"/>
          <a:srcRect l="30425" t="40005" r="39641" b="10973"/>
          <a:stretch/>
        </p:blipFill>
        <p:spPr>
          <a:xfrm>
            <a:off x="3320680" y="4744773"/>
            <a:ext cx="2737189" cy="3987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4"/>
          <a:srcRect l="14514" t="4577" r="72137"/>
          <a:stretch/>
        </p:blipFill>
        <p:spPr>
          <a:xfrm>
            <a:off x="0" y="4372517"/>
            <a:ext cx="1220638" cy="77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9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a.gov/library/publications/the-world-factboo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Document4.docx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png"/><Relationship Id="rId5" Type="http://schemas.openxmlformats.org/officeDocument/2006/relationships/image" Target="../media/image14.emf"/><Relationship Id="rId4" Type="http://schemas.openxmlformats.org/officeDocument/2006/relationships/package" Target="../embeddings/Microsoft_Word_Document5.docx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small" dirty="0"/>
              <a:t>How to measure progress in the provision of care for </a:t>
            </a:r>
            <a:r>
              <a:rPr lang="en-US" cap="small" dirty="0" smtClean="0"/>
              <a:t>hemophilia</a:t>
            </a:r>
            <a:endParaRPr lang="en-US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Alfonso Iorio</a:t>
            </a:r>
          </a:p>
          <a:p>
            <a:r>
              <a:rPr lang="en-US" dirty="0" smtClean="0"/>
              <a:t>J </a:t>
            </a:r>
            <a:r>
              <a:rPr lang="en-US" dirty="0" err="1" smtClean="0"/>
              <a:t>Stonebraker</a:t>
            </a:r>
            <a:r>
              <a:rPr lang="en-US" dirty="0" smtClean="0"/>
              <a:t>, M </a:t>
            </a:r>
            <a:r>
              <a:rPr lang="en-US" dirty="0" err="1" smtClean="0"/>
              <a:t>Brooker</a:t>
            </a:r>
            <a:r>
              <a:rPr lang="en-US" dirty="0" smtClean="0"/>
              <a:t>, M </a:t>
            </a:r>
            <a:r>
              <a:rPr lang="en-US" dirty="0" err="1" smtClean="0"/>
              <a:t>Soucie</a:t>
            </a:r>
            <a:r>
              <a:rPr lang="en-US" dirty="0" smtClean="0"/>
              <a:t>. </a:t>
            </a:r>
          </a:p>
          <a:p>
            <a:endParaRPr lang="en-US" sz="2900" dirty="0" smtClean="0"/>
          </a:p>
          <a:p>
            <a:r>
              <a:rPr lang="en-US" sz="2900" dirty="0" smtClean="0"/>
              <a:t>A workgroup of the Data and Demographics committee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62086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of Missing PWH (</a:t>
            </a:r>
            <a:r>
              <a:rPr lang="en-US" dirty="0"/>
              <a:t>0-E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% of severe </a:t>
            </a:r>
            <a:r>
              <a:rPr lang="en-US" dirty="0" smtClean="0"/>
              <a:t>PWH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urvival of </a:t>
            </a:r>
            <a:r>
              <a:rPr lang="en-US" dirty="0"/>
              <a:t>PWH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indicators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5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M (proportion missing) = (O) observed prevalence (number of patients [age 5-18] / number of males [age 5-18] - (E) expect incidence (as cases x 100,000 males)</a:t>
            </a:r>
            <a:endParaRPr lang="en-CA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CA" dirty="0"/>
          </a:p>
          <a:p>
            <a:r>
              <a:rPr lang="en-US" dirty="0"/>
              <a:t>(O) will be calculated using the number of patient in the age band 5-18 from the WFH global survey and the number of males will be extracted from a reliable source for the corresponding </a:t>
            </a:r>
            <a:r>
              <a:rPr lang="en-US" dirty="0" smtClean="0"/>
              <a:t>year, e.g.</a:t>
            </a:r>
          </a:p>
          <a:p>
            <a:pPr lvl="1"/>
            <a:r>
              <a:rPr lang="en-US" dirty="0" smtClean="0"/>
              <a:t>CIA </a:t>
            </a:r>
            <a:r>
              <a:rPr lang="en-US" dirty="0"/>
              <a:t>world fact – </a:t>
            </a:r>
            <a:r>
              <a:rPr lang="en-US" dirty="0">
                <a:hlinkClick r:id="rId3"/>
              </a:rPr>
              <a:t>https://www.cia.gov/library/publications/the-world-factbook</a:t>
            </a:r>
            <a:r>
              <a:rPr lang="en-US" dirty="0" smtClean="0">
                <a:hlinkClick r:id="rId3"/>
              </a:rPr>
              <a:t>/</a:t>
            </a:r>
            <a:endParaRPr lang="en-CA" dirty="0"/>
          </a:p>
          <a:p>
            <a:pPr lvl="1"/>
            <a:r>
              <a:rPr lang="en-US" dirty="0" smtClean="0"/>
              <a:t>UN </a:t>
            </a:r>
            <a:r>
              <a:rPr lang="en-US" dirty="0"/>
              <a:t>population - http://</a:t>
            </a:r>
            <a:r>
              <a:rPr lang="en-US" dirty="0" err="1"/>
              <a:t>esa.un.org</a:t>
            </a:r>
            <a:r>
              <a:rPr lang="en-US" dirty="0"/>
              <a:t>/</a:t>
            </a:r>
            <a:r>
              <a:rPr lang="en-US" dirty="0" err="1"/>
              <a:t>unpd</a:t>
            </a:r>
            <a:r>
              <a:rPr lang="en-US" dirty="0"/>
              <a:t>/</a:t>
            </a:r>
            <a:r>
              <a:rPr lang="en-US" dirty="0" err="1"/>
              <a:t>wpp</a:t>
            </a:r>
            <a:r>
              <a:rPr lang="en-US" dirty="0"/>
              <a:t>/Excel-Data/</a:t>
            </a:r>
            <a:r>
              <a:rPr lang="en-US" dirty="0" err="1"/>
              <a:t>population.htm</a:t>
            </a:r>
            <a:r>
              <a:rPr lang="en-US" dirty="0"/>
              <a:t>)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r>
              <a:rPr lang="en-US" dirty="0"/>
              <a:t>(E) will be estimated from established registries (UK, Canada, Australia, France, UDC, Italy). For the current estimate we have summed the upper limit of the confidence intervals for HA (</a:t>
            </a:r>
            <a:r>
              <a:rPr lang="en-US" dirty="0" smtClean="0"/>
              <a:t>18.8</a:t>
            </a:r>
            <a:r>
              <a:rPr lang="en-US" dirty="0"/>
              <a:t>) and HB (4.3) from </a:t>
            </a:r>
            <a:r>
              <a:rPr lang="en-US" dirty="0" err="1"/>
              <a:t>Stonebraker</a:t>
            </a:r>
            <a:r>
              <a:rPr lang="en-US" dirty="0"/>
              <a:t> et al papers (refs), and assumed the prevalence to be </a:t>
            </a:r>
            <a:r>
              <a:rPr lang="en-US" dirty="0" smtClean="0"/>
              <a:t>23.1 per </a:t>
            </a:r>
            <a:r>
              <a:rPr lang="en-US" dirty="0"/>
              <a:t>100,000 males. Number of patients in developing world registries (Iran, South Africa – Taiwan, Japan) will also be considered as a benchmark.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(0-E)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4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(0-E)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84200" y="2816245"/>
            <a:ext cx="1443853" cy="1285932"/>
            <a:chOff x="584200" y="2816245"/>
            <a:chExt cx="1443853" cy="128593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4200" y="2816245"/>
              <a:ext cx="1443853" cy="1285932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01524" y="3442315"/>
              <a:ext cx="1331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Expected</a:t>
              </a:r>
              <a:endParaRPr lang="en-US" sz="24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84200" y="1175674"/>
            <a:ext cx="1443853" cy="1285932"/>
            <a:chOff x="584200" y="1175674"/>
            <a:chExt cx="1443853" cy="128593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4200" y="1175674"/>
              <a:ext cx="1443853" cy="12859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01524" y="1818640"/>
              <a:ext cx="13848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Observed</a:t>
              </a:r>
              <a:endParaRPr lang="en-US" sz="24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185160" y="1971040"/>
            <a:ext cx="1443853" cy="1285932"/>
            <a:chOff x="4140200" y="1971040"/>
            <a:chExt cx="1443853" cy="1285932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40200" y="1971040"/>
              <a:ext cx="1443853" cy="128593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170680" y="2692400"/>
              <a:ext cx="13491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Obs</a:t>
              </a:r>
              <a:r>
                <a:rPr lang="en-US" sz="2400" dirty="0" smtClean="0"/>
                <a:t> - </a:t>
              </a:r>
              <a:r>
                <a:rPr lang="en-US" sz="2400" dirty="0" err="1" smtClean="0"/>
                <a:t>Exp</a:t>
              </a:r>
              <a:endParaRPr lang="en-US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19200" y="2461606"/>
            <a:ext cx="1869440" cy="354639"/>
            <a:chOff x="1219200" y="2461606"/>
            <a:chExt cx="1869440" cy="354639"/>
          </a:xfrm>
        </p:grpSpPr>
        <p:sp>
          <p:nvSpPr>
            <p:cNvPr id="16" name="Right Arrow 15"/>
            <p:cNvSpPr/>
            <p:nvPr/>
          </p:nvSpPr>
          <p:spPr>
            <a:xfrm>
              <a:off x="1351280" y="2519679"/>
              <a:ext cx="1737360" cy="266085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200" y="2461606"/>
              <a:ext cx="132080" cy="3546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670414" y="2707024"/>
            <a:ext cx="633106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 = 0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103120" y="346263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112090" y="181864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8541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64" y="1177020"/>
            <a:ext cx="1426529" cy="126392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(0-E)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84200" y="2816245"/>
            <a:ext cx="1443853" cy="1285932"/>
            <a:chOff x="584200" y="2816245"/>
            <a:chExt cx="1443853" cy="128593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4200" y="2816245"/>
              <a:ext cx="1443853" cy="1285932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601524" y="3442315"/>
              <a:ext cx="1331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Expected</a:t>
              </a:r>
              <a:endParaRPr lang="en-US" sz="24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01524" y="1818640"/>
            <a:ext cx="1384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Observed</a:t>
            </a:r>
            <a:endParaRPr lang="en-US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360" y="2005560"/>
            <a:ext cx="1426529" cy="12639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15640" y="2692400"/>
            <a:ext cx="1349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Obs</a:t>
            </a:r>
            <a:r>
              <a:rPr lang="en-US" sz="2400" dirty="0" smtClean="0"/>
              <a:t> - </a:t>
            </a:r>
            <a:r>
              <a:rPr lang="en-US" sz="2400" dirty="0" err="1" smtClean="0"/>
              <a:t>Exp</a:t>
            </a:r>
            <a:endParaRPr lang="en-US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219200" y="2461606"/>
            <a:ext cx="1869440" cy="354639"/>
            <a:chOff x="1219200" y="2461606"/>
            <a:chExt cx="1869440" cy="354639"/>
          </a:xfrm>
        </p:grpSpPr>
        <p:sp>
          <p:nvSpPr>
            <p:cNvPr id="18" name="Right Arrow 17"/>
            <p:cNvSpPr/>
            <p:nvPr/>
          </p:nvSpPr>
          <p:spPr>
            <a:xfrm>
              <a:off x="1351280" y="2519679"/>
              <a:ext cx="1737360" cy="266085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19200" y="2461606"/>
              <a:ext cx="132080" cy="3546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072640" y="1828800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15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072640" y="3442315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744720" y="2692400"/>
            <a:ext cx="43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-5</a:t>
            </a:r>
            <a:endParaRPr lang="en-US" sz="24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6267438" y="1177020"/>
            <a:ext cx="918560" cy="3344180"/>
            <a:chOff x="6267438" y="1177020"/>
            <a:chExt cx="918560" cy="3344180"/>
          </a:xfrm>
        </p:grpSpPr>
        <p:grpSp>
          <p:nvGrpSpPr>
            <p:cNvPr id="41" name="Group 40"/>
            <p:cNvGrpSpPr/>
            <p:nvPr/>
          </p:nvGrpSpPr>
          <p:grpSpPr>
            <a:xfrm>
              <a:off x="6267438" y="1177020"/>
              <a:ext cx="327683" cy="3344180"/>
              <a:chOff x="6267438" y="1177020"/>
              <a:chExt cx="327683" cy="334418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6421120" y="1177020"/>
                <a:ext cx="10160" cy="334418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277598" y="21380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6277598" y="23355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277598" y="25444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287758" y="27654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6287758" y="299150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287758" y="318901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6287758" y="33979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297918" y="361888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6297918" y="38144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297918" y="40119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6297918" y="42208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6308078" y="44418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6267438" y="128462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267438" y="148213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6267438" y="169102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6277598" y="19120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6644640" y="1660544"/>
              <a:ext cx="34065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  <a:endParaRPr lang="en-US" sz="24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593840" y="2495589"/>
              <a:ext cx="4348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-5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595121" y="3367425"/>
              <a:ext cx="5908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-10</a:t>
              </a:r>
              <a:endParaRPr lang="en-US" sz="2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312968" y="1262765"/>
            <a:ext cx="1140607" cy="3235345"/>
            <a:chOff x="7318078" y="1587807"/>
            <a:chExt cx="1140607" cy="3235345"/>
          </a:xfrm>
        </p:grpSpPr>
        <p:sp>
          <p:nvSpPr>
            <p:cNvPr id="48" name="TextBox 47"/>
            <p:cNvSpPr txBox="1"/>
            <p:nvPr/>
          </p:nvSpPr>
          <p:spPr>
            <a:xfrm>
              <a:off x="7318078" y="4361487"/>
              <a:ext cx="11406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WORSE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318078" y="1587807"/>
              <a:ext cx="11354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45B422"/>
                  </a:solidFill>
                </a:rPr>
                <a:t>BETTER</a:t>
              </a:r>
              <a:endParaRPr lang="en-US" sz="2400" b="1" dirty="0">
                <a:solidFill>
                  <a:srgbClr val="45B422"/>
                </a:solidFill>
              </a:endParaRPr>
            </a:p>
          </p:txBody>
        </p:sp>
        <p:sp>
          <p:nvSpPr>
            <p:cNvPr id="50" name="Left-Right Arrow 49"/>
            <p:cNvSpPr/>
            <p:nvPr/>
          </p:nvSpPr>
          <p:spPr>
            <a:xfrm rot="5400000">
              <a:off x="6797040" y="2849920"/>
              <a:ext cx="2153920" cy="67818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639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of “Missing” PWH</a:t>
            </a:r>
            <a:br>
              <a:rPr lang="en-US" dirty="0" smtClean="0"/>
            </a:br>
            <a:r>
              <a:rPr lang="en-US" sz="1800" dirty="0"/>
              <a:t>(x 100,000 males), year 2013</a:t>
            </a:r>
            <a:r>
              <a:rPr lang="en-CA" sz="1800" dirty="0"/>
              <a:t>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428"/>
              </p:ext>
            </p:extLst>
          </p:nvPr>
        </p:nvGraphicFramePr>
        <p:xfrm>
          <a:off x="1346200" y="1125220"/>
          <a:ext cx="10749736" cy="3811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Document" r:id="rId5" imgW="8382000" imgH="2971800" progId="Word.Document.12">
                  <p:embed/>
                </p:oleObj>
              </mc:Choice>
              <mc:Fallback>
                <p:oleObj name="Document" r:id="rId5" imgW="8382000" imgH="2971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6200" y="1125220"/>
                        <a:ext cx="10749736" cy="38112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437640" y="1920240"/>
            <a:ext cx="3591560" cy="2479040"/>
            <a:chOff x="1437640" y="1920240"/>
            <a:chExt cx="3591560" cy="2479040"/>
          </a:xfrm>
        </p:grpSpPr>
        <p:sp>
          <p:nvSpPr>
            <p:cNvPr id="4" name="Rectangle 3"/>
            <p:cNvSpPr/>
            <p:nvPr/>
          </p:nvSpPr>
          <p:spPr>
            <a:xfrm>
              <a:off x="1442720" y="1920240"/>
              <a:ext cx="3586480" cy="274320"/>
            </a:xfrm>
            <a:prstGeom prst="rect">
              <a:avLst/>
            </a:prstGeom>
            <a:solidFill>
              <a:schemeClr val="accent6">
                <a:lumMod val="75000"/>
                <a:alpha val="2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442720" y="2479040"/>
              <a:ext cx="3586480" cy="274320"/>
            </a:xfrm>
            <a:prstGeom prst="rect">
              <a:avLst/>
            </a:prstGeom>
            <a:solidFill>
              <a:schemeClr val="accent6">
                <a:lumMod val="75000"/>
                <a:alpha val="2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37640" y="4124960"/>
              <a:ext cx="3586480" cy="274320"/>
            </a:xfrm>
            <a:prstGeom prst="rect">
              <a:avLst/>
            </a:prstGeom>
            <a:solidFill>
              <a:schemeClr val="accent6">
                <a:lumMod val="75000"/>
                <a:alpha val="2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Left Arrow 6"/>
          <p:cNvSpPr/>
          <p:nvPr/>
        </p:nvSpPr>
        <p:spPr>
          <a:xfrm>
            <a:off x="5140960" y="3017520"/>
            <a:ext cx="274320" cy="335280"/>
          </a:xfrm>
          <a:prstGeom prst="leftArrow">
            <a:avLst/>
          </a:prstGeom>
          <a:solidFill>
            <a:srgbClr val="E46C0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% PROPORTION </a:t>
            </a:r>
            <a:r>
              <a:rPr lang="en-US" b="1" dirty="0"/>
              <a:t>OF SEVERE HEMOPHILIACS</a:t>
            </a:r>
            <a:endParaRPr lang="en-CA" dirty="0"/>
          </a:p>
          <a:p>
            <a:r>
              <a:rPr lang="en-US" dirty="0"/>
              <a:t> </a:t>
            </a:r>
            <a:endParaRPr lang="en-CA" dirty="0"/>
          </a:p>
          <a:p>
            <a:r>
              <a:rPr lang="en-US" b="1" dirty="0"/>
              <a:t>R s/t (ratio severe/total) = number severe patients (s) / (total number of patients)(t) * 100</a:t>
            </a:r>
            <a:endParaRPr lang="en-CA" dirty="0"/>
          </a:p>
          <a:p>
            <a:r>
              <a:rPr lang="en-US" dirty="0"/>
              <a:t> </a:t>
            </a:r>
            <a:endParaRPr lang="en-CA" dirty="0"/>
          </a:p>
          <a:p>
            <a:r>
              <a:rPr lang="en-US" dirty="0"/>
              <a:t>The true value of this indicator is unknown; it will be higher when less mild and moderate than severe patients are identified and contribute to the total number of patients; values will be lower (e.g. 50 to 20%), when more mild and moderate than severe patients are identified and contribute to the total number of patients. A reference norm will be estimated from high quality registry data</a:t>
            </a:r>
            <a:r>
              <a:rPr lang="en-CA" dirty="0"/>
              <a:t> 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% of severe PWH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56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(0-E)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960" y="1233497"/>
            <a:ext cx="3327319" cy="294705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363524" y="1737360"/>
            <a:ext cx="1725953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Severe PWH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018084" y="3230880"/>
            <a:ext cx="232181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Non-severe PWH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104640" y="2461567"/>
            <a:ext cx="941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 50%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236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13" y="1233497"/>
            <a:ext cx="3418767" cy="304386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(0-E)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363524" y="1737360"/>
            <a:ext cx="1725953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Severe PWH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018084" y="3692545"/>
            <a:ext cx="232181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5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Non-severe PWH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104640" y="2461567"/>
            <a:ext cx="941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 75%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6267438" y="1177020"/>
            <a:ext cx="824333" cy="3344180"/>
            <a:chOff x="6267438" y="1177020"/>
            <a:chExt cx="824333" cy="3344180"/>
          </a:xfrm>
        </p:grpSpPr>
        <p:grpSp>
          <p:nvGrpSpPr>
            <p:cNvPr id="10" name="Group 9"/>
            <p:cNvGrpSpPr/>
            <p:nvPr/>
          </p:nvGrpSpPr>
          <p:grpSpPr>
            <a:xfrm>
              <a:off x="6267438" y="1177020"/>
              <a:ext cx="327683" cy="3344180"/>
              <a:chOff x="6267438" y="1177020"/>
              <a:chExt cx="327683" cy="334418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6421120" y="1177020"/>
                <a:ext cx="10160" cy="334418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6277598" y="21380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277598" y="23355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6277598" y="25444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6287758" y="27654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287758" y="299150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6287758" y="318901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287758" y="33979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297918" y="361888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6297918" y="38144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297918" y="40119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6297918" y="42208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308078" y="44418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267438" y="128462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6267438" y="148213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267438" y="169102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6277598" y="19120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/>
            <p:cNvSpPr txBox="1"/>
            <p:nvPr/>
          </p:nvSpPr>
          <p:spPr>
            <a:xfrm>
              <a:off x="6593840" y="1434483"/>
              <a:ext cx="49665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75</a:t>
              </a:r>
              <a:endParaRPr lang="en-US" sz="2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93840" y="2495589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50</a:t>
              </a:r>
              <a:endParaRPr 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595121" y="3547457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25</a:t>
              </a:r>
              <a:endParaRPr lang="en-US" sz="2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318078" y="1126142"/>
            <a:ext cx="1140607" cy="3382050"/>
            <a:chOff x="7318078" y="1126142"/>
            <a:chExt cx="1140607" cy="3382050"/>
          </a:xfrm>
        </p:grpSpPr>
        <p:sp>
          <p:nvSpPr>
            <p:cNvPr id="35" name="TextBox 34"/>
            <p:cNvSpPr txBox="1"/>
            <p:nvPr/>
          </p:nvSpPr>
          <p:spPr>
            <a:xfrm>
              <a:off x="7318078" y="1126142"/>
              <a:ext cx="11406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WORSE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19430" y="4046527"/>
              <a:ext cx="11354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45B422"/>
                  </a:solidFill>
                </a:rPr>
                <a:t>BETTER</a:t>
              </a:r>
              <a:endParaRPr lang="en-US" sz="2400" b="1" dirty="0">
                <a:solidFill>
                  <a:srgbClr val="45B422"/>
                </a:solidFill>
              </a:endParaRPr>
            </a:p>
          </p:txBody>
        </p:sp>
        <p:sp>
          <p:nvSpPr>
            <p:cNvPr id="37" name="Left-Right Arrow 36"/>
            <p:cNvSpPr/>
            <p:nvPr/>
          </p:nvSpPr>
          <p:spPr>
            <a:xfrm rot="5400000">
              <a:off x="6797040" y="2459375"/>
              <a:ext cx="2153920" cy="67818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071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% severe PWH</a:t>
            </a:r>
            <a:br>
              <a:rPr lang="en-US" dirty="0" smtClean="0"/>
            </a:br>
            <a:r>
              <a:rPr lang="en-US" sz="1800" dirty="0"/>
              <a:t>year 2013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829943"/>
              </p:ext>
            </p:extLst>
          </p:nvPr>
        </p:nvGraphicFramePr>
        <p:xfrm>
          <a:off x="1508759" y="1085850"/>
          <a:ext cx="11093613" cy="3933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Document" r:id="rId4" imgW="8382000" imgH="2971800" progId="Word.Document.12">
                  <p:embed/>
                </p:oleObj>
              </mc:Choice>
              <mc:Fallback>
                <p:oleObj name="Document" r:id="rId4" imgW="8382000" imgH="2971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8759" y="1085850"/>
                        <a:ext cx="11093613" cy="3933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584960" y="1920240"/>
            <a:ext cx="4978400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95120" y="2499360"/>
            <a:ext cx="4978400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84960" y="4206240"/>
            <a:ext cx="4978400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Ratio </a:t>
            </a:r>
            <a:r>
              <a:rPr lang="en-US" b="1" dirty="0"/>
              <a:t>of old to young hemophiliacs</a:t>
            </a:r>
            <a:endParaRPr lang="en-CA" dirty="0"/>
          </a:p>
          <a:p>
            <a:endParaRPr lang="en-CA" dirty="0"/>
          </a:p>
          <a:p>
            <a:r>
              <a:rPr lang="en-US" b="1" dirty="0"/>
              <a:t>Ratio of the prevalence of Hemophilia in the age band 19-44 (</a:t>
            </a:r>
            <a:r>
              <a:rPr lang="en-US" b="1" dirty="0" smtClean="0"/>
              <a:t>older) </a:t>
            </a:r>
            <a:r>
              <a:rPr lang="en-US" b="1" dirty="0"/>
              <a:t>and prevalence in the age </a:t>
            </a:r>
            <a:r>
              <a:rPr lang="en-US" b="1" dirty="0" smtClean="0"/>
              <a:t>band </a:t>
            </a:r>
            <a:r>
              <a:rPr lang="en-US" b="1" dirty="0"/>
              <a:t>5-18 (</a:t>
            </a:r>
            <a:r>
              <a:rPr lang="en-US" b="1" dirty="0" smtClean="0"/>
              <a:t>younger)</a:t>
            </a:r>
            <a:r>
              <a:rPr lang="en-US" b="1" dirty="0"/>
              <a:t>, where the rates are calculate as hemophilia patients x 100,000 males in the age band.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US" dirty="0"/>
              <a:t>If the old/young ratio in hemophilia is similar to the old/young ratio in the general population for the country the ratio of these two ratios (hemophilia ratio/general population ratio) will be close to one. If mortality is higher in hemophilia then this ratio will be less than 1.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Estimating survival in PWH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155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4921"/>
              </p:ext>
            </p:extLst>
          </p:nvPr>
        </p:nvGraphicFramePr>
        <p:xfrm>
          <a:off x="457200" y="1095061"/>
          <a:ext cx="8229600" cy="3258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187"/>
                <a:gridCol w="5493413"/>
              </a:tblGrid>
              <a:tr h="355985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Shareholder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sz="14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  <a:r>
                        <a:rPr lang="en-CA" sz="14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ne</a:t>
                      </a:r>
                      <a:endParaRPr sz="1400" b="1" dirty="0">
                        <a:solidFill>
                          <a:schemeClr val="tx1"/>
                        </a:solidFill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416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Grant / Research Support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</a:t>
                      </a:r>
                      <a:r>
                        <a:rPr lang="en-CA" sz="14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managed via Institution</a:t>
                      </a:r>
                    </a:p>
                    <a:p>
                      <a:pPr lvl="0" algn="ctr" defTabSz="914400"/>
                      <a:r>
                        <a:rPr lang="en-CA" sz="1400" b="0" i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(Bayer, Baxter, </a:t>
                      </a:r>
                      <a:r>
                        <a:rPr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sz="1400" b="0" i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NovoNordisk</a:t>
                      </a:r>
                      <a:r>
                        <a:rPr lang="en-CA"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4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416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Consultant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 managed via Institution</a:t>
                      </a:r>
                    </a:p>
                    <a:p>
                      <a:pPr lvl="0" algn="ctr" defTabSz="914400"/>
                      <a:r>
                        <a:rPr lang="en-CA"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(Pfizer, Bayer, </a:t>
                      </a:r>
                      <a:r>
                        <a:rPr lang="en-CA" sz="14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lang="en-CA"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CA" sz="14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NovoNordisk</a:t>
                      </a:r>
                      <a:r>
                        <a:rPr lang="en-CA"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</a:t>
                      </a:r>
                      <a:r>
                        <a:rPr lang="en-CA" sz="1400" b="0" i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CA" sz="14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Octapharma</a:t>
                      </a:r>
                      <a:r>
                        <a:rPr lang="en-CA" sz="14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4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985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Employee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McMaster University</a:t>
                      </a:r>
                      <a:endParaRPr sz="14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985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Paid Instructor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4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5985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Speaker bureau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4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8301">
                <a:tc>
                  <a:txBody>
                    <a:bodyPr/>
                    <a:lstStyle/>
                    <a:p>
                      <a:pPr lvl="0" defTabSz="914400"/>
                      <a:r>
                        <a:rPr sz="14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Other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PI of the WAPPS project, co-investigator of PROBE</a:t>
                      </a:r>
                    </a:p>
                    <a:p>
                      <a:pPr lvl="0" algn="ctr" defTabSz="914400"/>
                      <a:r>
                        <a:rPr lang="en-CA" sz="14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Chair of the </a:t>
                      </a:r>
                      <a:r>
                        <a:rPr lang="en-CA" sz="1400" b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Data&amp;Demographics</a:t>
                      </a:r>
                      <a:r>
                        <a:rPr lang="en-CA" sz="14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Committee WFH,</a:t>
                      </a:r>
                    </a:p>
                    <a:p>
                      <a:pPr lvl="0" algn="ctr" defTabSz="914400"/>
                      <a:r>
                        <a:rPr lang="en-CA" sz="14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CFGD RG Cochrane Collaboration Editor</a:t>
                      </a:r>
                      <a:endParaRPr sz="14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Disclosures for A. Iorio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3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84" y="1170941"/>
            <a:ext cx="1443853" cy="128593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81124" y="-105746"/>
            <a:ext cx="4938239" cy="881192"/>
          </a:xfrm>
        </p:spPr>
        <p:txBody>
          <a:bodyPr>
            <a:noAutofit/>
          </a:bodyPr>
          <a:lstStyle/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Survivability: Ratio of hemophilia versus general population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58663" y="2816245"/>
            <a:ext cx="1496874" cy="1285932"/>
            <a:chOff x="558663" y="2816245"/>
            <a:chExt cx="1496874" cy="128593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4200" y="2816245"/>
              <a:ext cx="1443853" cy="1285932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58663" y="3305043"/>
              <a:ext cx="14968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Adult/Young</a:t>
              </a:r>
            </a:p>
            <a:p>
              <a:pPr algn="ctr"/>
              <a:r>
                <a:rPr lang="en-US" sz="2000" dirty="0" smtClean="0"/>
                <a:t> males</a:t>
              </a:r>
              <a:endParaRPr lang="en-US" sz="20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11684" y="1589158"/>
            <a:ext cx="14879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Adult/young</a:t>
            </a:r>
          </a:p>
          <a:p>
            <a:pPr algn="ctr"/>
            <a:r>
              <a:rPr lang="en-US" sz="2000" dirty="0" smtClean="0"/>
              <a:t>PWH</a:t>
            </a:r>
            <a:endParaRPr lang="en-US" sz="2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219200" y="2461606"/>
            <a:ext cx="1869440" cy="354639"/>
            <a:chOff x="1219200" y="2461606"/>
            <a:chExt cx="1869440" cy="354639"/>
          </a:xfrm>
        </p:grpSpPr>
        <p:sp>
          <p:nvSpPr>
            <p:cNvPr id="18" name="Right Arrow 17"/>
            <p:cNvSpPr/>
            <p:nvPr/>
          </p:nvSpPr>
          <p:spPr>
            <a:xfrm>
              <a:off x="1351280" y="2519679"/>
              <a:ext cx="1737360" cy="266085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19200" y="2461606"/>
              <a:ext cx="132080" cy="3546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099666" y="1671628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1.5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072640" y="3401675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1.5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743606" y="2285037"/>
            <a:ext cx="752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= 1</a:t>
            </a:r>
            <a:endParaRPr lang="en-US" sz="3600" dirty="0"/>
          </a:p>
        </p:txBody>
      </p:sp>
      <p:grpSp>
        <p:nvGrpSpPr>
          <p:cNvPr id="2" name="Group 1"/>
          <p:cNvGrpSpPr/>
          <p:nvPr/>
        </p:nvGrpSpPr>
        <p:grpSpPr>
          <a:xfrm>
            <a:off x="5082084" y="1206154"/>
            <a:ext cx="3016330" cy="2931236"/>
            <a:chOff x="5082084" y="1206154"/>
            <a:chExt cx="3016330" cy="2931236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0808" y="1206154"/>
              <a:ext cx="1443853" cy="1285932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3324" y="2851458"/>
              <a:ext cx="1443853" cy="1285932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305334" y="1540420"/>
              <a:ext cx="1102886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PWH</a:t>
              </a:r>
            </a:p>
            <a:p>
              <a:pPr algn="ctr"/>
              <a:r>
                <a:rPr lang="en-US" sz="1600" dirty="0" smtClean="0"/>
                <a:t>prevalence</a:t>
              </a:r>
            </a:p>
            <a:p>
              <a:pPr algn="ctr"/>
              <a:r>
                <a:rPr lang="en-US" sz="2000" dirty="0" smtClean="0"/>
                <a:t>Adult</a:t>
              </a:r>
              <a:endParaRPr lang="en-US" sz="2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01764" y="1813213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20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01764" y="3436888"/>
              <a:ext cx="4966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20</a:t>
              </a:r>
              <a:endParaRPr lang="en-US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305334" y="3120377"/>
              <a:ext cx="1102886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PWH</a:t>
              </a:r>
            </a:p>
            <a:p>
              <a:pPr algn="ctr"/>
              <a:r>
                <a:rPr lang="en-US" sz="1600" dirty="0" smtClean="0"/>
                <a:t>prevalence</a:t>
              </a:r>
            </a:p>
            <a:p>
              <a:pPr algn="ctr"/>
              <a:r>
                <a:rPr lang="en-US" sz="2000" dirty="0" smtClean="0"/>
                <a:t>Young</a:t>
              </a:r>
              <a:endParaRPr lang="en-US" sz="2000" dirty="0"/>
            </a:p>
          </p:txBody>
        </p:sp>
        <p:grpSp>
          <p:nvGrpSpPr>
            <p:cNvPr id="29" name="Group 28"/>
            <p:cNvGrpSpPr/>
            <p:nvPr/>
          </p:nvGrpSpPr>
          <p:grpSpPr>
            <a:xfrm rot="10800000">
              <a:off x="5082084" y="2519196"/>
              <a:ext cx="1869440" cy="354639"/>
              <a:chOff x="1219200" y="2461606"/>
              <a:chExt cx="1869440" cy="354639"/>
            </a:xfrm>
          </p:grpSpPr>
          <p:sp>
            <p:nvSpPr>
              <p:cNvPr id="30" name="Right Arrow 29"/>
              <p:cNvSpPr/>
              <p:nvPr/>
            </p:nvSpPr>
            <p:spPr>
              <a:xfrm>
                <a:off x="1351280" y="2519679"/>
                <a:ext cx="1737360" cy="266085"/>
              </a:xfrm>
              <a:prstGeom prst="rightArrow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219200" y="2461606"/>
                <a:ext cx="132080" cy="354639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994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Survivability: Ratio of hemophilia versus general population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80080" y="2395913"/>
            <a:ext cx="953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 0.85</a:t>
            </a:r>
            <a:endParaRPr lang="en-US" sz="24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6267438" y="1177020"/>
            <a:ext cx="902029" cy="3344180"/>
            <a:chOff x="6267438" y="1177020"/>
            <a:chExt cx="902029" cy="3344180"/>
          </a:xfrm>
        </p:grpSpPr>
        <p:grpSp>
          <p:nvGrpSpPr>
            <p:cNvPr id="41" name="Group 40"/>
            <p:cNvGrpSpPr/>
            <p:nvPr/>
          </p:nvGrpSpPr>
          <p:grpSpPr>
            <a:xfrm>
              <a:off x="6267438" y="1177020"/>
              <a:ext cx="327683" cy="3344180"/>
              <a:chOff x="6267438" y="1177020"/>
              <a:chExt cx="327683" cy="334418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6421120" y="1177020"/>
                <a:ext cx="10160" cy="334418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277598" y="21380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6277598" y="23355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277598" y="25444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287758" y="27654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6287758" y="299150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287758" y="318901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6287758" y="33979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297918" y="361888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6297918" y="381446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297918" y="401197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6297918" y="422086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6308078" y="444184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6267438" y="1284625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267438" y="1482130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6267438" y="169102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6277598" y="1912004"/>
                <a:ext cx="28704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6644640" y="1660544"/>
              <a:ext cx="34065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</a:t>
              </a:r>
              <a:endParaRPr lang="en-US" sz="24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644640" y="2495589"/>
              <a:ext cx="3406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595121" y="3367425"/>
              <a:ext cx="5743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0.5</a:t>
              </a:r>
              <a:endParaRPr lang="en-US" sz="2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312968" y="1262765"/>
            <a:ext cx="1347695" cy="3235345"/>
            <a:chOff x="7318078" y="1587807"/>
            <a:chExt cx="1347695" cy="3235345"/>
          </a:xfrm>
        </p:grpSpPr>
        <p:sp>
          <p:nvSpPr>
            <p:cNvPr id="48" name="TextBox 47"/>
            <p:cNvSpPr txBox="1"/>
            <p:nvPr/>
          </p:nvSpPr>
          <p:spPr>
            <a:xfrm>
              <a:off x="7318078" y="4361487"/>
              <a:ext cx="11406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WORSE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318078" y="1587807"/>
              <a:ext cx="13476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45B422"/>
                  </a:solidFill>
                </a:rPr>
                <a:t>BETTER ?</a:t>
              </a:r>
              <a:endParaRPr lang="en-US" sz="2400" b="1" dirty="0">
                <a:solidFill>
                  <a:srgbClr val="45B422"/>
                </a:solidFill>
              </a:endParaRPr>
            </a:p>
          </p:txBody>
        </p:sp>
        <p:sp>
          <p:nvSpPr>
            <p:cNvPr id="50" name="Left-Right Arrow 49"/>
            <p:cNvSpPr/>
            <p:nvPr/>
          </p:nvSpPr>
          <p:spPr>
            <a:xfrm rot="5400000">
              <a:off x="6797040" y="2849920"/>
              <a:ext cx="2153920" cy="67818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684" y="1170941"/>
            <a:ext cx="1443853" cy="1285932"/>
          </a:xfrm>
          <a:prstGeom prst="rect">
            <a:avLst/>
          </a:prstGeom>
        </p:spPr>
      </p:pic>
      <p:grpSp>
        <p:nvGrpSpPr>
          <p:cNvPr id="47" name="Group 46"/>
          <p:cNvGrpSpPr/>
          <p:nvPr/>
        </p:nvGrpSpPr>
        <p:grpSpPr>
          <a:xfrm>
            <a:off x="558663" y="2816245"/>
            <a:ext cx="1496874" cy="1285932"/>
            <a:chOff x="558663" y="2816245"/>
            <a:chExt cx="1496874" cy="1285932"/>
          </a:xfrm>
        </p:grpSpPr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4200" y="2816245"/>
              <a:ext cx="1443853" cy="1285932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558663" y="3305043"/>
              <a:ext cx="14968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Adult/Young</a:t>
              </a:r>
            </a:p>
            <a:p>
              <a:pPr algn="ctr"/>
              <a:r>
                <a:rPr lang="en-US" sz="2000" dirty="0" smtClean="0"/>
                <a:t> males</a:t>
              </a:r>
              <a:endParaRPr lang="en-US" sz="2000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611684" y="1589158"/>
            <a:ext cx="14879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Adult/young</a:t>
            </a:r>
          </a:p>
          <a:p>
            <a:pPr algn="ctr"/>
            <a:r>
              <a:rPr lang="en-US" sz="2000" dirty="0" smtClean="0"/>
              <a:t>PWH</a:t>
            </a:r>
            <a:endParaRPr lang="en-US" sz="20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1219200" y="2461606"/>
            <a:ext cx="1869440" cy="354639"/>
            <a:chOff x="1219200" y="2461606"/>
            <a:chExt cx="1869440" cy="354639"/>
          </a:xfrm>
        </p:grpSpPr>
        <p:sp>
          <p:nvSpPr>
            <p:cNvPr id="57" name="Right Arrow 56"/>
            <p:cNvSpPr/>
            <p:nvPr/>
          </p:nvSpPr>
          <p:spPr>
            <a:xfrm>
              <a:off x="1351280" y="2519679"/>
              <a:ext cx="1737360" cy="266085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219200" y="2461606"/>
              <a:ext cx="132080" cy="3546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099666" y="1671628"/>
            <a:ext cx="730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1.92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2072640" y="3401675"/>
            <a:ext cx="730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2.25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64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86499"/>
              </p:ext>
            </p:extLst>
          </p:nvPr>
        </p:nvGraphicFramePr>
        <p:xfrm>
          <a:off x="3151406" y="962103"/>
          <a:ext cx="11477188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Document" r:id="rId4" imgW="8382000" imgH="2768600" progId="Word.Document.12">
                  <p:embed/>
                </p:oleObj>
              </mc:Choice>
              <mc:Fallback>
                <p:oleObj name="Document" r:id="rId4" imgW="8382000" imgH="2768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51406" y="962103"/>
                        <a:ext cx="11477188" cy="3790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Survivability: Ratio of hemophilia versus general population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419363" y="1798300"/>
            <a:ext cx="1460476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419363" y="2324180"/>
            <a:ext cx="1460476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419363" y="3965017"/>
            <a:ext cx="1460476" cy="274320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684" y="1170941"/>
            <a:ext cx="1443853" cy="1285932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558663" y="2816245"/>
            <a:ext cx="1496874" cy="1285932"/>
            <a:chOff x="558663" y="2816245"/>
            <a:chExt cx="1496874" cy="1285932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84200" y="2816245"/>
              <a:ext cx="1443853" cy="1285932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558663" y="3305043"/>
              <a:ext cx="14968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Adult/Young</a:t>
              </a:r>
            </a:p>
            <a:p>
              <a:pPr algn="ctr"/>
              <a:r>
                <a:rPr lang="en-US" sz="2000" dirty="0" smtClean="0"/>
                <a:t> males</a:t>
              </a:r>
              <a:endParaRPr lang="en-US" sz="20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11684" y="1589158"/>
            <a:ext cx="14879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Adult/young</a:t>
            </a:r>
          </a:p>
          <a:p>
            <a:pPr algn="ctr"/>
            <a:r>
              <a:rPr lang="en-US" sz="2000" dirty="0" smtClean="0"/>
              <a:t>PWH</a:t>
            </a:r>
            <a:endParaRPr lang="en-US" sz="20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219200" y="2461606"/>
            <a:ext cx="1869440" cy="354639"/>
            <a:chOff x="1219200" y="2461606"/>
            <a:chExt cx="1869440" cy="354639"/>
          </a:xfrm>
        </p:grpSpPr>
        <p:sp>
          <p:nvSpPr>
            <p:cNvPr id="29" name="Right Arrow 28"/>
            <p:cNvSpPr/>
            <p:nvPr/>
          </p:nvSpPr>
          <p:spPr>
            <a:xfrm>
              <a:off x="1351280" y="2519679"/>
              <a:ext cx="1737360" cy="266085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219200" y="2461606"/>
              <a:ext cx="132080" cy="3546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099666" y="1671628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1.5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2072640" y="3401675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96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of Missing PWH (</a:t>
            </a:r>
            <a:r>
              <a:rPr lang="en-US" dirty="0"/>
              <a:t>0-E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% of severe </a:t>
            </a:r>
            <a:r>
              <a:rPr lang="en-US" dirty="0" smtClean="0"/>
              <a:t>PWH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</a:t>
            </a:r>
            <a:r>
              <a:rPr lang="en-US" dirty="0" smtClean="0"/>
              <a:t>urvival of </a:t>
            </a:r>
            <a:r>
              <a:rPr lang="en-US" dirty="0"/>
              <a:t>PWH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indicators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0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71430"/>
            <a:ext cx="8229600" cy="3394472"/>
          </a:xfrm>
        </p:spPr>
        <p:txBody>
          <a:bodyPr>
            <a:normAutofit/>
          </a:bodyPr>
          <a:lstStyle/>
          <a:p>
            <a:pPr>
              <a:buFont typeface="Wingdings" charset="0"/>
              <a:buChar char="þ"/>
            </a:pPr>
            <a:r>
              <a:rPr lang="en-US" dirty="0" smtClean="0">
                <a:sym typeface="Wingdings"/>
              </a:rPr>
              <a:t> 		We have described 3 simple demographic 		indicators of health care for hemophilia</a:t>
            </a:r>
          </a:p>
          <a:p>
            <a:pPr>
              <a:buFont typeface="Wingdings" charset="0"/>
              <a:buChar char="þ"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	Longitudinal analysis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</a:t>
            </a:r>
            <a:r>
              <a:rPr lang="en-US" dirty="0" smtClean="0"/>
              <a:t>Exploratory calculations</a:t>
            </a:r>
          </a:p>
          <a:p>
            <a:pPr>
              <a:buFont typeface="Wingdings" charset="0"/>
              <a:buChar char="þ"/>
            </a:pPr>
            <a:r>
              <a:rPr lang="en-US" dirty="0" smtClean="0">
                <a:sym typeface="Wingdings"/>
              </a:rPr>
              <a:t>      Proposed interpretation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8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2696" y="1063112"/>
            <a:ext cx="7821399" cy="3633537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 smtClean="0"/>
              <a:t>“20% of PWH receive 80</a:t>
            </a:r>
            <a:r>
              <a:rPr lang="en-US" sz="3100" dirty="0"/>
              <a:t>% </a:t>
            </a:r>
            <a:r>
              <a:rPr lang="en-US" sz="3100" dirty="0" smtClean="0"/>
              <a:t>of the hemophilia care provided”</a:t>
            </a:r>
          </a:p>
          <a:p>
            <a:endParaRPr lang="en-US" sz="3100" dirty="0" smtClean="0"/>
          </a:p>
          <a:p>
            <a:r>
              <a:rPr lang="en-US" sz="3100" b="1" dirty="0" smtClean="0">
                <a:solidFill>
                  <a:srgbClr val="FF0000"/>
                </a:solidFill>
              </a:rPr>
              <a:t>Jones </a:t>
            </a:r>
            <a:r>
              <a:rPr lang="en-US" sz="3100" b="1" dirty="0">
                <a:solidFill>
                  <a:srgbClr val="FF0000"/>
                </a:solidFill>
              </a:rPr>
              <a:t>(1995</a:t>
            </a:r>
            <a:r>
              <a:rPr lang="en-US" sz="3100" b="1" dirty="0" smtClean="0">
                <a:solidFill>
                  <a:srgbClr val="FF0000"/>
                </a:solidFill>
              </a:rPr>
              <a:t>)</a:t>
            </a:r>
            <a:r>
              <a:rPr lang="en-US" sz="3100" dirty="0" smtClean="0"/>
              <a:t>: 80</a:t>
            </a:r>
            <a:r>
              <a:rPr lang="en-US" sz="3100" dirty="0"/>
              <a:t>% of </a:t>
            </a:r>
            <a:r>
              <a:rPr lang="en-US" sz="3100" dirty="0" smtClean="0"/>
              <a:t>PWHA </a:t>
            </a:r>
            <a:r>
              <a:rPr lang="en-US" sz="3100" dirty="0"/>
              <a:t>have NO access to </a:t>
            </a:r>
            <a:r>
              <a:rPr lang="en-US" sz="3100" dirty="0" err="1" smtClean="0"/>
              <a:t>fVIII</a:t>
            </a:r>
            <a:r>
              <a:rPr lang="en-US" sz="3100" dirty="0" smtClean="0"/>
              <a:t> </a:t>
            </a:r>
            <a:r>
              <a:rPr lang="en-US" sz="3100" dirty="0"/>
              <a:t>therapy. </a:t>
            </a:r>
            <a:endParaRPr lang="en-US" sz="3100" dirty="0" smtClean="0"/>
          </a:p>
          <a:p>
            <a:endParaRPr lang="en-US" sz="3100" dirty="0" smtClean="0"/>
          </a:p>
          <a:p>
            <a:r>
              <a:rPr lang="en-US" sz="3100" b="1" dirty="0" smtClean="0">
                <a:solidFill>
                  <a:srgbClr val="FF0000"/>
                </a:solidFill>
              </a:rPr>
              <a:t>Jones </a:t>
            </a:r>
            <a:r>
              <a:rPr lang="en-US" sz="3100" b="1" dirty="0">
                <a:solidFill>
                  <a:srgbClr val="FF0000"/>
                </a:solidFill>
              </a:rPr>
              <a:t>and </a:t>
            </a:r>
            <a:r>
              <a:rPr lang="en-US" sz="3100" b="1" dirty="0" err="1">
                <a:solidFill>
                  <a:srgbClr val="FF0000"/>
                </a:solidFill>
              </a:rPr>
              <a:t>Robillard</a:t>
            </a:r>
            <a:r>
              <a:rPr lang="en-US" sz="3100" b="1" dirty="0">
                <a:solidFill>
                  <a:srgbClr val="FF0000"/>
                </a:solidFill>
              </a:rPr>
              <a:t> (2003</a:t>
            </a:r>
            <a:r>
              <a:rPr lang="en-US" sz="3100" b="1" dirty="0" smtClean="0">
                <a:solidFill>
                  <a:srgbClr val="FF0000"/>
                </a:solidFill>
              </a:rPr>
              <a:t>):</a:t>
            </a:r>
            <a:r>
              <a:rPr lang="en-US" sz="3100" dirty="0" smtClean="0"/>
              <a:t> the 90s 80% estimates was neither</a:t>
            </a:r>
          </a:p>
          <a:p>
            <a:endParaRPr lang="en-US" sz="3100" dirty="0" smtClean="0"/>
          </a:p>
          <a:p>
            <a:pPr lvl="1"/>
            <a:r>
              <a:rPr lang="en-US" sz="2700" dirty="0" smtClean="0"/>
              <a:t>Backed up by any </a:t>
            </a:r>
            <a:r>
              <a:rPr lang="en-US" sz="2700" dirty="0"/>
              <a:t>worldwide demographic information on </a:t>
            </a:r>
            <a:r>
              <a:rPr lang="en-US" sz="2700" dirty="0" smtClean="0"/>
              <a:t>hemophilia nor</a:t>
            </a:r>
          </a:p>
          <a:p>
            <a:pPr lvl="1"/>
            <a:r>
              <a:rPr lang="en-US" sz="2700" dirty="0" smtClean="0"/>
              <a:t>Accompanied by any </a:t>
            </a:r>
            <a:r>
              <a:rPr lang="en-US" sz="2700" dirty="0"/>
              <a:t>good information on which countries presented the best opportunities for </a:t>
            </a:r>
            <a:r>
              <a:rPr lang="en-US" sz="2700" dirty="0" smtClean="0"/>
              <a:t>development</a:t>
            </a:r>
            <a:endParaRPr lang="en-CA" sz="2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718835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Background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8743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7980"/>
          <a:stretch/>
        </p:blipFill>
        <p:spPr>
          <a:xfrm>
            <a:off x="1155700" y="924812"/>
            <a:ext cx="6810898" cy="42186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31648" r="29480" b="30796"/>
          <a:stretch/>
        </p:blipFill>
        <p:spPr>
          <a:xfrm>
            <a:off x="3579612" y="4817063"/>
            <a:ext cx="4386986" cy="3097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3497" r="20541" b="87486"/>
          <a:stretch/>
        </p:blipFill>
        <p:spPr>
          <a:xfrm>
            <a:off x="2663347" y="152400"/>
            <a:ext cx="4492621" cy="64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05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85113"/>
            <a:ext cx="8229600" cy="2983664"/>
          </a:xfrm>
        </p:spPr>
        <p:txBody>
          <a:bodyPr>
            <a:normAutofit/>
          </a:bodyPr>
          <a:lstStyle/>
          <a:p>
            <a:r>
              <a:rPr lang="en-US" dirty="0" smtClean="0"/>
              <a:t>General: identifying indicators of coverage /quality of the </a:t>
            </a:r>
            <a:r>
              <a:rPr lang="en-US" u="sng" dirty="0" smtClean="0"/>
              <a:t>health care</a:t>
            </a:r>
            <a:r>
              <a:rPr lang="en-US" dirty="0" smtClean="0"/>
              <a:t> for PWH</a:t>
            </a:r>
          </a:p>
          <a:p>
            <a:endParaRPr lang="en-US" dirty="0" smtClean="0"/>
          </a:p>
          <a:p>
            <a:r>
              <a:rPr lang="en-US" dirty="0" smtClean="0"/>
              <a:t>Specific: demographic measures for </a:t>
            </a:r>
            <a:r>
              <a:rPr lang="en-US" u="sng" dirty="0" smtClean="0"/>
              <a:t>cross-sectional</a:t>
            </a:r>
            <a:r>
              <a:rPr lang="en-US" dirty="0" smtClean="0"/>
              <a:t> and </a:t>
            </a:r>
            <a:r>
              <a:rPr lang="en-US" u="sng" dirty="0" smtClean="0"/>
              <a:t>longitudinal</a:t>
            </a:r>
            <a:r>
              <a:rPr lang="en-US" dirty="0" smtClean="0"/>
              <a:t> evaluation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81124" y="205979"/>
            <a:ext cx="5021508" cy="743496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Aim of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26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71430"/>
            <a:ext cx="8229600" cy="33944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 	</a:t>
            </a:r>
            <a:r>
              <a:rPr lang="en-US" dirty="0" smtClean="0"/>
              <a:t>Definition of indicators</a:t>
            </a:r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</a:t>
            </a:r>
            <a:r>
              <a:rPr lang="en-US" dirty="0" smtClean="0"/>
              <a:t>Protocol definition</a:t>
            </a:r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</a:t>
            </a:r>
            <a:r>
              <a:rPr lang="en-US" dirty="0" smtClean="0"/>
              <a:t>Mock table definition</a:t>
            </a:r>
          </a:p>
          <a:p>
            <a:pPr marL="0" indent="0">
              <a:buNone/>
            </a:pP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/>
              <a:t>	</a:t>
            </a:r>
            <a:r>
              <a:rPr lang="en-US" dirty="0" smtClean="0"/>
              <a:t>	Data “collection”</a:t>
            </a:r>
          </a:p>
          <a:p>
            <a:pPr marL="0" indent="0">
              <a:buNone/>
            </a:pP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/>
              <a:t>	</a:t>
            </a:r>
            <a:r>
              <a:rPr lang="en-US" dirty="0" smtClean="0"/>
              <a:t>	Report to the D&amp;D and MAB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the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5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71430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 	</a:t>
            </a:r>
            <a:r>
              <a:rPr lang="en-US" dirty="0" smtClean="0">
                <a:sym typeface="Wingdings"/>
              </a:rPr>
              <a:t>Data extraction from Global Survey and 			demographic sources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</a:t>
            </a: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</a:t>
            </a:r>
            <a:r>
              <a:rPr lang="en-US" dirty="0" smtClean="0"/>
              <a:t>Exploratory calculations</a:t>
            </a:r>
          </a:p>
          <a:p>
            <a:pPr>
              <a:buFont typeface="Wingdings" charset="0"/>
              <a:buChar char="þ"/>
            </a:pPr>
            <a:r>
              <a:rPr lang="en-US" dirty="0" smtClean="0">
                <a:sym typeface="Wingdings"/>
              </a:rPr>
              <a:t>      Proposed interpretation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6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Male population</a:t>
            </a:r>
            <a:br>
              <a:rPr lang="en-US" dirty="0" smtClean="0"/>
            </a:br>
            <a:r>
              <a:rPr lang="en-US" sz="1800" dirty="0"/>
              <a:t>year 2013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666856"/>
              </p:ext>
            </p:extLst>
          </p:nvPr>
        </p:nvGraphicFramePr>
        <p:xfrm>
          <a:off x="1117600" y="1056638"/>
          <a:ext cx="11305804" cy="3785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Document" r:id="rId4" imgW="8382000" imgH="2806700" progId="Word.Document.12">
                  <p:embed/>
                </p:oleObj>
              </mc:Choice>
              <mc:Fallback>
                <p:oleObj name="Document" r:id="rId4" imgW="8382000" imgH="2806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7600" y="1056638"/>
                        <a:ext cx="11305804" cy="3785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37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PWH</a:t>
            </a:r>
            <a:br>
              <a:rPr lang="en-US" dirty="0" smtClean="0"/>
            </a:br>
            <a:r>
              <a:rPr lang="en-US" sz="1800" dirty="0" smtClean="0"/>
              <a:t>year </a:t>
            </a:r>
            <a:r>
              <a:rPr lang="en-US" sz="1800" dirty="0"/>
              <a:t>2013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947204"/>
              </p:ext>
            </p:extLst>
          </p:nvPr>
        </p:nvGraphicFramePr>
        <p:xfrm>
          <a:off x="1193800" y="1168400"/>
          <a:ext cx="11256912" cy="376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Document" r:id="rId5" imgW="8382000" imgH="2806700" progId="Word.Document.12">
                  <p:embed/>
                </p:oleObj>
              </mc:Choice>
              <mc:Fallback>
                <p:oleObj name="Document" r:id="rId5" imgW="8382000" imgH="2806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3800" y="1168400"/>
                        <a:ext cx="11256912" cy="376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401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606</Words>
  <Application>Microsoft Office PowerPoint</Application>
  <PresentationFormat>On-screen Show (16:9)</PresentationFormat>
  <Paragraphs>173</Paragraphs>
  <Slides>25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Document</vt:lpstr>
      <vt:lpstr>How to measure progress in the provision of care for hemophilia</vt:lpstr>
      <vt:lpstr>Disclosures for A. Iorio</vt:lpstr>
      <vt:lpstr>Background</vt:lpstr>
      <vt:lpstr>PowerPoint Presentation</vt:lpstr>
      <vt:lpstr>Aim of project</vt:lpstr>
      <vt:lpstr>Status of the project</vt:lpstr>
      <vt:lpstr>Methods</vt:lpstr>
      <vt:lpstr>Male population year 2013</vt:lpstr>
      <vt:lpstr>PWH year 2013</vt:lpstr>
      <vt:lpstr>Selected indicators</vt:lpstr>
      <vt:lpstr>Missing (0-E)</vt:lpstr>
      <vt:lpstr>Missing (0-E)</vt:lpstr>
      <vt:lpstr>Missing (0-E)</vt:lpstr>
      <vt:lpstr>Rate of “Missing” PWH (x 100,000 males), year 2013 </vt:lpstr>
      <vt:lpstr>% of severe PWH</vt:lpstr>
      <vt:lpstr>Missing (0-E)</vt:lpstr>
      <vt:lpstr>Missing (0-E)</vt:lpstr>
      <vt:lpstr>% severe PWH year 2013</vt:lpstr>
      <vt:lpstr>Estimating survival in PWH</vt:lpstr>
      <vt:lpstr> Survivability: Ratio of hemophilia versus general population</vt:lpstr>
      <vt:lpstr>Survivability: Ratio of hemophilia versus general population</vt:lpstr>
      <vt:lpstr>Survivability: Ratio of hemophilia versus general population</vt:lpstr>
      <vt:lpstr>Selected indicators</vt:lpstr>
      <vt:lpstr>Conclusion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65</cp:revision>
  <dcterms:created xsi:type="dcterms:W3CDTF">2015-06-14T19:42:16Z</dcterms:created>
  <dcterms:modified xsi:type="dcterms:W3CDTF">2015-10-22T13:07:08Z</dcterms:modified>
</cp:coreProperties>
</file>