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9" r:id="rId4"/>
    <p:sldId id="293" r:id="rId5"/>
    <p:sldId id="305" r:id="rId6"/>
    <p:sldId id="261" r:id="rId7"/>
    <p:sldId id="262" r:id="rId8"/>
    <p:sldId id="263" r:id="rId9"/>
    <p:sldId id="294" r:id="rId10"/>
    <p:sldId id="295" r:id="rId11"/>
    <p:sldId id="296" r:id="rId12"/>
    <p:sldId id="265" r:id="rId13"/>
    <p:sldId id="297" r:id="rId14"/>
    <p:sldId id="266" r:id="rId15"/>
    <p:sldId id="267" r:id="rId16"/>
    <p:sldId id="268" r:id="rId17"/>
    <p:sldId id="298" r:id="rId18"/>
    <p:sldId id="270" r:id="rId19"/>
    <p:sldId id="271" r:id="rId20"/>
    <p:sldId id="272" r:id="rId21"/>
    <p:sldId id="273" r:id="rId22"/>
    <p:sldId id="274" r:id="rId23"/>
    <p:sldId id="300" r:id="rId24"/>
    <p:sldId id="301" r:id="rId25"/>
    <p:sldId id="302" r:id="rId26"/>
    <p:sldId id="313" r:id="rId27"/>
    <p:sldId id="275" r:id="rId28"/>
    <p:sldId id="284" r:id="rId29"/>
    <p:sldId id="285" r:id="rId30"/>
    <p:sldId id="277" r:id="rId31"/>
    <p:sldId id="303" r:id="rId32"/>
    <p:sldId id="278" r:id="rId33"/>
    <p:sldId id="314" r:id="rId34"/>
    <p:sldId id="307" r:id="rId35"/>
    <p:sldId id="309" r:id="rId36"/>
    <p:sldId id="308" r:id="rId37"/>
    <p:sldId id="310" r:id="rId38"/>
    <p:sldId id="311" r:id="rId39"/>
    <p:sldId id="312" r:id="rId40"/>
    <p:sldId id="2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1"/>
    <p:restoredTop sz="94627"/>
  </p:normalViewPr>
  <p:slideViewPr>
    <p:cSldViewPr snapToGrid="0" snapToObjects="1">
      <p:cViewPr varScale="1">
        <p:scale>
          <a:sx n="73" d="100"/>
          <a:sy n="73" d="100"/>
        </p:scale>
        <p:origin x="103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724251771508299E-2"/>
          <c:y val="4.4246993005374699E-2"/>
          <c:w val="0.88667051258724405"/>
          <c:h val="0.82798405526274699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/>
          </c:spPr>
          <c:marker>
            <c:symbol val="none"/>
          </c:marker>
          <c:xVal>
            <c:numRef>
              <c:f>Sheet1!$A$2:$A$23</c:f>
              <c:numCache>
                <c:formatCode>0</c:formatCode>
                <c:ptCount val="22"/>
                <c:pt idx="0" formatCode="General">
                  <c:v>84.036518324772473</c:v>
                </c:pt>
                <c:pt idx="1">
                  <c:v>54.990535425763248</c:v>
                </c:pt>
                <c:pt idx="2">
                  <c:v>42.481111484959321</c:v>
                </c:pt>
                <c:pt idx="3" formatCode="General">
                  <c:v>35.163567573965523</c:v>
                </c:pt>
                <c:pt idx="4" formatCode="General">
                  <c:v>29.971687544155401</c:v>
                </c:pt>
                <c:pt idx="5">
                  <c:v>25.94455252675403</c:v>
                </c:pt>
                <c:pt idx="6">
                  <c:v>22.65414363316162</c:v>
                </c:pt>
                <c:pt idx="7" formatCode="General">
                  <c:v>19.872142553442121</c:v>
                </c:pt>
                <c:pt idx="8">
                  <c:v>17.64038987909186</c:v>
                </c:pt>
                <c:pt idx="9">
                  <c:v>15.538247449981</c:v>
                </c:pt>
                <c:pt idx="10" formatCode="General">
                  <c:v>13.43512858595011</c:v>
                </c:pt>
                <c:pt idx="11" formatCode="General">
                  <c:v>11.715038714007781</c:v>
                </c:pt>
                <c:pt idx="12">
                  <c:v>10.144719692357709</c:v>
                </c:pt>
                <c:pt idx="13">
                  <c:v>8.7001662241473507</c:v>
                </c:pt>
                <c:pt idx="14" formatCode="General">
                  <c:v>7.3627186126381936</c:v>
                </c:pt>
                <c:pt idx="15" formatCode="General">
                  <c:v>6.1175846749563174</c:v>
                </c:pt>
                <c:pt idx="16" formatCode="General">
                  <c:v>4.9528396625475546</c:v>
                </c:pt>
                <c:pt idx="17">
                  <c:v>3.858729902279828</c:v>
                </c:pt>
                <c:pt idx="18">
                  <c:v>2.8271757813639562</c:v>
                </c:pt>
                <c:pt idx="19" formatCode="General">
                  <c:v>1.8514092902923831</c:v>
                </c:pt>
                <c:pt idx="20" formatCode="General">
                  <c:v>0.925704645146192</c:v>
                </c:pt>
                <c:pt idx="21">
                  <c:v>4.5174701644440998E-2</c:v>
                </c:pt>
              </c:numCache>
            </c:numRef>
          </c:xVal>
          <c:yVal>
            <c:numRef>
              <c:f>Sheet1!$B$2:$B$23</c:f>
              <c:numCache>
                <c:formatCode>0.00</c:formatCode>
                <c:ptCount val="22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39.607142857142797</c:v>
                </c:pt>
                <c:pt idx="9">
                  <c:v>44.5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06-C045-9D7B-FB8E13872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80788544"/>
        <c:axId val="-580895072"/>
      </c:scatterChart>
      <c:valAx>
        <c:axId val="-580788544"/>
        <c:scaling>
          <c:orientation val="minMax"/>
          <c:max val="8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-580895072"/>
        <c:crosses val="autoZero"/>
        <c:crossBetween val="midCat"/>
      </c:valAx>
      <c:valAx>
        <c:axId val="-580895072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-5807885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724251771508299E-2"/>
          <c:y val="4.4246993005374699E-2"/>
          <c:w val="0.88667051258724405"/>
          <c:h val="0.82798405526274699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1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Sheet1!$A$2:$A$23</c:f>
              <c:numCache>
                <c:formatCode>0</c:formatCode>
                <c:ptCount val="22"/>
                <c:pt idx="0" formatCode="General">
                  <c:v>84.036518324772473</c:v>
                </c:pt>
                <c:pt idx="1">
                  <c:v>54.990535425763248</c:v>
                </c:pt>
                <c:pt idx="2">
                  <c:v>42.481111484959321</c:v>
                </c:pt>
                <c:pt idx="3" formatCode="General">
                  <c:v>35.163567573965523</c:v>
                </c:pt>
                <c:pt idx="4" formatCode="General">
                  <c:v>29.971687544155401</c:v>
                </c:pt>
                <c:pt idx="5">
                  <c:v>25.94455252675403</c:v>
                </c:pt>
                <c:pt idx="6">
                  <c:v>22.65414363316162</c:v>
                </c:pt>
                <c:pt idx="7" formatCode="General">
                  <c:v>19.872142553442121</c:v>
                </c:pt>
                <c:pt idx="8">
                  <c:v>17.64038987909186</c:v>
                </c:pt>
                <c:pt idx="9">
                  <c:v>15.538247449981</c:v>
                </c:pt>
                <c:pt idx="10" formatCode="General">
                  <c:v>13.43512858595011</c:v>
                </c:pt>
                <c:pt idx="11" formatCode="General">
                  <c:v>11.715038714007781</c:v>
                </c:pt>
                <c:pt idx="12">
                  <c:v>10.144719692357709</c:v>
                </c:pt>
                <c:pt idx="13">
                  <c:v>8.7001662241473507</c:v>
                </c:pt>
                <c:pt idx="14" formatCode="General">
                  <c:v>7.3627186126381936</c:v>
                </c:pt>
                <c:pt idx="15" formatCode="General">
                  <c:v>6.1175846749563174</c:v>
                </c:pt>
                <c:pt idx="16" formatCode="General">
                  <c:v>4.9528396625475546</c:v>
                </c:pt>
                <c:pt idx="17">
                  <c:v>3.858729902279828</c:v>
                </c:pt>
                <c:pt idx="18">
                  <c:v>2.8271757813639562</c:v>
                </c:pt>
                <c:pt idx="19" formatCode="General">
                  <c:v>1.8514092902923831</c:v>
                </c:pt>
                <c:pt idx="20" formatCode="General">
                  <c:v>0.925704645146192</c:v>
                </c:pt>
                <c:pt idx="21">
                  <c:v>4.5174701644440998E-2</c:v>
                </c:pt>
              </c:numCache>
            </c:numRef>
          </c:xVal>
          <c:yVal>
            <c:numRef>
              <c:f>Sheet1!$B$2:$B$23</c:f>
              <c:numCache>
                <c:formatCode>0.00</c:formatCode>
                <c:ptCount val="22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39.607142857142797</c:v>
                </c:pt>
                <c:pt idx="9">
                  <c:v>44.5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5A-244F-A257-615EEEF3E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82327008"/>
        <c:axId val="-582324960"/>
      </c:scatterChart>
      <c:valAx>
        <c:axId val="-582327008"/>
        <c:scaling>
          <c:orientation val="minMax"/>
          <c:max val="80"/>
        </c:scaling>
        <c:delete val="1"/>
        <c:axPos val="b"/>
        <c:numFmt formatCode="General" sourceLinked="1"/>
        <c:majorTickMark val="out"/>
        <c:minorTickMark val="none"/>
        <c:tickLblPos val="nextTo"/>
        <c:crossAx val="-582324960"/>
        <c:crosses val="autoZero"/>
        <c:crossBetween val="midCat"/>
      </c:valAx>
      <c:valAx>
        <c:axId val="-582324960"/>
        <c:scaling>
          <c:orientation val="minMax"/>
          <c:max val="100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-5823270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01193802387602E-2"/>
          <c:y val="3.7002582338498E-2"/>
          <c:w val="0.88841493522987003"/>
          <c:h val="0.6724405215477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HL</c:v>
                </c:pt>
              </c:strCache>
            </c:strRef>
          </c:tx>
          <c:spPr>
            <a:solidFill>
              <a:srgbClr val="00B0F0"/>
            </a:solidFill>
            <a:ln w="317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fld id="{65AAFBA8-9B34-D548-A862-2B3A8052CF54}" type="VALUE">
                      <a:rPr lang="hr-HR" smtClean="0"/>
                      <a:pPr/>
                      <a:t>[VALUE]</a:t>
                    </a:fld>
                    <a:r>
                      <a:rPr lang="hr-HR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DC8-6048-A65E-A7D621563B5E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Sheet1!$K$4:$K$11</c:f>
              <c:strCache>
                <c:ptCount val="8"/>
                <c:pt idx="0">
                  <c:v>Novoeight</c:v>
                </c:pt>
                <c:pt idx="1">
                  <c:v>Kovaltry</c:v>
                </c:pt>
                <c:pt idx="2">
                  <c:v>Adynovate</c:v>
                </c:pt>
                <c:pt idx="3">
                  <c:v>Afstyla</c:v>
                </c:pt>
                <c:pt idx="4">
                  <c:v>Nuwiq</c:v>
                </c:pt>
                <c:pt idx="5">
                  <c:v>Bay-94-9027</c:v>
                </c:pt>
                <c:pt idx="6">
                  <c:v>Novoeight-GP</c:v>
                </c:pt>
                <c:pt idx="7">
                  <c:v>Eloctate</c:v>
                </c:pt>
              </c:strCache>
            </c:strRef>
          </c:cat>
          <c:val>
            <c:numRef>
              <c:f>Sheet1!$L$4:$L$11</c:f>
              <c:numCache>
                <c:formatCode>General</c:formatCode>
                <c:ptCount val="8"/>
                <c:pt idx="0">
                  <c:v>11.2</c:v>
                </c:pt>
                <c:pt idx="1">
                  <c:v>13.9</c:v>
                </c:pt>
                <c:pt idx="2">
                  <c:v>14.3</c:v>
                </c:pt>
                <c:pt idx="3">
                  <c:v>14.5</c:v>
                </c:pt>
                <c:pt idx="4">
                  <c:v>15.1</c:v>
                </c:pt>
                <c:pt idx="5">
                  <c:v>18.5</c:v>
                </c:pt>
                <c:pt idx="6">
                  <c:v>19</c:v>
                </c:pt>
                <c:pt idx="7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C8-6048-A65E-A7D621563B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536455840"/>
        <c:axId val="-536432976"/>
      </c:barChart>
      <c:catAx>
        <c:axId val="-53645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36432976"/>
        <c:crosses val="autoZero"/>
        <c:auto val="1"/>
        <c:lblAlgn val="ctr"/>
        <c:lblOffset val="100"/>
        <c:noMultiLvlLbl val="0"/>
      </c:catAx>
      <c:valAx>
        <c:axId val="-53643297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Terminal Half-life (hours)</a:t>
                </a:r>
              </a:p>
            </c:rich>
          </c:tx>
          <c:layout>
            <c:manualLayout>
              <c:xMode val="edge"/>
              <c:yMode val="edge"/>
              <c:x val="4.3467804389860304E-3"/>
              <c:y val="2.114929426479390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3645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01193802387602E-2"/>
          <c:y val="3.7002582338498E-2"/>
          <c:w val="0.88841493522987003"/>
          <c:h val="0.6724405215477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HL</c:v>
                </c:pt>
              </c:strCache>
            </c:strRef>
          </c:tx>
          <c:spPr>
            <a:solidFill>
              <a:srgbClr val="00B0F0"/>
            </a:solidFill>
            <a:ln w="317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fld id="{65AAFBA8-9B34-D548-A862-2B3A8052CF54}" type="VALUE">
                      <a:rPr lang="hr-HR" smtClean="0"/>
                      <a:pPr/>
                      <a:t>[VALUE]</a:t>
                    </a:fld>
                    <a:r>
                      <a:rPr lang="hr-HR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8FD-8448-954D-210C4648E1A5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Sheet1!$K$4:$K$11</c:f>
              <c:strCache>
                <c:ptCount val="8"/>
                <c:pt idx="0">
                  <c:v>Novoeight</c:v>
                </c:pt>
                <c:pt idx="1">
                  <c:v>Kovaltry</c:v>
                </c:pt>
                <c:pt idx="2">
                  <c:v>Adynovate</c:v>
                </c:pt>
                <c:pt idx="3">
                  <c:v>Afstyla</c:v>
                </c:pt>
                <c:pt idx="4">
                  <c:v>Nuwiq</c:v>
                </c:pt>
                <c:pt idx="5">
                  <c:v>Bay-94-9027</c:v>
                </c:pt>
                <c:pt idx="6">
                  <c:v>Novoeight-GP</c:v>
                </c:pt>
                <c:pt idx="7">
                  <c:v>Eloctate</c:v>
                </c:pt>
              </c:strCache>
            </c:strRef>
          </c:cat>
          <c:val>
            <c:numRef>
              <c:f>Sheet1!$L$4:$L$11</c:f>
              <c:numCache>
                <c:formatCode>General</c:formatCode>
                <c:ptCount val="8"/>
                <c:pt idx="0">
                  <c:v>11.2</c:v>
                </c:pt>
                <c:pt idx="1">
                  <c:v>13.9</c:v>
                </c:pt>
                <c:pt idx="2">
                  <c:v>14.3</c:v>
                </c:pt>
                <c:pt idx="3">
                  <c:v>14.5</c:v>
                </c:pt>
                <c:pt idx="4">
                  <c:v>15.1</c:v>
                </c:pt>
                <c:pt idx="5">
                  <c:v>18.5</c:v>
                </c:pt>
                <c:pt idx="6">
                  <c:v>19</c:v>
                </c:pt>
                <c:pt idx="7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D-8448-954D-210C4648E1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581197488"/>
        <c:axId val="-581271600"/>
      </c:barChart>
      <c:catAx>
        <c:axId val="-581197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1271600"/>
        <c:crosses val="autoZero"/>
        <c:auto val="1"/>
        <c:lblAlgn val="ctr"/>
        <c:lblOffset val="100"/>
        <c:noMultiLvlLbl val="0"/>
      </c:catAx>
      <c:valAx>
        <c:axId val="-58127160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Terminal Half-life (hours)</a:t>
                </a:r>
              </a:p>
            </c:rich>
          </c:tx>
          <c:layout>
            <c:manualLayout>
              <c:xMode val="edge"/>
              <c:yMode val="edge"/>
              <c:x val="4.3467804389860304E-3"/>
              <c:y val="2.114929426479390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119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01193802387602E-2"/>
          <c:y val="3.7002582338498E-2"/>
          <c:w val="0.88841493522987003"/>
          <c:h val="0.6724405215477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HL</c:v>
                </c:pt>
              </c:strCache>
            </c:strRef>
          </c:tx>
          <c:spPr>
            <a:solidFill>
              <a:srgbClr val="00B0F0"/>
            </a:solidFill>
            <a:ln w="31750">
              <a:solidFill>
                <a:schemeClr val="accent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Sheet1!$N$4:$N$11</c:f>
                <c:numCache>
                  <c:formatCode>General</c:formatCode>
                  <c:ptCount val="8"/>
                  <c:pt idx="0">
                    <c:v>28.2</c:v>
                  </c:pt>
                  <c:pt idx="1">
                    <c:v>21.33</c:v>
                  </c:pt>
                  <c:pt idx="2">
                    <c:v>22.83</c:v>
                  </c:pt>
                  <c:pt idx="3">
                    <c:v>22.63</c:v>
                  </c:pt>
                  <c:pt idx="4">
                    <c:v>32</c:v>
                  </c:pt>
                  <c:pt idx="5">
                    <c:v>25</c:v>
                  </c:pt>
                  <c:pt idx="6">
                    <c:v>27.35</c:v>
                  </c:pt>
                  <c:pt idx="7">
                    <c:v>26.51</c:v>
                  </c:pt>
                </c:numCache>
              </c:numRef>
            </c:plus>
            <c:minus>
              <c:numRef>
                <c:f>Sheet1!$M$4:$M$11</c:f>
                <c:numCache>
                  <c:formatCode>General</c:formatCode>
                  <c:ptCount val="8"/>
                  <c:pt idx="0">
                    <c:v>3.9</c:v>
                  </c:pt>
                  <c:pt idx="1">
                    <c:v>6.47</c:v>
                  </c:pt>
                  <c:pt idx="2">
                    <c:v>6.57</c:v>
                  </c:pt>
                  <c:pt idx="3">
                    <c:v>6.37</c:v>
                  </c:pt>
                  <c:pt idx="4">
                    <c:v>7</c:v>
                  </c:pt>
                  <c:pt idx="5">
                    <c:v>15.2</c:v>
                  </c:pt>
                  <c:pt idx="6">
                    <c:v>11.57</c:v>
                  </c:pt>
                  <c:pt idx="7">
                    <c:v>12.89</c:v>
                  </c:pt>
                </c:numCache>
              </c:numRef>
            </c:minus>
            <c:spPr>
              <a:noFill/>
              <a:ln w="38100" cap="rnd" cmpd="sng" algn="ctr">
                <a:solidFill>
                  <a:srgbClr val="FF0000"/>
                </a:solidFill>
                <a:prstDash val="solid"/>
                <a:round/>
              </a:ln>
              <a:effectLst/>
            </c:spPr>
          </c:errBars>
          <c:cat>
            <c:strRef>
              <c:f>Sheet1!$K$4:$K$11</c:f>
              <c:strCache>
                <c:ptCount val="8"/>
                <c:pt idx="0">
                  <c:v>Novoeight</c:v>
                </c:pt>
                <c:pt idx="1">
                  <c:v>Kovaltry</c:v>
                </c:pt>
                <c:pt idx="2">
                  <c:v>Adynovate</c:v>
                </c:pt>
                <c:pt idx="3">
                  <c:v>Afstyla</c:v>
                </c:pt>
                <c:pt idx="4">
                  <c:v>Nuwiq</c:v>
                </c:pt>
                <c:pt idx="5">
                  <c:v>Bay-94-9027</c:v>
                </c:pt>
                <c:pt idx="6">
                  <c:v>Novoeight-GP</c:v>
                </c:pt>
                <c:pt idx="7">
                  <c:v>Eloctate</c:v>
                </c:pt>
              </c:strCache>
            </c:strRef>
          </c:cat>
          <c:val>
            <c:numRef>
              <c:f>Sheet1!$L$4:$L$11</c:f>
              <c:numCache>
                <c:formatCode>General</c:formatCode>
                <c:ptCount val="8"/>
                <c:pt idx="0">
                  <c:v>11.2</c:v>
                </c:pt>
                <c:pt idx="1">
                  <c:v>13.9</c:v>
                </c:pt>
                <c:pt idx="2">
                  <c:v>14.3</c:v>
                </c:pt>
                <c:pt idx="3">
                  <c:v>14.5</c:v>
                </c:pt>
                <c:pt idx="4">
                  <c:v>15.1</c:v>
                </c:pt>
                <c:pt idx="5">
                  <c:v>18.5</c:v>
                </c:pt>
                <c:pt idx="6" formatCode="0.0">
                  <c:v>19</c:v>
                </c:pt>
                <c:pt idx="7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01-6E49-9095-24DE1154B4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535791712"/>
        <c:axId val="-535789664"/>
      </c:barChart>
      <c:catAx>
        <c:axId val="-535791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35789664"/>
        <c:crosses val="autoZero"/>
        <c:auto val="1"/>
        <c:lblAlgn val="ctr"/>
        <c:lblOffset val="100"/>
        <c:noMultiLvlLbl val="0"/>
      </c:catAx>
      <c:valAx>
        <c:axId val="-53578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Terminal Half-life (hours)</a:t>
                </a:r>
              </a:p>
            </c:rich>
          </c:tx>
          <c:layout>
            <c:manualLayout>
              <c:xMode val="edge"/>
              <c:yMode val="edge"/>
              <c:x val="4.3467804389860304E-3"/>
              <c:y val="2.114929426479390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3579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93CE7-A489-4BB0-9A4E-56D2768E3F5F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EDE875-9EE4-4418-8744-1F3B43747755}">
      <dgm:prSet phldrT="[Text]"/>
      <dgm:spPr/>
      <dgm:t>
        <a:bodyPr/>
        <a:lstStyle/>
        <a:p>
          <a:r>
            <a:rPr lang="en-US" dirty="0"/>
            <a:t>Clinical Management</a:t>
          </a:r>
        </a:p>
      </dgm:t>
    </dgm:pt>
    <dgm:pt modelId="{84ACF14B-A5AE-4AD7-B5AC-C69ECE5D2D21}" type="parTrans" cxnId="{74FFAE46-0927-403D-A4F3-1647CCE0527A}">
      <dgm:prSet/>
      <dgm:spPr/>
      <dgm:t>
        <a:bodyPr/>
        <a:lstStyle/>
        <a:p>
          <a:endParaRPr lang="en-US"/>
        </a:p>
      </dgm:t>
    </dgm:pt>
    <dgm:pt modelId="{9FCD0BCE-C800-48ED-A2F1-0182AF501377}" type="sibTrans" cxnId="{74FFAE46-0927-403D-A4F3-1647CCE0527A}">
      <dgm:prSet/>
      <dgm:spPr/>
      <dgm:t>
        <a:bodyPr/>
        <a:lstStyle/>
        <a:p>
          <a:endParaRPr lang="en-US"/>
        </a:p>
      </dgm:t>
    </dgm:pt>
    <dgm:pt modelId="{4A6F5DEF-7BC9-45C3-9461-782B096AD339}">
      <dgm:prSet phldrT="[Text]" custT="1"/>
      <dgm:spPr/>
      <dgm:t>
        <a:bodyPr/>
        <a:lstStyle/>
        <a:p>
          <a:r>
            <a:rPr lang="en-US" sz="1400" dirty="0"/>
            <a:t>Scenario</a:t>
          </a:r>
          <a:r>
            <a:rPr lang="en-US" sz="900" dirty="0"/>
            <a:t> (bleeding, surgery, prophylaxis)</a:t>
          </a:r>
        </a:p>
      </dgm:t>
    </dgm:pt>
    <dgm:pt modelId="{ED452C73-4AD4-4ED0-9B98-F6B305BC194A}" type="parTrans" cxnId="{06E6A22E-1BB2-4427-8713-1DFB9C3F57A9}">
      <dgm:prSet/>
      <dgm:spPr/>
      <dgm:t>
        <a:bodyPr/>
        <a:lstStyle/>
        <a:p>
          <a:endParaRPr lang="en-US"/>
        </a:p>
      </dgm:t>
    </dgm:pt>
    <dgm:pt modelId="{018358E7-6B1D-4667-93C9-739430815C5E}" type="sibTrans" cxnId="{06E6A22E-1BB2-4427-8713-1DFB9C3F57A9}">
      <dgm:prSet/>
      <dgm:spPr/>
      <dgm:t>
        <a:bodyPr/>
        <a:lstStyle/>
        <a:p>
          <a:endParaRPr lang="en-US"/>
        </a:p>
      </dgm:t>
    </dgm:pt>
    <dgm:pt modelId="{C04C503A-A1DD-43A0-BB42-00BC60183F67}">
      <dgm:prSet phldrT="[Text]" custT="1"/>
      <dgm:spPr/>
      <dgm:t>
        <a:bodyPr/>
        <a:lstStyle/>
        <a:p>
          <a:r>
            <a:rPr lang="en-US" sz="1400" dirty="0"/>
            <a:t>Patient History/ Lifestyle</a:t>
          </a:r>
        </a:p>
      </dgm:t>
    </dgm:pt>
    <dgm:pt modelId="{89D3AA21-80B7-4F72-ADB6-227C5BC86BB9}" type="parTrans" cxnId="{4EF26BC3-9F5C-4F96-B9A8-7D742C741660}">
      <dgm:prSet/>
      <dgm:spPr/>
      <dgm:t>
        <a:bodyPr/>
        <a:lstStyle/>
        <a:p>
          <a:endParaRPr lang="en-US"/>
        </a:p>
      </dgm:t>
    </dgm:pt>
    <dgm:pt modelId="{D27F8914-38E3-462F-BEA2-2D7653E18B19}" type="sibTrans" cxnId="{4EF26BC3-9F5C-4F96-B9A8-7D742C741660}">
      <dgm:prSet/>
      <dgm:spPr/>
      <dgm:t>
        <a:bodyPr/>
        <a:lstStyle/>
        <a:p>
          <a:endParaRPr lang="en-US"/>
        </a:p>
      </dgm:t>
    </dgm:pt>
    <dgm:pt modelId="{20AEB9E8-8CDE-48BD-8A3F-1D9D54E129B7}">
      <dgm:prSet phldrT="[Text]" custT="1"/>
      <dgm:spPr/>
      <dgm:t>
        <a:bodyPr/>
        <a:lstStyle/>
        <a:p>
          <a:r>
            <a:rPr lang="en-US" sz="1400" dirty="0"/>
            <a:t>Presence of Inhibitors</a:t>
          </a:r>
        </a:p>
      </dgm:t>
    </dgm:pt>
    <dgm:pt modelId="{EC131B9E-13C4-4C34-B7A8-A4A74D8DFCE6}" type="parTrans" cxnId="{590A5CA5-EEC0-49A8-8B99-E9FFEB62F840}">
      <dgm:prSet/>
      <dgm:spPr/>
      <dgm:t>
        <a:bodyPr/>
        <a:lstStyle/>
        <a:p>
          <a:endParaRPr lang="en-US"/>
        </a:p>
      </dgm:t>
    </dgm:pt>
    <dgm:pt modelId="{01ED3998-A22F-49BF-A70A-65C2D1236BCE}" type="sibTrans" cxnId="{590A5CA5-EEC0-49A8-8B99-E9FFEB62F840}">
      <dgm:prSet/>
      <dgm:spPr/>
      <dgm:t>
        <a:bodyPr/>
        <a:lstStyle/>
        <a:p>
          <a:endParaRPr lang="en-US"/>
        </a:p>
      </dgm:t>
    </dgm:pt>
    <dgm:pt modelId="{82960243-4932-4DE1-97D4-4FD1EA0465E7}">
      <dgm:prSet phldrT="[Text]" custT="1"/>
      <dgm:spPr/>
      <dgm:t>
        <a:bodyPr/>
        <a:lstStyle/>
        <a:p>
          <a:r>
            <a:rPr lang="en-US" sz="1400" dirty="0"/>
            <a:t>Patient needs</a:t>
          </a:r>
        </a:p>
      </dgm:t>
    </dgm:pt>
    <dgm:pt modelId="{F570DF7C-99CB-4314-AD88-B3CBD365EC6E}" type="parTrans" cxnId="{2650D4F6-91F7-4B4B-BB0D-4E4923259A70}">
      <dgm:prSet/>
      <dgm:spPr/>
      <dgm:t>
        <a:bodyPr/>
        <a:lstStyle/>
        <a:p>
          <a:endParaRPr lang="en-US"/>
        </a:p>
      </dgm:t>
    </dgm:pt>
    <dgm:pt modelId="{265BC7BC-85CE-4C24-B02E-64D1EF537B71}" type="sibTrans" cxnId="{2650D4F6-91F7-4B4B-BB0D-4E4923259A70}">
      <dgm:prSet/>
      <dgm:spPr/>
      <dgm:t>
        <a:bodyPr/>
        <a:lstStyle/>
        <a:p>
          <a:endParaRPr lang="en-US"/>
        </a:p>
      </dgm:t>
    </dgm:pt>
    <dgm:pt modelId="{5B266FA9-0000-4E5C-8B6D-C38331FEAEDD}">
      <dgm:prSet phldrT="[Text]" custT="1"/>
      <dgm:spPr/>
      <dgm:t>
        <a:bodyPr/>
        <a:lstStyle/>
        <a:p>
          <a:r>
            <a:rPr lang="en-US" sz="1200" dirty="0" err="1"/>
            <a:t>Pharmaco</a:t>
          </a:r>
          <a:r>
            <a:rPr lang="en-US" sz="1200" dirty="0"/>
            <a:t>-kinetics</a:t>
          </a:r>
          <a:r>
            <a:rPr lang="en-US" sz="1400" dirty="0"/>
            <a:t> (PK)</a:t>
          </a:r>
        </a:p>
      </dgm:t>
    </dgm:pt>
    <dgm:pt modelId="{BA815BFE-F4FA-4C2A-85DD-FAD5E0046FC0}" type="parTrans" cxnId="{F3EB5066-A660-4734-B16D-DF2700D3EDA6}">
      <dgm:prSet/>
      <dgm:spPr/>
      <dgm:t>
        <a:bodyPr/>
        <a:lstStyle/>
        <a:p>
          <a:endParaRPr lang="en-US"/>
        </a:p>
      </dgm:t>
    </dgm:pt>
    <dgm:pt modelId="{2FAC01BF-B869-4E78-B914-5FF976416426}" type="sibTrans" cxnId="{F3EB5066-A660-4734-B16D-DF2700D3EDA6}">
      <dgm:prSet/>
      <dgm:spPr/>
      <dgm:t>
        <a:bodyPr/>
        <a:lstStyle/>
        <a:p>
          <a:endParaRPr lang="en-US"/>
        </a:p>
      </dgm:t>
    </dgm:pt>
    <dgm:pt modelId="{0216C75B-59CC-4FC0-BCC0-E8FEE4E2BFA0}" type="pres">
      <dgm:prSet presAssocID="{8AB93CE7-A489-4BB0-9A4E-56D2768E3F5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FD7AB1-6B6C-47D6-99E3-BD1EC8C60551}" type="pres">
      <dgm:prSet presAssocID="{8AB93CE7-A489-4BB0-9A4E-56D2768E3F5F}" presName="radial" presStyleCnt="0">
        <dgm:presLayoutVars>
          <dgm:animLvl val="ctr"/>
        </dgm:presLayoutVars>
      </dgm:prSet>
      <dgm:spPr/>
    </dgm:pt>
    <dgm:pt modelId="{3369D990-67DD-431C-8E45-5AD0E47F0915}" type="pres">
      <dgm:prSet presAssocID="{DDEDE875-9EE4-4418-8744-1F3B43747755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B8A8B37A-4569-4815-AD4E-E97B22E79659}" type="pres">
      <dgm:prSet presAssocID="{4A6F5DEF-7BC9-45C3-9461-782B096AD339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E9BF6-1D8F-4947-95E6-8084D8E311CE}" type="pres">
      <dgm:prSet presAssocID="{82960243-4932-4DE1-97D4-4FD1EA0465E7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68AB6-1923-4F90-9860-FF9D93C44A65}" type="pres">
      <dgm:prSet presAssocID="{5B266FA9-0000-4E5C-8B6D-C38331FEAEDD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E3323C-8709-475A-8B71-889E15D93F9D}" type="pres">
      <dgm:prSet presAssocID="{C04C503A-A1DD-43A0-BB42-00BC60183F67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342E0-0452-4638-AD3D-3AA0422A76F4}" type="pres">
      <dgm:prSet presAssocID="{20AEB9E8-8CDE-48BD-8A3F-1D9D54E129B7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2F6ED5-D2DF-0847-9BED-A2D836B376B6}" type="presOf" srcId="{82960243-4932-4DE1-97D4-4FD1EA0465E7}" destId="{75BE9BF6-1D8F-4947-95E6-8084D8E311CE}" srcOrd="0" destOrd="0" presId="urn:microsoft.com/office/officeart/2005/8/layout/radial3"/>
    <dgm:cxn modelId="{C0C36667-DFA1-B44A-9643-CD5FC120A085}" type="presOf" srcId="{8AB93CE7-A489-4BB0-9A4E-56D2768E3F5F}" destId="{0216C75B-59CC-4FC0-BCC0-E8FEE4E2BFA0}" srcOrd="0" destOrd="0" presId="urn:microsoft.com/office/officeart/2005/8/layout/radial3"/>
    <dgm:cxn modelId="{2650D4F6-91F7-4B4B-BB0D-4E4923259A70}" srcId="{DDEDE875-9EE4-4418-8744-1F3B43747755}" destId="{82960243-4932-4DE1-97D4-4FD1EA0465E7}" srcOrd="1" destOrd="0" parTransId="{F570DF7C-99CB-4314-AD88-B3CBD365EC6E}" sibTransId="{265BC7BC-85CE-4C24-B02E-64D1EF537B71}"/>
    <dgm:cxn modelId="{1154C6FB-7DB0-4640-9C79-1CE2B09322D2}" type="presOf" srcId="{5B266FA9-0000-4E5C-8B6D-C38331FEAEDD}" destId="{15868AB6-1923-4F90-9860-FF9D93C44A65}" srcOrd="0" destOrd="0" presId="urn:microsoft.com/office/officeart/2005/8/layout/radial3"/>
    <dgm:cxn modelId="{F3EB5066-A660-4734-B16D-DF2700D3EDA6}" srcId="{DDEDE875-9EE4-4418-8744-1F3B43747755}" destId="{5B266FA9-0000-4E5C-8B6D-C38331FEAEDD}" srcOrd="2" destOrd="0" parTransId="{BA815BFE-F4FA-4C2A-85DD-FAD5E0046FC0}" sibTransId="{2FAC01BF-B869-4E78-B914-5FF976416426}"/>
    <dgm:cxn modelId="{63316FE8-AC1B-784C-8E15-61DA18FB8D30}" type="presOf" srcId="{4A6F5DEF-7BC9-45C3-9461-782B096AD339}" destId="{B8A8B37A-4569-4815-AD4E-E97B22E79659}" srcOrd="0" destOrd="0" presId="urn:microsoft.com/office/officeart/2005/8/layout/radial3"/>
    <dgm:cxn modelId="{68734F20-66C7-C54C-A066-F362D141B64E}" type="presOf" srcId="{C04C503A-A1DD-43A0-BB42-00BC60183F67}" destId="{43E3323C-8709-475A-8B71-889E15D93F9D}" srcOrd="0" destOrd="0" presId="urn:microsoft.com/office/officeart/2005/8/layout/radial3"/>
    <dgm:cxn modelId="{4EF26BC3-9F5C-4F96-B9A8-7D742C741660}" srcId="{DDEDE875-9EE4-4418-8744-1F3B43747755}" destId="{C04C503A-A1DD-43A0-BB42-00BC60183F67}" srcOrd="3" destOrd="0" parTransId="{89D3AA21-80B7-4F72-ADB6-227C5BC86BB9}" sibTransId="{D27F8914-38E3-462F-BEA2-2D7653E18B19}"/>
    <dgm:cxn modelId="{9C5705F8-648C-254E-B5E9-744DDC6D5536}" type="presOf" srcId="{20AEB9E8-8CDE-48BD-8A3F-1D9D54E129B7}" destId="{7E0342E0-0452-4638-AD3D-3AA0422A76F4}" srcOrd="0" destOrd="0" presId="urn:microsoft.com/office/officeart/2005/8/layout/radial3"/>
    <dgm:cxn modelId="{74FFAE46-0927-403D-A4F3-1647CCE0527A}" srcId="{8AB93CE7-A489-4BB0-9A4E-56D2768E3F5F}" destId="{DDEDE875-9EE4-4418-8744-1F3B43747755}" srcOrd="0" destOrd="0" parTransId="{84ACF14B-A5AE-4AD7-B5AC-C69ECE5D2D21}" sibTransId="{9FCD0BCE-C800-48ED-A2F1-0182AF501377}"/>
    <dgm:cxn modelId="{06E6A22E-1BB2-4427-8713-1DFB9C3F57A9}" srcId="{DDEDE875-9EE4-4418-8744-1F3B43747755}" destId="{4A6F5DEF-7BC9-45C3-9461-782B096AD339}" srcOrd="0" destOrd="0" parTransId="{ED452C73-4AD4-4ED0-9B98-F6B305BC194A}" sibTransId="{018358E7-6B1D-4667-93C9-739430815C5E}"/>
    <dgm:cxn modelId="{590A5CA5-EEC0-49A8-8B99-E9FFEB62F840}" srcId="{DDEDE875-9EE4-4418-8744-1F3B43747755}" destId="{20AEB9E8-8CDE-48BD-8A3F-1D9D54E129B7}" srcOrd="4" destOrd="0" parTransId="{EC131B9E-13C4-4C34-B7A8-A4A74D8DFCE6}" sibTransId="{01ED3998-A22F-49BF-A70A-65C2D1236BCE}"/>
    <dgm:cxn modelId="{A231F57F-59CA-564B-87D5-F26149E41373}" type="presOf" srcId="{DDEDE875-9EE4-4418-8744-1F3B43747755}" destId="{3369D990-67DD-431C-8E45-5AD0E47F0915}" srcOrd="0" destOrd="0" presId="urn:microsoft.com/office/officeart/2005/8/layout/radial3"/>
    <dgm:cxn modelId="{FFC0113C-713E-2F49-926D-36DE679E70E6}" type="presParOf" srcId="{0216C75B-59CC-4FC0-BCC0-E8FEE4E2BFA0}" destId="{6AFD7AB1-6B6C-47D6-99E3-BD1EC8C60551}" srcOrd="0" destOrd="0" presId="urn:microsoft.com/office/officeart/2005/8/layout/radial3"/>
    <dgm:cxn modelId="{531AC66A-E69F-DA43-9E8C-FD9900715170}" type="presParOf" srcId="{6AFD7AB1-6B6C-47D6-99E3-BD1EC8C60551}" destId="{3369D990-67DD-431C-8E45-5AD0E47F0915}" srcOrd="0" destOrd="0" presId="urn:microsoft.com/office/officeart/2005/8/layout/radial3"/>
    <dgm:cxn modelId="{F34CC005-67B6-8549-8415-30ECC2B398B6}" type="presParOf" srcId="{6AFD7AB1-6B6C-47D6-99E3-BD1EC8C60551}" destId="{B8A8B37A-4569-4815-AD4E-E97B22E79659}" srcOrd="1" destOrd="0" presId="urn:microsoft.com/office/officeart/2005/8/layout/radial3"/>
    <dgm:cxn modelId="{D1FE62DB-369D-1F4D-8F29-07EFD5857DE4}" type="presParOf" srcId="{6AFD7AB1-6B6C-47D6-99E3-BD1EC8C60551}" destId="{75BE9BF6-1D8F-4947-95E6-8084D8E311CE}" srcOrd="2" destOrd="0" presId="urn:microsoft.com/office/officeart/2005/8/layout/radial3"/>
    <dgm:cxn modelId="{55B39BC4-C0E4-C142-AD9D-FA8ED9A3B9DA}" type="presParOf" srcId="{6AFD7AB1-6B6C-47D6-99E3-BD1EC8C60551}" destId="{15868AB6-1923-4F90-9860-FF9D93C44A65}" srcOrd="3" destOrd="0" presId="urn:microsoft.com/office/officeart/2005/8/layout/radial3"/>
    <dgm:cxn modelId="{06E3FCBC-851F-4D43-B31A-70AE216BF36F}" type="presParOf" srcId="{6AFD7AB1-6B6C-47D6-99E3-BD1EC8C60551}" destId="{43E3323C-8709-475A-8B71-889E15D93F9D}" srcOrd="4" destOrd="0" presId="urn:microsoft.com/office/officeart/2005/8/layout/radial3"/>
    <dgm:cxn modelId="{E15C39CB-ABF2-FB4F-BD4F-F2F1A2E21CB3}" type="presParOf" srcId="{6AFD7AB1-6B6C-47D6-99E3-BD1EC8C60551}" destId="{7E0342E0-0452-4638-AD3D-3AA0422A76F4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9D990-67DD-431C-8E45-5AD0E47F0915}">
      <dsp:nvSpPr>
        <dsp:cNvPr id="0" name=""/>
        <dsp:cNvSpPr/>
      </dsp:nvSpPr>
      <dsp:spPr>
        <a:xfrm>
          <a:off x="2249360" y="1179263"/>
          <a:ext cx="2733631" cy="27336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Clinical Management</a:t>
          </a:r>
        </a:p>
      </dsp:txBody>
      <dsp:txXfrm>
        <a:off x="2649691" y="1579594"/>
        <a:ext cx="1932969" cy="1932969"/>
      </dsp:txXfrm>
    </dsp:sp>
    <dsp:sp modelId="{B8A8B37A-4569-4815-AD4E-E97B22E79659}">
      <dsp:nvSpPr>
        <dsp:cNvPr id="0" name=""/>
        <dsp:cNvSpPr/>
      </dsp:nvSpPr>
      <dsp:spPr>
        <a:xfrm>
          <a:off x="2932768" y="84339"/>
          <a:ext cx="1366815" cy="1366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Scenario</a:t>
          </a:r>
          <a:r>
            <a:rPr lang="en-US" sz="900" kern="1200" dirty="0"/>
            <a:t> (bleeding, surgery, prophylaxis)</a:t>
          </a:r>
        </a:p>
      </dsp:txBody>
      <dsp:txXfrm>
        <a:off x="3132933" y="284504"/>
        <a:ext cx="966485" cy="966485"/>
      </dsp:txXfrm>
    </dsp:sp>
    <dsp:sp modelId="{75BE9BF6-1D8F-4947-95E6-8084D8E311CE}">
      <dsp:nvSpPr>
        <dsp:cNvPr id="0" name=""/>
        <dsp:cNvSpPr/>
      </dsp:nvSpPr>
      <dsp:spPr>
        <a:xfrm>
          <a:off x="4624062" y="1313136"/>
          <a:ext cx="1366815" cy="1366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Patient needs</a:t>
          </a:r>
        </a:p>
      </dsp:txBody>
      <dsp:txXfrm>
        <a:off x="4824227" y="1513301"/>
        <a:ext cx="966485" cy="966485"/>
      </dsp:txXfrm>
    </dsp:sp>
    <dsp:sp modelId="{15868AB6-1923-4F90-9860-FF9D93C44A65}">
      <dsp:nvSpPr>
        <dsp:cNvPr id="0" name=""/>
        <dsp:cNvSpPr/>
      </dsp:nvSpPr>
      <dsp:spPr>
        <a:xfrm>
          <a:off x="3978045" y="3301373"/>
          <a:ext cx="1366815" cy="1366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Pharmaco</a:t>
          </a:r>
          <a:r>
            <a:rPr lang="en-US" sz="1200" kern="1200" dirty="0"/>
            <a:t>-kinetics</a:t>
          </a:r>
          <a:r>
            <a:rPr lang="en-US" sz="1400" kern="1200" dirty="0"/>
            <a:t> (PK)</a:t>
          </a:r>
        </a:p>
      </dsp:txBody>
      <dsp:txXfrm>
        <a:off x="4178210" y="3501538"/>
        <a:ext cx="966485" cy="966485"/>
      </dsp:txXfrm>
    </dsp:sp>
    <dsp:sp modelId="{43E3323C-8709-475A-8B71-889E15D93F9D}">
      <dsp:nvSpPr>
        <dsp:cNvPr id="0" name=""/>
        <dsp:cNvSpPr/>
      </dsp:nvSpPr>
      <dsp:spPr>
        <a:xfrm>
          <a:off x="1887490" y="3301373"/>
          <a:ext cx="1366815" cy="1366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Patient History/ Lifestyle</a:t>
          </a:r>
        </a:p>
      </dsp:txBody>
      <dsp:txXfrm>
        <a:off x="2087655" y="3501538"/>
        <a:ext cx="966485" cy="966485"/>
      </dsp:txXfrm>
    </dsp:sp>
    <dsp:sp modelId="{7E0342E0-0452-4638-AD3D-3AA0422A76F4}">
      <dsp:nvSpPr>
        <dsp:cNvPr id="0" name=""/>
        <dsp:cNvSpPr/>
      </dsp:nvSpPr>
      <dsp:spPr>
        <a:xfrm>
          <a:off x="1241473" y="1313136"/>
          <a:ext cx="1366815" cy="1366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Presence of Inhibitors</a:t>
          </a:r>
        </a:p>
      </dsp:txBody>
      <dsp:txXfrm>
        <a:off x="1441638" y="1513301"/>
        <a:ext cx="966485" cy="966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EEA19-74E5-C546-80A3-3302863393D6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D7A57-D89F-3A4D-945E-9D1F0C02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0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524">
              <a:spcAft>
                <a:spcPts val="0"/>
              </a:spcAft>
              <a:buClrTx/>
              <a:defRPr/>
            </a:pPr>
            <a:r>
              <a:rPr lang="en-US" dirty="0"/>
              <a:t>any algorithms, influencing factors or art of dosing tools which predict bleeding outcomes in severe hemophilia A and help to cluster patients according to their characteristics and treatment requirements.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8B71-86DA-4E8C-9157-68436F87B40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25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333375"/>
            <a:ext cx="55784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60F1F-DB1C-403A-A914-15FCFB389407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9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96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1 	Iorio A, </a:t>
            </a:r>
            <a:r>
              <a:rPr lang="en-US" dirty="0" err="1">
                <a:effectLst/>
              </a:rPr>
              <a:t>Puccetti</a:t>
            </a:r>
            <a:r>
              <a:rPr lang="en-US" dirty="0">
                <a:effectLst/>
              </a:rPr>
              <a:t> P, </a:t>
            </a:r>
            <a:r>
              <a:rPr lang="en-US" dirty="0" err="1">
                <a:effectLst/>
              </a:rPr>
              <a:t>Makris</a:t>
            </a:r>
            <a:r>
              <a:rPr lang="en-US" dirty="0">
                <a:effectLst/>
              </a:rPr>
              <a:t> M. Clotting factor concentrate switching and inhibitor development in hemophilia A. </a:t>
            </a:r>
            <a:r>
              <a:rPr lang="en-US" i="1" dirty="0">
                <a:effectLst/>
              </a:rPr>
              <a:t>Blood</a:t>
            </a:r>
            <a:r>
              <a:rPr lang="en-US" dirty="0">
                <a:effectLst/>
              </a:rPr>
              <a:t> 2012; </a:t>
            </a:r>
            <a:r>
              <a:rPr lang="en-US" b="1" dirty="0">
                <a:effectLst/>
              </a:rPr>
              <a:t>120</a:t>
            </a:r>
            <a:r>
              <a:rPr lang="en-US" dirty="0">
                <a:effectLst/>
              </a:rPr>
              <a:t>: 720–7. 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For some reasons that makes it unlikely and not cost-effective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21805-F89C-1147-BDE7-A0042A5639C3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5005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1 	Kwon K, Sherman A, Chang W-J, Kamesh A, Biswas M, Herzog RW, </a:t>
            </a:r>
            <a:r>
              <a:rPr lang="en-US" dirty="0" err="1">
                <a:effectLst/>
              </a:rPr>
              <a:t>Daniell</a:t>
            </a:r>
            <a:r>
              <a:rPr lang="en-US" dirty="0">
                <a:effectLst/>
              </a:rPr>
              <a:t> H. Expression and assembly of largest foreign protein in chloroplasts: Oral delivery of human FVIII made in lettuce chloroplasts robustly suppresses inhibitor formation in hemophilia A mice. </a:t>
            </a:r>
            <a:r>
              <a:rPr lang="en-US" i="1" dirty="0">
                <a:effectLst/>
              </a:rPr>
              <a:t>Plant </a:t>
            </a:r>
            <a:r>
              <a:rPr lang="en-US" i="1" dirty="0" err="1">
                <a:effectLst/>
              </a:rPr>
              <a:t>Biotechnol</a:t>
            </a:r>
            <a:r>
              <a:rPr lang="en-US" i="1" dirty="0">
                <a:effectLst/>
              </a:rPr>
              <a:t> J</a:t>
            </a:r>
            <a:r>
              <a:rPr lang="en-US" dirty="0">
                <a:effectLst/>
              </a:rPr>
              <a:t> 2017; : 1–13. </a:t>
            </a:r>
          </a:p>
          <a:p>
            <a:r>
              <a:rPr lang="en-US" dirty="0">
                <a:effectLst/>
              </a:rPr>
              <a:t>2 	Lai JD, </a:t>
            </a:r>
            <a:r>
              <a:rPr lang="en-US" dirty="0" err="1">
                <a:effectLst/>
              </a:rPr>
              <a:t>Lillicrap</a:t>
            </a:r>
            <a:r>
              <a:rPr lang="en-US" dirty="0">
                <a:effectLst/>
              </a:rPr>
              <a:t> D. Factor VIII inhibitors: Advances in basic and translational science. </a:t>
            </a:r>
            <a:r>
              <a:rPr lang="en-US" i="1" dirty="0" err="1">
                <a:effectLst/>
              </a:rPr>
              <a:t>Int</a:t>
            </a:r>
            <a:r>
              <a:rPr lang="en-US" i="1" dirty="0">
                <a:effectLst/>
              </a:rPr>
              <a:t> J Lab </a:t>
            </a:r>
            <a:r>
              <a:rPr lang="en-US" i="1" dirty="0" err="1">
                <a:effectLst/>
              </a:rPr>
              <a:t>Hematol</a:t>
            </a:r>
            <a:r>
              <a:rPr lang="en-US" dirty="0">
                <a:effectLst/>
              </a:rPr>
              <a:t> 2017; </a:t>
            </a:r>
            <a:r>
              <a:rPr lang="en-US" b="1" dirty="0">
                <a:effectLst/>
              </a:rPr>
              <a:t>39</a:t>
            </a:r>
            <a:r>
              <a:rPr lang="en-US" dirty="0">
                <a:effectLst/>
              </a:rPr>
              <a:t>: 6–13. </a:t>
            </a:r>
          </a:p>
          <a:p>
            <a:r>
              <a:rPr lang="en-US" dirty="0">
                <a:effectLst/>
              </a:rPr>
              <a:t>3 	</a:t>
            </a:r>
            <a:r>
              <a:rPr lang="en-US" dirty="0" err="1">
                <a:effectLst/>
              </a:rPr>
              <a:t>Meunier</a:t>
            </a:r>
            <a:r>
              <a:rPr lang="en-US" dirty="0">
                <a:effectLst/>
              </a:rPr>
              <a:t> S, </a:t>
            </a:r>
            <a:r>
              <a:rPr lang="en-US" dirty="0" err="1">
                <a:effectLst/>
              </a:rPr>
              <a:t>Menier</a:t>
            </a:r>
            <a:r>
              <a:rPr lang="en-US" dirty="0">
                <a:effectLst/>
              </a:rPr>
              <a:t> C, </a:t>
            </a:r>
            <a:r>
              <a:rPr lang="en-US" dirty="0" err="1">
                <a:effectLst/>
              </a:rPr>
              <a:t>Marcon</a:t>
            </a:r>
            <a:r>
              <a:rPr lang="en-US" dirty="0">
                <a:effectLst/>
              </a:rPr>
              <a:t> E, Lacroix-</a:t>
            </a:r>
            <a:r>
              <a:rPr lang="en-US" dirty="0" err="1">
                <a:effectLst/>
              </a:rPr>
              <a:t>Desmazes</a:t>
            </a:r>
            <a:r>
              <a:rPr lang="en-US" dirty="0">
                <a:effectLst/>
              </a:rPr>
              <a:t> S, </a:t>
            </a:r>
            <a:r>
              <a:rPr lang="en-US" dirty="0" err="1">
                <a:effectLst/>
              </a:rPr>
              <a:t>Maillère</a:t>
            </a:r>
            <a:r>
              <a:rPr lang="en-US" dirty="0">
                <a:effectLst/>
              </a:rPr>
              <a:t> B. CD4 T cells specific for factor VIII are present at high frequency in healthy donors and comprise naïve and memory cells. </a:t>
            </a:r>
            <a:r>
              <a:rPr lang="en-US" i="1" dirty="0">
                <a:effectLst/>
              </a:rPr>
              <a:t>Blood </a:t>
            </a:r>
            <a:r>
              <a:rPr lang="en-US" i="1" dirty="0" err="1">
                <a:effectLst/>
              </a:rPr>
              <a:t>Adv</a:t>
            </a:r>
            <a:r>
              <a:rPr lang="en-US" dirty="0">
                <a:effectLst/>
              </a:rPr>
              <a:t> 2017; </a:t>
            </a:r>
            <a:r>
              <a:rPr lang="en-US" b="1" dirty="0">
                <a:effectLst/>
              </a:rPr>
              <a:t>1</a:t>
            </a:r>
            <a:r>
              <a:rPr lang="en-US" dirty="0">
                <a:effectLst/>
              </a:rPr>
              <a:t>: 1842–7. </a:t>
            </a:r>
          </a:p>
          <a:p>
            <a:r>
              <a:rPr lang="en-US" dirty="0">
                <a:effectLst/>
              </a:rPr>
              <a:t>4 	Sherman A, Biswas M, Herzog RW. Innovative Approaches for Immune Tolerance to Factor VIII in the Treatment of Hemophilia A. </a:t>
            </a:r>
            <a:r>
              <a:rPr lang="en-US" i="1" dirty="0">
                <a:effectLst/>
              </a:rPr>
              <a:t>Front </a:t>
            </a:r>
            <a:r>
              <a:rPr lang="en-US" i="1" dirty="0" err="1">
                <a:effectLst/>
              </a:rPr>
              <a:t>Immunol</a:t>
            </a:r>
            <a:r>
              <a:rPr lang="en-US" dirty="0">
                <a:effectLst/>
              </a:rPr>
              <a:t> 2017; </a:t>
            </a:r>
            <a:r>
              <a:rPr lang="en-US" b="1" dirty="0">
                <a:effectLst/>
              </a:rPr>
              <a:t>8</a:t>
            </a:r>
            <a:r>
              <a:rPr lang="en-US" dirty="0">
                <a:effectLst/>
              </a:rPr>
              <a:t>: 1604. </a:t>
            </a:r>
          </a:p>
          <a:p>
            <a:r>
              <a:rPr lang="en-US" dirty="0">
                <a:effectLst/>
              </a:rPr>
              <a:t>5 	</a:t>
            </a:r>
            <a:r>
              <a:rPr lang="en-US" dirty="0" err="1">
                <a:effectLst/>
              </a:rPr>
              <a:t>Parvathaneni</a:t>
            </a:r>
            <a:r>
              <a:rPr lang="en-US" dirty="0">
                <a:effectLst/>
              </a:rPr>
              <a:t> K, </a:t>
            </a:r>
            <a:r>
              <a:rPr lang="en-US" dirty="0" err="1">
                <a:effectLst/>
              </a:rPr>
              <a:t>Abdeladhim</a:t>
            </a:r>
            <a:r>
              <a:rPr lang="en-US" dirty="0">
                <a:effectLst/>
              </a:rPr>
              <a:t> M, Pratt KP, Scott DW. Hemophilia A inhibitor treatment: the promise of engineered T-cell therapy. </a:t>
            </a:r>
            <a:r>
              <a:rPr lang="en-US" i="1" dirty="0" err="1">
                <a:effectLst/>
              </a:rPr>
              <a:t>Transl</a:t>
            </a:r>
            <a:r>
              <a:rPr lang="en-US" i="1" dirty="0">
                <a:effectLst/>
              </a:rPr>
              <a:t> Res</a:t>
            </a:r>
            <a:r>
              <a:rPr lang="en-US" dirty="0">
                <a:effectLst/>
              </a:rPr>
              <a:t> Elsevier Inc.; 2017; </a:t>
            </a:r>
            <a:r>
              <a:rPr lang="en-US" b="1" dirty="0">
                <a:effectLst/>
              </a:rPr>
              <a:t>187</a:t>
            </a:r>
            <a:r>
              <a:rPr lang="en-US" dirty="0">
                <a:effectLst/>
              </a:rPr>
              <a:t>: 44–52. </a:t>
            </a:r>
          </a:p>
          <a:p>
            <a:r>
              <a:rPr lang="en-US" dirty="0">
                <a:effectLst/>
              </a:rPr>
              <a:t>6 	Chen J, Schroeder JA, Luo X, Shi Q. The impact of von </a:t>
            </a:r>
            <a:r>
              <a:rPr lang="en-US" dirty="0" err="1">
                <a:effectLst/>
              </a:rPr>
              <a:t>Willebrand</a:t>
            </a:r>
            <a:r>
              <a:rPr lang="en-US" dirty="0">
                <a:effectLst/>
              </a:rPr>
              <a:t> factor on factor VIII memory immune responses. 2017; </a:t>
            </a:r>
            <a:r>
              <a:rPr lang="en-US" b="1" dirty="0">
                <a:effectLst/>
              </a:rPr>
              <a:t>1</a:t>
            </a:r>
            <a:r>
              <a:rPr lang="en-US" dirty="0">
                <a:effectLst/>
              </a:rPr>
              <a:t>: 1–3.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D7A57-D89F-3A4D-945E-9D1F0C0243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7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78424" y="0"/>
            <a:ext cx="91753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54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3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1/24/2018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4" y="0"/>
            <a:ext cx="91753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6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8424" y="0"/>
            <a:ext cx="91753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989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8424" y="0"/>
            <a:ext cx="91753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98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78424" y="0"/>
            <a:ext cx="91753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83341"/>
            <a:ext cx="3932237" cy="8740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5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2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E091-13A3-8C47-8A41-16F207E9306C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27C86-4A19-B64F-B248-61224F25D7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/>
          <a:srcRect r="1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38"/>
            <a:ext cx="2069245" cy="12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7.jpeg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84322"/>
            <a:ext cx="9144000" cy="1439116"/>
          </a:xfrm>
        </p:spPr>
        <p:txBody>
          <a:bodyPr>
            <a:normAutofit fontScale="90000"/>
          </a:bodyPr>
          <a:lstStyle/>
          <a:p>
            <a:r>
              <a:rPr lang="en-US" dirty="0"/>
              <a:t>PK / inhibitors: how to interpret in hemophilia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60258"/>
            <a:ext cx="9144000" cy="1089212"/>
          </a:xfrm>
        </p:spPr>
        <p:txBody>
          <a:bodyPr>
            <a:noAutofit/>
          </a:bodyPr>
          <a:lstStyle/>
          <a:p>
            <a:r>
              <a:rPr lang="en-US" sz="3200" dirty="0"/>
              <a:t>Alfonso Iorio, MD PhD</a:t>
            </a:r>
          </a:p>
          <a:p>
            <a:r>
              <a:rPr lang="en-US" sz="3200" dirty="0"/>
              <a:t>McMaster University, Canada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2464" b="6522"/>
          <a:stretch/>
        </p:blipFill>
        <p:spPr>
          <a:xfrm>
            <a:off x="4545106" y="2"/>
            <a:ext cx="7646893" cy="2795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4"/>
            <a:ext cx="2713307" cy="16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4" y="0"/>
            <a:ext cx="9175376" cy="1325563"/>
          </a:xfrm>
        </p:spPr>
        <p:txBody>
          <a:bodyPr/>
          <a:lstStyle/>
          <a:p>
            <a:r>
              <a:rPr lang="en-US" b="1" dirty="0"/>
              <a:t>Interactive </a:t>
            </a:r>
            <a:r>
              <a:rPr lang="en-US" b="1"/>
              <a:t>question 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Which of the following is the most important PK parameter when </a:t>
            </a:r>
            <a:r>
              <a:rPr lang="en-US" sz="3200" b="1" dirty="0">
                <a:solidFill>
                  <a:srgbClr val="FF0000"/>
                </a:solidFill>
              </a:rPr>
              <a:t>comparing two or more factor concentrates</a:t>
            </a:r>
            <a:r>
              <a:rPr lang="en-US" sz="3200" dirty="0"/>
              <a:t>?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Terminal half-life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Clearance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Volume of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of the above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49755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question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Which of the following is the most important PK parameter when </a:t>
            </a:r>
            <a:r>
              <a:rPr lang="en-US" sz="3200" b="1" dirty="0">
                <a:solidFill>
                  <a:srgbClr val="FF0000"/>
                </a:solidFill>
              </a:rPr>
              <a:t>tailoring treatment of an individual patient</a:t>
            </a:r>
            <a:r>
              <a:rPr lang="en-US" sz="3200" dirty="0"/>
              <a:t>?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Terminal half-life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Clearance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Volume of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of the above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53497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Determining individual PK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619189" y="2639229"/>
            <a:ext cx="4875900" cy="3540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r>
              <a:rPr lang="en-US" dirty="0"/>
              <a:t>Designed to understand the average PK of a concentrate</a:t>
            </a:r>
          </a:p>
          <a:p>
            <a:pPr>
              <a:buClr>
                <a:srgbClr val="FFC000"/>
              </a:buClr>
            </a:pPr>
            <a:r>
              <a:rPr lang="en-US" dirty="0"/>
              <a:t>10 or 11 blood samples over a period of 32-72 h after infusing 25-50 IU/kg at baseline</a:t>
            </a:r>
          </a:p>
          <a:p>
            <a:pPr>
              <a:buClr>
                <a:srgbClr val="FFC000"/>
              </a:buClr>
            </a:pPr>
            <a:r>
              <a:rPr lang="en-US" dirty="0"/>
              <a:t>12-15 patients with a crossover design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endParaRPr lang="en-CA" sz="2600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  <a:p>
            <a:pPr>
              <a:buClr>
                <a:schemeClr val="accent2"/>
              </a:buClr>
              <a:buFont typeface="Wingdings" charset="2"/>
              <a:buChar char="§"/>
              <a:defRPr/>
            </a:pPr>
            <a:endParaRPr lang="en-CA" sz="2600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093" y="5662441"/>
            <a:ext cx="502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Lee M et al. 2001. The design and analysis of pharmacokinetic studies of coagulation factors. ISTH Website, Scientific and Standardization Committee Communication p. 1–9. </a:t>
            </a:r>
          </a:p>
          <a:p>
            <a:endParaRPr lang="en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Content Placeholder 7"/>
          <p:cNvSpPr txBox="1">
            <a:spLocks/>
          </p:cNvSpPr>
          <p:nvPr/>
        </p:nvSpPr>
        <p:spPr>
          <a:xfrm>
            <a:off x="6223876" y="2063712"/>
            <a:ext cx="4880825" cy="3401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defRPr/>
            </a:pPr>
            <a:endParaRPr lang="en-US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  <a:p>
            <a:pPr>
              <a:buClr>
                <a:schemeClr val="accent1"/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Focus on individual PK estimation </a:t>
            </a:r>
            <a:b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</a:br>
            <a:endParaRPr lang="en-US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  <a:p>
            <a:pPr>
              <a:buClr>
                <a:schemeClr val="accent1"/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2-3 samples for one patient</a:t>
            </a:r>
          </a:p>
          <a:p>
            <a:pPr>
              <a:buClr>
                <a:schemeClr val="accent1"/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Use a population pharmacokinetic model &amp; individual samples to derive individual PK estimates</a:t>
            </a:r>
            <a:endParaRPr lang="en-CA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3875" y="5738562"/>
            <a:ext cx="558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Iorio A, </a:t>
            </a:r>
            <a:r>
              <a:rPr lang="en-US" sz="1200" dirty="0" err="1"/>
              <a:t>Blanchette</a:t>
            </a:r>
            <a:r>
              <a:rPr lang="en-US" sz="1200" dirty="0"/>
              <a:t> V, </a:t>
            </a:r>
            <a:r>
              <a:rPr lang="en-US" sz="1200" dirty="0" err="1"/>
              <a:t>Blatny</a:t>
            </a:r>
            <a:r>
              <a:rPr lang="en-US" sz="1200" dirty="0"/>
              <a:t> J, Collins P, Fischer K, Neufeld E</a:t>
            </a:r>
          </a:p>
          <a:p>
            <a:r>
              <a:rPr lang="en-US" sz="1200" dirty="0"/>
              <a:t>J </a:t>
            </a:r>
            <a:r>
              <a:rPr lang="en-US" sz="1200" dirty="0" err="1"/>
              <a:t>Thromb</a:t>
            </a:r>
            <a:r>
              <a:rPr lang="en-US" sz="1200" dirty="0"/>
              <a:t> </a:t>
            </a:r>
            <a:r>
              <a:rPr lang="en-US" sz="1200" dirty="0" err="1"/>
              <a:t>Haemost</a:t>
            </a:r>
            <a:r>
              <a:rPr lang="en-US" sz="1200" dirty="0"/>
              <a:t>. 2017 Oct 12. </a:t>
            </a:r>
            <a:r>
              <a:rPr lang="en-US" sz="1200" dirty="0" err="1"/>
              <a:t>doi</a:t>
            </a:r>
            <a:r>
              <a:rPr lang="en-US" sz="1200" dirty="0"/>
              <a:t>: 10.1111/jth.13867.</a:t>
            </a:r>
          </a:p>
          <a:p>
            <a:endParaRPr lang="en-CA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121"/>
            <a:ext cx="12192000" cy="41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</a:t>
            </a:r>
            <a:r>
              <a:rPr lang="en-US" b="1"/>
              <a:t>question 5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Which of the following is the most important contribution of </a:t>
            </a:r>
            <a:r>
              <a:rPr lang="en-US" sz="3200" b="1" dirty="0">
                <a:solidFill>
                  <a:srgbClr val="FF0000"/>
                </a:solidFill>
              </a:rPr>
              <a:t>population PK modeling </a:t>
            </a:r>
            <a:r>
              <a:rPr lang="en-US" sz="3200" dirty="0"/>
              <a:t>to care for hemophilia?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Introducing (random) error in clinical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Increasing the feasibility of individual PK profiles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of the above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None of the above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4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Determining individual PK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0021" y="6404527"/>
            <a:ext cx="2844800" cy="365125"/>
          </a:xfrm>
        </p:spPr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78885" y="1702100"/>
            <a:ext cx="5356507" cy="833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ysClr val="window" lastClr="FFFFFF">
                  <a:lumMod val="65000"/>
                </a:sysClr>
              </a:buClr>
              <a:defRPr/>
            </a:pPr>
            <a:r>
              <a:rPr lang="en-CA" sz="28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Historical ISTH guidelines</a:t>
            </a:r>
          </a:p>
          <a:p>
            <a:pPr>
              <a:lnSpc>
                <a:spcPct val="80000"/>
              </a:lnSpc>
              <a:buClr>
                <a:sysClr val="window" lastClr="FFFFFF">
                  <a:lumMod val="65000"/>
                </a:sys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(dense sampling)</a:t>
            </a:r>
            <a:endParaRPr lang="en-CA" sz="28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19189" y="2639229"/>
            <a:ext cx="4875900" cy="3540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r>
              <a:rPr lang="en-US" dirty="0"/>
              <a:t>Designed to understand the average PK of a concentrate</a:t>
            </a:r>
          </a:p>
          <a:p>
            <a:pPr>
              <a:buClr>
                <a:srgbClr val="FFC000"/>
              </a:buClr>
            </a:pPr>
            <a:r>
              <a:rPr lang="en-US" dirty="0"/>
              <a:t>10 or 11 blood samples over a period of 32-72 h after infusing 25-50 IU/kg at baseline</a:t>
            </a:r>
          </a:p>
          <a:p>
            <a:pPr>
              <a:buClr>
                <a:srgbClr val="FFC000"/>
              </a:buClr>
            </a:pPr>
            <a:r>
              <a:rPr lang="en-US" dirty="0"/>
              <a:t>12-15 patients with a crossover design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endParaRPr lang="en-CA" sz="2600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  <a:p>
            <a:pPr>
              <a:buClr>
                <a:schemeClr val="accent2"/>
              </a:buClr>
              <a:buFont typeface="Wingdings" charset="2"/>
              <a:buChar char="§"/>
              <a:defRPr/>
            </a:pPr>
            <a:endParaRPr lang="en-CA" sz="2600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093" y="5662441"/>
            <a:ext cx="502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Lee M et al. 2001. The design and analysis of pharmacokinetic studies of coagulation factors. ISTH Website, Scientific and Standardization Committee Communication p. 1–9. </a:t>
            </a:r>
          </a:p>
          <a:p>
            <a:endParaRPr lang="en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AutoShape 2" descr="mage result for drug vial images"/>
          <p:cNvSpPr>
            <a:spLocks noChangeAspect="1" noChangeArrowheads="1"/>
          </p:cNvSpPr>
          <p:nvPr/>
        </p:nvSpPr>
        <p:spPr bwMode="auto">
          <a:xfrm>
            <a:off x="0" y="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67" name="Group 66"/>
          <p:cNvGrpSpPr/>
          <p:nvPr/>
        </p:nvGrpSpPr>
        <p:grpSpPr>
          <a:xfrm>
            <a:off x="9010844" y="548291"/>
            <a:ext cx="2732349" cy="3853879"/>
            <a:chOff x="6758133" y="411218"/>
            <a:chExt cx="2049262" cy="289040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r="6797"/>
            <a:stretch/>
          </p:blipFill>
          <p:spPr>
            <a:xfrm>
              <a:off x="6907346" y="411218"/>
              <a:ext cx="1519707" cy="1758861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>
              <a:stCxn id="27" idx="2"/>
            </p:cNvCxnSpPr>
            <p:nvPr/>
          </p:nvCxnSpPr>
          <p:spPr>
            <a:xfrm flipH="1">
              <a:off x="6758133" y="2170079"/>
              <a:ext cx="909067" cy="657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2"/>
            </p:cNvCxnSpPr>
            <p:nvPr/>
          </p:nvCxnSpPr>
          <p:spPr>
            <a:xfrm flipH="1">
              <a:off x="6805913" y="2170079"/>
              <a:ext cx="861287" cy="26896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7" idx="2"/>
            </p:cNvCxnSpPr>
            <p:nvPr/>
          </p:nvCxnSpPr>
          <p:spPr>
            <a:xfrm flipH="1">
              <a:off x="6850440" y="2170079"/>
              <a:ext cx="816760" cy="4311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7" idx="2"/>
            </p:cNvCxnSpPr>
            <p:nvPr/>
          </p:nvCxnSpPr>
          <p:spPr>
            <a:xfrm flipH="1">
              <a:off x="6888334" y="2170079"/>
              <a:ext cx="778866" cy="6099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6956987" y="2232344"/>
              <a:ext cx="672343" cy="7814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7409519" y="2246483"/>
              <a:ext cx="228822" cy="10151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7" idx="2"/>
            </p:cNvCxnSpPr>
            <p:nvPr/>
          </p:nvCxnSpPr>
          <p:spPr>
            <a:xfrm>
              <a:off x="7667200" y="2170079"/>
              <a:ext cx="114613" cy="11050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631308" y="2185084"/>
              <a:ext cx="450554" cy="10880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649329" y="2178404"/>
              <a:ext cx="755899" cy="11232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638341" y="2185084"/>
              <a:ext cx="1169054" cy="10880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27" idx="2"/>
            </p:cNvCxnSpPr>
            <p:nvPr/>
          </p:nvCxnSpPr>
          <p:spPr>
            <a:xfrm flipH="1">
              <a:off x="7152780" y="2170079"/>
              <a:ext cx="514420" cy="10005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875103" y="3016517"/>
            <a:ext cx="2990180" cy="1484068"/>
            <a:chOff x="6656327" y="2262387"/>
            <a:chExt cx="2242635" cy="1113051"/>
          </a:xfrm>
        </p:grpSpPr>
        <p:grpSp>
          <p:nvGrpSpPr>
            <p:cNvPr id="22" name="Group 21"/>
            <p:cNvGrpSpPr/>
            <p:nvPr/>
          </p:nvGrpSpPr>
          <p:grpSpPr>
            <a:xfrm>
              <a:off x="6656327" y="2262387"/>
              <a:ext cx="1223494" cy="1108118"/>
              <a:chOff x="6272011" y="3271234"/>
              <a:chExt cx="1223494" cy="1108118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6272011" y="3271234"/>
                <a:ext cx="373" cy="110811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272384" y="3271234"/>
                <a:ext cx="1223121" cy="1108118"/>
              </a:xfrm>
              <a:custGeom>
                <a:avLst/>
                <a:gdLst>
                  <a:gd name="connsiteX0" fmla="*/ 0 w 3499338"/>
                  <a:gd name="connsiteY0" fmla="*/ 0 h 2831123"/>
                  <a:gd name="connsiteX1" fmla="*/ 782515 w 3499338"/>
                  <a:gd name="connsiteY1" fmla="*/ 2312377 h 2831123"/>
                  <a:gd name="connsiteX2" fmla="*/ 3499338 w 3499338"/>
                  <a:gd name="connsiteY2" fmla="*/ 2831123 h 2831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9338" h="2831123">
                    <a:moveTo>
                      <a:pt x="0" y="0"/>
                    </a:moveTo>
                    <a:cubicBezTo>
                      <a:pt x="99646" y="920261"/>
                      <a:pt x="199292" y="1840523"/>
                      <a:pt x="782515" y="2312377"/>
                    </a:cubicBezTo>
                    <a:cubicBezTo>
                      <a:pt x="1365738" y="2784231"/>
                      <a:pt x="2432538" y="2807677"/>
                      <a:pt x="3499338" y="2831123"/>
                    </a:cubicBezTo>
                  </a:path>
                </a:pathLst>
              </a:cu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CA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57" name="Straight Connector 56"/>
            <p:cNvCxnSpPr/>
            <p:nvPr/>
          </p:nvCxnSpPr>
          <p:spPr>
            <a:xfrm>
              <a:off x="7879821" y="3366166"/>
              <a:ext cx="1019141" cy="927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247813" y="4823050"/>
            <a:ext cx="5847008" cy="606413"/>
            <a:chOff x="4685860" y="3617288"/>
            <a:chExt cx="4385256" cy="4548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685860" y="3617288"/>
              <a:ext cx="4385256" cy="199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6330755" y="3725849"/>
              <a:ext cx="60377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Time</a:t>
              </a:r>
              <a:endParaRPr lang="en-US" sz="2400" dirty="0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r="4330" b="45538"/>
          <a:stretch/>
        </p:blipFill>
        <p:spPr>
          <a:xfrm>
            <a:off x="6231846" y="4520504"/>
            <a:ext cx="2643257" cy="1732056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6247814" y="3927404"/>
            <a:ext cx="2627289" cy="584105"/>
            <a:chOff x="4685860" y="2945552"/>
            <a:chExt cx="1970467" cy="438079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4685860" y="3378830"/>
              <a:ext cx="1970467" cy="4801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070780" y="2945552"/>
              <a:ext cx="9782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Washout</a:t>
              </a: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286" y="1528430"/>
            <a:ext cx="2054441" cy="2054441"/>
          </a:xfrm>
          <a:prstGeom prst="rect">
            <a:avLst/>
          </a:prstGeom>
        </p:spPr>
      </p:pic>
      <p:pic>
        <p:nvPicPr>
          <p:cNvPr id="2052" name="Picture 4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17" y="1376763"/>
            <a:ext cx="1156368" cy="16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Determining individual PK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56933" y="6284352"/>
            <a:ext cx="2844800" cy="365125"/>
          </a:xfrm>
        </p:spPr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524737" y="1373503"/>
            <a:ext cx="4064393" cy="109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ysClr val="window" lastClr="FFFFFF">
                  <a:lumMod val="65000"/>
                </a:sysClr>
              </a:buClr>
              <a:defRPr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</a:rPr>
              <a:t>New ISTH guidelines</a:t>
            </a:r>
          </a:p>
          <a:p>
            <a:pPr>
              <a:buClr>
                <a:sysClr val="window" lastClr="FFFFFF">
                  <a:lumMod val="65000"/>
                </a:sysClr>
              </a:buClr>
              <a:defRPr/>
            </a:pPr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(</a:t>
            </a:r>
            <a:r>
              <a:rPr lang="en-CA" sz="2400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popPK</a:t>
            </a:r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+ sparse sampling)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378886" y="2063712"/>
            <a:ext cx="4880825" cy="3401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defRPr/>
            </a:pPr>
            <a:endParaRPr lang="en-US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  <a:p>
            <a:pPr>
              <a:buClr>
                <a:schemeClr val="accent1"/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Focus on individual PK estimation </a:t>
            </a:r>
            <a:b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</a:br>
            <a:endParaRPr lang="en-US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  <a:p>
            <a:pPr>
              <a:buClr>
                <a:schemeClr val="accent1"/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2-3 samples for one patient</a:t>
            </a:r>
          </a:p>
          <a:p>
            <a:pPr>
              <a:buClr>
                <a:schemeClr val="accent1"/>
              </a:buClr>
              <a:defRPr/>
            </a:pPr>
            <a:r>
              <a:rPr 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/>
              </a:rPr>
              <a:t>Use a population pharmacokinetic model &amp; individual samples to derive individual PK estimates</a:t>
            </a:r>
            <a:endParaRPr lang="en-CA" dirty="0">
              <a:solidFill>
                <a:sysClr val="windowText" lastClr="000000">
                  <a:lumMod val="85000"/>
                  <a:lumOff val="15000"/>
                </a:sys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886" y="5738562"/>
            <a:ext cx="558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Iorio A, </a:t>
            </a:r>
            <a:r>
              <a:rPr lang="en-US" sz="1200" dirty="0" err="1"/>
              <a:t>Blanchette</a:t>
            </a:r>
            <a:r>
              <a:rPr lang="en-US" sz="1200" dirty="0"/>
              <a:t> V, </a:t>
            </a:r>
            <a:r>
              <a:rPr lang="en-US" sz="1200" dirty="0" err="1"/>
              <a:t>Blatny</a:t>
            </a:r>
            <a:r>
              <a:rPr lang="en-US" sz="1200" dirty="0"/>
              <a:t> J, Collins P, Fischer K, Neufeld E</a:t>
            </a:r>
          </a:p>
          <a:p>
            <a:r>
              <a:rPr lang="en-US" sz="1200" dirty="0"/>
              <a:t>J </a:t>
            </a:r>
            <a:r>
              <a:rPr lang="en-US" sz="1200" dirty="0" err="1"/>
              <a:t>Thromb</a:t>
            </a:r>
            <a:r>
              <a:rPr lang="en-US" sz="1200" dirty="0"/>
              <a:t> </a:t>
            </a:r>
            <a:r>
              <a:rPr lang="en-US" sz="1200" dirty="0" err="1"/>
              <a:t>Haemost</a:t>
            </a:r>
            <a:r>
              <a:rPr lang="en-US" sz="1200" dirty="0"/>
              <a:t>. 2017 Oct 12. </a:t>
            </a:r>
            <a:r>
              <a:rPr lang="en-US" sz="1200" dirty="0" err="1"/>
              <a:t>doi</a:t>
            </a:r>
            <a:r>
              <a:rPr lang="en-US" sz="1200" dirty="0"/>
              <a:t>: 10.1111/jth.13867.</a:t>
            </a:r>
          </a:p>
          <a:p>
            <a:endParaRPr lang="en-CA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59793" y="5101370"/>
            <a:ext cx="5847008" cy="606413"/>
            <a:chOff x="4685860" y="3617288"/>
            <a:chExt cx="4385256" cy="45481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685860" y="3617288"/>
              <a:ext cx="4385256" cy="199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330755" y="3725849"/>
              <a:ext cx="60377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Time</a:t>
              </a:r>
              <a:endParaRPr lang="en-US" sz="2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959793" y="3318579"/>
            <a:ext cx="4893976" cy="1487723"/>
            <a:chOff x="4469845" y="2488934"/>
            <a:chExt cx="3670482" cy="1115792"/>
          </a:xfrm>
        </p:grpSpPr>
        <p:grpSp>
          <p:nvGrpSpPr>
            <p:cNvPr id="15" name="Group 14"/>
            <p:cNvGrpSpPr/>
            <p:nvPr/>
          </p:nvGrpSpPr>
          <p:grpSpPr>
            <a:xfrm>
              <a:off x="4469845" y="2488934"/>
              <a:ext cx="1223494" cy="1108118"/>
              <a:chOff x="6272011" y="3271234"/>
              <a:chExt cx="1223494" cy="110811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6272011" y="3271234"/>
                <a:ext cx="373" cy="110811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Freeform 17"/>
              <p:cNvSpPr/>
              <p:nvPr/>
            </p:nvSpPr>
            <p:spPr>
              <a:xfrm>
                <a:off x="6272384" y="3271234"/>
                <a:ext cx="1223121" cy="1108118"/>
              </a:xfrm>
              <a:custGeom>
                <a:avLst/>
                <a:gdLst>
                  <a:gd name="connsiteX0" fmla="*/ 0 w 3499338"/>
                  <a:gd name="connsiteY0" fmla="*/ 0 h 2831123"/>
                  <a:gd name="connsiteX1" fmla="*/ 782515 w 3499338"/>
                  <a:gd name="connsiteY1" fmla="*/ 2312377 h 2831123"/>
                  <a:gd name="connsiteX2" fmla="*/ 3499338 w 3499338"/>
                  <a:gd name="connsiteY2" fmla="*/ 2831123 h 2831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9338" h="2831123">
                    <a:moveTo>
                      <a:pt x="0" y="0"/>
                    </a:moveTo>
                    <a:cubicBezTo>
                      <a:pt x="99646" y="920261"/>
                      <a:pt x="199292" y="1840523"/>
                      <a:pt x="782515" y="2312377"/>
                    </a:cubicBezTo>
                    <a:cubicBezTo>
                      <a:pt x="1365738" y="2784231"/>
                      <a:pt x="2432538" y="2807677"/>
                      <a:pt x="3499338" y="2831123"/>
                    </a:cubicBezTo>
                  </a:path>
                </a:pathLst>
              </a:cu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CA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693339" y="2492771"/>
              <a:ext cx="1223494" cy="1108118"/>
              <a:chOff x="6272011" y="3271234"/>
              <a:chExt cx="1223494" cy="110811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6272011" y="3271234"/>
                <a:ext cx="373" cy="110811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6272384" y="3271234"/>
                <a:ext cx="1223121" cy="1108118"/>
              </a:xfrm>
              <a:custGeom>
                <a:avLst/>
                <a:gdLst>
                  <a:gd name="connsiteX0" fmla="*/ 0 w 3499338"/>
                  <a:gd name="connsiteY0" fmla="*/ 0 h 2831123"/>
                  <a:gd name="connsiteX1" fmla="*/ 782515 w 3499338"/>
                  <a:gd name="connsiteY1" fmla="*/ 2312377 h 2831123"/>
                  <a:gd name="connsiteX2" fmla="*/ 3499338 w 3499338"/>
                  <a:gd name="connsiteY2" fmla="*/ 2831123 h 2831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9338" h="2831123">
                    <a:moveTo>
                      <a:pt x="0" y="0"/>
                    </a:moveTo>
                    <a:cubicBezTo>
                      <a:pt x="99646" y="920261"/>
                      <a:pt x="199292" y="1840523"/>
                      <a:pt x="782515" y="2312377"/>
                    </a:cubicBezTo>
                    <a:cubicBezTo>
                      <a:pt x="1365738" y="2784231"/>
                      <a:pt x="2432538" y="2807677"/>
                      <a:pt x="3499338" y="2831123"/>
                    </a:cubicBezTo>
                  </a:path>
                </a:pathLst>
              </a:cu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CA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916833" y="2496608"/>
              <a:ext cx="1223494" cy="1108118"/>
              <a:chOff x="6272011" y="3271234"/>
              <a:chExt cx="1223494" cy="1108118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6272011" y="3271234"/>
                <a:ext cx="373" cy="110811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Freeform 26"/>
              <p:cNvSpPr/>
              <p:nvPr/>
            </p:nvSpPr>
            <p:spPr>
              <a:xfrm>
                <a:off x="6272384" y="3271234"/>
                <a:ext cx="1223121" cy="1108118"/>
              </a:xfrm>
              <a:custGeom>
                <a:avLst/>
                <a:gdLst>
                  <a:gd name="connsiteX0" fmla="*/ 0 w 3499338"/>
                  <a:gd name="connsiteY0" fmla="*/ 0 h 2831123"/>
                  <a:gd name="connsiteX1" fmla="*/ 782515 w 3499338"/>
                  <a:gd name="connsiteY1" fmla="*/ 2312377 h 2831123"/>
                  <a:gd name="connsiteX2" fmla="*/ 3499338 w 3499338"/>
                  <a:gd name="connsiteY2" fmla="*/ 2831123 h 2831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9338" h="2831123">
                    <a:moveTo>
                      <a:pt x="0" y="0"/>
                    </a:moveTo>
                    <a:cubicBezTo>
                      <a:pt x="99646" y="920261"/>
                      <a:pt x="199292" y="1840523"/>
                      <a:pt x="782515" y="2312377"/>
                    </a:cubicBezTo>
                    <a:cubicBezTo>
                      <a:pt x="1365738" y="2784231"/>
                      <a:pt x="2432538" y="2807677"/>
                      <a:pt x="3499338" y="2831123"/>
                    </a:cubicBezTo>
                  </a:path>
                </a:pathLst>
              </a:cu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CA" sz="240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682" y="1385337"/>
            <a:ext cx="2112437" cy="1733656"/>
          </a:xfrm>
          <a:prstGeom prst="rect">
            <a:avLst/>
          </a:prstGeom>
        </p:spPr>
      </p:pic>
      <p:pic>
        <p:nvPicPr>
          <p:cNvPr id="6146" name="Picture 2" descr="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/>
          <a:stretch/>
        </p:blipFill>
        <p:spPr bwMode="auto">
          <a:xfrm>
            <a:off x="9937027" y="789727"/>
            <a:ext cx="1691631" cy="22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6094943" y="3118993"/>
            <a:ext cx="4769565" cy="1602035"/>
            <a:chOff x="4571207" y="2339245"/>
            <a:chExt cx="3577174" cy="1201526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571207" y="2339245"/>
              <a:ext cx="3467894" cy="546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994400" y="2346391"/>
              <a:ext cx="2044700" cy="9473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7860756" y="2350228"/>
              <a:ext cx="178345" cy="11905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6183361" y="2950793"/>
              <a:ext cx="513900" cy="2600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7634481" y="3087510"/>
              <a:ext cx="513900" cy="2600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48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4840762" y="2690723"/>
              <a:ext cx="513900" cy="2600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784987" y="3133151"/>
            <a:ext cx="2908711" cy="1500381"/>
            <a:chOff x="5857567" y="2339245"/>
            <a:chExt cx="2181533" cy="1125286"/>
          </a:xfrm>
        </p:grpSpPr>
        <p:cxnSp>
          <p:nvCxnSpPr>
            <p:cNvPr id="49" name="Straight Arrow Connector 48"/>
            <p:cNvCxnSpPr/>
            <p:nvPr/>
          </p:nvCxnSpPr>
          <p:spPr>
            <a:xfrm flipH="1">
              <a:off x="5857567" y="2339245"/>
              <a:ext cx="2181533" cy="5662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5994400" y="2346391"/>
              <a:ext cx="2044700" cy="9473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6459289" y="2350228"/>
              <a:ext cx="1579811" cy="11143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6183361" y="2950793"/>
              <a:ext cx="513900" cy="2600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577144" y="3130600"/>
              <a:ext cx="513900" cy="2600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48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6020145" y="2648456"/>
              <a:ext cx="513900" cy="2600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903107" y="1678798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Washout</a:t>
            </a:r>
          </a:p>
          <a:p>
            <a:pPr algn="ctr"/>
            <a:r>
              <a:rPr lang="en-US" sz="2400" dirty="0"/>
              <a:t>Fixed dose</a:t>
            </a:r>
          </a:p>
        </p:txBody>
      </p:sp>
      <p:grpSp>
        <p:nvGrpSpPr>
          <p:cNvPr id="6160" name="Group 6159"/>
          <p:cNvGrpSpPr/>
          <p:nvPr/>
        </p:nvGrpSpPr>
        <p:grpSpPr>
          <a:xfrm>
            <a:off x="8176546" y="1667611"/>
            <a:ext cx="910477" cy="943199"/>
            <a:chOff x="6081177" y="1270171"/>
            <a:chExt cx="682858" cy="707399"/>
          </a:xfrm>
        </p:grpSpPr>
        <p:sp>
          <p:nvSpPr>
            <p:cNvPr id="61" name="Oval 60"/>
            <p:cNvSpPr/>
            <p:nvPr/>
          </p:nvSpPr>
          <p:spPr>
            <a:xfrm>
              <a:off x="6081177" y="1270171"/>
              <a:ext cx="682858" cy="707399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 flipV="1">
              <a:off x="6212809" y="1441040"/>
              <a:ext cx="433669" cy="34903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2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Determining individual PK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378885" y="1702100"/>
            <a:ext cx="5356507" cy="833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ysClr val="window" lastClr="FFFFFF">
                  <a:lumMod val="65000"/>
                </a:sysClr>
              </a:buClr>
              <a:defRPr/>
            </a:pPr>
            <a:r>
              <a:rPr lang="en-CA" sz="28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Historical ISTH guidelines</a:t>
            </a:r>
          </a:p>
          <a:p>
            <a:pPr>
              <a:lnSpc>
                <a:spcPct val="80000"/>
              </a:lnSpc>
              <a:buClr>
                <a:sysClr val="window" lastClr="FFFFFF">
                  <a:lumMod val="65000"/>
                </a:sysClr>
              </a:buCl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(dense sampling)</a:t>
            </a:r>
            <a:endParaRPr lang="en-CA" sz="28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093" y="5662441"/>
            <a:ext cx="502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Lee M et al. 2001. The design and analysis of pharmacokinetic studies of coagulation factors. ISTH Website, Scientific and Standardization Committee Communication p. 1–9. </a:t>
            </a:r>
          </a:p>
          <a:p>
            <a:endParaRPr lang="en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 Placeholder 6"/>
          <p:cNvSpPr txBox="1">
            <a:spLocks/>
          </p:cNvSpPr>
          <p:nvPr/>
        </p:nvSpPr>
        <p:spPr>
          <a:xfrm>
            <a:off x="6369726" y="1481079"/>
            <a:ext cx="4064393" cy="109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6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ysClr val="window" lastClr="FFFFFF">
                  <a:lumMod val="65000"/>
                </a:sysClr>
              </a:buClr>
              <a:defRPr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</a:rPr>
              <a:t>New ISTH guidelines</a:t>
            </a:r>
          </a:p>
          <a:p>
            <a:pPr>
              <a:buClr>
                <a:sysClr val="window" lastClr="FFFFFF">
                  <a:lumMod val="65000"/>
                </a:sysClr>
              </a:buClr>
              <a:defRPr/>
            </a:pPr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(</a:t>
            </a:r>
            <a:r>
              <a:rPr lang="en-CA" sz="2400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popPK</a:t>
            </a:r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+ sparse sampling)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23875" y="5738562"/>
            <a:ext cx="558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Iorio A, </a:t>
            </a:r>
            <a:r>
              <a:rPr lang="en-US" sz="1200" dirty="0" err="1"/>
              <a:t>Blanchette</a:t>
            </a:r>
            <a:r>
              <a:rPr lang="en-US" sz="1200" dirty="0"/>
              <a:t> V, </a:t>
            </a:r>
            <a:r>
              <a:rPr lang="en-US" sz="1200" dirty="0" err="1"/>
              <a:t>Blatny</a:t>
            </a:r>
            <a:r>
              <a:rPr lang="en-US" sz="1200" dirty="0"/>
              <a:t> J, Collins P, Fischer K, Neufeld E</a:t>
            </a:r>
          </a:p>
          <a:p>
            <a:r>
              <a:rPr lang="en-US" sz="1200" dirty="0"/>
              <a:t>J </a:t>
            </a:r>
            <a:r>
              <a:rPr lang="en-US" sz="1200" dirty="0" err="1"/>
              <a:t>Thromb</a:t>
            </a:r>
            <a:r>
              <a:rPr lang="en-US" sz="1200" dirty="0"/>
              <a:t> </a:t>
            </a:r>
            <a:r>
              <a:rPr lang="en-US" sz="1200" dirty="0" err="1"/>
              <a:t>Haemost</a:t>
            </a:r>
            <a:r>
              <a:rPr lang="en-US" sz="1200" dirty="0"/>
              <a:t>. 2017 Oct 12. </a:t>
            </a:r>
            <a:r>
              <a:rPr lang="en-US" sz="1200" dirty="0" err="1"/>
              <a:t>doi</a:t>
            </a:r>
            <a:r>
              <a:rPr lang="en-US" sz="1200" dirty="0"/>
              <a:t>: 10.1111/jth.13867.</a:t>
            </a:r>
          </a:p>
          <a:p>
            <a:endParaRPr lang="en-CA" sz="12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1002697" y="2577751"/>
            <a:ext cx="6776952" cy="1236405"/>
            <a:chOff x="752023" y="1933313"/>
            <a:chExt cx="5082714" cy="9273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023" y="1979421"/>
              <a:ext cx="848177" cy="8481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4829" y="1933313"/>
              <a:ext cx="1129908" cy="92730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2134060" y="2760796"/>
            <a:ext cx="7177929" cy="2102617"/>
            <a:chOff x="1600544" y="2070596"/>
            <a:chExt cx="5383447" cy="1576963"/>
          </a:xfrm>
        </p:grpSpPr>
        <p:grpSp>
          <p:nvGrpSpPr>
            <p:cNvPr id="12" name="Group 11"/>
            <p:cNvGrpSpPr/>
            <p:nvPr/>
          </p:nvGrpSpPr>
          <p:grpSpPr>
            <a:xfrm>
              <a:off x="1600544" y="2163453"/>
              <a:ext cx="1384619" cy="1484106"/>
              <a:chOff x="6758133" y="411218"/>
              <a:chExt cx="2049262" cy="289040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r="6797"/>
              <a:stretch/>
            </p:blipFill>
            <p:spPr>
              <a:xfrm>
                <a:off x="6907346" y="411218"/>
                <a:ext cx="1519707" cy="1758861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>
                <a:off x="6758133" y="2170079"/>
                <a:ext cx="909067" cy="6579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805913" y="2170079"/>
                <a:ext cx="861287" cy="26896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50440" y="2170079"/>
                <a:ext cx="816760" cy="4311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8334" y="2170079"/>
                <a:ext cx="778866" cy="6099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956987" y="2232344"/>
                <a:ext cx="672343" cy="78148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7409519" y="2246483"/>
                <a:ext cx="228822" cy="10151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7667200" y="2170079"/>
                <a:ext cx="114613" cy="110503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7631308" y="2185084"/>
                <a:ext cx="450554" cy="10880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7649329" y="2178404"/>
                <a:ext cx="755899" cy="11232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7638341" y="2185084"/>
                <a:ext cx="1169054" cy="10880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7152780" y="2170079"/>
                <a:ext cx="514420" cy="100050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5618890" y="2070596"/>
              <a:ext cx="1365101" cy="1576963"/>
              <a:chOff x="6305556" y="2070597"/>
              <a:chExt cx="1365101" cy="1576963"/>
            </a:xfrm>
          </p:grpSpPr>
          <p:pic>
            <p:nvPicPr>
              <p:cNvPr id="31" name="Picture 2" descr="elated image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10"/>
              <a:stretch/>
            </p:blipFill>
            <p:spPr bwMode="auto">
              <a:xfrm>
                <a:off x="6844552" y="2070597"/>
                <a:ext cx="826105" cy="1079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6305556" y="3141440"/>
                <a:ext cx="955955" cy="506120"/>
                <a:chOff x="5857567" y="2339245"/>
                <a:chExt cx="2181533" cy="1125286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 flipH="1">
                  <a:off x="5857567" y="2339245"/>
                  <a:ext cx="2181533" cy="56621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flipH="1">
                  <a:off x="5994400" y="2346391"/>
                  <a:ext cx="2044700" cy="94735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6459289" y="2350228"/>
                  <a:ext cx="1579811" cy="111430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val 35"/>
                <p:cNvSpPr/>
                <p:nvPr/>
              </p:nvSpPr>
              <p:spPr>
                <a:xfrm>
                  <a:off x="6183361" y="2950793"/>
                  <a:ext cx="513900" cy="26007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3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577144" y="3130600"/>
                  <a:ext cx="513900" cy="26007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67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020145" y="2648456"/>
                  <a:ext cx="513900" cy="26007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67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52" name="Group 51"/>
          <p:cNvGrpSpPr/>
          <p:nvPr/>
        </p:nvGrpSpPr>
        <p:grpSpPr>
          <a:xfrm>
            <a:off x="4000748" y="4212663"/>
            <a:ext cx="7179458" cy="1561151"/>
            <a:chOff x="3000560" y="3159497"/>
            <a:chExt cx="5384594" cy="11708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/>
            <a:srcRect r="4330" b="45538"/>
            <a:stretch/>
          </p:blipFill>
          <p:spPr>
            <a:xfrm>
              <a:off x="3000560" y="3527435"/>
              <a:ext cx="1160853" cy="76067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012319" y="3159497"/>
              <a:ext cx="9782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Washout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7224301" y="3201746"/>
              <a:ext cx="1160853" cy="1128614"/>
              <a:chOff x="7224301" y="3201746"/>
              <a:chExt cx="1160853" cy="1128614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r="4330" b="45538"/>
              <a:stretch/>
            </p:blipFill>
            <p:spPr>
              <a:xfrm>
                <a:off x="7224301" y="3569684"/>
                <a:ext cx="1160853" cy="760676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7236060" y="3201746"/>
                <a:ext cx="978248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Washout</a:t>
                </a: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7380340" y="3376617"/>
                <a:ext cx="890498" cy="826977"/>
                <a:chOff x="7315200" y="2140545"/>
                <a:chExt cx="890498" cy="826977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7315200" y="2140545"/>
                  <a:ext cx="890498" cy="826977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7315200" y="2143954"/>
                  <a:ext cx="890498" cy="820877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7631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3 key concepts about PopPK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052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200" dirty="0"/>
              <a:t>Individual PopPK tailoring of hemophilia treatment is about:</a:t>
            </a:r>
          </a:p>
          <a:p>
            <a:endParaRPr lang="en-US" sz="3900" dirty="0"/>
          </a:p>
          <a:p>
            <a:pPr marL="514350" indent="-514350">
              <a:buFont typeface="+mj-lt"/>
              <a:buAutoNum type="arabicPeriod"/>
            </a:pPr>
            <a:r>
              <a:rPr lang="en-US" sz="3900" dirty="0"/>
              <a:t>Modeling inter-individual variability</a:t>
            </a:r>
          </a:p>
          <a:p>
            <a:pPr marL="514350" indent="-514350">
              <a:buFont typeface="+mj-lt"/>
              <a:buAutoNum type="arabicPeriod"/>
            </a:pPr>
            <a:endParaRPr lang="en-US" sz="3900" dirty="0"/>
          </a:p>
          <a:p>
            <a:pPr marL="514350" indent="-514350">
              <a:buFont typeface="+mj-lt"/>
              <a:buAutoNum type="arabicPeriod"/>
            </a:pPr>
            <a:r>
              <a:rPr lang="en-US" sz="3900" dirty="0"/>
              <a:t>Cannot be </a:t>
            </a:r>
            <a:r>
              <a:rPr lang="en-US" sz="3900" dirty="0" err="1"/>
              <a:t>sustituted</a:t>
            </a:r>
            <a:r>
              <a:rPr lang="en-US" sz="3900" dirty="0"/>
              <a:t> by using average population data</a:t>
            </a:r>
          </a:p>
          <a:p>
            <a:pPr marL="514350" indent="-514350">
              <a:buFont typeface="+mj-lt"/>
              <a:buAutoNum type="arabicPeriod"/>
            </a:pPr>
            <a:endParaRPr lang="en-US" sz="3900" dirty="0"/>
          </a:p>
          <a:p>
            <a:pPr marL="514350" indent="-514350">
              <a:buFont typeface="+mj-lt"/>
              <a:buAutoNum type="arabicPeriod"/>
            </a:pPr>
            <a:r>
              <a:rPr lang="en-US" sz="3900" dirty="0"/>
              <a:t>Cancel out the need for understanding PK parameters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5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37687" y="2675467"/>
            <a:ext cx="2692400" cy="1320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Drug A: 12+/-3 </a:t>
            </a:r>
            <a:r>
              <a:rPr lang="en-US" sz="2400" dirty="0" err="1"/>
              <a:t>hrs</a:t>
            </a:r>
            <a:endParaRPr lang="en-US" sz="2400" dirty="0"/>
          </a:p>
          <a:p>
            <a:r>
              <a:rPr lang="en-US" sz="2400" dirty="0"/>
              <a:t>Drug B: 16+/-3 </a:t>
            </a:r>
            <a:r>
              <a:rPr lang="en-US" sz="2400" dirty="0" err="1"/>
              <a:t>hrs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555189"/>
            <a:ext cx="5130800" cy="866279"/>
          </a:xfrm>
        </p:spPr>
        <p:txBody>
          <a:bodyPr/>
          <a:lstStyle/>
          <a:p>
            <a:r>
              <a:rPr lang="en-US" sz="3200"/>
              <a:t>Understanding variability</a:t>
            </a:r>
            <a:endParaRPr lang="en-US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675467"/>
            <a:ext cx="3369733" cy="336973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282267" y="1498399"/>
            <a:ext cx="5130800" cy="17637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Geneva" pitchFamily="3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Applying population averages vs individualized PK profiles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534" y="3059796"/>
            <a:ext cx="7634297" cy="37982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99192" y="400531"/>
            <a:ext cx="7884695" cy="713539"/>
          </a:xfrm>
        </p:spPr>
        <p:txBody>
          <a:bodyPr/>
          <a:lstStyle/>
          <a:p>
            <a:r>
              <a:rPr lang="en-US"/>
              <a:t>The 3 key concepts about PopPK</a:t>
            </a:r>
          </a:p>
        </p:txBody>
      </p:sp>
    </p:spTree>
    <p:extLst>
      <p:ext uri="{BB962C8B-B14F-4D97-AF65-F5344CB8AC3E}">
        <p14:creationId xmlns:p14="http://schemas.microsoft.com/office/powerpoint/2010/main" val="9743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700" dirty="0"/>
              <a:t>Understanding variability to define a dosing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086476"/>
            <a:ext cx="2844800" cy="365125"/>
          </a:xfrm>
        </p:spPr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50957" y="1810740"/>
            <a:ext cx="0" cy="3897443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50959" y="5708181"/>
            <a:ext cx="6683115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637349" y="3231454"/>
            <a:ext cx="231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Concentration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176" y="5821621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Subject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50958" y="2710148"/>
            <a:ext cx="6388308" cy="0"/>
          </a:xfrm>
          <a:prstGeom prst="line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50957" y="4391546"/>
            <a:ext cx="6386643" cy="11121"/>
          </a:xfrm>
          <a:prstGeom prst="line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39267" y="3929881"/>
            <a:ext cx="270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Minimum effective concentration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9266" y="2374863"/>
            <a:ext cx="247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Maximum concentration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764832" y="3082754"/>
            <a:ext cx="5668557" cy="795777"/>
            <a:chOff x="2073624" y="2312065"/>
            <a:chExt cx="4251418" cy="596833"/>
          </a:xfrm>
        </p:grpSpPr>
        <p:sp>
          <p:nvSpPr>
            <p:cNvPr id="14" name="Oval 13"/>
            <p:cNvSpPr/>
            <p:nvPr/>
          </p:nvSpPr>
          <p:spPr>
            <a:xfrm>
              <a:off x="2073624" y="273029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750339" y="261599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3251609" y="2463992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17" name="Oval 16"/>
            <p:cNvSpPr/>
            <p:nvPr/>
          </p:nvSpPr>
          <p:spPr>
            <a:xfrm>
              <a:off x="3765410" y="261599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18" name="Oval 17"/>
            <p:cNvSpPr/>
            <p:nvPr/>
          </p:nvSpPr>
          <p:spPr>
            <a:xfrm>
              <a:off x="4316807" y="261599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19" name="Oval 18"/>
            <p:cNvSpPr/>
            <p:nvPr/>
          </p:nvSpPr>
          <p:spPr>
            <a:xfrm>
              <a:off x="4849157" y="2463992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5319347" y="261599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1" name="Oval 20"/>
            <p:cNvSpPr/>
            <p:nvPr/>
          </p:nvSpPr>
          <p:spPr>
            <a:xfrm>
              <a:off x="5695300" y="2437382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2" name="Oval 21"/>
            <p:cNvSpPr/>
            <p:nvPr/>
          </p:nvSpPr>
          <p:spPr>
            <a:xfrm>
              <a:off x="6146443" y="2551682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3" name="Oval 22"/>
            <p:cNvSpPr/>
            <p:nvPr/>
          </p:nvSpPr>
          <p:spPr>
            <a:xfrm>
              <a:off x="2073624" y="2615990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4" name="Oval 23"/>
            <p:cNvSpPr/>
            <p:nvPr/>
          </p:nvSpPr>
          <p:spPr>
            <a:xfrm>
              <a:off x="2750339" y="2705294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5" name="Oval 24"/>
            <p:cNvSpPr/>
            <p:nvPr/>
          </p:nvSpPr>
          <p:spPr>
            <a:xfrm>
              <a:off x="3251609" y="264260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6" name="Oval 25"/>
            <p:cNvSpPr/>
            <p:nvPr/>
          </p:nvSpPr>
          <p:spPr>
            <a:xfrm>
              <a:off x="3765410" y="2526660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7" name="Oval 26"/>
            <p:cNvSpPr/>
            <p:nvPr/>
          </p:nvSpPr>
          <p:spPr>
            <a:xfrm>
              <a:off x="4316807" y="2730290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8" name="Oval 27"/>
            <p:cNvSpPr/>
            <p:nvPr/>
          </p:nvSpPr>
          <p:spPr>
            <a:xfrm>
              <a:off x="4849157" y="2312065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29" name="Oval 28"/>
            <p:cNvSpPr/>
            <p:nvPr/>
          </p:nvSpPr>
          <p:spPr>
            <a:xfrm>
              <a:off x="5319347" y="2730290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30" name="Oval 29"/>
            <p:cNvSpPr/>
            <p:nvPr/>
          </p:nvSpPr>
          <p:spPr>
            <a:xfrm>
              <a:off x="5695300" y="2642600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31" name="Oval 30"/>
            <p:cNvSpPr/>
            <p:nvPr/>
          </p:nvSpPr>
          <p:spPr>
            <a:xfrm>
              <a:off x="6146443" y="2337062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82582" y="4740466"/>
            <a:ext cx="6712217" cy="666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67" b="1" dirty="0"/>
              <a:t>Patients have similar PK</a:t>
            </a:r>
            <a:endParaRPr lang="en-CA" sz="1867" b="1" dirty="0"/>
          </a:p>
          <a:p>
            <a:r>
              <a:rPr lang="en-US" sz="1867" b="1" dirty="0"/>
              <a:t>Individual PK similar over time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085601" y="4864332"/>
            <a:ext cx="216024" cy="50405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Box 4"/>
          <p:cNvSpPr txBox="1"/>
          <p:nvPr/>
        </p:nvSpPr>
        <p:spPr>
          <a:xfrm>
            <a:off x="6234159" y="4748298"/>
            <a:ext cx="374905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Generic population dose</a:t>
            </a:r>
          </a:p>
          <a:p>
            <a:r>
              <a:rPr lang="en-US" sz="1867" b="1" dirty="0"/>
              <a:t>(e.g. 10 mg/kg)</a:t>
            </a:r>
            <a:endParaRPr lang="en-CA" sz="1867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7464597" y="1494161"/>
            <a:ext cx="1972073" cy="778244"/>
            <a:chOff x="5598447" y="1120620"/>
            <a:chExt cx="1479055" cy="583683"/>
          </a:xfrm>
        </p:grpSpPr>
        <p:sp>
          <p:nvSpPr>
            <p:cNvPr id="38" name="Oval 37"/>
            <p:cNvSpPr/>
            <p:nvPr/>
          </p:nvSpPr>
          <p:spPr>
            <a:xfrm>
              <a:off x="5598447" y="1169816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84600" y="1120620"/>
              <a:ext cx="129290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Infusion 1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5598447" y="1397619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84600" y="1358054"/>
              <a:ext cx="129290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Infusion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75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8892" y="145301"/>
            <a:ext cx="5453108" cy="2791473"/>
          </a:xfrm>
        </p:spPr>
        <p:txBody>
          <a:bodyPr>
            <a:normAutofit/>
          </a:bodyPr>
          <a:lstStyle/>
          <a:p>
            <a:r>
              <a:rPr lang="en-US" sz="5400" b="1" dirty="0"/>
              <a:t>Alfonso Iorio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MD, PhD, FRCPC</a:t>
            </a:r>
            <a:br>
              <a:rPr lang="en-US" sz="3600" dirty="0"/>
            </a:br>
            <a:r>
              <a:rPr lang="en-US" sz="3600" dirty="0"/>
              <a:t>Professor of Medicine</a:t>
            </a:r>
            <a:br>
              <a:rPr lang="en-US" sz="3600" dirty="0"/>
            </a:br>
            <a:r>
              <a:rPr lang="en-US" sz="3600" dirty="0"/>
              <a:t>McMaster University</a:t>
            </a:r>
            <a:endParaRPr lang="en-US" dirty="0"/>
          </a:p>
        </p:txBody>
      </p:sp>
      <p:pic>
        <p:nvPicPr>
          <p:cNvPr id="4" name="Content Placeholder 3" descr="alfonsoIorio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7087" r="14108" b="48335"/>
          <a:stretch/>
        </p:blipFill>
        <p:spPr>
          <a:xfrm>
            <a:off x="3589726" y="145301"/>
            <a:ext cx="2587279" cy="2517218"/>
          </a:xfrm>
        </p:spPr>
      </p:pic>
      <p:sp>
        <p:nvSpPr>
          <p:cNvPr id="6" name="Rectangle 5"/>
          <p:cNvSpPr/>
          <p:nvPr/>
        </p:nvSpPr>
        <p:spPr>
          <a:xfrm>
            <a:off x="649098" y="2942089"/>
            <a:ext cx="11055814" cy="2862322"/>
          </a:xfrm>
          <a:prstGeom prst="rect">
            <a:avLst/>
          </a:prstGeom>
          <a:ln w="66675" cmpd="thickThin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Disclosures</a:t>
            </a:r>
          </a:p>
          <a:p>
            <a:r>
              <a:rPr lang="en-US" sz="2800" dirty="0"/>
              <a:t>McMaster University has received research, consultancy and educational funding for Population PK projects  from Bayer, </a:t>
            </a:r>
            <a:r>
              <a:rPr lang="en-US" sz="2800" dirty="0" err="1"/>
              <a:t>Grifols</a:t>
            </a:r>
            <a:r>
              <a:rPr lang="en-US" sz="2800" dirty="0"/>
              <a:t>, </a:t>
            </a:r>
            <a:r>
              <a:rPr lang="en-US" sz="2800" dirty="0" err="1"/>
              <a:t>NovoNordisk</a:t>
            </a:r>
            <a:r>
              <a:rPr lang="en-US" sz="2800" dirty="0"/>
              <a:t>, </a:t>
            </a:r>
            <a:r>
              <a:rPr lang="en-US" sz="2800" dirty="0" err="1"/>
              <a:t>Octapharma</a:t>
            </a:r>
            <a:r>
              <a:rPr lang="en-US" sz="2800" dirty="0"/>
              <a:t>, Pfizer</a:t>
            </a:r>
          </a:p>
          <a:p>
            <a:endParaRPr lang="en-US" sz="2800" dirty="0"/>
          </a:p>
          <a:p>
            <a:r>
              <a:rPr lang="en-US" sz="2800" dirty="0"/>
              <a:t>I am the co-PI of the WAPPS-Hemo project</a:t>
            </a:r>
          </a:p>
        </p:txBody>
      </p:sp>
    </p:spTree>
    <p:extLst>
      <p:ext uri="{BB962C8B-B14F-4D97-AF65-F5344CB8AC3E}">
        <p14:creationId xmlns:p14="http://schemas.microsoft.com/office/powerpoint/2010/main" val="5543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700" dirty="0"/>
              <a:t>Understanding variability to define a dosing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086476"/>
            <a:ext cx="2844800" cy="365125"/>
          </a:xfrm>
        </p:spPr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50957" y="1810740"/>
            <a:ext cx="0" cy="3897443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50959" y="5708181"/>
            <a:ext cx="6683115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637349" y="3231454"/>
            <a:ext cx="231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Concentration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176" y="5821621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Subject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50958" y="2710148"/>
            <a:ext cx="6388308" cy="0"/>
          </a:xfrm>
          <a:prstGeom prst="line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50957" y="4391546"/>
            <a:ext cx="6386643" cy="11121"/>
          </a:xfrm>
          <a:prstGeom prst="line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39267" y="3929881"/>
            <a:ext cx="270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Minimum effective concentration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9266" y="2374863"/>
            <a:ext cx="247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Maximum concentration</a:t>
            </a:r>
          </a:p>
        </p:txBody>
      </p:sp>
      <p:sp>
        <p:nvSpPr>
          <p:cNvPr id="32" name="Oval 31"/>
          <p:cNvSpPr/>
          <p:nvPr/>
        </p:nvSpPr>
        <p:spPr>
          <a:xfrm>
            <a:off x="7464597" y="1559755"/>
            <a:ext cx="238132" cy="238144"/>
          </a:xfrm>
          <a:prstGeom prst="ellipse">
            <a:avLst/>
          </a:prstGeom>
          <a:solidFill>
            <a:srgbClr val="F99F54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3" name="TextBox 32"/>
          <p:cNvSpPr txBox="1"/>
          <p:nvPr/>
        </p:nvSpPr>
        <p:spPr>
          <a:xfrm>
            <a:off x="7712800" y="1494161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Infusion 1</a:t>
            </a:r>
          </a:p>
        </p:txBody>
      </p:sp>
      <p:sp>
        <p:nvSpPr>
          <p:cNvPr id="34" name="Oval 33"/>
          <p:cNvSpPr/>
          <p:nvPr/>
        </p:nvSpPr>
        <p:spPr>
          <a:xfrm>
            <a:off x="7464597" y="1863492"/>
            <a:ext cx="238132" cy="238144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712800" y="1810739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Infusion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82582" y="4740466"/>
            <a:ext cx="6712217" cy="666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67" b="1" dirty="0"/>
              <a:t>Patients have different PK</a:t>
            </a:r>
            <a:endParaRPr lang="en-CA" sz="1867" b="1" dirty="0"/>
          </a:p>
          <a:p>
            <a:r>
              <a:rPr lang="en-US" sz="1867" b="1" dirty="0"/>
              <a:t>Individual PK varies over time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085601" y="4864332"/>
            <a:ext cx="216024" cy="50405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Box 4"/>
          <p:cNvSpPr txBox="1"/>
          <p:nvPr/>
        </p:nvSpPr>
        <p:spPr>
          <a:xfrm>
            <a:off x="6340265" y="4885571"/>
            <a:ext cx="37490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Can’t define </a:t>
            </a:r>
            <a:r>
              <a:rPr lang="en-US" sz="1867" b="1"/>
              <a:t>a regimen</a:t>
            </a:r>
            <a:endParaRPr lang="en-CA" sz="1867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2764832" y="2174763"/>
            <a:ext cx="5668557" cy="2664647"/>
            <a:chOff x="2073624" y="1631072"/>
            <a:chExt cx="4251418" cy="1998485"/>
          </a:xfrm>
        </p:grpSpPr>
        <p:sp>
          <p:nvSpPr>
            <p:cNvPr id="37" name="Oval 36"/>
            <p:cNvSpPr/>
            <p:nvPr/>
          </p:nvSpPr>
          <p:spPr>
            <a:xfrm>
              <a:off x="2073624" y="267132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50339" y="3241623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251609" y="2405022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765410" y="255702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316807" y="3348137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849157" y="180968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319347" y="2074487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695300" y="2378412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146443" y="2991011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073624" y="1985183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750339" y="1985183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251609" y="1631072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756405" y="3412849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316807" y="2211314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894778" y="3080315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319347" y="3188356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695300" y="3450949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146443" y="1720376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6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700" dirty="0"/>
              <a:t>Understanding variability to define a dosing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086476"/>
            <a:ext cx="2844800" cy="365125"/>
          </a:xfrm>
        </p:spPr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50957" y="1810740"/>
            <a:ext cx="0" cy="3897443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50959" y="5708181"/>
            <a:ext cx="6683115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637349" y="3231454"/>
            <a:ext cx="231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Concentration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176" y="5821621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Subject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50958" y="2710148"/>
            <a:ext cx="6388308" cy="0"/>
          </a:xfrm>
          <a:prstGeom prst="line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50957" y="4391546"/>
            <a:ext cx="6386643" cy="11121"/>
          </a:xfrm>
          <a:prstGeom prst="line">
            <a:avLst/>
          </a:prstGeom>
          <a:ln w="28575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39267" y="3929881"/>
            <a:ext cx="270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Minimum effective concentration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9266" y="2374863"/>
            <a:ext cx="247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Maximum concentration</a:t>
            </a:r>
          </a:p>
        </p:txBody>
      </p:sp>
      <p:sp>
        <p:nvSpPr>
          <p:cNvPr id="32" name="Oval 31"/>
          <p:cNvSpPr/>
          <p:nvPr/>
        </p:nvSpPr>
        <p:spPr>
          <a:xfrm>
            <a:off x="7464597" y="1559755"/>
            <a:ext cx="238132" cy="238144"/>
          </a:xfrm>
          <a:prstGeom prst="ellipse">
            <a:avLst/>
          </a:prstGeom>
          <a:solidFill>
            <a:srgbClr val="F99F54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33" name="TextBox 32"/>
          <p:cNvSpPr txBox="1"/>
          <p:nvPr/>
        </p:nvSpPr>
        <p:spPr>
          <a:xfrm>
            <a:off x="7712800" y="1494161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Infusion 1</a:t>
            </a:r>
          </a:p>
        </p:txBody>
      </p:sp>
      <p:sp>
        <p:nvSpPr>
          <p:cNvPr id="34" name="Oval 33"/>
          <p:cNvSpPr/>
          <p:nvPr/>
        </p:nvSpPr>
        <p:spPr>
          <a:xfrm>
            <a:off x="7464597" y="1863492"/>
            <a:ext cx="238132" cy="238144"/>
          </a:xfrm>
          <a:prstGeom prst="ellipse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712800" y="1810739"/>
            <a:ext cx="17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Infusion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82582" y="4740466"/>
            <a:ext cx="6712217" cy="666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67" b="1" dirty="0"/>
              <a:t>Patients have different PK</a:t>
            </a:r>
            <a:endParaRPr lang="en-CA" sz="1867" b="1" dirty="0"/>
          </a:p>
          <a:p>
            <a:r>
              <a:rPr lang="en-US" sz="1867" b="1" dirty="0"/>
              <a:t>Individual PK similar over time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085601" y="4864332"/>
            <a:ext cx="216024" cy="50405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Box 4"/>
          <p:cNvSpPr txBox="1"/>
          <p:nvPr/>
        </p:nvSpPr>
        <p:spPr>
          <a:xfrm>
            <a:off x="6340265" y="4885571"/>
            <a:ext cx="37490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Individualized dose</a:t>
            </a:r>
            <a:endParaRPr lang="en-CA" sz="1867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660140" y="2077084"/>
            <a:ext cx="5700521" cy="2919616"/>
            <a:chOff x="1995104" y="1557813"/>
            <a:chExt cx="4275391" cy="2189712"/>
          </a:xfrm>
        </p:grpSpPr>
        <p:sp>
          <p:nvSpPr>
            <p:cNvPr id="56" name="Oval 55"/>
            <p:cNvSpPr/>
            <p:nvPr/>
          </p:nvSpPr>
          <p:spPr>
            <a:xfrm>
              <a:off x="1995104" y="3297577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2695792" y="2771279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197062" y="2171107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742212" y="3423452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262261" y="2323105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4794611" y="1709740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354100" y="3403817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640753" y="2774744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091896" y="2510896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995104" y="3183277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2695792" y="2860583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197062" y="2349715"/>
              <a:ext cx="178599" cy="178608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3742212" y="3321423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262261" y="2437405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4794611" y="1557813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354100" y="3568917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40753" y="2979962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091896" y="2296276"/>
              <a:ext cx="178599" cy="178608"/>
            </a:xfrm>
            <a:prstGeom prst="ellipse">
              <a:avLst/>
            </a:prstGeom>
            <a:solidFill>
              <a:srgbClr val="F99F5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CA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5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292863"/>
              </p:ext>
            </p:extLst>
          </p:nvPr>
        </p:nvGraphicFramePr>
        <p:xfrm>
          <a:off x="140428" y="1426565"/>
          <a:ext cx="11686811" cy="51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1835366" y="1"/>
            <a:ext cx="9991873" cy="123841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algn="ctr"/>
            <a:r>
              <a:rPr lang="en-US" sz="4000"/>
              <a:t>Why </a:t>
            </a:r>
            <a:r>
              <a:rPr lang="en-US" sz="4000" dirty="0"/>
              <a:t>we cannot use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1361613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question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How would you rate the </a:t>
            </a:r>
            <a:r>
              <a:rPr lang="en-US" sz="3200" b="1" dirty="0">
                <a:solidFill>
                  <a:srgbClr val="FF0000"/>
                </a:solidFill>
              </a:rPr>
              <a:t>average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evidence for PK comparisons across concentrates?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Very high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High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Very low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0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question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does </a:t>
            </a:r>
            <a:r>
              <a:rPr lang="en-US" sz="3200" b="1" dirty="0">
                <a:solidFill>
                  <a:srgbClr val="FF0000"/>
                </a:solidFill>
              </a:rPr>
              <a:t>reduce the comparability of PK studies</a:t>
            </a:r>
            <a:r>
              <a:rPr lang="en-US" sz="3200" dirty="0"/>
              <a:t> of factor concentrates?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Population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Population characteristics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Study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Analysis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of the above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8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question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 following  is the </a:t>
            </a:r>
            <a:r>
              <a:rPr lang="en-US" sz="3200" b="1" dirty="0">
                <a:solidFill>
                  <a:srgbClr val="FF0000"/>
                </a:solidFill>
              </a:rPr>
              <a:t>most important barrier </a:t>
            </a:r>
            <a:r>
              <a:rPr lang="en-US" sz="3200" dirty="0"/>
              <a:t>to the use of average PK estimates </a:t>
            </a:r>
            <a:r>
              <a:rPr lang="en-US" sz="3200" b="1" dirty="0">
                <a:solidFill>
                  <a:srgbClr val="FF0000"/>
                </a:solidFill>
              </a:rPr>
              <a:t>for individual tailoring</a:t>
            </a:r>
            <a:r>
              <a:rPr lang="en-US" sz="3200" dirty="0"/>
              <a:t>?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Study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Population characteristics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Analysis method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Interindividual</a:t>
            </a:r>
            <a:r>
              <a:rPr lang="en-US" dirty="0"/>
              <a:t> variability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None of the above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74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292863"/>
              </p:ext>
            </p:extLst>
          </p:nvPr>
        </p:nvGraphicFramePr>
        <p:xfrm>
          <a:off x="140428" y="1426565"/>
          <a:ext cx="11686811" cy="51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1835366" y="1"/>
            <a:ext cx="9991873" cy="123841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algn="ctr"/>
            <a:r>
              <a:rPr lang="en-US" sz="4000"/>
              <a:t>Why </a:t>
            </a:r>
            <a:r>
              <a:rPr lang="en-US" sz="4000" dirty="0"/>
              <a:t>we cannot use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685002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143328"/>
              </p:ext>
            </p:extLst>
          </p:nvPr>
        </p:nvGraphicFramePr>
        <p:xfrm>
          <a:off x="140428" y="1426565"/>
          <a:ext cx="11686811" cy="51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3"/>
          <p:cNvSpPr txBox="1">
            <a:spLocks/>
          </p:cNvSpPr>
          <p:nvPr/>
        </p:nvSpPr>
        <p:spPr>
          <a:xfrm>
            <a:off x="1835366" y="1"/>
            <a:ext cx="9991873" cy="123841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algn="ctr"/>
            <a:r>
              <a:rPr lang="en-US" sz="4000"/>
              <a:t>Why </a:t>
            </a:r>
            <a:r>
              <a:rPr lang="en-US" sz="4000" dirty="0"/>
              <a:t>we cannot use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1060100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Individual PK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1824" y="2873829"/>
            <a:ext cx="360040" cy="209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05" y="1325563"/>
            <a:ext cx="9196061" cy="4412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0653" y="1958628"/>
            <a:ext cx="46490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Specific patient</a:t>
            </a:r>
          </a:p>
          <a:p>
            <a:r>
              <a:rPr lang="en-US" sz="2800" dirty="0"/>
              <a:t>Specific concentrate</a:t>
            </a:r>
          </a:p>
          <a:p>
            <a:r>
              <a:rPr lang="en-US" sz="2800" dirty="0"/>
              <a:t>(Limited) set of measured data</a:t>
            </a:r>
          </a:p>
        </p:txBody>
      </p:sp>
    </p:spTree>
    <p:extLst>
      <p:ext uri="{BB962C8B-B14F-4D97-AF65-F5344CB8AC3E}">
        <p14:creationId xmlns:p14="http://schemas.microsoft.com/office/powerpoint/2010/main" val="1680827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9" y="1"/>
            <a:ext cx="7145248" cy="6310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0766068" cy="6323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3522"/>
            <a:ext cx="12192000" cy="5830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079" y="1037215"/>
            <a:ext cx="12192000" cy="530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655" t="1477" r="4795" b="82065"/>
          <a:stretch/>
        </p:blipFill>
        <p:spPr>
          <a:xfrm>
            <a:off x="1" y="1037216"/>
            <a:ext cx="12149377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74736" y="160638"/>
            <a:ext cx="386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important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PK?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324611" y="5323262"/>
            <a:ext cx="3867389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5575" indent="-1555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6075" indent="-169863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23875" indent="-153988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tabLst/>
              <a:defRPr sz="1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77863" indent="-153988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9625" indent="-117475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2800" dirty="0">
                <a:solidFill>
                  <a:schemeClr val="bg1"/>
                </a:solidFill>
              </a:rPr>
              <a:t>Alfonso Iorio</a:t>
            </a:r>
          </a:p>
          <a:p>
            <a:pPr marL="0" indent="0" algn="r">
              <a:buNone/>
            </a:pPr>
            <a:r>
              <a:rPr lang="de-DE" sz="2800" dirty="0">
                <a:solidFill>
                  <a:schemeClr val="bg1"/>
                </a:solidFill>
              </a:rPr>
              <a:t>McMaster University </a:t>
            </a:r>
          </a:p>
          <a:p>
            <a:pPr marL="0" indent="0" algn="r">
              <a:buNone/>
            </a:pPr>
            <a:r>
              <a:rPr lang="de-DE" sz="2800" dirty="0">
                <a:solidFill>
                  <a:schemeClr val="bg1"/>
                </a:solidFill>
              </a:rPr>
              <a:t>Hamilton ON Canada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48128" y="-8805"/>
            <a:ext cx="385011" cy="162360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GB" dirty="0" err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2" y="-1001"/>
            <a:ext cx="2713863" cy="1622523"/>
          </a:xfrm>
          <a:prstGeom prst="rect">
            <a:avLst/>
          </a:prstGeom>
        </p:spPr>
      </p:pic>
      <p:pic>
        <p:nvPicPr>
          <p:cNvPr id="17" name="Content Placeholder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0982" y="9139"/>
            <a:ext cx="12312000" cy="69111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54417" y="159636"/>
            <a:ext cx="38632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The Practical Use of Pharmacokinetics in Hemophilia Care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8050241" y="4721683"/>
            <a:ext cx="3867389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5575" indent="-155575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6075" indent="-169863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23875" indent="-153988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tabLst/>
              <a:defRPr sz="1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77863" indent="-153988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9625" indent="-117475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4000" dirty="0" err="1">
                <a:solidFill>
                  <a:schemeClr val="bg1"/>
                </a:solidFill>
              </a:rPr>
              <a:t>Myth</a:t>
            </a:r>
            <a:endParaRPr lang="de-DE" sz="4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de-DE" sz="4000" dirty="0" err="1">
                <a:solidFill>
                  <a:schemeClr val="bg1"/>
                </a:solidFill>
              </a:rPr>
              <a:t>Or</a:t>
            </a:r>
            <a:endParaRPr lang="de-DE" sz="4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de-DE" sz="4000" dirty="0">
                <a:solidFill>
                  <a:schemeClr val="bg1"/>
                </a:solidFill>
              </a:rPr>
              <a:t>Reality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" y="1"/>
            <a:ext cx="2713863" cy="16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34653" y="225758"/>
            <a:ext cx="8919410" cy="713539"/>
          </a:xfrm>
        </p:spPr>
        <p:txBody>
          <a:bodyPr/>
          <a:lstStyle/>
          <a:p>
            <a:r>
              <a:rPr lang="en-US" dirty="0"/>
              <a:t>Back-of-napkin individual PK profiling?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97" r="816" b="1027"/>
          <a:stretch/>
        </p:blipFill>
        <p:spPr>
          <a:xfrm>
            <a:off x="2534653" y="939297"/>
            <a:ext cx="8568267" cy="50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41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Back-of-napkin individual PK profiling?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4932" y="1071996"/>
            <a:ext cx="6459104" cy="3569277"/>
            <a:chOff x="1936750" y="933450"/>
            <a:chExt cx="8318500" cy="4991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6750" y="933450"/>
              <a:ext cx="8318500" cy="49911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2441448" y="2127949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663952" y="3325527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52672" y="4876800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257800" y="5212080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72148" y="1128570"/>
            <a:ext cx="6185561" cy="3512703"/>
            <a:chOff x="1905000" y="952500"/>
            <a:chExt cx="8382000" cy="495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952500"/>
              <a:ext cx="8382000" cy="495300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615184" y="3913632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68168" y="4345623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392424" y="4663440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3" y="1128570"/>
            <a:ext cx="11264661" cy="48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8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700" dirty="0"/>
              <a:t>The WAPPS-</a:t>
            </a:r>
            <a:r>
              <a:rPr lang="en-CA" sz="3700" dirty="0" err="1"/>
              <a:t>Hemo</a:t>
            </a:r>
            <a:r>
              <a:rPr lang="en-CA" sz="3700" dirty="0"/>
              <a:t> co-investigator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62699" y="1598223"/>
            <a:ext cx="2464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WAPPS-Hemo network:</a:t>
            </a:r>
          </a:p>
          <a:p>
            <a:endParaRPr lang="en-CA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CA" sz="2400" dirty="0">
                <a:solidFill>
                  <a:schemeClr val="accent4">
                    <a:lumMod val="75000"/>
                  </a:schemeClr>
                </a:solidFill>
              </a:rPr>
              <a:t>114 </a:t>
            </a:r>
            <a:r>
              <a:rPr lang="en-CA" sz="2400" dirty="0"/>
              <a:t>registered HTC</a:t>
            </a:r>
          </a:p>
          <a:p>
            <a:endParaRPr lang="en-CA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CA" sz="2400" dirty="0">
                <a:solidFill>
                  <a:schemeClr val="accent4">
                    <a:lumMod val="75000"/>
                  </a:schemeClr>
                </a:solidFill>
              </a:rPr>
              <a:t>32 </a:t>
            </a:r>
            <a:r>
              <a:rPr lang="en-CA" sz="2400" dirty="0"/>
              <a:t>different countries</a:t>
            </a:r>
          </a:p>
          <a:p>
            <a:endParaRPr lang="en-CA" sz="2400" dirty="0"/>
          </a:p>
          <a:p>
            <a:r>
              <a:rPr lang="en-CA" sz="2400" dirty="0"/>
              <a:t>1550 patients</a:t>
            </a:r>
          </a:p>
          <a:p>
            <a:endParaRPr lang="en-CA" sz="2400" dirty="0"/>
          </a:p>
          <a:p>
            <a:r>
              <a:rPr lang="en-CA" sz="2400" dirty="0"/>
              <a:t>2459 infusions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6" y="1343697"/>
            <a:ext cx="8739363" cy="4569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857" y="5605521"/>
            <a:ext cx="3951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www.wapps-hemo.org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7022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Inhibitors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2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Observational studies, comparing</a:t>
            </a:r>
          </a:p>
          <a:p>
            <a:pPr lvl="1"/>
            <a:r>
              <a:rPr lang="en-US" sz="3200" dirty="0"/>
              <a:t>Exposed</a:t>
            </a:r>
          </a:p>
          <a:p>
            <a:pPr lvl="1"/>
            <a:r>
              <a:rPr lang="en-US" sz="3200" dirty="0"/>
              <a:t>Non-exposed</a:t>
            </a:r>
          </a:p>
          <a:p>
            <a:endParaRPr lang="en-US" dirty="0"/>
          </a:p>
          <a:p>
            <a:r>
              <a:rPr lang="en-US" dirty="0"/>
              <a:t>Smoke and cancer</a:t>
            </a:r>
          </a:p>
          <a:p>
            <a:pPr lvl="1"/>
            <a:r>
              <a:rPr lang="en-US" dirty="0"/>
              <a:t>Packs/year, age, sex</a:t>
            </a:r>
          </a:p>
          <a:p>
            <a:r>
              <a:rPr lang="en-US" dirty="0"/>
              <a:t>Rheumatoid arthritis and myocardial infarction</a:t>
            </a:r>
          </a:p>
          <a:p>
            <a:pPr lvl="1"/>
            <a:r>
              <a:rPr lang="en-US" dirty="0"/>
              <a:t>Treatment, treatment duration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68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4" y="0"/>
            <a:ext cx="8035636" cy="60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9525" y="6581001"/>
            <a:ext cx="4562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Coppola A </a:t>
            </a:r>
            <a:r>
              <a:rPr lang="en-US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et al. Haemophilia</a:t>
            </a:r>
            <a:r>
              <a:rPr lang="en-US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en-US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16 </a:t>
            </a:r>
            <a:r>
              <a:rPr lang="en-US" sz="12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Suppl</a:t>
            </a:r>
            <a:r>
              <a:rPr lang="en-US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1</a:t>
            </a:r>
            <a:r>
              <a:rPr lang="en-US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:13–9.</a:t>
            </a:r>
          </a:p>
        </p:txBody>
      </p:sp>
    </p:spTree>
    <p:extLst>
      <p:ext uri="{BB962C8B-B14F-4D97-AF65-F5344CB8AC3E}">
        <p14:creationId xmlns:p14="http://schemas.microsoft.com/office/powerpoint/2010/main" val="1175628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2"/>
          <p:cNvGrpSpPr>
            <a:grpSpLocks/>
          </p:cNvGrpSpPr>
          <p:nvPr/>
        </p:nvGrpSpPr>
        <p:grpSpPr bwMode="auto">
          <a:xfrm>
            <a:off x="3733800" y="0"/>
            <a:ext cx="8458200" cy="5638800"/>
            <a:chOff x="1386949" y="1780404"/>
            <a:chExt cx="6335809" cy="4098899"/>
          </a:xfrm>
        </p:grpSpPr>
        <p:pic>
          <p:nvPicPr>
            <p:cNvPr id="74755" name="Immagine 1" descr="figure 1 ver 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5" t="9378" r="1563" b="8681"/>
            <a:stretch>
              <a:fillRect/>
            </a:stretch>
          </p:blipFill>
          <p:spPr bwMode="auto">
            <a:xfrm>
              <a:off x="1386949" y="1780404"/>
              <a:ext cx="6335809" cy="4098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934350" y="3371728"/>
              <a:ext cx="215236" cy="21579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187156" y="5642811"/>
            <a:ext cx="7004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2400">
                <a:effectLst/>
              </a:rPr>
              <a:t>Iorio </a:t>
            </a:r>
            <a:r>
              <a:rPr lang="en-US" sz="2400" dirty="0">
                <a:effectLst/>
              </a:rPr>
              <a:t>A, </a:t>
            </a:r>
            <a:r>
              <a:rPr lang="en-US" sz="2400" dirty="0" err="1">
                <a:effectLst/>
              </a:rPr>
              <a:t>Puccetti</a:t>
            </a:r>
            <a:r>
              <a:rPr lang="en-US" sz="2400" dirty="0">
                <a:effectLst/>
              </a:rPr>
              <a:t> P, </a:t>
            </a:r>
            <a:r>
              <a:rPr lang="en-US" sz="2400" dirty="0" err="1">
                <a:effectLst/>
              </a:rPr>
              <a:t>Makris</a:t>
            </a:r>
            <a:r>
              <a:rPr lang="en-US" sz="2400" dirty="0">
                <a:effectLst/>
              </a:rPr>
              <a:t> M. Clotting factor concentrate switching and inhibitor development in hemophilia A. </a:t>
            </a:r>
            <a:r>
              <a:rPr lang="en-US" sz="2400" i="1" dirty="0">
                <a:effectLst/>
              </a:rPr>
              <a:t>Blood</a:t>
            </a:r>
            <a:r>
              <a:rPr lang="en-US" sz="2400" dirty="0">
                <a:effectLst/>
              </a:rPr>
              <a:t> 2012; </a:t>
            </a:r>
            <a:r>
              <a:rPr lang="en-US" sz="2400" b="1" dirty="0">
                <a:effectLst/>
              </a:rPr>
              <a:t>120</a:t>
            </a:r>
            <a:r>
              <a:rPr lang="en-US" sz="2400" dirty="0">
                <a:effectLst/>
              </a:rPr>
              <a:t>: 720–7. </a:t>
            </a:r>
          </a:p>
        </p:txBody>
      </p:sp>
    </p:spTree>
    <p:extLst>
      <p:ext uri="{BB962C8B-B14F-4D97-AF65-F5344CB8AC3E}">
        <p14:creationId xmlns:p14="http://schemas.microsoft.com/office/powerpoint/2010/main" val="1481580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Exposure is not sufficiently standardized:</a:t>
            </a:r>
          </a:p>
          <a:p>
            <a:endParaRPr lang="en-US" sz="3200" dirty="0"/>
          </a:p>
          <a:p>
            <a:r>
              <a:rPr lang="en-US" sz="3200" dirty="0"/>
              <a:t>Dose, frequency, reason for treatment, concomitant events/treatments</a:t>
            </a:r>
          </a:p>
          <a:p>
            <a:endParaRPr lang="en-US" sz="3200" dirty="0"/>
          </a:p>
          <a:p>
            <a:r>
              <a:rPr lang="en-US" sz="3200" dirty="0"/>
              <a:t>Even with the concentrate associated with the lowest risk, the risk is still too high</a:t>
            </a:r>
          </a:p>
        </p:txBody>
      </p:sp>
    </p:spTree>
    <p:extLst>
      <p:ext uri="{BB962C8B-B14F-4D97-AF65-F5344CB8AC3E}">
        <p14:creationId xmlns:p14="http://schemas.microsoft.com/office/powerpoint/2010/main" val="711061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risk of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studies preformed to date have failed to produce evidence impacting on clinical practice</a:t>
            </a:r>
          </a:p>
          <a:p>
            <a:endParaRPr lang="en-US" dirty="0"/>
          </a:p>
          <a:p>
            <a:r>
              <a:rPr lang="en-US" dirty="0"/>
              <a:t>We need a paradigm shift </a:t>
            </a:r>
            <a:r>
              <a:rPr lang="mr-IN" dirty="0"/>
              <a:t>–</a:t>
            </a:r>
            <a:r>
              <a:rPr lang="en-US" dirty="0"/>
              <a:t> an innovative, alternative approach</a:t>
            </a:r>
          </a:p>
          <a:p>
            <a:endParaRPr lang="en-US" dirty="0"/>
          </a:p>
          <a:p>
            <a:r>
              <a:rPr lang="en-US" dirty="0"/>
              <a:t>Mimetics and gene therapy are both changing the landscape, in different ways</a:t>
            </a:r>
          </a:p>
          <a:p>
            <a:endParaRPr lang="en-US" dirty="0"/>
          </a:p>
          <a:p>
            <a:r>
              <a:rPr lang="en-US" dirty="0"/>
              <a:t>NIH research initiative</a:t>
            </a:r>
          </a:p>
        </p:txBody>
      </p:sp>
    </p:spTree>
    <p:extLst>
      <p:ext uri="{BB962C8B-B14F-4D97-AF65-F5344CB8AC3E}">
        <p14:creationId xmlns:p14="http://schemas.microsoft.com/office/powerpoint/2010/main" val="1023103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is prevention and cure, not prediction 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6509"/>
            <a:ext cx="10515600" cy="4851400"/>
          </a:xfrm>
        </p:spPr>
        <p:txBody>
          <a:bodyPr>
            <a:normAutofit fontScale="92500" lnSpcReduction="20000"/>
          </a:bodyPr>
          <a:lstStyle/>
          <a:p>
            <a:pPr marL="585788" indent="-585788">
              <a:buAutoNum type="arabicPlain"/>
            </a:pPr>
            <a:r>
              <a:rPr lang="en-US" dirty="0">
                <a:effectLst/>
              </a:rPr>
              <a:t>Sherman A, Biswas M, Herzog RW. </a:t>
            </a:r>
            <a:r>
              <a:rPr lang="en-US" b="1" dirty="0">
                <a:solidFill>
                  <a:srgbClr val="FF0000"/>
                </a:solidFill>
                <a:effectLst/>
              </a:rPr>
              <a:t>Innovative Approaches for Immune Tolerance</a:t>
            </a:r>
            <a:r>
              <a:rPr lang="en-US" dirty="0">
                <a:effectLst/>
              </a:rPr>
              <a:t> to Factor VIII in the Treatment of Hemophilia A. </a:t>
            </a:r>
            <a:r>
              <a:rPr lang="en-US" i="1" dirty="0">
                <a:effectLst/>
              </a:rPr>
              <a:t>Front </a:t>
            </a:r>
            <a:r>
              <a:rPr lang="en-US" i="1" dirty="0" err="1">
                <a:effectLst/>
              </a:rPr>
              <a:t>Immunol</a:t>
            </a:r>
            <a:r>
              <a:rPr lang="en-US" dirty="0">
                <a:effectLst/>
              </a:rPr>
              <a:t> 2017; </a:t>
            </a:r>
            <a:r>
              <a:rPr lang="en-US" b="1" dirty="0">
                <a:effectLst/>
              </a:rPr>
              <a:t>8</a:t>
            </a:r>
            <a:r>
              <a:rPr lang="en-US" dirty="0">
                <a:effectLst/>
              </a:rPr>
              <a:t>: 1604. </a:t>
            </a:r>
          </a:p>
          <a:p>
            <a:pPr marL="585788" indent="-585788">
              <a:buAutoNum type="arabicPlain"/>
            </a:pPr>
            <a:r>
              <a:rPr lang="en-US" dirty="0">
                <a:effectLst/>
              </a:rPr>
              <a:t>Kwon K et al. Expression and assembly of largest foreign protein in chloroplasts: </a:t>
            </a:r>
            <a:r>
              <a:rPr lang="en-US" b="1" dirty="0">
                <a:solidFill>
                  <a:srgbClr val="FF0000"/>
                </a:solidFill>
                <a:effectLst/>
              </a:rPr>
              <a:t>Oral delivery of human FVIII</a:t>
            </a:r>
            <a:r>
              <a:rPr lang="en-US" dirty="0">
                <a:effectLst/>
              </a:rPr>
              <a:t> made in lettuce chloroplasts robustly suppresses inhibitor formation in hemophilia A mice. </a:t>
            </a:r>
            <a:r>
              <a:rPr lang="en-US" i="1" dirty="0">
                <a:effectLst/>
              </a:rPr>
              <a:t>Plant </a:t>
            </a:r>
            <a:r>
              <a:rPr lang="en-US" i="1" dirty="0" err="1">
                <a:effectLst/>
              </a:rPr>
              <a:t>Biotechnol</a:t>
            </a:r>
            <a:r>
              <a:rPr lang="en-US" i="1" dirty="0">
                <a:effectLst/>
              </a:rPr>
              <a:t> J</a:t>
            </a:r>
            <a:r>
              <a:rPr lang="en-US" dirty="0">
                <a:effectLst/>
              </a:rPr>
              <a:t> 2017; : 1–13. </a:t>
            </a:r>
          </a:p>
          <a:p>
            <a:pPr marL="585788" indent="-585788">
              <a:buNone/>
            </a:pPr>
            <a:r>
              <a:rPr lang="en-US" dirty="0"/>
              <a:t>3</a:t>
            </a:r>
            <a:r>
              <a:rPr lang="en-US" dirty="0">
                <a:effectLst/>
              </a:rPr>
              <a:t> 	</a:t>
            </a:r>
            <a:r>
              <a:rPr lang="en-US" dirty="0" err="1">
                <a:effectLst/>
              </a:rPr>
              <a:t>Parvathaneni</a:t>
            </a:r>
            <a:r>
              <a:rPr lang="en-US" dirty="0">
                <a:effectLst/>
              </a:rPr>
              <a:t> K et al. Hemophilia A inhibitor treatment: the promise of </a:t>
            </a:r>
            <a:r>
              <a:rPr lang="en-US" b="1" dirty="0">
                <a:solidFill>
                  <a:srgbClr val="FF0000"/>
                </a:solidFill>
                <a:effectLst/>
              </a:rPr>
              <a:t>engineered T-cell therapy</a:t>
            </a:r>
            <a:r>
              <a:rPr lang="en-US" dirty="0">
                <a:effectLst/>
              </a:rPr>
              <a:t>. </a:t>
            </a:r>
            <a:r>
              <a:rPr lang="en-US" i="1" dirty="0" err="1">
                <a:effectLst/>
              </a:rPr>
              <a:t>Transl</a:t>
            </a:r>
            <a:r>
              <a:rPr lang="en-US" i="1" dirty="0">
                <a:effectLst/>
              </a:rPr>
              <a:t> Res</a:t>
            </a:r>
            <a:r>
              <a:rPr lang="en-US" dirty="0">
                <a:effectLst/>
              </a:rPr>
              <a:t> Elsevier Inc.; 2017; </a:t>
            </a:r>
            <a:r>
              <a:rPr lang="en-US" b="1" dirty="0">
                <a:effectLst/>
              </a:rPr>
              <a:t>187</a:t>
            </a:r>
            <a:r>
              <a:rPr lang="en-US" dirty="0">
                <a:effectLst/>
              </a:rPr>
              <a:t>: 44–52. Lai JD, </a:t>
            </a:r>
            <a:r>
              <a:rPr lang="en-US" dirty="0" err="1">
                <a:effectLst/>
              </a:rPr>
              <a:t>Lillicrap</a:t>
            </a:r>
            <a:r>
              <a:rPr lang="en-US" dirty="0">
                <a:effectLst/>
              </a:rPr>
              <a:t> D. Factor VIII inhibitors: Advances in basic and translational science. </a:t>
            </a:r>
            <a:r>
              <a:rPr lang="en-US" i="1" dirty="0" err="1">
                <a:effectLst/>
              </a:rPr>
              <a:t>Int</a:t>
            </a:r>
            <a:r>
              <a:rPr lang="en-US" i="1" dirty="0">
                <a:effectLst/>
              </a:rPr>
              <a:t> J Lab </a:t>
            </a:r>
            <a:r>
              <a:rPr lang="en-US" i="1" dirty="0" err="1">
                <a:effectLst/>
              </a:rPr>
              <a:t>Hematol</a:t>
            </a:r>
            <a:r>
              <a:rPr lang="en-US" dirty="0">
                <a:effectLst/>
              </a:rPr>
              <a:t> 2017; </a:t>
            </a:r>
            <a:r>
              <a:rPr lang="en-US" b="1" dirty="0">
                <a:effectLst/>
              </a:rPr>
              <a:t>39</a:t>
            </a:r>
            <a:r>
              <a:rPr lang="en-US" dirty="0">
                <a:effectLst/>
              </a:rPr>
              <a:t>: 6–13. </a:t>
            </a:r>
          </a:p>
          <a:p>
            <a:pPr marL="585788" indent="-585788">
              <a:buNone/>
            </a:pPr>
            <a:r>
              <a:rPr lang="en-US" dirty="0"/>
              <a:t>4</a:t>
            </a:r>
            <a:r>
              <a:rPr lang="en-US" dirty="0">
                <a:effectLst/>
              </a:rPr>
              <a:t> 	</a:t>
            </a:r>
            <a:r>
              <a:rPr lang="en-US" dirty="0" err="1">
                <a:effectLst/>
              </a:rPr>
              <a:t>Meunier</a:t>
            </a:r>
            <a:r>
              <a:rPr lang="en-US" dirty="0">
                <a:effectLst/>
              </a:rPr>
              <a:t> S et al. CD4 T cells specific for factor VIII are present at high frequency in </a:t>
            </a:r>
            <a:r>
              <a:rPr lang="en-US" b="1" dirty="0">
                <a:solidFill>
                  <a:srgbClr val="FF0000"/>
                </a:solidFill>
                <a:effectLst/>
              </a:rPr>
              <a:t>healthy donors </a:t>
            </a:r>
            <a:r>
              <a:rPr lang="en-US" dirty="0">
                <a:effectLst/>
              </a:rPr>
              <a:t>and comprise naïve and memory cells. </a:t>
            </a:r>
            <a:r>
              <a:rPr lang="en-US" i="1" dirty="0">
                <a:effectLst/>
              </a:rPr>
              <a:t>Blood </a:t>
            </a:r>
            <a:r>
              <a:rPr lang="en-US" i="1" dirty="0" err="1">
                <a:effectLst/>
              </a:rPr>
              <a:t>Adv</a:t>
            </a:r>
            <a:r>
              <a:rPr lang="en-US" dirty="0">
                <a:effectLst/>
              </a:rPr>
              <a:t> 2017; </a:t>
            </a:r>
            <a:r>
              <a:rPr lang="en-US" b="1" dirty="0">
                <a:effectLst/>
              </a:rPr>
              <a:t>1</a:t>
            </a:r>
            <a:r>
              <a:rPr lang="en-US" dirty="0">
                <a:effectLst/>
              </a:rPr>
              <a:t>: 1842–7.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51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Question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Do you use individual PK profiling for tailoring of prophylaxis in </a:t>
            </a:r>
            <a:r>
              <a:rPr lang="en-US" sz="4400" dirty="0" err="1"/>
              <a:t>hemophiilia</a:t>
            </a:r>
            <a:r>
              <a:rPr lang="en-US" sz="4400" dirty="0"/>
              <a:t>?</a:t>
            </a:r>
          </a:p>
          <a:p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YES, in most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YES, in some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NO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1490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</a:t>
            </a:r>
            <a:r>
              <a:rPr lang="mr-IN" dirty="0"/>
              <a:t>–</a:t>
            </a:r>
            <a:r>
              <a:rPr lang="en-US" dirty="0"/>
              <a:t> and questions 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www.wapps-hemo.org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89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Do you use WAPPS for individual PK profiling of your patients?</a:t>
            </a:r>
          </a:p>
          <a:p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YES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Not yet, but maybe I will someday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NO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470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56"/>
            <a:ext cx="12192000" cy="3207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624" y="4034928"/>
            <a:ext cx="7270376" cy="2823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01852" y="29023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indent="-406400"/>
            <a:r>
              <a:rPr lang="en-US" sz="2800" i="1">
                <a:effectLst/>
              </a:rPr>
              <a:t>Hematology</a:t>
            </a:r>
            <a:r>
              <a:rPr lang="en-US" sz="2800">
                <a:effectLst/>
              </a:rPr>
              <a:t> </a:t>
            </a:r>
            <a:r>
              <a:rPr lang="en-US" sz="2800" dirty="0">
                <a:effectLst/>
              </a:rPr>
              <a:t>2017; </a:t>
            </a:r>
            <a:r>
              <a:rPr lang="en-US" sz="2800" b="1" dirty="0">
                <a:effectLst/>
              </a:rPr>
              <a:t>2017</a:t>
            </a:r>
            <a:r>
              <a:rPr lang="en-US" sz="2800" dirty="0">
                <a:effectLst/>
              </a:rPr>
              <a:t>: 595–604. </a:t>
            </a:r>
          </a:p>
        </p:txBody>
      </p:sp>
    </p:spTree>
    <p:extLst>
      <p:ext uri="{BB962C8B-B14F-4D97-AF65-F5344CB8AC3E}">
        <p14:creationId xmlns:p14="http://schemas.microsoft.com/office/powerpoint/2010/main" val="188919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884" y="490453"/>
            <a:ext cx="8959516" cy="717558"/>
          </a:xfrm>
        </p:spPr>
        <p:txBody>
          <a:bodyPr>
            <a:normAutofit/>
          </a:bodyPr>
          <a:lstStyle/>
          <a:p>
            <a:pPr algn="l"/>
            <a:r>
              <a:rPr lang="en-CA" dirty="0"/>
              <a:t>Hemophilia treatment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5420589" y="1208011"/>
          <a:ext cx="723235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1662647"/>
            <a:ext cx="57525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r>
              <a:rPr lang="en-CA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Comprehensive care is the cornerstone of effective hemophilia treatment</a:t>
            </a:r>
          </a:p>
          <a:p>
            <a:pPr marL="34289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endParaRPr lang="en-CA" sz="2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89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r>
              <a:rPr lang="en-CA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Prophylactic factor replacement therapy</a:t>
            </a:r>
          </a:p>
          <a:p>
            <a:pPr marL="952476" lvl="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r>
              <a:rPr lang="en-CA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1960s, Sweden</a:t>
            </a:r>
          </a:p>
          <a:p>
            <a:pPr marL="952476" lvl="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r>
              <a:rPr lang="en-CA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non-severe hemophilia patients do not bleed spontaneously</a:t>
            </a:r>
          </a:p>
          <a:p>
            <a:pPr marL="34289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891" indent="-342891" defTabSz="914377">
              <a:buClr>
                <a:srgbClr val="A5B592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Many guidelines, no consensus on optimal treatment regimen</a:t>
            </a:r>
            <a:endParaRPr lang="en-CA" sz="2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891" indent="-342891" defTabSz="914377">
              <a:buClr>
                <a:srgbClr val="A5B592"/>
              </a:buClr>
              <a:buFont typeface="Arial" panose="020B0604020202020204" pitchFamily="34" charset="0"/>
              <a:buChar char="•"/>
            </a:pPr>
            <a:endParaRPr lang="en-CA" sz="2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891" indent="-342891" defTabSz="914377">
              <a:buClr>
                <a:srgbClr val="A5B592"/>
              </a:buClr>
              <a:buFont typeface="Arial" panose="020B0604020202020204" pitchFamily="34" charset="0"/>
              <a:buChar char="•"/>
            </a:pPr>
            <a:endParaRPr lang="en-CA" sz="2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4360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3958107" cy="3537599"/>
          </a:xfrm>
        </p:spPr>
        <p:txBody>
          <a:bodyPr/>
          <a:lstStyle/>
          <a:p>
            <a:r>
              <a:rPr lang="en-US" dirty="0"/>
              <a:t>Regulatory level</a:t>
            </a:r>
          </a:p>
          <a:p>
            <a:endParaRPr lang="en-US" dirty="0"/>
          </a:p>
          <a:p>
            <a:pPr lvl="1"/>
            <a:r>
              <a:rPr lang="en-US" sz="2667" dirty="0"/>
              <a:t>Concentrates approved by proving their bio-equivalence</a:t>
            </a:r>
          </a:p>
          <a:p>
            <a:pPr lvl="2"/>
            <a:r>
              <a:rPr lang="en-US" sz="2400" dirty="0"/>
              <a:t>Formal PK studies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7307" y="2187070"/>
            <a:ext cx="7014693" cy="3537599"/>
          </a:xfrm>
        </p:spPr>
        <p:txBody>
          <a:bodyPr/>
          <a:lstStyle/>
          <a:p>
            <a:r>
              <a:rPr lang="en-US" dirty="0"/>
              <a:t>Clinical level</a:t>
            </a:r>
          </a:p>
          <a:p>
            <a:endParaRPr lang="en-US" dirty="0"/>
          </a:p>
          <a:p>
            <a:pPr lvl="1"/>
            <a:r>
              <a:rPr lang="en-US" sz="2667" dirty="0"/>
              <a:t>Prophylaxis “empirically” managed by targeting a (0.01 IU/mL) target level</a:t>
            </a:r>
          </a:p>
          <a:p>
            <a:pPr lvl="1"/>
            <a:r>
              <a:rPr lang="en-US" sz="2667" dirty="0" err="1"/>
              <a:t>Peri</a:t>
            </a:r>
            <a:r>
              <a:rPr lang="en-US" sz="2667" dirty="0"/>
              <a:t>-surgical management based on longitudinal factor level measurements</a:t>
            </a:r>
          </a:p>
          <a:p>
            <a:pPr lvl="1"/>
            <a:r>
              <a:rPr lang="en-US" sz="2667" dirty="0"/>
              <a:t>ITI success/failure judged upon by ”normalization” of half-life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Pharmacokinetics and Hemophilia</a:t>
            </a:r>
          </a:p>
        </p:txBody>
      </p:sp>
      <p:pic>
        <p:nvPicPr>
          <p:cNvPr id="1026" name="Picture 2" descr="mage result for fda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r="5649"/>
          <a:stretch/>
        </p:blipFill>
        <p:spPr bwMode="auto">
          <a:xfrm>
            <a:off x="0" y="4430828"/>
            <a:ext cx="2252280" cy="18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518" y="42159"/>
            <a:ext cx="2331549" cy="26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12951" y="1323028"/>
          <a:ext cx="8183563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817" y="254200"/>
            <a:ext cx="9065004" cy="743506"/>
          </a:xfrm>
        </p:spPr>
        <p:txBody>
          <a:bodyPr>
            <a:normAutofit fontScale="90000"/>
          </a:bodyPr>
          <a:lstStyle/>
          <a:p>
            <a:r>
              <a:rPr lang="en-US" dirty="0"/>
              <a:t>Plasma Drug Disposition </a:t>
            </a:r>
            <a:r>
              <a:rPr lang="en-US"/>
              <a:t>after an IV </a:t>
            </a:r>
            <a:r>
              <a:rPr lang="en-US" dirty="0"/>
              <a:t>bolus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3631" y="5483910"/>
            <a:ext cx="1578317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Time (hours)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2580" y="2246771"/>
            <a:ext cx="489365" cy="208005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Concentration (%)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4266" y="2079919"/>
            <a:ext cx="202950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Aft>
                <a:spcPct val="0"/>
              </a:spcAft>
              <a:tabLst>
                <a:tab pos="1828800" algn="r"/>
              </a:tabLst>
            </a:pPr>
            <a:r>
              <a:rPr lang="en-US" b="1" dirty="0">
                <a:solidFill>
                  <a:srgbClr val="000000"/>
                </a:solidFill>
              </a:rPr>
              <a:t>CL	1.725</a:t>
            </a: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tabLst>
                <a:tab pos="1828800" algn="r"/>
              </a:tabLst>
            </a:pPr>
            <a:r>
              <a:rPr lang="en-US" b="1" dirty="0">
                <a:solidFill>
                  <a:srgbClr val="000000"/>
                </a:solidFill>
              </a:rPr>
              <a:t>V1	9.560</a:t>
            </a: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tabLst>
                <a:tab pos="1828800" algn="r"/>
              </a:tabLst>
            </a:pPr>
            <a:r>
              <a:rPr lang="en-US" b="1" dirty="0">
                <a:solidFill>
                  <a:srgbClr val="000000"/>
                </a:solidFill>
              </a:rPr>
              <a:t>k	0.055</a:t>
            </a: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tabLst>
                <a:tab pos="1828800" algn="r"/>
              </a:tabLst>
            </a:pPr>
            <a:r>
              <a:rPr lang="en-US" b="1" dirty="0">
                <a:solidFill>
                  <a:srgbClr val="000000"/>
                </a:solidFill>
              </a:rPr>
              <a:t>Half-life (h)	12.5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78706" y="1287250"/>
            <a:ext cx="3726957" cy="498598"/>
            <a:chOff x="1354706" y="1287250"/>
            <a:chExt cx="3726957" cy="498598"/>
          </a:xfrm>
        </p:grpSpPr>
        <p:sp>
          <p:nvSpPr>
            <p:cNvPr id="7" name="Down Arrow 6"/>
            <p:cNvSpPr/>
            <p:nvPr/>
          </p:nvSpPr>
          <p:spPr bwMode="auto">
            <a:xfrm rot="5400000">
              <a:off x="1465804" y="1236936"/>
              <a:ext cx="365760" cy="587955"/>
            </a:xfrm>
            <a:prstGeom prst="downArrow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2662" y="1287250"/>
              <a:ext cx="313900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Peak, </a:t>
              </a:r>
              <a:r>
                <a:rPr lang="en-US" sz="2400" dirty="0" err="1">
                  <a:solidFill>
                    <a:srgbClr val="000000"/>
                  </a:solidFill>
                </a:rPr>
                <a:t>C</a:t>
              </a:r>
              <a:r>
                <a:rPr lang="en-US" sz="2400" baseline="-25000" dirty="0" err="1">
                  <a:solidFill>
                    <a:srgbClr val="000000"/>
                  </a:solidFill>
                </a:rPr>
                <a:t>max</a:t>
              </a:r>
              <a:r>
                <a:rPr lang="en-US" sz="2400" dirty="0">
                  <a:solidFill>
                    <a:srgbClr val="000000"/>
                  </a:solidFill>
                </a:rPr>
                <a:t>, Recovery</a:t>
              </a:r>
              <a:endParaRPr lang="it-IT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52034" y="4654769"/>
            <a:ext cx="1737438" cy="498598"/>
            <a:chOff x="6228033" y="4654769"/>
            <a:chExt cx="1737438" cy="498598"/>
          </a:xfrm>
        </p:grpSpPr>
        <p:sp>
          <p:nvSpPr>
            <p:cNvPr id="9" name="Down Arrow 8"/>
            <p:cNvSpPr/>
            <p:nvPr/>
          </p:nvSpPr>
          <p:spPr bwMode="auto">
            <a:xfrm rot="5400000">
              <a:off x="6339131" y="4598779"/>
              <a:ext cx="365760" cy="587955"/>
            </a:xfrm>
            <a:prstGeom prst="downArrow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15989" y="4654769"/>
              <a:ext cx="1149482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Trough</a:t>
              </a:r>
              <a:endParaRPr lang="it-IT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77817" y="1509256"/>
            <a:ext cx="4946508" cy="3580045"/>
            <a:chOff x="1153817" y="1522903"/>
            <a:chExt cx="4946508" cy="3580045"/>
          </a:xfrm>
        </p:grpSpPr>
        <p:sp>
          <p:nvSpPr>
            <p:cNvPr id="14" name="Freeform 13"/>
            <p:cNvSpPr/>
            <p:nvPr/>
          </p:nvSpPr>
          <p:spPr bwMode="auto">
            <a:xfrm>
              <a:off x="1153817" y="1522903"/>
              <a:ext cx="4946508" cy="3580045"/>
            </a:xfrm>
            <a:custGeom>
              <a:avLst/>
              <a:gdLst>
                <a:gd name="connsiteX0" fmla="*/ 4933243 w 5408442"/>
                <a:gd name="connsiteY0" fmla="*/ 3642089 h 3772718"/>
                <a:gd name="connsiteX1" fmla="*/ 3801129 w 5408442"/>
                <a:gd name="connsiteY1" fmla="*/ 3467918 h 3772718"/>
                <a:gd name="connsiteX2" fmla="*/ 3115329 w 5408442"/>
                <a:gd name="connsiteY2" fmla="*/ 3293746 h 3772718"/>
                <a:gd name="connsiteX3" fmla="*/ 2658129 w 5408442"/>
                <a:gd name="connsiteY3" fmla="*/ 3119575 h 3772718"/>
                <a:gd name="connsiteX4" fmla="*/ 2298900 w 5408442"/>
                <a:gd name="connsiteY4" fmla="*/ 2934518 h 3772718"/>
                <a:gd name="connsiteX5" fmla="*/ 1994100 w 5408442"/>
                <a:gd name="connsiteY5" fmla="*/ 2738575 h 3772718"/>
                <a:gd name="connsiteX6" fmla="*/ 1765500 w 5408442"/>
                <a:gd name="connsiteY6" fmla="*/ 2564404 h 3772718"/>
                <a:gd name="connsiteX7" fmla="*/ 1558672 w 5408442"/>
                <a:gd name="connsiteY7" fmla="*/ 2379346 h 3772718"/>
                <a:gd name="connsiteX8" fmla="*/ 1351843 w 5408442"/>
                <a:gd name="connsiteY8" fmla="*/ 2205175 h 3772718"/>
                <a:gd name="connsiteX9" fmla="*/ 1166786 w 5408442"/>
                <a:gd name="connsiteY9" fmla="*/ 2009232 h 3772718"/>
                <a:gd name="connsiteX10" fmla="*/ 1025272 w 5408442"/>
                <a:gd name="connsiteY10" fmla="*/ 1802404 h 3772718"/>
                <a:gd name="connsiteX11" fmla="*/ 883757 w 5408442"/>
                <a:gd name="connsiteY11" fmla="*/ 1617346 h 3772718"/>
                <a:gd name="connsiteX12" fmla="*/ 731357 w 5408442"/>
                <a:gd name="connsiteY12" fmla="*/ 1454061 h 3772718"/>
                <a:gd name="connsiteX13" fmla="*/ 611615 w 5408442"/>
                <a:gd name="connsiteY13" fmla="*/ 1247232 h 3772718"/>
                <a:gd name="connsiteX14" fmla="*/ 502757 w 5408442"/>
                <a:gd name="connsiteY14" fmla="*/ 1083946 h 3772718"/>
                <a:gd name="connsiteX15" fmla="*/ 34672 w 5408442"/>
                <a:gd name="connsiteY15" fmla="*/ 147775 h 3772718"/>
                <a:gd name="connsiteX16" fmla="*/ 34672 w 5408442"/>
                <a:gd name="connsiteY16" fmla="*/ 223975 h 3772718"/>
                <a:gd name="connsiteX17" fmla="*/ 34672 w 5408442"/>
                <a:gd name="connsiteY17" fmla="*/ 267518 h 3772718"/>
                <a:gd name="connsiteX18" fmla="*/ 45557 w 5408442"/>
                <a:gd name="connsiteY18" fmla="*/ 3740061 h 3772718"/>
                <a:gd name="connsiteX19" fmla="*/ 45557 w 5408442"/>
                <a:gd name="connsiteY19" fmla="*/ 3740061 h 3772718"/>
                <a:gd name="connsiteX20" fmla="*/ 4944129 w 5408442"/>
                <a:gd name="connsiteY20" fmla="*/ 3761832 h 3772718"/>
                <a:gd name="connsiteX21" fmla="*/ 4922357 w 5408442"/>
                <a:gd name="connsiteY21" fmla="*/ 3772718 h 3772718"/>
                <a:gd name="connsiteX0" fmla="*/ 4933650 w 5408849"/>
                <a:gd name="connsiteY0" fmla="*/ 3682297 h 3812926"/>
                <a:gd name="connsiteX1" fmla="*/ 3801536 w 5408849"/>
                <a:gd name="connsiteY1" fmla="*/ 3508126 h 3812926"/>
                <a:gd name="connsiteX2" fmla="*/ 3115736 w 5408849"/>
                <a:gd name="connsiteY2" fmla="*/ 3333954 h 3812926"/>
                <a:gd name="connsiteX3" fmla="*/ 2658536 w 5408849"/>
                <a:gd name="connsiteY3" fmla="*/ 3159783 h 3812926"/>
                <a:gd name="connsiteX4" fmla="*/ 2299307 w 5408849"/>
                <a:gd name="connsiteY4" fmla="*/ 2974726 h 3812926"/>
                <a:gd name="connsiteX5" fmla="*/ 1994507 w 5408849"/>
                <a:gd name="connsiteY5" fmla="*/ 2778783 h 3812926"/>
                <a:gd name="connsiteX6" fmla="*/ 1765907 w 5408849"/>
                <a:gd name="connsiteY6" fmla="*/ 2604612 h 3812926"/>
                <a:gd name="connsiteX7" fmla="*/ 1559079 w 5408849"/>
                <a:gd name="connsiteY7" fmla="*/ 2419554 h 3812926"/>
                <a:gd name="connsiteX8" fmla="*/ 1352250 w 5408849"/>
                <a:gd name="connsiteY8" fmla="*/ 2245383 h 3812926"/>
                <a:gd name="connsiteX9" fmla="*/ 1167193 w 5408849"/>
                <a:gd name="connsiteY9" fmla="*/ 2049440 h 3812926"/>
                <a:gd name="connsiteX10" fmla="*/ 1025679 w 5408849"/>
                <a:gd name="connsiteY10" fmla="*/ 1842612 h 3812926"/>
                <a:gd name="connsiteX11" fmla="*/ 884164 w 5408849"/>
                <a:gd name="connsiteY11" fmla="*/ 1657554 h 3812926"/>
                <a:gd name="connsiteX12" fmla="*/ 731764 w 5408849"/>
                <a:gd name="connsiteY12" fmla="*/ 1494269 h 3812926"/>
                <a:gd name="connsiteX13" fmla="*/ 612022 w 5408849"/>
                <a:gd name="connsiteY13" fmla="*/ 1287440 h 3812926"/>
                <a:gd name="connsiteX14" fmla="*/ 503164 w 5408849"/>
                <a:gd name="connsiteY14" fmla="*/ 1124154 h 3812926"/>
                <a:gd name="connsiteX15" fmla="*/ 35079 w 5408849"/>
                <a:gd name="connsiteY15" fmla="*/ 264183 h 3812926"/>
                <a:gd name="connsiteX16" fmla="*/ 35079 w 5408849"/>
                <a:gd name="connsiteY16" fmla="*/ 307726 h 3812926"/>
                <a:gd name="connsiteX17" fmla="*/ 45964 w 5408849"/>
                <a:gd name="connsiteY17" fmla="*/ 3780269 h 3812926"/>
                <a:gd name="connsiteX18" fmla="*/ 45964 w 5408849"/>
                <a:gd name="connsiteY18" fmla="*/ 3780269 h 3812926"/>
                <a:gd name="connsiteX19" fmla="*/ 4944536 w 5408849"/>
                <a:gd name="connsiteY19" fmla="*/ 3802040 h 3812926"/>
                <a:gd name="connsiteX20" fmla="*/ 4922764 w 5408849"/>
                <a:gd name="connsiteY20" fmla="*/ 3812926 h 3812926"/>
                <a:gd name="connsiteX0" fmla="*/ 4929830 w 5405029"/>
                <a:gd name="connsiteY0" fmla="*/ 3479147 h 3609776"/>
                <a:gd name="connsiteX1" fmla="*/ 3797716 w 5405029"/>
                <a:gd name="connsiteY1" fmla="*/ 3304976 h 3609776"/>
                <a:gd name="connsiteX2" fmla="*/ 3111916 w 5405029"/>
                <a:gd name="connsiteY2" fmla="*/ 3130804 h 3609776"/>
                <a:gd name="connsiteX3" fmla="*/ 2654716 w 5405029"/>
                <a:gd name="connsiteY3" fmla="*/ 2956633 h 3609776"/>
                <a:gd name="connsiteX4" fmla="*/ 2295487 w 5405029"/>
                <a:gd name="connsiteY4" fmla="*/ 2771576 h 3609776"/>
                <a:gd name="connsiteX5" fmla="*/ 1990687 w 5405029"/>
                <a:gd name="connsiteY5" fmla="*/ 2575633 h 3609776"/>
                <a:gd name="connsiteX6" fmla="*/ 1762087 w 5405029"/>
                <a:gd name="connsiteY6" fmla="*/ 2401462 h 3609776"/>
                <a:gd name="connsiteX7" fmla="*/ 1555259 w 5405029"/>
                <a:gd name="connsiteY7" fmla="*/ 2216404 h 3609776"/>
                <a:gd name="connsiteX8" fmla="*/ 1348430 w 5405029"/>
                <a:gd name="connsiteY8" fmla="*/ 2042233 h 3609776"/>
                <a:gd name="connsiteX9" fmla="*/ 1163373 w 5405029"/>
                <a:gd name="connsiteY9" fmla="*/ 1846290 h 3609776"/>
                <a:gd name="connsiteX10" fmla="*/ 1021859 w 5405029"/>
                <a:gd name="connsiteY10" fmla="*/ 1639462 h 3609776"/>
                <a:gd name="connsiteX11" fmla="*/ 880344 w 5405029"/>
                <a:gd name="connsiteY11" fmla="*/ 1454404 h 3609776"/>
                <a:gd name="connsiteX12" fmla="*/ 727944 w 5405029"/>
                <a:gd name="connsiteY12" fmla="*/ 1291119 h 3609776"/>
                <a:gd name="connsiteX13" fmla="*/ 608202 w 5405029"/>
                <a:gd name="connsiteY13" fmla="*/ 1084290 h 3609776"/>
                <a:gd name="connsiteX14" fmla="*/ 499344 w 5405029"/>
                <a:gd name="connsiteY14" fmla="*/ 921004 h 3609776"/>
                <a:gd name="connsiteX15" fmla="*/ 31259 w 5405029"/>
                <a:gd name="connsiteY15" fmla="*/ 104576 h 3609776"/>
                <a:gd name="connsiteX16" fmla="*/ 42144 w 5405029"/>
                <a:gd name="connsiteY16" fmla="*/ 3577119 h 3609776"/>
                <a:gd name="connsiteX17" fmla="*/ 42144 w 5405029"/>
                <a:gd name="connsiteY17" fmla="*/ 3577119 h 3609776"/>
                <a:gd name="connsiteX18" fmla="*/ 4940716 w 5405029"/>
                <a:gd name="connsiteY18" fmla="*/ 3598890 h 3609776"/>
                <a:gd name="connsiteX19" fmla="*/ 4918944 w 5405029"/>
                <a:gd name="connsiteY19" fmla="*/ 3609776 h 3609776"/>
                <a:gd name="connsiteX0" fmla="*/ 4929830 w 5405029"/>
                <a:gd name="connsiteY0" fmla="*/ 3374571 h 3505200"/>
                <a:gd name="connsiteX1" fmla="*/ 3797716 w 5405029"/>
                <a:gd name="connsiteY1" fmla="*/ 3200400 h 3505200"/>
                <a:gd name="connsiteX2" fmla="*/ 3111916 w 5405029"/>
                <a:gd name="connsiteY2" fmla="*/ 3026228 h 3505200"/>
                <a:gd name="connsiteX3" fmla="*/ 2654716 w 5405029"/>
                <a:gd name="connsiteY3" fmla="*/ 2852057 h 3505200"/>
                <a:gd name="connsiteX4" fmla="*/ 2295487 w 5405029"/>
                <a:gd name="connsiteY4" fmla="*/ 2667000 h 3505200"/>
                <a:gd name="connsiteX5" fmla="*/ 1990687 w 5405029"/>
                <a:gd name="connsiteY5" fmla="*/ 2471057 h 3505200"/>
                <a:gd name="connsiteX6" fmla="*/ 1762087 w 5405029"/>
                <a:gd name="connsiteY6" fmla="*/ 2296886 h 3505200"/>
                <a:gd name="connsiteX7" fmla="*/ 1555259 w 5405029"/>
                <a:gd name="connsiteY7" fmla="*/ 2111828 h 3505200"/>
                <a:gd name="connsiteX8" fmla="*/ 1348430 w 5405029"/>
                <a:gd name="connsiteY8" fmla="*/ 1937657 h 3505200"/>
                <a:gd name="connsiteX9" fmla="*/ 1163373 w 5405029"/>
                <a:gd name="connsiteY9" fmla="*/ 1741714 h 3505200"/>
                <a:gd name="connsiteX10" fmla="*/ 1021859 w 5405029"/>
                <a:gd name="connsiteY10" fmla="*/ 1534886 h 3505200"/>
                <a:gd name="connsiteX11" fmla="*/ 880344 w 5405029"/>
                <a:gd name="connsiteY11" fmla="*/ 1349828 h 3505200"/>
                <a:gd name="connsiteX12" fmla="*/ 727944 w 5405029"/>
                <a:gd name="connsiteY12" fmla="*/ 1186543 h 3505200"/>
                <a:gd name="connsiteX13" fmla="*/ 608202 w 5405029"/>
                <a:gd name="connsiteY13" fmla="*/ 979714 h 3505200"/>
                <a:gd name="connsiteX14" fmla="*/ 499344 w 5405029"/>
                <a:gd name="connsiteY14" fmla="*/ 816428 h 3505200"/>
                <a:gd name="connsiteX15" fmla="*/ 31259 w 5405029"/>
                <a:gd name="connsiteY15" fmla="*/ 0 h 3505200"/>
                <a:gd name="connsiteX16" fmla="*/ 42144 w 5405029"/>
                <a:gd name="connsiteY16" fmla="*/ 3472543 h 3505200"/>
                <a:gd name="connsiteX17" fmla="*/ 42144 w 5405029"/>
                <a:gd name="connsiteY17" fmla="*/ 3472543 h 3505200"/>
                <a:gd name="connsiteX18" fmla="*/ 4940716 w 5405029"/>
                <a:gd name="connsiteY18" fmla="*/ 3494314 h 3505200"/>
                <a:gd name="connsiteX19" fmla="*/ 4918944 w 5405029"/>
                <a:gd name="connsiteY19" fmla="*/ 3505200 h 3505200"/>
                <a:gd name="connsiteX0" fmla="*/ 4898571 w 5373770"/>
                <a:gd name="connsiteY0" fmla="*/ 3374571 h 3505200"/>
                <a:gd name="connsiteX1" fmla="*/ 3766457 w 5373770"/>
                <a:gd name="connsiteY1" fmla="*/ 3200400 h 3505200"/>
                <a:gd name="connsiteX2" fmla="*/ 3080657 w 5373770"/>
                <a:gd name="connsiteY2" fmla="*/ 3026228 h 3505200"/>
                <a:gd name="connsiteX3" fmla="*/ 2623457 w 5373770"/>
                <a:gd name="connsiteY3" fmla="*/ 2852057 h 3505200"/>
                <a:gd name="connsiteX4" fmla="*/ 2264228 w 5373770"/>
                <a:gd name="connsiteY4" fmla="*/ 2667000 h 3505200"/>
                <a:gd name="connsiteX5" fmla="*/ 1959428 w 5373770"/>
                <a:gd name="connsiteY5" fmla="*/ 2471057 h 3505200"/>
                <a:gd name="connsiteX6" fmla="*/ 1730828 w 5373770"/>
                <a:gd name="connsiteY6" fmla="*/ 2296886 h 3505200"/>
                <a:gd name="connsiteX7" fmla="*/ 1524000 w 5373770"/>
                <a:gd name="connsiteY7" fmla="*/ 2111828 h 3505200"/>
                <a:gd name="connsiteX8" fmla="*/ 1317171 w 5373770"/>
                <a:gd name="connsiteY8" fmla="*/ 1937657 h 3505200"/>
                <a:gd name="connsiteX9" fmla="*/ 1132114 w 5373770"/>
                <a:gd name="connsiteY9" fmla="*/ 1741714 h 3505200"/>
                <a:gd name="connsiteX10" fmla="*/ 990600 w 5373770"/>
                <a:gd name="connsiteY10" fmla="*/ 1534886 h 3505200"/>
                <a:gd name="connsiteX11" fmla="*/ 849085 w 5373770"/>
                <a:gd name="connsiteY11" fmla="*/ 1349828 h 3505200"/>
                <a:gd name="connsiteX12" fmla="*/ 696685 w 5373770"/>
                <a:gd name="connsiteY12" fmla="*/ 1186543 h 3505200"/>
                <a:gd name="connsiteX13" fmla="*/ 576943 w 5373770"/>
                <a:gd name="connsiteY13" fmla="*/ 979714 h 3505200"/>
                <a:gd name="connsiteX14" fmla="*/ 468085 w 5373770"/>
                <a:gd name="connsiteY14" fmla="*/ 816428 h 3505200"/>
                <a:gd name="connsiteX15" fmla="*/ 0 w 5373770"/>
                <a:gd name="connsiteY15" fmla="*/ 0 h 3505200"/>
                <a:gd name="connsiteX16" fmla="*/ 10885 w 5373770"/>
                <a:gd name="connsiteY16" fmla="*/ 3472543 h 3505200"/>
                <a:gd name="connsiteX17" fmla="*/ 10885 w 5373770"/>
                <a:gd name="connsiteY17" fmla="*/ 3472543 h 3505200"/>
                <a:gd name="connsiteX18" fmla="*/ 4909457 w 5373770"/>
                <a:gd name="connsiteY18" fmla="*/ 3494314 h 3505200"/>
                <a:gd name="connsiteX19" fmla="*/ 4887685 w 5373770"/>
                <a:gd name="connsiteY19" fmla="*/ 3505200 h 3505200"/>
                <a:gd name="connsiteX0" fmla="*/ 4955450 w 5430649"/>
                <a:gd name="connsiteY0" fmla="*/ 3395690 h 3526319"/>
                <a:gd name="connsiteX1" fmla="*/ 3823336 w 5430649"/>
                <a:gd name="connsiteY1" fmla="*/ 3221519 h 3526319"/>
                <a:gd name="connsiteX2" fmla="*/ 3137536 w 5430649"/>
                <a:gd name="connsiteY2" fmla="*/ 3047347 h 3526319"/>
                <a:gd name="connsiteX3" fmla="*/ 2680336 w 5430649"/>
                <a:gd name="connsiteY3" fmla="*/ 2873176 h 3526319"/>
                <a:gd name="connsiteX4" fmla="*/ 2321107 w 5430649"/>
                <a:gd name="connsiteY4" fmla="*/ 2688119 h 3526319"/>
                <a:gd name="connsiteX5" fmla="*/ 2016307 w 5430649"/>
                <a:gd name="connsiteY5" fmla="*/ 2492176 h 3526319"/>
                <a:gd name="connsiteX6" fmla="*/ 1787707 w 5430649"/>
                <a:gd name="connsiteY6" fmla="*/ 2318005 h 3526319"/>
                <a:gd name="connsiteX7" fmla="*/ 1580879 w 5430649"/>
                <a:gd name="connsiteY7" fmla="*/ 2132947 h 3526319"/>
                <a:gd name="connsiteX8" fmla="*/ 1374050 w 5430649"/>
                <a:gd name="connsiteY8" fmla="*/ 1958776 h 3526319"/>
                <a:gd name="connsiteX9" fmla="*/ 1188993 w 5430649"/>
                <a:gd name="connsiteY9" fmla="*/ 1762833 h 3526319"/>
                <a:gd name="connsiteX10" fmla="*/ 1047479 w 5430649"/>
                <a:gd name="connsiteY10" fmla="*/ 1556005 h 3526319"/>
                <a:gd name="connsiteX11" fmla="*/ 905964 w 5430649"/>
                <a:gd name="connsiteY11" fmla="*/ 1370947 h 3526319"/>
                <a:gd name="connsiteX12" fmla="*/ 753564 w 5430649"/>
                <a:gd name="connsiteY12" fmla="*/ 1207662 h 3526319"/>
                <a:gd name="connsiteX13" fmla="*/ 633822 w 5430649"/>
                <a:gd name="connsiteY13" fmla="*/ 1000833 h 3526319"/>
                <a:gd name="connsiteX14" fmla="*/ 524964 w 5430649"/>
                <a:gd name="connsiteY14" fmla="*/ 837547 h 3526319"/>
                <a:gd name="connsiteX15" fmla="*/ 56879 w 5430649"/>
                <a:gd name="connsiteY15" fmla="*/ 21119 h 3526319"/>
                <a:gd name="connsiteX16" fmla="*/ 67764 w 5430649"/>
                <a:gd name="connsiteY16" fmla="*/ 3493662 h 3526319"/>
                <a:gd name="connsiteX17" fmla="*/ 67764 w 5430649"/>
                <a:gd name="connsiteY17" fmla="*/ 3493662 h 3526319"/>
                <a:gd name="connsiteX18" fmla="*/ 4966336 w 5430649"/>
                <a:gd name="connsiteY18" fmla="*/ 3515433 h 3526319"/>
                <a:gd name="connsiteX19" fmla="*/ 4944564 w 5430649"/>
                <a:gd name="connsiteY19" fmla="*/ 3526319 h 3526319"/>
                <a:gd name="connsiteX0" fmla="*/ 4898571 w 5373770"/>
                <a:gd name="connsiteY0" fmla="*/ 3374571 h 3505200"/>
                <a:gd name="connsiteX1" fmla="*/ 3766457 w 5373770"/>
                <a:gd name="connsiteY1" fmla="*/ 3200400 h 3505200"/>
                <a:gd name="connsiteX2" fmla="*/ 3080657 w 5373770"/>
                <a:gd name="connsiteY2" fmla="*/ 3026228 h 3505200"/>
                <a:gd name="connsiteX3" fmla="*/ 2623457 w 5373770"/>
                <a:gd name="connsiteY3" fmla="*/ 2852057 h 3505200"/>
                <a:gd name="connsiteX4" fmla="*/ 2264228 w 5373770"/>
                <a:gd name="connsiteY4" fmla="*/ 2667000 h 3505200"/>
                <a:gd name="connsiteX5" fmla="*/ 1959428 w 5373770"/>
                <a:gd name="connsiteY5" fmla="*/ 2471057 h 3505200"/>
                <a:gd name="connsiteX6" fmla="*/ 1730828 w 5373770"/>
                <a:gd name="connsiteY6" fmla="*/ 2296886 h 3505200"/>
                <a:gd name="connsiteX7" fmla="*/ 1524000 w 5373770"/>
                <a:gd name="connsiteY7" fmla="*/ 2111828 h 3505200"/>
                <a:gd name="connsiteX8" fmla="*/ 1317171 w 5373770"/>
                <a:gd name="connsiteY8" fmla="*/ 1937657 h 3505200"/>
                <a:gd name="connsiteX9" fmla="*/ 1132114 w 5373770"/>
                <a:gd name="connsiteY9" fmla="*/ 1741714 h 3505200"/>
                <a:gd name="connsiteX10" fmla="*/ 990600 w 5373770"/>
                <a:gd name="connsiteY10" fmla="*/ 1534886 h 3505200"/>
                <a:gd name="connsiteX11" fmla="*/ 849085 w 5373770"/>
                <a:gd name="connsiteY11" fmla="*/ 1349828 h 3505200"/>
                <a:gd name="connsiteX12" fmla="*/ 696685 w 5373770"/>
                <a:gd name="connsiteY12" fmla="*/ 1186543 h 3505200"/>
                <a:gd name="connsiteX13" fmla="*/ 576943 w 5373770"/>
                <a:gd name="connsiteY13" fmla="*/ 979714 h 3505200"/>
                <a:gd name="connsiteX14" fmla="*/ 468085 w 5373770"/>
                <a:gd name="connsiteY14" fmla="*/ 816428 h 3505200"/>
                <a:gd name="connsiteX15" fmla="*/ 0 w 5373770"/>
                <a:gd name="connsiteY15" fmla="*/ 0 h 3505200"/>
                <a:gd name="connsiteX16" fmla="*/ 10885 w 5373770"/>
                <a:gd name="connsiteY16" fmla="*/ 3472543 h 3505200"/>
                <a:gd name="connsiteX17" fmla="*/ 10885 w 5373770"/>
                <a:gd name="connsiteY17" fmla="*/ 3472543 h 3505200"/>
                <a:gd name="connsiteX18" fmla="*/ 4909457 w 5373770"/>
                <a:gd name="connsiteY18" fmla="*/ 3494314 h 3505200"/>
                <a:gd name="connsiteX19" fmla="*/ 4887685 w 5373770"/>
                <a:gd name="connsiteY19" fmla="*/ 3505200 h 3505200"/>
                <a:gd name="connsiteX0" fmla="*/ 4898571 w 4898571"/>
                <a:gd name="connsiteY0" fmla="*/ 3374571 h 3505200"/>
                <a:gd name="connsiteX1" fmla="*/ 3766457 w 4898571"/>
                <a:gd name="connsiteY1" fmla="*/ 3200400 h 3505200"/>
                <a:gd name="connsiteX2" fmla="*/ 3080657 w 4898571"/>
                <a:gd name="connsiteY2" fmla="*/ 3026228 h 3505200"/>
                <a:gd name="connsiteX3" fmla="*/ 2623457 w 4898571"/>
                <a:gd name="connsiteY3" fmla="*/ 2852057 h 3505200"/>
                <a:gd name="connsiteX4" fmla="*/ 2264228 w 4898571"/>
                <a:gd name="connsiteY4" fmla="*/ 2667000 h 3505200"/>
                <a:gd name="connsiteX5" fmla="*/ 1959428 w 4898571"/>
                <a:gd name="connsiteY5" fmla="*/ 2471057 h 3505200"/>
                <a:gd name="connsiteX6" fmla="*/ 1730828 w 4898571"/>
                <a:gd name="connsiteY6" fmla="*/ 2296886 h 3505200"/>
                <a:gd name="connsiteX7" fmla="*/ 1524000 w 4898571"/>
                <a:gd name="connsiteY7" fmla="*/ 2111828 h 3505200"/>
                <a:gd name="connsiteX8" fmla="*/ 1317171 w 4898571"/>
                <a:gd name="connsiteY8" fmla="*/ 1937657 h 3505200"/>
                <a:gd name="connsiteX9" fmla="*/ 1132114 w 4898571"/>
                <a:gd name="connsiteY9" fmla="*/ 1741714 h 3505200"/>
                <a:gd name="connsiteX10" fmla="*/ 990600 w 4898571"/>
                <a:gd name="connsiteY10" fmla="*/ 1534886 h 3505200"/>
                <a:gd name="connsiteX11" fmla="*/ 849085 w 4898571"/>
                <a:gd name="connsiteY11" fmla="*/ 1349828 h 3505200"/>
                <a:gd name="connsiteX12" fmla="*/ 696685 w 4898571"/>
                <a:gd name="connsiteY12" fmla="*/ 1186543 h 3505200"/>
                <a:gd name="connsiteX13" fmla="*/ 576943 w 4898571"/>
                <a:gd name="connsiteY13" fmla="*/ 979714 h 3505200"/>
                <a:gd name="connsiteX14" fmla="*/ 468085 w 4898571"/>
                <a:gd name="connsiteY14" fmla="*/ 816428 h 3505200"/>
                <a:gd name="connsiteX15" fmla="*/ 0 w 4898571"/>
                <a:gd name="connsiteY15" fmla="*/ 0 h 3505200"/>
                <a:gd name="connsiteX16" fmla="*/ 10885 w 4898571"/>
                <a:gd name="connsiteY16" fmla="*/ 3472543 h 3505200"/>
                <a:gd name="connsiteX17" fmla="*/ 10885 w 4898571"/>
                <a:gd name="connsiteY17" fmla="*/ 3472543 h 3505200"/>
                <a:gd name="connsiteX18" fmla="*/ 4887685 w 4898571"/>
                <a:gd name="connsiteY18" fmla="*/ 3505200 h 3505200"/>
                <a:gd name="connsiteX0" fmla="*/ 4898571 w 4936891"/>
                <a:gd name="connsiteY0" fmla="*/ 3374571 h 3477829"/>
                <a:gd name="connsiteX1" fmla="*/ 3766457 w 4936891"/>
                <a:gd name="connsiteY1" fmla="*/ 3200400 h 3477829"/>
                <a:gd name="connsiteX2" fmla="*/ 3080657 w 4936891"/>
                <a:gd name="connsiteY2" fmla="*/ 3026228 h 3477829"/>
                <a:gd name="connsiteX3" fmla="*/ 2623457 w 4936891"/>
                <a:gd name="connsiteY3" fmla="*/ 2852057 h 3477829"/>
                <a:gd name="connsiteX4" fmla="*/ 2264228 w 4936891"/>
                <a:gd name="connsiteY4" fmla="*/ 2667000 h 3477829"/>
                <a:gd name="connsiteX5" fmla="*/ 1959428 w 4936891"/>
                <a:gd name="connsiteY5" fmla="*/ 2471057 h 3477829"/>
                <a:gd name="connsiteX6" fmla="*/ 1730828 w 4936891"/>
                <a:gd name="connsiteY6" fmla="*/ 2296886 h 3477829"/>
                <a:gd name="connsiteX7" fmla="*/ 1524000 w 4936891"/>
                <a:gd name="connsiteY7" fmla="*/ 2111828 h 3477829"/>
                <a:gd name="connsiteX8" fmla="*/ 1317171 w 4936891"/>
                <a:gd name="connsiteY8" fmla="*/ 1937657 h 3477829"/>
                <a:gd name="connsiteX9" fmla="*/ 1132114 w 4936891"/>
                <a:gd name="connsiteY9" fmla="*/ 1741714 h 3477829"/>
                <a:gd name="connsiteX10" fmla="*/ 990600 w 4936891"/>
                <a:gd name="connsiteY10" fmla="*/ 1534886 h 3477829"/>
                <a:gd name="connsiteX11" fmla="*/ 849085 w 4936891"/>
                <a:gd name="connsiteY11" fmla="*/ 1349828 h 3477829"/>
                <a:gd name="connsiteX12" fmla="*/ 696685 w 4936891"/>
                <a:gd name="connsiteY12" fmla="*/ 1186543 h 3477829"/>
                <a:gd name="connsiteX13" fmla="*/ 576943 w 4936891"/>
                <a:gd name="connsiteY13" fmla="*/ 979714 h 3477829"/>
                <a:gd name="connsiteX14" fmla="*/ 468085 w 4936891"/>
                <a:gd name="connsiteY14" fmla="*/ 816428 h 3477829"/>
                <a:gd name="connsiteX15" fmla="*/ 0 w 4936891"/>
                <a:gd name="connsiteY15" fmla="*/ 0 h 3477829"/>
                <a:gd name="connsiteX16" fmla="*/ 10885 w 4936891"/>
                <a:gd name="connsiteY16" fmla="*/ 3472543 h 3477829"/>
                <a:gd name="connsiteX17" fmla="*/ 10885 w 4936891"/>
                <a:gd name="connsiteY17" fmla="*/ 3472543 h 3477829"/>
                <a:gd name="connsiteX18" fmla="*/ 4936891 w 4936891"/>
                <a:gd name="connsiteY18" fmla="*/ 3477829 h 3477829"/>
                <a:gd name="connsiteX0" fmla="*/ 4927274 w 4936891"/>
                <a:gd name="connsiteY0" fmla="*/ 3382391 h 3477829"/>
                <a:gd name="connsiteX1" fmla="*/ 3766457 w 4936891"/>
                <a:gd name="connsiteY1" fmla="*/ 3200400 h 3477829"/>
                <a:gd name="connsiteX2" fmla="*/ 3080657 w 4936891"/>
                <a:gd name="connsiteY2" fmla="*/ 3026228 h 3477829"/>
                <a:gd name="connsiteX3" fmla="*/ 2623457 w 4936891"/>
                <a:gd name="connsiteY3" fmla="*/ 2852057 h 3477829"/>
                <a:gd name="connsiteX4" fmla="*/ 2264228 w 4936891"/>
                <a:gd name="connsiteY4" fmla="*/ 2667000 h 3477829"/>
                <a:gd name="connsiteX5" fmla="*/ 1959428 w 4936891"/>
                <a:gd name="connsiteY5" fmla="*/ 2471057 h 3477829"/>
                <a:gd name="connsiteX6" fmla="*/ 1730828 w 4936891"/>
                <a:gd name="connsiteY6" fmla="*/ 2296886 h 3477829"/>
                <a:gd name="connsiteX7" fmla="*/ 1524000 w 4936891"/>
                <a:gd name="connsiteY7" fmla="*/ 2111828 h 3477829"/>
                <a:gd name="connsiteX8" fmla="*/ 1317171 w 4936891"/>
                <a:gd name="connsiteY8" fmla="*/ 1937657 h 3477829"/>
                <a:gd name="connsiteX9" fmla="*/ 1132114 w 4936891"/>
                <a:gd name="connsiteY9" fmla="*/ 1741714 h 3477829"/>
                <a:gd name="connsiteX10" fmla="*/ 990600 w 4936891"/>
                <a:gd name="connsiteY10" fmla="*/ 1534886 h 3477829"/>
                <a:gd name="connsiteX11" fmla="*/ 849085 w 4936891"/>
                <a:gd name="connsiteY11" fmla="*/ 1349828 h 3477829"/>
                <a:gd name="connsiteX12" fmla="*/ 696685 w 4936891"/>
                <a:gd name="connsiteY12" fmla="*/ 1186543 h 3477829"/>
                <a:gd name="connsiteX13" fmla="*/ 576943 w 4936891"/>
                <a:gd name="connsiteY13" fmla="*/ 979714 h 3477829"/>
                <a:gd name="connsiteX14" fmla="*/ 468085 w 4936891"/>
                <a:gd name="connsiteY14" fmla="*/ 816428 h 3477829"/>
                <a:gd name="connsiteX15" fmla="*/ 0 w 4936891"/>
                <a:gd name="connsiteY15" fmla="*/ 0 h 3477829"/>
                <a:gd name="connsiteX16" fmla="*/ 10885 w 4936891"/>
                <a:gd name="connsiteY16" fmla="*/ 3472543 h 3477829"/>
                <a:gd name="connsiteX17" fmla="*/ 10885 w 4936891"/>
                <a:gd name="connsiteY17" fmla="*/ 3472543 h 3477829"/>
                <a:gd name="connsiteX18" fmla="*/ 4936891 w 4936891"/>
                <a:gd name="connsiteY18" fmla="*/ 3477829 h 3477829"/>
                <a:gd name="connsiteX0" fmla="*/ 4927274 w 4927274"/>
                <a:gd name="connsiteY0" fmla="*/ 3382391 h 3575583"/>
                <a:gd name="connsiteX1" fmla="*/ 3766457 w 4927274"/>
                <a:gd name="connsiteY1" fmla="*/ 3200400 h 3575583"/>
                <a:gd name="connsiteX2" fmla="*/ 3080657 w 4927274"/>
                <a:gd name="connsiteY2" fmla="*/ 3026228 h 3575583"/>
                <a:gd name="connsiteX3" fmla="*/ 2623457 w 4927274"/>
                <a:gd name="connsiteY3" fmla="*/ 2852057 h 3575583"/>
                <a:gd name="connsiteX4" fmla="*/ 2264228 w 4927274"/>
                <a:gd name="connsiteY4" fmla="*/ 2667000 h 3575583"/>
                <a:gd name="connsiteX5" fmla="*/ 1959428 w 4927274"/>
                <a:gd name="connsiteY5" fmla="*/ 2471057 h 3575583"/>
                <a:gd name="connsiteX6" fmla="*/ 1730828 w 4927274"/>
                <a:gd name="connsiteY6" fmla="*/ 2296886 h 3575583"/>
                <a:gd name="connsiteX7" fmla="*/ 1524000 w 4927274"/>
                <a:gd name="connsiteY7" fmla="*/ 2111828 h 3575583"/>
                <a:gd name="connsiteX8" fmla="*/ 1317171 w 4927274"/>
                <a:gd name="connsiteY8" fmla="*/ 1937657 h 3575583"/>
                <a:gd name="connsiteX9" fmla="*/ 1132114 w 4927274"/>
                <a:gd name="connsiteY9" fmla="*/ 1741714 h 3575583"/>
                <a:gd name="connsiteX10" fmla="*/ 990600 w 4927274"/>
                <a:gd name="connsiteY10" fmla="*/ 1534886 h 3575583"/>
                <a:gd name="connsiteX11" fmla="*/ 849085 w 4927274"/>
                <a:gd name="connsiteY11" fmla="*/ 1349828 h 3575583"/>
                <a:gd name="connsiteX12" fmla="*/ 696685 w 4927274"/>
                <a:gd name="connsiteY12" fmla="*/ 1186543 h 3575583"/>
                <a:gd name="connsiteX13" fmla="*/ 576943 w 4927274"/>
                <a:gd name="connsiteY13" fmla="*/ 979714 h 3575583"/>
                <a:gd name="connsiteX14" fmla="*/ 468085 w 4927274"/>
                <a:gd name="connsiteY14" fmla="*/ 816428 h 3575583"/>
                <a:gd name="connsiteX15" fmla="*/ 0 w 4927274"/>
                <a:gd name="connsiteY15" fmla="*/ 0 h 3575583"/>
                <a:gd name="connsiteX16" fmla="*/ 10885 w 4927274"/>
                <a:gd name="connsiteY16" fmla="*/ 3472543 h 3575583"/>
                <a:gd name="connsiteX17" fmla="*/ 10885 w 4927274"/>
                <a:gd name="connsiteY17" fmla="*/ 3472543 h 3575583"/>
                <a:gd name="connsiteX18" fmla="*/ 4842581 w 4927274"/>
                <a:gd name="connsiteY18" fmla="*/ 3575583 h 3575583"/>
                <a:gd name="connsiteX0" fmla="*/ 4927274 w 4927274"/>
                <a:gd name="connsiteY0" fmla="*/ 3382391 h 3575583"/>
                <a:gd name="connsiteX1" fmla="*/ 3766457 w 4927274"/>
                <a:gd name="connsiteY1" fmla="*/ 3200400 h 3575583"/>
                <a:gd name="connsiteX2" fmla="*/ 3080657 w 4927274"/>
                <a:gd name="connsiteY2" fmla="*/ 3026228 h 3575583"/>
                <a:gd name="connsiteX3" fmla="*/ 2623457 w 4927274"/>
                <a:gd name="connsiteY3" fmla="*/ 2852057 h 3575583"/>
                <a:gd name="connsiteX4" fmla="*/ 2264228 w 4927274"/>
                <a:gd name="connsiteY4" fmla="*/ 2667000 h 3575583"/>
                <a:gd name="connsiteX5" fmla="*/ 1959428 w 4927274"/>
                <a:gd name="connsiteY5" fmla="*/ 2471057 h 3575583"/>
                <a:gd name="connsiteX6" fmla="*/ 1730828 w 4927274"/>
                <a:gd name="connsiteY6" fmla="*/ 2296886 h 3575583"/>
                <a:gd name="connsiteX7" fmla="*/ 1524000 w 4927274"/>
                <a:gd name="connsiteY7" fmla="*/ 2111828 h 3575583"/>
                <a:gd name="connsiteX8" fmla="*/ 1317171 w 4927274"/>
                <a:gd name="connsiteY8" fmla="*/ 1937657 h 3575583"/>
                <a:gd name="connsiteX9" fmla="*/ 1132114 w 4927274"/>
                <a:gd name="connsiteY9" fmla="*/ 1741714 h 3575583"/>
                <a:gd name="connsiteX10" fmla="*/ 990600 w 4927274"/>
                <a:gd name="connsiteY10" fmla="*/ 1534886 h 3575583"/>
                <a:gd name="connsiteX11" fmla="*/ 849085 w 4927274"/>
                <a:gd name="connsiteY11" fmla="*/ 1349828 h 3575583"/>
                <a:gd name="connsiteX12" fmla="*/ 696685 w 4927274"/>
                <a:gd name="connsiteY12" fmla="*/ 1186543 h 3575583"/>
                <a:gd name="connsiteX13" fmla="*/ 576943 w 4927274"/>
                <a:gd name="connsiteY13" fmla="*/ 979714 h 3575583"/>
                <a:gd name="connsiteX14" fmla="*/ 468085 w 4927274"/>
                <a:gd name="connsiteY14" fmla="*/ 816428 h 3575583"/>
                <a:gd name="connsiteX15" fmla="*/ 0 w 4927274"/>
                <a:gd name="connsiteY15" fmla="*/ 0 h 3575583"/>
                <a:gd name="connsiteX16" fmla="*/ 10885 w 4927274"/>
                <a:gd name="connsiteY16" fmla="*/ 3472543 h 3575583"/>
                <a:gd name="connsiteX17" fmla="*/ 10885 w 4927274"/>
                <a:gd name="connsiteY17" fmla="*/ 3472543 h 3575583"/>
                <a:gd name="connsiteX18" fmla="*/ 4842581 w 4927274"/>
                <a:gd name="connsiteY18" fmla="*/ 3575583 h 3575583"/>
                <a:gd name="connsiteX19" fmla="*/ 4927274 w 4927274"/>
                <a:gd name="connsiteY19" fmla="*/ 3382391 h 3575583"/>
                <a:gd name="connsiteX0" fmla="*/ 4927274 w 4932790"/>
                <a:gd name="connsiteY0" fmla="*/ 3382391 h 3473920"/>
                <a:gd name="connsiteX1" fmla="*/ 3766457 w 4932790"/>
                <a:gd name="connsiteY1" fmla="*/ 3200400 h 3473920"/>
                <a:gd name="connsiteX2" fmla="*/ 3080657 w 4932790"/>
                <a:gd name="connsiteY2" fmla="*/ 3026228 h 3473920"/>
                <a:gd name="connsiteX3" fmla="*/ 2623457 w 4932790"/>
                <a:gd name="connsiteY3" fmla="*/ 2852057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82391 h 3473920"/>
                <a:gd name="connsiteX0" fmla="*/ 4935475 w 4935475"/>
                <a:gd name="connsiteY0" fmla="*/ 3374570 h 3473920"/>
                <a:gd name="connsiteX1" fmla="*/ 3766457 w 4935475"/>
                <a:gd name="connsiteY1" fmla="*/ 3200400 h 3473920"/>
                <a:gd name="connsiteX2" fmla="*/ 3080657 w 4935475"/>
                <a:gd name="connsiteY2" fmla="*/ 3026228 h 3473920"/>
                <a:gd name="connsiteX3" fmla="*/ 2623457 w 4935475"/>
                <a:gd name="connsiteY3" fmla="*/ 2852057 h 3473920"/>
                <a:gd name="connsiteX4" fmla="*/ 2264228 w 4935475"/>
                <a:gd name="connsiteY4" fmla="*/ 2667000 h 3473920"/>
                <a:gd name="connsiteX5" fmla="*/ 1959428 w 4935475"/>
                <a:gd name="connsiteY5" fmla="*/ 2471057 h 3473920"/>
                <a:gd name="connsiteX6" fmla="*/ 1730828 w 4935475"/>
                <a:gd name="connsiteY6" fmla="*/ 2296886 h 3473920"/>
                <a:gd name="connsiteX7" fmla="*/ 1524000 w 4935475"/>
                <a:gd name="connsiteY7" fmla="*/ 2111828 h 3473920"/>
                <a:gd name="connsiteX8" fmla="*/ 1317171 w 4935475"/>
                <a:gd name="connsiteY8" fmla="*/ 1937657 h 3473920"/>
                <a:gd name="connsiteX9" fmla="*/ 1132114 w 4935475"/>
                <a:gd name="connsiteY9" fmla="*/ 1741714 h 3473920"/>
                <a:gd name="connsiteX10" fmla="*/ 990600 w 4935475"/>
                <a:gd name="connsiteY10" fmla="*/ 1534886 h 3473920"/>
                <a:gd name="connsiteX11" fmla="*/ 849085 w 4935475"/>
                <a:gd name="connsiteY11" fmla="*/ 1349828 h 3473920"/>
                <a:gd name="connsiteX12" fmla="*/ 696685 w 4935475"/>
                <a:gd name="connsiteY12" fmla="*/ 1186543 h 3473920"/>
                <a:gd name="connsiteX13" fmla="*/ 576943 w 4935475"/>
                <a:gd name="connsiteY13" fmla="*/ 979714 h 3473920"/>
                <a:gd name="connsiteX14" fmla="*/ 468085 w 4935475"/>
                <a:gd name="connsiteY14" fmla="*/ 816428 h 3473920"/>
                <a:gd name="connsiteX15" fmla="*/ 0 w 4935475"/>
                <a:gd name="connsiteY15" fmla="*/ 0 h 3473920"/>
                <a:gd name="connsiteX16" fmla="*/ 10885 w 4935475"/>
                <a:gd name="connsiteY16" fmla="*/ 3472543 h 3473920"/>
                <a:gd name="connsiteX17" fmla="*/ 10885 w 4935475"/>
                <a:gd name="connsiteY17" fmla="*/ 3472543 h 3473920"/>
                <a:gd name="connsiteX18" fmla="*/ 4932790 w 4935475"/>
                <a:gd name="connsiteY18" fmla="*/ 3473920 h 3473920"/>
                <a:gd name="connsiteX19" fmla="*/ 4935475 w 4935475"/>
                <a:gd name="connsiteY19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0400 h 3473920"/>
                <a:gd name="connsiteX2" fmla="*/ 3080657 w 4932790"/>
                <a:gd name="connsiteY2" fmla="*/ 3026228 h 3473920"/>
                <a:gd name="connsiteX3" fmla="*/ 2623457 w 4932790"/>
                <a:gd name="connsiteY3" fmla="*/ 2852057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0400 h 3473920"/>
                <a:gd name="connsiteX2" fmla="*/ 3080657 w 4932790"/>
                <a:gd name="connsiteY2" fmla="*/ 3026228 h 3473920"/>
                <a:gd name="connsiteX3" fmla="*/ 2623457 w 4932790"/>
                <a:gd name="connsiteY3" fmla="*/ 2852057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74570 h 3473920"/>
                <a:gd name="connsiteX0" fmla="*/ 4927274 w 4932790"/>
                <a:gd name="connsiteY0" fmla="*/ 3374570 h 3473920"/>
                <a:gd name="connsiteX1" fmla="*/ 3762357 w 4932790"/>
                <a:gd name="connsiteY1" fmla="*/ 3223861 h 3473920"/>
                <a:gd name="connsiteX2" fmla="*/ 3080657 w 4932790"/>
                <a:gd name="connsiteY2" fmla="*/ 3026228 h 3473920"/>
                <a:gd name="connsiteX3" fmla="*/ 2623457 w 4932790"/>
                <a:gd name="connsiteY3" fmla="*/ 2852057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74570 h 3473920"/>
                <a:gd name="connsiteX0" fmla="*/ 4927274 w 4932790"/>
                <a:gd name="connsiteY0" fmla="*/ 3374570 h 3473920"/>
                <a:gd name="connsiteX1" fmla="*/ 3770558 w 4932790"/>
                <a:gd name="connsiteY1" fmla="*/ 3216041 h 3473920"/>
                <a:gd name="connsiteX2" fmla="*/ 3080657 w 4932790"/>
                <a:gd name="connsiteY2" fmla="*/ 3026228 h 3473920"/>
                <a:gd name="connsiteX3" fmla="*/ 2623457 w 4932790"/>
                <a:gd name="connsiteY3" fmla="*/ 2852057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3080657 w 4932790"/>
                <a:gd name="connsiteY2" fmla="*/ 3026228 h 3473920"/>
                <a:gd name="connsiteX3" fmla="*/ 2623457 w 4932790"/>
                <a:gd name="connsiteY3" fmla="*/ 2852057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412061 w 4932790"/>
                <a:gd name="connsiteY3" fmla="*/ 2729184 h 3473920"/>
                <a:gd name="connsiteX4" fmla="*/ 2264228 w 4932790"/>
                <a:gd name="connsiteY4" fmla="*/ 2667000 h 3473920"/>
                <a:gd name="connsiteX5" fmla="*/ 1959428 w 4932790"/>
                <a:gd name="connsiteY5" fmla="*/ 2471057 h 3473920"/>
                <a:gd name="connsiteX6" fmla="*/ 1730828 w 4932790"/>
                <a:gd name="connsiteY6" fmla="*/ 2296886 h 3473920"/>
                <a:gd name="connsiteX7" fmla="*/ 1524000 w 4932790"/>
                <a:gd name="connsiteY7" fmla="*/ 2111828 h 3473920"/>
                <a:gd name="connsiteX8" fmla="*/ 1317171 w 4932790"/>
                <a:gd name="connsiteY8" fmla="*/ 1937657 h 3473920"/>
                <a:gd name="connsiteX9" fmla="*/ 1132114 w 4932790"/>
                <a:gd name="connsiteY9" fmla="*/ 1741714 h 3473920"/>
                <a:gd name="connsiteX10" fmla="*/ 990600 w 4932790"/>
                <a:gd name="connsiteY10" fmla="*/ 1534886 h 3473920"/>
                <a:gd name="connsiteX11" fmla="*/ 849085 w 4932790"/>
                <a:gd name="connsiteY11" fmla="*/ 1349828 h 3473920"/>
                <a:gd name="connsiteX12" fmla="*/ 696685 w 4932790"/>
                <a:gd name="connsiteY12" fmla="*/ 1186543 h 3473920"/>
                <a:gd name="connsiteX13" fmla="*/ 576943 w 4932790"/>
                <a:gd name="connsiteY13" fmla="*/ 979714 h 3473920"/>
                <a:gd name="connsiteX14" fmla="*/ 468085 w 4932790"/>
                <a:gd name="connsiteY14" fmla="*/ 816428 h 3473920"/>
                <a:gd name="connsiteX15" fmla="*/ 0 w 4932790"/>
                <a:gd name="connsiteY15" fmla="*/ 0 h 3473920"/>
                <a:gd name="connsiteX16" fmla="*/ 10885 w 4932790"/>
                <a:gd name="connsiteY16" fmla="*/ 3472543 h 3473920"/>
                <a:gd name="connsiteX17" fmla="*/ 10885 w 4932790"/>
                <a:gd name="connsiteY17" fmla="*/ 3472543 h 3473920"/>
                <a:gd name="connsiteX18" fmla="*/ 4932790 w 4932790"/>
                <a:gd name="connsiteY18" fmla="*/ 3473920 h 3473920"/>
                <a:gd name="connsiteX19" fmla="*/ 4927274 w 4932790"/>
                <a:gd name="connsiteY19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23457 w 4932790"/>
                <a:gd name="connsiteY2" fmla="*/ 285205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987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4228 w 4932790"/>
                <a:gd name="connsiteY3" fmla="*/ 2667000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30828 w 4932790"/>
                <a:gd name="connsiteY5" fmla="*/ 2296886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22627 w 4932790"/>
                <a:gd name="connsiteY5" fmla="*/ 2300797 h 3473920"/>
                <a:gd name="connsiteX6" fmla="*/ 1524000 w 4932790"/>
                <a:gd name="connsiteY6" fmla="*/ 211182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22627 w 4932790"/>
                <a:gd name="connsiteY5" fmla="*/ 2300797 h 3473920"/>
                <a:gd name="connsiteX6" fmla="*/ 1511698 w 4932790"/>
                <a:gd name="connsiteY6" fmla="*/ 2115738 h 3473920"/>
                <a:gd name="connsiteX7" fmla="*/ 1317171 w 4932790"/>
                <a:gd name="connsiteY7" fmla="*/ 1937657 h 3473920"/>
                <a:gd name="connsiteX8" fmla="*/ 1132114 w 4932790"/>
                <a:gd name="connsiteY8" fmla="*/ 1741714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22627 w 4932790"/>
                <a:gd name="connsiteY5" fmla="*/ 2300797 h 3473920"/>
                <a:gd name="connsiteX6" fmla="*/ 1511698 w 4932790"/>
                <a:gd name="connsiteY6" fmla="*/ 2115738 h 3473920"/>
                <a:gd name="connsiteX7" fmla="*/ 1317171 w 4932790"/>
                <a:gd name="connsiteY7" fmla="*/ 1937657 h 3473920"/>
                <a:gd name="connsiteX8" fmla="*/ 1156716 w 4932790"/>
                <a:gd name="connsiteY8" fmla="*/ 1776905 h 3473920"/>
                <a:gd name="connsiteX9" fmla="*/ 990600 w 4932790"/>
                <a:gd name="connsiteY9" fmla="*/ 1534886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22627 w 4932790"/>
                <a:gd name="connsiteY5" fmla="*/ 2300797 h 3473920"/>
                <a:gd name="connsiteX6" fmla="*/ 1511698 w 4932790"/>
                <a:gd name="connsiteY6" fmla="*/ 2115738 h 3473920"/>
                <a:gd name="connsiteX7" fmla="*/ 1317171 w 4932790"/>
                <a:gd name="connsiteY7" fmla="*/ 1937657 h 3473920"/>
                <a:gd name="connsiteX8" fmla="*/ 1156716 w 4932790"/>
                <a:gd name="connsiteY8" fmla="*/ 1776905 h 3473920"/>
                <a:gd name="connsiteX9" fmla="*/ 970098 w 4932790"/>
                <a:gd name="connsiteY9" fmla="*/ 1554438 h 3473920"/>
                <a:gd name="connsiteX10" fmla="*/ 849085 w 4932790"/>
                <a:gd name="connsiteY10" fmla="*/ 1349828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22627 w 4932790"/>
                <a:gd name="connsiteY5" fmla="*/ 2300797 h 3473920"/>
                <a:gd name="connsiteX6" fmla="*/ 1511698 w 4932790"/>
                <a:gd name="connsiteY6" fmla="*/ 2115738 h 3473920"/>
                <a:gd name="connsiteX7" fmla="*/ 1317171 w 4932790"/>
                <a:gd name="connsiteY7" fmla="*/ 1937657 h 3473920"/>
                <a:gd name="connsiteX8" fmla="*/ 1156716 w 4932790"/>
                <a:gd name="connsiteY8" fmla="*/ 1776905 h 3473920"/>
                <a:gd name="connsiteX9" fmla="*/ 970098 w 4932790"/>
                <a:gd name="connsiteY9" fmla="*/ 1554438 h 3473920"/>
                <a:gd name="connsiteX10" fmla="*/ 820382 w 4932790"/>
                <a:gd name="connsiteY10" fmla="*/ 1357649 h 3473920"/>
                <a:gd name="connsiteX11" fmla="*/ 696685 w 4932790"/>
                <a:gd name="connsiteY11" fmla="*/ 1186543 h 3473920"/>
                <a:gd name="connsiteX12" fmla="*/ 576943 w 4932790"/>
                <a:gd name="connsiteY12" fmla="*/ 97971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27274 w 4932790"/>
                <a:gd name="connsiteY0" fmla="*/ 3374570 h 3473920"/>
                <a:gd name="connsiteX1" fmla="*/ 3766457 w 4932790"/>
                <a:gd name="connsiteY1" fmla="*/ 3208221 h 3473920"/>
                <a:gd name="connsiteX2" fmla="*/ 2615256 w 4932790"/>
                <a:gd name="connsiteY2" fmla="*/ 2855967 h 3473920"/>
                <a:gd name="connsiteX3" fmla="*/ 2268328 w 4932790"/>
                <a:gd name="connsiteY3" fmla="*/ 2655271 h 3473920"/>
                <a:gd name="connsiteX4" fmla="*/ 1959428 w 4932790"/>
                <a:gd name="connsiteY4" fmla="*/ 2471057 h 3473920"/>
                <a:gd name="connsiteX5" fmla="*/ 1722627 w 4932790"/>
                <a:gd name="connsiteY5" fmla="*/ 2300797 h 3473920"/>
                <a:gd name="connsiteX6" fmla="*/ 1511698 w 4932790"/>
                <a:gd name="connsiteY6" fmla="*/ 2115738 h 3473920"/>
                <a:gd name="connsiteX7" fmla="*/ 1317171 w 4932790"/>
                <a:gd name="connsiteY7" fmla="*/ 1937657 h 3473920"/>
                <a:gd name="connsiteX8" fmla="*/ 1156716 w 4932790"/>
                <a:gd name="connsiteY8" fmla="*/ 1776905 h 3473920"/>
                <a:gd name="connsiteX9" fmla="*/ 970098 w 4932790"/>
                <a:gd name="connsiteY9" fmla="*/ 1554438 h 3473920"/>
                <a:gd name="connsiteX10" fmla="*/ 820382 w 4932790"/>
                <a:gd name="connsiteY10" fmla="*/ 1357649 h 3473920"/>
                <a:gd name="connsiteX11" fmla="*/ 696685 w 4932790"/>
                <a:gd name="connsiteY11" fmla="*/ 1186543 h 3473920"/>
                <a:gd name="connsiteX12" fmla="*/ 556441 w 4932790"/>
                <a:gd name="connsiteY12" fmla="*/ 983624 h 3473920"/>
                <a:gd name="connsiteX13" fmla="*/ 468085 w 4932790"/>
                <a:gd name="connsiteY13" fmla="*/ 816428 h 3473920"/>
                <a:gd name="connsiteX14" fmla="*/ 0 w 4932790"/>
                <a:gd name="connsiteY14" fmla="*/ 0 h 3473920"/>
                <a:gd name="connsiteX15" fmla="*/ 10885 w 4932790"/>
                <a:gd name="connsiteY15" fmla="*/ 3472543 h 3473920"/>
                <a:gd name="connsiteX16" fmla="*/ 10885 w 4932790"/>
                <a:gd name="connsiteY16" fmla="*/ 3472543 h 3473920"/>
                <a:gd name="connsiteX17" fmla="*/ 4932790 w 4932790"/>
                <a:gd name="connsiteY17" fmla="*/ 3473920 h 3473920"/>
                <a:gd name="connsiteX18" fmla="*/ 4927274 w 4932790"/>
                <a:gd name="connsiteY18" fmla="*/ 3374570 h 3473920"/>
                <a:gd name="connsiteX0" fmla="*/ 4958034 w 4963550"/>
                <a:gd name="connsiteY0" fmla="*/ 3478677 h 3578027"/>
                <a:gd name="connsiteX1" fmla="*/ 3797217 w 4963550"/>
                <a:gd name="connsiteY1" fmla="*/ 3312328 h 3578027"/>
                <a:gd name="connsiteX2" fmla="*/ 2646016 w 4963550"/>
                <a:gd name="connsiteY2" fmla="*/ 2960074 h 3578027"/>
                <a:gd name="connsiteX3" fmla="*/ 2299088 w 4963550"/>
                <a:gd name="connsiteY3" fmla="*/ 2759378 h 3578027"/>
                <a:gd name="connsiteX4" fmla="*/ 1990188 w 4963550"/>
                <a:gd name="connsiteY4" fmla="*/ 2575164 h 3578027"/>
                <a:gd name="connsiteX5" fmla="*/ 1753387 w 4963550"/>
                <a:gd name="connsiteY5" fmla="*/ 2404904 h 3578027"/>
                <a:gd name="connsiteX6" fmla="*/ 1542458 w 4963550"/>
                <a:gd name="connsiteY6" fmla="*/ 2219845 h 3578027"/>
                <a:gd name="connsiteX7" fmla="*/ 1347931 w 4963550"/>
                <a:gd name="connsiteY7" fmla="*/ 2041764 h 3578027"/>
                <a:gd name="connsiteX8" fmla="*/ 1187476 w 4963550"/>
                <a:gd name="connsiteY8" fmla="*/ 1881012 h 3578027"/>
                <a:gd name="connsiteX9" fmla="*/ 1000858 w 4963550"/>
                <a:gd name="connsiteY9" fmla="*/ 1658545 h 3578027"/>
                <a:gd name="connsiteX10" fmla="*/ 851142 w 4963550"/>
                <a:gd name="connsiteY10" fmla="*/ 1461756 h 3578027"/>
                <a:gd name="connsiteX11" fmla="*/ 727445 w 4963550"/>
                <a:gd name="connsiteY11" fmla="*/ 1290650 h 3578027"/>
                <a:gd name="connsiteX12" fmla="*/ 587201 w 4963550"/>
                <a:gd name="connsiteY12" fmla="*/ 1087731 h 3578027"/>
                <a:gd name="connsiteX13" fmla="*/ 482443 w 4963550"/>
                <a:gd name="connsiteY13" fmla="*/ 924444 h 3578027"/>
                <a:gd name="connsiteX14" fmla="*/ 30760 w 4963550"/>
                <a:gd name="connsiteY14" fmla="*/ 104107 h 3578027"/>
                <a:gd name="connsiteX15" fmla="*/ 41645 w 4963550"/>
                <a:gd name="connsiteY15" fmla="*/ 3576650 h 3578027"/>
                <a:gd name="connsiteX16" fmla="*/ 41645 w 4963550"/>
                <a:gd name="connsiteY16" fmla="*/ 3576650 h 3578027"/>
                <a:gd name="connsiteX17" fmla="*/ 4963550 w 4963550"/>
                <a:gd name="connsiteY17" fmla="*/ 3578027 h 3578027"/>
                <a:gd name="connsiteX18" fmla="*/ 4958034 w 4963550"/>
                <a:gd name="connsiteY18" fmla="*/ 3478677 h 3578027"/>
                <a:gd name="connsiteX0" fmla="*/ 4958034 w 4963550"/>
                <a:gd name="connsiteY0" fmla="*/ 3478677 h 3578027"/>
                <a:gd name="connsiteX1" fmla="*/ 3797217 w 4963550"/>
                <a:gd name="connsiteY1" fmla="*/ 3312328 h 3578027"/>
                <a:gd name="connsiteX2" fmla="*/ 2646016 w 4963550"/>
                <a:gd name="connsiteY2" fmla="*/ 2960074 h 3578027"/>
                <a:gd name="connsiteX3" fmla="*/ 2299088 w 4963550"/>
                <a:gd name="connsiteY3" fmla="*/ 2759378 h 3578027"/>
                <a:gd name="connsiteX4" fmla="*/ 1990188 w 4963550"/>
                <a:gd name="connsiteY4" fmla="*/ 2575164 h 3578027"/>
                <a:gd name="connsiteX5" fmla="*/ 1753387 w 4963550"/>
                <a:gd name="connsiteY5" fmla="*/ 2404904 h 3578027"/>
                <a:gd name="connsiteX6" fmla="*/ 1542458 w 4963550"/>
                <a:gd name="connsiteY6" fmla="*/ 2219845 h 3578027"/>
                <a:gd name="connsiteX7" fmla="*/ 1347931 w 4963550"/>
                <a:gd name="connsiteY7" fmla="*/ 2041764 h 3578027"/>
                <a:gd name="connsiteX8" fmla="*/ 1187476 w 4963550"/>
                <a:gd name="connsiteY8" fmla="*/ 1881012 h 3578027"/>
                <a:gd name="connsiteX9" fmla="*/ 1000858 w 4963550"/>
                <a:gd name="connsiteY9" fmla="*/ 1658545 h 3578027"/>
                <a:gd name="connsiteX10" fmla="*/ 851142 w 4963550"/>
                <a:gd name="connsiteY10" fmla="*/ 1461756 h 3578027"/>
                <a:gd name="connsiteX11" fmla="*/ 727445 w 4963550"/>
                <a:gd name="connsiteY11" fmla="*/ 1290650 h 3578027"/>
                <a:gd name="connsiteX12" fmla="*/ 587201 w 4963550"/>
                <a:gd name="connsiteY12" fmla="*/ 1087731 h 3578027"/>
                <a:gd name="connsiteX13" fmla="*/ 482443 w 4963550"/>
                <a:gd name="connsiteY13" fmla="*/ 924444 h 3578027"/>
                <a:gd name="connsiteX14" fmla="*/ 30760 w 4963550"/>
                <a:gd name="connsiteY14" fmla="*/ 104107 h 3578027"/>
                <a:gd name="connsiteX15" fmla="*/ 41645 w 4963550"/>
                <a:gd name="connsiteY15" fmla="*/ 3576650 h 3578027"/>
                <a:gd name="connsiteX16" fmla="*/ 41645 w 4963550"/>
                <a:gd name="connsiteY16" fmla="*/ 3576650 h 3578027"/>
                <a:gd name="connsiteX17" fmla="*/ 4963550 w 4963550"/>
                <a:gd name="connsiteY17" fmla="*/ 3578027 h 3578027"/>
                <a:gd name="connsiteX18" fmla="*/ 4958034 w 4963550"/>
                <a:gd name="connsiteY18" fmla="*/ 3478677 h 3578027"/>
                <a:gd name="connsiteX0" fmla="*/ 4958034 w 4963550"/>
                <a:gd name="connsiteY0" fmla="*/ 3374570 h 3473920"/>
                <a:gd name="connsiteX1" fmla="*/ 3797217 w 4963550"/>
                <a:gd name="connsiteY1" fmla="*/ 3208221 h 3473920"/>
                <a:gd name="connsiteX2" fmla="*/ 2646016 w 4963550"/>
                <a:gd name="connsiteY2" fmla="*/ 2855967 h 3473920"/>
                <a:gd name="connsiteX3" fmla="*/ 2299088 w 4963550"/>
                <a:gd name="connsiteY3" fmla="*/ 2655271 h 3473920"/>
                <a:gd name="connsiteX4" fmla="*/ 1990188 w 4963550"/>
                <a:gd name="connsiteY4" fmla="*/ 2471057 h 3473920"/>
                <a:gd name="connsiteX5" fmla="*/ 1753387 w 4963550"/>
                <a:gd name="connsiteY5" fmla="*/ 2300797 h 3473920"/>
                <a:gd name="connsiteX6" fmla="*/ 1542458 w 4963550"/>
                <a:gd name="connsiteY6" fmla="*/ 2115738 h 3473920"/>
                <a:gd name="connsiteX7" fmla="*/ 1347931 w 4963550"/>
                <a:gd name="connsiteY7" fmla="*/ 1937657 h 3473920"/>
                <a:gd name="connsiteX8" fmla="*/ 1187476 w 4963550"/>
                <a:gd name="connsiteY8" fmla="*/ 1776905 h 3473920"/>
                <a:gd name="connsiteX9" fmla="*/ 1000858 w 4963550"/>
                <a:gd name="connsiteY9" fmla="*/ 1554438 h 3473920"/>
                <a:gd name="connsiteX10" fmla="*/ 851142 w 4963550"/>
                <a:gd name="connsiteY10" fmla="*/ 1357649 h 3473920"/>
                <a:gd name="connsiteX11" fmla="*/ 727445 w 4963550"/>
                <a:gd name="connsiteY11" fmla="*/ 1186543 h 3473920"/>
                <a:gd name="connsiteX12" fmla="*/ 587201 w 4963550"/>
                <a:gd name="connsiteY12" fmla="*/ 983624 h 3473920"/>
                <a:gd name="connsiteX13" fmla="*/ 482443 w 4963550"/>
                <a:gd name="connsiteY13" fmla="*/ 820337 h 3473920"/>
                <a:gd name="connsiteX14" fmla="*/ 30760 w 4963550"/>
                <a:gd name="connsiteY14" fmla="*/ 0 h 3473920"/>
                <a:gd name="connsiteX15" fmla="*/ 41645 w 4963550"/>
                <a:gd name="connsiteY15" fmla="*/ 3472543 h 3473920"/>
                <a:gd name="connsiteX16" fmla="*/ 41645 w 4963550"/>
                <a:gd name="connsiteY16" fmla="*/ 3472543 h 3473920"/>
                <a:gd name="connsiteX17" fmla="*/ 4963550 w 4963550"/>
                <a:gd name="connsiteY17" fmla="*/ 3473920 h 3473920"/>
                <a:gd name="connsiteX18" fmla="*/ 4958034 w 4963550"/>
                <a:gd name="connsiteY18" fmla="*/ 3374570 h 3473920"/>
                <a:gd name="connsiteX0" fmla="*/ 4958034 w 4963550"/>
                <a:gd name="connsiteY0" fmla="*/ 3374570 h 3473920"/>
                <a:gd name="connsiteX1" fmla="*/ 3797217 w 4963550"/>
                <a:gd name="connsiteY1" fmla="*/ 3208221 h 3473920"/>
                <a:gd name="connsiteX2" fmla="*/ 2646016 w 4963550"/>
                <a:gd name="connsiteY2" fmla="*/ 2855967 h 3473920"/>
                <a:gd name="connsiteX3" fmla="*/ 2299088 w 4963550"/>
                <a:gd name="connsiteY3" fmla="*/ 2655271 h 3473920"/>
                <a:gd name="connsiteX4" fmla="*/ 1990188 w 4963550"/>
                <a:gd name="connsiteY4" fmla="*/ 2471057 h 3473920"/>
                <a:gd name="connsiteX5" fmla="*/ 1753387 w 4963550"/>
                <a:gd name="connsiteY5" fmla="*/ 2300797 h 3473920"/>
                <a:gd name="connsiteX6" fmla="*/ 1542458 w 4963550"/>
                <a:gd name="connsiteY6" fmla="*/ 2115738 h 3473920"/>
                <a:gd name="connsiteX7" fmla="*/ 1347931 w 4963550"/>
                <a:gd name="connsiteY7" fmla="*/ 1937657 h 3473920"/>
                <a:gd name="connsiteX8" fmla="*/ 1187476 w 4963550"/>
                <a:gd name="connsiteY8" fmla="*/ 1776905 h 3473920"/>
                <a:gd name="connsiteX9" fmla="*/ 1000858 w 4963550"/>
                <a:gd name="connsiteY9" fmla="*/ 1554438 h 3473920"/>
                <a:gd name="connsiteX10" fmla="*/ 851142 w 4963550"/>
                <a:gd name="connsiteY10" fmla="*/ 1357649 h 3473920"/>
                <a:gd name="connsiteX11" fmla="*/ 727445 w 4963550"/>
                <a:gd name="connsiteY11" fmla="*/ 1186543 h 3473920"/>
                <a:gd name="connsiteX12" fmla="*/ 587201 w 4963550"/>
                <a:gd name="connsiteY12" fmla="*/ 983624 h 3473920"/>
                <a:gd name="connsiteX13" fmla="*/ 482443 w 4963550"/>
                <a:gd name="connsiteY13" fmla="*/ 820337 h 3473920"/>
                <a:gd name="connsiteX14" fmla="*/ 30760 w 4963550"/>
                <a:gd name="connsiteY14" fmla="*/ 0 h 3473920"/>
                <a:gd name="connsiteX15" fmla="*/ 41645 w 4963550"/>
                <a:gd name="connsiteY15" fmla="*/ 3472543 h 3473920"/>
                <a:gd name="connsiteX16" fmla="*/ 41645 w 4963550"/>
                <a:gd name="connsiteY16" fmla="*/ 3472543 h 3473920"/>
                <a:gd name="connsiteX17" fmla="*/ 4963550 w 4963550"/>
                <a:gd name="connsiteY17" fmla="*/ 3473920 h 3473920"/>
                <a:gd name="connsiteX18" fmla="*/ 4958034 w 4963550"/>
                <a:gd name="connsiteY18" fmla="*/ 3374570 h 3473920"/>
                <a:gd name="connsiteX0" fmla="*/ 4958034 w 4963550"/>
                <a:gd name="connsiteY0" fmla="*/ 3308098 h 3407448"/>
                <a:gd name="connsiteX1" fmla="*/ 3797217 w 4963550"/>
                <a:gd name="connsiteY1" fmla="*/ 3141749 h 3407448"/>
                <a:gd name="connsiteX2" fmla="*/ 2646016 w 4963550"/>
                <a:gd name="connsiteY2" fmla="*/ 2789495 h 3407448"/>
                <a:gd name="connsiteX3" fmla="*/ 2299088 w 4963550"/>
                <a:gd name="connsiteY3" fmla="*/ 2588799 h 3407448"/>
                <a:gd name="connsiteX4" fmla="*/ 1990188 w 4963550"/>
                <a:gd name="connsiteY4" fmla="*/ 2404585 h 3407448"/>
                <a:gd name="connsiteX5" fmla="*/ 1753387 w 4963550"/>
                <a:gd name="connsiteY5" fmla="*/ 2234325 h 3407448"/>
                <a:gd name="connsiteX6" fmla="*/ 1542458 w 4963550"/>
                <a:gd name="connsiteY6" fmla="*/ 2049266 h 3407448"/>
                <a:gd name="connsiteX7" fmla="*/ 1347931 w 4963550"/>
                <a:gd name="connsiteY7" fmla="*/ 1871185 h 3407448"/>
                <a:gd name="connsiteX8" fmla="*/ 1187476 w 4963550"/>
                <a:gd name="connsiteY8" fmla="*/ 1710433 h 3407448"/>
                <a:gd name="connsiteX9" fmla="*/ 1000858 w 4963550"/>
                <a:gd name="connsiteY9" fmla="*/ 1487966 h 3407448"/>
                <a:gd name="connsiteX10" fmla="*/ 851142 w 4963550"/>
                <a:gd name="connsiteY10" fmla="*/ 1291177 h 3407448"/>
                <a:gd name="connsiteX11" fmla="*/ 727445 w 4963550"/>
                <a:gd name="connsiteY11" fmla="*/ 1120071 h 3407448"/>
                <a:gd name="connsiteX12" fmla="*/ 587201 w 4963550"/>
                <a:gd name="connsiteY12" fmla="*/ 917152 h 3407448"/>
                <a:gd name="connsiteX13" fmla="*/ 482443 w 4963550"/>
                <a:gd name="connsiteY13" fmla="*/ 753865 h 3407448"/>
                <a:gd name="connsiteX14" fmla="*/ 30760 w 4963550"/>
                <a:gd name="connsiteY14" fmla="*/ 0 h 3407448"/>
                <a:gd name="connsiteX15" fmla="*/ 41645 w 4963550"/>
                <a:gd name="connsiteY15" fmla="*/ 3406071 h 3407448"/>
                <a:gd name="connsiteX16" fmla="*/ 41645 w 4963550"/>
                <a:gd name="connsiteY16" fmla="*/ 3406071 h 3407448"/>
                <a:gd name="connsiteX17" fmla="*/ 4963550 w 4963550"/>
                <a:gd name="connsiteY17" fmla="*/ 3407448 h 3407448"/>
                <a:gd name="connsiteX18" fmla="*/ 4958034 w 4963550"/>
                <a:gd name="connsiteY18" fmla="*/ 3308098 h 3407448"/>
                <a:gd name="connsiteX0" fmla="*/ 4958034 w 4963550"/>
                <a:gd name="connsiteY0" fmla="*/ 3308098 h 3407448"/>
                <a:gd name="connsiteX1" fmla="*/ 3797217 w 4963550"/>
                <a:gd name="connsiteY1" fmla="*/ 3141749 h 3407448"/>
                <a:gd name="connsiteX2" fmla="*/ 2646016 w 4963550"/>
                <a:gd name="connsiteY2" fmla="*/ 2789495 h 3407448"/>
                <a:gd name="connsiteX3" fmla="*/ 2299088 w 4963550"/>
                <a:gd name="connsiteY3" fmla="*/ 2588799 h 3407448"/>
                <a:gd name="connsiteX4" fmla="*/ 1990188 w 4963550"/>
                <a:gd name="connsiteY4" fmla="*/ 2404585 h 3407448"/>
                <a:gd name="connsiteX5" fmla="*/ 1753387 w 4963550"/>
                <a:gd name="connsiteY5" fmla="*/ 2234325 h 3407448"/>
                <a:gd name="connsiteX6" fmla="*/ 1542458 w 4963550"/>
                <a:gd name="connsiteY6" fmla="*/ 2049266 h 3407448"/>
                <a:gd name="connsiteX7" fmla="*/ 1347931 w 4963550"/>
                <a:gd name="connsiteY7" fmla="*/ 1871185 h 3407448"/>
                <a:gd name="connsiteX8" fmla="*/ 1187476 w 4963550"/>
                <a:gd name="connsiteY8" fmla="*/ 1710433 h 3407448"/>
                <a:gd name="connsiteX9" fmla="*/ 1000858 w 4963550"/>
                <a:gd name="connsiteY9" fmla="*/ 1487966 h 3407448"/>
                <a:gd name="connsiteX10" fmla="*/ 851142 w 4963550"/>
                <a:gd name="connsiteY10" fmla="*/ 1291177 h 3407448"/>
                <a:gd name="connsiteX11" fmla="*/ 727445 w 4963550"/>
                <a:gd name="connsiteY11" fmla="*/ 1120071 h 3407448"/>
                <a:gd name="connsiteX12" fmla="*/ 587201 w 4963550"/>
                <a:gd name="connsiteY12" fmla="*/ 917152 h 3407448"/>
                <a:gd name="connsiteX13" fmla="*/ 482443 w 4963550"/>
                <a:gd name="connsiteY13" fmla="*/ 753865 h 3407448"/>
                <a:gd name="connsiteX14" fmla="*/ 30760 w 4963550"/>
                <a:gd name="connsiteY14" fmla="*/ 0 h 3407448"/>
                <a:gd name="connsiteX15" fmla="*/ 41645 w 4963550"/>
                <a:gd name="connsiteY15" fmla="*/ 3406071 h 3407448"/>
                <a:gd name="connsiteX16" fmla="*/ 41645 w 4963550"/>
                <a:gd name="connsiteY16" fmla="*/ 3406071 h 3407448"/>
                <a:gd name="connsiteX17" fmla="*/ 4963550 w 4963550"/>
                <a:gd name="connsiteY17" fmla="*/ 3407448 h 3407448"/>
                <a:gd name="connsiteX18" fmla="*/ 4958034 w 4963550"/>
                <a:gd name="connsiteY18" fmla="*/ 3308098 h 3407448"/>
                <a:gd name="connsiteX0" fmla="*/ 4958034 w 4963550"/>
                <a:gd name="connsiteY0" fmla="*/ 3308098 h 3407448"/>
                <a:gd name="connsiteX1" fmla="*/ 3797217 w 4963550"/>
                <a:gd name="connsiteY1" fmla="*/ 3141749 h 3407448"/>
                <a:gd name="connsiteX2" fmla="*/ 2646016 w 4963550"/>
                <a:gd name="connsiteY2" fmla="*/ 2789495 h 3407448"/>
                <a:gd name="connsiteX3" fmla="*/ 2299088 w 4963550"/>
                <a:gd name="connsiteY3" fmla="*/ 2588799 h 3407448"/>
                <a:gd name="connsiteX4" fmla="*/ 1990188 w 4963550"/>
                <a:gd name="connsiteY4" fmla="*/ 2404585 h 3407448"/>
                <a:gd name="connsiteX5" fmla="*/ 1753387 w 4963550"/>
                <a:gd name="connsiteY5" fmla="*/ 2234325 h 3407448"/>
                <a:gd name="connsiteX6" fmla="*/ 1542458 w 4963550"/>
                <a:gd name="connsiteY6" fmla="*/ 2049266 h 3407448"/>
                <a:gd name="connsiteX7" fmla="*/ 1347931 w 4963550"/>
                <a:gd name="connsiteY7" fmla="*/ 1871185 h 3407448"/>
                <a:gd name="connsiteX8" fmla="*/ 1187476 w 4963550"/>
                <a:gd name="connsiteY8" fmla="*/ 1710433 h 3407448"/>
                <a:gd name="connsiteX9" fmla="*/ 1000858 w 4963550"/>
                <a:gd name="connsiteY9" fmla="*/ 1487966 h 3407448"/>
                <a:gd name="connsiteX10" fmla="*/ 851142 w 4963550"/>
                <a:gd name="connsiteY10" fmla="*/ 1291177 h 3407448"/>
                <a:gd name="connsiteX11" fmla="*/ 727445 w 4963550"/>
                <a:gd name="connsiteY11" fmla="*/ 1120071 h 3407448"/>
                <a:gd name="connsiteX12" fmla="*/ 587201 w 4963550"/>
                <a:gd name="connsiteY12" fmla="*/ 917152 h 3407448"/>
                <a:gd name="connsiteX13" fmla="*/ 482443 w 4963550"/>
                <a:gd name="connsiteY13" fmla="*/ 753865 h 3407448"/>
                <a:gd name="connsiteX14" fmla="*/ 30760 w 4963550"/>
                <a:gd name="connsiteY14" fmla="*/ 0 h 3407448"/>
                <a:gd name="connsiteX15" fmla="*/ 41645 w 4963550"/>
                <a:gd name="connsiteY15" fmla="*/ 3406071 h 3407448"/>
                <a:gd name="connsiteX16" fmla="*/ 41645 w 4963550"/>
                <a:gd name="connsiteY16" fmla="*/ 3406071 h 3407448"/>
                <a:gd name="connsiteX17" fmla="*/ 4963550 w 4963550"/>
                <a:gd name="connsiteY17" fmla="*/ 3407448 h 3407448"/>
                <a:gd name="connsiteX18" fmla="*/ 4958034 w 4963550"/>
                <a:gd name="connsiteY18" fmla="*/ 3308098 h 3407448"/>
                <a:gd name="connsiteX0" fmla="*/ 4958034 w 4963550"/>
                <a:gd name="connsiteY0" fmla="*/ 3308098 h 3407448"/>
                <a:gd name="connsiteX1" fmla="*/ 3797217 w 4963550"/>
                <a:gd name="connsiteY1" fmla="*/ 3141749 h 3407448"/>
                <a:gd name="connsiteX2" fmla="*/ 2646016 w 4963550"/>
                <a:gd name="connsiteY2" fmla="*/ 2789495 h 3407448"/>
                <a:gd name="connsiteX3" fmla="*/ 2299088 w 4963550"/>
                <a:gd name="connsiteY3" fmla="*/ 2588799 h 3407448"/>
                <a:gd name="connsiteX4" fmla="*/ 1990188 w 4963550"/>
                <a:gd name="connsiteY4" fmla="*/ 2404585 h 3407448"/>
                <a:gd name="connsiteX5" fmla="*/ 1753387 w 4963550"/>
                <a:gd name="connsiteY5" fmla="*/ 2234325 h 3407448"/>
                <a:gd name="connsiteX6" fmla="*/ 1542458 w 4963550"/>
                <a:gd name="connsiteY6" fmla="*/ 2049266 h 3407448"/>
                <a:gd name="connsiteX7" fmla="*/ 1347931 w 4963550"/>
                <a:gd name="connsiteY7" fmla="*/ 1871185 h 3407448"/>
                <a:gd name="connsiteX8" fmla="*/ 1187476 w 4963550"/>
                <a:gd name="connsiteY8" fmla="*/ 1710433 h 3407448"/>
                <a:gd name="connsiteX9" fmla="*/ 1000858 w 4963550"/>
                <a:gd name="connsiteY9" fmla="*/ 1487966 h 3407448"/>
                <a:gd name="connsiteX10" fmla="*/ 851142 w 4963550"/>
                <a:gd name="connsiteY10" fmla="*/ 1291177 h 3407448"/>
                <a:gd name="connsiteX11" fmla="*/ 727445 w 4963550"/>
                <a:gd name="connsiteY11" fmla="*/ 1120071 h 3407448"/>
                <a:gd name="connsiteX12" fmla="*/ 482443 w 4963550"/>
                <a:gd name="connsiteY12" fmla="*/ 753865 h 3407448"/>
                <a:gd name="connsiteX13" fmla="*/ 30760 w 4963550"/>
                <a:gd name="connsiteY13" fmla="*/ 0 h 3407448"/>
                <a:gd name="connsiteX14" fmla="*/ 41645 w 4963550"/>
                <a:gd name="connsiteY14" fmla="*/ 3406071 h 3407448"/>
                <a:gd name="connsiteX15" fmla="*/ 41645 w 4963550"/>
                <a:gd name="connsiteY15" fmla="*/ 3406071 h 3407448"/>
                <a:gd name="connsiteX16" fmla="*/ 4963550 w 4963550"/>
                <a:gd name="connsiteY16" fmla="*/ 3407448 h 3407448"/>
                <a:gd name="connsiteX17" fmla="*/ 4958034 w 4963550"/>
                <a:gd name="connsiteY17" fmla="*/ 3308098 h 3407448"/>
                <a:gd name="connsiteX0" fmla="*/ 4967745 w 4973261"/>
                <a:gd name="connsiteY0" fmla="*/ 3308098 h 3407448"/>
                <a:gd name="connsiteX1" fmla="*/ 3806928 w 4973261"/>
                <a:gd name="connsiteY1" fmla="*/ 3141749 h 3407448"/>
                <a:gd name="connsiteX2" fmla="*/ 2655727 w 4973261"/>
                <a:gd name="connsiteY2" fmla="*/ 2789495 h 3407448"/>
                <a:gd name="connsiteX3" fmla="*/ 2308799 w 4973261"/>
                <a:gd name="connsiteY3" fmla="*/ 2588799 h 3407448"/>
                <a:gd name="connsiteX4" fmla="*/ 1999899 w 4973261"/>
                <a:gd name="connsiteY4" fmla="*/ 2404585 h 3407448"/>
                <a:gd name="connsiteX5" fmla="*/ 1763098 w 4973261"/>
                <a:gd name="connsiteY5" fmla="*/ 2234325 h 3407448"/>
                <a:gd name="connsiteX6" fmla="*/ 1552169 w 4973261"/>
                <a:gd name="connsiteY6" fmla="*/ 2049266 h 3407448"/>
                <a:gd name="connsiteX7" fmla="*/ 1357642 w 4973261"/>
                <a:gd name="connsiteY7" fmla="*/ 1871185 h 3407448"/>
                <a:gd name="connsiteX8" fmla="*/ 1197187 w 4973261"/>
                <a:gd name="connsiteY8" fmla="*/ 1710433 h 3407448"/>
                <a:gd name="connsiteX9" fmla="*/ 1010569 w 4973261"/>
                <a:gd name="connsiteY9" fmla="*/ 1487966 h 3407448"/>
                <a:gd name="connsiteX10" fmla="*/ 860853 w 4973261"/>
                <a:gd name="connsiteY10" fmla="*/ 1291177 h 3407448"/>
                <a:gd name="connsiteX11" fmla="*/ 737156 w 4973261"/>
                <a:gd name="connsiteY11" fmla="*/ 1120071 h 3407448"/>
                <a:gd name="connsiteX12" fmla="*/ 492154 w 4973261"/>
                <a:gd name="connsiteY12" fmla="*/ 753865 h 3407448"/>
                <a:gd name="connsiteX13" fmla="*/ 28170 w 4973261"/>
                <a:gd name="connsiteY13" fmla="*/ 0 h 3407448"/>
                <a:gd name="connsiteX14" fmla="*/ 51356 w 4973261"/>
                <a:gd name="connsiteY14" fmla="*/ 3406071 h 3407448"/>
                <a:gd name="connsiteX15" fmla="*/ 51356 w 4973261"/>
                <a:gd name="connsiteY15" fmla="*/ 3406071 h 3407448"/>
                <a:gd name="connsiteX16" fmla="*/ 4973261 w 4973261"/>
                <a:gd name="connsiteY16" fmla="*/ 3407448 h 3407448"/>
                <a:gd name="connsiteX17" fmla="*/ 4967745 w 4973261"/>
                <a:gd name="connsiteY17" fmla="*/ 3308098 h 3407448"/>
                <a:gd name="connsiteX0" fmla="*/ 4967745 w 4973261"/>
                <a:gd name="connsiteY0" fmla="*/ 3308098 h 3407448"/>
                <a:gd name="connsiteX1" fmla="*/ 3806928 w 4973261"/>
                <a:gd name="connsiteY1" fmla="*/ 3141749 h 3407448"/>
                <a:gd name="connsiteX2" fmla="*/ 2655727 w 4973261"/>
                <a:gd name="connsiteY2" fmla="*/ 2789495 h 3407448"/>
                <a:gd name="connsiteX3" fmla="*/ 2308799 w 4973261"/>
                <a:gd name="connsiteY3" fmla="*/ 2588799 h 3407448"/>
                <a:gd name="connsiteX4" fmla="*/ 1999899 w 4973261"/>
                <a:gd name="connsiteY4" fmla="*/ 2404585 h 3407448"/>
                <a:gd name="connsiteX5" fmla="*/ 1763098 w 4973261"/>
                <a:gd name="connsiteY5" fmla="*/ 2234325 h 3407448"/>
                <a:gd name="connsiteX6" fmla="*/ 1552169 w 4973261"/>
                <a:gd name="connsiteY6" fmla="*/ 2049266 h 3407448"/>
                <a:gd name="connsiteX7" fmla="*/ 1357642 w 4973261"/>
                <a:gd name="connsiteY7" fmla="*/ 1871185 h 3407448"/>
                <a:gd name="connsiteX8" fmla="*/ 1197187 w 4973261"/>
                <a:gd name="connsiteY8" fmla="*/ 1710433 h 3407448"/>
                <a:gd name="connsiteX9" fmla="*/ 1010569 w 4973261"/>
                <a:gd name="connsiteY9" fmla="*/ 1487966 h 3407448"/>
                <a:gd name="connsiteX10" fmla="*/ 860853 w 4973261"/>
                <a:gd name="connsiteY10" fmla="*/ 1291177 h 3407448"/>
                <a:gd name="connsiteX11" fmla="*/ 737156 w 4973261"/>
                <a:gd name="connsiteY11" fmla="*/ 1120071 h 3407448"/>
                <a:gd name="connsiteX12" fmla="*/ 492154 w 4973261"/>
                <a:gd name="connsiteY12" fmla="*/ 753865 h 3407448"/>
                <a:gd name="connsiteX13" fmla="*/ 28170 w 4973261"/>
                <a:gd name="connsiteY13" fmla="*/ 0 h 3407448"/>
                <a:gd name="connsiteX14" fmla="*/ 51356 w 4973261"/>
                <a:gd name="connsiteY14" fmla="*/ 3406071 h 3407448"/>
                <a:gd name="connsiteX15" fmla="*/ 51356 w 4973261"/>
                <a:gd name="connsiteY15" fmla="*/ 3406071 h 3407448"/>
                <a:gd name="connsiteX16" fmla="*/ 4973261 w 4973261"/>
                <a:gd name="connsiteY16" fmla="*/ 3407448 h 3407448"/>
                <a:gd name="connsiteX17" fmla="*/ 4967745 w 4973261"/>
                <a:gd name="connsiteY17" fmla="*/ 3308098 h 3407448"/>
                <a:gd name="connsiteX0" fmla="*/ 4939575 w 4945091"/>
                <a:gd name="connsiteY0" fmla="*/ 3308098 h 3407448"/>
                <a:gd name="connsiteX1" fmla="*/ 3778758 w 4945091"/>
                <a:gd name="connsiteY1" fmla="*/ 3141749 h 3407448"/>
                <a:gd name="connsiteX2" fmla="*/ 2627557 w 4945091"/>
                <a:gd name="connsiteY2" fmla="*/ 2789495 h 3407448"/>
                <a:gd name="connsiteX3" fmla="*/ 2280629 w 4945091"/>
                <a:gd name="connsiteY3" fmla="*/ 2588799 h 3407448"/>
                <a:gd name="connsiteX4" fmla="*/ 1971729 w 4945091"/>
                <a:gd name="connsiteY4" fmla="*/ 2404585 h 3407448"/>
                <a:gd name="connsiteX5" fmla="*/ 1734928 w 4945091"/>
                <a:gd name="connsiteY5" fmla="*/ 2234325 h 3407448"/>
                <a:gd name="connsiteX6" fmla="*/ 1523999 w 4945091"/>
                <a:gd name="connsiteY6" fmla="*/ 2049266 h 3407448"/>
                <a:gd name="connsiteX7" fmla="*/ 1329472 w 4945091"/>
                <a:gd name="connsiteY7" fmla="*/ 1871185 h 3407448"/>
                <a:gd name="connsiteX8" fmla="*/ 1169017 w 4945091"/>
                <a:gd name="connsiteY8" fmla="*/ 1710433 h 3407448"/>
                <a:gd name="connsiteX9" fmla="*/ 982399 w 4945091"/>
                <a:gd name="connsiteY9" fmla="*/ 1487966 h 3407448"/>
                <a:gd name="connsiteX10" fmla="*/ 832683 w 4945091"/>
                <a:gd name="connsiteY10" fmla="*/ 1291177 h 3407448"/>
                <a:gd name="connsiteX11" fmla="*/ 708986 w 4945091"/>
                <a:gd name="connsiteY11" fmla="*/ 1120071 h 3407448"/>
                <a:gd name="connsiteX12" fmla="*/ 463984 w 4945091"/>
                <a:gd name="connsiteY12" fmla="*/ 753865 h 3407448"/>
                <a:gd name="connsiteX13" fmla="*/ 0 w 4945091"/>
                <a:gd name="connsiteY13" fmla="*/ 0 h 3407448"/>
                <a:gd name="connsiteX14" fmla="*/ 23186 w 4945091"/>
                <a:gd name="connsiteY14" fmla="*/ 3406071 h 3407448"/>
                <a:gd name="connsiteX15" fmla="*/ 23186 w 4945091"/>
                <a:gd name="connsiteY15" fmla="*/ 3406071 h 3407448"/>
                <a:gd name="connsiteX16" fmla="*/ 4945091 w 4945091"/>
                <a:gd name="connsiteY16" fmla="*/ 3407448 h 3407448"/>
                <a:gd name="connsiteX17" fmla="*/ 4939575 w 4945091"/>
                <a:gd name="connsiteY17" fmla="*/ 3308098 h 3407448"/>
                <a:gd name="connsiteX0" fmla="*/ 4940992 w 4946508"/>
                <a:gd name="connsiteY0" fmla="*/ 3308098 h 3413891"/>
                <a:gd name="connsiteX1" fmla="*/ 3780175 w 4946508"/>
                <a:gd name="connsiteY1" fmla="*/ 3141749 h 3413891"/>
                <a:gd name="connsiteX2" fmla="*/ 2628974 w 4946508"/>
                <a:gd name="connsiteY2" fmla="*/ 2789495 h 3413891"/>
                <a:gd name="connsiteX3" fmla="*/ 2282046 w 4946508"/>
                <a:gd name="connsiteY3" fmla="*/ 2588799 h 3413891"/>
                <a:gd name="connsiteX4" fmla="*/ 1973146 w 4946508"/>
                <a:gd name="connsiteY4" fmla="*/ 2404585 h 3413891"/>
                <a:gd name="connsiteX5" fmla="*/ 1736345 w 4946508"/>
                <a:gd name="connsiteY5" fmla="*/ 2234325 h 3413891"/>
                <a:gd name="connsiteX6" fmla="*/ 1525416 w 4946508"/>
                <a:gd name="connsiteY6" fmla="*/ 2049266 h 3413891"/>
                <a:gd name="connsiteX7" fmla="*/ 1330889 w 4946508"/>
                <a:gd name="connsiteY7" fmla="*/ 1871185 h 3413891"/>
                <a:gd name="connsiteX8" fmla="*/ 1170434 w 4946508"/>
                <a:gd name="connsiteY8" fmla="*/ 1710433 h 3413891"/>
                <a:gd name="connsiteX9" fmla="*/ 983816 w 4946508"/>
                <a:gd name="connsiteY9" fmla="*/ 1487966 h 3413891"/>
                <a:gd name="connsiteX10" fmla="*/ 834100 w 4946508"/>
                <a:gd name="connsiteY10" fmla="*/ 1291177 h 3413891"/>
                <a:gd name="connsiteX11" fmla="*/ 710403 w 4946508"/>
                <a:gd name="connsiteY11" fmla="*/ 1120071 h 3413891"/>
                <a:gd name="connsiteX12" fmla="*/ 465401 w 4946508"/>
                <a:gd name="connsiteY12" fmla="*/ 753865 h 3413891"/>
                <a:gd name="connsiteX13" fmla="*/ 1417 w 4946508"/>
                <a:gd name="connsiteY13" fmla="*/ 0 h 3413891"/>
                <a:gd name="connsiteX14" fmla="*/ 24603 w 4946508"/>
                <a:gd name="connsiteY14" fmla="*/ 3406071 h 3413891"/>
                <a:gd name="connsiteX15" fmla="*/ 0 w 4946508"/>
                <a:gd name="connsiteY15" fmla="*/ 3413891 h 3413891"/>
                <a:gd name="connsiteX16" fmla="*/ 4946508 w 4946508"/>
                <a:gd name="connsiteY16" fmla="*/ 3407448 h 3413891"/>
                <a:gd name="connsiteX17" fmla="*/ 4940992 w 4946508"/>
                <a:gd name="connsiteY17" fmla="*/ 3308098 h 3413891"/>
                <a:gd name="connsiteX0" fmla="*/ 4940992 w 4946508"/>
                <a:gd name="connsiteY0" fmla="*/ 3308098 h 3413891"/>
                <a:gd name="connsiteX1" fmla="*/ 3780175 w 4946508"/>
                <a:gd name="connsiteY1" fmla="*/ 3141749 h 3413891"/>
                <a:gd name="connsiteX2" fmla="*/ 2628974 w 4946508"/>
                <a:gd name="connsiteY2" fmla="*/ 2789495 h 3413891"/>
                <a:gd name="connsiteX3" fmla="*/ 2282046 w 4946508"/>
                <a:gd name="connsiteY3" fmla="*/ 2588799 h 3413891"/>
                <a:gd name="connsiteX4" fmla="*/ 1973146 w 4946508"/>
                <a:gd name="connsiteY4" fmla="*/ 2404585 h 3413891"/>
                <a:gd name="connsiteX5" fmla="*/ 1736345 w 4946508"/>
                <a:gd name="connsiteY5" fmla="*/ 2234325 h 3413891"/>
                <a:gd name="connsiteX6" fmla="*/ 1525416 w 4946508"/>
                <a:gd name="connsiteY6" fmla="*/ 2049266 h 3413891"/>
                <a:gd name="connsiteX7" fmla="*/ 1330889 w 4946508"/>
                <a:gd name="connsiteY7" fmla="*/ 1871185 h 3413891"/>
                <a:gd name="connsiteX8" fmla="*/ 1170434 w 4946508"/>
                <a:gd name="connsiteY8" fmla="*/ 1710433 h 3413891"/>
                <a:gd name="connsiteX9" fmla="*/ 983816 w 4946508"/>
                <a:gd name="connsiteY9" fmla="*/ 1487966 h 3413891"/>
                <a:gd name="connsiteX10" fmla="*/ 834100 w 4946508"/>
                <a:gd name="connsiteY10" fmla="*/ 1291177 h 3413891"/>
                <a:gd name="connsiteX11" fmla="*/ 710403 w 4946508"/>
                <a:gd name="connsiteY11" fmla="*/ 1120071 h 3413891"/>
                <a:gd name="connsiteX12" fmla="*/ 465401 w 4946508"/>
                <a:gd name="connsiteY12" fmla="*/ 753865 h 3413891"/>
                <a:gd name="connsiteX13" fmla="*/ 1417 w 4946508"/>
                <a:gd name="connsiteY13" fmla="*/ 0 h 3413891"/>
                <a:gd name="connsiteX14" fmla="*/ 0 w 4946508"/>
                <a:gd name="connsiteY14" fmla="*/ 3413891 h 3413891"/>
                <a:gd name="connsiteX15" fmla="*/ 4946508 w 4946508"/>
                <a:gd name="connsiteY15" fmla="*/ 3407448 h 3413891"/>
                <a:gd name="connsiteX16" fmla="*/ 4940992 w 4946508"/>
                <a:gd name="connsiteY16" fmla="*/ 3308098 h 3413891"/>
                <a:gd name="connsiteX0" fmla="*/ 4940992 w 4946508"/>
                <a:gd name="connsiteY0" fmla="*/ 3308098 h 3413891"/>
                <a:gd name="connsiteX1" fmla="*/ 3780175 w 4946508"/>
                <a:gd name="connsiteY1" fmla="*/ 3141749 h 3413891"/>
                <a:gd name="connsiteX2" fmla="*/ 2628974 w 4946508"/>
                <a:gd name="connsiteY2" fmla="*/ 2789495 h 3413891"/>
                <a:gd name="connsiteX3" fmla="*/ 2282046 w 4946508"/>
                <a:gd name="connsiteY3" fmla="*/ 2588799 h 3413891"/>
                <a:gd name="connsiteX4" fmla="*/ 1973146 w 4946508"/>
                <a:gd name="connsiteY4" fmla="*/ 2404585 h 3413891"/>
                <a:gd name="connsiteX5" fmla="*/ 1736345 w 4946508"/>
                <a:gd name="connsiteY5" fmla="*/ 2234325 h 3413891"/>
                <a:gd name="connsiteX6" fmla="*/ 1525416 w 4946508"/>
                <a:gd name="connsiteY6" fmla="*/ 2049266 h 3413891"/>
                <a:gd name="connsiteX7" fmla="*/ 1330889 w 4946508"/>
                <a:gd name="connsiteY7" fmla="*/ 1871185 h 3413891"/>
                <a:gd name="connsiteX8" fmla="*/ 1170434 w 4946508"/>
                <a:gd name="connsiteY8" fmla="*/ 1710433 h 3413891"/>
                <a:gd name="connsiteX9" fmla="*/ 983816 w 4946508"/>
                <a:gd name="connsiteY9" fmla="*/ 1487966 h 3413891"/>
                <a:gd name="connsiteX10" fmla="*/ 834100 w 4946508"/>
                <a:gd name="connsiteY10" fmla="*/ 1291177 h 3413891"/>
                <a:gd name="connsiteX11" fmla="*/ 710403 w 4946508"/>
                <a:gd name="connsiteY11" fmla="*/ 1120071 h 3413891"/>
                <a:gd name="connsiteX12" fmla="*/ 465401 w 4946508"/>
                <a:gd name="connsiteY12" fmla="*/ 753865 h 3413891"/>
                <a:gd name="connsiteX13" fmla="*/ 1417 w 4946508"/>
                <a:gd name="connsiteY13" fmla="*/ 0 h 3413891"/>
                <a:gd name="connsiteX14" fmla="*/ 0 w 4946508"/>
                <a:gd name="connsiteY14" fmla="*/ 3413891 h 3413891"/>
                <a:gd name="connsiteX15" fmla="*/ 4946508 w 4946508"/>
                <a:gd name="connsiteY15" fmla="*/ 3410434 h 3413891"/>
                <a:gd name="connsiteX16" fmla="*/ 4940992 w 4946508"/>
                <a:gd name="connsiteY16" fmla="*/ 3308098 h 34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46508" h="3413891">
                  <a:moveTo>
                    <a:pt x="4940992" y="3308098"/>
                  </a:moveTo>
                  <a:cubicBezTo>
                    <a:pt x="4722000" y="3275546"/>
                    <a:pt x="4165511" y="3228183"/>
                    <a:pt x="3780175" y="3141749"/>
                  </a:cubicBezTo>
                  <a:cubicBezTo>
                    <a:pt x="3394839" y="3055315"/>
                    <a:pt x="2864014" y="2914368"/>
                    <a:pt x="2628974" y="2789495"/>
                  </a:cubicBezTo>
                  <a:cubicBezTo>
                    <a:pt x="2440792" y="2689517"/>
                    <a:pt x="2391351" y="2652951"/>
                    <a:pt x="2282046" y="2588799"/>
                  </a:cubicBezTo>
                  <a:cubicBezTo>
                    <a:pt x="2172741" y="2524647"/>
                    <a:pt x="2064096" y="2463664"/>
                    <a:pt x="1973146" y="2404585"/>
                  </a:cubicBezTo>
                  <a:cubicBezTo>
                    <a:pt x="1882196" y="2345506"/>
                    <a:pt x="1810967" y="2293545"/>
                    <a:pt x="1736345" y="2234325"/>
                  </a:cubicBezTo>
                  <a:cubicBezTo>
                    <a:pt x="1661723" y="2175105"/>
                    <a:pt x="1592992" y="2109789"/>
                    <a:pt x="1525416" y="2049266"/>
                  </a:cubicBezTo>
                  <a:cubicBezTo>
                    <a:pt x="1457840" y="1988743"/>
                    <a:pt x="1390053" y="1927657"/>
                    <a:pt x="1330889" y="1871185"/>
                  </a:cubicBezTo>
                  <a:cubicBezTo>
                    <a:pt x="1271725" y="1814713"/>
                    <a:pt x="1228280" y="1774303"/>
                    <a:pt x="1170434" y="1710433"/>
                  </a:cubicBezTo>
                  <a:cubicBezTo>
                    <a:pt x="1112589" y="1646563"/>
                    <a:pt x="1039872" y="1557842"/>
                    <a:pt x="983816" y="1487966"/>
                  </a:cubicBezTo>
                  <a:cubicBezTo>
                    <a:pt x="927760" y="1418090"/>
                    <a:pt x="879669" y="1352493"/>
                    <a:pt x="834100" y="1291177"/>
                  </a:cubicBezTo>
                  <a:cubicBezTo>
                    <a:pt x="788531" y="1229861"/>
                    <a:pt x="771853" y="1209623"/>
                    <a:pt x="710403" y="1120071"/>
                  </a:cubicBezTo>
                  <a:cubicBezTo>
                    <a:pt x="648953" y="1030519"/>
                    <a:pt x="583565" y="940544"/>
                    <a:pt x="465401" y="753865"/>
                  </a:cubicBezTo>
                  <a:cubicBezTo>
                    <a:pt x="347237" y="567187"/>
                    <a:pt x="173293" y="253970"/>
                    <a:pt x="1417" y="0"/>
                  </a:cubicBezTo>
                  <a:cubicBezTo>
                    <a:pt x="945" y="1137964"/>
                    <a:pt x="472" y="2275927"/>
                    <a:pt x="0" y="3413891"/>
                  </a:cubicBezTo>
                  <a:lnTo>
                    <a:pt x="4946508" y="3410434"/>
                  </a:lnTo>
                  <a:lnTo>
                    <a:pt x="4940992" y="3308098"/>
                  </a:lnTo>
                  <a:close/>
                </a:path>
              </a:pathLst>
            </a:custGeom>
            <a:solidFill>
              <a:srgbClr val="C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5250" y="3902472"/>
              <a:ext cx="821380" cy="54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chemeClr val="bg1"/>
                  </a:solidFill>
                </a:rPr>
                <a:t>AUC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50004" y="3759197"/>
            <a:ext cx="1229824" cy="1040419"/>
            <a:chOff x="4126004" y="3759196"/>
            <a:chExt cx="1229824" cy="1040419"/>
          </a:xfrm>
        </p:grpSpPr>
        <p:sp>
          <p:nvSpPr>
            <p:cNvPr id="11" name="Down Arrow 10"/>
            <p:cNvSpPr/>
            <p:nvPr/>
          </p:nvSpPr>
          <p:spPr bwMode="auto">
            <a:xfrm>
              <a:off x="4499860" y="4211660"/>
              <a:ext cx="365760" cy="587955"/>
            </a:xfrm>
            <a:prstGeom prst="downArrow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6004" y="3759196"/>
              <a:ext cx="1229824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Half-life</a:t>
              </a:r>
              <a:endParaRPr lang="it-IT" sz="24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8274981"/>
              </p:ext>
            </p:extLst>
          </p:nvPr>
        </p:nvGraphicFramePr>
        <p:xfrm>
          <a:off x="1980803" y="1375782"/>
          <a:ext cx="8183563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Freeform 20"/>
          <p:cNvSpPr/>
          <p:nvPr/>
        </p:nvSpPr>
        <p:spPr bwMode="auto">
          <a:xfrm>
            <a:off x="5052820" y="4297197"/>
            <a:ext cx="2571505" cy="688647"/>
          </a:xfrm>
          <a:custGeom>
            <a:avLst/>
            <a:gdLst>
              <a:gd name="connsiteX0" fmla="*/ 2601500 w 2601500"/>
              <a:gd name="connsiteY0" fmla="*/ 700391 h 700391"/>
              <a:gd name="connsiteX1" fmla="*/ 1491158 w 2601500"/>
              <a:gd name="connsiteY1" fmla="*/ 537106 h 700391"/>
              <a:gd name="connsiteX2" fmla="*/ 848900 w 2601500"/>
              <a:gd name="connsiteY2" fmla="*/ 373820 h 700391"/>
              <a:gd name="connsiteX3" fmla="*/ 369929 w 2601500"/>
              <a:gd name="connsiteY3" fmla="*/ 199649 h 700391"/>
              <a:gd name="connsiteX4" fmla="*/ 32472 w 2601500"/>
              <a:gd name="connsiteY4" fmla="*/ 14591 h 700391"/>
              <a:gd name="connsiteX5" fmla="*/ 32472 w 2601500"/>
              <a:gd name="connsiteY5" fmla="*/ 25477 h 700391"/>
              <a:gd name="connsiteX0" fmla="*/ 2569028 w 2569028"/>
              <a:gd name="connsiteY0" fmla="*/ 685800 h 685800"/>
              <a:gd name="connsiteX1" fmla="*/ 1458686 w 2569028"/>
              <a:gd name="connsiteY1" fmla="*/ 522515 h 685800"/>
              <a:gd name="connsiteX2" fmla="*/ 816428 w 2569028"/>
              <a:gd name="connsiteY2" fmla="*/ 359229 h 685800"/>
              <a:gd name="connsiteX3" fmla="*/ 337457 w 2569028"/>
              <a:gd name="connsiteY3" fmla="*/ 185058 h 685800"/>
              <a:gd name="connsiteX4" fmla="*/ 0 w 2569028"/>
              <a:gd name="connsiteY4" fmla="*/ 0 h 685800"/>
              <a:gd name="connsiteX0" fmla="*/ 2569028 w 2569028"/>
              <a:gd name="connsiteY0" fmla="*/ 705897 h 705897"/>
              <a:gd name="connsiteX1" fmla="*/ 1458686 w 2569028"/>
              <a:gd name="connsiteY1" fmla="*/ 542612 h 705897"/>
              <a:gd name="connsiteX2" fmla="*/ 816428 w 2569028"/>
              <a:gd name="connsiteY2" fmla="*/ 379326 h 705897"/>
              <a:gd name="connsiteX3" fmla="*/ 337457 w 2569028"/>
              <a:gd name="connsiteY3" fmla="*/ 205155 h 705897"/>
              <a:gd name="connsiteX4" fmla="*/ 0 w 2569028"/>
              <a:gd name="connsiteY4" fmla="*/ 0 h 705897"/>
              <a:gd name="connsiteX0" fmla="*/ 2569028 w 2569028"/>
              <a:gd name="connsiteY0" fmla="*/ 705897 h 705897"/>
              <a:gd name="connsiteX1" fmla="*/ 1458686 w 2569028"/>
              <a:gd name="connsiteY1" fmla="*/ 542612 h 705897"/>
              <a:gd name="connsiteX2" fmla="*/ 816428 w 2569028"/>
              <a:gd name="connsiteY2" fmla="*/ 379326 h 705897"/>
              <a:gd name="connsiteX3" fmla="*/ 362582 w 2569028"/>
              <a:gd name="connsiteY3" fmla="*/ 205159 h 705897"/>
              <a:gd name="connsiteX4" fmla="*/ 0 w 2569028"/>
              <a:gd name="connsiteY4" fmla="*/ 0 h 705897"/>
              <a:gd name="connsiteX0" fmla="*/ 2569028 w 2569028"/>
              <a:gd name="connsiteY0" fmla="*/ 705897 h 705897"/>
              <a:gd name="connsiteX1" fmla="*/ 1458686 w 2569028"/>
              <a:gd name="connsiteY1" fmla="*/ 542612 h 705897"/>
              <a:gd name="connsiteX2" fmla="*/ 816437 w 2569028"/>
              <a:gd name="connsiteY2" fmla="*/ 384358 h 705897"/>
              <a:gd name="connsiteX3" fmla="*/ 362582 w 2569028"/>
              <a:gd name="connsiteY3" fmla="*/ 205159 h 705897"/>
              <a:gd name="connsiteX4" fmla="*/ 0 w 2569028"/>
              <a:gd name="connsiteY4" fmla="*/ 0 h 705897"/>
              <a:gd name="connsiteX0" fmla="*/ 2569028 w 2569028"/>
              <a:gd name="connsiteY0" fmla="*/ 705897 h 705897"/>
              <a:gd name="connsiteX1" fmla="*/ 1458686 w 2569028"/>
              <a:gd name="connsiteY1" fmla="*/ 542612 h 705897"/>
              <a:gd name="connsiteX2" fmla="*/ 816446 w 2569028"/>
              <a:gd name="connsiteY2" fmla="*/ 364269 h 705897"/>
              <a:gd name="connsiteX3" fmla="*/ 362582 w 2569028"/>
              <a:gd name="connsiteY3" fmla="*/ 205159 h 705897"/>
              <a:gd name="connsiteX4" fmla="*/ 0 w 2569028"/>
              <a:gd name="connsiteY4" fmla="*/ 0 h 705897"/>
              <a:gd name="connsiteX0" fmla="*/ 2569028 w 2569028"/>
              <a:gd name="connsiteY0" fmla="*/ 705897 h 705897"/>
              <a:gd name="connsiteX1" fmla="*/ 1458686 w 2569028"/>
              <a:gd name="connsiteY1" fmla="*/ 542612 h 705897"/>
              <a:gd name="connsiteX2" fmla="*/ 816446 w 2569028"/>
              <a:gd name="connsiteY2" fmla="*/ 364269 h 705897"/>
              <a:gd name="connsiteX3" fmla="*/ 372634 w 2569028"/>
              <a:gd name="connsiteY3" fmla="*/ 195114 h 705897"/>
              <a:gd name="connsiteX4" fmla="*/ 0 w 2569028"/>
              <a:gd name="connsiteY4" fmla="*/ 0 h 705897"/>
              <a:gd name="connsiteX0" fmla="*/ 2569028 w 2569028"/>
              <a:gd name="connsiteY0" fmla="*/ 705897 h 705897"/>
              <a:gd name="connsiteX1" fmla="*/ 1458686 w 2569028"/>
              <a:gd name="connsiteY1" fmla="*/ 542612 h 705897"/>
              <a:gd name="connsiteX2" fmla="*/ 816446 w 2569028"/>
              <a:gd name="connsiteY2" fmla="*/ 364269 h 705897"/>
              <a:gd name="connsiteX3" fmla="*/ 377663 w 2569028"/>
              <a:gd name="connsiteY3" fmla="*/ 200143 h 705897"/>
              <a:gd name="connsiteX4" fmla="*/ 0 w 2569028"/>
              <a:gd name="connsiteY4" fmla="*/ 0 h 705897"/>
              <a:gd name="connsiteX0" fmla="*/ 2569028 w 2569028"/>
              <a:gd name="connsiteY0" fmla="*/ 705897 h 705897"/>
              <a:gd name="connsiteX1" fmla="*/ 1463725 w 2569028"/>
              <a:gd name="connsiteY1" fmla="*/ 537599 h 705897"/>
              <a:gd name="connsiteX2" fmla="*/ 816446 w 2569028"/>
              <a:gd name="connsiteY2" fmla="*/ 364269 h 705897"/>
              <a:gd name="connsiteX3" fmla="*/ 377663 w 2569028"/>
              <a:gd name="connsiteY3" fmla="*/ 200143 h 705897"/>
              <a:gd name="connsiteX4" fmla="*/ 0 w 2569028"/>
              <a:gd name="connsiteY4" fmla="*/ 0 h 70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028" h="705897">
                <a:moveTo>
                  <a:pt x="2569028" y="705897"/>
                </a:moveTo>
                <a:cubicBezTo>
                  <a:pt x="2159907" y="651468"/>
                  <a:pt x="1755822" y="594537"/>
                  <a:pt x="1463725" y="537599"/>
                </a:cubicBezTo>
                <a:cubicBezTo>
                  <a:pt x="1171628" y="480661"/>
                  <a:pt x="997456" y="420512"/>
                  <a:pt x="816446" y="364269"/>
                </a:cubicBezTo>
                <a:cubicBezTo>
                  <a:pt x="635436" y="308026"/>
                  <a:pt x="513737" y="260855"/>
                  <a:pt x="377663" y="200143"/>
                </a:cubicBezTo>
                <a:cubicBezTo>
                  <a:pt x="241589" y="139432"/>
                  <a:pt x="56243" y="29029"/>
                  <a:pt x="0" y="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SL Behring_Coagulation">
    <a:dk1>
      <a:srgbClr val="000000"/>
    </a:dk1>
    <a:lt1>
      <a:srgbClr val="FFFFFF"/>
    </a:lt1>
    <a:dk2>
      <a:srgbClr val="6D6E71"/>
    </a:dk2>
    <a:lt2>
      <a:srgbClr val="FC1921"/>
    </a:lt2>
    <a:accent1>
      <a:srgbClr val="00625A"/>
    </a:accent1>
    <a:accent2>
      <a:srgbClr val="BCD671"/>
    </a:accent2>
    <a:accent3>
      <a:srgbClr val="5091CD"/>
    </a:accent3>
    <a:accent4>
      <a:srgbClr val="FCB116"/>
    </a:accent4>
    <a:accent5>
      <a:srgbClr val="492F92"/>
    </a:accent5>
    <a:accent6>
      <a:srgbClr val="EAD010"/>
    </a:accent6>
    <a:hlink>
      <a:srgbClr val="02BBAD"/>
    </a:hlink>
    <a:folHlink>
      <a:srgbClr val="880106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SL Behring_Coagulation">
    <a:dk1>
      <a:srgbClr val="000000"/>
    </a:dk1>
    <a:lt1>
      <a:srgbClr val="FFFFFF"/>
    </a:lt1>
    <a:dk2>
      <a:srgbClr val="6D6E71"/>
    </a:dk2>
    <a:lt2>
      <a:srgbClr val="FC1921"/>
    </a:lt2>
    <a:accent1>
      <a:srgbClr val="00625A"/>
    </a:accent1>
    <a:accent2>
      <a:srgbClr val="BCD671"/>
    </a:accent2>
    <a:accent3>
      <a:srgbClr val="5091CD"/>
    </a:accent3>
    <a:accent4>
      <a:srgbClr val="FCB116"/>
    </a:accent4>
    <a:accent5>
      <a:srgbClr val="492F92"/>
    </a:accent5>
    <a:accent6>
      <a:srgbClr val="EAD010"/>
    </a:accent6>
    <a:hlink>
      <a:srgbClr val="02BBAD"/>
    </a:hlink>
    <a:folHlink>
      <a:srgbClr val="880106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1292</Words>
  <Application>Microsoft Office PowerPoint</Application>
  <PresentationFormat>Widescreen</PresentationFormat>
  <Paragraphs>288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Calibri</vt:lpstr>
      <vt:lpstr>Calibri Light</vt:lpstr>
      <vt:lpstr>Geneva</vt:lpstr>
      <vt:lpstr>Mangal</vt:lpstr>
      <vt:lpstr>Verdana</vt:lpstr>
      <vt:lpstr>Wingdings</vt:lpstr>
      <vt:lpstr>Office Theme</vt:lpstr>
      <vt:lpstr>PK / inhibitors: how to interpret in hemophilia</vt:lpstr>
      <vt:lpstr>Alfonso Iorio MD, PhD, FRCPC Professor of Medicine McMaster University</vt:lpstr>
      <vt:lpstr>PowerPoint Presentation</vt:lpstr>
      <vt:lpstr>Interactive Question 1</vt:lpstr>
      <vt:lpstr>Interactive Question 2</vt:lpstr>
      <vt:lpstr>PowerPoint Presentation</vt:lpstr>
      <vt:lpstr>Hemophilia treatment</vt:lpstr>
      <vt:lpstr>Pharmacokinetics and Hemophilia</vt:lpstr>
      <vt:lpstr>Plasma Drug Disposition after an IV bolus </vt:lpstr>
      <vt:lpstr>Interactive question 3</vt:lpstr>
      <vt:lpstr>Interactive question 4</vt:lpstr>
      <vt:lpstr>Determining individual PK</vt:lpstr>
      <vt:lpstr>Interactive question 5</vt:lpstr>
      <vt:lpstr>Determining individual PK</vt:lpstr>
      <vt:lpstr>Determining individual PK</vt:lpstr>
      <vt:lpstr>Determining individual PK</vt:lpstr>
      <vt:lpstr>The 3 key concepts about PopPK</vt:lpstr>
      <vt:lpstr>The 3 key concepts about PopPK</vt:lpstr>
      <vt:lpstr>Understanding variability to define a dosing strategy</vt:lpstr>
      <vt:lpstr>Understanding variability to define a dosing strategy</vt:lpstr>
      <vt:lpstr>Understanding variability to define a dosing strategy</vt:lpstr>
      <vt:lpstr>PowerPoint Presentation</vt:lpstr>
      <vt:lpstr>Interactive question 6</vt:lpstr>
      <vt:lpstr>Interactive question 7</vt:lpstr>
      <vt:lpstr>Interactive question 8</vt:lpstr>
      <vt:lpstr>PowerPoint Presentation</vt:lpstr>
      <vt:lpstr>PowerPoint Presentation</vt:lpstr>
      <vt:lpstr>Individual PK profile</vt:lpstr>
      <vt:lpstr>PowerPoint Presentation</vt:lpstr>
      <vt:lpstr>Back-of-napkin individual PK profiling?</vt:lpstr>
      <vt:lpstr>Back-of-napkin individual PK profiling?</vt:lpstr>
      <vt:lpstr>The WAPPS-Hemo co-investigator network</vt:lpstr>
      <vt:lpstr>Inhibitors</vt:lpstr>
      <vt:lpstr>Interpreting risk</vt:lpstr>
      <vt:lpstr>PowerPoint Presentation</vt:lpstr>
      <vt:lpstr>PowerPoint Presentation</vt:lpstr>
      <vt:lpstr>Predicting risk</vt:lpstr>
      <vt:lpstr>Interpreting risk of inhibitors</vt:lpstr>
      <vt:lpstr>The future is prevention and cure, not prediction !!</vt:lpstr>
      <vt:lpstr>Thanks – and questions welcome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PK / inhibitors: how to interpret in hemophilia</dc:title>
  <dc:creator>Alfonso Iorio</dc:creator>
  <cp:lastModifiedBy>dawn</cp:lastModifiedBy>
  <cp:revision>27</cp:revision>
  <dcterms:created xsi:type="dcterms:W3CDTF">2018-01-07T21:57:31Z</dcterms:created>
  <dcterms:modified xsi:type="dcterms:W3CDTF">2018-01-24T19:34:39Z</dcterms:modified>
</cp:coreProperties>
</file>