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0" r:id="rId2"/>
    <p:sldId id="279" r:id="rId3"/>
    <p:sldId id="261" r:id="rId4"/>
    <p:sldId id="281" r:id="rId5"/>
    <p:sldId id="277" r:id="rId6"/>
    <p:sldId id="282" r:id="rId7"/>
    <p:sldId id="291" r:id="rId8"/>
    <p:sldId id="284" r:id="rId9"/>
    <p:sldId id="287" r:id="rId10"/>
    <p:sldId id="288" r:id="rId11"/>
    <p:sldId id="290" r:id="rId12"/>
    <p:sldId id="285" r:id="rId13"/>
    <p:sldId id="294" r:id="rId14"/>
    <p:sldId id="295" r:id="rId15"/>
    <p:sldId id="309" r:id="rId16"/>
    <p:sldId id="293" r:id="rId17"/>
    <p:sldId id="297" r:id="rId18"/>
    <p:sldId id="302" r:id="rId19"/>
    <p:sldId id="301" r:id="rId20"/>
    <p:sldId id="303" r:id="rId21"/>
    <p:sldId id="304" r:id="rId22"/>
    <p:sldId id="305" r:id="rId23"/>
    <p:sldId id="306" r:id="rId24"/>
    <p:sldId id="307" r:id="rId25"/>
    <p:sldId id="308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220"/>
    <a:srgbClr val="E31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6464" autoAdjust="0"/>
  </p:normalViewPr>
  <p:slideViewPr>
    <p:cSldViewPr snapToGrid="0" snapToObjects="1">
      <p:cViewPr varScale="1">
        <p:scale>
          <a:sx n="131" d="100"/>
          <a:sy n="131" d="100"/>
        </p:scale>
        <p:origin x="66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C6116-0B99-DA4A-A5BE-C3A0C7B0F3C8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AA8BF-7F14-4749-94E4-50AB382B8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870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AAD75-06AE-9F4A-87FE-A175A099B95E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64CC-BF85-D347-86FA-598DBA0A0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9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Sunday, July 24, 2016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08:30-11:30 </a:t>
            </a:r>
            <a:b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PD-S-01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ME THE DATA! CHALLENGES AND OPPORTUNITIES IN DATA COLLECTION</a:t>
            </a:r>
            <a:b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Room: 307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Chair: </a:t>
            </a:r>
            <a:r>
              <a:rPr lang="en-C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Alfonso Iorio, Canada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48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2F2C8ECB-BD3A-CB4D-91F5-F32B6B50878C}" type="slidenum">
              <a:rPr lang="en-US" altLang="en-US">
                <a:solidFill>
                  <a:srgbClr val="000000"/>
                </a:solidFill>
                <a:latin typeface="Calibri" charset="0"/>
              </a:rPr>
              <a:pPr/>
              <a:t>19</a:t>
            </a:fld>
            <a:endParaRPr lang="en-US" alt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99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8A1FF26B-065A-B440-9496-11F34452F2A6}" type="slidenum">
              <a:rPr lang="en-US" altLang="en-US" sz="1000">
                <a:latin typeface="Times New Roman" charset="0"/>
              </a:rPr>
              <a:pPr/>
              <a:t>20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57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4D0CD9F2-6A03-FD4E-A604-CA2AAE4B21B4}" type="slidenum">
              <a:rPr lang="en-US" altLang="en-US" sz="1000">
                <a:latin typeface="Times New Roman" charset="0"/>
              </a:rPr>
              <a:pPr/>
              <a:t>21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98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1F315DA2-F06D-E04A-85B5-BED58BA3429A}" type="slidenum">
              <a:rPr lang="en-US" altLang="en-US" sz="1200">
                <a:latin typeface="Calibri" charset="0"/>
              </a:rPr>
              <a:pPr/>
              <a:t>23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71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51579FE9-CF42-CC4F-A926-3E6410DD2AD4}" type="slidenum">
              <a:rPr lang="en-US" altLang="en-US" sz="1200">
                <a:latin typeface="Calibri" charset="0"/>
              </a:rPr>
              <a:pPr/>
              <a:t>24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37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E95F549D-341F-9C42-90E7-55A1D6D55CDF}" type="slidenum">
              <a:rPr lang="en-GB" altLang="en-US" sz="1200">
                <a:latin typeface="Calibri" charset="0"/>
              </a:rPr>
              <a:pPr/>
              <a:t>25</a:t>
            </a:fld>
            <a:endParaRPr lang="en-GB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7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94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the image of a </a:t>
            </a:r>
            <a:r>
              <a:rPr lang="en-US" dirty="0" err="1" smtClean="0"/>
              <a:t>croach</a:t>
            </a:r>
            <a:r>
              <a:rPr lang="en-US" dirty="0" smtClean="0"/>
              <a:t> through</a:t>
            </a:r>
            <a:r>
              <a:rPr lang="en-US" baseline="0" dirty="0" smtClean="0"/>
              <a:t> a lens</a:t>
            </a:r>
            <a:r>
              <a:rPr lang="is-IS" baseline="0" dirty="0" smtClean="0"/>
              <a:t>…</a:t>
            </a:r>
          </a:p>
          <a:p>
            <a:r>
              <a:rPr lang="en-US" baseline="0" dirty="0" smtClean="0"/>
              <a:t>T</a:t>
            </a:r>
            <a:r>
              <a:rPr lang="is-IS" baseline="0" dirty="0" smtClean="0"/>
              <a:t>ext appears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01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r>
              <a:rPr lang="en-US" baseline="0" dirty="0" smtClean="0"/>
              <a:t> of the air-force one an gorgeous </a:t>
            </a:r>
            <a:r>
              <a:rPr lang="en-US" baseline="0" dirty="0" err="1" smtClean="0"/>
              <a:t>bosy</a:t>
            </a:r>
            <a:r>
              <a:rPr lang="en-US" baseline="0" dirty="0" smtClean="0"/>
              <a:t> guard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6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r>
              <a:rPr lang="en-US" baseline="0" dirty="0" smtClean="0"/>
              <a:t> of a toothbrush and toothpaste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4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images</a:t>
            </a:r>
            <a:r>
              <a:rPr lang="en-US" baseline="0" dirty="0" smtClean="0"/>
              <a:t> for the 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2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16F93EC3-5092-B14E-905F-9A5DE2324AD6}" type="slidenum">
              <a:rPr lang="en-GB" altLang="en-US">
                <a:latin typeface="Calibri" charset="0"/>
              </a:rPr>
              <a:pPr/>
              <a:t>17</a:t>
            </a:fld>
            <a:endParaRPr lang="en-GB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70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B68FDA49-CA7B-F549-92C2-1D4F37AE346D}" type="slidenum">
              <a:rPr lang="en-US" altLang="en-US">
                <a:solidFill>
                  <a:srgbClr val="000000"/>
                </a:solidFill>
                <a:latin typeface="Calibri" charset="0"/>
              </a:rPr>
              <a:pPr/>
              <a:t>18</a:t>
            </a:fld>
            <a:endParaRPr lang="en-US" alt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4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524374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2" y="3714749"/>
            <a:ext cx="1183161" cy="131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6FDB-B48F-42E9-9363-5CAB99CC9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524374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42925" y="1009651"/>
            <a:ext cx="8229601" cy="3394472"/>
          </a:xfrm>
        </p:spPr>
        <p:txBody>
          <a:bodyPr numCol="1" spcCol="360000">
            <a:normAutofit/>
          </a:bodyPr>
          <a:lstStyle>
            <a:lvl1pPr marL="514350" indent="-514350">
              <a:buSzPct val="85000"/>
              <a:buFont typeface="+mj-lt"/>
              <a:buAutoNum type="arabicPeriod"/>
              <a:defRPr sz="20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 smtClean="0"/>
              <a:t>Click </a:t>
            </a:r>
          </a:p>
          <a:p>
            <a:pPr lvl="0"/>
            <a:r>
              <a:rPr lang="fr-CA" dirty="0" smtClean="0"/>
              <a:t>To </a:t>
            </a:r>
            <a:r>
              <a:rPr lang="fr-CA" dirty="0" err="1" smtClean="0"/>
              <a:t>edit</a:t>
            </a:r>
            <a:r>
              <a:rPr lang="fr-CA" dirty="0" smtClean="0"/>
              <a:t> </a:t>
            </a:r>
          </a:p>
          <a:p>
            <a:pPr lvl="0"/>
            <a:r>
              <a:rPr lang="fr-CA" dirty="0" smtClean="0"/>
              <a:t>Master </a:t>
            </a:r>
            <a:r>
              <a:rPr lang="fr-CA" dirty="0" err="1" smtClean="0"/>
              <a:t>text</a:t>
            </a:r>
            <a:r>
              <a:rPr lang="fr-CA" dirty="0" smtClean="0"/>
              <a:t> </a:t>
            </a:r>
          </a:p>
          <a:p>
            <a:pPr lvl="0"/>
            <a:r>
              <a:rPr lang="fr-CA" dirty="0" smtClean="0"/>
              <a:t>Styles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2" y="3992663"/>
            <a:ext cx="930829" cy="103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6FDB-B48F-42E9-9363-5CAB99CC9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524374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fr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20" y="3997421"/>
            <a:ext cx="930829" cy="103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6FDB-B48F-42E9-9363-5CAB99CC9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9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fr-CA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20" y="3997421"/>
            <a:ext cx="930829" cy="103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6FDB-B48F-42E9-9363-5CAB99CC9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7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21FD6-32AB-B546-AB0B-E59FFE044DBC}" type="datetimeFigureOut">
              <a:rPr lang="en-US" altLang="en-US"/>
              <a:pPr>
                <a:defRPr/>
              </a:pPr>
              <a:t>7/6/2017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4EF9-FF2E-0E4B-8FFE-FD0CC2C617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1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8A057-783C-B84A-BC85-9B2F3CD8DD42}" type="datetimeFigureOut">
              <a:rPr lang="en-US" altLang="en-US"/>
              <a:pPr>
                <a:defRPr/>
              </a:pPr>
              <a:t>7/6/2017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7DAF6-987C-4547-9919-82D53DB09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01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457200" y="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998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6FDB-B48F-42E9-9363-5CAB99CC9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0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50" r:id="rId3"/>
    <p:sldLayoutId id="2147483677" r:id="rId4"/>
    <p:sldLayoutId id="2147483678" r:id="rId5"/>
    <p:sldLayoutId id="214748367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i="0" kern="800" spc="3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Tx/>
        <a:buNone/>
        <a:defRPr sz="2800" b="0" i="0" kern="1200" cap="none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Tx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Courier New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3pPr>
      <a:lvl4pPr marL="271463" indent="0" algn="l" defTabSz="4572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Tx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4pPr>
      <a:lvl5pPr marL="449263" indent="-177800" algn="l" defTabSz="4572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bg1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hemophilia.mcmaster.ca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132812"/>
              </p:ext>
            </p:extLst>
          </p:nvPr>
        </p:nvGraphicFramePr>
        <p:xfrm>
          <a:off x="789907" y="975016"/>
          <a:ext cx="7715917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6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ADVERSE</a:t>
                      </a:r>
                      <a:r>
                        <a:rPr lang="en-CA" sz="2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EVENTS REPORTING </a:t>
                      </a:r>
                      <a:br>
                        <a:rPr lang="en-CA" sz="2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CA" sz="2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HEMOPHILIA</a:t>
                      </a:r>
                      <a:endParaRPr lang="en-CA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524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9498">
                <a:tc>
                  <a:txBody>
                    <a:bodyPr/>
                    <a:lstStyle/>
                    <a:p>
                      <a:r>
                        <a:rPr lang="en-CA" sz="2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Alfonso Iorio, McMaster University,</a:t>
                      </a:r>
                      <a:r>
                        <a:rPr lang="en-CA" sz="24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2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Canada</a:t>
                      </a:r>
                      <a:endParaRPr lang="en-CA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n-US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Chair, Data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Demographics Committee, WFH</a:t>
                      </a:r>
                    </a:p>
                    <a:p>
                      <a:pPr lvl="0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Chair, Canadian Bleeding Disorders Registry</a:t>
                      </a:r>
                    </a:p>
                    <a:p>
                      <a:pPr lvl="0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PI, Canadian Hemophilia Surveillance Scheme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789908" y="1476375"/>
            <a:ext cx="7715917" cy="0"/>
          </a:xfrm>
          <a:prstGeom prst="line">
            <a:avLst/>
          </a:prstGeom>
          <a:ln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8EDB6FDB-B48F-42E9-9363-5CAB99CC9A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POST MARKETING SURVEILLANCE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02" y="675409"/>
            <a:ext cx="669073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Post-hoc analysis of post-marketing surveillance studies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dirty="0" err="1" smtClean="0"/>
              <a:t>Iorio</a:t>
            </a:r>
            <a:r>
              <a:rPr lang="en-US" sz="1600" dirty="0" smtClean="0"/>
              <a:t> A et al</a:t>
            </a:r>
            <a:r>
              <a:rPr lang="en-US" sz="1600" i="1" dirty="0" smtClean="0"/>
              <a:t>.</a:t>
            </a:r>
            <a:r>
              <a:rPr lang="en-US" sz="1600" dirty="0" smtClean="0"/>
              <a:t> </a:t>
            </a:r>
            <a:r>
              <a:rPr lang="en-US" sz="1600" dirty="0"/>
              <a:t>Patient data meta-analysis of Post-Authorization Safety Surveillance (PASS) studies of </a:t>
            </a:r>
            <a:r>
              <a:rPr lang="en-US" sz="1600" dirty="0" err="1"/>
              <a:t>haemophilia</a:t>
            </a:r>
            <a:r>
              <a:rPr lang="en-US" sz="1600" dirty="0"/>
              <a:t> A patients treated with </a:t>
            </a:r>
            <a:r>
              <a:rPr lang="en-US" sz="1600" dirty="0" err="1"/>
              <a:t>rAHF</a:t>
            </a:r>
            <a:r>
              <a:rPr lang="en-US" sz="1600" dirty="0"/>
              <a:t>-PFM. </a:t>
            </a:r>
            <a:r>
              <a:rPr lang="en-US" sz="1600" i="1" dirty="0" err="1"/>
              <a:t>Haemophilia</a:t>
            </a:r>
            <a:r>
              <a:rPr lang="en-US" sz="1600" dirty="0"/>
              <a:t>. 20(6), 777–83 (2014).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 smtClean="0"/>
              <a:t>Romanov V et al. </a:t>
            </a:r>
            <a:r>
              <a:rPr lang="en-US" sz="1600" dirty="0"/>
              <a:t>Evaluation of Safety and Effectiveness of factor VIII treatment in Hemophilia A patients with low titer inhibitors or a personal history of inhibitor. </a:t>
            </a:r>
            <a:r>
              <a:rPr lang="en-US" sz="1600" i="1" dirty="0" err="1"/>
              <a:t>Thromb</a:t>
            </a:r>
            <a:r>
              <a:rPr lang="en-US" sz="1600" i="1" dirty="0"/>
              <a:t>. </a:t>
            </a:r>
            <a:r>
              <a:rPr lang="en-US" sz="1600" i="1" dirty="0" err="1"/>
              <a:t>Haemost</a:t>
            </a:r>
            <a:r>
              <a:rPr lang="en-US" sz="1600" i="1" dirty="0"/>
              <a:t>.</a:t>
            </a:r>
            <a:r>
              <a:rPr lang="en-US" sz="1600" dirty="0"/>
              <a:t> 114, 56–64 (2015).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 smtClean="0"/>
              <a:t>Bayesian </a:t>
            </a:r>
            <a:r>
              <a:rPr lang="en-US" sz="1600" dirty="0"/>
              <a:t>approach to the assessment of the population specific risk of inhibitors in Hemophilia A patients: a case </a:t>
            </a:r>
            <a:r>
              <a:rPr lang="en-US" sz="1600" dirty="0" smtClean="0"/>
              <a:t>study. Journal </a:t>
            </a:r>
            <a:r>
              <a:rPr lang="en-US" sz="1600" dirty="0"/>
              <a:t>of Blood </a:t>
            </a:r>
            <a:r>
              <a:rPr lang="en-US" sz="1600" dirty="0" smtClean="0"/>
              <a:t>Medicine, accepted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B6FDB-B48F-42E9-9363-5CAB99CC9A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Monitoring safety after licensing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9651"/>
            <a:ext cx="8229600" cy="2998298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 marketing surveillance</a:t>
            </a:r>
          </a:p>
          <a:p>
            <a:pPr lvl="1"/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Formal requirement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Reporting </a:t>
            </a:r>
            <a:r>
              <a:rPr lang="en-US" sz="2400" b="1" dirty="0" smtClean="0">
                <a:solidFill>
                  <a:srgbClr val="FF0000"/>
                </a:solidFill>
              </a:rPr>
              <a:t>schemes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	EUHASS</a:t>
            </a:r>
            <a:r>
              <a:rPr lang="en-US" sz="2000" dirty="0">
                <a:solidFill>
                  <a:srgbClr val="002060"/>
                </a:solidFill>
              </a:rPr>
              <a:t>, CHESS, UKHCDO, </a:t>
            </a:r>
            <a:r>
              <a:rPr lang="en-US" sz="2000" dirty="0" err="1">
                <a:solidFill>
                  <a:srgbClr val="002060"/>
                </a:solidFill>
              </a:rPr>
              <a:t>FranceCoag</a:t>
            </a:r>
            <a:r>
              <a:rPr lang="en-US" sz="2000" dirty="0">
                <a:solidFill>
                  <a:srgbClr val="002060"/>
                </a:solidFill>
              </a:rPr>
              <a:t>, Rodin, </a:t>
            </a:r>
            <a:r>
              <a:rPr lang="en-US" sz="2000" dirty="0" smtClean="0">
                <a:solidFill>
                  <a:srgbClr val="002060"/>
                </a:solidFill>
              </a:rPr>
              <a:t>ATHN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National schemes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	Reporting </a:t>
            </a:r>
            <a:r>
              <a:rPr lang="en-US" sz="2000" dirty="0">
                <a:solidFill>
                  <a:srgbClr val="002060"/>
                </a:solidFill>
              </a:rPr>
              <a:t>by doctors, nurses, data managers and patients</a:t>
            </a:r>
          </a:p>
        </p:txBody>
      </p:sp>
    </p:spTree>
    <p:extLst>
      <p:ext uri="{BB962C8B-B14F-4D97-AF65-F5344CB8AC3E}">
        <p14:creationId xmlns:p14="http://schemas.microsoft.com/office/powerpoint/2010/main" val="18081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Monitoring safety after licensing</a:t>
            </a:r>
          </a:p>
        </p:txBody>
      </p:sp>
      <p:sp>
        <p:nvSpPr>
          <p:cNvPr id="4" name="Oval 3"/>
          <p:cNvSpPr/>
          <p:nvPr/>
        </p:nvSpPr>
        <p:spPr>
          <a:xfrm>
            <a:off x="572776" y="1780042"/>
            <a:ext cx="1276350" cy="5969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EUHASS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42242" y="1797050"/>
            <a:ext cx="1139096" cy="5969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678104" y="1803400"/>
            <a:ext cx="1122327" cy="5969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RODIN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050766" y="1936690"/>
            <a:ext cx="922047" cy="369332"/>
            <a:chOff x="2050766" y="1936690"/>
            <a:chExt cx="922047" cy="369332"/>
          </a:xfrm>
        </p:grpSpPr>
        <p:sp>
          <p:nvSpPr>
            <p:cNvPr id="13" name="Rectangle 12"/>
            <p:cNvSpPr/>
            <p:nvPr/>
          </p:nvSpPr>
          <p:spPr>
            <a:xfrm>
              <a:off x="2130400" y="1956069"/>
              <a:ext cx="746011" cy="291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50766" y="1936690"/>
              <a:ext cx="92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venir Heavy"/>
                  <a:cs typeface="Avenir Heavy"/>
                </a:rPr>
                <a:t>CHESS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93547" y="1803400"/>
            <a:ext cx="1305315" cy="596900"/>
            <a:chOff x="5893547" y="1803400"/>
            <a:chExt cx="1305315" cy="596900"/>
          </a:xfrm>
        </p:grpSpPr>
        <p:sp>
          <p:nvSpPr>
            <p:cNvPr id="8" name="Oval 7"/>
            <p:cNvSpPr/>
            <p:nvPr/>
          </p:nvSpPr>
          <p:spPr>
            <a:xfrm>
              <a:off x="5893547" y="1803400"/>
              <a:ext cx="1305315" cy="5969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FranceC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14644" y="1949719"/>
              <a:ext cx="906166" cy="297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84261" y="1956069"/>
              <a:ext cx="9669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err="1" smtClean="0">
                  <a:latin typeface="Avenir Heavy"/>
                  <a:cs typeface="Avenir Heavy"/>
                </a:rPr>
                <a:t>FranceC</a:t>
              </a:r>
              <a:endParaRPr lang="en-US" sz="1600" dirty="0">
                <a:latin typeface="Avenir Heavy"/>
                <a:cs typeface="Avenir Heavy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291978" y="1803400"/>
            <a:ext cx="1097928" cy="596900"/>
            <a:chOff x="7291978" y="1803400"/>
            <a:chExt cx="1097928" cy="596900"/>
          </a:xfrm>
        </p:grpSpPr>
        <p:sp>
          <p:nvSpPr>
            <p:cNvPr id="9" name="Oval 8"/>
            <p:cNvSpPr/>
            <p:nvPr/>
          </p:nvSpPr>
          <p:spPr>
            <a:xfrm>
              <a:off x="7291978" y="1803400"/>
              <a:ext cx="1097928" cy="59690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83459" y="1949719"/>
              <a:ext cx="746141" cy="318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75801" y="1964794"/>
              <a:ext cx="8190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mtClean="0">
                  <a:latin typeface="Avenir Heavy"/>
                  <a:cs typeface="Avenir Heavy"/>
                </a:rPr>
                <a:t>ATHN</a:t>
              </a:r>
              <a:endParaRPr lang="en-US" dirty="0">
                <a:latin typeface="Avenir Heavy"/>
                <a:cs typeface="Avenir Heavy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74454" y="1797050"/>
            <a:ext cx="1410534" cy="596900"/>
            <a:chOff x="3174454" y="1797050"/>
            <a:chExt cx="1410534" cy="596900"/>
          </a:xfrm>
        </p:grpSpPr>
        <p:sp>
          <p:nvSpPr>
            <p:cNvPr id="7" name="Oval 6"/>
            <p:cNvSpPr/>
            <p:nvPr/>
          </p:nvSpPr>
          <p:spPr>
            <a:xfrm>
              <a:off x="3174454" y="1797050"/>
              <a:ext cx="1410534" cy="596900"/>
            </a:xfrm>
            <a:prstGeom prst="ellipse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UKHCDO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58592" y="1940336"/>
              <a:ext cx="843898" cy="318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08080" y="1995571"/>
              <a:ext cx="9797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latin typeface="Avenir Heavy"/>
                  <a:cs typeface="Avenir Heavy"/>
                </a:rPr>
                <a:t>UKHCDO</a:t>
              </a:r>
              <a:endParaRPr lang="en-US" sz="1400" dirty="0">
                <a:latin typeface="Avenir Heavy"/>
                <a:cs typeface="Avenir Heavy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11790" y="3100612"/>
            <a:ext cx="1778000" cy="596900"/>
            <a:chOff x="2511790" y="3100612"/>
            <a:chExt cx="1778000" cy="596900"/>
          </a:xfrm>
        </p:grpSpPr>
        <p:sp>
          <p:nvSpPr>
            <p:cNvPr id="11" name="Oval 10"/>
            <p:cNvSpPr/>
            <p:nvPr/>
          </p:nvSpPr>
          <p:spPr>
            <a:xfrm>
              <a:off x="2511790" y="3100612"/>
              <a:ext cx="1778000" cy="596900"/>
            </a:xfrm>
            <a:prstGeom prst="ellipse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63498" y="3213489"/>
              <a:ext cx="6891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Nat 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9469" y="3099706"/>
            <a:ext cx="1778000" cy="596900"/>
            <a:chOff x="569469" y="3099706"/>
            <a:chExt cx="1778000" cy="596900"/>
          </a:xfrm>
        </p:grpSpPr>
        <p:sp>
          <p:nvSpPr>
            <p:cNvPr id="10" name="Oval 9"/>
            <p:cNvSpPr/>
            <p:nvPr/>
          </p:nvSpPr>
          <p:spPr>
            <a:xfrm>
              <a:off x="569469" y="3099706"/>
              <a:ext cx="1778000" cy="596900"/>
            </a:xfrm>
            <a:prstGeom prst="ellipse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36520" y="3239039"/>
              <a:ext cx="843898" cy="318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98634" y="3213489"/>
              <a:ext cx="7873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Avenir Heavy"/>
                  <a:cs typeface="Avenir Heavy"/>
                </a:rPr>
                <a:t>Nat 1</a:t>
              </a:r>
              <a:endParaRPr lang="en-US" dirty="0">
                <a:latin typeface="Avenir Heavy"/>
                <a:cs typeface="Avenir Heav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51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Monitoring safety after licensing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57200" y="4162428"/>
            <a:ext cx="5969000" cy="43815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9001">
                <a:schemeClr val="tx1"/>
              </a:gs>
              <a:gs pos="7600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-1154426" y="2533651"/>
            <a:ext cx="3016253" cy="43815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9001">
                <a:schemeClr val="tx1"/>
              </a:gs>
              <a:gs pos="7600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06161" y="4058337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venir Heavy"/>
                <a:cs typeface="Avenir Heavy"/>
              </a:rPr>
              <a:t>Size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4625" y="667719"/>
            <a:ext cx="1423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mtClean="0">
                <a:latin typeface="Avenir Heavy"/>
                <a:cs typeface="Avenir Heavy"/>
              </a:rPr>
              <a:t>Effort</a:t>
            </a:r>
            <a:endParaRPr lang="en-US" sz="3600" dirty="0" smtClean="0"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782934"/>
            <a:ext cx="4013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venir Heavy"/>
                <a:cs typeface="Avenir Heavy"/>
              </a:rPr>
              <a:t>By </a:t>
            </a:r>
            <a:r>
              <a:rPr lang="en-US" sz="2400" smtClean="0">
                <a:solidFill>
                  <a:schemeClr val="accent3">
                    <a:lumMod val="75000"/>
                  </a:schemeClr>
                </a:solidFill>
                <a:latin typeface="Avenir Heavy"/>
                <a:cs typeface="Avenir Heavy"/>
              </a:rPr>
              <a:t>program characteristics</a:t>
            </a: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Avenir Heavy"/>
              <a:cs typeface="Avenir Heavy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2776" y="1780042"/>
            <a:ext cx="1276350" cy="5969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EUHASS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78104" y="1803400"/>
            <a:ext cx="1122327" cy="5969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RODIN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57960" y="1784690"/>
            <a:ext cx="1139096" cy="596900"/>
            <a:chOff x="1942242" y="1797050"/>
            <a:chExt cx="1139096" cy="596900"/>
          </a:xfrm>
        </p:grpSpPr>
        <p:sp>
          <p:nvSpPr>
            <p:cNvPr id="18" name="Oval 17"/>
            <p:cNvSpPr/>
            <p:nvPr/>
          </p:nvSpPr>
          <p:spPr>
            <a:xfrm>
              <a:off x="1942242" y="1797050"/>
              <a:ext cx="1139096" cy="59690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050766" y="1936690"/>
              <a:ext cx="922047" cy="369332"/>
              <a:chOff x="2050766" y="1936690"/>
              <a:chExt cx="922047" cy="36933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130400" y="1956069"/>
                <a:ext cx="746011" cy="2915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50766" y="1936690"/>
                <a:ext cx="9220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venir Heavy"/>
                    <a:cs typeface="Avenir Heavy"/>
                  </a:rPr>
                  <a:t>CHESS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893547" y="1803400"/>
            <a:ext cx="1305315" cy="596900"/>
            <a:chOff x="5893547" y="1803400"/>
            <a:chExt cx="1305315" cy="596900"/>
          </a:xfrm>
        </p:grpSpPr>
        <p:sp>
          <p:nvSpPr>
            <p:cNvPr id="24" name="Oval 23"/>
            <p:cNvSpPr/>
            <p:nvPr/>
          </p:nvSpPr>
          <p:spPr>
            <a:xfrm>
              <a:off x="5893547" y="1803400"/>
              <a:ext cx="1305315" cy="59690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FranceC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14644" y="1949719"/>
              <a:ext cx="906166" cy="297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84261" y="1956069"/>
              <a:ext cx="9669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err="1" smtClean="0">
                  <a:latin typeface="Avenir Heavy"/>
                  <a:cs typeface="Avenir Heavy"/>
                </a:rPr>
                <a:t>FranceC</a:t>
              </a:r>
              <a:endParaRPr lang="en-US" sz="1600" dirty="0">
                <a:latin typeface="Avenir Heavy"/>
                <a:cs typeface="Avenir Heavy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91978" y="1803400"/>
            <a:ext cx="1097928" cy="596900"/>
            <a:chOff x="7291978" y="1803400"/>
            <a:chExt cx="1097928" cy="596900"/>
          </a:xfrm>
        </p:grpSpPr>
        <p:sp>
          <p:nvSpPr>
            <p:cNvPr id="28" name="Oval 27"/>
            <p:cNvSpPr/>
            <p:nvPr/>
          </p:nvSpPr>
          <p:spPr>
            <a:xfrm>
              <a:off x="7291978" y="1803400"/>
              <a:ext cx="1097928" cy="5969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83459" y="1949719"/>
              <a:ext cx="746141" cy="318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475801" y="1964794"/>
              <a:ext cx="8190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mtClean="0">
                  <a:latin typeface="Avenir Heavy"/>
                  <a:cs typeface="Avenir Heavy"/>
                </a:rPr>
                <a:t>ATHN</a:t>
              </a:r>
              <a:endParaRPr lang="en-US" dirty="0">
                <a:latin typeface="Avenir Heavy"/>
                <a:cs typeface="Avenir Heavy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74454" y="1797050"/>
            <a:ext cx="1410534" cy="596900"/>
            <a:chOff x="3174454" y="1797050"/>
            <a:chExt cx="1410534" cy="596900"/>
          </a:xfrm>
        </p:grpSpPr>
        <p:sp>
          <p:nvSpPr>
            <p:cNvPr id="32" name="Oval 31"/>
            <p:cNvSpPr/>
            <p:nvPr/>
          </p:nvSpPr>
          <p:spPr>
            <a:xfrm>
              <a:off x="3174454" y="1797050"/>
              <a:ext cx="1410534" cy="59690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UKHCDO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58592" y="1940336"/>
              <a:ext cx="843898" cy="318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408080" y="1995571"/>
              <a:ext cx="9797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latin typeface="Avenir Heavy"/>
                  <a:cs typeface="Avenir Heavy"/>
                </a:rPr>
                <a:t>UKHCDO</a:t>
              </a:r>
              <a:endParaRPr lang="en-US" sz="1400" dirty="0">
                <a:latin typeface="Avenir Heavy"/>
                <a:cs typeface="Avenir Heavy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511790" y="3100612"/>
            <a:ext cx="1778000" cy="596900"/>
            <a:chOff x="2511790" y="3100612"/>
            <a:chExt cx="1778000" cy="596900"/>
          </a:xfrm>
        </p:grpSpPr>
        <p:sp>
          <p:nvSpPr>
            <p:cNvPr id="36" name="Oval 35"/>
            <p:cNvSpPr/>
            <p:nvPr/>
          </p:nvSpPr>
          <p:spPr>
            <a:xfrm>
              <a:off x="2511790" y="3100612"/>
              <a:ext cx="1778000" cy="596900"/>
            </a:xfrm>
            <a:prstGeom prst="ellipse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063498" y="3213489"/>
              <a:ext cx="6891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Nat 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69469" y="3099706"/>
            <a:ext cx="1778000" cy="596900"/>
            <a:chOff x="569469" y="3099706"/>
            <a:chExt cx="1778000" cy="596900"/>
          </a:xfrm>
        </p:grpSpPr>
        <p:sp>
          <p:nvSpPr>
            <p:cNvPr id="39" name="Oval 38"/>
            <p:cNvSpPr/>
            <p:nvPr/>
          </p:nvSpPr>
          <p:spPr>
            <a:xfrm>
              <a:off x="569469" y="3099706"/>
              <a:ext cx="1778000" cy="596900"/>
            </a:xfrm>
            <a:prstGeom prst="ellipse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36520" y="3239039"/>
              <a:ext cx="843898" cy="318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98634" y="3213489"/>
              <a:ext cx="7873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Avenir Heavy"/>
                  <a:cs typeface="Avenir Heavy"/>
                </a:rPr>
                <a:t>Nat 1</a:t>
              </a:r>
              <a:endParaRPr lang="en-US" dirty="0">
                <a:latin typeface="Avenir Heavy"/>
                <a:cs typeface="Avenir Heav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78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1605 L 0.49444 0.318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0" y="167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19753E-6 L -0.28333 4.1975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3 -0.01327 L 0.08732 -0.11451 " pathEditMode="relative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97531E-6 L 0.01389 0.1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854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145 L -0.24445 0.129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719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6 -0.00154 L 0.32031 0.05803 " pathEditMode="relative" ptsTypes="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5 -0.00154 L -0.03489 -0.10494 " pathEditMode="relative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1944 L 0.05469 0.28673 " pathEditMode="relative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Monitoring safety after licensing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57200" y="4162428"/>
            <a:ext cx="5969000" cy="43815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9001">
                <a:schemeClr val="tx1"/>
              </a:gs>
              <a:gs pos="7600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-1154426" y="2533651"/>
            <a:ext cx="3016253" cy="43815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9001">
                <a:schemeClr val="tx1"/>
              </a:gs>
              <a:gs pos="76000">
                <a:schemeClr val="tx1">
                  <a:lumMod val="65000"/>
                  <a:lumOff val="35000"/>
                </a:schemeClr>
              </a:gs>
              <a:gs pos="91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17285" y="4058337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mtClean="0">
                <a:latin typeface="Avenir Heavy"/>
                <a:cs typeface="Avenir Heavy"/>
              </a:rPr>
              <a:t>Coverage</a:t>
            </a:r>
            <a:endParaRPr lang="en-US" sz="3600" dirty="0" smtClean="0">
              <a:latin typeface="Avenir Heavy"/>
              <a:cs typeface="Avenir Heavy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63747" y="652243"/>
            <a:ext cx="2021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mtClean="0">
                <a:latin typeface="Avenir Heavy"/>
                <a:cs typeface="Avenir Heavy"/>
              </a:rPr>
              <a:t>Richness</a:t>
            </a:r>
            <a:endParaRPr lang="en-US" sz="3600" dirty="0" smtClean="0"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1409" y="782934"/>
            <a:ext cx="3415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venir Heavy"/>
                <a:cs typeface="Avenir Heavy"/>
              </a:rPr>
              <a:t>By data characteristics</a:t>
            </a:r>
          </a:p>
        </p:txBody>
      </p:sp>
      <p:sp>
        <p:nvSpPr>
          <p:cNvPr id="17" name="Oval 16"/>
          <p:cNvSpPr/>
          <p:nvPr/>
        </p:nvSpPr>
        <p:spPr>
          <a:xfrm>
            <a:off x="572776" y="1780042"/>
            <a:ext cx="1276350" cy="5969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EUHASS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78104" y="1803400"/>
            <a:ext cx="1122327" cy="5969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RODIN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57960" y="1784690"/>
            <a:ext cx="1139096" cy="596900"/>
            <a:chOff x="1942242" y="1797050"/>
            <a:chExt cx="1139096" cy="596900"/>
          </a:xfrm>
        </p:grpSpPr>
        <p:sp>
          <p:nvSpPr>
            <p:cNvPr id="18" name="Oval 17"/>
            <p:cNvSpPr/>
            <p:nvPr/>
          </p:nvSpPr>
          <p:spPr>
            <a:xfrm>
              <a:off x="1942242" y="1797050"/>
              <a:ext cx="1139096" cy="59690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050766" y="1936690"/>
              <a:ext cx="922047" cy="369332"/>
              <a:chOff x="2050766" y="1936690"/>
              <a:chExt cx="922047" cy="36933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130400" y="1956069"/>
                <a:ext cx="746011" cy="2915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50766" y="1936690"/>
                <a:ext cx="9220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venir Heavy"/>
                    <a:cs typeface="Avenir Heavy"/>
                  </a:rPr>
                  <a:t>CHESS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893547" y="1803400"/>
            <a:ext cx="1305315" cy="596900"/>
            <a:chOff x="5893547" y="1803400"/>
            <a:chExt cx="1305315" cy="596900"/>
          </a:xfrm>
        </p:grpSpPr>
        <p:sp>
          <p:nvSpPr>
            <p:cNvPr id="24" name="Oval 23"/>
            <p:cNvSpPr/>
            <p:nvPr/>
          </p:nvSpPr>
          <p:spPr>
            <a:xfrm>
              <a:off x="5893547" y="1803400"/>
              <a:ext cx="1305315" cy="59690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FranceC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14644" y="1949719"/>
              <a:ext cx="906166" cy="297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84261" y="1956069"/>
              <a:ext cx="9669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err="1" smtClean="0">
                  <a:latin typeface="Avenir Heavy"/>
                  <a:cs typeface="Avenir Heavy"/>
                </a:rPr>
                <a:t>FranceC</a:t>
              </a:r>
              <a:endParaRPr lang="en-US" sz="1600" dirty="0">
                <a:latin typeface="Avenir Heavy"/>
                <a:cs typeface="Avenir Heavy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91978" y="1803400"/>
            <a:ext cx="1097928" cy="596900"/>
            <a:chOff x="7291978" y="1803400"/>
            <a:chExt cx="1097928" cy="596900"/>
          </a:xfrm>
        </p:grpSpPr>
        <p:sp>
          <p:nvSpPr>
            <p:cNvPr id="28" name="Oval 27"/>
            <p:cNvSpPr/>
            <p:nvPr/>
          </p:nvSpPr>
          <p:spPr>
            <a:xfrm>
              <a:off x="7291978" y="1803400"/>
              <a:ext cx="1097928" cy="5969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83459" y="1949719"/>
              <a:ext cx="746141" cy="318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475801" y="1964794"/>
              <a:ext cx="8190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Avenir Heavy"/>
                  <a:cs typeface="Avenir Heavy"/>
                </a:rPr>
                <a:t>ATHN</a:t>
              </a:r>
              <a:endParaRPr lang="en-US" dirty="0">
                <a:latin typeface="Avenir Heavy"/>
                <a:cs typeface="Avenir Heavy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511790" y="3100612"/>
            <a:ext cx="1778000" cy="596900"/>
            <a:chOff x="2511790" y="3100612"/>
            <a:chExt cx="1778000" cy="596900"/>
          </a:xfrm>
        </p:grpSpPr>
        <p:sp>
          <p:nvSpPr>
            <p:cNvPr id="36" name="Oval 35"/>
            <p:cNvSpPr/>
            <p:nvPr/>
          </p:nvSpPr>
          <p:spPr>
            <a:xfrm>
              <a:off x="2511790" y="3100612"/>
              <a:ext cx="1778000" cy="59690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063498" y="3213489"/>
              <a:ext cx="6891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Nat 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74454" y="1797050"/>
            <a:ext cx="1410534" cy="596900"/>
            <a:chOff x="3174454" y="1797050"/>
            <a:chExt cx="1410534" cy="596900"/>
          </a:xfrm>
        </p:grpSpPr>
        <p:sp>
          <p:nvSpPr>
            <p:cNvPr id="32" name="Oval 31"/>
            <p:cNvSpPr/>
            <p:nvPr/>
          </p:nvSpPr>
          <p:spPr>
            <a:xfrm>
              <a:off x="3174454" y="1797050"/>
              <a:ext cx="1410534" cy="596900"/>
            </a:xfrm>
            <a:prstGeom prst="ellipse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UKHCDO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58592" y="1940336"/>
              <a:ext cx="843898" cy="318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408080" y="1995571"/>
              <a:ext cx="9797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latin typeface="Avenir Heavy"/>
                  <a:cs typeface="Avenir Heavy"/>
                </a:rPr>
                <a:t>UKHCDO</a:t>
              </a:r>
              <a:endParaRPr lang="en-US" sz="1400" dirty="0">
                <a:latin typeface="Avenir Heavy"/>
                <a:cs typeface="Avenir Heavy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69469" y="3099706"/>
            <a:ext cx="1778000" cy="596900"/>
            <a:chOff x="569469" y="3099706"/>
            <a:chExt cx="1778000" cy="596900"/>
          </a:xfrm>
        </p:grpSpPr>
        <p:sp>
          <p:nvSpPr>
            <p:cNvPr id="39" name="Oval 38"/>
            <p:cNvSpPr/>
            <p:nvPr/>
          </p:nvSpPr>
          <p:spPr>
            <a:xfrm>
              <a:off x="569469" y="3099706"/>
              <a:ext cx="1778000" cy="596900"/>
            </a:xfrm>
            <a:prstGeom prst="ellipse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36520" y="3239039"/>
              <a:ext cx="843898" cy="318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98634" y="3213489"/>
              <a:ext cx="7873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Avenir Heavy"/>
                  <a:cs typeface="Avenir Heavy"/>
                </a:rPr>
                <a:t>Nat 1</a:t>
              </a:r>
              <a:endParaRPr lang="en-US" dirty="0">
                <a:latin typeface="Avenir Heavy"/>
                <a:cs typeface="Avenir Heav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68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33716 0.334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58" y="167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216 L 0.20763 0.009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1.97531E-6 L -0.1625 0.1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89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97531E-6 L 2.22222E-6 2.0987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129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00093 L 0.16736 0.079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395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154 L -0.13716 -0.103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58" y="-50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284E-6 L 0.36094 0.3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8" y="153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556 L -0.56025 0.15556 " pathEditMode="relative" ptsTypes="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00100"/>
            <a:ext cx="2330970" cy="2330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Monitoring safety after licensing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11" y="920021"/>
            <a:ext cx="3081727" cy="3013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36" y="1965585"/>
            <a:ext cx="3169586" cy="2630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7" y="12871"/>
            <a:ext cx="7152807" cy="48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2700" dirty="0">
                <a:solidFill>
                  <a:srgbClr val="CC0000"/>
                </a:solidFill>
                <a:ea typeface="MS PGothic" charset="-128"/>
              </a:rPr>
              <a:t>EUHASS</a:t>
            </a:r>
            <a:r>
              <a:rPr lang="en-GB" altLang="en-US" sz="3000" dirty="0">
                <a:solidFill>
                  <a:srgbClr val="CC0000"/>
                </a:solidFill>
                <a:ea typeface="MS PGothic" charset="-128"/>
              </a:rPr>
              <a:t/>
            </a:r>
            <a:br>
              <a:rPr lang="en-GB" altLang="en-US" sz="3000" dirty="0">
                <a:solidFill>
                  <a:srgbClr val="CC0000"/>
                </a:solidFill>
                <a:ea typeface="MS PGothic" charset="-128"/>
              </a:rPr>
            </a:br>
            <a:r>
              <a:rPr lang="en-GB" altLang="en-US" dirty="0">
                <a:solidFill>
                  <a:srgbClr val="CC0000"/>
                </a:solidFill>
                <a:ea typeface="MS PGothic" charset="-128"/>
              </a:rPr>
              <a:t>(European Haemophilia Safety Surveillance)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4715"/>
            <a:ext cx="7234962" cy="4091519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rgbClr val="002060"/>
                </a:solidFill>
                <a:cs typeface="+mn-cs"/>
              </a:rPr>
              <a:t>AE surveillance </a:t>
            </a:r>
            <a:r>
              <a:rPr lang="en-GB" sz="1800" dirty="0">
                <a:solidFill>
                  <a:srgbClr val="002060"/>
                </a:solidFill>
                <a:cs typeface="+mn-cs"/>
              </a:rPr>
              <a:t>scheme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2060"/>
                </a:solidFill>
                <a:cs typeface="+mn-cs"/>
              </a:rPr>
              <a:t>All adverse events inc inhibitors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2060"/>
                </a:solidFill>
                <a:cs typeface="+mn-cs"/>
              </a:rPr>
              <a:t>All products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2060"/>
                </a:solidFill>
                <a:cs typeface="+mn-cs"/>
              </a:rPr>
              <a:t>All inherited bleeding disorders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2060"/>
                </a:solidFill>
                <a:cs typeface="+mn-cs"/>
              </a:rPr>
              <a:t>All </a:t>
            </a:r>
            <a:r>
              <a:rPr lang="en-GB" sz="1800" dirty="0" smtClean="0">
                <a:solidFill>
                  <a:srgbClr val="002060"/>
                </a:solidFill>
                <a:cs typeface="+mn-cs"/>
              </a:rPr>
              <a:t>severities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800" dirty="0">
              <a:solidFill>
                <a:srgbClr val="002060"/>
              </a:solidFill>
              <a:cs typeface="+mn-cs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i="1" dirty="0">
                <a:solidFill>
                  <a:srgbClr val="002060"/>
                </a:solidFill>
                <a:cs typeface="+mn-cs"/>
              </a:rPr>
              <a:t>Prospective</a:t>
            </a:r>
            <a:r>
              <a:rPr lang="en-GB" sz="1800" dirty="0">
                <a:solidFill>
                  <a:srgbClr val="002060"/>
                </a:solidFill>
                <a:cs typeface="+mn-cs"/>
              </a:rPr>
              <a:t> (1</a:t>
            </a:r>
            <a:r>
              <a:rPr lang="en-GB" sz="1800" baseline="30000" dirty="0">
                <a:solidFill>
                  <a:srgbClr val="002060"/>
                </a:solidFill>
                <a:cs typeface="+mn-cs"/>
              </a:rPr>
              <a:t>st</a:t>
            </a:r>
            <a:r>
              <a:rPr lang="en-GB" sz="1800" dirty="0">
                <a:solidFill>
                  <a:srgbClr val="002060"/>
                </a:solidFill>
                <a:cs typeface="+mn-cs"/>
              </a:rPr>
              <a:t> Oct 2008)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i="1" dirty="0" smtClean="0">
                <a:solidFill>
                  <a:srgbClr val="002060"/>
                </a:solidFill>
                <a:cs typeface="+mn-cs"/>
              </a:rPr>
              <a:t>Sentinel </a:t>
            </a:r>
            <a:r>
              <a:rPr lang="en-GB" sz="1800" i="1" dirty="0">
                <a:solidFill>
                  <a:srgbClr val="002060"/>
                </a:solidFill>
                <a:cs typeface="+mn-cs"/>
              </a:rPr>
              <a:t>centres in </a:t>
            </a:r>
            <a:r>
              <a:rPr lang="en-GB" sz="1800" i="1" dirty="0" smtClean="0">
                <a:solidFill>
                  <a:srgbClr val="002060"/>
                </a:solidFill>
                <a:cs typeface="+mn-cs"/>
              </a:rPr>
              <a:t>Europe </a:t>
            </a:r>
          </a:p>
          <a:p>
            <a:r>
              <a:rPr lang="en-GB" sz="1800" i="1" dirty="0">
                <a:solidFill>
                  <a:srgbClr val="002060"/>
                </a:solidFill>
                <a:cs typeface="+mn-cs"/>
              </a:rPr>
              <a:t> </a:t>
            </a:r>
            <a:r>
              <a:rPr lang="en-GB" sz="1800" b="1" dirty="0" smtClean="0">
                <a:solidFill>
                  <a:srgbClr val="002060"/>
                </a:solidFill>
                <a:cs typeface="+mn-cs"/>
              </a:rPr>
              <a:t>to Dec </a:t>
            </a:r>
            <a:r>
              <a:rPr lang="en-GB" altLang="en-US" sz="1800" b="1" dirty="0">
                <a:solidFill>
                  <a:srgbClr val="002060"/>
                </a:solidFill>
                <a:ea typeface="MS PGothic" charset="-128"/>
              </a:rPr>
              <a:t>37,675 patients </a:t>
            </a:r>
            <a:r>
              <a:rPr lang="en-GB" altLang="en-US" sz="1800" b="1" dirty="0" smtClean="0">
                <a:solidFill>
                  <a:srgbClr val="002060"/>
                </a:solidFill>
                <a:ea typeface="MS PGothic" charset="-128"/>
              </a:rPr>
              <a:t>in 78 HTC from 26 EU </a:t>
            </a:r>
            <a:r>
              <a:rPr lang="en-GB" altLang="en-US" sz="1800" b="1" dirty="0">
                <a:solidFill>
                  <a:srgbClr val="002060"/>
                </a:solidFill>
                <a:ea typeface="MS PGothic" charset="-128"/>
              </a:rPr>
              <a:t>countries</a:t>
            </a:r>
          </a:p>
          <a:p>
            <a:pPr>
              <a:spcAft>
                <a:spcPts val="0"/>
              </a:spcAft>
              <a:defRPr/>
            </a:pPr>
            <a:endParaRPr lang="en-GB" sz="1800" i="1" dirty="0">
              <a:solidFill>
                <a:srgbClr val="002060"/>
              </a:solidFill>
              <a:cs typeface="+mn-cs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800" dirty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53" y="0"/>
            <a:ext cx="1213247" cy="121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019" y="1083213"/>
            <a:ext cx="3416143" cy="265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7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057900" y="4767263"/>
            <a:ext cx="16002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557213" indent="-214313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857250" indent="-171450">
              <a:spcBef>
                <a:spcPct val="20000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200150" indent="-17145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1543050" indent="-17145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E6057D-B295-C540-827C-395BA3F95BAB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2202921" y="959049"/>
            <a:ext cx="4536362" cy="364926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9264A"/>
              </a:gs>
              <a:gs pos="100000">
                <a:srgbClr val="184884"/>
              </a:gs>
            </a:gsLst>
            <a:lin ang="16200000" scaled="1"/>
          </a:gra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463550" indent="-231775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/>
            <a:r>
              <a:rPr lang="en-GB" altLang="en-US" sz="4000" b="1" dirty="0">
                <a:solidFill>
                  <a:srgbClr val="FFFFFF"/>
                </a:solidFill>
                <a:latin typeface="Calibri" charset="0"/>
              </a:rPr>
              <a:t>Recombinant</a:t>
            </a:r>
            <a:endParaRPr lang="en-GB" altLang="en-US" sz="3600" b="1" dirty="0">
              <a:solidFill>
                <a:srgbClr val="FFFFFF"/>
              </a:solidFill>
              <a:latin typeface="Calibri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GB" altLang="en-US" sz="2800" dirty="0">
              <a:solidFill>
                <a:srgbClr val="FFFFFF"/>
              </a:solidFill>
              <a:latin typeface="Calibri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GB" altLang="en-US" sz="2800" dirty="0" err="1">
                <a:solidFill>
                  <a:srgbClr val="FFFFFF"/>
                </a:solidFill>
                <a:latin typeface="Calibri" charset="0"/>
              </a:rPr>
              <a:t>Advate</a:t>
            </a:r>
            <a:r>
              <a:rPr lang="en-GB" altLang="en-US" sz="2800" dirty="0">
                <a:solidFill>
                  <a:srgbClr val="FFFFFF"/>
                </a:solidFill>
                <a:latin typeface="Calibri" charset="0"/>
              </a:rPr>
              <a:t>, 2580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en-US" sz="2800" dirty="0" err="1" smtClean="0">
                <a:solidFill>
                  <a:srgbClr val="FFFFFF"/>
                </a:solidFill>
                <a:latin typeface="Calibri" charset="0"/>
              </a:rPr>
              <a:t>Kogenate</a:t>
            </a:r>
            <a:r>
              <a:rPr lang="en-GB" altLang="en-US" sz="2800" dirty="0" smtClean="0">
                <a:solidFill>
                  <a:srgbClr val="FFFFFF"/>
                </a:solidFill>
                <a:latin typeface="Calibri" charset="0"/>
              </a:rPr>
              <a:t>/</a:t>
            </a:r>
            <a:r>
              <a:rPr lang="en-GB" altLang="en-US" sz="2800" dirty="0" err="1" smtClean="0">
                <a:solidFill>
                  <a:srgbClr val="FFFFFF"/>
                </a:solidFill>
                <a:latin typeface="Calibri" charset="0"/>
              </a:rPr>
              <a:t>Helixate</a:t>
            </a:r>
            <a:r>
              <a:rPr lang="en-GB" altLang="en-US" sz="2800" dirty="0" smtClean="0">
                <a:solidFill>
                  <a:srgbClr val="FFFFFF"/>
                </a:solidFill>
                <a:latin typeface="Calibri" charset="0"/>
              </a:rPr>
              <a:t>, 2578</a:t>
            </a:r>
            <a:endParaRPr lang="en-GB" altLang="en-US" sz="2800" dirty="0">
              <a:solidFill>
                <a:srgbClr val="FFFFFF"/>
              </a:solidFill>
              <a:latin typeface="Calibri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GB" altLang="en-US" sz="2800" dirty="0" err="1" smtClean="0">
                <a:solidFill>
                  <a:srgbClr val="FFFFFF"/>
                </a:solidFill>
                <a:latin typeface="Calibri" charset="0"/>
              </a:rPr>
              <a:t>ReFacto</a:t>
            </a:r>
            <a:r>
              <a:rPr lang="en-GB" altLang="en-US" sz="2800" dirty="0" smtClean="0">
                <a:solidFill>
                  <a:srgbClr val="FFFFFF"/>
                </a:solidFill>
                <a:latin typeface="Calibri" charset="0"/>
              </a:rPr>
              <a:t> AF </a:t>
            </a:r>
            <a:r>
              <a:rPr lang="en-GB" altLang="en-US" sz="2800" dirty="0">
                <a:solidFill>
                  <a:srgbClr val="FFFFFF"/>
                </a:solidFill>
                <a:latin typeface="Calibri" charset="0"/>
              </a:rPr>
              <a:t>1695</a:t>
            </a:r>
          </a:p>
          <a:p>
            <a:pPr lvl="1" eaLnBrk="1" hangingPunct="1">
              <a:buFont typeface="Arial" charset="0"/>
              <a:buChar char="•"/>
            </a:pPr>
            <a:endParaRPr lang="en-GB" altLang="en-US" sz="2800" dirty="0">
              <a:solidFill>
                <a:srgbClr val="FFFFFF"/>
              </a:solidFill>
              <a:latin typeface="Calibri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GB" altLang="en-US" sz="2800" dirty="0" err="1">
                <a:solidFill>
                  <a:srgbClr val="FFFFFF"/>
                </a:solidFill>
                <a:latin typeface="Calibri" charset="0"/>
              </a:rPr>
              <a:t>BeneFix</a:t>
            </a:r>
            <a:r>
              <a:rPr lang="en-GB" altLang="en-US" sz="2800" dirty="0">
                <a:solidFill>
                  <a:srgbClr val="FFFFFF"/>
                </a:solidFill>
                <a:latin typeface="Calibri" charset="0"/>
              </a:rPr>
              <a:t>, 1187</a:t>
            </a:r>
          </a:p>
          <a:p>
            <a:pPr lvl="1" eaLnBrk="1" hangingPunct="1">
              <a:buFont typeface="Arial" charset="0"/>
              <a:buChar char="•"/>
            </a:pPr>
            <a:endParaRPr lang="en-GB" altLang="en-US" sz="16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71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2700" dirty="0">
                <a:solidFill>
                  <a:srgbClr val="C00000"/>
                </a:solidFill>
                <a:ea typeface="MS PGothic" charset="-128"/>
              </a:rPr>
              <a:t>Concentrates Used </a:t>
            </a:r>
            <a:r>
              <a:rPr lang="en-GB" altLang="en-US" sz="2700" dirty="0">
                <a:solidFill>
                  <a:srgbClr val="CC0000"/>
                </a:solidFill>
                <a:ea typeface="MS PGothic" charset="-128"/>
              </a:rPr>
              <a:t>Jan 2014- Dec 2014 </a:t>
            </a:r>
            <a:r>
              <a:rPr lang="en-GB" altLang="en-US" sz="2700" dirty="0">
                <a:solidFill>
                  <a:srgbClr val="C00000"/>
                </a:solidFill>
                <a:ea typeface="MS PGothic" charset="-128"/>
              </a:rPr>
              <a:t/>
            </a:r>
            <a:br>
              <a:rPr lang="en-GB" altLang="en-US" sz="2700" dirty="0">
                <a:solidFill>
                  <a:srgbClr val="C00000"/>
                </a:solidFill>
                <a:ea typeface="MS PGothic" charset="-128"/>
              </a:rPr>
            </a:br>
            <a:r>
              <a:rPr lang="en-GB" altLang="en-US" sz="2700" dirty="0">
                <a:solidFill>
                  <a:srgbClr val="C00000"/>
                </a:solidFill>
                <a:ea typeface="MS PGothic" charset="-128"/>
              </a:rPr>
              <a:t>69 Different Products</a:t>
            </a:r>
            <a:endParaRPr lang="en-US" altLang="en-US" sz="2700" dirty="0">
              <a:solidFill>
                <a:srgbClr val="C00000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66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214817"/>
              </p:ext>
            </p:extLst>
          </p:nvPr>
        </p:nvGraphicFramePr>
        <p:xfrm>
          <a:off x="1052910" y="1422400"/>
          <a:ext cx="7062389" cy="3278561"/>
        </p:xfrm>
        <a:graphic>
          <a:graphicData uri="http://schemas.openxmlformats.org/drawingml/2006/table">
            <a:tbl>
              <a:tblPr/>
              <a:tblGrid>
                <a:gridCol w="1436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4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8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Total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Severe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Concentrate /FFP treated during the year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Factor V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567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105</a:t>
                      </a: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38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Factor VII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2491</a:t>
                      </a: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374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178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Factor X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553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80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69</a:t>
                      </a: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Factor XI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2913</a:t>
                      </a: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358</a:t>
                      </a: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65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Factor XIII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201</a:t>
                      </a: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116</a:t>
                      </a: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106</a:t>
                      </a:r>
                    </a:p>
                  </a:txBody>
                  <a:tcPr marL="68579" marR="68579" marT="34288" marB="34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5130" name="Title 5"/>
          <p:cNvSpPr txBox="1">
            <a:spLocks/>
          </p:cNvSpPr>
          <p:nvPr/>
        </p:nvSpPr>
        <p:spPr bwMode="auto">
          <a:xfrm>
            <a:off x="533400" y="141685"/>
            <a:ext cx="8153400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CC0000"/>
                </a:solidFill>
              </a:rPr>
              <a:t>EUHASS Patients Under Surveillance </a:t>
            </a:r>
            <a:br>
              <a:rPr lang="en-GB" altLang="en-US" sz="3600" b="1">
                <a:solidFill>
                  <a:srgbClr val="CC0000"/>
                </a:solidFill>
              </a:rPr>
            </a:br>
            <a:r>
              <a:rPr lang="en-GB" altLang="en-US" sz="3600" b="1">
                <a:solidFill>
                  <a:srgbClr val="CC0000"/>
                </a:solidFill>
              </a:rPr>
              <a:t>Jan 2014- Dec 2014</a:t>
            </a:r>
            <a:endParaRPr lang="en-US" alt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33400" y="3768437"/>
            <a:ext cx="8056418" cy="4987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3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85800" y="732249"/>
          <a:ext cx="7705468" cy="3240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3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015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Disclosures for</a:t>
                      </a:r>
                      <a:r>
                        <a:rPr lang="en-CA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Alfonso Iorio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282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compliance with the  PIM* policy, WFH requires the following disclosures be made at each presentation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52">
                <a:tc>
                  <a:txBody>
                    <a:bodyPr/>
                    <a:lstStyle/>
                    <a:p>
                      <a:r>
                        <a:rPr lang="en-US" sz="1050" b="1" cap="all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CONFLICT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Disclosure — if conflict of interest exists</a:t>
                      </a:r>
                      <a:endParaRPr lang="en-US" sz="1050" cap="all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331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Support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McMaster receives support for research in hemophilia by Bayer, </a:t>
                      </a:r>
                      <a:r>
                        <a:rPr lang="en-US" sz="8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Biogen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8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Octapharma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Novo-Nordisk, Pfizer, Shire</a:t>
                      </a:r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31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Director, Officer, Employee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Data and Demographics committee, WFH</a:t>
                      </a:r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331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Shareholder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31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Honoraria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331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Advisory Committee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McMaster receives support for services in hemophilia by Bayer, </a:t>
                      </a:r>
                      <a:r>
                        <a:rPr lang="en-US" sz="8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Biogen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8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Octapharma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Novo-Nordisk, Pfizer, Shire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331">
                <a:tc>
                  <a:txBody>
                    <a:bodyPr/>
                    <a:lstStyle/>
                    <a:p>
                      <a:r>
                        <a:rPr lang="en-US" sz="1050" b="1" i="0" u="none" strike="noStrike" cap="all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Consultant</a:t>
                      </a:r>
                      <a:endParaRPr lang="en-US" sz="1050" b="1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544">
                <a:tc gridSpan="2">
                  <a:txBody>
                    <a:bodyPr/>
                    <a:lstStyle/>
                    <a:p>
                      <a:pPr algn="r"/>
                      <a:r>
                        <a:rPr lang="en-US" sz="105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</a:t>
                      </a:r>
                      <a:r>
                        <a:rPr lang="en-US" sz="105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Postgraduate Institute for Medicine</a:t>
                      </a:r>
                      <a:endParaRPr lang="en-US" sz="105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858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685800" y="1943100"/>
            <a:ext cx="7705468" cy="1"/>
          </a:xfrm>
          <a:prstGeom prst="line">
            <a:avLst/>
          </a:prstGeom>
          <a:ln w="9525"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2295527"/>
            <a:ext cx="7705468" cy="0"/>
          </a:xfrm>
          <a:prstGeom prst="line">
            <a:avLst/>
          </a:prstGeom>
          <a:ln w="9525"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85800" y="2600325"/>
            <a:ext cx="7705468" cy="2"/>
          </a:xfrm>
          <a:prstGeom prst="line">
            <a:avLst/>
          </a:prstGeom>
          <a:ln w="9525"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85800" y="2914650"/>
            <a:ext cx="7705468" cy="1"/>
          </a:xfrm>
          <a:prstGeom prst="line">
            <a:avLst/>
          </a:prstGeom>
          <a:ln w="9525"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5800" y="3238500"/>
            <a:ext cx="7705468" cy="1"/>
          </a:xfrm>
          <a:prstGeom prst="line">
            <a:avLst/>
          </a:prstGeom>
          <a:ln w="9525"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85800" y="3571875"/>
            <a:ext cx="7705468" cy="1"/>
          </a:xfrm>
          <a:prstGeom prst="line">
            <a:avLst/>
          </a:prstGeom>
          <a:ln w="9525"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"/>
          <p:cNvSpPr txBox="1">
            <a:spLocks/>
          </p:cNvSpPr>
          <p:nvPr/>
        </p:nvSpPr>
        <p:spPr>
          <a:xfrm>
            <a:off x="701040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DB6FDB-B48F-42E9-9363-5CAB99CC9A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656160" y="250031"/>
            <a:ext cx="5829300" cy="562769"/>
          </a:xfrm>
        </p:spPr>
        <p:txBody>
          <a:bodyPr/>
          <a:lstStyle/>
          <a:p>
            <a:r>
              <a:rPr lang="en-GB" altLang="en-US" sz="2400" dirty="0" smtClean="0">
                <a:solidFill>
                  <a:srgbClr val="C00000"/>
                </a:solidFill>
                <a:ea typeface="MS PGothic" charset="-128"/>
              </a:rPr>
              <a:t>SELECTED </a:t>
            </a:r>
            <a:r>
              <a:rPr lang="en-GB" altLang="en-US" sz="2400">
                <a:solidFill>
                  <a:srgbClr val="C00000"/>
                </a:solidFill>
                <a:ea typeface="MS PGothic" charset="-128"/>
              </a:rPr>
              <a:t>Events </a:t>
            </a:r>
            <a:r>
              <a:rPr lang="en-GB" altLang="en-US" sz="2400" smtClean="0">
                <a:solidFill>
                  <a:srgbClr val="C00000"/>
                </a:solidFill>
                <a:ea typeface="MS PGothic" charset="-128"/>
              </a:rPr>
              <a:t>Reported</a:t>
            </a:r>
            <a:endParaRPr lang="en-GB" altLang="en-US" sz="2400" dirty="0">
              <a:solidFill>
                <a:srgbClr val="C00000"/>
              </a:solidFill>
              <a:ea typeface="MS PGothic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685409"/>
              </p:ext>
            </p:extLst>
          </p:nvPr>
        </p:nvGraphicFramePr>
        <p:xfrm>
          <a:off x="520700" y="1130300"/>
          <a:ext cx="7632700" cy="3262528"/>
        </p:xfrm>
        <a:graphic>
          <a:graphicData uri="http://schemas.openxmlformats.org/drawingml/2006/table">
            <a:tbl>
              <a:tblPr/>
              <a:tblGrid>
                <a:gridCol w="578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4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AE</a:t>
                      </a: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8" marR="68578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Year 1-6</a:t>
                      </a:r>
                    </a:p>
                  </a:txBody>
                  <a:tcPr marL="68578" marR="68578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9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Inhibitors – recurrence</a:t>
                      </a:r>
                    </a:p>
                  </a:txBody>
                  <a:tcPr marL="68578" marR="68578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35</a:t>
                      </a:r>
                    </a:p>
                  </a:txBody>
                  <a:tcPr marL="68578" marR="68578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4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Thrombosis within 30 days of concentrate</a:t>
                      </a:r>
                    </a:p>
                  </a:txBody>
                  <a:tcPr marL="68578" marR="68578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88</a:t>
                      </a:r>
                    </a:p>
                  </a:txBody>
                  <a:tcPr marL="68578" marR="68578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4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Thrombosis with no concentrate in 30 days</a:t>
                      </a:r>
                    </a:p>
                  </a:txBody>
                  <a:tcPr marL="68578" marR="68578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59</a:t>
                      </a:r>
                    </a:p>
                  </a:txBody>
                  <a:tcPr marL="68578" marR="68578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9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Malignancies</a:t>
                      </a:r>
                    </a:p>
                  </a:txBody>
                  <a:tcPr marL="68578" marR="68578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319</a:t>
                      </a:r>
                    </a:p>
                  </a:txBody>
                  <a:tcPr marL="68578" marR="68578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9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Deaths</a:t>
                      </a:r>
                    </a:p>
                  </a:txBody>
                  <a:tcPr marL="68578" marR="68578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563</a:t>
                      </a:r>
                    </a:p>
                  </a:txBody>
                  <a:tcPr marL="68578" marR="68578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9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TOTAL</a:t>
                      </a:r>
                    </a:p>
                  </a:txBody>
                  <a:tcPr marL="68578" marR="68578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1064</a:t>
                      </a: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78" marR="68578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66802" y="1984607"/>
            <a:ext cx="8056418" cy="4987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65535" y="224852"/>
            <a:ext cx="8229600" cy="800100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>
                <a:solidFill>
                  <a:srgbClr val="C00000"/>
                </a:solidFill>
                <a:ea typeface="MS PGothic" charset="-128"/>
              </a:rPr>
              <a:t>Thromboses within 30 days of </a:t>
            </a:r>
            <a:r>
              <a:rPr lang="en-GB" altLang="en-US">
                <a:solidFill>
                  <a:srgbClr val="C00000"/>
                </a:solidFill>
                <a:ea typeface="MS PGothic" charset="-128"/>
              </a:rPr>
              <a:t>concentrate</a:t>
            </a:r>
            <a:r>
              <a:rPr lang="en-GB" altLang="en-US" smtClean="0">
                <a:solidFill>
                  <a:srgbClr val="C00000"/>
                </a:solidFill>
                <a:ea typeface="MS PGothic" charset="-128"/>
              </a:rPr>
              <a:t>:</a:t>
            </a:r>
            <a:br>
              <a:rPr lang="en-GB" altLang="en-US" smtClean="0">
                <a:solidFill>
                  <a:srgbClr val="C00000"/>
                </a:solidFill>
                <a:ea typeface="MS PGothic" charset="-128"/>
              </a:rPr>
            </a:br>
            <a:r>
              <a:rPr lang="en-GB" altLang="en-US" smtClean="0">
                <a:solidFill>
                  <a:srgbClr val="C00000"/>
                </a:solidFill>
                <a:ea typeface="MS PGothic" charset="-128"/>
              </a:rPr>
              <a:t> </a:t>
            </a:r>
            <a:r>
              <a:rPr lang="en-GB" altLang="en-US" sz="1800" dirty="0">
                <a:solidFill>
                  <a:srgbClr val="C00000"/>
                </a:solidFill>
                <a:ea typeface="MS PGothic" charset="-128"/>
              </a:rPr>
              <a:t>Years 1-6 (Oct 2008-Dec 2014)</a:t>
            </a:r>
            <a:endParaRPr lang="en-GB" altLang="en-US" dirty="0">
              <a:solidFill>
                <a:srgbClr val="C00000"/>
              </a:solidFill>
              <a:ea typeface="MS PGothic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737793"/>
              </p:ext>
            </p:extLst>
          </p:nvPr>
        </p:nvGraphicFramePr>
        <p:xfrm>
          <a:off x="764497" y="1199213"/>
          <a:ext cx="6901938" cy="304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82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" pitchFamily="34" charset="0"/>
                        </a:rPr>
                        <a:t>Event</a:t>
                      </a:r>
                      <a:endParaRPr lang="en-GB" sz="2400" dirty="0">
                        <a:latin typeface="Calibri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" pitchFamily="34" charset="0"/>
                        </a:rPr>
                        <a:t>Number</a:t>
                      </a:r>
                      <a:endParaRPr lang="en-GB" sz="2400" dirty="0">
                        <a:latin typeface="Calibri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Myocardial infarction /</a:t>
                      </a:r>
                      <a:r>
                        <a:rPr lang="en-GB" sz="24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angina</a:t>
                      </a:r>
                      <a:endParaRPr lang="en-GB" sz="240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16/3</a:t>
                      </a:r>
                      <a:endParaRPr lang="en-GB" sz="240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Stroke/TIA</a:t>
                      </a:r>
                      <a:endParaRPr lang="en-GB" sz="240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7/7</a:t>
                      </a:r>
                      <a:endParaRPr lang="en-GB" sz="240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Venous thromboembolism</a:t>
                      </a:r>
                      <a:endParaRPr lang="en-GB" sz="240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33</a:t>
                      </a:r>
                      <a:endParaRPr lang="en-GB" sz="240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Port thrombosis</a:t>
                      </a:r>
                      <a:endParaRPr lang="en-GB" sz="240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7</a:t>
                      </a:r>
                      <a:endParaRPr lang="en-GB" sz="240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Other </a:t>
                      </a:r>
                      <a:endParaRPr lang="en-GB" sz="240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15</a:t>
                      </a:r>
                      <a:endParaRPr lang="en-GB" sz="240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88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4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963733"/>
              </p:ext>
            </p:extLst>
          </p:nvPr>
        </p:nvGraphicFramePr>
        <p:xfrm>
          <a:off x="542925" y="1009650"/>
          <a:ext cx="8229325" cy="260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5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4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Type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105376" marR="105376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Number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105376" marR="105376" marT="34292" marB="342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90"/>
                          </a:solidFill>
                          <a:latin typeface="Calibri" panose="020F0502020204030204" pitchFamily="34" charset="0"/>
                        </a:rPr>
                        <a:t>Hepatocellular</a:t>
                      </a:r>
                      <a:r>
                        <a:rPr lang="en-US" sz="2400" baseline="0" dirty="0" smtClean="0">
                          <a:solidFill>
                            <a:srgbClr val="000090"/>
                          </a:solidFill>
                          <a:latin typeface="Calibri" panose="020F0502020204030204" pitchFamily="34" charset="0"/>
                        </a:rPr>
                        <a:t> carcinoma</a:t>
                      </a:r>
                      <a:endParaRPr lang="en-US" sz="2400" dirty="0">
                        <a:solidFill>
                          <a:srgbClr val="00009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5376" marR="105376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90"/>
                          </a:solidFill>
                          <a:latin typeface="Calibri" panose="020F0502020204030204" pitchFamily="34" charset="0"/>
                        </a:rPr>
                        <a:t>68</a:t>
                      </a:r>
                      <a:endParaRPr lang="en-US" sz="2400" dirty="0">
                        <a:solidFill>
                          <a:srgbClr val="00009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5376" marR="105376" marT="34292" marB="342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90"/>
                          </a:solidFill>
                          <a:latin typeface="Calibri" panose="020F0502020204030204" pitchFamily="34" charset="0"/>
                        </a:rPr>
                        <a:t>Gastrointestinal</a:t>
                      </a:r>
                      <a:endParaRPr lang="en-US" sz="2400" dirty="0">
                        <a:solidFill>
                          <a:srgbClr val="00009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5376" marR="105376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90"/>
                          </a:solidFill>
                          <a:latin typeface="Calibri" panose="020F0502020204030204" pitchFamily="34" charset="0"/>
                        </a:rPr>
                        <a:t>36</a:t>
                      </a:r>
                      <a:endParaRPr lang="en-US" sz="2400" dirty="0">
                        <a:solidFill>
                          <a:srgbClr val="00009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5376" marR="105376" marT="34292" marB="342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90"/>
                          </a:solidFill>
                          <a:latin typeface="Calibri" panose="020F0502020204030204" pitchFamily="34" charset="0"/>
                        </a:rPr>
                        <a:t>Lung</a:t>
                      </a:r>
                      <a:endParaRPr lang="en-US" sz="2400" dirty="0">
                        <a:solidFill>
                          <a:srgbClr val="00009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5376" marR="105376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90"/>
                          </a:solidFill>
                          <a:latin typeface="Calibri" panose="020F0502020204030204" pitchFamily="34" charset="0"/>
                        </a:rPr>
                        <a:t>26</a:t>
                      </a:r>
                      <a:endParaRPr lang="en-US" sz="2400" dirty="0">
                        <a:solidFill>
                          <a:srgbClr val="00009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5376" marR="105376" marT="34292" marB="342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90"/>
                          </a:solidFill>
                          <a:latin typeface="Calibri" panose="020F0502020204030204" pitchFamily="34" charset="0"/>
                        </a:rPr>
                        <a:t>Lymphoma </a:t>
                      </a:r>
                      <a:endParaRPr lang="en-US" sz="2400" dirty="0">
                        <a:solidFill>
                          <a:srgbClr val="00009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5376" marR="105376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90"/>
                          </a:solidFill>
                          <a:latin typeface="Calibri" panose="020F0502020204030204" pitchFamily="34" charset="0"/>
                        </a:rPr>
                        <a:t>25</a:t>
                      </a:r>
                      <a:endParaRPr lang="en-US" sz="2400" dirty="0">
                        <a:solidFill>
                          <a:srgbClr val="00009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5376" marR="105376" marT="34292" marB="3429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90"/>
                          </a:solidFill>
                          <a:latin typeface="Calibri" panose="020F0502020204030204" pitchFamily="34" charset="0"/>
                        </a:rPr>
                        <a:t>Other</a:t>
                      </a:r>
                      <a:endParaRPr lang="en-US" sz="2400" dirty="0">
                        <a:solidFill>
                          <a:srgbClr val="00009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5376" marR="105376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90"/>
                          </a:solidFill>
                          <a:latin typeface="Calibri" panose="020F0502020204030204" pitchFamily="34" charset="0"/>
                        </a:rPr>
                        <a:t>164</a:t>
                      </a:r>
                      <a:endParaRPr lang="en-US" sz="2400" dirty="0">
                        <a:solidFill>
                          <a:srgbClr val="00009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5376" marR="105376" marT="34292" marB="34292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800100"/>
          </a:xfrm>
        </p:spPr>
        <p:txBody>
          <a:bodyPr>
            <a:normAutofit fontScale="90000"/>
          </a:bodyPr>
          <a:lstStyle/>
          <a:p>
            <a:r>
              <a:rPr lang="en-US" altLang="en-US" sz="2400">
                <a:solidFill>
                  <a:srgbClr val="C00000"/>
                </a:solidFill>
                <a:ea typeface="MS PGothic" charset="-128"/>
              </a:rPr>
              <a:t>Malignancy type</a:t>
            </a:r>
            <a:br>
              <a:rPr lang="en-US" altLang="en-US" sz="2400">
                <a:solidFill>
                  <a:srgbClr val="C00000"/>
                </a:solidFill>
                <a:ea typeface="MS PGothic" charset="-128"/>
              </a:rPr>
            </a:br>
            <a:r>
              <a:rPr lang="en-US" altLang="en-US" sz="2400">
                <a:solidFill>
                  <a:srgbClr val="C00000"/>
                </a:solidFill>
                <a:ea typeface="MS PGothic" charset="-128"/>
              </a:rPr>
              <a:t>Oct 2008-Dec 2014</a:t>
            </a:r>
          </a:p>
        </p:txBody>
      </p:sp>
    </p:spTree>
    <p:extLst>
      <p:ext uri="{BB962C8B-B14F-4D97-AF65-F5344CB8AC3E}">
        <p14:creationId xmlns:p14="http://schemas.microsoft.com/office/powerpoint/2010/main" val="16409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>
                <a:solidFill>
                  <a:srgbClr val="C00000"/>
                </a:solidFill>
                <a:ea typeface="MS PGothic" charset="-128"/>
              </a:rPr>
              <a:t>Large scale studies: Strengths</a:t>
            </a:r>
            <a:endParaRPr lang="en-US" altLang="en-US" sz="2400">
              <a:solidFill>
                <a:srgbClr val="C00000"/>
              </a:solidFill>
              <a:ea typeface="MS PGothic" charset="-128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515193" cy="2998298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solidFill>
                  <a:srgbClr val="002060"/>
                </a:solidFill>
                <a:ea typeface="MS PGothic" charset="-128"/>
              </a:rPr>
              <a:t>Large numbers</a:t>
            </a:r>
          </a:p>
          <a:p>
            <a:r>
              <a:rPr lang="en-GB" altLang="en-US" sz="1800" dirty="0">
                <a:solidFill>
                  <a:srgbClr val="002060"/>
                </a:solidFill>
                <a:ea typeface="MS PGothic" charset="-128"/>
              </a:rPr>
              <a:t>No selection bias</a:t>
            </a:r>
          </a:p>
          <a:p>
            <a:r>
              <a:rPr lang="en-GB" altLang="en-US" sz="1800" dirty="0">
                <a:solidFill>
                  <a:srgbClr val="002060"/>
                </a:solidFill>
                <a:ea typeface="MS PGothic" charset="-128"/>
              </a:rPr>
              <a:t>Prospective</a:t>
            </a:r>
          </a:p>
          <a:p>
            <a:r>
              <a:rPr lang="en-GB" altLang="en-US" sz="1800" dirty="0">
                <a:solidFill>
                  <a:srgbClr val="002060"/>
                </a:solidFill>
                <a:ea typeface="MS PGothic" charset="-128"/>
              </a:rPr>
              <a:t>Long duration</a:t>
            </a:r>
          </a:p>
          <a:p>
            <a:r>
              <a:rPr lang="en-GB" altLang="en-US" sz="1800" dirty="0">
                <a:solidFill>
                  <a:srgbClr val="002060"/>
                </a:solidFill>
                <a:ea typeface="MS PGothic" charset="-128"/>
              </a:rPr>
              <a:t>Earlier </a:t>
            </a:r>
            <a:r>
              <a:rPr lang="en-GB" altLang="en-US" sz="1800" dirty="0" smtClean="0">
                <a:solidFill>
                  <a:srgbClr val="002060"/>
                </a:solidFill>
                <a:ea typeface="MS PGothic" charset="-128"/>
              </a:rPr>
              <a:t>results</a:t>
            </a:r>
            <a:endParaRPr lang="en-GB" altLang="en-US" sz="1800" dirty="0">
              <a:solidFill>
                <a:srgbClr val="002060"/>
              </a:solidFill>
              <a:ea typeface="MS PGothic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67857" y="1215141"/>
            <a:ext cx="4349645" cy="3461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0" i="0" kern="1200" cap="none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ourier New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271463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449263" indent="-17780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800" dirty="0" smtClean="0">
                <a:solidFill>
                  <a:srgbClr val="002060"/>
                </a:solidFill>
                <a:ea typeface="MS PGothic" charset="-128"/>
              </a:rPr>
              <a:t>Quicker identification of danger signals</a:t>
            </a:r>
          </a:p>
          <a:p>
            <a:r>
              <a:rPr lang="en-GB" altLang="en-US" sz="1800" dirty="0" smtClean="0">
                <a:solidFill>
                  <a:srgbClr val="002060"/>
                </a:solidFill>
                <a:ea typeface="MS PGothic" charset="-128"/>
              </a:rPr>
              <a:t>All products monitored at same time</a:t>
            </a:r>
          </a:p>
          <a:p>
            <a:r>
              <a:rPr lang="en-GB" altLang="en-US" sz="1800" dirty="0" smtClean="0">
                <a:solidFill>
                  <a:srgbClr val="002060"/>
                </a:solidFill>
                <a:ea typeface="MS PGothic" charset="-128"/>
              </a:rPr>
              <a:t>Not industry led</a:t>
            </a:r>
          </a:p>
          <a:p>
            <a:r>
              <a:rPr lang="en-GB" altLang="en-US" sz="1800" dirty="0" smtClean="0">
                <a:solidFill>
                  <a:srgbClr val="002060"/>
                </a:solidFill>
                <a:ea typeface="MS PGothic" charset="-128"/>
              </a:rPr>
              <a:t>Less costly than industry studies</a:t>
            </a:r>
          </a:p>
          <a:p>
            <a:r>
              <a:rPr lang="en-GB" altLang="en-US" sz="1800" dirty="0" smtClean="0">
                <a:solidFill>
                  <a:srgbClr val="002060"/>
                </a:solidFill>
                <a:ea typeface="MS PGothic" charset="-128"/>
              </a:rPr>
              <a:t>Collaboration between participants for other projects</a:t>
            </a:r>
            <a:endParaRPr lang="en-US" altLang="en-US" sz="1800" dirty="0">
              <a:solidFill>
                <a:srgbClr val="002060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33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>
                <a:solidFill>
                  <a:srgbClr val="C00000"/>
                </a:solidFill>
                <a:ea typeface="MS PGothic" charset="-128"/>
              </a:rPr>
              <a:t>Large scale studies: limitations</a:t>
            </a:r>
            <a:endParaRPr lang="en-US" altLang="en-US" sz="2400">
              <a:solidFill>
                <a:srgbClr val="C00000"/>
              </a:solidFill>
              <a:ea typeface="MS PGothic" charset="-128"/>
            </a:endParaRP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57200" y="1185161"/>
            <a:ext cx="4039849" cy="3326878"/>
          </a:xfrm>
        </p:spPr>
        <p:txBody>
          <a:bodyPr>
            <a:normAutofit/>
          </a:bodyPr>
          <a:lstStyle/>
          <a:p>
            <a:r>
              <a:rPr lang="en-GB" altLang="en-US" sz="1500" dirty="0">
                <a:solidFill>
                  <a:srgbClr val="002060"/>
                </a:solidFill>
                <a:ea typeface="MS PGothic" charset="-128"/>
              </a:rPr>
              <a:t>Accuracy of diagnosis of severe </a:t>
            </a:r>
            <a:r>
              <a:rPr lang="en-GB" altLang="en-US" sz="1500" dirty="0" err="1">
                <a:solidFill>
                  <a:srgbClr val="002060"/>
                </a:solidFill>
                <a:ea typeface="MS PGothic" charset="-128"/>
              </a:rPr>
              <a:t>hemophilia</a:t>
            </a:r>
            <a:r>
              <a:rPr lang="en-GB" altLang="en-US" sz="1500" dirty="0">
                <a:solidFill>
                  <a:srgbClr val="002060"/>
                </a:solidFill>
                <a:ea typeface="MS PGothic" charset="-128"/>
              </a:rPr>
              <a:t> (&lt;1% vs 1+%)</a:t>
            </a:r>
          </a:p>
          <a:p>
            <a:r>
              <a:rPr lang="en-GB" altLang="en-US" sz="1500" dirty="0">
                <a:solidFill>
                  <a:srgbClr val="002060"/>
                </a:solidFill>
                <a:ea typeface="MS PGothic" charset="-128"/>
              </a:rPr>
              <a:t>Uncertainty about reporting of all </a:t>
            </a:r>
            <a:r>
              <a:rPr lang="en-GB" altLang="en-US" sz="1500" dirty="0" smtClean="0">
                <a:solidFill>
                  <a:srgbClr val="002060"/>
                </a:solidFill>
                <a:ea typeface="MS PGothic" charset="-128"/>
              </a:rPr>
              <a:t>events     </a:t>
            </a:r>
            <a:endParaRPr lang="en-GB" altLang="en-US" sz="1500" dirty="0">
              <a:solidFill>
                <a:srgbClr val="002060"/>
              </a:solidFill>
              <a:ea typeface="MS PGothic" charset="-128"/>
            </a:endParaRPr>
          </a:p>
          <a:p>
            <a:r>
              <a:rPr lang="en-GB" altLang="en-US" sz="1500" dirty="0">
                <a:solidFill>
                  <a:srgbClr val="002060"/>
                </a:solidFill>
                <a:ea typeface="MS PGothic" charset="-128"/>
              </a:rPr>
              <a:t>No standard protocol for inhibitor testing</a:t>
            </a:r>
          </a:p>
          <a:p>
            <a:r>
              <a:rPr lang="en-GB" altLang="en-US" sz="1500" dirty="0">
                <a:solidFill>
                  <a:srgbClr val="002060"/>
                </a:solidFill>
                <a:ea typeface="MS PGothic" charset="-128"/>
              </a:rPr>
              <a:t>No central lab inhibitor testing</a:t>
            </a:r>
          </a:p>
          <a:p>
            <a:r>
              <a:rPr lang="en-GB" altLang="en-US" sz="1500" dirty="0">
                <a:solidFill>
                  <a:srgbClr val="002060"/>
                </a:solidFill>
                <a:ea typeface="MS PGothic" charset="-128"/>
              </a:rPr>
              <a:t>Limited details about risk factors (</a:t>
            </a:r>
            <a:r>
              <a:rPr lang="en-GB" altLang="en-US" sz="1500" dirty="0" err="1">
                <a:solidFill>
                  <a:srgbClr val="002060"/>
                </a:solidFill>
                <a:ea typeface="MS PGothic" charset="-128"/>
              </a:rPr>
              <a:t>eg</a:t>
            </a:r>
            <a:r>
              <a:rPr lang="en-GB" altLang="en-US" sz="1500" dirty="0">
                <a:solidFill>
                  <a:srgbClr val="002060"/>
                </a:solidFill>
                <a:ea typeface="MS PGothic" charset="-128"/>
              </a:rPr>
              <a:t> peak treatment moments, genetic analysis </a:t>
            </a:r>
            <a:r>
              <a:rPr lang="en-GB" altLang="en-US" sz="1500" dirty="0" err="1">
                <a:solidFill>
                  <a:srgbClr val="002060"/>
                </a:solidFill>
                <a:ea typeface="MS PGothic" charset="-128"/>
              </a:rPr>
              <a:t>etc</a:t>
            </a:r>
            <a:r>
              <a:rPr lang="en-GB" altLang="en-US" sz="1500" dirty="0" smtClean="0">
                <a:solidFill>
                  <a:srgbClr val="002060"/>
                </a:solidFill>
                <a:ea typeface="MS PGothic" charset="-128"/>
              </a:rPr>
              <a:t>)</a:t>
            </a:r>
            <a:endParaRPr lang="en-GB" altLang="en-US" sz="1500" dirty="0">
              <a:solidFill>
                <a:srgbClr val="002060"/>
              </a:solidFill>
              <a:ea typeface="MS PGothic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7049" y="1200151"/>
            <a:ext cx="4349647" cy="33118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0" i="0" kern="1200" cap="none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ourier New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271463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449263" indent="-17780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500" smtClean="0">
                <a:solidFill>
                  <a:srgbClr val="002060"/>
                </a:solidFill>
                <a:ea typeface="MS PGothic" charset="-128"/>
              </a:rPr>
              <a:t>Limited </a:t>
            </a:r>
            <a:r>
              <a:rPr lang="en-GB" altLang="en-US" sz="1500" dirty="0" smtClean="0">
                <a:solidFill>
                  <a:srgbClr val="002060"/>
                </a:solidFill>
                <a:ea typeface="MS PGothic" charset="-128"/>
              </a:rPr>
              <a:t>data on inhibitor peak height and persistence</a:t>
            </a:r>
          </a:p>
          <a:p>
            <a:r>
              <a:rPr lang="en-GB" altLang="en-US" sz="1500" dirty="0" smtClean="0">
                <a:solidFill>
                  <a:srgbClr val="002060"/>
                </a:solidFill>
                <a:ea typeface="MS PGothic" charset="-128"/>
              </a:rPr>
              <a:t>Limited data on inhibitor significance in terms of FVIII recovery</a:t>
            </a:r>
          </a:p>
          <a:p>
            <a:r>
              <a:rPr lang="en-GB" altLang="en-US" sz="1500" dirty="0" smtClean="0">
                <a:solidFill>
                  <a:srgbClr val="002060"/>
                </a:solidFill>
                <a:ea typeface="MS PGothic" charset="-128"/>
              </a:rPr>
              <a:t>No audit visits</a:t>
            </a:r>
          </a:p>
          <a:p>
            <a:r>
              <a:rPr lang="en-GB" altLang="en-US" sz="1500" dirty="0" smtClean="0">
                <a:solidFill>
                  <a:srgbClr val="002060"/>
                </a:solidFill>
                <a:ea typeface="MS PGothic" charset="-128"/>
              </a:rPr>
              <a:t>EUHASS model overestimates PUP inhibitor rate for new products</a:t>
            </a:r>
          </a:p>
          <a:p>
            <a:r>
              <a:rPr lang="en-GB" altLang="en-US" sz="1500" dirty="0" smtClean="0">
                <a:solidFill>
                  <a:srgbClr val="002060"/>
                </a:solidFill>
                <a:ea typeface="MS PGothic" charset="-128"/>
              </a:rPr>
              <a:t>No definite proof that the EUHASS model for PUP inhibitor estimation is accurate</a:t>
            </a:r>
            <a:endParaRPr lang="en-US" altLang="en-US" sz="1500" dirty="0">
              <a:solidFill>
                <a:srgbClr val="002060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5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>
                <a:solidFill>
                  <a:srgbClr val="BC0000"/>
                </a:solidFill>
                <a:ea typeface="MS PGothic" charset="-128"/>
              </a:rPr>
              <a:t>Acknowledgements</a:t>
            </a:r>
            <a:endParaRPr lang="en-US" altLang="en-US" sz="2400" dirty="0">
              <a:solidFill>
                <a:srgbClr val="BC0000"/>
              </a:solidFill>
              <a:ea typeface="MS PGothic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Mike </a:t>
            </a:r>
            <a:r>
              <a:rPr lang="en-US" dirty="0" err="1" smtClean="0"/>
              <a:t>Makris</a:t>
            </a:r>
            <a:r>
              <a:rPr lang="en-US" dirty="0" smtClean="0"/>
              <a:t> for the slides on EUHASS</a:t>
            </a:r>
          </a:p>
          <a:p>
            <a:r>
              <a:rPr lang="en-US" dirty="0" smtClean="0"/>
              <a:t>EUHASS/CHESS network collaborators</a:t>
            </a:r>
          </a:p>
          <a:p>
            <a:r>
              <a:rPr lang="en-US" dirty="0" smtClean="0"/>
              <a:t>Slides at </a:t>
            </a:r>
            <a:r>
              <a:rPr lang="en-US" dirty="0" smtClean="0">
                <a:hlinkClick r:id="rId3"/>
              </a:rPr>
              <a:t>http://hemophilia.mcmaster.ca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evidence?</a:t>
            </a:r>
          </a:p>
          <a:p>
            <a:r>
              <a:rPr lang="en-US" dirty="0" smtClean="0"/>
              <a:t>What is the use we can make of it?</a:t>
            </a:r>
          </a:p>
          <a:p>
            <a:r>
              <a:rPr lang="en-US" dirty="0" smtClean="0"/>
              <a:t>What could everyone role be?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800100"/>
          </a:xfrm>
        </p:spPr>
        <p:txBody>
          <a:bodyPr/>
          <a:lstStyle/>
          <a:p>
            <a:r>
              <a:rPr lang="en-US" dirty="0"/>
              <a:t>FIRST THEME NAME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2944" y="394510"/>
            <a:ext cx="8096152" cy="610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800" cap="all" spc="3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kern="800" cap="all" spc="3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828675"/>
            <a:ext cx="7324725" cy="0"/>
          </a:xfrm>
          <a:prstGeom prst="line">
            <a:avLst/>
          </a:prstGeom>
          <a:ln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"/>
          <p:cNvSpPr txBox="1">
            <a:spLocks/>
          </p:cNvSpPr>
          <p:nvPr/>
        </p:nvSpPr>
        <p:spPr>
          <a:xfrm>
            <a:off x="701040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DB6FDB-B48F-42E9-9363-5CAB99CC9A0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63358"/>
              </p:ext>
            </p:extLst>
          </p:nvPr>
        </p:nvGraphicFramePr>
        <p:xfrm>
          <a:off x="685799" y="1262741"/>
          <a:ext cx="6985000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Phase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Study type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Pre-clinical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Animal studies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Safety in human volunteers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Dosing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- efficacy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Efficacy comparison with gold standard treatment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Post marketing surveillance -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Pharmacovigilence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43909" y="494044"/>
            <a:ext cx="2663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Clinical Trial Phases</a:t>
            </a:r>
          </a:p>
        </p:txBody>
      </p:sp>
    </p:spTree>
    <p:extLst>
      <p:ext uri="{BB962C8B-B14F-4D97-AF65-F5344CB8AC3E}">
        <p14:creationId xmlns:p14="http://schemas.microsoft.com/office/powerpoint/2010/main" val="8385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95276"/>
            <a:ext cx="8229600" cy="800100"/>
          </a:xfrm>
        </p:spPr>
        <p:txBody>
          <a:bodyPr>
            <a:normAutofit fontScale="9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 baseline="0"/>
            </a:lvl1pPr>
          </a:lstStyle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Why RECOMBINANT concentrates cause more cold and headache than PLASMA DERIVED one?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2450" y="1095376"/>
            <a:ext cx="8229600" cy="299829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0" i="0" kern="1200" cap="none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ourier New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271463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449263" indent="-17780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CA" b="1" dirty="0" smtClean="0"/>
          </a:p>
          <a:p>
            <a:pPr lvl="1"/>
            <a:r>
              <a:rPr lang="fr-CA" b="1" dirty="0" err="1" smtClean="0"/>
              <a:t>What</a:t>
            </a:r>
            <a:r>
              <a:rPr lang="fr-CA" b="1" dirty="0" smtClean="0"/>
              <a:t> </a:t>
            </a:r>
            <a:r>
              <a:rPr lang="fr-CA" b="1" dirty="0" err="1" smtClean="0"/>
              <a:t>you</a:t>
            </a:r>
            <a:r>
              <a:rPr lang="fr-CA" b="1" dirty="0" smtClean="0"/>
              <a:t> </a:t>
            </a:r>
            <a:r>
              <a:rPr lang="fr-CA" b="1" dirty="0" err="1" smtClean="0"/>
              <a:t>get</a:t>
            </a:r>
            <a:r>
              <a:rPr lang="fr-CA" b="1" dirty="0" smtClean="0"/>
              <a:t> </a:t>
            </a:r>
            <a:r>
              <a:rPr lang="fr-CA" b="1" dirty="0" err="1" smtClean="0"/>
              <a:t>is</a:t>
            </a:r>
            <a:r>
              <a:rPr lang="fr-CA" b="1" dirty="0" smtClean="0"/>
              <a:t> </a:t>
            </a:r>
            <a:r>
              <a:rPr lang="fr-CA" b="1" dirty="0" err="1" smtClean="0"/>
              <a:t>related</a:t>
            </a:r>
            <a:r>
              <a:rPr lang="fr-CA" b="1" dirty="0" smtClean="0"/>
              <a:t> to </a:t>
            </a:r>
            <a:r>
              <a:rPr lang="fr-CA" b="1" dirty="0" err="1" smtClean="0"/>
              <a:t>what</a:t>
            </a:r>
            <a:r>
              <a:rPr lang="fr-CA" b="1" dirty="0" smtClean="0"/>
              <a:t> </a:t>
            </a:r>
            <a:r>
              <a:rPr lang="fr-CA" b="1" dirty="0" err="1" smtClean="0"/>
              <a:t>you</a:t>
            </a:r>
            <a:r>
              <a:rPr lang="fr-CA" b="1" dirty="0" smtClean="0"/>
              <a:t> put</a:t>
            </a:r>
            <a:r>
              <a:rPr lang="is-IS" b="1" dirty="0" smtClean="0"/>
              <a:t>…</a:t>
            </a:r>
            <a:endParaRPr lang="fr-CA" b="1" dirty="0" smtClean="0"/>
          </a:p>
          <a:p>
            <a:pPr lvl="2"/>
            <a:endParaRPr lang="fr-CA" dirty="0" smtClean="0"/>
          </a:p>
          <a:p>
            <a:pPr lvl="2"/>
            <a:r>
              <a:rPr lang="fr-CA" dirty="0" err="1" smtClean="0"/>
              <a:t>Pre-licensure</a:t>
            </a:r>
            <a:r>
              <a:rPr lang="fr-CA" dirty="0" smtClean="0"/>
              <a:t> trials use a super-</a:t>
            </a:r>
            <a:r>
              <a:rPr lang="fr-CA" dirty="0" err="1" smtClean="0"/>
              <a:t>powerful</a:t>
            </a:r>
            <a:r>
              <a:rPr lang="fr-CA" dirty="0" smtClean="0"/>
              <a:t> </a:t>
            </a:r>
            <a:r>
              <a:rPr lang="fr-CA" dirty="0" err="1" smtClean="0"/>
              <a:t>magnifying</a:t>
            </a:r>
            <a:r>
              <a:rPr lang="fr-CA" dirty="0" smtClean="0"/>
              <a:t> </a:t>
            </a:r>
            <a:r>
              <a:rPr lang="fr-CA" dirty="0" err="1" smtClean="0"/>
              <a:t>lens</a:t>
            </a:r>
            <a:r>
              <a:rPr lang="fr-CA" dirty="0" smtClean="0"/>
              <a:t> to look at </a:t>
            </a:r>
            <a:r>
              <a:rPr lang="fr-CA" sz="2800" b="1" dirty="0" smtClean="0">
                <a:solidFill>
                  <a:srgbClr val="FF0000"/>
                </a:solidFill>
              </a:rPr>
              <a:t>one </a:t>
            </a:r>
            <a:r>
              <a:rPr lang="fr-CA" sz="2800" b="1" dirty="0" err="1" smtClean="0">
                <a:solidFill>
                  <a:srgbClr val="FF0000"/>
                </a:solidFill>
              </a:rPr>
              <a:t>side</a:t>
            </a:r>
            <a:r>
              <a:rPr lang="fr-CA" sz="2800" b="1" dirty="0" smtClean="0">
                <a:solidFill>
                  <a:srgbClr val="FF0000"/>
                </a:solidFill>
              </a:rPr>
              <a:t> </a:t>
            </a:r>
            <a:r>
              <a:rPr lang="fr-CA" sz="2800" b="1" dirty="0" err="1" smtClean="0">
                <a:solidFill>
                  <a:srgbClr val="FF0000"/>
                </a:solidFill>
              </a:rPr>
              <a:t>only</a:t>
            </a:r>
            <a:r>
              <a:rPr lang="fr-CA" dirty="0" smtClean="0"/>
              <a:t> of the </a:t>
            </a:r>
            <a:r>
              <a:rPr lang="fr-CA" dirty="0" err="1" smtClean="0"/>
              <a:t>whole</a:t>
            </a:r>
            <a:r>
              <a:rPr lang="fr-CA" dirty="0" smtClean="0"/>
              <a:t> story..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1025" y="752475"/>
            <a:ext cx="7324725" cy="0"/>
          </a:xfrm>
          <a:prstGeom prst="line">
            <a:avLst/>
          </a:prstGeom>
          <a:ln>
            <a:solidFill>
              <a:srgbClr val="DC5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7010400" y="487203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DB6FDB-B48F-42E9-9363-5CAB99CC9A0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Monitoring safety after licensing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9651"/>
            <a:ext cx="8229600" cy="299829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Post marketing surveillance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	Formal requirement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Reporting schemes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	EUHASS</a:t>
            </a:r>
            <a:r>
              <a:rPr lang="en-US" sz="2000" dirty="0">
                <a:solidFill>
                  <a:srgbClr val="002060"/>
                </a:solidFill>
              </a:rPr>
              <a:t>, CHESS, UKHCDO, </a:t>
            </a:r>
            <a:r>
              <a:rPr lang="en-US" sz="2000" dirty="0" err="1">
                <a:solidFill>
                  <a:srgbClr val="002060"/>
                </a:solidFill>
              </a:rPr>
              <a:t>FranceCoag</a:t>
            </a:r>
            <a:r>
              <a:rPr lang="en-US" sz="2000" dirty="0">
                <a:solidFill>
                  <a:srgbClr val="002060"/>
                </a:solidFill>
              </a:rPr>
              <a:t>, Rodin, </a:t>
            </a:r>
            <a:r>
              <a:rPr lang="en-US" sz="2000" dirty="0" smtClean="0">
                <a:solidFill>
                  <a:srgbClr val="002060"/>
                </a:solidFill>
              </a:rPr>
              <a:t>ATHN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National schemes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	Reporting </a:t>
            </a:r>
            <a:r>
              <a:rPr lang="en-US" sz="2000" dirty="0">
                <a:solidFill>
                  <a:srgbClr val="002060"/>
                </a:solidFill>
              </a:rPr>
              <a:t>by doctors, nurses, data managers and patients</a:t>
            </a:r>
          </a:p>
        </p:txBody>
      </p:sp>
    </p:spTree>
    <p:extLst>
      <p:ext uri="{BB962C8B-B14F-4D97-AF65-F5344CB8AC3E}">
        <p14:creationId xmlns:p14="http://schemas.microsoft.com/office/powerpoint/2010/main" val="5988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Monitoring safety after licensing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9651"/>
            <a:ext cx="8229600" cy="299829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Post marketing surveillance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	Formal requirement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Reporting schemes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	EUHASS</a:t>
            </a:r>
            <a:r>
              <a:rPr lang="en-US" sz="2000" dirty="0">
                <a:solidFill>
                  <a:srgbClr val="002060"/>
                </a:solidFill>
              </a:rPr>
              <a:t>, CHESS, UKHCDO, </a:t>
            </a:r>
            <a:r>
              <a:rPr lang="en-US" sz="2000" dirty="0" err="1">
                <a:solidFill>
                  <a:srgbClr val="002060"/>
                </a:solidFill>
              </a:rPr>
              <a:t>FranceCoag</a:t>
            </a:r>
            <a:r>
              <a:rPr lang="en-US" sz="2000" dirty="0">
                <a:solidFill>
                  <a:srgbClr val="002060"/>
                </a:solidFill>
              </a:rPr>
              <a:t>, Rodin, </a:t>
            </a:r>
            <a:r>
              <a:rPr lang="en-US" sz="2000" dirty="0" smtClean="0">
                <a:solidFill>
                  <a:srgbClr val="002060"/>
                </a:solidFill>
              </a:rPr>
              <a:t>ATHN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National schemes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	Reporting </a:t>
            </a:r>
            <a:r>
              <a:rPr lang="en-US" sz="2000" dirty="0">
                <a:solidFill>
                  <a:srgbClr val="002060"/>
                </a:solidFill>
              </a:rPr>
              <a:t>by doctors, nurses, data managers and patients</a:t>
            </a:r>
          </a:p>
        </p:txBody>
      </p:sp>
    </p:spTree>
    <p:extLst>
      <p:ext uri="{BB962C8B-B14F-4D97-AF65-F5344CB8AC3E}">
        <p14:creationId xmlns:p14="http://schemas.microsoft.com/office/powerpoint/2010/main" val="11655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POST MARKETING SURVEILLANCE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16" y="800100"/>
            <a:ext cx="5676899" cy="3429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" y="800100"/>
            <a:ext cx="2277910" cy="3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POST MARKETING SURVEILLANCE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9651"/>
            <a:ext cx="8229600" cy="299829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After RODIN publication, I (as an </a:t>
            </a:r>
            <a:r>
              <a:rPr lang="en-US" sz="2400" dirty="0" smtClean="0">
                <a:solidFill>
                  <a:srgbClr val="FF0000"/>
                </a:solidFill>
              </a:rPr>
              <a:t>educated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citizen</a:t>
            </a:r>
            <a:r>
              <a:rPr lang="en-US" sz="2400" dirty="0" smtClean="0">
                <a:solidFill>
                  <a:srgbClr val="002060"/>
                </a:solidFill>
              </a:rPr>
              <a:t> // </a:t>
            </a:r>
            <a:r>
              <a:rPr lang="en-US" sz="2400" dirty="0" smtClean="0">
                <a:solidFill>
                  <a:srgbClr val="FF0000"/>
                </a:solidFill>
              </a:rPr>
              <a:t>cumbersome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open access </a:t>
            </a:r>
            <a:r>
              <a:rPr lang="en-US" sz="2400" dirty="0" smtClean="0">
                <a:solidFill>
                  <a:srgbClr val="002060"/>
                </a:solidFill>
              </a:rPr>
              <a:t>) have accessed the Health Canada database:</a:t>
            </a:r>
          </a:p>
          <a:p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over 10 years, 6.7 more inhibitor with </a:t>
            </a:r>
            <a:r>
              <a:rPr lang="en-US" sz="2000" dirty="0" err="1" smtClean="0">
                <a:solidFill>
                  <a:srgbClr val="002060"/>
                </a:solidFill>
              </a:rPr>
              <a:t>kogenate</a:t>
            </a:r>
            <a:r>
              <a:rPr lang="en-US" sz="2000" dirty="0" smtClean="0">
                <a:solidFill>
                  <a:srgbClr val="002060"/>
                </a:solidFill>
              </a:rPr>
              <a:t> (27 vs 4)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719500"/>
      </a:accent1>
      <a:accent2>
        <a:srgbClr val="C41230"/>
      </a:accent2>
      <a:accent3>
        <a:srgbClr val="00B0F0"/>
      </a:accent3>
      <a:accent4>
        <a:srgbClr val="642566"/>
      </a:accent4>
      <a:accent5>
        <a:srgbClr val="E60D2E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3600" dirty="0" smtClean="0">
            <a:solidFill>
              <a:schemeClr val="bg1"/>
            </a:solidFill>
            <a:latin typeface="Avenir Heavy"/>
            <a:cs typeface="Avenir Heav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822</Words>
  <Application>Microsoft Office PowerPoint</Application>
  <PresentationFormat>On-screen Show (16:9)</PresentationFormat>
  <Paragraphs>255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MS PGothic</vt:lpstr>
      <vt:lpstr>Arial</vt:lpstr>
      <vt:lpstr>Avenir Heavy</vt:lpstr>
      <vt:lpstr>Calibri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FIRST THEME NAME</vt:lpstr>
      <vt:lpstr>PowerPoint Presentation</vt:lpstr>
      <vt:lpstr>Why RECOMBINANT concentrates cause more cold and headache than PLASMA DERIVED one?</vt:lpstr>
      <vt:lpstr>Monitoring safety after licensing</vt:lpstr>
      <vt:lpstr>Monitoring safety after licensing</vt:lpstr>
      <vt:lpstr>POST MARKETING SURVEILLANCE</vt:lpstr>
      <vt:lpstr>POST MARKETING SURVEILLANCE</vt:lpstr>
      <vt:lpstr>POST MARKETING SURVEILLANCE</vt:lpstr>
      <vt:lpstr>Post-hoc analysis of post-marketing surveillance studies</vt:lpstr>
      <vt:lpstr>Monitoring safety after licensing</vt:lpstr>
      <vt:lpstr>Monitoring safety after licensing</vt:lpstr>
      <vt:lpstr>Monitoring safety after licensing</vt:lpstr>
      <vt:lpstr>Monitoring safety after licensing</vt:lpstr>
      <vt:lpstr>Monitoring safety after licensing</vt:lpstr>
      <vt:lpstr>EUHASS (European Haemophilia Safety Surveillance)</vt:lpstr>
      <vt:lpstr>Concentrates Used Jan 2014- Dec 2014  69 Different Products</vt:lpstr>
      <vt:lpstr>PowerPoint Presentation</vt:lpstr>
      <vt:lpstr>SELECTED Events Reported</vt:lpstr>
      <vt:lpstr>Thromboses within 30 days of concentrate:  Years 1-6 (Oct 2008-Dec 2014)</vt:lpstr>
      <vt:lpstr>Malignancy type Oct 2008-Dec 2014</vt:lpstr>
      <vt:lpstr>Large scale studies: Strengths</vt:lpstr>
      <vt:lpstr>Large scale studies: limitations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AVENUE 8</dc:creator>
  <cp:lastModifiedBy>dawn</cp:lastModifiedBy>
  <cp:revision>124</cp:revision>
  <dcterms:created xsi:type="dcterms:W3CDTF">2015-02-18T14:58:03Z</dcterms:created>
  <dcterms:modified xsi:type="dcterms:W3CDTF">2017-07-06T13:44:07Z</dcterms:modified>
</cp:coreProperties>
</file>