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4"/>
  </p:sldMasterIdLst>
  <p:notesMasterIdLst>
    <p:notesMasterId r:id="rId22"/>
  </p:notesMasterIdLst>
  <p:handoutMasterIdLst>
    <p:handoutMasterId r:id="rId23"/>
  </p:handoutMasterIdLst>
  <p:sldIdLst>
    <p:sldId id="429" r:id="rId5"/>
    <p:sldId id="430" r:id="rId6"/>
    <p:sldId id="431" r:id="rId7"/>
    <p:sldId id="432" r:id="rId8"/>
    <p:sldId id="433" r:id="rId9"/>
    <p:sldId id="434" r:id="rId10"/>
    <p:sldId id="435" r:id="rId11"/>
    <p:sldId id="436" r:id="rId12"/>
    <p:sldId id="437" r:id="rId13"/>
    <p:sldId id="438" r:id="rId14"/>
    <p:sldId id="439" r:id="rId15"/>
    <p:sldId id="441" r:id="rId16"/>
    <p:sldId id="442" r:id="rId17"/>
    <p:sldId id="440" r:id="rId18"/>
    <p:sldId id="443" r:id="rId19"/>
    <p:sldId id="444" r:id="rId20"/>
    <p:sldId id="445" r:id="rId21"/>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24" userDrawn="1">
          <p15:clr>
            <a:srgbClr val="A4A3A4"/>
          </p15:clr>
        </p15:guide>
        <p15:guide id="2" orient="horz" pos="1103" userDrawn="1">
          <p15:clr>
            <a:srgbClr val="A4A3A4"/>
          </p15:clr>
        </p15:guide>
        <p15:guide id="3" pos="7416" userDrawn="1">
          <p15:clr>
            <a:srgbClr val="A4A3A4"/>
          </p15:clr>
        </p15:guide>
        <p15:guide id="4" pos="267" userDrawn="1">
          <p15:clr>
            <a:srgbClr val="A4A3A4"/>
          </p15:clr>
        </p15:guide>
        <p15:guide id="5" orient="horz" pos="4056" userDrawn="1">
          <p15:clr>
            <a:srgbClr val="A4A3A4"/>
          </p15:clr>
        </p15:guide>
        <p15:guide id="6" orient="horz" pos="648" userDrawn="1">
          <p15:clr>
            <a:srgbClr val="A4A3A4"/>
          </p15:clr>
        </p15:guide>
        <p15:guide id="7" pos="1440" userDrawn="1">
          <p15:clr>
            <a:srgbClr val="A4A3A4"/>
          </p15:clr>
        </p15:guide>
        <p15:guide id="8" orient="horz" pos="336" userDrawn="1">
          <p15:clr>
            <a:srgbClr val="A4A3A4"/>
          </p15:clr>
        </p15:guide>
        <p15:guide id="9" orient="horz" pos="144" userDrawn="1">
          <p15:clr>
            <a:srgbClr val="A4A3A4"/>
          </p15:clr>
        </p15:guide>
      </p15:sldGuideLst>
    </p:ext>
    <p:ext uri="{2D200454-40CA-4A62-9FC3-DE9A4176ACB9}">
      <p15:notesGuideLst xmlns:p15="http://schemas.microsoft.com/office/powerpoint/2012/main">
        <p15:guide id="1" orient="horz" pos="2736" userDrawn="1">
          <p15:clr>
            <a:srgbClr val="A4A3A4"/>
          </p15:clr>
        </p15:guide>
        <p15:guide id="2" pos="2304" userDrawn="1">
          <p15:clr>
            <a:srgbClr val="A4A3A4"/>
          </p15:clr>
        </p15:guide>
        <p15:guide id="3" orient="horz" pos="454" userDrawn="1">
          <p15:clr>
            <a:srgbClr val="A4A3A4"/>
          </p15:clr>
        </p15:guide>
        <p15:guide id="4" pos="288" userDrawn="1">
          <p15:clr>
            <a:srgbClr val="A4A3A4"/>
          </p15:clr>
        </p15:guide>
        <p15:guide id="5" pos="4320" userDrawn="1">
          <p15:clr>
            <a:srgbClr val="A4A3A4"/>
          </p15:clr>
        </p15:guide>
        <p15:guide id="6" orient="horz" pos="29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wn Keogan" initials="SK" lastIdx="77" clrIdx="0">
    <p:extLst/>
  </p:cmAuthor>
  <p:cmAuthor id="2" name="Kathryn Kidd" initials="KK" lastIdx="25" clrIdx="1">
    <p:extLst/>
  </p:cmAuthor>
  <p:cmAuthor id="3" name="NTO (Nikola Tripkovic)" initials="NTO" lastIdx="2" clrIdx="2"/>
  <p:cmAuthor id="4" name="Jim Loss" initials="JL" lastIdx="2"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4A0E"/>
    <a:srgbClr val="1CAADE"/>
    <a:srgbClr val="B1ABA5"/>
    <a:srgbClr val="0019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041" autoAdjust="0"/>
    <p:restoredTop sz="90586" autoAdjust="0"/>
  </p:normalViewPr>
  <p:slideViewPr>
    <p:cSldViewPr snapToGrid="0" snapToObjects="1">
      <p:cViewPr varScale="1">
        <p:scale>
          <a:sx n="104" d="100"/>
          <a:sy n="104" d="100"/>
        </p:scale>
        <p:origin x="1326" y="108"/>
      </p:cViewPr>
      <p:guideLst>
        <p:guide orient="horz" pos="3624"/>
        <p:guide orient="horz" pos="1103"/>
        <p:guide pos="7416"/>
        <p:guide pos="267"/>
        <p:guide orient="horz" pos="4056"/>
        <p:guide orient="horz" pos="648"/>
        <p:guide pos="1440"/>
        <p:guide orient="horz" pos="336"/>
        <p:guide orient="horz" pos="144"/>
      </p:guideLst>
    </p:cSldViewPr>
  </p:slideViewPr>
  <p:outlineViewPr>
    <p:cViewPr>
      <p:scale>
        <a:sx n="33" d="100"/>
        <a:sy n="33" d="100"/>
      </p:scale>
      <p:origin x="0" y="-1650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82" d="100"/>
          <a:sy n="82" d="100"/>
        </p:scale>
        <p:origin x="3756" y="90"/>
      </p:cViewPr>
      <p:guideLst>
        <p:guide orient="horz" pos="2736"/>
        <p:guide pos="2304"/>
        <p:guide orient="horz" pos="454"/>
        <p:guide pos="288"/>
        <p:guide pos="4320"/>
        <p:guide orient="horz" pos="29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226800"/>
          </a:xfrm>
          <a:prstGeom prst="rect">
            <a:avLst/>
          </a:prstGeom>
        </p:spPr>
        <p:txBody>
          <a:bodyPr vert="horz" lIns="228334" tIns="48331" rIns="190278" bIns="48331" rtlCol="0"/>
          <a:lstStyle>
            <a:lvl1pPr algn="l">
              <a:defRPr sz="1300"/>
            </a:lvl1pPr>
          </a:lstStyle>
          <a:p>
            <a:endParaRPr lang="en-GB" sz="1000" dirty="0"/>
          </a:p>
        </p:txBody>
      </p:sp>
      <p:sp>
        <p:nvSpPr>
          <p:cNvPr id="3" name="Date Placeholder 2"/>
          <p:cNvSpPr>
            <a:spLocks noGrp="1"/>
          </p:cNvSpPr>
          <p:nvPr>
            <p:ph type="dt" sz="quarter" idx="1"/>
          </p:nvPr>
        </p:nvSpPr>
        <p:spPr>
          <a:xfrm>
            <a:off x="4143587" y="0"/>
            <a:ext cx="3169920" cy="226800"/>
          </a:xfrm>
          <a:prstGeom prst="rect">
            <a:avLst/>
          </a:prstGeom>
        </p:spPr>
        <p:txBody>
          <a:bodyPr vert="horz" lIns="228334" tIns="48331" rIns="190278" bIns="48331" rtlCol="0"/>
          <a:lstStyle>
            <a:lvl1pPr algn="r">
              <a:defRPr sz="1300"/>
            </a:lvl1pPr>
          </a:lstStyle>
          <a:p>
            <a:fld id="{FD51D3D3-FD18-4681-9F4D-FACA76A9F716}" type="datetimeFigureOut">
              <a:rPr lang="en-GB" sz="1000"/>
              <a:t>06/07/2017</a:t>
            </a:fld>
            <a:endParaRPr lang="en-GB" sz="1000" dirty="0"/>
          </a:p>
        </p:txBody>
      </p:sp>
      <p:sp>
        <p:nvSpPr>
          <p:cNvPr id="4" name="Footer Placeholder 3"/>
          <p:cNvSpPr>
            <a:spLocks noGrp="1"/>
          </p:cNvSpPr>
          <p:nvPr>
            <p:ph type="ftr" sz="quarter" idx="2"/>
          </p:nvPr>
        </p:nvSpPr>
        <p:spPr>
          <a:xfrm>
            <a:off x="0" y="219858"/>
            <a:ext cx="3169920" cy="226800"/>
          </a:xfrm>
          <a:prstGeom prst="rect">
            <a:avLst/>
          </a:prstGeom>
        </p:spPr>
        <p:txBody>
          <a:bodyPr vert="horz" lIns="228334" tIns="48331" rIns="190278" bIns="48331" rtlCol="0" anchor="b"/>
          <a:lstStyle>
            <a:lvl1pPr algn="l">
              <a:defRPr sz="1300"/>
            </a:lvl1pPr>
          </a:lstStyle>
          <a:p>
            <a:endParaRPr lang="en-GB" sz="1000" dirty="0"/>
          </a:p>
        </p:txBody>
      </p:sp>
      <p:sp>
        <p:nvSpPr>
          <p:cNvPr id="5" name="Slide Number Placeholder 4"/>
          <p:cNvSpPr>
            <a:spLocks noGrp="1"/>
          </p:cNvSpPr>
          <p:nvPr>
            <p:ph type="sldNum" sz="quarter" idx="3"/>
          </p:nvPr>
        </p:nvSpPr>
        <p:spPr>
          <a:xfrm>
            <a:off x="4143587" y="219858"/>
            <a:ext cx="3169920" cy="226800"/>
          </a:xfrm>
          <a:prstGeom prst="rect">
            <a:avLst/>
          </a:prstGeom>
        </p:spPr>
        <p:txBody>
          <a:bodyPr vert="horz" lIns="228334" tIns="48331" rIns="190278" bIns="48331" rtlCol="0" anchor="b"/>
          <a:lstStyle>
            <a:lvl1pPr algn="r">
              <a:defRPr sz="1300"/>
            </a:lvl1pPr>
          </a:lstStyle>
          <a:p>
            <a:fld id="{4E4F0B25-6B6C-417F-8A5F-3AB6073F7C55}" type="slidenum">
              <a:rPr lang="en-GB" sz="1000"/>
              <a:t>‹#›</a:t>
            </a:fld>
            <a:endParaRPr lang="en-GB" sz="1000" dirty="0"/>
          </a:p>
        </p:txBody>
      </p:sp>
      <p:pic>
        <p:nvPicPr>
          <p:cNvPr id="8" name="Picture 11" descr="NN_m_2c_RGB"/>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97409" y="8793258"/>
            <a:ext cx="853357" cy="700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98666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225175"/>
          </a:xfrm>
          <a:prstGeom prst="rect">
            <a:avLst/>
          </a:prstGeom>
        </p:spPr>
        <p:txBody>
          <a:bodyPr vert="horz" lIns="228334" tIns="48331" rIns="228334" bIns="48331" rtlCol="0"/>
          <a:lstStyle>
            <a:lvl1pPr algn="l">
              <a:defRPr sz="1000"/>
            </a:lvl1pPr>
          </a:lstStyle>
          <a:p>
            <a:endParaRPr lang="en-GB" dirty="0"/>
          </a:p>
        </p:txBody>
      </p:sp>
      <p:sp>
        <p:nvSpPr>
          <p:cNvPr id="3" name="Date Placeholder 2"/>
          <p:cNvSpPr>
            <a:spLocks noGrp="1"/>
          </p:cNvSpPr>
          <p:nvPr>
            <p:ph type="dt" idx="1"/>
          </p:nvPr>
        </p:nvSpPr>
        <p:spPr>
          <a:xfrm>
            <a:off x="4143587" y="1"/>
            <a:ext cx="3169920" cy="225175"/>
          </a:xfrm>
          <a:prstGeom prst="rect">
            <a:avLst/>
          </a:prstGeom>
        </p:spPr>
        <p:txBody>
          <a:bodyPr vert="horz" lIns="228334" tIns="48331" rIns="228334" bIns="48331" rtlCol="0"/>
          <a:lstStyle>
            <a:lvl1pPr algn="r">
              <a:defRPr sz="1000"/>
            </a:lvl1pPr>
          </a:lstStyle>
          <a:p>
            <a:fld id="{6B8772CB-E7B8-41C1-95DC-B7BED37C05AE}" type="datetimeFigureOut">
              <a:rPr lang="en-GB" smtClean="0"/>
              <a:pPr/>
              <a:t>06/07/2017</a:t>
            </a:fld>
            <a:endParaRPr lang="en-GB" dirty="0"/>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endParaRPr lang="en-GB" dirty="0"/>
          </a:p>
        </p:txBody>
      </p:sp>
      <p:sp>
        <p:nvSpPr>
          <p:cNvPr id="5" name="Notes Placeholder 4"/>
          <p:cNvSpPr>
            <a:spLocks noGrp="1"/>
          </p:cNvSpPr>
          <p:nvPr>
            <p:ph type="body" sz="quarter" idx="3"/>
          </p:nvPr>
        </p:nvSpPr>
        <p:spPr>
          <a:xfrm>
            <a:off x="406400" y="4560570"/>
            <a:ext cx="6502400" cy="4133264"/>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228432"/>
            <a:ext cx="3169920" cy="225175"/>
          </a:xfrm>
          <a:prstGeom prst="rect">
            <a:avLst/>
          </a:prstGeom>
        </p:spPr>
        <p:txBody>
          <a:bodyPr vert="horz" lIns="228334" tIns="48331" rIns="228334" bIns="48331" rtlCol="0" anchor="b"/>
          <a:lstStyle>
            <a:lvl1pPr algn="l">
              <a:defRPr sz="1000"/>
            </a:lvl1pPr>
          </a:lstStyle>
          <a:p>
            <a:endParaRPr lang="en-GB" dirty="0"/>
          </a:p>
        </p:txBody>
      </p:sp>
      <p:sp>
        <p:nvSpPr>
          <p:cNvPr id="7" name="Slide Number Placeholder 6"/>
          <p:cNvSpPr>
            <a:spLocks noGrp="1"/>
          </p:cNvSpPr>
          <p:nvPr>
            <p:ph type="sldNum" sz="quarter" idx="5"/>
          </p:nvPr>
        </p:nvSpPr>
        <p:spPr>
          <a:xfrm>
            <a:off x="4143587" y="228432"/>
            <a:ext cx="3169920" cy="225175"/>
          </a:xfrm>
          <a:prstGeom prst="rect">
            <a:avLst/>
          </a:prstGeom>
        </p:spPr>
        <p:txBody>
          <a:bodyPr vert="horz" lIns="228334" tIns="48331" rIns="228334" bIns="48331" rtlCol="0" anchor="b"/>
          <a:lstStyle>
            <a:lvl1pPr algn="r">
              <a:defRPr sz="1000"/>
            </a:lvl1pPr>
          </a:lstStyle>
          <a:p>
            <a:fld id="{576E89B1-B476-4C59-A1AE-E6F2A1941AB8}" type="slidenum">
              <a:rPr lang="en-GB" smtClean="0"/>
              <a:pPr/>
              <a:t>‹#›</a:t>
            </a:fld>
            <a:endParaRPr lang="en-GB" dirty="0"/>
          </a:p>
        </p:txBody>
      </p:sp>
      <p:pic>
        <p:nvPicPr>
          <p:cNvPr id="9" name="Picture 11" descr="NN_m_2c_RGB"/>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97409" y="8793258"/>
            <a:ext cx="853357" cy="700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39798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6725" y="719138"/>
            <a:ext cx="6397625" cy="3598862"/>
          </a:xfrm>
        </p:spPr>
      </p:sp>
      <p:sp>
        <p:nvSpPr>
          <p:cNvPr id="3" name="Notes Placeholder 2"/>
          <p:cNvSpPr>
            <a:spLocks noGrp="1"/>
          </p:cNvSpPr>
          <p:nvPr>
            <p:ph type="body" idx="1"/>
          </p:nvPr>
        </p:nvSpPr>
        <p:spPr>
          <a:xfrm>
            <a:off x="326887" y="4550734"/>
            <a:ext cx="6502399" cy="4133264"/>
          </a:xfrm>
        </p:spPr>
        <p:txBody>
          <a:bodyPr/>
          <a:lstStyle/>
          <a:p>
            <a:r>
              <a:rPr lang="en-US" b="1" dirty="0" smtClean="0"/>
              <a:t>Notes</a:t>
            </a:r>
          </a:p>
          <a:p>
            <a:pPr marL="179242" indent="-179242">
              <a:buFont typeface="Arial" panose="020B0604020202020204" pitchFamily="34" charset="0"/>
              <a:buChar char="•"/>
            </a:pPr>
            <a:r>
              <a:rPr lang="en-US" dirty="0" smtClean="0"/>
              <a:t>This presentation</a:t>
            </a:r>
            <a:r>
              <a:rPr lang="en-US" baseline="0" dirty="0" smtClean="0"/>
              <a:t> will:</a:t>
            </a:r>
          </a:p>
          <a:p>
            <a:pPr marL="657220" lvl="1" indent="-179242">
              <a:buFont typeface="Arial" panose="020B0604020202020204" pitchFamily="34" charset="0"/>
              <a:buChar char="•"/>
            </a:pPr>
            <a:r>
              <a:rPr lang="en-US" dirty="0" smtClean="0"/>
              <a:t>Discuss the need for evidence-based guidelines for the care of people with hemophilia</a:t>
            </a:r>
          </a:p>
          <a:p>
            <a:pPr marL="657220" lvl="1" indent="-179242">
              <a:buFont typeface="Arial" panose="020B0604020202020204" pitchFamily="34" charset="0"/>
              <a:buChar char="•"/>
            </a:pPr>
            <a:r>
              <a:rPr lang="en-US" dirty="0" smtClean="0"/>
              <a:t>Review the methods and recommendations of the National Hemophilia Foundation (NHF)-McMaster comprehensive care guidelines for people with hemophilia</a:t>
            </a:r>
          </a:p>
          <a:p>
            <a:pPr marL="1114420" lvl="2" indent="-179242">
              <a:buFont typeface="Arial" panose="020B0604020202020204" pitchFamily="34" charset="0"/>
              <a:buChar char="•"/>
            </a:pPr>
            <a:r>
              <a:rPr lang="en-US" dirty="0" smtClean="0"/>
              <a:t>As discussed previously, comprehensive care for people with hemophilia uses a diverse team to prevent bleeds and joint damage, provide prompt management of bleeds as they occur, and manage complications experienced by hemophilia in addition to bleeds</a:t>
            </a:r>
            <a:r>
              <a:rPr lang="en-US" baseline="30000" dirty="0" smtClean="0"/>
              <a:t>1</a:t>
            </a:r>
          </a:p>
          <a:p>
            <a:endParaRPr lang="en-US" dirty="0" smtClean="0"/>
          </a:p>
          <a:p>
            <a:r>
              <a:rPr lang="en-US" b="1" dirty="0" smtClean="0"/>
              <a:t>Reference</a:t>
            </a:r>
            <a:endParaRPr lang="en-US" b="1" dirty="0"/>
          </a:p>
          <a:p>
            <a:r>
              <a:rPr lang="en-US" dirty="0">
                <a:latin typeface="Verdana" pitchFamily="34" charset="0"/>
                <a:cs typeface="Verdana" pitchFamily="34" charset="0"/>
              </a:rPr>
              <a:t>World Federation of Hemophilia. </a:t>
            </a:r>
            <a:r>
              <a:rPr lang="en-US" i="1" dirty="0">
                <a:latin typeface="Verdana" pitchFamily="34" charset="0"/>
                <a:cs typeface="Verdana" pitchFamily="34" charset="0"/>
              </a:rPr>
              <a:t>Guidelines for the Management of Hemophilia</a:t>
            </a:r>
            <a:r>
              <a:rPr lang="en-US" dirty="0">
                <a:latin typeface="Verdana" pitchFamily="34" charset="0"/>
                <a:cs typeface="Verdana" pitchFamily="34" charset="0"/>
              </a:rPr>
              <a:t>. 2nd ed. Montreal, </a:t>
            </a:r>
            <a:r>
              <a:rPr lang="en-US" altLang="en-US" dirty="0">
                <a:ea typeface="ヒラギノ角ゴ Pro W3" pitchFamily="123" charset="-128"/>
              </a:rPr>
              <a:t>Québec</a:t>
            </a:r>
            <a:r>
              <a:rPr lang="en-US" dirty="0">
                <a:latin typeface="Verdana" pitchFamily="34" charset="0"/>
                <a:cs typeface="Verdana" pitchFamily="34" charset="0"/>
              </a:rPr>
              <a:t>, Canada: World Federation of Hemophilia; 2012.</a:t>
            </a:r>
          </a:p>
          <a:p>
            <a:endParaRPr lang="en-US" dirty="0"/>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1</a:t>
            </a:fld>
            <a:endParaRPr lang="en-GB" dirty="0">
              <a:solidFill>
                <a:srgbClr val="001965"/>
              </a:solidFill>
            </a:endParaRPr>
          </a:p>
        </p:txBody>
      </p:sp>
      <p:sp>
        <p:nvSpPr>
          <p:cNvPr id="5" name="TextBox 4"/>
          <p:cNvSpPr txBox="1"/>
          <p:nvPr/>
        </p:nvSpPr>
        <p:spPr>
          <a:xfrm>
            <a:off x="7454348" y="4507749"/>
            <a:ext cx="2514600" cy="558194"/>
          </a:xfrm>
          <a:prstGeom prst="rect">
            <a:avLst/>
          </a:prstGeom>
          <a:noFill/>
          <a:ln>
            <a:solidFill>
              <a:srgbClr val="070605"/>
            </a:solidFill>
          </a:ln>
        </p:spPr>
        <p:txBody>
          <a:bodyPr wrap="square" lIns="95596" tIns="47798" rIns="95596" bIns="47798" rtlCol="0">
            <a:spAutoFit/>
          </a:bodyPr>
          <a:lstStyle/>
          <a:p>
            <a:r>
              <a:rPr lang="en-US" sz="1000" b="1" dirty="0" smtClean="0">
                <a:solidFill>
                  <a:srgbClr val="FF0000"/>
                </a:solidFill>
              </a:rPr>
              <a:t>Notes</a:t>
            </a:r>
          </a:p>
          <a:p>
            <a:r>
              <a:rPr lang="en-US" sz="1000" b="1" dirty="0" smtClean="0">
                <a:solidFill>
                  <a:srgbClr val="FF0000"/>
                </a:solidFill>
              </a:rPr>
              <a:t>Bullets 1 and 2</a:t>
            </a:r>
          </a:p>
          <a:p>
            <a:r>
              <a:rPr lang="en-US" sz="1000" dirty="0" smtClean="0">
                <a:solidFill>
                  <a:srgbClr val="FF0000"/>
                </a:solidFill>
              </a:rPr>
              <a:t>WFH/Pg9 (sec 1.3)/col 1/#2 and 3</a:t>
            </a:r>
          </a:p>
        </p:txBody>
      </p:sp>
      <p:sp>
        <p:nvSpPr>
          <p:cNvPr id="6" name="TextBox 5"/>
          <p:cNvSpPr txBox="1"/>
          <p:nvPr/>
        </p:nvSpPr>
        <p:spPr>
          <a:xfrm>
            <a:off x="8335108" y="3411415"/>
            <a:ext cx="3563815" cy="646331"/>
          </a:xfrm>
          <a:prstGeom prst="rect">
            <a:avLst/>
          </a:prstGeom>
          <a:solidFill>
            <a:srgbClr val="FFFF00"/>
          </a:solidFill>
        </p:spPr>
        <p:txBody>
          <a:bodyPr wrap="square" rtlCol="0">
            <a:spAutoFit/>
          </a:bodyPr>
          <a:lstStyle/>
          <a:p>
            <a:r>
              <a:rPr lang="en-US" dirty="0" smtClean="0">
                <a:solidFill>
                  <a:srgbClr val="001965"/>
                </a:solidFill>
              </a:rPr>
              <a:t>Please add this tag on resubmission</a:t>
            </a:r>
            <a:endParaRPr lang="en-US" dirty="0">
              <a:solidFill>
                <a:srgbClr val="001965"/>
              </a:solidFill>
            </a:endParaRPr>
          </a:p>
        </p:txBody>
      </p:sp>
    </p:spTree>
    <p:extLst>
      <p:ext uri="{BB962C8B-B14F-4D97-AF65-F5344CB8AC3E}">
        <p14:creationId xmlns:p14="http://schemas.microsoft.com/office/powerpoint/2010/main" val="4230829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9242" indent="-179242">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10</a:t>
            </a:fld>
            <a:endParaRPr lang="en-GB" dirty="0">
              <a:solidFill>
                <a:srgbClr val="001965"/>
              </a:solidFill>
            </a:endParaRPr>
          </a:p>
        </p:txBody>
      </p:sp>
    </p:spTree>
    <p:extLst>
      <p:ext uri="{BB962C8B-B14F-4D97-AF65-F5344CB8AC3E}">
        <p14:creationId xmlns:p14="http://schemas.microsoft.com/office/powerpoint/2010/main" val="5395536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0375" y="719138"/>
            <a:ext cx="6399213" cy="3598862"/>
          </a:xfrm>
        </p:spPr>
      </p:sp>
      <p:sp>
        <p:nvSpPr>
          <p:cNvPr id="3" name="Notes Placeholder 2"/>
          <p:cNvSpPr>
            <a:spLocks noGrp="1"/>
          </p:cNvSpPr>
          <p:nvPr>
            <p:ph type="body" idx="1"/>
          </p:nvPr>
        </p:nvSpPr>
        <p:spPr>
          <a:xfrm>
            <a:off x="335842" y="4534152"/>
            <a:ext cx="6502399" cy="4133264"/>
          </a:xfrm>
        </p:spPr>
        <p:txBody>
          <a:bodyPr/>
          <a:lstStyle/>
          <a:p>
            <a:r>
              <a:rPr lang="en-US" b="1" dirty="0">
                <a:solidFill>
                  <a:srgbClr val="002060"/>
                </a:solidFill>
              </a:rPr>
              <a:t>Notes</a:t>
            </a:r>
          </a:p>
          <a:p>
            <a:pPr marL="179242" indent="-179242">
              <a:buFont typeface="Arial" panose="020B0604020202020204" pitchFamily="34" charset="0"/>
              <a:buChar char="•"/>
            </a:pPr>
            <a:r>
              <a:rPr lang="en-US" dirty="0">
                <a:solidFill>
                  <a:srgbClr val="002060"/>
                </a:solidFill>
              </a:rPr>
              <a:t>Evidence was gathered for these recommendations using electronic survey results and literature reviews</a:t>
            </a:r>
          </a:p>
          <a:p>
            <a:pPr marL="657220" lvl="2" indent="-179242">
              <a:buFont typeface="Arial" panose="020B0604020202020204" pitchFamily="34" charset="0"/>
              <a:buChar char="•"/>
            </a:pPr>
            <a:r>
              <a:rPr lang="en-US" dirty="0">
                <a:solidFill>
                  <a:srgbClr val="002060"/>
                </a:solidFill>
              </a:rPr>
              <a:t>Electronic surveys</a:t>
            </a:r>
          </a:p>
          <a:p>
            <a:pPr marL="1135199" lvl="3" indent="-179242">
              <a:buFont typeface="Arial" panose="020B0604020202020204" pitchFamily="34" charset="0"/>
              <a:buChar char="•"/>
            </a:pPr>
            <a:r>
              <a:rPr lang="en-US" dirty="0">
                <a:solidFill>
                  <a:srgbClr val="002060"/>
                </a:solidFill>
              </a:rPr>
              <a:t>Panel members and key stakeholders were surveyed to define guideline questions and patient-important outcomes</a:t>
            </a:r>
          </a:p>
          <a:p>
            <a:pPr marL="1135199" lvl="3" indent="-179242">
              <a:buFont typeface="Arial" panose="020B0604020202020204" pitchFamily="34" charset="0"/>
              <a:buChar char="•"/>
            </a:pPr>
            <a:r>
              <a:rPr lang="en-US" dirty="0">
                <a:solidFill>
                  <a:srgbClr val="002060"/>
                </a:solidFill>
              </a:rPr>
              <a:t>The panel consisted of people with hemophilia, parents of people with hemophilia, health care providers, payers, public health experts, and </a:t>
            </a:r>
            <a:r>
              <a:rPr lang="en-US" dirty="0" smtClean="0">
                <a:solidFill>
                  <a:srgbClr val="002060"/>
                </a:solidFill>
              </a:rPr>
              <a:t>guideline method experts</a:t>
            </a:r>
            <a:endParaRPr lang="en-US" dirty="0">
              <a:solidFill>
                <a:srgbClr val="002060"/>
              </a:solidFill>
            </a:endParaRPr>
          </a:p>
          <a:p>
            <a:pPr marL="657220" lvl="2" indent="-179242">
              <a:buFont typeface="Arial" panose="020B0604020202020204" pitchFamily="34" charset="0"/>
              <a:buChar char="•"/>
            </a:pPr>
            <a:r>
              <a:rPr lang="en-US" dirty="0">
                <a:solidFill>
                  <a:srgbClr val="002060"/>
                </a:solidFill>
              </a:rPr>
              <a:t>Literature review</a:t>
            </a:r>
          </a:p>
          <a:p>
            <a:pPr marL="1135199" lvl="3" indent="-179242">
              <a:buFont typeface="Arial" panose="020B0604020202020204" pitchFamily="34" charset="0"/>
              <a:buChar char="•"/>
            </a:pPr>
            <a:r>
              <a:rPr lang="en-US" dirty="0">
                <a:solidFill>
                  <a:srgbClr val="002060"/>
                </a:solidFill>
              </a:rPr>
              <a:t>Conducted for all </a:t>
            </a:r>
            <a:r>
              <a:rPr lang="en-US" dirty="0" smtClean="0">
                <a:solidFill>
                  <a:srgbClr val="002060"/>
                </a:solidFill>
              </a:rPr>
              <a:t>aspects important </a:t>
            </a:r>
            <a:r>
              <a:rPr lang="en-US" dirty="0">
                <a:solidFill>
                  <a:srgbClr val="002060"/>
                </a:solidFill>
              </a:rPr>
              <a:t>in decision-making</a:t>
            </a:r>
          </a:p>
          <a:p>
            <a:pPr marL="1613177" lvl="4" indent="-179242">
              <a:buFont typeface="Arial" panose="020B0604020202020204" pitchFamily="34" charset="0"/>
              <a:buChar char="•"/>
            </a:pPr>
            <a:r>
              <a:rPr lang="en-US" dirty="0">
                <a:solidFill>
                  <a:srgbClr val="002060"/>
                </a:solidFill>
              </a:rPr>
              <a:t>Benefits and harms, patient values and preferences, resource implications, acceptability, equity, and feasibility </a:t>
            </a:r>
          </a:p>
          <a:p>
            <a:pPr marL="1135199" lvl="3" indent="-179242">
              <a:buFont typeface="Arial" panose="020B0604020202020204" pitchFamily="34" charset="0"/>
              <a:buChar char="•"/>
            </a:pPr>
            <a:r>
              <a:rPr lang="en-US" dirty="0">
                <a:solidFill>
                  <a:srgbClr val="002060"/>
                </a:solidFill>
              </a:rPr>
              <a:t>Used the GRADE approach to </a:t>
            </a:r>
            <a:r>
              <a:rPr lang="en-US" dirty="0" smtClean="0">
                <a:solidFill>
                  <a:srgbClr val="002060"/>
                </a:solidFill>
              </a:rPr>
              <a:t>generate the evidence profile</a:t>
            </a:r>
          </a:p>
          <a:p>
            <a:pPr marL="1135199" lvl="3" indent="-179242">
              <a:buFont typeface="Arial" panose="020B0604020202020204" pitchFamily="34" charset="0"/>
              <a:buChar char="•"/>
            </a:pPr>
            <a:r>
              <a:rPr lang="en-US" dirty="0" smtClean="0">
                <a:solidFill>
                  <a:srgbClr val="002060"/>
                </a:solidFill>
              </a:rPr>
              <a:t>The Panel used this profile to develop guidelines</a:t>
            </a:r>
            <a:endParaRPr lang="en-US" dirty="0">
              <a:solidFill>
                <a:srgbClr val="002060"/>
              </a:solidFill>
            </a:endParaRPr>
          </a:p>
          <a:p>
            <a:endParaRPr lang="en-US" dirty="0">
              <a:solidFill>
                <a:srgbClr val="002060"/>
              </a:solidFill>
            </a:endParaRPr>
          </a:p>
          <a:p>
            <a:r>
              <a:rPr lang="en-US" b="1" dirty="0">
                <a:solidFill>
                  <a:srgbClr val="002060"/>
                </a:solidFill>
              </a:rPr>
              <a:t>Reference</a:t>
            </a:r>
          </a:p>
          <a:p>
            <a:r>
              <a:rPr lang="en-US" dirty="0" err="1" smtClean="0">
                <a:solidFill>
                  <a:srgbClr val="002060"/>
                </a:solidFill>
                <a:ea typeface="Verdana" panose="020B0604030504040204" pitchFamily="34" charset="0"/>
                <a:cs typeface="Verdana" panose="020B0604030504040204" pitchFamily="34" charset="0"/>
              </a:rPr>
              <a:t>Pai</a:t>
            </a:r>
            <a:r>
              <a:rPr lang="en-US" dirty="0" smtClean="0">
                <a:solidFill>
                  <a:srgbClr val="002060"/>
                </a:solidFill>
                <a:ea typeface="Verdana" panose="020B0604030504040204" pitchFamily="34" charset="0"/>
                <a:cs typeface="Verdana" panose="020B0604030504040204" pitchFamily="34" charset="0"/>
              </a:rPr>
              <a:t> </a:t>
            </a:r>
            <a:r>
              <a:rPr lang="en-US" dirty="0">
                <a:solidFill>
                  <a:srgbClr val="002060"/>
                </a:solidFill>
                <a:ea typeface="Verdana" panose="020B0604030504040204" pitchFamily="34" charset="0"/>
                <a:cs typeface="Verdana" panose="020B0604030504040204" pitchFamily="34" charset="0"/>
              </a:rPr>
              <a:t>M, Key N, Skinner M, et al. NHF-McMaster guideline on care models for hemophilia management. Poster presented at: Thrombosis and Hemostasis Societies of North America (THSNA); April 14-16, 2016; Chicago, Illinois.</a:t>
            </a:r>
            <a:endParaRPr lang="en-US" dirty="0">
              <a:solidFill>
                <a:srgbClr val="002060"/>
              </a:solidFill>
            </a:endParaRPr>
          </a:p>
          <a:p>
            <a:endParaRPr lang="en-US" b="1" dirty="0">
              <a:solidFill>
                <a:srgbClr val="002060"/>
              </a:solidFill>
            </a:endParaRPr>
          </a:p>
          <a:p>
            <a:endParaRPr lang="en-US" b="1" dirty="0">
              <a:solidFill>
                <a:srgbClr val="002060"/>
              </a:solidFill>
            </a:endParaRPr>
          </a:p>
          <a:p>
            <a:pPr marL="657220" lvl="1" indent="-179242">
              <a:buFont typeface="Arial" panose="020B0604020202020204" pitchFamily="34" charset="0"/>
              <a:buChar char="•"/>
            </a:pPr>
            <a:endParaRPr lang="en-US" baseline="30000" dirty="0">
              <a:solidFill>
                <a:srgbClr val="002060"/>
              </a:solidFill>
            </a:endParaRPr>
          </a:p>
          <a:p>
            <a:endParaRPr lang="en-US" dirty="0">
              <a:solidFill>
                <a:srgbClr val="002060"/>
              </a:solidFill>
            </a:endParaRPr>
          </a:p>
          <a:p>
            <a:endParaRPr lang="en-US" dirty="0">
              <a:solidFill>
                <a:srgbClr val="002060"/>
              </a:solidFill>
            </a:endParaRPr>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11</a:t>
            </a:fld>
            <a:endParaRPr lang="en-GB" dirty="0">
              <a:solidFill>
                <a:srgbClr val="001965"/>
              </a:solidFill>
            </a:endParaRPr>
          </a:p>
        </p:txBody>
      </p:sp>
      <p:sp>
        <p:nvSpPr>
          <p:cNvPr id="5" name="TextBox 4"/>
          <p:cNvSpPr txBox="1"/>
          <p:nvPr/>
        </p:nvSpPr>
        <p:spPr>
          <a:xfrm>
            <a:off x="7454348" y="719763"/>
            <a:ext cx="2514600" cy="890014"/>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Slide </a:t>
            </a:r>
          </a:p>
          <a:p>
            <a:r>
              <a:rPr lang="en-US" sz="1000" b="1" dirty="0">
                <a:solidFill>
                  <a:srgbClr val="001965"/>
                </a:solidFill>
              </a:rPr>
              <a:t>Surveys</a:t>
            </a:r>
          </a:p>
          <a:p>
            <a:r>
              <a:rPr lang="en-US" sz="1000" dirty="0" err="1" smtClean="0">
                <a:solidFill>
                  <a:srgbClr val="001965"/>
                </a:solidFill>
              </a:rPr>
              <a:t>Pai</a:t>
            </a:r>
            <a:r>
              <a:rPr lang="en-US" sz="1000" dirty="0" smtClean="0">
                <a:solidFill>
                  <a:srgbClr val="001965"/>
                </a:solidFill>
              </a:rPr>
              <a:t>/THSNA/Pg1/col1/p4</a:t>
            </a:r>
            <a:endParaRPr lang="en-US" sz="1000" dirty="0">
              <a:solidFill>
                <a:srgbClr val="001965"/>
              </a:solidFill>
            </a:endParaRPr>
          </a:p>
          <a:p>
            <a:r>
              <a:rPr lang="en-US" sz="1000" b="1" dirty="0">
                <a:solidFill>
                  <a:srgbClr val="001965"/>
                </a:solidFill>
              </a:rPr>
              <a:t>Lit search</a:t>
            </a:r>
          </a:p>
          <a:p>
            <a:r>
              <a:rPr lang="en-US" sz="1000" dirty="0" err="1" smtClean="0">
                <a:solidFill>
                  <a:srgbClr val="001965"/>
                </a:solidFill>
              </a:rPr>
              <a:t>Pai</a:t>
            </a:r>
            <a:r>
              <a:rPr lang="en-US" sz="1000" dirty="0" smtClean="0">
                <a:solidFill>
                  <a:srgbClr val="001965"/>
                </a:solidFill>
              </a:rPr>
              <a:t>/THSNA/Pg1/col2/p1</a:t>
            </a:r>
            <a:endParaRPr lang="en-US" sz="1000" dirty="0">
              <a:solidFill>
                <a:srgbClr val="001965"/>
              </a:solidFill>
            </a:endParaRPr>
          </a:p>
        </p:txBody>
      </p:sp>
      <p:sp>
        <p:nvSpPr>
          <p:cNvPr id="6" name="TextBox 5"/>
          <p:cNvSpPr txBox="1"/>
          <p:nvPr/>
        </p:nvSpPr>
        <p:spPr>
          <a:xfrm>
            <a:off x="7454349" y="4113632"/>
            <a:ext cx="2325757" cy="254294"/>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Notes As on slide</a:t>
            </a:r>
          </a:p>
        </p:txBody>
      </p:sp>
    </p:spTree>
    <p:extLst>
      <p:ext uri="{BB962C8B-B14F-4D97-AF65-F5344CB8AC3E}">
        <p14:creationId xmlns:p14="http://schemas.microsoft.com/office/powerpoint/2010/main" val="40302176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0375" y="719138"/>
            <a:ext cx="6399213" cy="3598862"/>
          </a:xfrm>
        </p:spPr>
      </p:sp>
      <p:sp>
        <p:nvSpPr>
          <p:cNvPr id="3" name="Notes Placeholder 2"/>
          <p:cNvSpPr>
            <a:spLocks noGrp="1"/>
          </p:cNvSpPr>
          <p:nvPr>
            <p:ph type="body" idx="1"/>
          </p:nvPr>
        </p:nvSpPr>
        <p:spPr>
          <a:xfrm>
            <a:off x="336827" y="4543634"/>
            <a:ext cx="6502399" cy="4133264"/>
          </a:xfrm>
        </p:spPr>
        <p:txBody>
          <a:bodyPr/>
          <a:lstStyle/>
          <a:p>
            <a:r>
              <a:rPr lang="en-US" b="1" dirty="0" smtClean="0"/>
              <a:t>Notes</a:t>
            </a:r>
            <a:endParaRPr lang="en-US" b="1" dirty="0">
              <a:solidFill>
                <a:srgbClr val="002060"/>
              </a:solidFill>
            </a:endParaRPr>
          </a:p>
          <a:p>
            <a:pPr marL="179242" indent="-179242">
              <a:buFont typeface="Arial" panose="020B0604020202020204" pitchFamily="34" charset="0"/>
              <a:buChar char="•"/>
            </a:pPr>
            <a:r>
              <a:rPr lang="en-US" dirty="0">
                <a:solidFill>
                  <a:srgbClr val="002060"/>
                </a:solidFill>
              </a:rPr>
              <a:t>The overall approach to developing these guidelines can be divided into question selection and outcome selection</a:t>
            </a:r>
          </a:p>
          <a:p>
            <a:pPr marL="179242" indent="-179242">
              <a:buFont typeface="Arial" panose="020B0604020202020204" pitchFamily="34" charset="0"/>
              <a:buChar char="•"/>
            </a:pPr>
            <a:r>
              <a:rPr lang="en-US" dirty="0">
                <a:solidFill>
                  <a:srgbClr val="002060"/>
                </a:solidFill>
              </a:rPr>
              <a:t>Question selection (round 1):</a:t>
            </a:r>
          </a:p>
          <a:p>
            <a:pPr marL="657220" lvl="1" indent="-179242">
              <a:buFont typeface="Arial" panose="020B0604020202020204" pitchFamily="34" charset="0"/>
              <a:buChar char="•"/>
            </a:pPr>
            <a:r>
              <a:rPr lang="en-US" dirty="0">
                <a:solidFill>
                  <a:srgbClr val="002060"/>
                </a:solidFill>
              </a:rPr>
              <a:t>Draft questions were generated by consultants</a:t>
            </a:r>
          </a:p>
          <a:p>
            <a:pPr marL="657220" lvl="1" indent="-179242">
              <a:buFont typeface="Arial" panose="020B0604020202020204" pitchFamily="34" charset="0"/>
              <a:buChar char="•"/>
            </a:pPr>
            <a:r>
              <a:rPr lang="en-US" dirty="0">
                <a:solidFill>
                  <a:srgbClr val="002060"/>
                </a:solidFill>
              </a:rPr>
              <a:t>Electronic surveys were sent to stakeholders</a:t>
            </a:r>
          </a:p>
          <a:p>
            <a:pPr marL="657220" lvl="1" indent="-179242">
              <a:buFont typeface="Arial" panose="020B0604020202020204" pitchFamily="34" charset="0"/>
              <a:buChar char="•"/>
            </a:pPr>
            <a:r>
              <a:rPr lang="en-US" dirty="0">
                <a:solidFill>
                  <a:srgbClr val="002060"/>
                </a:solidFill>
              </a:rPr>
              <a:t>Questions were presented to the panel to review and refine</a:t>
            </a:r>
          </a:p>
          <a:p>
            <a:pPr marL="179242" indent="-179242">
              <a:buFont typeface="Arial" panose="020B0604020202020204" pitchFamily="34" charset="0"/>
              <a:buChar char="•"/>
            </a:pPr>
            <a:r>
              <a:rPr lang="en-US" dirty="0">
                <a:solidFill>
                  <a:srgbClr val="002060"/>
                </a:solidFill>
              </a:rPr>
              <a:t>Outcome selection (round 2):</a:t>
            </a:r>
          </a:p>
          <a:p>
            <a:pPr marL="657220" lvl="1" indent="-179242">
              <a:buFont typeface="Arial" panose="020B0604020202020204" pitchFamily="34" charset="0"/>
              <a:buChar char="•"/>
            </a:pPr>
            <a:r>
              <a:rPr lang="en-US" dirty="0">
                <a:solidFill>
                  <a:srgbClr val="002060"/>
                </a:solidFill>
              </a:rPr>
              <a:t>Long list of outcomes was generated by consultants</a:t>
            </a:r>
          </a:p>
          <a:p>
            <a:pPr marL="657220" lvl="1" indent="-179242">
              <a:buFont typeface="Arial" panose="020B0604020202020204" pitchFamily="34" charset="0"/>
              <a:buChar char="•"/>
            </a:pPr>
            <a:r>
              <a:rPr lang="en-US" dirty="0">
                <a:solidFill>
                  <a:srgbClr val="002060"/>
                </a:solidFill>
              </a:rPr>
              <a:t>Electronic surveys were sent to stakeholders</a:t>
            </a:r>
          </a:p>
          <a:p>
            <a:pPr marL="657220" lvl="1" indent="-179242">
              <a:buFont typeface="Arial" panose="020B0604020202020204" pitchFamily="34" charset="0"/>
              <a:buChar char="•"/>
            </a:pPr>
            <a:r>
              <a:rPr lang="en-US" dirty="0">
                <a:solidFill>
                  <a:srgbClr val="002060"/>
                </a:solidFill>
              </a:rPr>
              <a:t>Short list of outcomes was presented to the panel to review and refine to obtain final recommendations</a:t>
            </a:r>
          </a:p>
          <a:p>
            <a:pPr marL="179242" indent="-179242">
              <a:buFont typeface="Arial" panose="020B0604020202020204" pitchFamily="34" charset="0"/>
              <a:buChar char="•"/>
            </a:pPr>
            <a:r>
              <a:rPr lang="en-US" dirty="0" smtClean="0">
                <a:solidFill>
                  <a:srgbClr val="002060"/>
                </a:solidFill>
                <a:latin typeface="+mj-lt"/>
              </a:rPr>
              <a:t>Panel members and key stakeholders were surveyed to define guideline questions and patient-important outcomes</a:t>
            </a:r>
          </a:p>
          <a:p>
            <a:pPr marL="179242" indent="-179242">
              <a:buFont typeface="Arial" panose="020B0604020202020204" pitchFamily="34" charset="0"/>
              <a:buChar char="•"/>
            </a:pPr>
            <a:r>
              <a:rPr lang="en-US" dirty="0" smtClean="0">
                <a:solidFill>
                  <a:srgbClr val="002060"/>
                </a:solidFill>
                <a:latin typeface="+mj-lt"/>
              </a:rPr>
              <a:t>The panel made recommendations for each guideline question and elaborated on research and implementation considerations </a:t>
            </a:r>
          </a:p>
          <a:p>
            <a:pPr marL="179242" indent="-179242">
              <a:buFont typeface="Arial" panose="020B0604020202020204" pitchFamily="34" charset="0"/>
              <a:buChar char="•"/>
            </a:pPr>
            <a:r>
              <a:rPr lang="en-US" dirty="0" smtClean="0">
                <a:solidFill>
                  <a:srgbClr val="002060"/>
                </a:solidFill>
                <a:latin typeface="+mj-lt"/>
              </a:rPr>
              <a:t>Final recommendations were circulated for public review</a:t>
            </a:r>
          </a:p>
          <a:p>
            <a:endParaRPr lang="en-US" dirty="0">
              <a:solidFill>
                <a:srgbClr val="002060"/>
              </a:solidFill>
              <a:latin typeface="+mj-lt"/>
            </a:endParaRPr>
          </a:p>
          <a:p>
            <a:r>
              <a:rPr lang="en-US" b="1" dirty="0">
                <a:solidFill>
                  <a:srgbClr val="002060"/>
                </a:solidFill>
              </a:rPr>
              <a:t>Reference</a:t>
            </a:r>
          </a:p>
          <a:p>
            <a:r>
              <a:rPr lang="en-US" dirty="0" err="1" smtClean="0">
                <a:solidFill>
                  <a:srgbClr val="002060"/>
                </a:solidFill>
                <a:ea typeface="Verdana" panose="020B0604030504040204" pitchFamily="34" charset="0"/>
                <a:cs typeface="Verdana" panose="020B0604030504040204" pitchFamily="34" charset="0"/>
              </a:rPr>
              <a:t>Pai</a:t>
            </a:r>
            <a:r>
              <a:rPr lang="en-US" dirty="0" smtClean="0">
                <a:solidFill>
                  <a:srgbClr val="002060"/>
                </a:solidFill>
                <a:ea typeface="Verdana" panose="020B0604030504040204" pitchFamily="34" charset="0"/>
                <a:cs typeface="Verdana" panose="020B0604030504040204" pitchFamily="34" charset="0"/>
              </a:rPr>
              <a:t> </a:t>
            </a:r>
            <a:r>
              <a:rPr lang="en-US" dirty="0">
                <a:solidFill>
                  <a:srgbClr val="002060"/>
                </a:solidFill>
                <a:ea typeface="Verdana" panose="020B0604030504040204" pitchFamily="34" charset="0"/>
                <a:cs typeface="Verdana" panose="020B0604030504040204" pitchFamily="34" charset="0"/>
              </a:rPr>
              <a:t>M, Key N, Skinner M, et al. NHF-McMaster guideline on care models for hemophilia management. Poster presented at: Thrombosis and Hemostasis Societies of North America (THSNA); April 14-16, 2016; Chicago, Illinois.</a:t>
            </a:r>
            <a:endParaRPr lang="en-US" dirty="0">
              <a:solidFill>
                <a:srgbClr val="002060"/>
              </a:solidFill>
            </a:endParaRPr>
          </a:p>
          <a:p>
            <a:endParaRPr lang="en-US" dirty="0" smtClean="0">
              <a:solidFill>
                <a:srgbClr val="002060"/>
              </a:solidFill>
              <a:latin typeface="+mj-lt"/>
            </a:endParaRPr>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12</a:t>
            </a:fld>
            <a:endParaRPr lang="en-GB" dirty="0">
              <a:solidFill>
                <a:srgbClr val="001965"/>
              </a:solidFill>
            </a:endParaRPr>
          </a:p>
        </p:txBody>
      </p:sp>
      <p:sp>
        <p:nvSpPr>
          <p:cNvPr id="5" name="TextBox 4"/>
          <p:cNvSpPr txBox="1"/>
          <p:nvPr/>
        </p:nvSpPr>
        <p:spPr>
          <a:xfrm>
            <a:off x="7454348" y="719765"/>
            <a:ext cx="2514600" cy="1327636"/>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Slide </a:t>
            </a:r>
          </a:p>
          <a:p>
            <a:r>
              <a:rPr lang="en-US" sz="1000" b="1" dirty="0">
                <a:solidFill>
                  <a:srgbClr val="001965"/>
                </a:solidFill>
              </a:rPr>
              <a:t>Role</a:t>
            </a:r>
          </a:p>
          <a:p>
            <a:r>
              <a:rPr lang="en-US" sz="1000" dirty="0" err="1" smtClean="0">
                <a:solidFill>
                  <a:srgbClr val="001965"/>
                </a:solidFill>
              </a:rPr>
              <a:t>Pai</a:t>
            </a:r>
            <a:r>
              <a:rPr lang="en-US" sz="1000" dirty="0" smtClean="0">
                <a:solidFill>
                  <a:srgbClr val="001965"/>
                </a:solidFill>
              </a:rPr>
              <a:t>/THSNA/Pg1/col2/methods </a:t>
            </a:r>
            <a:r>
              <a:rPr lang="en-US" sz="1000" dirty="0">
                <a:solidFill>
                  <a:srgbClr val="001965"/>
                </a:solidFill>
              </a:rPr>
              <a:t>figure</a:t>
            </a:r>
          </a:p>
          <a:p>
            <a:r>
              <a:rPr lang="en-US" sz="1000" b="1" dirty="0">
                <a:solidFill>
                  <a:srgbClr val="001965"/>
                </a:solidFill>
              </a:rPr>
              <a:t>Goals</a:t>
            </a:r>
          </a:p>
          <a:p>
            <a:r>
              <a:rPr lang="en-US" sz="1000" dirty="0" err="1" smtClean="0">
                <a:solidFill>
                  <a:srgbClr val="001965"/>
                </a:solidFill>
              </a:rPr>
              <a:t>Pai</a:t>
            </a:r>
            <a:r>
              <a:rPr lang="en-US" sz="1000" dirty="0" smtClean="0">
                <a:solidFill>
                  <a:srgbClr val="001965"/>
                </a:solidFill>
              </a:rPr>
              <a:t>/THSNA/Pg1/col1/p2 </a:t>
            </a:r>
            <a:r>
              <a:rPr lang="en-US" sz="1000" dirty="0">
                <a:solidFill>
                  <a:srgbClr val="001965"/>
                </a:solidFill>
              </a:rPr>
              <a:t>(objectives)</a:t>
            </a:r>
          </a:p>
          <a:p>
            <a:r>
              <a:rPr lang="en-US" sz="1000" b="1" dirty="0">
                <a:solidFill>
                  <a:srgbClr val="001965"/>
                </a:solidFill>
              </a:rPr>
              <a:t>Outcomes</a:t>
            </a:r>
          </a:p>
          <a:p>
            <a:r>
              <a:rPr lang="en-US" sz="1000" dirty="0" err="1" smtClean="0">
                <a:solidFill>
                  <a:srgbClr val="001965"/>
                </a:solidFill>
              </a:rPr>
              <a:t>Pai</a:t>
            </a:r>
            <a:r>
              <a:rPr lang="en-US" sz="1000" dirty="0" smtClean="0">
                <a:solidFill>
                  <a:srgbClr val="001965"/>
                </a:solidFill>
              </a:rPr>
              <a:t>/THSNA/Pg1/col1/p4;col2/p1</a:t>
            </a:r>
            <a:endParaRPr lang="en-US" sz="1000" dirty="0">
              <a:solidFill>
                <a:srgbClr val="001965"/>
              </a:solidFill>
            </a:endParaRPr>
          </a:p>
        </p:txBody>
      </p:sp>
      <p:sp>
        <p:nvSpPr>
          <p:cNvPr id="6" name="TextBox 5"/>
          <p:cNvSpPr txBox="1"/>
          <p:nvPr/>
        </p:nvSpPr>
        <p:spPr>
          <a:xfrm>
            <a:off x="7454349" y="4113632"/>
            <a:ext cx="2325757" cy="1019859"/>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Notes</a:t>
            </a:r>
          </a:p>
          <a:p>
            <a:r>
              <a:rPr lang="en-US" sz="1000" b="1" dirty="0">
                <a:solidFill>
                  <a:srgbClr val="001965"/>
                </a:solidFill>
              </a:rPr>
              <a:t>Bullets 1-3</a:t>
            </a:r>
          </a:p>
          <a:p>
            <a:r>
              <a:rPr lang="en-US" sz="1000" dirty="0" err="1" smtClean="0">
                <a:solidFill>
                  <a:srgbClr val="001965"/>
                </a:solidFill>
              </a:rPr>
              <a:t>Pai</a:t>
            </a:r>
            <a:r>
              <a:rPr lang="en-US" sz="1000" dirty="0" smtClean="0">
                <a:solidFill>
                  <a:srgbClr val="001965"/>
                </a:solidFill>
              </a:rPr>
              <a:t>/THSNA/Pg1/col2/methods </a:t>
            </a:r>
            <a:r>
              <a:rPr lang="en-US" sz="1000" dirty="0">
                <a:solidFill>
                  <a:srgbClr val="001965"/>
                </a:solidFill>
              </a:rPr>
              <a:t>figure</a:t>
            </a:r>
          </a:p>
          <a:p>
            <a:r>
              <a:rPr lang="en-US" sz="1000" b="1" dirty="0">
                <a:solidFill>
                  <a:srgbClr val="001965"/>
                </a:solidFill>
              </a:rPr>
              <a:t>Bullets 4-6</a:t>
            </a:r>
          </a:p>
          <a:p>
            <a:r>
              <a:rPr lang="en-US" sz="1000" dirty="0" err="1" smtClean="0">
                <a:solidFill>
                  <a:srgbClr val="001965"/>
                </a:solidFill>
              </a:rPr>
              <a:t>Pai</a:t>
            </a:r>
            <a:r>
              <a:rPr lang="en-US" sz="1000" dirty="0" smtClean="0">
                <a:solidFill>
                  <a:srgbClr val="001965"/>
                </a:solidFill>
              </a:rPr>
              <a:t>/THSNA/Pg1/col1/p4;col2/p1</a:t>
            </a:r>
            <a:endParaRPr lang="en-US" sz="1000" dirty="0">
              <a:solidFill>
                <a:srgbClr val="001965"/>
              </a:solidFill>
            </a:endParaRPr>
          </a:p>
        </p:txBody>
      </p:sp>
    </p:spTree>
    <p:extLst>
      <p:ext uri="{BB962C8B-B14F-4D97-AF65-F5344CB8AC3E}">
        <p14:creationId xmlns:p14="http://schemas.microsoft.com/office/powerpoint/2010/main" val="20582197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Notes</a:t>
            </a:r>
          </a:p>
          <a:p>
            <a:r>
              <a:rPr lang="en-US" dirty="0" smtClean="0"/>
              <a:t>Read</a:t>
            </a:r>
            <a:r>
              <a:rPr lang="en-US" baseline="0" dirty="0" smtClean="0"/>
              <a:t> slide</a:t>
            </a:r>
            <a:endParaRPr lang="en-US" dirty="0"/>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13</a:t>
            </a:fld>
            <a:endParaRPr lang="en-GB" dirty="0">
              <a:solidFill>
                <a:srgbClr val="001965"/>
              </a:solidFill>
            </a:endParaRPr>
          </a:p>
        </p:txBody>
      </p:sp>
      <p:sp>
        <p:nvSpPr>
          <p:cNvPr id="5" name="TextBox 4"/>
          <p:cNvSpPr txBox="1"/>
          <p:nvPr/>
        </p:nvSpPr>
        <p:spPr>
          <a:xfrm>
            <a:off x="7454348" y="719763"/>
            <a:ext cx="2514600" cy="572147"/>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Slide </a:t>
            </a:r>
          </a:p>
          <a:p>
            <a:r>
              <a:rPr lang="en-US" sz="1000" dirty="0">
                <a:solidFill>
                  <a:srgbClr val="001965"/>
                </a:solidFill>
              </a:rPr>
              <a:t>Atkinson/NCBI bookshelf/Pg1-2/B1.2</a:t>
            </a:r>
          </a:p>
        </p:txBody>
      </p:sp>
    </p:spTree>
    <p:extLst>
      <p:ext uri="{BB962C8B-B14F-4D97-AF65-F5344CB8AC3E}">
        <p14:creationId xmlns:p14="http://schemas.microsoft.com/office/powerpoint/2010/main" val="558288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b="1" dirty="0" smtClean="0">
                <a:solidFill>
                  <a:srgbClr val="002060"/>
                </a:solidFill>
              </a:rPr>
              <a:t>Notes </a:t>
            </a:r>
          </a:p>
          <a:p>
            <a:pPr marL="179268" indent="-179268">
              <a:buFont typeface="Arial" panose="020B0604020202020204" pitchFamily="34" charset="0"/>
              <a:buChar char="•"/>
            </a:pPr>
            <a:r>
              <a:rPr lang="en-US" dirty="0" err="1" smtClean="0">
                <a:solidFill>
                  <a:srgbClr val="002060"/>
                </a:solidFill>
              </a:rPr>
              <a:t>Martínez</a:t>
            </a:r>
            <a:r>
              <a:rPr lang="en-US" dirty="0" smtClean="0">
                <a:solidFill>
                  <a:srgbClr val="002060"/>
                </a:solidFill>
              </a:rPr>
              <a:t>-González et al.:</a:t>
            </a:r>
            <a:r>
              <a:rPr lang="en-US" baseline="30000" dirty="0" smtClean="0">
                <a:solidFill>
                  <a:srgbClr val="002060"/>
                </a:solidFill>
              </a:rPr>
              <a:t>1</a:t>
            </a:r>
          </a:p>
          <a:p>
            <a:pPr marL="657316" lvl="1" indent="-179268">
              <a:buFont typeface="Arial" panose="020B0604020202020204" pitchFamily="34" charset="0"/>
              <a:buChar char="•"/>
            </a:pPr>
            <a:r>
              <a:rPr lang="en-US" dirty="0" smtClean="0">
                <a:solidFill>
                  <a:srgbClr val="002060"/>
                </a:solidFill>
              </a:rPr>
              <a:t>A meta-review (a statistical comparison of multiple studies) was conducted to assess integrated care programmes in chronically ill patients</a:t>
            </a:r>
          </a:p>
          <a:p>
            <a:pPr marL="657316" lvl="1" indent="-179268">
              <a:buFont typeface="Arial" panose="020B0604020202020204" pitchFamily="34" charset="0"/>
              <a:buChar char="•"/>
            </a:pPr>
            <a:r>
              <a:rPr lang="en-US" dirty="0" smtClean="0">
                <a:solidFill>
                  <a:srgbClr val="002060"/>
                </a:solidFill>
              </a:rPr>
              <a:t>“Reviews were of mixed quality, assessed only some components of integration of care, and showed consistent benefits for some outcomes but not others”</a:t>
            </a:r>
            <a:endParaRPr lang="en-US" dirty="0">
              <a:solidFill>
                <a:srgbClr val="002060"/>
              </a:solidFill>
            </a:endParaRPr>
          </a:p>
          <a:p>
            <a:pPr marL="179268" indent="-179268">
              <a:buFont typeface="Arial" panose="020B0604020202020204" pitchFamily="34" charset="0"/>
              <a:buChar char="•"/>
            </a:pPr>
            <a:r>
              <a:rPr lang="en-US" dirty="0" err="1" smtClean="0">
                <a:solidFill>
                  <a:srgbClr val="002060"/>
                </a:solidFill>
              </a:rPr>
              <a:t>Soucie</a:t>
            </a:r>
            <a:r>
              <a:rPr lang="en-US" dirty="0" smtClean="0">
                <a:solidFill>
                  <a:srgbClr val="002060"/>
                </a:solidFill>
              </a:rPr>
              <a:t> et al.:</a:t>
            </a:r>
            <a:r>
              <a:rPr lang="en-US" baseline="30000" dirty="0" smtClean="0">
                <a:solidFill>
                  <a:srgbClr val="002060"/>
                </a:solidFill>
              </a:rPr>
              <a:t>2</a:t>
            </a:r>
          </a:p>
          <a:p>
            <a:pPr marL="657316" lvl="1" indent="-179268">
              <a:buFont typeface="Arial" panose="020B0604020202020204" pitchFamily="34" charset="0"/>
              <a:buChar char="•"/>
            </a:pPr>
            <a:r>
              <a:rPr lang="en-US" dirty="0" smtClean="0">
                <a:solidFill>
                  <a:srgbClr val="002060"/>
                </a:solidFill>
              </a:rPr>
              <a:t>A retrospective study of males with hemophilia from 1993-1995 was conducted to determine the impact of the care received on mortality</a:t>
            </a:r>
          </a:p>
          <a:p>
            <a:pPr marL="657316" lvl="1" indent="-179268">
              <a:buFont typeface="Arial" panose="020B0604020202020204" pitchFamily="34" charset="0"/>
              <a:buChar char="•"/>
            </a:pPr>
            <a:r>
              <a:rPr lang="en-US" dirty="0" smtClean="0">
                <a:solidFill>
                  <a:srgbClr val="002060"/>
                </a:solidFill>
              </a:rPr>
              <a:t>People with hemophilia who had received care in a</a:t>
            </a:r>
            <a:r>
              <a:rPr lang="en-US" baseline="0" dirty="0" smtClean="0">
                <a:solidFill>
                  <a:srgbClr val="002060"/>
                </a:solidFill>
              </a:rPr>
              <a:t> hemophilia treatment center (HTC) had a significantly decreased risk of death (0.6, .002</a:t>
            </a:r>
            <a:r>
              <a:rPr lang="en-US" dirty="0" smtClean="0">
                <a:solidFill>
                  <a:srgbClr val="002060"/>
                </a:solidFill>
              </a:rPr>
              <a:t> relative risk, p-value respectively)</a:t>
            </a:r>
          </a:p>
          <a:p>
            <a:pPr marL="1114516" lvl="2" indent="-179268">
              <a:buFont typeface="Arial" panose="020B0604020202020204" pitchFamily="34" charset="0"/>
              <a:buChar char="•"/>
            </a:pPr>
            <a:r>
              <a:rPr lang="en-US" dirty="0" smtClean="0">
                <a:solidFill>
                  <a:srgbClr val="002060"/>
                </a:solidFill>
              </a:rPr>
              <a:t>The results of this study showed that patients who received care at an HTC had a lower mortality rate then those who did not receive care at an HTC</a:t>
            </a:r>
            <a:endParaRPr lang="en-US" baseline="0" dirty="0" smtClean="0">
              <a:solidFill>
                <a:srgbClr val="002060"/>
              </a:solidFill>
            </a:endParaRPr>
          </a:p>
          <a:p>
            <a:endParaRPr lang="en-US" b="1" dirty="0" smtClean="0">
              <a:solidFill>
                <a:srgbClr val="002060"/>
              </a:solidFill>
            </a:endParaRPr>
          </a:p>
          <a:p>
            <a:r>
              <a:rPr lang="en-US" b="1" dirty="0" err="1" smtClean="0">
                <a:solidFill>
                  <a:srgbClr val="002060"/>
                </a:solidFill>
              </a:rPr>
              <a:t>Refernces</a:t>
            </a:r>
            <a:endParaRPr lang="en-US" b="1" dirty="0" smtClean="0">
              <a:solidFill>
                <a:srgbClr val="002060"/>
              </a:solidFill>
            </a:endParaRPr>
          </a:p>
          <a:p>
            <a:pPr marL="239024" indent="-239024">
              <a:buFont typeface="+mj-lt"/>
              <a:buAutoNum type="arabicPeriod"/>
            </a:pPr>
            <a:r>
              <a:rPr lang="en-US" dirty="0" err="1">
                <a:solidFill>
                  <a:srgbClr val="002060"/>
                </a:solidFill>
              </a:rPr>
              <a:t>Martínez</a:t>
            </a:r>
            <a:r>
              <a:rPr lang="en-US" dirty="0">
                <a:solidFill>
                  <a:srgbClr val="002060"/>
                </a:solidFill>
              </a:rPr>
              <a:t>-González </a:t>
            </a:r>
            <a:r>
              <a:rPr lang="en-US" dirty="0" smtClean="0">
                <a:solidFill>
                  <a:srgbClr val="002060"/>
                </a:solidFill>
              </a:rPr>
              <a:t>NA, Berchtold P, Ullman K, </a:t>
            </a:r>
            <a:r>
              <a:rPr lang="en-US" dirty="0" err="1" smtClean="0">
                <a:solidFill>
                  <a:srgbClr val="002060"/>
                </a:solidFill>
              </a:rPr>
              <a:t>Busato</a:t>
            </a:r>
            <a:r>
              <a:rPr lang="en-US" dirty="0">
                <a:solidFill>
                  <a:srgbClr val="002060"/>
                </a:solidFill>
              </a:rPr>
              <a:t> A, Egger M. Integrated care programmes for adults with chronic conditions: a meta-review. </a:t>
            </a:r>
            <a:r>
              <a:rPr lang="en-US" i="1" dirty="0" err="1">
                <a:solidFill>
                  <a:srgbClr val="002060"/>
                </a:solidFill>
              </a:rPr>
              <a:t>Int</a:t>
            </a:r>
            <a:r>
              <a:rPr lang="en-US" i="1" dirty="0">
                <a:solidFill>
                  <a:srgbClr val="002060"/>
                </a:solidFill>
              </a:rPr>
              <a:t> J </a:t>
            </a:r>
            <a:r>
              <a:rPr lang="en-US" i="1" dirty="0" err="1">
                <a:solidFill>
                  <a:srgbClr val="002060"/>
                </a:solidFill>
              </a:rPr>
              <a:t>Qual</a:t>
            </a:r>
            <a:r>
              <a:rPr lang="en-US" i="1" dirty="0">
                <a:solidFill>
                  <a:srgbClr val="002060"/>
                </a:solidFill>
              </a:rPr>
              <a:t> Health Care</a:t>
            </a:r>
            <a:r>
              <a:rPr lang="en-US" dirty="0">
                <a:solidFill>
                  <a:srgbClr val="002060"/>
                </a:solidFill>
              </a:rPr>
              <a:t>. 2014;26(5):561-570</a:t>
            </a:r>
            <a:r>
              <a:rPr lang="en-US" dirty="0" smtClean="0">
                <a:solidFill>
                  <a:srgbClr val="002060"/>
                </a:solidFill>
              </a:rPr>
              <a:t>.</a:t>
            </a:r>
          </a:p>
          <a:p>
            <a:pPr marL="239024" indent="-239024">
              <a:buFont typeface="+mj-lt"/>
              <a:buAutoNum type="arabicPeriod"/>
            </a:pPr>
            <a:r>
              <a:rPr lang="en-US" dirty="0" err="1">
                <a:solidFill>
                  <a:srgbClr val="002060"/>
                </a:solidFill>
              </a:rPr>
              <a:t>Soucie</a:t>
            </a:r>
            <a:r>
              <a:rPr lang="en-US" dirty="0">
                <a:solidFill>
                  <a:srgbClr val="002060"/>
                </a:solidFill>
              </a:rPr>
              <a:t> </a:t>
            </a:r>
            <a:r>
              <a:rPr lang="en-US" dirty="0" smtClean="0">
                <a:solidFill>
                  <a:srgbClr val="002060"/>
                </a:solidFill>
              </a:rPr>
              <a:t>JM, Nuss R, Evatt B, </a:t>
            </a:r>
            <a:r>
              <a:rPr lang="en-US" dirty="0">
                <a:solidFill>
                  <a:srgbClr val="002060"/>
                </a:solidFill>
              </a:rPr>
              <a:t>et al. Mortality among males with hemophilia: relations with source of medical care. The Hemophilia Surveillance System Project Investigators. </a:t>
            </a:r>
            <a:r>
              <a:rPr lang="en-US" i="1" dirty="0">
                <a:solidFill>
                  <a:srgbClr val="002060"/>
                </a:solidFill>
              </a:rPr>
              <a:t>Blood</a:t>
            </a:r>
            <a:r>
              <a:rPr lang="en-US" dirty="0">
                <a:solidFill>
                  <a:srgbClr val="002060"/>
                </a:solidFill>
              </a:rPr>
              <a:t>. </a:t>
            </a:r>
            <a:r>
              <a:rPr lang="en-US" dirty="0" smtClean="0">
                <a:solidFill>
                  <a:srgbClr val="002060"/>
                </a:solidFill>
              </a:rPr>
              <a:t>2000;96(2</a:t>
            </a:r>
            <a:r>
              <a:rPr lang="en-US" dirty="0">
                <a:solidFill>
                  <a:srgbClr val="002060"/>
                </a:solidFill>
              </a:rPr>
              <a:t>):437-442.</a:t>
            </a:r>
          </a:p>
          <a:p>
            <a:pPr marL="239024" indent="-239024">
              <a:buFont typeface="+mj-lt"/>
              <a:buAutoNum type="arabicPeriod"/>
            </a:pPr>
            <a:endParaRPr lang="en-US" dirty="0" smtClean="0">
              <a:solidFill>
                <a:srgbClr val="002060"/>
              </a:solidFill>
            </a:endParaRPr>
          </a:p>
          <a:p>
            <a:pPr marL="239024" indent="-239024">
              <a:buFont typeface="+mj-lt"/>
              <a:buAutoNum type="arabicPeriod"/>
            </a:pPr>
            <a:endParaRPr lang="en-US" dirty="0">
              <a:solidFill>
                <a:srgbClr val="002060"/>
              </a:solidFill>
            </a:endParaRPr>
          </a:p>
          <a:p>
            <a:endParaRPr lang="en-US" dirty="0">
              <a:solidFill>
                <a:srgbClr val="002060"/>
              </a:solidFill>
            </a:endParaRPr>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14</a:t>
            </a:fld>
            <a:endParaRPr lang="en-GB" dirty="0">
              <a:solidFill>
                <a:srgbClr val="001965"/>
              </a:solidFill>
            </a:endParaRPr>
          </a:p>
        </p:txBody>
      </p:sp>
      <p:sp>
        <p:nvSpPr>
          <p:cNvPr id="5" name="TextBox 4"/>
          <p:cNvSpPr txBox="1"/>
          <p:nvPr/>
        </p:nvSpPr>
        <p:spPr>
          <a:xfrm>
            <a:off x="7593632" y="719763"/>
            <a:ext cx="2561585" cy="1048949"/>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Slide </a:t>
            </a:r>
          </a:p>
          <a:p>
            <a:r>
              <a:rPr lang="en-US" sz="1000" b="1" dirty="0">
                <a:solidFill>
                  <a:srgbClr val="001965"/>
                </a:solidFill>
              </a:rPr>
              <a:t>Box 1</a:t>
            </a:r>
          </a:p>
          <a:p>
            <a:r>
              <a:rPr lang="en-US" sz="1000" dirty="0">
                <a:solidFill>
                  <a:srgbClr val="001965"/>
                </a:solidFill>
              </a:rPr>
              <a:t>Martinez Gonzalez/</a:t>
            </a:r>
            <a:r>
              <a:rPr lang="en-US" sz="1000" dirty="0" err="1">
                <a:solidFill>
                  <a:srgbClr val="001965"/>
                </a:solidFill>
              </a:rPr>
              <a:t>Int</a:t>
            </a:r>
            <a:r>
              <a:rPr lang="en-US" sz="1000" dirty="0">
                <a:solidFill>
                  <a:srgbClr val="001965"/>
                </a:solidFill>
              </a:rPr>
              <a:t> J </a:t>
            </a:r>
            <a:r>
              <a:rPr lang="en-US" sz="1000" dirty="0" err="1">
                <a:solidFill>
                  <a:srgbClr val="001965"/>
                </a:solidFill>
              </a:rPr>
              <a:t>Qual</a:t>
            </a:r>
            <a:r>
              <a:rPr lang="en-US" sz="1000" dirty="0">
                <a:solidFill>
                  <a:srgbClr val="001965"/>
                </a:solidFill>
              </a:rPr>
              <a:t> Health Care/Pg561/</a:t>
            </a:r>
            <a:r>
              <a:rPr lang="en-US" sz="1000" dirty="0" err="1">
                <a:solidFill>
                  <a:srgbClr val="001965"/>
                </a:solidFill>
              </a:rPr>
              <a:t>abstact</a:t>
            </a:r>
            <a:endParaRPr lang="en-US" sz="1000" dirty="0">
              <a:solidFill>
                <a:srgbClr val="001965"/>
              </a:solidFill>
            </a:endParaRPr>
          </a:p>
          <a:p>
            <a:r>
              <a:rPr lang="en-US" sz="1000" b="1" dirty="0">
                <a:solidFill>
                  <a:srgbClr val="001965"/>
                </a:solidFill>
              </a:rPr>
              <a:t>Box 2</a:t>
            </a:r>
          </a:p>
          <a:p>
            <a:r>
              <a:rPr lang="en-US" sz="1000" dirty="0" err="1">
                <a:solidFill>
                  <a:srgbClr val="001965"/>
                </a:solidFill>
              </a:rPr>
              <a:t>Soucie</a:t>
            </a:r>
            <a:r>
              <a:rPr lang="en-US" sz="1000" dirty="0">
                <a:solidFill>
                  <a:srgbClr val="001965"/>
                </a:solidFill>
              </a:rPr>
              <a:t>/Blood/Pg437/abstract</a:t>
            </a:r>
          </a:p>
        </p:txBody>
      </p:sp>
      <p:sp>
        <p:nvSpPr>
          <p:cNvPr id="6" name="TextBox 5"/>
          <p:cNvSpPr txBox="1"/>
          <p:nvPr/>
        </p:nvSpPr>
        <p:spPr>
          <a:xfrm>
            <a:off x="7593634" y="4113631"/>
            <a:ext cx="2369213" cy="1048949"/>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Notes </a:t>
            </a:r>
          </a:p>
          <a:p>
            <a:r>
              <a:rPr lang="en-US" sz="1000" b="1" dirty="0">
                <a:solidFill>
                  <a:srgbClr val="001965"/>
                </a:solidFill>
              </a:rPr>
              <a:t>Bullet 1</a:t>
            </a:r>
          </a:p>
          <a:p>
            <a:r>
              <a:rPr lang="en-US" sz="1000" dirty="0">
                <a:solidFill>
                  <a:srgbClr val="001965"/>
                </a:solidFill>
              </a:rPr>
              <a:t>Martinez Gonzalez/</a:t>
            </a:r>
            <a:r>
              <a:rPr lang="en-US" sz="1000" dirty="0" err="1">
                <a:solidFill>
                  <a:srgbClr val="001965"/>
                </a:solidFill>
              </a:rPr>
              <a:t>Int</a:t>
            </a:r>
            <a:r>
              <a:rPr lang="en-US" sz="1000" dirty="0">
                <a:solidFill>
                  <a:srgbClr val="001965"/>
                </a:solidFill>
              </a:rPr>
              <a:t> J </a:t>
            </a:r>
            <a:r>
              <a:rPr lang="en-US" sz="1000" dirty="0" err="1">
                <a:solidFill>
                  <a:srgbClr val="001965"/>
                </a:solidFill>
              </a:rPr>
              <a:t>Qual</a:t>
            </a:r>
            <a:r>
              <a:rPr lang="en-US" sz="1000" dirty="0">
                <a:solidFill>
                  <a:srgbClr val="001965"/>
                </a:solidFill>
              </a:rPr>
              <a:t> Health Care/Pg561/</a:t>
            </a:r>
            <a:r>
              <a:rPr lang="en-US" sz="1000" dirty="0" err="1">
                <a:solidFill>
                  <a:srgbClr val="001965"/>
                </a:solidFill>
              </a:rPr>
              <a:t>abstact</a:t>
            </a:r>
            <a:endParaRPr lang="en-US" sz="1000" dirty="0">
              <a:solidFill>
                <a:srgbClr val="001965"/>
              </a:solidFill>
            </a:endParaRPr>
          </a:p>
          <a:p>
            <a:r>
              <a:rPr lang="en-US" sz="1000" b="1" dirty="0">
                <a:solidFill>
                  <a:srgbClr val="001965"/>
                </a:solidFill>
              </a:rPr>
              <a:t>Bullet 2</a:t>
            </a:r>
          </a:p>
          <a:p>
            <a:r>
              <a:rPr lang="en-US" sz="1000" dirty="0" err="1">
                <a:solidFill>
                  <a:srgbClr val="001965"/>
                </a:solidFill>
              </a:rPr>
              <a:t>Soucie</a:t>
            </a:r>
            <a:r>
              <a:rPr lang="en-US" sz="1000" dirty="0">
                <a:solidFill>
                  <a:srgbClr val="001965"/>
                </a:solidFill>
              </a:rPr>
              <a:t>/Blood/Pg437/abstract</a:t>
            </a:r>
          </a:p>
        </p:txBody>
      </p:sp>
    </p:spTree>
    <p:extLst>
      <p:ext uri="{BB962C8B-B14F-4D97-AF65-F5344CB8AC3E}">
        <p14:creationId xmlns:p14="http://schemas.microsoft.com/office/powerpoint/2010/main" val="40975758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36827" y="4545739"/>
            <a:ext cx="6502399" cy="4133264"/>
          </a:xfrm>
        </p:spPr>
        <p:txBody>
          <a:bodyPr>
            <a:normAutofit lnSpcReduction="10000"/>
          </a:bodyPr>
          <a:lstStyle/>
          <a:p>
            <a:r>
              <a:rPr lang="en-US" b="1" dirty="0" smtClean="0">
                <a:solidFill>
                  <a:srgbClr val="002060"/>
                </a:solidFill>
                <a:latin typeface="+mj-lt"/>
              </a:rPr>
              <a:t>Notes</a:t>
            </a:r>
          </a:p>
          <a:p>
            <a:pPr marL="179242" indent="-179242">
              <a:buFont typeface="Arial" panose="020B0604020202020204" pitchFamily="34" charset="0"/>
              <a:buChar char="•"/>
            </a:pPr>
            <a:r>
              <a:rPr lang="en-US" dirty="0" smtClean="0">
                <a:solidFill>
                  <a:srgbClr val="002060"/>
                </a:solidFill>
                <a:latin typeface="+mj-lt"/>
              </a:rPr>
              <a:t>Based on the evidence gathered, the panel provided recommendations for both questions</a:t>
            </a:r>
          </a:p>
          <a:p>
            <a:pPr marL="179242" indent="-179242" defTabSz="955957">
              <a:buFont typeface="Arial" panose="020B0604020202020204" pitchFamily="34" charset="0"/>
              <a:buChar char="•"/>
              <a:defRPr/>
            </a:pPr>
            <a:r>
              <a:rPr lang="en-US" dirty="0" smtClean="0">
                <a:solidFill>
                  <a:schemeClr val="tx1"/>
                </a:solidFill>
              </a:rPr>
              <a:t>Question 1: Should integrated care vs non-integrated care be used for people with hemophilia?</a:t>
            </a:r>
          </a:p>
          <a:p>
            <a:pPr marL="657220" lvl="1" indent="-179242">
              <a:buFont typeface="Arial" panose="020B0604020202020204" pitchFamily="34" charset="0"/>
              <a:buChar char="•"/>
            </a:pPr>
            <a:r>
              <a:rPr lang="en-US" dirty="0" smtClean="0"/>
              <a:t>Integrated care model should be used over non-integrated care models for people with hemophilia, conditional</a:t>
            </a:r>
          </a:p>
          <a:p>
            <a:pPr marL="657220" lvl="1" indent="-179242">
              <a:buFont typeface="Arial" panose="020B0604020202020204" pitchFamily="34" charset="0"/>
              <a:buChar char="•"/>
            </a:pPr>
            <a:r>
              <a:rPr lang="en-US" dirty="0" smtClean="0"/>
              <a:t>In people with hemophilia with inhibitors, and those at high risk for inhibitor development, the same recommendation was graded as strong, with moderate certainty in the evidence </a:t>
            </a:r>
          </a:p>
          <a:p>
            <a:pPr marL="179242" indent="-179242" defTabSz="955957">
              <a:buFont typeface="Arial" panose="020B0604020202020204" pitchFamily="34" charset="0"/>
              <a:buChar char="•"/>
              <a:defRPr/>
            </a:pPr>
            <a:r>
              <a:rPr lang="en-US" dirty="0" smtClean="0">
                <a:solidFill>
                  <a:schemeClr val="tx2"/>
                </a:solidFill>
              </a:rPr>
              <a:t>Question 2: For individuals with hemophilia, should a hematologist, a specialized hemophilia nurse, a physical therapist, a social worker, or round-the-clock access to a specialized coagulation laboratory be part of the integrated care team, vs an integrated care team with a lesser complement?</a:t>
            </a:r>
          </a:p>
          <a:p>
            <a:pPr marL="657220" lvl="1" indent="-179242">
              <a:buFont typeface="Arial" panose="020B0604020202020204" pitchFamily="34" charset="0"/>
              <a:buChar char="•"/>
            </a:pPr>
            <a:r>
              <a:rPr lang="en-US" dirty="0" smtClean="0"/>
              <a:t>A hematologist, a specialized hemophilia nurse, a physical therapist, a social worker, and round-the-clock access to a specialized coagulation laboratory should be part of the integrated care team, over an integrated care team that does not include all of these components, conditional</a:t>
            </a:r>
          </a:p>
          <a:p>
            <a:endParaRPr lang="en-US" dirty="0" smtClean="0"/>
          </a:p>
          <a:p>
            <a:r>
              <a:rPr lang="en-US" b="1" dirty="0">
                <a:solidFill>
                  <a:srgbClr val="002060"/>
                </a:solidFill>
              </a:rPr>
              <a:t>Reference</a:t>
            </a:r>
          </a:p>
          <a:p>
            <a:r>
              <a:rPr lang="en-US" dirty="0" err="1" smtClean="0">
                <a:solidFill>
                  <a:srgbClr val="002060"/>
                </a:solidFill>
                <a:ea typeface="Verdana" panose="020B0604030504040204" pitchFamily="34" charset="0"/>
                <a:cs typeface="Verdana" panose="020B0604030504040204" pitchFamily="34" charset="0"/>
              </a:rPr>
              <a:t>Pai</a:t>
            </a:r>
            <a:r>
              <a:rPr lang="en-US" dirty="0" smtClean="0">
                <a:solidFill>
                  <a:srgbClr val="002060"/>
                </a:solidFill>
                <a:ea typeface="Verdana" panose="020B0604030504040204" pitchFamily="34" charset="0"/>
                <a:cs typeface="Verdana" panose="020B0604030504040204" pitchFamily="34" charset="0"/>
              </a:rPr>
              <a:t> </a:t>
            </a:r>
            <a:r>
              <a:rPr lang="en-US" dirty="0">
                <a:solidFill>
                  <a:srgbClr val="002060"/>
                </a:solidFill>
                <a:ea typeface="Verdana" panose="020B0604030504040204" pitchFamily="34" charset="0"/>
                <a:cs typeface="Verdana" panose="020B0604030504040204" pitchFamily="34" charset="0"/>
              </a:rPr>
              <a:t>M, Key N, Skinner M, et al. NHF-McMaster guideline on care models for hemophilia management. Poster presented at: Thrombosis and Hemostasis Societies of North America (THSNA); April 14-16, 2016; Chicago, Illinois.</a:t>
            </a:r>
            <a:endParaRPr lang="en-US" dirty="0">
              <a:solidFill>
                <a:srgbClr val="002060"/>
              </a:solidFill>
            </a:endParaRPr>
          </a:p>
          <a:p>
            <a:pPr defTabSz="955957">
              <a:defRPr/>
            </a:pPr>
            <a:endParaRPr lang="en-US" sz="1000" b="1" dirty="0"/>
          </a:p>
          <a:p>
            <a:endParaRPr lang="en-US" sz="1000" b="1" dirty="0">
              <a:solidFill>
                <a:srgbClr val="002060"/>
              </a:solidFill>
              <a:latin typeface="+mj-lt"/>
            </a:endParaRPr>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15</a:t>
            </a:fld>
            <a:endParaRPr lang="en-GB" dirty="0">
              <a:solidFill>
                <a:srgbClr val="001965"/>
              </a:solidFill>
            </a:endParaRPr>
          </a:p>
        </p:txBody>
      </p:sp>
      <p:sp>
        <p:nvSpPr>
          <p:cNvPr id="5" name="TextBox 4"/>
          <p:cNvSpPr txBox="1"/>
          <p:nvPr/>
        </p:nvSpPr>
        <p:spPr>
          <a:xfrm>
            <a:off x="7454348" y="719763"/>
            <a:ext cx="2514600" cy="413228"/>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Slide and notes </a:t>
            </a:r>
          </a:p>
          <a:p>
            <a:r>
              <a:rPr lang="en-US" sz="1000" dirty="0" err="1" smtClean="0">
                <a:solidFill>
                  <a:srgbClr val="001965"/>
                </a:solidFill>
              </a:rPr>
              <a:t>Pai</a:t>
            </a:r>
            <a:r>
              <a:rPr lang="en-US" sz="1000" dirty="0" smtClean="0">
                <a:solidFill>
                  <a:srgbClr val="001965"/>
                </a:solidFill>
              </a:rPr>
              <a:t>/THSNA/Pg1/col1/p3</a:t>
            </a:r>
            <a:r>
              <a:rPr lang="en-US" sz="1000" dirty="0">
                <a:solidFill>
                  <a:srgbClr val="001965"/>
                </a:solidFill>
              </a:rPr>
              <a:t>; col2/p3</a:t>
            </a:r>
          </a:p>
        </p:txBody>
      </p:sp>
    </p:spTree>
    <p:extLst>
      <p:ext uri="{BB962C8B-B14F-4D97-AF65-F5344CB8AC3E}">
        <p14:creationId xmlns:p14="http://schemas.microsoft.com/office/powerpoint/2010/main" val="20634180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26887" y="4545739"/>
            <a:ext cx="6502399" cy="4133264"/>
          </a:xfrm>
        </p:spPr>
        <p:txBody>
          <a:bodyPr/>
          <a:lstStyle/>
          <a:p>
            <a:r>
              <a:rPr lang="en-US" b="1" dirty="0">
                <a:solidFill>
                  <a:srgbClr val="002060"/>
                </a:solidFill>
              </a:rPr>
              <a:t>NHF-McMaster recommendations: </a:t>
            </a:r>
            <a:r>
              <a:rPr lang="en-US" b="1" dirty="0" smtClean="0">
                <a:solidFill>
                  <a:srgbClr val="002060"/>
                </a:solidFill>
              </a:rPr>
              <a:t>research plan and implementation</a:t>
            </a:r>
            <a:endParaRPr lang="en-US" b="1" dirty="0">
              <a:solidFill>
                <a:srgbClr val="002060"/>
              </a:solidFill>
            </a:endParaRPr>
          </a:p>
          <a:p>
            <a:pPr marL="179242" indent="-179242">
              <a:buFont typeface="Arial" panose="020B0604020202020204" pitchFamily="34" charset="0"/>
              <a:buChar char="•"/>
            </a:pPr>
            <a:r>
              <a:rPr lang="en-US" dirty="0" smtClean="0">
                <a:solidFill>
                  <a:srgbClr val="002060"/>
                </a:solidFill>
                <a:latin typeface="+mj-lt"/>
              </a:rPr>
              <a:t>The</a:t>
            </a:r>
            <a:r>
              <a:rPr lang="en-US" baseline="0" dirty="0" smtClean="0">
                <a:solidFill>
                  <a:srgbClr val="002060"/>
                </a:solidFill>
                <a:latin typeface="+mj-lt"/>
              </a:rPr>
              <a:t> panel recommended the need for further research in specific patient populations:</a:t>
            </a:r>
          </a:p>
          <a:p>
            <a:pPr marL="657220" lvl="1" indent="-179242">
              <a:buFont typeface="Arial" panose="020B0604020202020204" pitchFamily="34" charset="0"/>
              <a:buChar char="•"/>
            </a:pPr>
            <a:r>
              <a:rPr lang="en-US" dirty="0" smtClean="0"/>
              <a:t>Geriatric populations</a:t>
            </a:r>
          </a:p>
          <a:p>
            <a:pPr marL="657220" lvl="1" indent="-179242">
              <a:buFont typeface="Arial" panose="020B0604020202020204" pitchFamily="34" charset="0"/>
              <a:buChar char="•"/>
            </a:pPr>
            <a:r>
              <a:rPr lang="en-US" dirty="0" smtClean="0"/>
              <a:t>Populations with poor access to care</a:t>
            </a:r>
          </a:p>
          <a:p>
            <a:pPr marL="657220" lvl="1" indent="-179242">
              <a:buFont typeface="Arial" panose="020B0604020202020204" pitchFamily="34" charset="0"/>
              <a:buChar char="•"/>
            </a:pPr>
            <a:r>
              <a:rPr lang="en-US" dirty="0" smtClean="0"/>
              <a:t>People with hemophilia who access care outside of an HTC</a:t>
            </a:r>
          </a:p>
          <a:p>
            <a:pPr marL="179242" indent="-179242">
              <a:buFont typeface="Arial" panose="020B0604020202020204" pitchFamily="34" charset="0"/>
              <a:buChar char="•"/>
            </a:pPr>
            <a:r>
              <a:rPr lang="en-US" dirty="0" smtClean="0">
                <a:solidFill>
                  <a:srgbClr val="002060"/>
                </a:solidFill>
                <a:latin typeface="+mj-lt"/>
              </a:rPr>
              <a:t>The panel also</a:t>
            </a:r>
            <a:r>
              <a:rPr lang="en-US" baseline="0" dirty="0" smtClean="0">
                <a:solidFill>
                  <a:srgbClr val="002060"/>
                </a:solidFill>
                <a:latin typeface="+mj-lt"/>
              </a:rPr>
              <a:t> determined that there was a need for additional outcomes research</a:t>
            </a:r>
          </a:p>
          <a:p>
            <a:pPr marL="657220" lvl="1" indent="-179242">
              <a:buFont typeface="Arial" panose="020B0604020202020204" pitchFamily="34" charset="0"/>
              <a:buChar char="•"/>
            </a:pPr>
            <a:r>
              <a:rPr lang="en-US" dirty="0" smtClean="0"/>
              <a:t>Cost of care </a:t>
            </a:r>
          </a:p>
          <a:p>
            <a:pPr marL="657220" lvl="1" indent="-179242">
              <a:buFont typeface="Arial" panose="020B0604020202020204" pitchFamily="34" charset="0"/>
              <a:buChar char="•"/>
            </a:pPr>
            <a:r>
              <a:rPr lang="en-US" dirty="0" smtClean="0"/>
              <a:t>Factor utilization</a:t>
            </a:r>
          </a:p>
          <a:p>
            <a:pPr marL="657220" lvl="1" indent="-179242">
              <a:buFont typeface="Arial" panose="020B0604020202020204" pitchFamily="34" charset="0"/>
              <a:buChar char="•"/>
            </a:pPr>
            <a:r>
              <a:rPr lang="en-US" dirty="0" smtClean="0"/>
              <a:t>Lost days of school and work</a:t>
            </a:r>
          </a:p>
          <a:p>
            <a:pPr marL="657220" lvl="1" indent="-179242">
              <a:buFont typeface="Arial" panose="020B0604020202020204" pitchFamily="34" charset="0"/>
              <a:buChar char="•"/>
            </a:pPr>
            <a:r>
              <a:rPr lang="en-US" dirty="0" smtClean="0"/>
              <a:t>Educational and employment attainment</a:t>
            </a:r>
          </a:p>
          <a:p>
            <a:pPr marL="657220" lvl="1" indent="-179242">
              <a:buFont typeface="Arial" panose="020B0604020202020204" pitchFamily="34" charset="0"/>
              <a:buChar char="•"/>
            </a:pPr>
            <a:r>
              <a:rPr lang="en-US" dirty="0" smtClean="0"/>
              <a:t>Impact of patient factors on outcomes</a:t>
            </a:r>
          </a:p>
          <a:p>
            <a:pPr marL="657220" lvl="1" indent="-179242">
              <a:buFont typeface="Arial" panose="020B0604020202020204" pitchFamily="34" charset="0"/>
              <a:buChar char="•"/>
            </a:pPr>
            <a:r>
              <a:rPr lang="en-US" dirty="0" smtClean="0"/>
              <a:t>Barriers to care (qualitative)</a:t>
            </a:r>
            <a:endParaRPr lang="en-US" baseline="0" dirty="0" smtClean="0">
              <a:solidFill>
                <a:srgbClr val="002060"/>
              </a:solidFill>
              <a:latin typeface="+mj-lt"/>
            </a:endParaRPr>
          </a:p>
          <a:p>
            <a:pPr marL="179242" indent="-179242">
              <a:buFont typeface="Arial" panose="020B0604020202020204" pitchFamily="34" charset="0"/>
              <a:buChar char="•"/>
            </a:pPr>
            <a:r>
              <a:rPr lang="en-US" baseline="0" dirty="0" smtClean="0">
                <a:solidFill>
                  <a:srgbClr val="002060"/>
                </a:solidFill>
                <a:latin typeface="+mj-lt"/>
              </a:rPr>
              <a:t>US HTCs can play an important role in generating high-quality evidence by building their data collection and analysis capacity</a:t>
            </a:r>
          </a:p>
          <a:p>
            <a:endParaRPr lang="en-US" dirty="0">
              <a:solidFill>
                <a:srgbClr val="002060"/>
              </a:solidFill>
              <a:latin typeface="+mj-lt"/>
            </a:endParaRPr>
          </a:p>
          <a:p>
            <a:r>
              <a:rPr lang="en-US" b="1" dirty="0">
                <a:solidFill>
                  <a:srgbClr val="002060"/>
                </a:solidFill>
              </a:rPr>
              <a:t>Reference</a:t>
            </a:r>
          </a:p>
          <a:p>
            <a:r>
              <a:rPr lang="en-US" dirty="0" err="1" smtClean="0">
                <a:solidFill>
                  <a:srgbClr val="002060"/>
                </a:solidFill>
                <a:ea typeface="Verdana" panose="020B0604030504040204" pitchFamily="34" charset="0"/>
                <a:cs typeface="Verdana" panose="020B0604030504040204" pitchFamily="34" charset="0"/>
              </a:rPr>
              <a:t>Pai</a:t>
            </a:r>
            <a:r>
              <a:rPr lang="en-US" dirty="0" smtClean="0">
                <a:solidFill>
                  <a:srgbClr val="002060"/>
                </a:solidFill>
                <a:ea typeface="Verdana" panose="020B0604030504040204" pitchFamily="34" charset="0"/>
                <a:cs typeface="Verdana" panose="020B0604030504040204" pitchFamily="34" charset="0"/>
              </a:rPr>
              <a:t> </a:t>
            </a:r>
            <a:r>
              <a:rPr lang="en-US" dirty="0">
                <a:solidFill>
                  <a:srgbClr val="002060"/>
                </a:solidFill>
                <a:ea typeface="Verdana" panose="020B0604030504040204" pitchFamily="34" charset="0"/>
                <a:cs typeface="Verdana" panose="020B0604030504040204" pitchFamily="34" charset="0"/>
              </a:rPr>
              <a:t>M, Key N, Skinner M, et al. NHF-McMaster guideline on care models for hemophilia management. Poster presented at: Thrombosis and Hemostasis Societies of North America (THSNA); April 14-16, 2016; Chicago, Illinois.</a:t>
            </a:r>
            <a:endParaRPr lang="en-US" dirty="0">
              <a:solidFill>
                <a:srgbClr val="002060"/>
              </a:solidFill>
            </a:endParaRPr>
          </a:p>
          <a:p>
            <a:endParaRPr lang="en-US"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endParaRPr lang="en-US" dirty="0" smtClean="0">
              <a:solidFill>
                <a:srgbClr val="002060"/>
              </a:solidFill>
              <a:latin typeface="+mj-lt"/>
            </a:endParaRPr>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16</a:t>
            </a:fld>
            <a:endParaRPr lang="en-GB" dirty="0">
              <a:solidFill>
                <a:srgbClr val="001965"/>
              </a:solidFill>
            </a:endParaRPr>
          </a:p>
        </p:txBody>
      </p:sp>
      <p:sp>
        <p:nvSpPr>
          <p:cNvPr id="5" name="TextBox 4"/>
          <p:cNvSpPr txBox="1"/>
          <p:nvPr/>
        </p:nvSpPr>
        <p:spPr>
          <a:xfrm>
            <a:off x="7543800" y="1111615"/>
            <a:ext cx="2325757" cy="413228"/>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Slide and notes</a:t>
            </a:r>
          </a:p>
          <a:p>
            <a:r>
              <a:rPr lang="en-US" sz="1000" dirty="0" err="1" smtClean="0">
                <a:solidFill>
                  <a:srgbClr val="001965"/>
                </a:solidFill>
              </a:rPr>
              <a:t>Pai</a:t>
            </a:r>
            <a:r>
              <a:rPr lang="en-US" sz="1000" dirty="0" smtClean="0">
                <a:solidFill>
                  <a:srgbClr val="001965"/>
                </a:solidFill>
              </a:rPr>
              <a:t>/THSNA </a:t>
            </a:r>
            <a:r>
              <a:rPr lang="en-US" sz="1000" dirty="0">
                <a:solidFill>
                  <a:srgbClr val="001965"/>
                </a:solidFill>
              </a:rPr>
              <a:t>poster/Pg1/col3/p2</a:t>
            </a:r>
          </a:p>
        </p:txBody>
      </p:sp>
    </p:spTree>
    <p:extLst>
      <p:ext uri="{BB962C8B-B14F-4D97-AF65-F5344CB8AC3E}">
        <p14:creationId xmlns:p14="http://schemas.microsoft.com/office/powerpoint/2010/main" val="30416722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rPr lang="en-US" b="1" dirty="0" smtClean="0"/>
              <a:t>Notes</a:t>
            </a:r>
          </a:p>
          <a:p>
            <a:r>
              <a:rPr lang="en-US" dirty="0" smtClean="0"/>
              <a:t>Read slide</a:t>
            </a:r>
            <a:endParaRPr lang="en-US" dirty="0"/>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17</a:t>
            </a:fld>
            <a:endParaRPr lang="en-GB" dirty="0">
              <a:solidFill>
                <a:srgbClr val="001965"/>
              </a:solidFill>
            </a:endParaRPr>
          </a:p>
        </p:txBody>
      </p:sp>
      <p:sp>
        <p:nvSpPr>
          <p:cNvPr id="7" name="Slide Image Placeholder 6"/>
          <p:cNvSpPr>
            <a:spLocks noGrp="1" noRot="1" noChangeAspect="1"/>
          </p:cNvSpPr>
          <p:nvPr>
            <p:ph type="sldImg"/>
          </p:nvPr>
        </p:nvSpPr>
        <p:spPr/>
      </p:sp>
    </p:spTree>
    <p:extLst>
      <p:ext uri="{BB962C8B-B14F-4D97-AF65-F5344CB8AC3E}">
        <p14:creationId xmlns:p14="http://schemas.microsoft.com/office/powerpoint/2010/main" val="1314625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36827" y="4550734"/>
            <a:ext cx="6502399" cy="4133264"/>
          </a:xfrm>
        </p:spPr>
        <p:txBody>
          <a:bodyPr/>
          <a:lstStyle/>
          <a:p>
            <a:r>
              <a:rPr lang="en-US" b="1" dirty="0" smtClean="0"/>
              <a:t>Notes</a:t>
            </a:r>
          </a:p>
          <a:p>
            <a:r>
              <a:rPr lang="en-US" dirty="0" smtClean="0"/>
              <a:t>Read slide</a:t>
            </a:r>
            <a:endParaRPr lang="en-US" dirty="0"/>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2</a:t>
            </a:fld>
            <a:endParaRPr lang="en-GB" dirty="0">
              <a:solidFill>
                <a:srgbClr val="001965"/>
              </a:solidFill>
            </a:endParaRPr>
          </a:p>
        </p:txBody>
      </p:sp>
    </p:spTree>
    <p:extLst>
      <p:ext uri="{BB962C8B-B14F-4D97-AF65-F5344CB8AC3E}">
        <p14:creationId xmlns:p14="http://schemas.microsoft.com/office/powerpoint/2010/main" val="3068852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36827" y="4550734"/>
            <a:ext cx="6502399" cy="4133264"/>
          </a:xfrm>
        </p:spPr>
        <p:txBody>
          <a:bodyPr/>
          <a:lstStyle/>
          <a:p>
            <a:r>
              <a:rPr lang="en-US" b="1" dirty="0" smtClean="0"/>
              <a:t>Notes</a:t>
            </a:r>
          </a:p>
          <a:p>
            <a:r>
              <a:rPr lang="en-US" dirty="0" smtClean="0"/>
              <a:t>Read slide</a:t>
            </a:r>
            <a:endParaRPr lang="en-US" dirty="0"/>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3</a:t>
            </a:fld>
            <a:endParaRPr lang="en-GB" dirty="0">
              <a:solidFill>
                <a:srgbClr val="001965"/>
              </a:solidFill>
            </a:endParaRPr>
          </a:p>
        </p:txBody>
      </p:sp>
    </p:spTree>
    <p:extLst>
      <p:ext uri="{BB962C8B-B14F-4D97-AF65-F5344CB8AC3E}">
        <p14:creationId xmlns:p14="http://schemas.microsoft.com/office/powerpoint/2010/main" val="160019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Notes</a:t>
            </a:r>
          </a:p>
          <a:p>
            <a:pPr marL="179242" indent="-179242">
              <a:buFont typeface="Arial" panose="020B0604020202020204" pitchFamily="34" charset="0"/>
              <a:buChar char="•"/>
            </a:pPr>
            <a:r>
              <a:rPr lang="en-US" dirty="0" smtClean="0"/>
              <a:t>The </a:t>
            </a:r>
            <a:r>
              <a:rPr lang="en-US" dirty="0"/>
              <a:t>World Health Organization defines guidelines </a:t>
            </a:r>
            <a:r>
              <a:rPr lang="en-US" dirty="0" smtClean="0"/>
              <a:t>as</a:t>
            </a:r>
            <a:r>
              <a:rPr lang="en-US" baseline="30000" dirty="0" smtClean="0"/>
              <a:t>1</a:t>
            </a:r>
            <a:r>
              <a:rPr lang="en-US" dirty="0"/>
              <a:t>:</a:t>
            </a:r>
            <a:endParaRPr lang="en-US" baseline="30000" dirty="0"/>
          </a:p>
          <a:p>
            <a:pPr marL="657290" lvl="1" indent="-179242">
              <a:buFont typeface="Arial" panose="020B0604020202020204" pitchFamily="34" charset="0"/>
              <a:buChar char="•"/>
            </a:pPr>
            <a:r>
              <a:rPr lang="en-US" dirty="0"/>
              <a:t>Recommendations intended to assist providers and recipients of </a:t>
            </a:r>
            <a:r>
              <a:rPr lang="en-US" dirty="0" smtClean="0"/>
              <a:t>health care </a:t>
            </a:r>
            <a:r>
              <a:rPr lang="en-US" dirty="0"/>
              <a:t>and other stakeholders to make informed </a:t>
            </a:r>
            <a:r>
              <a:rPr lang="en-US" dirty="0" smtClean="0"/>
              <a:t>decisions</a:t>
            </a:r>
            <a:endParaRPr lang="en-US" baseline="30000" dirty="0"/>
          </a:p>
          <a:p>
            <a:pPr marL="179242" indent="-179242">
              <a:buFont typeface="Arial" panose="020B0604020202020204" pitchFamily="34" charset="0"/>
              <a:buChar char="•"/>
            </a:pPr>
            <a:r>
              <a:rPr lang="en-US" dirty="0"/>
              <a:t>Recommendations may relate </a:t>
            </a:r>
            <a:r>
              <a:rPr lang="en-US" dirty="0" smtClean="0"/>
              <a:t>to</a:t>
            </a:r>
            <a:r>
              <a:rPr lang="en-US" baseline="30000" dirty="0" smtClean="0"/>
              <a:t>1</a:t>
            </a:r>
            <a:endParaRPr lang="en-US" baseline="30000" dirty="0"/>
          </a:p>
          <a:p>
            <a:pPr marL="657220" lvl="1" indent="-179242">
              <a:buFont typeface="Arial" panose="020B0604020202020204" pitchFamily="34" charset="0"/>
              <a:buChar char="•"/>
            </a:pPr>
            <a:r>
              <a:rPr lang="en-US" dirty="0"/>
              <a:t>Clinical interventions</a:t>
            </a:r>
          </a:p>
          <a:p>
            <a:pPr marL="657220" lvl="1" indent="-179242">
              <a:buFont typeface="Arial" panose="020B0604020202020204" pitchFamily="34" charset="0"/>
              <a:buChar char="•"/>
            </a:pPr>
            <a:r>
              <a:rPr lang="en-US" dirty="0"/>
              <a:t>Public health activities</a:t>
            </a:r>
          </a:p>
          <a:p>
            <a:pPr marL="657220" lvl="1" indent="-179242">
              <a:buFont typeface="Arial" panose="020B0604020202020204" pitchFamily="34" charset="0"/>
              <a:buChar char="•"/>
            </a:pPr>
            <a:r>
              <a:rPr lang="en-US" dirty="0"/>
              <a:t>Government policies </a:t>
            </a:r>
            <a:endParaRPr lang="en-US" dirty="0" smtClean="0"/>
          </a:p>
          <a:p>
            <a:pPr marL="179172" indent="-179242">
              <a:buFont typeface="Arial" panose="020B0604020202020204" pitchFamily="34" charset="0"/>
              <a:buChar char="•"/>
            </a:pPr>
            <a:r>
              <a:rPr lang="en-US" dirty="0" smtClean="0"/>
              <a:t>Guidelines for the management of people with hemophilia have been implemented and refined over the last 20 years</a:t>
            </a:r>
            <a:r>
              <a:rPr lang="en-US" baseline="30000" dirty="0" smtClean="0"/>
              <a:t>2,3</a:t>
            </a:r>
          </a:p>
          <a:p>
            <a:endParaRPr lang="en-US" baseline="30000" dirty="0"/>
          </a:p>
          <a:p>
            <a:r>
              <a:rPr lang="en-US" b="1" dirty="0" smtClean="0"/>
              <a:t>References</a:t>
            </a:r>
          </a:p>
          <a:p>
            <a:pPr marL="239024" indent="-239024">
              <a:buFont typeface="+mj-lt"/>
              <a:buAutoNum type="arabicPeriod"/>
            </a:pP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World Health Organization. </a:t>
            </a:r>
            <a:r>
              <a:rPr lang="en-US" i="1" dirty="0">
                <a:solidFill>
                  <a:srgbClr val="002060"/>
                </a:solidFill>
                <a:latin typeface="Verdana" panose="020B0604030504040204" pitchFamily="34" charset="0"/>
                <a:ea typeface="Verdana" panose="020B0604030504040204" pitchFamily="34" charset="0"/>
                <a:cs typeface="Verdana" panose="020B0604030504040204" pitchFamily="34" charset="0"/>
              </a:rPr>
              <a:t>Guidelines for WHO Guidelines</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Geneva, Switzerland: World Health Organization; 2003. http://apps.who.int/iris/bitstream/10665/68925/1/EIP_GPE_EQC_2003_1.pdf. Accessed April 26, 2016</a:t>
            </a:r>
            <a:r>
              <a:rPr lang="en-US" dirty="0" smtClean="0">
                <a:solidFill>
                  <a:srgbClr val="002060"/>
                </a:solidFill>
                <a:latin typeface="Verdana" panose="020B0604030504040204" pitchFamily="34" charset="0"/>
                <a:ea typeface="Verdana" panose="020B0604030504040204" pitchFamily="34" charset="0"/>
                <a:cs typeface="Verdana" panose="020B0604030504040204" pitchFamily="34" charset="0"/>
              </a:rPr>
              <a:t>. </a:t>
            </a:r>
            <a:endParaRPr lang="en-US"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pPr marL="239024" indent="-239024">
              <a:buFont typeface="+mj-lt"/>
              <a:buAutoNum type="arabicPeriod"/>
            </a:pPr>
            <a:r>
              <a:rPr lang="en-US" dirty="0" smtClean="0">
                <a:solidFill>
                  <a:srgbClr val="002060"/>
                </a:solidFill>
                <a:latin typeface="Verdana" panose="020B0604030504040204" pitchFamily="34" charset="0"/>
                <a:ea typeface="Verdana" panose="020B0604030504040204" pitchFamily="34" charset="0"/>
                <a:cs typeface="Verdana" panose="020B0604030504040204" pitchFamily="34" charset="0"/>
              </a:rPr>
              <a:t>Berntorp E, Boulyjenkov V, Brettler D, </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et al</a:t>
            </a:r>
            <a:r>
              <a:rPr lang="en-US" dirty="0" smtClean="0">
                <a:solidFill>
                  <a:srgbClr val="002060"/>
                </a:solidFill>
                <a:latin typeface="Verdana" panose="020B0604030504040204" pitchFamily="34" charset="0"/>
                <a:ea typeface="Verdana" panose="020B0604030504040204" pitchFamily="34" charset="0"/>
                <a:cs typeface="Verdana" panose="020B0604030504040204" pitchFamily="34" charset="0"/>
              </a:rPr>
              <a:t>. Modern treatment of hemophilia. </a:t>
            </a:r>
            <a:r>
              <a:rPr lang="en-US" i="1" dirty="0">
                <a:solidFill>
                  <a:srgbClr val="002060"/>
                </a:solidFill>
                <a:latin typeface="Verdana" panose="020B0604030504040204" pitchFamily="34" charset="0"/>
                <a:ea typeface="Verdana" panose="020B0604030504040204" pitchFamily="34" charset="0"/>
                <a:cs typeface="Verdana" panose="020B0604030504040204" pitchFamily="34" charset="0"/>
              </a:rPr>
              <a:t>Bull World Health Organ</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1995;73(5):</a:t>
            </a:r>
            <a:r>
              <a:rPr lang="en-US" dirty="0" smtClean="0">
                <a:solidFill>
                  <a:srgbClr val="002060"/>
                </a:solidFill>
                <a:latin typeface="Verdana" panose="020B0604030504040204" pitchFamily="34" charset="0"/>
                <a:ea typeface="Verdana" panose="020B0604030504040204" pitchFamily="34" charset="0"/>
                <a:cs typeface="Verdana" panose="020B0604030504040204" pitchFamily="34" charset="0"/>
              </a:rPr>
              <a:t>691-701</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p>
          <a:p>
            <a:pPr marL="239024" indent="-239024">
              <a:buFont typeface="+mj-lt"/>
              <a:buAutoNum type="arabicPeriod"/>
            </a:pPr>
            <a:r>
              <a:rPr lang="en-US" dirty="0" smtClean="0">
                <a:solidFill>
                  <a:srgbClr val="002060"/>
                </a:solidFill>
                <a:latin typeface="Verdana" panose="020B0604030504040204" pitchFamily="34" charset="0"/>
                <a:ea typeface="Verdana" panose="020B0604030504040204" pitchFamily="34" charset="0"/>
                <a:cs typeface="Verdana" panose="020B0604030504040204" pitchFamily="34" charset="0"/>
              </a:rPr>
              <a:t>World </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Federation of Hemophilia. </a:t>
            </a:r>
            <a:r>
              <a:rPr lang="en-US" i="1" dirty="0">
                <a:solidFill>
                  <a:srgbClr val="002060"/>
                </a:solidFill>
                <a:latin typeface="Verdana" panose="020B0604030504040204" pitchFamily="34" charset="0"/>
                <a:ea typeface="Verdana" panose="020B0604030504040204" pitchFamily="34" charset="0"/>
                <a:cs typeface="Verdana" panose="020B0604030504040204" pitchFamily="34" charset="0"/>
              </a:rPr>
              <a:t>Guidelines for the Management of Hemophilia</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2nd ed. Montreal, Quebec, Canada: World Federation of Hemophilia; 2012.</a:t>
            </a:r>
          </a:p>
          <a:p>
            <a:endParaRPr lang="en-US" dirty="0"/>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4</a:t>
            </a:fld>
            <a:endParaRPr lang="en-GB" dirty="0">
              <a:solidFill>
                <a:srgbClr val="001965"/>
              </a:solidFill>
            </a:endParaRPr>
          </a:p>
        </p:txBody>
      </p:sp>
      <p:sp>
        <p:nvSpPr>
          <p:cNvPr id="5" name="TextBox 4"/>
          <p:cNvSpPr txBox="1"/>
          <p:nvPr/>
        </p:nvSpPr>
        <p:spPr>
          <a:xfrm>
            <a:off x="7454348" y="719764"/>
            <a:ext cx="2514600" cy="1327636"/>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Slide </a:t>
            </a:r>
          </a:p>
          <a:p>
            <a:r>
              <a:rPr lang="en-US" sz="1000" b="1" dirty="0">
                <a:solidFill>
                  <a:srgbClr val="001965"/>
                </a:solidFill>
              </a:rPr>
              <a:t>Bullets</a:t>
            </a:r>
          </a:p>
          <a:p>
            <a:r>
              <a:rPr lang="en-US" sz="1000" dirty="0">
                <a:solidFill>
                  <a:srgbClr val="001965"/>
                </a:solidFill>
              </a:rPr>
              <a:t>WHO/guidelines/PG2/p1</a:t>
            </a:r>
          </a:p>
          <a:p>
            <a:r>
              <a:rPr lang="en-US" sz="1000" b="1" dirty="0">
                <a:solidFill>
                  <a:srgbClr val="001965"/>
                </a:solidFill>
              </a:rPr>
              <a:t>Callout</a:t>
            </a:r>
          </a:p>
          <a:p>
            <a:r>
              <a:rPr lang="en-US" sz="1000" dirty="0">
                <a:solidFill>
                  <a:srgbClr val="001965"/>
                </a:solidFill>
              </a:rPr>
              <a:t>Berntorp/Bull World Health/Pg691 citation line; Pg692/col2/p2; Pg697/col2/p2; Pg696/col2/p2</a:t>
            </a:r>
          </a:p>
          <a:p>
            <a:r>
              <a:rPr lang="en-US" sz="1000" dirty="0">
                <a:solidFill>
                  <a:srgbClr val="001965"/>
                </a:solidFill>
              </a:rPr>
              <a:t>WFH/Pg A/title and Pg B/copyright</a:t>
            </a:r>
          </a:p>
        </p:txBody>
      </p:sp>
      <p:sp>
        <p:nvSpPr>
          <p:cNvPr id="6" name="TextBox 5"/>
          <p:cNvSpPr txBox="1"/>
          <p:nvPr/>
        </p:nvSpPr>
        <p:spPr>
          <a:xfrm>
            <a:off x="7454349" y="4113630"/>
            <a:ext cx="2325757" cy="572147"/>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Notes as on slide </a:t>
            </a:r>
          </a:p>
          <a:p>
            <a:r>
              <a:rPr lang="en-US" sz="1000" dirty="0">
                <a:solidFill>
                  <a:srgbClr val="001965"/>
                </a:solidFill>
              </a:rPr>
              <a:t>(Please tag in addition to slide face)</a:t>
            </a:r>
          </a:p>
        </p:txBody>
      </p:sp>
    </p:spTree>
    <p:extLst>
      <p:ext uri="{BB962C8B-B14F-4D97-AF65-F5344CB8AC3E}">
        <p14:creationId xmlns:p14="http://schemas.microsoft.com/office/powerpoint/2010/main" val="2093728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36827" y="4550733"/>
            <a:ext cx="6502399" cy="4686206"/>
          </a:xfrm>
        </p:spPr>
        <p:txBody>
          <a:bodyPr>
            <a:noAutofit/>
          </a:bodyPr>
          <a:lstStyle/>
          <a:p>
            <a:r>
              <a:rPr lang="en-US" sz="900" b="1" dirty="0">
                <a:solidFill>
                  <a:srgbClr val="002060"/>
                </a:solidFill>
              </a:rPr>
              <a:t>Notes</a:t>
            </a:r>
          </a:p>
          <a:p>
            <a:pPr marL="179242" indent="-179242">
              <a:lnSpc>
                <a:spcPct val="120000"/>
              </a:lnSpc>
              <a:buFont typeface="Arial" panose="020B0604020202020204" pitchFamily="34" charset="0"/>
              <a:buChar char="•"/>
            </a:pPr>
            <a:r>
              <a:rPr lang="en-US" sz="900" dirty="0"/>
              <a:t>The Medical and Scientific Advisory Council (MASAC) of the NHF issues recommendations and advisories on treatment, research, and other general health concerns for the bleeding disorders community in the United States</a:t>
            </a:r>
            <a:r>
              <a:rPr lang="en-US" sz="900" baseline="30000" dirty="0"/>
              <a:t>1</a:t>
            </a:r>
          </a:p>
          <a:p>
            <a:pPr marL="179242" indent="-179242">
              <a:lnSpc>
                <a:spcPct val="120000"/>
              </a:lnSpc>
              <a:buFont typeface="Arial" panose="020B0604020202020204" pitchFamily="34" charset="0"/>
              <a:buChar char="•"/>
            </a:pPr>
            <a:r>
              <a:rPr lang="en-US" sz="900" dirty="0"/>
              <a:t>The 2012 NHF summit meeting was called to develop a plan for hemophilia care in the evolving US health care environment, including evidence-based care</a:t>
            </a:r>
            <a:r>
              <a:rPr lang="en-US" sz="900" baseline="30000" dirty="0"/>
              <a:t>2</a:t>
            </a:r>
            <a:endParaRPr lang="en-US" sz="900" dirty="0"/>
          </a:p>
          <a:p>
            <a:pPr marL="179242" indent="-179242">
              <a:lnSpc>
                <a:spcPct val="120000"/>
              </a:lnSpc>
              <a:buFont typeface="Arial" panose="020B0604020202020204" pitchFamily="34" charset="0"/>
              <a:buChar char="•"/>
            </a:pPr>
            <a:r>
              <a:rPr lang="en-US" sz="900" dirty="0">
                <a:solidFill>
                  <a:srgbClr val="002060"/>
                </a:solidFill>
              </a:rPr>
              <a:t>Using feedback from hemophilia research, care, and policy, with representatives from such stakeholder groups as physicians, nurses, social workers, public and private payers, specialty pharmacy companies, hemophilia treatment centers (HTCs), patients and consumers, and researchers, a plan was developed to provide care for people with hemophilia in an evolving health care environment</a:t>
            </a:r>
            <a:r>
              <a:rPr lang="en-US" sz="900" baseline="30000" dirty="0"/>
              <a:t>2</a:t>
            </a:r>
            <a:r>
              <a:rPr lang="en-US" sz="900" dirty="0">
                <a:solidFill>
                  <a:srgbClr val="002060"/>
                </a:solidFill>
              </a:rPr>
              <a:t>: </a:t>
            </a:r>
          </a:p>
          <a:p>
            <a:pPr marL="657220" lvl="1" indent="-179242">
              <a:lnSpc>
                <a:spcPct val="120000"/>
              </a:lnSpc>
              <a:buFont typeface="Arial" panose="020B0604020202020204" pitchFamily="34" charset="0"/>
              <a:buChar char="•"/>
            </a:pPr>
            <a:r>
              <a:rPr lang="en-US" sz="900" dirty="0">
                <a:solidFill>
                  <a:srgbClr val="002060"/>
                </a:solidFill>
              </a:rPr>
              <a:t>Strengthen evidence base for care of people with hemophilia</a:t>
            </a:r>
          </a:p>
          <a:p>
            <a:pPr marL="657220" lvl="1" indent="-179242">
              <a:lnSpc>
                <a:spcPct val="120000"/>
              </a:lnSpc>
              <a:buFont typeface="Arial" panose="020B0604020202020204" pitchFamily="34" charset="0"/>
              <a:buChar char="•"/>
            </a:pPr>
            <a:r>
              <a:rPr lang="en-US" sz="900" b="1" dirty="0">
                <a:solidFill>
                  <a:srgbClr val="002060"/>
                </a:solidFill>
              </a:rPr>
              <a:t>Generate and maintain evidence-based clinical practice guidelines</a:t>
            </a:r>
          </a:p>
          <a:p>
            <a:pPr marL="1135199" lvl="2" indent="-179242">
              <a:lnSpc>
                <a:spcPct val="120000"/>
              </a:lnSpc>
              <a:buFont typeface="Arial" panose="020B0604020202020204" pitchFamily="34" charset="0"/>
              <a:buChar char="•"/>
            </a:pPr>
            <a:r>
              <a:rPr lang="en-US" sz="900" dirty="0">
                <a:solidFill>
                  <a:srgbClr val="002060"/>
                </a:solidFill>
              </a:rPr>
              <a:t>Complete comprehensive assessment of existing guidelines and resolutions</a:t>
            </a:r>
          </a:p>
          <a:p>
            <a:pPr marL="1135199" lvl="2" indent="-179242">
              <a:lnSpc>
                <a:spcPct val="120000"/>
              </a:lnSpc>
              <a:buFont typeface="Arial" panose="020B0604020202020204" pitchFamily="34" charset="0"/>
              <a:buChar char="•"/>
            </a:pPr>
            <a:r>
              <a:rPr lang="en-US" sz="900" dirty="0">
                <a:solidFill>
                  <a:srgbClr val="002060"/>
                </a:solidFill>
              </a:rPr>
              <a:t>Identify gaps and prioritize standards for updating</a:t>
            </a:r>
          </a:p>
          <a:p>
            <a:pPr marL="1135199" lvl="2" indent="-179242">
              <a:lnSpc>
                <a:spcPct val="120000"/>
              </a:lnSpc>
              <a:buFont typeface="Arial" panose="020B0604020202020204" pitchFamily="34" charset="0"/>
              <a:buChar char="•"/>
            </a:pPr>
            <a:r>
              <a:rPr lang="en-US" sz="900" dirty="0">
                <a:solidFill>
                  <a:srgbClr val="002060"/>
                </a:solidFill>
              </a:rPr>
              <a:t>Update guidelines following a systematic process</a:t>
            </a:r>
          </a:p>
          <a:p>
            <a:pPr marL="657220" lvl="1" indent="-179242">
              <a:lnSpc>
                <a:spcPct val="120000"/>
              </a:lnSpc>
              <a:buFont typeface="Arial" panose="020B0604020202020204" pitchFamily="34" charset="0"/>
              <a:buChar char="•"/>
            </a:pPr>
            <a:r>
              <a:rPr lang="en-US" sz="900" dirty="0">
                <a:solidFill>
                  <a:srgbClr val="002060"/>
                </a:solidFill>
              </a:rPr>
              <a:t>Promote comprehensive hemophilia care</a:t>
            </a:r>
          </a:p>
          <a:p>
            <a:pPr marL="657220" lvl="1" indent="-179242">
              <a:lnSpc>
                <a:spcPct val="120000"/>
              </a:lnSpc>
              <a:buFont typeface="Arial" panose="020B0604020202020204" pitchFamily="34" charset="0"/>
              <a:buChar char="•"/>
            </a:pPr>
            <a:r>
              <a:rPr lang="en-US" sz="900" dirty="0">
                <a:solidFill>
                  <a:srgbClr val="002060"/>
                </a:solidFill>
              </a:rPr>
              <a:t>Promote adequate financing of comprehensive hemophilia care</a:t>
            </a:r>
          </a:p>
          <a:p>
            <a:pPr marL="657220" lvl="1" indent="-179242">
              <a:lnSpc>
                <a:spcPct val="120000"/>
              </a:lnSpc>
              <a:buFont typeface="Arial" panose="020B0604020202020204" pitchFamily="34" charset="0"/>
              <a:buChar char="•"/>
            </a:pPr>
            <a:r>
              <a:rPr lang="en-US" sz="900" dirty="0">
                <a:solidFill>
                  <a:srgbClr val="002060"/>
                </a:solidFill>
              </a:rPr>
              <a:t>Strengthen the national workforce for hemophilia care</a:t>
            </a:r>
          </a:p>
          <a:p>
            <a:endParaRPr lang="en-US" sz="9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r>
              <a:rPr lang="en-US" sz="900" b="1" dirty="0">
                <a:solidFill>
                  <a:srgbClr val="002060"/>
                </a:solidFill>
                <a:latin typeface="Verdana" panose="020B0604030504040204" pitchFamily="34" charset="0"/>
                <a:ea typeface="Verdana" panose="020B0604030504040204" pitchFamily="34" charset="0"/>
                <a:cs typeface="Verdana" panose="020B0604030504040204" pitchFamily="34" charset="0"/>
              </a:rPr>
              <a:t>Reference</a:t>
            </a:r>
          </a:p>
          <a:p>
            <a:pPr marL="239024" indent="-239024">
              <a:buAutoNum type="arabicPeriod"/>
            </a:pPr>
            <a:r>
              <a:rPr lang="en-US" sz="900" dirty="0">
                <a:solidFill>
                  <a:srgbClr val="002060"/>
                </a:solidFill>
                <a:ea typeface="Verdana" panose="020B0604030504040204" pitchFamily="34" charset="0"/>
                <a:cs typeface="Verdana" panose="020B0604030504040204" pitchFamily="34" charset="0"/>
              </a:rPr>
              <a:t>Medical and Scientific Advisory Council (MASAC). National Hemophilia Foundation website. https://www.hemophilia.org/Researchers-Healthcare-Providers/Medical-and-Scientific-Advisory-Council-MASAC. Accessed April 25, 2016. </a:t>
            </a:r>
          </a:p>
          <a:p>
            <a:pPr marL="239024" indent="-239024">
              <a:buAutoNum type="arabicPeriod"/>
            </a:pPr>
            <a:r>
              <a:rPr lang="en-US" sz="900" dirty="0">
                <a:solidFill>
                  <a:srgbClr val="002060"/>
                </a:solidFill>
                <a:ea typeface="Verdana" panose="020B0604030504040204" pitchFamily="34" charset="0"/>
                <a:cs typeface="Verdana" panose="020B0604030504040204" pitchFamily="34" charset="0"/>
              </a:rPr>
              <a:t>The Lewin Group, Inc. </a:t>
            </a:r>
            <a:r>
              <a:rPr lang="en-US" sz="900" i="1" dirty="0">
                <a:solidFill>
                  <a:srgbClr val="002060"/>
                </a:solidFill>
                <a:ea typeface="Verdana" panose="020B0604030504040204" pitchFamily="34" charset="0"/>
                <a:cs typeface="Verdana" panose="020B0604030504040204" pitchFamily="34" charset="0"/>
              </a:rPr>
              <a:t>National Hemophilia Foundation: Strategic Summary Report. </a:t>
            </a:r>
            <a:r>
              <a:rPr lang="en-US" sz="900" dirty="0">
                <a:solidFill>
                  <a:srgbClr val="002060"/>
                </a:solidFill>
                <a:ea typeface="Verdana" panose="020B0604030504040204" pitchFamily="34" charset="0"/>
                <a:cs typeface="Verdana" panose="020B0604030504040204" pitchFamily="34" charset="0"/>
              </a:rPr>
              <a:t>https://www.hemophilia.org/sites/default/files/article/documents/HemophiliaSummitFinalReportOct2012.pdf. Published October 2012. Accessed April 25, 2016. </a:t>
            </a:r>
          </a:p>
          <a:p>
            <a:endParaRPr lang="en-US" sz="900" dirty="0"/>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5</a:t>
            </a:fld>
            <a:endParaRPr lang="en-GB" dirty="0">
              <a:solidFill>
                <a:srgbClr val="001965"/>
              </a:solidFill>
            </a:endParaRPr>
          </a:p>
        </p:txBody>
      </p:sp>
      <p:sp>
        <p:nvSpPr>
          <p:cNvPr id="7" name="TextBox 6"/>
          <p:cNvSpPr txBox="1"/>
          <p:nvPr/>
        </p:nvSpPr>
        <p:spPr>
          <a:xfrm>
            <a:off x="7593632" y="719763"/>
            <a:ext cx="2561585" cy="1048949"/>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Slide </a:t>
            </a:r>
          </a:p>
          <a:p>
            <a:r>
              <a:rPr lang="en-US" sz="1000" b="1" dirty="0">
                <a:solidFill>
                  <a:srgbClr val="001965"/>
                </a:solidFill>
              </a:rPr>
              <a:t>Bullet 1</a:t>
            </a:r>
          </a:p>
          <a:p>
            <a:r>
              <a:rPr lang="en-US" sz="1000" dirty="0">
                <a:solidFill>
                  <a:srgbClr val="001965"/>
                </a:solidFill>
              </a:rPr>
              <a:t>NHF/MASAC/</a:t>
            </a:r>
            <a:r>
              <a:rPr lang="en-US" sz="1000" dirty="0" err="1">
                <a:solidFill>
                  <a:srgbClr val="001965"/>
                </a:solidFill>
              </a:rPr>
              <a:t>Pg</a:t>
            </a:r>
            <a:r>
              <a:rPr lang="en-US" sz="1000" dirty="0">
                <a:solidFill>
                  <a:srgbClr val="001965"/>
                </a:solidFill>
              </a:rPr>
              <a:t> 1/p1</a:t>
            </a:r>
          </a:p>
          <a:p>
            <a:r>
              <a:rPr lang="en-US" sz="1000" b="1" dirty="0">
                <a:solidFill>
                  <a:srgbClr val="001965"/>
                </a:solidFill>
              </a:rPr>
              <a:t>Bullet 2 and figure</a:t>
            </a:r>
          </a:p>
          <a:p>
            <a:r>
              <a:rPr lang="en-US" sz="1000" dirty="0">
                <a:solidFill>
                  <a:srgbClr val="001965"/>
                </a:solidFill>
              </a:rPr>
              <a:t>NHF/NHF summit report/</a:t>
            </a:r>
            <a:r>
              <a:rPr lang="en-US" sz="1000" dirty="0" err="1">
                <a:solidFill>
                  <a:srgbClr val="001965"/>
                </a:solidFill>
              </a:rPr>
              <a:t>Pg</a:t>
            </a:r>
            <a:r>
              <a:rPr lang="en-US" sz="1000" dirty="0">
                <a:solidFill>
                  <a:srgbClr val="001965"/>
                </a:solidFill>
              </a:rPr>
              <a:t> 3/p1 and Pg3-5 (headers)</a:t>
            </a:r>
          </a:p>
        </p:txBody>
      </p:sp>
      <p:sp>
        <p:nvSpPr>
          <p:cNvPr id="8" name="TextBox 7"/>
          <p:cNvSpPr txBox="1"/>
          <p:nvPr/>
        </p:nvSpPr>
        <p:spPr>
          <a:xfrm>
            <a:off x="7593634" y="4113629"/>
            <a:ext cx="2369213" cy="1481524"/>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Notes</a:t>
            </a:r>
          </a:p>
          <a:p>
            <a:r>
              <a:rPr lang="en-US" sz="1000" b="1" dirty="0">
                <a:solidFill>
                  <a:srgbClr val="001965"/>
                </a:solidFill>
              </a:rPr>
              <a:t>Bullet 1</a:t>
            </a:r>
          </a:p>
          <a:p>
            <a:r>
              <a:rPr lang="en-US" sz="1000" dirty="0">
                <a:solidFill>
                  <a:srgbClr val="001965"/>
                </a:solidFill>
              </a:rPr>
              <a:t>NHF/MASAC/</a:t>
            </a:r>
            <a:r>
              <a:rPr lang="en-US" sz="1000" dirty="0" err="1">
                <a:solidFill>
                  <a:srgbClr val="001965"/>
                </a:solidFill>
              </a:rPr>
              <a:t>Pg</a:t>
            </a:r>
            <a:r>
              <a:rPr lang="en-US" sz="1000" dirty="0">
                <a:solidFill>
                  <a:srgbClr val="001965"/>
                </a:solidFill>
              </a:rPr>
              <a:t> 1/p1</a:t>
            </a:r>
          </a:p>
          <a:p>
            <a:r>
              <a:rPr lang="en-US" sz="1000" b="1" dirty="0">
                <a:solidFill>
                  <a:srgbClr val="001965"/>
                </a:solidFill>
              </a:rPr>
              <a:t>Bullet 2</a:t>
            </a:r>
          </a:p>
          <a:p>
            <a:r>
              <a:rPr lang="en-US" sz="1000" dirty="0">
                <a:solidFill>
                  <a:srgbClr val="001965"/>
                </a:solidFill>
              </a:rPr>
              <a:t>As on slide</a:t>
            </a:r>
          </a:p>
          <a:p>
            <a:r>
              <a:rPr lang="en-US" sz="1000" b="1" dirty="0">
                <a:solidFill>
                  <a:srgbClr val="001965"/>
                </a:solidFill>
              </a:rPr>
              <a:t>Bullet 3</a:t>
            </a:r>
          </a:p>
          <a:p>
            <a:r>
              <a:rPr lang="en-US" sz="1000" dirty="0">
                <a:solidFill>
                  <a:srgbClr val="001965"/>
                </a:solidFill>
              </a:rPr>
              <a:t>NHF/NHF summit report/Pg3/p2</a:t>
            </a:r>
            <a:endParaRPr lang="en-US" sz="1000" b="1" dirty="0">
              <a:solidFill>
                <a:srgbClr val="001965"/>
              </a:solidFill>
            </a:endParaRPr>
          </a:p>
          <a:p>
            <a:r>
              <a:rPr lang="en-US" sz="1000" b="1" dirty="0">
                <a:solidFill>
                  <a:srgbClr val="001965"/>
                </a:solidFill>
              </a:rPr>
              <a:t>Bullet 2 subs</a:t>
            </a:r>
          </a:p>
          <a:p>
            <a:r>
              <a:rPr lang="en-US" sz="1000" dirty="0">
                <a:solidFill>
                  <a:srgbClr val="001965"/>
                </a:solidFill>
              </a:rPr>
              <a:t>As on slide</a:t>
            </a:r>
          </a:p>
        </p:txBody>
      </p:sp>
    </p:spTree>
    <p:extLst>
      <p:ext uri="{BB962C8B-B14F-4D97-AF65-F5344CB8AC3E}">
        <p14:creationId xmlns:p14="http://schemas.microsoft.com/office/powerpoint/2010/main" val="40327979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36827" y="4550733"/>
            <a:ext cx="6502399" cy="4686206"/>
          </a:xfrm>
        </p:spPr>
        <p:txBody>
          <a:bodyPr>
            <a:noAutofit/>
          </a:bodyPr>
          <a:lstStyle/>
          <a:p>
            <a:r>
              <a:rPr lang="en-US" sz="900" b="1" dirty="0">
                <a:solidFill>
                  <a:srgbClr val="002060"/>
                </a:solidFill>
              </a:rPr>
              <a:t>Notes</a:t>
            </a:r>
          </a:p>
          <a:p>
            <a:pPr marL="179242" indent="-179242">
              <a:lnSpc>
                <a:spcPct val="120000"/>
              </a:lnSpc>
              <a:buFont typeface="Arial" panose="020B0604020202020204" pitchFamily="34" charset="0"/>
              <a:buChar char="•"/>
            </a:pPr>
            <a:r>
              <a:rPr lang="en-US" sz="900" dirty="0"/>
              <a:t>The Medical and Scientific Advisory Council (MASAC) of the NHF issues recommendations and advisories on treatment, research, and other general health concerns for the bleeding disorders community in the United States</a:t>
            </a:r>
            <a:r>
              <a:rPr lang="en-US" sz="900" baseline="30000" dirty="0"/>
              <a:t>1</a:t>
            </a:r>
          </a:p>
          <a:p>
            <a:pPr marL="179242" indent="-179242">
              <a:lnSpc>
                <a:spcPct val="120000"/>
              </a:lnSpc>
              <a:buFont typeface="Arial" panose="020B0604020202020204" pitchFamily="34" charset="0"/>
              <a:buChar char="•"/>
            </a:pPr>
            <a:r>
              <a:rPr lang="en-US" sz="900" dirty="0"/>
              <a:t>The 2012 NHF summit meeting was called to develop a plan for hemophilia care in the evolving US health care environment, including evidence-based care</a:t>
            </a:r>
            <a:r>
              <a:rPr lang="en-US" sz="900" baseline="30000" dirty="0"/>
              <a:t>2</a:t>
            </a:r>
            <a:endParaRPr lang="en-US" sz="900" dirty="0"/>
          </a:p>
          <a:p>
            <a:pPr marL="179242" indent="-179242">
              <a:lnSpc>
                <a:spcPct val="120000"/>
              </a:lnSpc>
              <a:buFont typeface="Arial" panose="020B0604020202020204" pitchFamily="34" charset="0"/>
              <a:buChar char="•"/>
            </a:pPr>
            <a:r>
              <a:rPr lang="en-US" sz="900" dirty="0">
                <a:solidFill>
                  <a:srgbClr val="002060"/>
                </a:solidFill>
              </a:rPr>
              <a:t>Using feedback from hemophilia research, care, and policy, with representatives from such stakeholder groups as physicians, nurses, social workers, public and private payers, specialty pharmacy companies, hemophilia treatment centers (HTCs), patients and consumers, and researchers, a plan was developed to provide care for people with hemophilia in an evolving health care environment</a:t>
            </a:r>
            <a:r>
              <a:rPr lang="en-US" sz="900" baseline="30000" dirty="0"/>
              <a:t>2</a:t>
            </a:r>
            <a:r>
              <a:rPr lang="en-US" sz="900" dirty="0">
                <a:solidFill>
                  <a:srgbClr val="002060"/>
                </a:solidFill>
              </a:rPr>
              <a:t>: </a:t>
            </a:r>
          </a:p>
          <a:p>
            <a:pPr marL="657220" lvl="1" indent="-179242">
              <a:lnSpc>
                <a:spcPct val="120000"/>
              </a:lnSpc>
              <a:buFont typeface="Arial" panose="020B0604020202020204" pitchFamily="34" charset="0"/>
              <a:buChar char="•"/>
            </a:pPr>
            <a:r>
              <a:rPr lang="en-US" sz="900" dirty="0">
                <a:solidFill>
                  <a:srgbClr val="002060"/>
                </a:solidFill>
              </a:rPr>
              <a:t>Strengthen evidence base for care of people with hemophilia</a:t>
            </a:r>
          </a:p>
          <a:p>
            <a:pPr marL="657220" lvl="1" indent="-179242">
              <a:lnSpc>
                <a:spcPct val="120000"/>
              </a:lnSpc>
              <a:buFont typeface="Arial" panose="020B0604020202020204" pitchFamily="34" charset="0"/>
              <a:buChar char="•"/>
            </a:pPr>
            <a:r>
              <a:rPr lang="en-US" sz="900" b="1" dirty="0">
                <a:solidFill>
                  <a:srgbClr val="002060"/>
                </a:solidFill>
              </a:rPr>
              <a:t>Generate and maintain evidence-based clinical practice guidelines</a:t>
            </a:r>
          </a:p>
          <a:p>
            <a:pPr marL="1135199" lvl="2" indent="-179242">
              <a:lnSpc>
                <a:spcPct val="120000"/>
              </a:lnSpc>
              <a:buFont typeface="Arial" panose="020B0604020202020204" pitchFamily="34" charset="0"/>
              <a:buChar char="•"/>
            </a:pPr>
            <a:r>
              <a:rPr lang="en-US" sz="900" dirty="0">
                <a:solidFill>
                  <a:srgbClr val="002060"/>
                </a:solidFill>
              </a:rPr>
              <a:t>Complete comprehensive assessment of existing guidelines and resolutions</a:t>
            </a:r>
          </a:p>
          <a:p>
            <a:pPr marL="1135199" lvl="2" indent="-179242">
              <a:lnSpc>
                <a:spcPct val="120000"/>
              </a:lnSpc>
              <a:buFont typeface="Arial" panose="020B0604020202020204" pitchFamily="34" charset="0"/>
              <a:buChar char="•"/>
            </a:pPr>
            <a:r>
              <a:rPr lang="en-US" sz="900" dirty="0">
                <a:solidFill>
                  <a:srgbClr val="002060"/>
                </a:solidFill>
              </a:rPr>
              <a:t>Identify gaps and prioritize standards for updating</a:t>
            </a:r>
          </a:p>
          <a:p>
            <a:pPr marL="1135199" lvl="2" indent="-179242">
              <a:lnSpc>
                <a:spcPct val="120000"/>
              </a:lnSpc>
              <a:buFont typeface="Arial" panose="020B0604020202020204" pitchFamily="34" charset="0"/>
              <a:buChar char="•"/>
            </a:pPr>
            <a:r>
              <a:rPr lang="en-US" sz="900" dirty="0">
                <a:solidFill>
                  <a:srgbClr val="002060"/>
                </a:solidFill>
              </a:rPr>
              <a:t>Update guidelines following a systematic process</a:t>
            </a:r>
          </a:p>
          <a:p>
            <a:pPr marL="657220" lvl="1" indent="-179242">
              <a:lnSpc>
                <a:spcPct val="120000"/>
              </a:lnSpc>
              <a:buFont typeface="Arial" panose="020B0604020202020204" pitchFamily="34" charset="0"/>
              <a:buChar char="•"/>
            </a:pPr>
            <a:r>
              <a:rPr lang="en-US" sz="900" dirty="0">
                <a:solidFill>
                  <a:srgbClr val="002060"/>
                </a:solidFill>
              </a:rPr>
              <a:t>Promote comprehensive hemophilia care</a:t>
            </a:r>
          </a:p>
          <a:p>
            <a:pPr marL="657220" lvl="1" indent="-179242">
              <a:lnSpc>
                <a:spcPct val="120000"/>
              </a:lnSpc>
              <a:buFont typeface="Arial" panose="020B0604020202020204" pitchFamily="34" charset="0"/>
              <a:buChar char="•"/>
            </a:pPr>
            <a:r>
              <a:rPr lang="en-US" sz="900" dirty="0">
                <a:solidFill>
                  <a:srgbClr val="002060"/>
                </a:solidFill>
              </a:rPr>
              <a:t>Promote adequate financing of comprehensive hemophilia care</a:t>
            </a:r>
          </a:p>
          <a:p>
            <a:pPr marL="657220" lvl="1" indent="-179242">
              <a:lnSpc>
                <a:spcPct val="120000"/>
              </a:lnSpc>
              <a:buFont typeface="Arial" panose="020B0604020202020204" pitchFamily="34" charset="0"/>
              <a:buChar char="•"/>
            </a:pPr>
            <a:r>
              <a:rPr lang="en-US" sz="900" dirty="0">
                <a:solidFill>
                  <a:srgbClr val="002060"/>
                </a:solidFill>
              </a:rPr>
              <a:t>Strengthen the national workforce for hemophilia care</a:t>
            </a:r>
          </a:p>
          <a:p>
            <a:endParaRPr lang="en-US" sz="900" dirty="0">
              <a:solidFill>
                <a:srgbClr val="002060"/>
              </a:solidFill>
              <a:latin typeface="Verdana" panose="020B0604030504040204" pitchFamily="34" charset="0"/>
              <a:ea typeface="Verdana" panose="020B0604030504040204" pitchFamily="34" charset="0"/>
              <a:cs typeface="Verdana" panose="020B0604030504040204" pitchFamily="34" charset="0"/>
            </a:endParaRPr>
          </a:p>
          <a:p>
            <a:r>
              <a:rPr lang="en-US" sz="900" b="1" dirty="0">
                <a:solidFill>
                  <a:srgbClr val="002060"/>
                </a:solidFill>
                <a:latin typeface="Verdana" panose="020B0604030504040204" pitchFamily="34" charset="0"/>
                <a:ea typeface="Verdana" panose="020B0604030504040204" pitchFamily="34" charset="0"/>
                <a:cs typeface="Verdana" panose="020B0604030504040204" pitchFamily="34" charset="0"/>
              </a:rPr>
              <a:t>Reference</a:t>
            </a:r>
          </a:p>
          <a:p>
            <a:pPr marL="239024" indent="-239024">
              <a:buAutoNum type="arabicPeriod"/>
            </a:pPr>
            <a:r>
              <a:rPr lang="en-US" sz="900" dirty="0">
                <a:solidFill>
                  <a:srgbClr val="002060"/>
                </a:solidFill>
                <a:ea typeface="Verdana" panose="020B0604030504040204" pitchFamily="34" charset="0"/>
                <a:cs typeface="Verdana" panose="020B0604030504040204" pitchFamily="34" charset="0"/>
              </a:rPr>
              <a:t>Medical and Scientific Advisory Council (MASAC). National Hemophilia Foundation website. https://www.hemophilia.org/Researchers-Healthcare-Providers/Medical-and-Scientific-Advisory-Council-MASAC. Accessed April 25, 2016. </a:t>
            </a:r>
          </a:p>
          <a:p>
            <a:pPr marL="239024" indent="-239024">
              <a:buAutoNum type="arabicPeriod"/>
            </a:pPr>
            <a:r>
              <a:rPr lang="en-US" sz="900" dirty="0">
                <a:solidFill>
                  <a:srgbClr val="002060"/>
                </a:solidFill>
                <a:ea typeface="Verdana" panose="020B0604030504040204" pitchFamily="34" charset="0"/>
                <a:cs typeface="Verdana" panose="020B0604030504040204" pitchFamily="34" charset="0"/>
              </a:rPr>
              <a:t>The Lewin Group, Inc. </a:t>
            </a:r>
            <a:r>
              <a:rPr lang="en-US" sz="900" i="1" dirty="0">
                <a:solidFill>
                  <a:srgbClr val="002060"/>
                </a:solidFill>
                <a:ea typeface="Verdana" panose="020B0604030504040204" pitchFamily="34" charset="0"/>
                <a:cs typeface="Verdana" panose="020B0604030504040204" pitchFamily="34" charset="0"/>
              </a:rPr>
              <a:t>National Hemophilia Foundation: Strategic Summary Report. </a:t>
            </a:r>
            <a:r>
              <a:rPr lang="en-US" sz="900" dirty="0">
                <a:solidFill>
                  <a:srgbClr val="002060"/>
                </a:solidFill>
                <a:ea typeface="Verdana" panose="020B0604030504040204" pitchFamily="34" charset="0"/>
                <a:cs typeface="Verdana" panose="020B0604030504040204" pitchFamily="34" charset="0"/>
              </a:rPr>
              <a:t>https://www.hemophilia.org/sites/default/files/article/documents/HemophiliaSummitFinalReportOct2012.pdf. Published October 2012. Accessed April 25, 2016. </a:t>
            </a:r>
          </a:p>
          <a:p>
            <a:endParaRPr lang="en-US" sz="900" dirty="0"/>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6</a:t>
            </a:fld>
            <a:endParaRPr lang="en-GB" dirty="0">
              <a:solidFill>
                <a:srgbClr val="001965"/>
              </a:solidFill>
            </a:endParaRPr>
          </a:p>
        </p:txBody>
      </p:sp>
      <p:sp>
        <p:nvSpPr>
          <p:cNvPr id="7" name="TextBox 6"/>
          <p:cNvSpPr txBox="1"/>
          <p:nvPr/>
        </p:nvSpPr>
        <p:spPr>
          <a:xfrm>
            <a:off x="7593632" y="719763"/>
            <a:ext cx="2561585" cy="1048949"/>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Slide </a:t>
            </a:r>
          </a:p>
          <a:p>
            <a:r>
              <a:rPr lang="en-US" sz="1000" b="1" dirty="0">
                <a:solidFill>
                  <a:srgbClr val="001965"/>
                </a:solidFill>
              </a:rPr>
              <a:t>Bullet 1</a:t>
            </a:r>
          </a:p>
          <a:p>
            <a:r>
              <a:rPr lang="en-US" sz="1000" dirty="0">
                <a:solidFill>
                  <a:srgbClr val="001965"/>
                </a:solidFill>
              </a:rPr>
              <a:t>NHF/MASAC/</a:t>
            </a:r>
            <a:r>
              <a:rPr lang="en-US" sz="1000" dirty="0" err="1">
                <a:solidFill>
                  <a:srgbClr val="001965"/>
                </a:solidFill>
              </a:rPr>
              <a:t>Pg</a:t>
            </a:r>
            <a:r>
              <a:rPr lang="en-US" sz="1000" dirty="0">
                <a:solidFill>
                  <a:srgbClr val="001965"/>
                </a:solidFill>
              </a:rPr>
              <a:t> 1/p1</a:t>
            </a:r>
          </a:p>
          <a:p>
            <a:r>
              <a:rPr lang="en-US" sz="1000" b="1" dirty="0">
                <a:solidFill>
                  <a:srgbClr val="001965"/>
                </a:solidFill>
              </a:rPr>
              <a:t>Bullet 2 and figure</a:t>
            </a:r>
          </a:p>
          <a:p>
            <a:r>
              <a:rPr lang="en-US" sz="1000" dirty="0">
                <a:solidFill>
                  <a:srgbClr val="001965"/>
                </a:solidFill>
              </a:rPr>
              <a:t>NHF/NHF summit report/</a:t>
            </a:r>
            <a:r>
              <a:rPr lang="en-US" sz="1000" dirty="0" err="1">
                <a:solidFill>
                  <a:srgbClr val="001965"/>
                </a:solidFill>
              </a:rPr>
              <a:t>Pg</a:t>
            </a:r>
            <a:r>
              <a:rPr lang="en-US" sz="1000" dirty="0">
                <a:solidFill>
                  <a:srgbClr val="001965"/>
                </a:solidFill>
              </a:rPr>
              <a:t> 3/p1 and Pg3-5 (headers)</a:t>
            </a:r>
          </a:p>
        </p:txBody>
      </p:sp>
      <p:sp>
        <p:nvSpPr>
          <p:cNvPr id="8" name="TextBox 7"/>
          <p:cNvSpPr txBox="1"/>
          <p:nvPr/>
        </p:nvSpPr>
        <p:spPr>
          <a:xfrm>
            <a:off x="7593634" y="4113629"/>
            <a:ext cx="2369213" cy="1481524"/>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Notes</a:t>
            </a:r>
          </a:p>
          <a:p>
            <a:r>
              <a:rPr lang="en-US" sz="1000" b="1" dirty="0">
                <a:solidFill>
                  <a:srgbClr val="001965"/>
                </a:solidFill>
              </a:rPr>
              <a:t>Bullet 1</a:t>
            </a:r>
          </a:p>
          <a:p>
            <a:r>
              <a:rPr lang="en-US" sz="1000" dirty="0">
                <a:solidFill>
                  <a:srgbClr val="001965"/>
                </a:solidFill>
              </a:rPr>
              <a:t>NHF/MASAC/</a:t>
            </a:r>
            <a:r>
              <a:rPr lang="en-US" sz="1000" dirty="0" err="1">
                <a:solidFill>
                  <a:srgbClr val="001965"/>
                </a:solidFill>
              </a:rPr>
              <a:t>Pg</a:t>
            </a:r>
            <a:r>
              <a:rPr lang="en-US" sz="1000" dirty="0">
                <a:solidFill>
                  <a:srgbClr val="001965"/>
                </a:solidFill>
              </a:rPr>
              <a:t> 1/p1</a:t>
            </a:r>
          </a:p>
          <a:p>
            <a:r>
              <a:rPr lang="en-US" sz="1000" b="1" dirty="0">
                <a:solidFill>
                  <a:srgbClr val="001965"/>
                </a:solidFill>
              </a:rPr>
              <a:t>Bullet 2</a:t>
            </a:r>
          </a:p>
          <a:p>
            <a:r>
              <a:rPr lang="en-US" sz="1000" dirty="0">
                <a:solidFill>
                  <a:srgbClr val="001965"/>
                </a:solidFill>
              </a:rPr>
              <a:t>As on slide</a:t>
            </a:r>
          </a:p>
          <a:p>
            <a:r>
              <a:rPr lang="en-US" sz="1000" b="1" dirty="0">
                <a:solidFill>
                  <a:srgbClr val="001965"/>
                </a:solidFill>
              </a:rPr>
              <a:t>Bullet 3</a:t>
            </a:r>
          </a:p>
          <a:p>
            <a:r>
              <a:rPr lang="en-US" sz="1000" dirty="0">
                <a:solidFill>
                  <a:srgbClr val="001965"/>
                </a:solidFill>
              </a:rPr>
              <a:t>NHF/NHF summit report/Pg3/p2</a:t>
            </a:r>
            <a:endParaRPr lang="en-US" sz="1000" b="1" dirty="0">
              <a:solidFill>
                <a:srgbClr val="001965"/>
              </a:solidFill>
            </a:endParaRPr>
          </a:p>
          <a:p>
            <a:r>
              <a:rPr lang="en-US" sz="1000" b="1" dirty="0">
                <a:solidFill>
                  <a:srgbClr val="001965"/>
                </a:solidFill>
              </a:rPr>
              <a:t>Bullet 2 subs</a:t>
            </a:r>
          </a:p>
          <a:p>
            <a:r>
              <a:rPr lang="en-US" sz="1000" dirty="0">
                <a:solidFill>
                  <a:srgbClr val="001965"/>
                </a:solidFill>
              </a:rPr>
              <a:t>As on slide</a:t>
            </a:r>
          </a:p>
        </p:txBody>
      </p:sp>
    </p:spTree>
    <p:extLst>
      <p:ext uri="{BB962C8B-B14F-4D97-AF65-F5344CB8AC3E}">
        <p14:creationId xmlns:p14="http://schemas.microsoft.com/office/powerpoint/2010/main" val="22851256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714375"/>
            <a:ext cx="6407150" cy="3603625"/>
          </a:xfrm>
        </p:spPr>
      </p:sp>
      <p:sp>
        <p:nvSpPr>
          <p:cNvPr id="3" name="Notes Placeholder 2"/>
          <p:cNvSpPr>
            <a:spLocks noGrp="1"/>
          </p:cNvSpPr>
          <p:nvPr>
            <p:ph type="body" idx="1"/>
          </p:nvPr>
        </p:nvSpPr>
        <p:spPr>
          <a:xfrm>
            <a:off x="336827" y="4564505"/>
            <a:ext cx="6502399" cy="4230824"/>
          </a:xfrm>
        </p:spPr>
        <p:txBody>
          <a:bodyPr>
            <a:normAutofit fontScale="92500" lnSpcReduction="20000"/>
          </a:bodyPr>
          <a:lstStyle/>
          <a:p>
            <a:r>
              <a:rPr lang="en-US" b="1" dirty="0" smtClean="0">
                <a:solidFill>
                  <a:srgbClr val="002060"/>
                </a:solidFill>
              </a:rPr>
              <a:t>Notes</a:t>
            </a:r>
          </a:p>
          <a:p>
            <a:pPr marL="179242" indent="-179242">
              <a:buFont typeface="Arial" panose="020B0604020202020204" pitchFamily="34" charset="0"/>
              <a:buChar char="•"/>
            </a:pPr>
            <a:r>
              <a:rPr lang="en-US" dirty="0" smtClean="0">
                <a:solidFill>
                  <a:srgbClr val="002060"/>
                </a:solidFill>
              </a:rPr>
              <a:t>Evidence-based medicine (EBM) uses empirically collected evidence to guide clinical decision-making</a:t>
            </a:r>
          </a:p>
          <a:p>
            <a:pPr marL="179242" indent="-179242">
              <a:buFont typeface="Arial" panose="020B0604020202020204" pitchFamily="34" charset="0"/>
              <a:buChar char="•"/>
            </a:pPr>
            <a:r>
              <a:rPr lang="en-US" dirty="0" smtClean="0">
                <a:solidFill>
                  <a:srgbClr val="002060"/>
                </a:solidFill>
              </a:rPr>
              <a:t>Approaches may be disease specific but follow the same general processes:</a:t>
            </a:r>
          </a:p>
          <a:p>
            <a:pPr marL="657220" lvl="1" indent="-179242">
              <a:buFont typeface="Arial" panose="020B0604020202020204" pitchFamily="34" charset="0"/>
              <a:buChar char="•"/>
            </a:pPr>
            <a:r>
              <a:rPr lang="en-US" dirty="0" smtClean="0">
                <a:solidFill>
                  <a:srgbClr val="002060"/>
                </a:solidFill>
              </a:rPr>
              <a:t>Predefined search strategies are used to find and apply the current, best available evidence from research for the care of individual patients</a:t>
            </a:r>
          </a:p>
          <a:p>
            <a:pPr marL="657220" lvl="1" indent="-179242">
              <a:buFont typeface="Arial" panose="020B0604020202020204" pitchFamily="34" charset="0"/>
              <a:buChar char="•"/>
            </a:pPr>
            <a:r>
              <a:rPr lang="en-US" dirty="0" smtClean="0">
                <a:solidFill>
                  <a:srgbClr val="002060"/>
                </a:solidFill>
              </a:rPr>
              <a:t>Ranks available literature/evidence by placing more weight on sources in which bias has been minimized (ie, randomized clinical trials)</a:t>
            </a:r>
          </a:p>
          <a:p>
            <a:pPr marL="657220" lvl="1" indent="-179242">
              <a:buFont typeface="Arial" panose="020B0604020202020204" pitchFamily="34" charset="0"/>
              <a:buChar char="•"/>
            </a:pPr>
            <a:r>
              <a:rPr lang="en-US" dirty="0" smtClean="0">
                <a:solidFill>
                  <a:srgbClr val="002060"/>
                </a:solidFill>
              </a:rPr>
              <a:t>Establishes diagnostic, screening, and management approaches for individual patients based on findings from the total population</a:t>
            </a:r>
          </a:p>
          <a:p>
            <a:pPr marL="179242" indent="-179242">
              <a:buFont typeface="Arial" panose="020B0604020202020204" pitchFamily="34" charset="0"/>
              <a:buChar char="•"/>
            </a:pPr>
            <a:r>
              <a:rPr lang="en-US" dirty="0" smtClean="0">
                <a:solidFill>
                  <a:srgbClr val="002060"/>
                </a:solidFill>
              </a:rPr>
              <a:t>While</a:t>
            </a:r>
            <a:r>
              <a:rPr lang="en-US" baseline="0" dirty="0" smtClean="0">
                <a:solidFill>
                  <a:srgbClr val="002060"/>
                </a:solidFill>
              </a:rPr>
              <a:t> the goal of EBM is to move toward objective management strategies, unique challenges arise when trying to develop evidence-based recommendations in rare diseases</a:t>
            </a:r>
          </a:p>
          <a:p>
            <a:pPr marL="659707" lvl="2" indent="-181658">
              <a:buClr>
                <a:schemeClr val="tx1"/>
              </a:buClr>
              <a:buFont typeface="Arial" panose="020B0604020202020204" pitchFamily="34" charset="0"/>
              <a:buChar char="•"/>
            </a:pPr>
            <a:r>
              <a:rPr lang="en-US" baseline="0" dirty="0" smtClean="0">
                <a:solidFill>
                  <a:srgbClr val="002060"/>
                </a:solidFill>
              </a:rPr>
              <a:t>Because of a </a:t>
            </a:r>
            <a:r>
              <a:rPr lang="en-US" dirty="0" smtClean="0">
                <a:solidFill>
                  <a:srgbClr val="002060"/>
                </a:solidFill>
              </a:rPr>
              <a:t>the limited patient population, </a:t>
            </a:r>
            <a:r>
              <a:rPr lang="en-US" baseline="0" dirty="0" smtClean="0">
                <a:solidFill>
                  <a:srgbClr val="002060"/>
                </a:solidFill>
              </a:rPr>
              <a:t>relatively few</a:t>
            </a:r>
            <a:r>
              <a:rPr lang="en-US" dirty="0" smtClean="0">
                <a:solidFill>
                  <a:srgbClr val="002060"/>
                </a:solidFill>
              </a:rPr>
              <a:t> patients are available to participate in clinical trials</a:t>
            </a:r>
          </a:p>
          <a:p>
            <a:pPr marL="1198441" lvl="3" indent="-242344">
              <a:buClr>
                <a:schemeClr val="tx1"/>
              </a:buClr>
              <a:buFont typeface="Arial" panose="020B0604020202020204" pitchFamily="34" charset="0"/>
              <a:buChar char="•"/>
            </a:pPr>
            <a:r>
              <a:rPr lang="en-US" dirty="0" smtClean="0">
                <a:solidFill>
                  <a:srgbClr val="002060"/>
                </a:solidFill>
              </a:rPr>
              <a:t>This reduces predictive power of analysis in these</a:t>
            </a:r>
            <a:r>
              <a:rPr lang="en-US" baseline="0" dirty="0" smtClean="0">
                <a:solidFill>
                  <a:srgbClr val="002060"/>
                </a:solidFill>
              </a:rPr>
              <a:t> studies (</a:t>
            </a:r>
            <a:r>
              <a:rPr lang="en-US" dirty="0" smtClean="0">
                <a:solidFill>
                  <a:srgbClr val="002060"/>
                </a:solidFill>
              </a:rPr>
              <a:t>The </a:t>
            </a:r>
            <a:r>
              <a:rPr lang="en-US" baseline="0" dirty="0" smtClean="0">
                <a:solidFill>
                  <a:srgbClr val="002060"/>
                </a:solidFill>
              </a:rPr>
              <a:t>likelihood of obtaining</a:t>
            </a:r>
            <a:r>
              <a:rPr lang="en-US" dirty="0" smtClean="0">
                <a:solidFill>
                  <a:srgbClr val="002060"/>
                </a:solidFill>
              </a:rPr>
              <a:t> meaningful results that can be applied to all individuals with this disease from an individual study)</a:t>
            </a:r>
          </a:p>
          <a:p>
            <a:pPr marL="659707" lvl="2" indent="-181658">
              <a:buClr>
                <a:schemeClr val="tx1"/>
              </a:buClr>
              <a:buFont typeface="Arial" panose="020B0604020202020204" pitchFamily="34" charset="0"/>
              <a:buChar char="•"/>
            </a:pPr>
            <a:r>
              <a:rPr lang="en-US" dirty="0" smtClean="0">
                <a:solidFill>
                  <a:srgbClr val="002060"/>
                </a:solidFill>
              </a:rPr>
              <a:t>Population-based averages may not apply to all patients (particularly those</a:t>
            </a:r>
            <a:r>
              <a:rPr lang="en-US" baseline="0" dirty="0" smtClean="0">
                <a:solidFill>
                  <a:srgbClr val="002060"/>
                </a:solidFill>
              </a:rPr>
              <a:t> from single center studies)</a:t>
            </a:r>
            <a:endParaRPr lang="en-US" dirty="0" smtClean="0">
              <a:solidFill>
                <a:srgbClr val="002060"/>
              </a:solidFill>
            </a:endParaRPr>
          </a:p>
          <a:p>
            <a:pPr marL="659707" lvl="2" indent="-181658">
              <a:buClr>
                <a:schemeClr val="tx1"/>
              </a:buClr>
              <a:buFont typeface="Arial" panose="020B0604020202020204" pitchFamily="34" charset="0"/>
              <a:buChar char="•"/>
            </a:pPr>
            <a:r>
              <a:rPr lang="en-US" dirty="0" smtClean="0">
                <a:solidFill>
                  <a:srgbClr val="002060"/>
                </a:solidFill>
              </a:rPr>
              <a:t>In lieu of</a:t>
            </a:r>
            <a:r>
              <a:rPr lang="en-US" baseline="0" dirty="0" smtClean="0">
                <a:solidFill>
                  <a:srgbClr val="002060"/>
                </a:solidFill>
              </a:rPr>
              <a:t> randomized placebo-controlled trials, there is a n</a:t>
            </a:r>
            <a:r>
              <a:rPr lang="en-US" dirty="0" smtClean="0">
                <a:solidFill>
                  <a:srgbClr val="002060"/>
                </a:solidFill>
              </a:rPr>
              <a:t>eed to rely on case reports and natural history studies</a:t>
            </a:r>
          </a:p>
          <a:p>
            <a:pPr marL="1116907" lvl="3" indent="-181658">
              <a:buClr>
                <a:schemeClr val="tx1"/>
              </a:buClr>
              <a:buFont typeface="Arial" panose="020B0604020202020204" pitchFamily="34" charset="0"/>
              <a:buChar char="•"/>
            </a:pPr>
            <a:r>
              <a:rPr lang="en-US" dirty="0" smtClean="0">
                <a:solidFill>
                  <a:srgbClr val="002060"/>
                </a:solidFill>
              </a:rPr>
              <a:t>Randomized placebo-controlled trials consist of patients being randomly assigned to receive either the target treatment being investigated or a placebo (either a pill or saline injections that should not have any biological effect on the patient)</a:t>
            </a:r>
          </a:p>
          <a:p>
            <a:endParaRPr lang="en-US" b="1" dirty="0" smtClean="0">
              <a:solidFill>
                <a:srgbClr val="002060"/>
              </a:solidFill>
            </a:endParaRPr>
          </a:p>
          <a:p>
            <a:r>
              <a:rPr lang="en-US" b="1" dirty="0" smtClean="0">
                <a:solidFill>
                  <a:srgbClr val="002060"/>
                </a:solidFill>
              </a:rPr>
              <a:t>Reference</a:t>
            </a:r>
          </a:p>
          <a:p>
            <a:r>
              <a:rPr lang="en-US" dirty="0">
                <a:solidFill>
                  <a:srgbClr val="002060"/>
                </a:solidFill>
                <a:ea typeface="Verdana" panose="020B0604030504040204" pitchFamily="34" charset="0"/>
                <a:cs typeface="Verdana" panose="020B0604030504040204" pitchFamily="34" charset="0"/>
              </a:rPr>
              <a:t>Kruer </a:t>
            </a:r>
            <a:r>
              <a:rPr lang="en-US" dirty="0" smtClean="0">
                <a:solidFill>
                  <a:srgbClr val="002060"/>
                </a:solidFill>
                <a:ea typeface="Verdana" panose="020B0604030504040204" pitchFamily="34" charset="0"/>
                <a:cs typeface="Verdana" panose="020B0604030504040204" pitchFamily="34" charset="0"/>
              </a:rPr>
              <a:t>MC, Steiner RD. </a:t>
            </a:r>
            <a:r>
              <a:rPr lang="en-US" dirty="0">
                <a:solidFill>
                  <a:srgbClr val="002060"/>
                </a:solidFill>
                <a:ea typeface="Verdana" panose="020B0604030504040204" pitchFamily="34" charset="0"/>
                <a:cs typeface="Verdana" panose="020B0604030504040204" pitchFamily="34" charset="0"/>
              </a:rPr>
              <a:t>The role of evidence-based medicine and clinical trials in rare genetic </a:t>
            </a:r>
            <a:r>
              <a:rPr lang="en-US" dirty="0" smtClean="0">
                <a:solidFill>
                  <a:srgbClr val="002060"/>
                </a:solidFill>
                <a:ea typeface="Verdana" panose="020B0604030504040204" pitchFamily="34" charset="0"/>
                <a:cs typeface="Verdana" panose="020B0604030504040204" pitchFamily="34" charset="0"/>
              </a:rPr>
              <a:t>disorders. </a:t>
            </a:r>
            <a:r>
              <a:rPr lang="en-US" i="1" dirty="0" smtClean="0">
                <a:solidFill>
                  <a:srgbClr val="002060"/>
                </a:solidFill>
                <a:ea typeface="Verdana" panose="020B0604030504040204" pitchFamily="34" charset="0"/>
                <a:cs typeface="Verdana" panose="020B0604030504040204" pitchFamily="34" charset="0"/>
              </a:rPr>
              <a:t>Clin </a:t>
            </a:r>
            <a:r>
              <a:rPr lang="en-US" i="1" dirty="0">
                <a:solidFill>
                  <a:srgbClr val="002060"/>
                </a:solidFill>
                <a:ea typeface="Verdana" panose="020B0604030504040204" pitchFamily="34" charset="0"/>
                <a:cs typeface="Verdana" panose="020B0604030504040204" pitchFamily="34" charset="0"/>
              </a:rPr>
              <a:t>Genet</a:t>
            </a:r>
            <a:r>
              <a:rPr lang="en-US" dirty="0">
                <a:solidFill>
                  <a:srgbClr val="002060"/>
                </a:solidFill>
                <a:ea typeface="Verdana" panose="020B0604030504040204" pitchFamily="34" charset="0"/>
                <a:cs typeface="Verdana" panose="020B0604030504040204" pitchFamily="34" charset="0"/>
              </a:rPr>
              <a:t>. 2008;74(3):197-207.</a:t>
            </a:r>
          </a:p>
          <a:p>
            <a:endParaRPr lang="en-US" b="1" dirty="0">
              <a:solidFill>
                <a:srgbClr val="002060"/>
              </a:solidFill>
            </a:endParaRPr>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7</a:t>
            </a:fld>
            <a:endParaRPr lang="en-GB" dirty="0">
              <a:solidFill>
                <a:srgbClr val="001965"/>
              </a:solidFill>
            </a:endParaRPr>
          </a:p>
        </p:txBody>
      </p:sp>
      <p:sp>
        <p:nvSpPr>
          <p:cNvPr id="5" name="TextBox 4"/>
          <p:cNvSpPr txBox="1"/>
          <p:nvPr/>
        </p:nvSpPr>
        <p:spPr>
          <a:xfrm>
            <a:off x="7454348" y="719764"/>
            <a:ext cx="2514600" cy="2161500"/>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Slide </a:t>
            </a:r>
          </a:p>
          <a:p>
            <a:r>
              <a:rPr lang="en-US" sz="1000" b="1" dirty="0">
                <a:solidFill>
                  <a:srgbClr val="001965"/>
                </a:solidFill>
              </a:rPr>
              <a:t>Header</a:t>
            </a:r>
          </a:p>
          <a:p>
            <a:r>
              <a:rPr lang="en-US" sz="1000" dirty="0">
                <a:solidFill>
                  <a:srgbClr val="001965"/>
                </a:solidFill>
              </a:rPr>
              <a:t>Kruer/Clin Genet/Pg197/col1/p1</a:t>
            </a:r>
          </a:p>
          <a:p>
            <a:r>
              <a:rPr lang="en-US" sz="1000" b="1" dirty="0">
                <a:solidFill>
                  <a:srgbClr val="001965"/>
                </a:solidFill>
              </a:rPr>
              <a:t>Topic 1</a:t>
            </a:r>
          </a:p>
          <a:p>
            <a:r>
              <a:rPr lang="en-US" sz="1000" dirty="0">
                <a:solidFill>
                  <a:srgbClr val="001965"/>
                </a:solidFill>
              </a:rPr>
              <a:t>Kruer/Clin Genet/Pg197/col1/p1</a:t>
            </a:r>
          </a:p>
          <a:p>
            <a:r>
              <a:rPr lang="en-US" sz="1000" b="1" dirty="0">
                <a:solidFill>
                  <a:srgbClr val="001965"/>
                </a:solidFill>
              </a:rPr>
              <a:t>Topic 2</a:t>
            </a:r>
          </a:p>
          <a:p>
            <a:r>
              <a:rPr lang="en-US" sz="1000" dirty="0">
                <a:solidFill>
                  <a:srgbClr val="001965"/>
                </a:solidFill>
              </a:rPr>
              <a:t>Kruer/Clin Genet/Pg198/col1/p3</a:t>
            </a:r>
          </a:p>
          <a:p>
            <a:r>
              <a:rPr lang="en-US" sz="1000" b="1" dirty="0">
                <a:solidFill>
                  <a:srgbClr val="001965"/>
                </a:solidFill>
              </a:rPr>
              <a:t>Topic 3</a:t>
            </a:r>
          </a:p>
          <a:p>
            <a:r>
              <a:rPr lang="en-US" sz="1000" dirty="0">
                <a:solidFill>
                  <a:srgbClr val="001965"/>
                </a:solidFill>
              </a:rPr>
              <a:t>Kruer/Clin Genet/Pg197/col1/p1; col2/p1</a:t>
            </a:r>
          </a:p>
          <a:p>
            <a:r>
              <a:rPr lang="en-US" sz="1000" b="1" dirty="0">
                <a:solidFill>
                  <a:srgbClr val="001965"/>
                </a:solidFill>
              </a:rPr>
              <a:t>Callout</a:t>
            </a:r>
          </a:p>
          <a:p>
            <a:r>
              <a:rPr lang="en-US" sz="1000" dirty="0">
                <a:solidFill>
                  <a:srgbClr val="001965"/>
                </a:solidFill>
              </a:rPr>
              <a:t>Kruer/Clin Genet/Pg199/col1/p1; Pg203/Table 4</a:t>
            </a:r>
          </a:p>
        </p:txBody>
      </p:sp>
      <p:sp>
        <p:nvSpPr>
          <p:cNvPr id="6" name="TextBox 5"/>
          <p:cNvSpPr txBox="1"/>
          <p:nvPr/>
        </p:nvSpPr>
        <p:spPr>
          <a:xfrm>
            <a:off x="7454349" y="4113630"/>
            <a:ext cx="2325757" cy="413228"/>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Notes</a:t>
            </a:r>
          </a:p>
          <a:p>
            <a:r>
              <a:rPr lang="en-US" sz="1000" dirty="0">
                <a:solidFill>
                  <a:srgbClr val="001965"/>
                </a:solidFill>
              </a:rPr>
              <a:t>As on slide</a:t>
            </a:r>
          </a:p>
        </p:txBody>
      </p:sp>
    </p:spTree>
    <p:extLst>
      <p:ext uri="{BB962C8B-B14F-4D97-AF65-F5344CB8AC3E}">
        <p14:creationId xmlns:p14="http://schemas.microsoft.com/office/powerpoint/2010/main" val="17069965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Notes</a:t>
            </a:r>
          </a:p>
          <a:p>
            <a:pPr marL="179268" indent="-179268" defTabSz="956097">
              <a:buFont typeface="Arial" panose="020B0604020202020204" pitchFamily="34" charset="0"/>
              <a:buChar char="•"/>
              <a:defRPr/>
            </a:pPr>
            <a:r>
              <a:rPr lang="en-CA" dirty="0">
                <a:cs typeface="Arial" pitchFamily="34" charset="0"/>
              </a:rPr>
              <a:t>Grading of Recommendations, Assessment, Development and Evaluation (GRADE) is a method of ranking the quality of evidence and strength of recommendations incorporated into guidelines</a:t>
            </a:r>
          </a:p>
          <a:p>
            <a:pPr marL="179268" indent="-179268" defTabSz="956097">
              <a:buFont typeface="Arial" panose="020B0604020202020204" pitchFamily="34" charset="0"/>
              <a:buChar char="•"/>
              <a:defRPr/>
            </a:pPr>
            <a:r>
              <a:rPr lang="en-CA" dirty="0">
                <a:cs typeface="Arial" pitchFamily="34" charset="0"/>
              </a:rPr>
              <a:t>This approach is used by more than 80 international organizations to produce rigorous, transparent, and sensible clinical practice guidelines</a:t>
            </a:r>
          </a:p>
          <a:p>
            <a:pPr marL="657316" lvl="1" indent="-179268" defTabSz="956097">
              <a:buFont typeface="Arial" panose="020B0604020202020204" pitchFamily="34" charset="0"/>
              <a:buChar char="•"/>
              <a:defRPr/>
            </a:pPr>
            <a:r>
              <a:rPr lang="en-CA" baseline="0" dirty="0" smtClean="0">
                <a:cs typeface="Arial" pitchFamily="34" charset="0"/>
              </a:rPr>
              <a:t>This approach can also be applied to rare disease such</a:t>
            </a:r>
            <a:r>
              <a:rPr lang="en-CA" dirty="0">
                <a:cs typeface="Arial" pitchFamily="34" charset="0"/>
              </a:rPr>
              <a:t> </a:t>
            </a:r>
            <a:r>
              <a:rPr lang="en-CA" dirty="0" smtClean="0">
                <a:cs typeface="Arial" pitchFamily="34" charset="0"/>
              </a:rPr>
              <a:t>as</a:t>
            </a:r>
            <a:r>
              <a:rPr lang="en-CA" baseline="0" dirty="0" smtClean="0">
                <a:cs typeface="Arial" pitchFamily="34" charset="0"/>
              </a:rPr>
              <a:t> hemophilia</a:t>
            </a:r>
            <a:endParaRPr lang="en-US" dirty="0" smtClean="0"/>
          </a:p>
          <a:p>
            <a:pPr marL="179242" indent="-179242">
              <a:buFont typeface="Arial" panose="020B0604020202020204" pitchFamily="34" charset="0"/>
              <a:buChar char="•"/>
            </a:pPr>
            <a:r>
              <a:rPr lang="en-US" dirty="0" smtClean="0"/>
              <a:t>The GRADE</a:t>
            </a:r>
            <a:r>
              <a:rPr lang="en-US" baseline="0" dirty="0" smtClean="0"/>
              <a:t> process is outlined in the figure on this slide</a:t>
            </a:r>
          </a:p>
          <a:p>
            <a:pPr marL="657220" lvl="1" indent="-179242">
              <a:buFont typeface="Arial" panose="020B0604020202020204" pitchFamily="34" charset="0"/>
              <a:buChar char="•"/>
            </a:pPr>
            <a:r>
              <a:rPr lang="en-US" dirty="0" smtClean="0"/>
              <a:t>Once the evidence profile is generated, it can be evaluated to form recommendations</a:t>
            </a:r>
          </a:p>
          <a:p>
            <a:endParaRPr lang="en-US" dirty="0" smtClean="0"/>
          </a:p>
          <a:p>
            <a:r>
              <a:rPr lang="en-US" b="1" dirty="0" smtClean="0"/>
              <a:t>Reference</a:t>
            </a:r>
          </a:p>
          <a:p>
            <a:r>
              <a:rPr lang="en-US" dirty="0" err="1" smtClean="0">
                <a:solidFill>
                  <a:srgbClr val="002060"/>
                </a:solidFill>
                <a:latin typeface="Verdana" panose="020B0604030504040204" pitchFamily="34" charset="0"/>
                <a:ea typeface="Verdana" panose="020B0604030504040204" pitchFamily="34" charset="0"/>
                <a:cs typeface="Verdana" panose="020B0604030504040204" pitchFamily="34" charset="0"/>
              </a:rPr>
              <a:t>Pai</a:t>
            </a:r>
            <a:r>
              <a:rPr lang="en-US" dirty="0" smtClean="0">
                <a:solidFill>
                  <a:srgbClr val="002060"/>
                </a:solidFill>
                <a:latin typeface="Verdana" panose="020B0604030504040204" pitchFamily="34" charset="0"/>
                <a:ea typeface="Verdana" panose="020B0604030504040204" pitchFamily="34" charset="0"/>
                <a:cs typeface="Verdana" panose="020B0604030504040204" pitchFamily="34" charset="0"/>
              </a:rPr>
              <a:t> M, Iorio A, Meerpohl J, </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et al</a:t>
            </a:r>
            <a:r>
              <a:rPr lang="en-US" dirty="0" smtClean="0">
                <a:solidFill>
                  <a:srgbClr val="002060"/>
                </a:solidFill>
                <a:latin typeface="Verdana" panose="020B0604030504040204" pitchFamily="34" charset="0"/>
                <a:ea typeface="Verdana" panose="020B0604030504040204" pitchFamily="34" charset="0"/>
                <a:cs typeface="Verdana" panose="020B0604030504040204" pitchFamily="34" charset="0"/>
              </a:rPr>
              <a:t>. Developing methodology for the creation of clinical practice guidelines for rare diseases: a report from RARE-Best practices. </a:t>
            </a:r>
            <a:r>
              <a:rPr lang="en-US" i="1" dirty="0">
                <a:solidFill>
                  <a:srgbClr val="002060"/>
                </a:solidFill>
                <a:latin typeface="Verdana" panose="020B0604030504040204" pitchFamily="34" charset="0"/>
                <a:ea typeface="Verdana" panose="020B0604030504040204" pitchFamily="34" charset="0"/>
                <a:cs typeface="Verdana" panose="020B0604030504040204" pitchFamily="34" charset="0"/>
              </a:rPr>
              <a:t>Rare Dis</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2015;3(1). E1058643. </a:t>
            </a:r>
          </a:p>
          <a:p>
            <a:endParaRPr lang="en-US" dirty="0"/>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8</a:t>
            </a:fld>
            <a:endParaRPr lang="en-GB" dirty="0">
              <a:solidFill>
                <a:srgbClr val="001965"/>
              </a:solidFill>
            </a:endParaRPr>
          </a:p>
        </p:txBody>
      </p:sp>
      <p:sp>
        <p:nvSpPr>
          <p:cNvPr id="7" name="TextBox 6"/>
          <p:cNvSpPr txBox="1"/>
          <p:nvPr/>
        </p:nvSpPr>
        <p:spPr>
          <a:xfrm>
            <a:off x="7593632" y="719763"/>
            <a:ext cx="2561585" cy="1684684"/>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Slide </a:t>
            </a:r>
          </a:p>
          <a:p>
            <a:r>
              <a:rPr lang="en-US" sz="1000" b="1" dirty="0">
                <a:solidFill>
                  <a:srgbClr val="001965"/>
                </a:solidFill>
              </a:rPr>
              <a:t>Bullets</a:t>
            </a:r>
          </a:p>
          <a:p>
            <a:r>
              <a:rPr lang="en-US" sz="1000" dirty="0" err="1" smtClean="0">
                <a:solidFill>
                  <a:srgbClr val="001965"/>
                </a:solidFill>
              </a:rPr>
              <a:t>Pai</a:t>
            </a:r>
            <a:r>
              <a:rPr lang="en-US" sz="1000" dirty="0" smtClean="0">
                <a:solidFill>
                  <a:srgbClr val="001965"/>
                </a:solidFill>
              </a:rPr>
              <a:t>/rare </a:t>
            </a:r>
            <a:r>
              <a:rPr lang="en-US" sz="1000" dirty="0">
                <a:solidFill>
                  <a:srgbClr val="001965"/>
                </a:solidFill>
              </a:rPr>
              <a:t>dis/Pg2/col2/p2; Pg4/col2/p4-Pg5/col1/p2</a:t>
            </a:r>
          </a:p>
          <a:p>
            <a:endParaRPr lang="en-US" sz="1000" dirty="0">
              <a:solidFill>
                <a:srgbClr val="001965"/>
              </a:solidFill>
            </a:endParaRPr>
          </a:p>
          <a:p>
            <a:r>
              <a:rPr lang="en-US" sz="1000" b="1" dirty="0">
                <a:solidFill>
                  <a:srgbClr val="001965"/>
                </a:solidFill>
              </a:rPr>
              <a:t>Figure:</a:t>
            </a:r>
          </a:p>
          <a:p>
            <a:r>
              <a:rPr lang="en-US" sz="1000" dirty="0">
                <a:solidFill>
                  <a:srgbClr val="001965"/>
                </a:solidFill>
              </a:rPr>
              <a:t>Pg5/col2/p3-5; Pg8/col1/p1</a:t>
            </a:r>
          </a:p>
          <a:p>
            <a:endParaRPr lang="en-US" sz="1000" dirty="0">
              <a:solidFill>
                <a:srgbClr val="001965"/>
              </a:solidFill>
            </a:endParaRPr>
          </a:p>
          <a:p>
            <a:r>
              <a:rPr lang="en-US" sz="1000" b="1" dirty="0">
                <a:solidFill>
                  <a:srgbClr val="001965"/>
                </a:solidFill>
              </a:rPr>
              <a:t>Callout</a:t>
            </a:r>
          </a:p>
          <a:p>
            <a:r>
              <a:rPr lang="en-US" sz="1000" dirty="0" err="1" smtClean="0">
                <a:solidFill>
                  <a:srgbClr val="001965"/>
                </a:solidFill>
              </a:rPr>
              <a:t>Pai</a:t>
            </a:r>
            <a:r>
              <a:rPr lang="en-US" sz="1000" dirty="0" smtClean="0">
                <a:solidFill>
                  <a:srgbClr val="001965"/>
                </a:solidFill>
              </a:rPr>
              <a:t>/THSNA/Pg1/col1/p4</a:t>
            </a:r>
            <a:endParaRPr lang="en-US" sz="1000" dirty="0">
              <a:solidFill>
                <a:srgbClr val="001965"/>
              </a:solidFill>
            </a:endParaRPr>
          </a:p>
        </p:txBody>
      </p:sp>
      <p:sp>
        <p:nvSpPr>
          <p:cNvPr id="8" name="TextBox 7"/>
          <p:cNvSpPr txBox="1"/>
          <p:nvPr/>
        </p:nvSpPr>
        <p:spPr>
          <a:xfrm>
            <a:off x="7593634" y="4113630"/>
            <a:ext cx="2369213" cy="572147"/>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Notes</a:t>
            </a:r>
          </a:p>
          <a:p>
            <a:r>
              <a:rPr lang="en-US" sz="1000" dirty="0">
                <a:solidFill>
                  <a:srgbClr val="001965"/>
                </a:solidFill>
              </a:rPr>
              <a:t>As on slide</a:t>
            </a:r>
          </a:p>
          <a:p>
            <a:endParaRPr lang="en-US" sz="1000" dirty="0">
              <a:solidFill>
                <a:srgbClr val="001965"/>
              </a:solidFill>
            </a:endParaRPr>
          </a:p>
        </p:txBody>
      </p:sp>
    </p:spTree>
    <p:extLst>
      <p:ext uri="{BB962C8B-B14F-4D97-AF65-F5344CB8AC3E}">
        <p14:creationId xmlns:p14="http://schemas.microsoft.com/office/powerpoint/2010/main" val="2157587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solidFill>
                  <a:srgbClr val="002060"/>
                </a:solidFill>
              </a:rPr>
              <a:t>Notes</a:t>
            </a:r>
            <a:endParaRPr lang="en-US" b="1" dirty="0">
              <a:solidFill>
                <a:srgbClr val="002060"/>
              </a:solidFill>
            </a:endParaRPr>
          </a:p>
          <a:p>
            <a:pPr marL="179242" indent="-179242">
              <a:buFont typeface="Arial" panose="020B0604020202020204" pitchFamily="34" charset="0"/>
              <a:buChar char="•"/>
            </a:pPr>
            <a:r>
              <a:rPr lang="en-US" dirty="0" smtClean="0">
                <a:solidFill>
                  <a:srgbClr val="002060"/>
                </a:solidFill>
              </a:rPr>
              <a:t>The initial phase of the clinical practice guideline (CPG) initiative addresses the comprehensive care model for hemophilia. In addition to recognizing the importance of a range of coordinated services to most people with hemophilia, addressing the comprehensive care model as the first evidence-based CPG will establish a foundation on which more specific CPGs addressing other aspects of care may be developed. The comprehensive care CPG will:</a:t>
            </a:r>
          </a:p>
          <a:p>
            <a:pPr marL="657220" lvl="1" indent="-179242">
              <a:buFont typeface="Arial" panose="020B0604020202020204" pitchFamily="34" charset="0"/>
              <a:buChar char="•"/>
            </a:pPr>
            <a:r>
              <a:rPr lang="en-US" dirty="0" smtClean="0">
                <a:solidFill>
                  <a:srgbClr val="002060"/>
                </a:solidFill>
              </a:rPr>
              <a:t>Define comprehensive care as it relates to people </a:t>
            </a:r>
            <a:r>
              <a:rPr lang="en-US" dirty="0">
                <a:solidFill>
                  <a:srgbClr val="002060"/>
                </a:solidFill>
              </a:rPr>
              <a:t>with hemophilia</a:t>
            </a:r>
            <a:endParaRPr lang="en-US" dirty="0" smtClean="0">
              <a:solidFill>
                <a:srgbClr val="002060"/>
              </a:solidFill>
            </a:endParaRPr>
          </a:p>
          <a:p>
            <a:pPr marL="657220" lvl="1" indent="-179242">
              <a:buFont typeface="Arial" panose="020B0604020202020204" pitchFamily="34" charset="0"/>
              <a:buChar char="•"/>
            </a:pPr>
            <a:r>
              <a:rPr lang="en-US" dirty="0" smtClean="0">
                <a:solidFill>
                  <a:srgbClr val="002060"/>
                </a:solidFill>
              </a:rPr>
              <a:t>Specify the coordinated set of diagnostic (laboratory tests), therapeutic (treatment interventions), and other supplemental services that are most important for </a:t>
            </a:r>
            <a:r>
              <a:rPr lang="en-US" dirty="0">
                <a:solidFill>
                  <a:srgbClr val="002060"/>
                </a:solidFill>
              </a:rPr>
              <a:t>patients with hemophilia </a:t>
            </a:r>
            <a:r>
              <a:rPr lang="en-US" dirty="0" smtClean="0">
                <a:solidFill>
                  <a:srgbClr val="002060"/>
                </a:solidFill>
              </a:rPr>
              <a:t>across the United States</a:t>
            </a:r>
          </a:p>
          <a:p>
            <a:pPr marL="657220" lvl="1" indent="-179242">
              <a:buFont typeface="Arial" panose="020B0604020202020204" pitchFamily="34" charset="0"/>
              <a:buChar char="•"/>
            </a:pPr>
            <a:r>
              <a:rPr lang="en-US" dirty="0" smtClean="0">
                <a:solidFill>
                  <a:srgbClr val="002060"/>
                </a:solidFill>
              </a:rPr>
              <a:t>Identify the range of clinical and nonclinical members of a hemophilia comprehensive care team (including, for example, social workers, physical therapists)</a:t>
            </a:r>
          </a:p>
          <a:p>
            <a:pPr marL="657220" lvl="1" indent="-179242">
              <a:buFont typeface="Arial" panose="020B0604020202020204" pitchFamily="34" charset="0"/>
              <a:buChar char="•"/>
            </a:pPr>
            <a:r>
              <a:rPr lang="en-US" dirty="0" smtClean="0">
                <a:solidFill>
                  <a:srgbClr val="002060"/>
                </a:solidFill>
              </a:rPr>
              <a:t>Identify best practices and evidence-based standards of comprehensive/coordinated care for HTCs and individual clinical practices</a:t>
            </a:r>
          </a:p>
          <a:p>
            <a:endParaRPr lang="en-US" dirty="0">
              <a:solidFill>
                <a:srgbClr val="002060"/>
              </a:solidFill>
            </a:endParaRPr>
          </a:p>
          <a:p>
            <a:r>
              <a:rPr lang="en-US" b="1" dirty="0" smtClean="0">
                <a:solidFill>
                  <a:srgbClr val="002060"/>
                </a:solidFill>
              </a:rPr>
              <a:t>Reference</a:t>
            </a:r>
            <a:r>
              <a:rPr lang="en-US" dirty="0" smtClean="0">
                <a:solidFill>
                  <a:srgbClr val="002060"/>
                </a:solidFill>
              </a:rPr>
              <a:t> </a:t>
            </a:r>
          </a:p>
          <a:p>
            <a:r>
              <a:rPr lang="en-US" dirty="0" smtClean="0">
                <a:solidFill>
                  <a:srgbClr val="002060"/>
                </a:solidFill>
                <a:latin typeface="Verdana" panose="020B0604030504040204" pitchFamily="34" charset="0"/>
                <a:ea typeface="Verdana" panose="020B0604030504040204" pitchFamily="34" charset="0"/>
                <a:cs typeface="Verdana" panose="020B0604030504040204" pitchFamily="34" charset="0"/>
              </a:rPr>
              <a:t>Skinner MW, Soucie JM, McLaughlin K. The National Haemophilia Program standards, evaluation and oversight systems in the United States of America. </a:t>
            </a:r>
            <a:r>
              <a:rPr lang="en-US" i="1" dirty="0">
                <a:solidFill>
                  <a:srgbClr val="002060"/>
                </a:solidFill>
                <a:latin typeface="Verdana" panose="020B0604030504040204" pitchFamily="34" charset="0"/>
                <a:ea typeface="Verdana" panose="020B0604030504040204" pitchFamily="34" charset="0"/>
                <a:cs typeface="Verdana" panose="020B0604030504040204" pitchFamily="34" charset="0"/>
              </a:rPr>
              <a:t>Blood Transfus</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2014;12(suppl 3</a:t>
            </a:r>
            <a:r>
              <a:rPr lang="en-US" dirty="0" smtClean="0">
                <a:solidFill>
                  <a:srgbClr val="002060"/>
                </a:solidFill>
                <a:latin typeface="Verdana" panose="020B0604030504040204" pitchFamily="34" charset="0"/>
                <a:ea typeface="Verdana" panose="020B0604030504040204" pitchFamily="34" charset="0"/>
                <a:cs typeface="Verdana" panose="020B0604030504040204" pitchFamily="34" charset="0"/>
              </a:rPr>
              <a:t>):e542-e548</a:t>
            </a:r>
            <a:r>
              <a:rPr lang="en-US" dirty="0">
                <a:solidFill>
                  <a:srgbClr val="002060"/>
                </a:solidFill>
                <a:latin typeface="Verdana" panose="020B0604030504040204" pitchFamily="34" charset="0"/>
                <a:ea typeface="Verdana" panose="020B0604030504040204" pitchFamily="34" charset="0"/>
                <a:cs typeface="Verdana" panose="020B0604030504040204" pitchFamily="34" charset="0"/>
              </a:rPr>
              <a:t>. </a:t>
            </a:r>
          </a:p>
          <a:p>
            <a:endParaRPr lang="en-US" dirty="0" smtClean="0">
              <a:solidFill>
                <a:srgbClr val="002060"/>
              </a:solidFill>
            </a:endParaRPr>
          </a:p>
        </p:txBody>
      </p:sp>
      <p:sp>
        <p:nvSpPr>
          <p:cNvPr id="4" name="Slide Number Placeholder 3"/>
          <p:cNvSpPr>
            <a:spLocks noGrp="1"/>
          </p:cNvSpPr>
          <p:nvPr>
            <p:ph type="sldNum" sz="quarter" idx="10"/>
          </p:nvPr>
        </p:nvSpPr>
        <p:spPr/>
        <p:txBody>
          <a:bodyPr/>
          <a:lstStyle/>
          <a:p>
            <a:fld id="{576E89B1-B476-4C59-A1AE-E6F2A1941AB8}" type="slidenum">
              <a:rPr lang="en-GB" smtClean="0">
                <a:solidFill>
                  <a:srgbClr val="001965"/>
                </a:solidFill>
              </a:rPr>
              <a:pPr/>
              <a:t>9</a:t>
            </a:fld>
            <a:endParaRPr lang="en-GB" dirty="0">
              <a:solidFill>
                <a:srgbClr val="001965"/>
              </a:solidFill>
            </a:endParaRPr>
          </a:p>
        </p:txBody>
      </p:sp>
      <p:sp>
        <p:nvSpPr>
          <p:cNvPr id="5" name="TextBox 4"/>
          <p:cNvSpPr txBox="1"/>
          <p:nvPr/>
        </p:nvSpPr>
        <p:spPr>
          <a:xfrm>
            <a:off x="7454348" y="719763"/>
            <a:ext cx="2514600" cy="572147"/>
          </a:xfrm>
          <a:prstGeom prst="rect">
            <a:avLst/>
          </a:prstGeom>
          <a:noFill/>
          <a:ln>
            <a:solidFill>
              <a:srgbClr val="070605"/>
            </a:solidFill>
          </a:ln>
        </p:spPr>
        <p:txBody>
          <a:bodyPr wrap="square" lIns="95596" tIns="47798" rIns="95596" bIns="47798" rtlCol="0">
            <a:spAutoFit/>
          </a:bodyPr>
          <a:lstStyle/>
          <a:p>
            <a:r>
              <a:rPr lang="en-US" sz="1000" b="1" dirty="0">
                <a:solidFill>
                  <a:srgbClr val="001965"/>
                </a:solidFill>
              </a:rPr>
              <a:t>Slide and notes</a:t>
            </a:r>
          </a:p>
          <a:p>
            <a:r>
              <a:rPr lang="en-US" sz="1000" dirty="0">
                <a:solidFill>
                  <a:srgbClr val="001965"/>
                </a:solidFill>
              </a:rPr>
              <a:t>Skinner/Blood Transf/Pg547/col1/p1 </a:t>
            </a:r>
          </a:p>
        </p:txBody>
      </p:sp>
    </p:spTree>
    <p:extLst>
      <p:ext uri="{BB962C8B-B14F-4D97-AF65-F5344CB8AC3E}">
        <p14:creationId xmlns:p14="http://schemas.microsoft.com/office/powerpoint/2010/main" val="1515764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046400" y="1750485"/>
            <a:ext cx="4723200" cy="2042057"/>
          </a:xfrm>
        </p:spPr>
        <p:txBody>
          <a:bodyPr anchor="b"/>
          <a:lstStyle>
            <a:lvl1pPr algn="r">
              <a:lnSpc>
                <a:spcPct val="85000"/>
              </a:lnSpc>
              <a:defRPr sz="4267"/>
            </a:lvl1pPr>
          </a:lstStyle>
          <a:p>
            <a:pPr lvl="0"/>
            <a:r>
              <a:rPr lang="en-US" noProof="0" smtClean="0"/>
              <a:t>Click to edit Master title style</a:t>
            </a:r>
            <a:endParaRPr lang="en-GB" noProof="0" dirty="0" smtClean="0"/>
          </a:p>
        </p:txBody>
      </p:sp>
      <p:sp>
        <p:nvSpPr>
          <p:cNvPr id="3075" name="Rectangle 3"/>
          <p:cNvSpPr>
            <a:spLocks noGrp="1" noChangeArrowheads="1"/>
          </p:cNvSpPr>
          <p:nvPr>
            <p:ph type="subTitle" idx="1"/>
          </p:nvPr>
        </p:nvSpPr>
        <p:spPr>
          <a:xfrm>
            <a:off x="7045176" y="4033950"/>
            <a:ext cx="4724425" cy="912781"/>
          </a:xfrm>
          <a:extLst>
            <a:ext uri="{909E8E84-426E-40DD-AFC4-6F175D3DCCD1}">
              <a14:hiddenFill xmlns:a14="http://schemas.microsoft.com/office/drawing/2010/main">
                <a:solidFill>
                  <a:schemeClr val="accent1"/>
                </a:solidFill>
              </a14:hiddenFill>
            </a:ext>
          </a:extLst>
        </p:spPr>
        <p:txBody>
          <a:bodyPr rIns="0"/>
          <a:lstStyle>
            <a:lvl1pPr marL="0" indent="0" algn="r">
              <a:buFontTx/>
              <a:buNone/>
              <a:defRPr sz="1867"/>
            </a:lvl1pPr>
          </a:lstStyle>
          <a:p>
            <a:pPr lvl="0"/>
            <a:r>
              <a:rPr lang="en-US" noProof="0" smtClean="0"/>
              <a:t>Click to edit Master subtitle style</a:t>
            </a:r>
            <a:endParaRPr lang="en-GB" noProof="0" dirty="0" smtClean="0"/>
          </a:p>
        </p:txBody>
      </p:sp>
      <p:sp>
        <p:nvSpPr>
          <p:cNvPr id="4" name="Rectangle 23"/>
          <p:cNvSpPr>
            <a:spLocks noGrp="1" noChangeArrowheads="1"/>
          </p:cNvSpPr>
          <p:nvPr>
            <p:ph type="sldNum" sz="quarter" idx="10"/>
          </p:nvPr>
        </p:nvSpPr>
        <p:spPr>
          <a:ln/>
        </p:spPr>
        <p:txBody>
          <a:bodyPr/>
          <a:lstStyle>
            <a:lvl1pPr>
              <a:defRPr/>
            </a:lvl1pPr>
          </a:lstStyle>
          <a:p>
            <a:fld id="{FC1DC49A-EC36-4593-93C2-A4A6A2C62A14}" type="slidenum">
              <a:rPr lang="en-GB" altLang="en-US"/>
              <a:pPr/>
              <a:t>‹#›</a:t>
            </a:fld>
            <a:endParaRPr lang="en-GB" altLang="en-US" dirty="0"/>
          </a:p>
        </p:txBody>
      </p:sp>
    </p:spTree>
    <p:extLst>
      <p:ext uri="{BB962C8B-B14F-4D97-AF65-F5344CB8AC3E}">
        <p14:creationId xmlns:p14="http://schemas.microsoft.com/office/powerpoint/2010/main" val="3366715798"/>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placeholders horizontal">
    <p:spTree>
      <p:nvGrpSpPr>
        <p:cNvPr id="1" name=""/>
        <p:cNvGrpSpPr/>
        <p:nvPr/>
      </p:nvGrpSpPr>
      <p:grpSpPr>
        <a:xfrm>
          <a:off x="0" y="0"/>
          <a:ext cx="0" cy="0"/>
          <a:chOff x="0" y="0"/>
          <a:chExt cx="0" cy="0"/>
        </a:xfrm>
      </p:grpSpPr>
      <p:sp>
        <p:nvSpPr>
          <p:cNvPr id="13"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10" name="Content Placeholder 2"/>
          <p:cNvSpPr>
            <a:spLocks noGrp="1"/>
          </p:cNvSpPr>
          <p:nvPr>
            <p:ph idx="10"/>
          </p:nvPr>
        </p:nvSpPr>
        <p:spPr>
          <a:xfrm>
            <a:off x="6307200" y="1749631"/>
            <a:ext cx="5462400" cy="1862527"/>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1" name="Content Placeholder 2"/>
          <p:cNvSpPr>
            <a:spLocks noGrp="1"/>
          </p:cNvSpPr>
          <p:nvPr>
            <p:ph idx="26"/>
          </p:nvPr>
        </p:nvSpPr>
        <p:spPr>
          <a:xfrm>
            <a:off x="422401" y="1749631"/>
            <a:ext cx="5462400" cy="1862527"/>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2" name="Content Placeholder 2"/>
          <p:cNvSpPr>
            <a:spLocks noGrp="1"/>
          </p:cNvSpPr>
          <p:nvPr>
            <p:ph idx="27"/>
          </p:nvPr>
        </p:nvSpPr>
        <p:spPr>
          <a:xfrm>
            <a:off x="6306016" y="3831307"/>
            <a:ext cx="5462400" cy="1862527"/>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5" name="Content Placeholder 2"/>
          <p:cNvSpPr>
            <a:spLocks noGrp="1"/>
          </p:cNvSpPr>
          <p:nvPr>
            <p:ph idx="28"/>
          </p:nvPr>
        </p:nvSpPr>
        <p:spPr>
          <a:xfrm>
            <a:off x="421217" y="3831307"/>
            <a:ext cx="5462400" cy="1862527"/>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7" name="Rectangle 23"/>
          <p:cNvSpPr>
            <a:spLocks noGrp="1" noChangeArrowheads="1"/>
          </p:cNvSpPr>
          <p:nvPr>
            <p:ph type="sldNum" sz="quarter" idx="29"/>
          </p:nvPr>
        </p:nvSpPr>
        <p:spPr/>
        <p:txBody>
          <a:bodyPr/>
          <a:lstStyle>
            <a:lvl1pPr>
              <a:defRPr/>
            </a:lvl1pPr>
          </a:lstStyle>
          <a:p>
            <a:fld id="{B1EF539E-C3EB-41AB-B736-AEB3A5D21B9B}" type="slidenum">
              <a:rPr lang="en-GB" altLang="en-US"/>
              <a:pPr/>
              <a:t>‹#›</a:t>
            </a:fld>
            <a:endParaRPr lang="en-GB" altLang="en-US" dirty="0"/>
          </a:p>
        </p:txBody>
      </p:sp>
      <p:sp>
        <p:nvSpPr>
          <p:cNvPr id="8" name="Rectangle 5"/>
          <p:cNvSpPr>
            <a:spLocks noGrp="1" noChangeArrowheads="1"/>
          </p:cNvSpPr>
          <p:nvPr>
            <p:ph type="ftr" sz="quarter" idx="30"/>
          </p:nvPr>
        </p:nvSpPr>
        <p:spPr>
          <a:xfrm>
            <a:off x="5564718" y="137584"/>
            <a:ext cx="3867149"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Presentation title</a:t>
            </a:r>
          </a:p>
        </p:txBody>
      </p:sp>
      <p:sp>
        <p:nvSpPr>
          <p:cNvPr id="9" name="Rectangle 81"/>
          <p:cNvSpPr>
            <a:spLocks noGrp="1" noChangeArrowheads="1"/>
          </p:cNvSpPr>
          <p:nvPr>
            <p:ph type="dt" sz="half" idx="31"/>
          </p:nvPr>
        </p:nvSpPr>
        <p:spPr>
          <a:xfrm>
            <a:off x="9582151" y="137584"/>
            <a:ext cx="1602316"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Date</a:t>
            </a:r>
          </a:p>
        </p:txBody>
      </p:sp>
    </p:spTree>
    <p:extLst>
      <p:ext uri="{BB962C8B-B14F-4D97-AF65-F5344CB8AC3E}">
        <p14:creationId xmlns:p14="http://schemas.microsoft.com/office/powerpoint/2010/main" val="38621804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 placeholders horizontal">
    <p:spTree>
      <p:nvGrpSpPr>
        <p:cNvPr id="1" name=""/>
        <p:cNvGrpSpPr/>
        <p:nvPr/>
      </p:nvGrpSpPr>
      <p:grpSpPr>
        <a:xfrm>
          <a:off x="0" y="0"/>
          <a:ext cx="0" cy="0"/>
          <a:chOff x="0" y="0"/>
          <a:chExt cx="0" cy="0"/>
        </a:xfrm>
      </p:grpSpPr>
      <p:sp>
        <p:nvSpPr>
          <p:cNvPr id="21"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33" name="Content Placeholder 2"/>
          <p:cNvSpPr>
            <a:spLocks noGrp="1"/>
          </p:cNvSpPr>
          <p:nvPr>
            <p:ph idx="1"/>
          </p:nvPr>
        </p:nvSpPr>
        <p:spPr>
          <a:xfrm>
            <a:off x="422400" y="1749631"/>
            <a:ext cx="3497667" cy="1862527"/>
          </a:xfrm>
        </p:spPr>
        <p:txBody>
          <a:bodyPr>
            <a:normAutofit/>
          </a:bodyPr>
          <a:lstStyle>
            <a:lvl1pPr>
              <a:buClr>
                <a:schemeClr val="accent1"/>
              </a:buClr>
              <a:defRPr sz="1867">
                <a:solidFill>
                  <a:schemeClr val="accent2"/>
                </a:solidFill>
              </a:defRPr>
            </a:lvl1pPr>
            <a:lvl2pPr>
              <a:buClr>
                <a:schemeClr val="tx2"/>
              </a:buClr>
              <a:defRPr sz="1600">
                <a:solidFill>
                  <a:schemeClr val="accent2"/>
                </a:solidFill>
              </a:defRPr>
            </a:lvl2pPr>
            <a:lvl3pPr>
              <a:buClr>
                <a:schemeClr val="accent5"/>
              </a:buClr>
              <a:defRPr sz="1467">
                <a:solidFill>
                  <a:schemeClr val="accent2"/>
                </a:solidFill>
              </a:defRPr>
            </a:lvl3pPr>
            <a:lvl4pPr>
              <a:buClr>
                <a:schemeClr val="accent3"/>
              </a:buClr>
              <a:defRPr sz="1400">
                <a:solidFill>
                  <a:schemeClr val="accent2"/>
                </a:solidFill>
              </a:defRPr>
            </a:lvl4pPr>
            <a:lvl5pPr>
              <a:buClr>
                <a:srgbClr val="001423"/>
              </a:buClr>
              <a:defRPr sz="1333">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34" name="Content Placeholder 2"/>
          <p:cNvSpPr>
            <a:spLocks noGrp="1"/>
          </p:cNvSpPr>
          <p:nvPr>
            <p:ph idx="10"/>
          </p:nvPr>
        </p:nvSpPr>
        <p:spPr>
          <a:xfrm>
            <a:off x="4347167" y="1749631"/>
            <a:ext cx="3497667" cy="1862527"/>
          </a:xfrm>
        </p:spPr>
        <p:txBody>
          <a:bodyPr>
            <a:normAutofit/>
          </a:bodyPr>
          <a:lstStyle>
            <a:lvl1pPr>
              <a:buClr>
                <a:schemeClr val="accent1"/>
              </a:buClr>
              <a:defRPr sz="1867">
                <a:solidFill>
                  <a:schemeClr val="accent2"/>
                </a:solidFill>
              </a:defRPr>
            </a:lvl1pPr>
            <a:lvl2pPr>
              <a:buClr>
                <a:schemeClr val="tx2"/>
              </a:buClr>
              <a:defRPr sz="1600">
                <a:solidFill>
                  <a:schemeClr val="accent2"/>
                </a:solidFill>
              </a:defRPr>
            </a:lvl2pPr>
            <a:lvl3pPr>
              <a:buClr>
                <a:schemeClr val="accent5"/>
              </a:buClr>
              <a:defRPr sz="1467">
                <a:solidFill>
                  <a:schemeClr val="accent2"/>
                </a:solidFill>
              </a:defRPr>
            </a:lvl3pPr>
            <a:lvl4pPr>
              <a:buClr>
                <a:schemeClr val="accent3"/>
              </a:buClr>
              <a:defRPr sz="1400">
                <a:solidFill>
                  <a:schemeClr val="accent2"/>
                </a:solidFill>
              </a:defRPr>
            </a:lvl4pPr>
            <a:lvl5pPr>
              <a:buClr>
                <a:srgbClr val="001423"/>
              </a:buClr>
              <a:defRPr sz="1333">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35" name="Content Placeholder 2"/>
          <p:cNvSpPr>
            <a:spLocks noGrp="1"/>
          </p:cNvSpPr>
          <p:nvPr>
            <p:ph idx="11"/>
          </p:nvPr>
        </p:nvSpPr>
        <p:spPr>
          <a:xfrm>
            <a:off x="8271933" y="1749631"/>
            <a:ext cx="3497667" cy="1862527"/>
          </a:xfrm>
        </p:spPr>
        <p:txBody>
          <a:bodyPr>
            <a:normAutofit/>
          </a:bodyPr>
          <a:lstStyle>
            <a:lvl1pPr>
              <a:buClr>
                <a:schemeClr val="accent1"/>
              </a:buClr>
              <a:defRPr sz="1867">
                <a:solidFill>
                  <a:schemeClr val="accent2"/>
                </a:solidFill>
              </a:defRPr>
            </a:lvl1pPr>
            <a:lvl2pPr>
              <a:buClr>
                <a:schemeClr val="tx2"/>
              </a:buClr>
              <a:defRPr sz="1600">
                <a:solidFill>
                  <a:schemeClr val="accent2"/>
                </a:solidFill>
              </a:defRPr>
            </a:lvl2pPr>
            <a:lvl3pPr>
              <a:buClr>
                <a:schemeClr val="accent5"/>
              </a:buClr>
              <a:defRPr sz="1467">
                <a:solidFill>
                  <a:schemeClr val="accent2"/>
                </a:solidFill>
              </a:defRPr>
            </a:lvl3pPr>
            <a:lvl4pPr>
              <a:buClr>
                <a:schemeClr val="accent3"/>
              </a:buClr>
              <a:defRPr sz="1400">
                <a:solidFill>
                  <a:schemeClr val="accent2"/>
                </a:solidFill>
              </a:defRPr>
            </a:lvl4pPr>
            <a:lvl5pPr>
              <a:buClr>
                <a:srgbClr val="001423"/>
              </a:buClr>
              <a:defRPr sz="1333">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37" name="Content Placeholder 2"/>
          <p:cNvSpPr>
            <a:spLocks noGrp="1"/>
          </p:cNvSpPr>
          <p:nvPr>
            <p:ph idx="12"/>
          </p:nvPr>
        </p:nvSpPr>
        <p:spPr>
          <a:xfrm>
            <a:off x="422400" y="3831307"/>
            <a:ext cx="3497667" cy="1862527"/>
          </a:xfrm>
        </p:spPr>
        <p:txBody>
          <a:bodyPr>
            <a:normAutofit/>
          </a:bodyPr>
          <a:lstStyle>
            <a:lvl1pPr>
              <a:buClr>
                <a:schemeClr val="accent1"/>
              </a:buClr>
              <a:defRPr sz="1867">
                <a:solidFill>
                  <a:schemeClr val="accent2"/>
                </a:solidFill>
              </a:defRPr>
            </a:lvl1pPr>
            <a:lvl2pPr>
              <a:buClr>
                <a:schemeClr val="tx2"/>
              </a:buClr>
              <a:defRPr sz="1600">
                <a:solidFill>
                  <a:schemeClr val="accent2"/>
                </a:solidFill>
              </a:defRPr>
            </a:lvl2pPr>
            <a:lvl3pPr>
              <a:buClr>
                <a:schemeClr val="accent5"/>
              </a:buClr>
              <a:defRPr sz="1467">
                <a:solidFill>
                  <a:schemeClr val="accent2"/>
                </a:solidFill>
              </a:defRPr>
            </a:lvl3pPr>
            <a:lvl4pPr>
              <a:buClr>
                <a:schemeClr val="accent3"/>
              </a:buClr>
              <a:defRPr sz="1400">
                <a:solidFill>
                  <a:schemeClr val="accent2"/>
                </a:solidFill>
              </a:defRPr>
            </a:lvl4pPr>
            <a:lvl5pPr>
              <a:buClr>
                <a:srgbClr val="001423"/>
              </a:buClr>
              <a:defRPr sz="1333">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38" name="Content Placeholder 2"/>
          <p:cNvSpPr>
            <a:spLocks noGrp="1"/>
          </p:cNvSpPr>
          <p:nvPr>
            <p:ph idx="13"/>
          </p:nvPr>
        </p:nvSpPr>
        <p:spPr>
          <a:xfrm>
            <a:off x="4347167" y="3831307"/>
            <a:ext cx="3497667" cy="1862527"/>
          </a:xfrm>
        </p:spPr>
        <p:txBody>
          <a:bodyPr>
            <a:normAutofit/>
          </a:bodyPr>
          <a:lstStyle>
            <a:lvl1pPr>
              <a:buClr>
                <a:schemeClr val="accent1"/>
              </a:buClr>
              <a:defRPr sz="1867">
                <a:solidFill>
                  <a:schemeClr val="accent2"/>
                </a:solidFill>
              </a:defRPr>
            </a:lvl1pPr>
            <a:lvl2pPr>
              <a:buClr>
                <a:schemeClr val="tx2"/>
              </a:buClr>
              <a:defRPr sz="1600">
                <a:solidFill>
                  <a:schemeClr val="accent2"/>
                </a:solidFill>
              </a:defRPr>
            </a:lvl2pPr>
            <a:lvl3pPr>
              <a:buClr>
                <a:schemeClr val="accent5"/>
              </a:buClr>
              <a:defRPr sz="1467">
                <a:solidFill>
                  <a:schemeClr val="accent2"/>
                </a:solidFill>
              </a:defRPr>
            </a:lvl3pPr>
            <a:lvl4pPr>
              <a:buClr>
                <a:schemeClr val="accent3"/>
              </a:buClr>
              <a:defRPr sz="1400">
                <a:solidFill>
                  <a:schemeClr val="accent2"/>
                </a:solidFill>
              </a:defRPr>
            </a:lvl4pPr>
            <a:lvl5pPr>
              <a:buClr>
                <a:srgbClr val="001423"/>
              </a:buClr>
              <a:defRPr sz="1333">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39" name="Content Placeholder 2"/>
          <p:cNvSpPr>
            <a:spLocks noGrp="1"/>
          </p:cNvSpPr>
          <p:nvPr>
            <p:ph idx="14"/>
          </p:nvPr>
        </p:nvSpPr>
        <p:spPr>
          <a:xfrm>
            <a:off x="8271933" y="3831307"/>
            <a:ext cx="3497667" cy="1862527"/>
          </a:xfrm>
        </p:spPr>
        <p:txBody>
          <a:bodyPr>
            <a:normAutofit/>
          </a:bodyPr>
          <a:lstStyle>
            <a:lvl1pPr>
              <a:buClr>
                <a:schemeClr val="accent1"/>
              </a:buClr>
              <a:defRPr sz="1867">
                <a:solidFill>
                  <a:schemeClr val="accent2"/>
                </a:solidFill>
              </a:defRPr>
            </a:lvl1pPr>
            <a:lvl2pPr>
              <a:buClr>
                <a:schemeClr val="tx2"/>
              </a:buClr>
              <a:defRPr sz="1600">
                <a:solidFill>
                  <a:schemeClr val="accent2"/>
                </a:solidFill>
              </a:defRPr>
            </a:lvl2pPr>
            <a:lvl3pPr>
              <a:buClr>
                <a:schemeClr val="accent5"/>
              </a:buClr>
              <a:defRPr sz="1467">
                <a:solidFill>
                  <a:schemeClr val="accent2"/>
                </a:solidFill>
              </a:defRPr>
            </a:lvl3pPr>
            <a:lvl4pPr>
              <a:buClr>
                <a:schemeClr val="accent3"/>
              </a:buClr>
              <a:defRPr sz="1400">
                <a:solidFill>
                  <a:schemeClr val="accent2"/>
                </a:solidFill>
              </a:defRPr>
            </a:lvl4pPr>
            <a:lvl5pPr>
              <a:buClr>
                <a:srgbClr val="001423"/>
              </a:buClr>
              <a:defRPr sz="1333">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9" name="Rectangle 23"/>
          <p:cNvSpPr>
            <a:spLocks noGrp="1" noChangeArrowheads="1"/>
          </p:cNvSpPr>
          <p:nvPr>
            <p:ph type="sldNum" sz="quarter" idx="15"/>
          </p:nvPr>
        </p:nvSpPr>
        <p:spPr/>
        <p:txBody>
          <a:bodyPr/>
          <a:lstStyle>
            <a:lvl1pPr>
              <a:defRPr/>
            </a:lvl1pPr>
          </a:lstStyle>
          <a:p>
            <a:fld id="{E9DFE005-E867-49F4-8965-A1E6A6266B77}" type="slidenum">
              <a:rPr lang="en-GB" altLang="en-US"/>
              <a:pPr/>
              <a:t>‹#›</a:t>
            </a:fld>
            <a:endParaRPr lang="en-GB" altLang="en-US" dirty="0"/>
          </a:p>
        </p:txBody>
      </p:sp>
      <p:sp>
        <p:nvSpPr>
          <p:cNvPr id="10" name="Rectangle 5"/>
          <p:cNvSpPr>
            <a:spLocks noGrp="1" noChangeArrowheads="1"/>
          </p:cNvSpPr>
          <p:nvPr>
            <p:ph type="ftr" sz="quarter" idx="16"/>
          </p:nvPr>
        </p:nvSpPr>
        <p:spPr>
          <a:xfrm>
            <a:off x="5564718" y="137584"/>
            <a:ext cx="3867149"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Presentation title</a:t>
            </a:r>
          </a:p>
        </p:txBody>
      </p:sp>
      <p:sp>
        <p:nvSpPr>
          <p:cNvPr id="11" name="Rectangle 81"/>
          <p:cNvSpPr>
            <a:spLocks noGrp="1" noChangeArrowheads="1"/>
          </p:cNvSpPr>
          <p:nvPr>
            <p:ph type="dt" sz="half" idx="17"/>
          </p:nvPr>
        </p:nvSpPr>
        <p:spPr>
          <a:xfrm>
            <a:off x="9582151" y="137584"/>
            <a:ext cx="1602316"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Date</a:t>
            </a:r>
          </a:p>
        </p:txBody>
      </p:sp>
    </p:spTree>
    <p:extLst>
      <p:ext uri="{BB962C8B-B14F-4D97-AF65-F5344CB8AC3E}">
        <p14:creationId xmlns:p14="http://schemas.microsoft.com/office/powerpoint/2010/main" val="4147772309"/>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Image background square">
    <p:spTree>
      <p:nvGrpSpPr>
        <p:cNvPr id="1" name=""/>
        <p:cNvGrpSpPr/>
        <p:nvPr/>
      </p:nvGrpSpPr>
      <p:grpSpPr>
        <a:xfrm>
          <a:off x="0" y="0"/>
          <a:ext cx="0" cy="0"/>
          <a:chOff x="0" y="0"/>
          <a:chExt cx="0" cy="0"/>
        </a:xfrm>
      </p:grpSpPr>
      <p:sp>
        <p:nvSpPr>
          <p:cNvPr id="9" name="Picture Placeholder 8"/>
          <p:cNvSpPr>
            <a:spLocks noGrp="1"/>
          </p:cNvSpPr>
          <p:nvPr>
            <p:ph type="pic" sz="quarter" idx="14"/>
          </p:nvPr>
        </p:nvSpPr>
        <p:spPr>
          <a:xfrm>
            <a:off x="0" y="0"/>
            <a:ext cx="12192000" cy="6858000"/>
          </a:xfrm>
          <a:solidFill>
            <a:schemeClr val="accent6"/>
          </a:solidFill>
        </p:spPr>
        <p:txBody>
          <a:bodyPr rIns="0" rtlCol="0" anchor="ctr">
            <a:normAutofit/>
          </a:bodyPr>
          <a:lstStyle>
            <a:lvl1pPr marL="0" indent="0" algn="ctr">
              <a:buNone/>
              <a:defRPr sz="933" baseline="0">
                <a:solidFill>
                  <a:schemeClr val="bg1"/>
                </a:solidFill>
              </a:defRPr>
            </a:lvl1pPr>
          </a:lstStyle>
          <a:p>
            <a:pPr lvl="0"/>
            <a:r>
              <a:rPr lang="en-US" noProof="0" dirty="0" smtClean="0"/>
              <a:t>Click icon to add picture</a:t>
            </a:r>
            <a:endParaRPr lang="en-GB" noProof="0" dirty="0"/>
          </a:p>
        </p:txBody>
      </p:sp>
      <p:sp>
        <p:nvSpPr>
          <p:cNvPr id="3" name="Rectangle 5"/>
          <p:cNvSpPr>
            <a:spLocks noGrp="1" noChangeArrowheads="1"/>
          </p:cNvSpPr>
          <p:nvPr>
            <p:ph type="ftr" sz="quarter" idx="15"/>
          </p:nvPr>
        </p:nvSpPr>
        <p:spPr>
          <a:xfrm>
            <a:off x="5564718" y="137584"/>
            <a:ext cx="3867149" cy="135467"/>
          </a:xfrm>
          <a:prstGeom prst="rect">
            <a:avLst/>
          </a:prstGeom>
        </p:spPr>
        <p:txBody>
          <a:bodyPr/>
          <a:lstStyle>
            <a:lvl1pPr algn="r" defTabSz="1171865" eaLnBrk="1" hangingPunct="1">
              <a:spcBef>
                <a:spcPct val="0"/>
              </a:spcBef>
              <a:defRPr sz="800" b="0">
                <a:solidFill>
                  <a:schemeClr val="bg1"/>
                </a:solidFill>
                <a:cs typeface="Arial" charset="0"/>
              </a:defRPr>
            </a:lvl1pPr>
          </a:lstStyle>
          <a:p>
            <a:pPr fontAlgn="base">
              <a:spcAft>
                <a:spcPct val="0"/>
              </a:spcAft>
              <a:defRPr/>
            </a:pPr>
            <a:r>
              <a:rPr lang="en-GB" dirty="0">
                <a:solidFill>
                  <a:srgbClr val="FFFFFF"/>
                </a:solidFill>
              </a:rPr>
              <a:t>Presentation title</a:t>
            </a:r>
          </a:p>
        </p:txBody>
      </p:sp>
      <p:sp>
        <p:nvSpPr>
          <p:cNvPr id="4" name="Rectangle 81"/>
          <p:cNvSpPr>
            <a:spLocks noGrp="1" noChangeArrowheads="1"/>
          </p:cNvSpPr>
          <p:nvPr>
            <p:ph type="dt" sz="half" idx="16"/>
          </p:nvPr>
        </p:nvSpPr>
        <p:spPr>
          <a:xfrm>
            <a:off x="9582151" y="137584"/>
            <a:ext cx="1602316" cy="135467"/>
          </a:xfrm>
          <a:prstGeom prst="rect">
            <a:avLst/>
          </a:prstGeom>
        </p:spPr>
        <p:txBody>
          <a:bodyPr/>
          <a:lstStyle>
            <a:lvl1pPr algn="r" defTabSz="1171865" eaLnBrk="1" hangingPunct="1">
              <a:spcBef>
                <a:spcPct val="0"/>
              </a:spcBef>
              <a:defRPr sz="800" b="0">
                <a:solidFill>
                  <a:schemeClr val="bg1"/>
                </a:solidFill>
                <a:cs typeface="Arial" charset="0"/>
              </a:defRPr>
            </a:lvl1pPr>
          </a:lstStyle>
          <a:p>
            <a:pPr fontAlgn="base">
              <a:spcAft>
                <a:spcPct val="0"/>
              </a:spcAft>
              <a:defRPr/>
            </a:pPr>
            <a:r>
              <a:rPr lang="en-GB" dirty="0">
                <a:solidFill>
                  <a:srgbClr val="FFFFFF"/>
                </a:solidFill>
              </a:rPr>
              <a:t>Date</a:t>
            </a:r>
          </a:p>
        </p:txBody>
      </p:sp>
      <p:sp>
        <p:nvSpPr>
          <p:cNvPr id="5" name="Slide Number Placeholder 23"/>
          <p:cNvSpPr>
            <a:spLocks noGrp="1" noChangeArrowheads="1"/>
          </p:cNvSpPr>
          <p:nvPr>
            <p:ph type="sldNum" sz="quarter" idx="17"/>
          </p:nvPr>
        </p:nvSpPr>
        <p:spPr/>
        <p:txBody>
          <a:bodyPr/>
          <a:lstStyle>
            <a:lvl1pPr>
              <a:defRPr>
                <a:solidFill>
                  <a:schemeClr val="bg1"/>
                </a:solidFill>
              </a:defRPr>
            </a:lvl1pPr>
          </a:lstStyle>
          <a:p>
            <a:fld id="{CACEB272-8D2F-48ED-B64C-D311BBCC595F}" type="slidenum">
              <a:rPr lang="en-GB" altLang="en-US">
                <a:solidFill>
                  <a:srgbClr val="FFFFFF"/>
                </a:solidFill>
              </a:rPr>
              <a:pPr/>
              <a:t>‹#›</a:t>
            </a:fld>
            <a:endParaRPr lang="en-GB" altLang="en-US" dirty="0">
              <a:solidFill>
                <a:srgbClr val="FFFFFF"/>
              </a:solidFill>
            </a:endParaRPr>
          </a:p>
        </p:txBody>
      </p:sp>
    </p:spTree>
    <p:extLst>
      <p:ext uri="{BB962C8B-B14F-4D97-AF65-F5344CB8AC3E}">
        <p14:creationId xmlns:p14="http://schemas.microsoft.com/office/powerpoint/2010/main" val="415396556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 top square">
    <p:spTree>
      <p:nvGrpSpPr>
        <p:cNvPr id="1" name=""/>
        <p:cNvGrpSpPr/>
        <p:nvPr/>
      </p:nvGrpSpPr>
      <p:grpSpPr>
        <a:xfrm>
          <a:off x="0" y="0"/>
          <a:ext cx="0" cy="0"/>
          <a:chOff x="0" y="0"/>
          <a:chExt cx="0" cy="0"/>
        </a:xfrm>
      </p:grpSpPr>
      <p:sp>
        <p:nvSpPr>
          <p:cNvPr id="9" name="Picture Placeholder 8"/>
          <p:cNvSpPr>
            <a:spLocks noGrp="1"/>
          </p:cNvSpPr>
          <p:nvPr>
            <p:ph type="pic" sz="quarter" idx="14"/>
          </p:nvPr>
        </p:nvSpPr>
        <p:spPr>
          <a:xfrm>
            <a:off x="0" y="0"/>
            <a:ext cx="12192000" cy="3531909"/>
          </a:xfrm>
          <a:solidFill>
            <a:schemeClr val="accent6"/>
          </a:solidFill>
        </p:spPr>
        <p:txBody>
          <a:bodyPr rIns="0" rtlCol="0" anchor="ctr">
            <a:normAutofit/>
          </a:bodyPr>
          <a:lstStyle>
            <a:lvl1pPr marL="0" indent="0" algn="ctr">
              <a:buNone/>
              <a:defRPr sz="933" baseline="0">
                <a:solidFill>
                  <a:schemeClr val="bg1"/>
                </a:solidFill>
              </a:defRPr>
            </a:lvl1pPr>
          </a:lstStyle>
          <a:p>
            <a:pPr lvl="0"/>
            <a:r>
              <a:rPr lang="en-US" noProof="0" dirty="0" smtClean="0"/>
              <a:t>Click icon to add picture</a:t>
            </a:r>
            <a:endParaRPr lang="en-GB" noProof="0" dirty="0"/>
          </a:p>
        </p:txBody>
      </p:sp>
      <p:sp>
        <p:nvSpPr>
          <p:cNvPr id="18" name="Content Placeholder 2"/>
          <p:cNvSpPr>
            <a:spLocks noGrp="1"/>
          </p:cNvSpPr>
          <p:nvPr>
            <p:ph idx="25"/>
          </p:nvPr>
        </p:nvSpPr>
        <p:spPr>
          <a:xfrm>
            <a:off x="422400" y="3831306"/>
            <a:ext cx="11347200" cy="1862527"/>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4" name="Rectangle 5"/>
          <p:cNvSpPr>
            <a:spLocks noGrp="1" noChangeArrowheads="1"/>
          </p:cNvSpPr>
          <p:nvPr>
            <p:ph type="ftr" sz="quarter" idx="26"/>
          </p:nvPr>
        </p:nvSpPr>
        <p:spPr>
          <a:xfrm>
            <a:off x="5564718" y="137584"/>
            <a:ext cx="3867149" cy="135467"/>
          </a:xfrm>
          <a:prstGeom prst="rect">
            <a:avLst/>
          </a:prstGeom>
        </p:spPr>
        <p:txBody>
          <a:bodyPr/>
          <a:lstStyle>
            <a:lvl1pPr algn="r" defTabSz="1171865" eaLnBrk="1" hangingPunct="1">
              <a:spcBef>
                <a:spcPct val="0"/>
              </a:spcBef>
              <a:defRPr sz="800" b="0">
                <a:solidFill>
                  <a:schemeClr val="bg1"/>
                </a:solidFill>
                <a:cs typeface="Arial" charset="0"/>
              </a:defRPr>
            </a:lvl1pPr>
          </a:lstStyle>
          <a:p>
            <a:pPr fontAlgn="base">
              <a:spcAft>
                <a:spcPct val="0"/>
              </a:spcAft>
              <a:defRPr/>
            </a:pPr>
            <a:r>
              <a:rPr lang="en-GB" dirty="0">
                <a:solidFill>
                  <a:srgbClr val="FFFFFF"/>
                </a:solidFill>
              </a:rPr>
              <a:t>Presentation title</a:t>
            </a:r>
          </a:p>
        </p:txBody>
      </p:sp>
      <p:sp>
        <p:nvSpPr>
          <p:cNvPr id="5" name="Rectangle 81"/>
          <p:cNvSpPr>
            <a:spLocks noGrp="1" noChangeArrowheads="1"/>
          </p:cNvSpPr>
          <p:nvPr>
            <p:ph type="dt" sz="half" idx="27"/>
          </p:nvPr>
        </p:nvSpPr>
        <p:spPr>
          <a:xfrm>
            <a:off x="9582151" y="137584"/>
            <a:ext cx="1602316" cy="135467"/>
          </a:xfrm>
          <a:prstGeom prst="rect">
            <a:avLst/>
          </a:prstGeom>
        </p:spPr>
        <p:txBody>
          <a:bodyPr/>
          <a:lstStyle>
            <a:lvl1pPr algn="r" defTabSz="1171865" eaLnBrk="1" hangingPunct="1">
              <a:spcBef>
                <a:spcPct val="0"/>
              </a:spcBef>
              <a:defRPr sz="800" b="0">
                <a:solidFill>
                  <a:schemeClr val="bg1"/>
                </a:solidFill>
                <a:cs typeface="Arial" charset="0"/>
              </a:defRPr>
            </a:lvl1pPr>
          </a:lstStyle>
          <a:p>
            <a:pPr fontAlgn="base">
              <a:spcAft>
                <a:spcPct val="0"/>
              </a:spcAft>
              <a:defRPr/>
            </a:pPr>
            <a:r>
              <a:rPr lang="en-GB" dirty="0">
                <a:solidFill>
                  <a:srgbClr val="FFFFFF"/>
                </a:solidFill>
              </a:rPr>
              <a:t>Date</a:t>
            </a:r>
          </a:p>
        </p:txBody>
      </p:sp>
      <p:sp>
        <p:nvSpPr>
          <p:cNvPr id="6" name="Slide Number Placeholder 23"/>
          <p:cNvSpPr>
            <a:spLocks noGrp="1" noChangeArrowheads="1"/>
          </p:cNvSpPr>
          <p:nvPr>
            <p:ph type="sldNum" sz="quarter" idx="28"/>
          </p:nvPr>
        </p:nvSpPr>
        <p:spPr/>
        <p:txBody>
          <a:bodyPr/>
          <a:lstStyle>
            <a:lvl1pPr>
              <a:defRPr>
                <a:solidFill>
                  <a:schemeClr val="bg1"/>
                </a:solidFill>
              </a:defRPr>
            </a:lvl1pPr>
          </a:lstStyle>
          <a:p>
            <a:fld id="{DBBA8817-351E-4F94-8434-39AD36AE7795}" type="slidenum">
              <a:rPr lang="en-GB" altLang="en-US">
                <a:solidFill>
                  <a:srgbClr val="FFFFFF"/>
                </a:solidFill>
              </a:rPr>
              <a:pPr/>
              <a:t>‹#›</a:t>
            </a:fld>
            <a:endParaRPr lang="en-GB" altLang="en-US" dirty="0">
              <a:solidFill>
                <a:srgbClr val="FFFFFF"/>
              </a:solidFill>
            </a:endParaRPr>
          </a:p>
        </p:txBody>
      </p:sp>
    </p:spTree>
    <p:extLst>
      <p:ext uri="{BB962C8B-B14F-4D97-AF65-F5344CB8AC3E}">
        <p14:creationId xmlns:p14="http://schemas.microsoft.com/office/powerpoint/2010/main" val="2490025440"/>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mage middle square">
    <p:spTree>
      <p:nvGrpSpPr>
        <p:cNvPr id="1" name=""/>
        <p:cNvGrpSpPr/>
        <p:nvPr/>
      </p:nvGrpSpPr>
      <p:grpSpPr>
        <a:xfrm>
          <a:off x="0" y="0"/>
          <a:ext cx="0" cy="0"/>
          <a:chOff x="0" y="0"/>
          <a:chExt cx="0" cy="0"/>
        </a:xfrm>
      </p:grpSpPr>
      <p:sp>
        <p:nvSpPr>
          <p:cNvPr id="9" name="Picture Placeholder 8"/>
          <p:cNvSpPr>
            <a:spLocks noGrp="1"/>
          </p:cNvSpPr>
          <p:nvPr>
            <p:ph type="pic" sz="quarter" idx="14"/>
          </p:nvPr>
        </p:nvSpPr>
        <p:spPr>
          <a:xfrm>
            <a:off x="0" y="1749632"/>
            <a:ext cx="12192000" cy="3941051"/>
          </a:xfrm>
          <a:solidFill>
            <a:schemeClr val="accent6"/>
          </a:solidFill>
        </p:spPr>
        <p:txBody>
          <a:bodyPr rIns="0" rtlCol="0" anchor="ctr">
            <a:normAutofit/>
          </a:bodyPr>
          <a:lstStyle>
            <a:lvl1pPr marL="0" indent="0" algn="ctr">
              <a:buNone/>
              <a:defRPr sz="933" baseline="0">
                <a:solidFill>
                  <a:schemeClr val="bg1"/>
                </a:solidFill>
              </a:defRPr>
            </a:lvl1pPr>
          </a:lstStyle>
          <a:p>
            <a:pPr lvl="0"/>
            <a:r>
              <a:rPr lang="en-US" noProof="0" dirty="0" smtClean="0"/>
              <a:t>Click icon to add picture</a:t>
            </a:r>
            <a:endParaRPr lang="en-GB" noProof="0" dirty="0"/>
          </a:p>
        </p:txBody>
      </p:sp>
      <p:sp>
        <p:nvSpPr>
          <p:cNvPr id="13"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4" name="Rectangle 23"/>
          <p:cNvSpPr>
            <a:spLocks noGrp="1" noChangeArrowheads="1"/>
          </p:cNvSpPr>
          <p:nvPr>
            <p:ph type="sldNum" sz="quarter" idx="15"/>
          </p:nvPr>
        </p:nvSpPr>
        <p:spPr/>
        <p:txBody>
          <a:bodyPr/>
          <a:lstStyle>
            <a:lvl1pPr>
              <a:defRPr/>
            </a:lvl1pPr>
          </a:lstStyle>
          <a:p>
            <a:fld id="{549A0EBC-5C87-41A8-B5AA-F20C50D3C781}" type="slidenum">
              <a:rPr lang="en-GB" altLang="en-US"/>
              <a:pPr/>
              <a:t>‹#›</a:t>
            </a:fld>
            <a:endParaRPr lang="en-GB" altLang="en-US" dirty="0"/>
          </a:p>
        </p:txBody>
      </p:sp>
      <p:sp>
        <p:nvSpPr>
          <p:cNvPr id="5" name="Rectangle 5"/>
          <p:cNvSpPr>
            <a:spLocks noGrp="1" noChangeArrowheads="1"/>
          </p:cNvSpPr>
          <p:nvPr>
            <p:ph type="ftr" sz="quarter" idx="16"/>
          </p:nvPr>
        </p:nvSpPr>
        <p:spPr>
          <a:xfrm>
            <a:off x="5564718" y="137584"/>
            <a:ext cx="3867149"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Presentation title</a:t>
            </a:r>
          </a:p>
        </p:txBody>
      </p:sp>
      <p:sp>
        <p:nvSpPr>
          <p:cNvPr id="6" name="Rectangle 81"/>
          <p:cNvSpPr>
            <a:spLocks noGrp="1" noChangeArrowheads="1"/>
          </p:cNvSpPr>
          <p:nvPr>
            <p:ph type="dt" sz="half" idx="17"/>
          </p:nvPr>
        </p:nvSpPr>
        <p:spPr>
          <a:xfrm>
            <a:off x="9582151" y="137584"/>
            <a:ext cx="1602316"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Date</a:t>
            </a:r>
          </a:p>
        </p:txBody>
      </p:sp>
    </p:spTree>
    <p:extLst>
      <p:ext uri="{BB962C8B-B14F-4D97-AF65-F5344CB8AC3E}">
        <p14:creationId xmlns:p14="http://schemas.microsoft.com/office/powerpoint/2010/main" val="1435764958"/>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mage left square">
    <p:spTree>
      <p:nvGrpSpPr>
        <p:cNvPr id="1" name=""/>
        <p:cNvGrpSpPr/>
        <p:nvPr/>
      </p:nvGrpSpPr>
      <p:grpSpPr>
        <a:xfrm>
          <a:off x="0" y="0"/>
          <a:ext cx="0" cy="0"/>
          <a:chOff x="0" y="0"/>
          <a:chExt cx="0" cy="0"/>
        </a:xfrm>
      </p:grpSpPr>
      <p:sp>
        <p:nvSpPr>
          <p:cNvPr id="9" name="Picture Placeholder 8"/>
          <p:cNvSpPr>
            <a:spLocks noGrp="1"/>
          </p:cNvSpPr>
          <p:nvPr>
            <p:ph type="pic" sz="quarter" idx="14"/>
          </p:nvPr>
        </p:nvSpPr>
        <p:spPr>
          <a:xfrm>
            <a:off x="0" y="0"/>
            <a:ext cx="6088520" cy="6858000"/>
          </a:xfrm>
          <a:solidFill>
            <a:schemeClr val="accent6"/>
          </a:solidFill>
        </p:spPr>
        <p:txBody>
          <a:bodyPr rIns="0" rtlCol="0" anchor="ctr">
            <a:normAutofit/>
          </a:bodyPr>
          <a:lstStyle>
            <a:lvl1pPr marL="0" indent="0" algn="ctr">
              <a:buNone/>
              <a:defRPr sz="933" baseline="0">
                <a:solidFill>
                  <a:schemeClr val="bg1"/>
                </a:solidFill>
              </a:defRPr>
            </a:lvl1pPr>
          </a:lstStyle>
          <a:p>
            <a:pPr lvl="0"/>
            <a:r>
              <a:rPr lang="en-US" noProof="0" dirty="0" smtClean="0"/>
              <a:t>Click icon to add picture</a:t>
            </a:r>
            <a:endParaRPr lang="en-GB" noProof="0" dirty="0"/>
          </a:p>
        </p:txBody>
      </p:sp>
      <p:sp>
        <p:nvSpPr>
          <p:cNvPr id="15" name="Title 1"/>
          <p:cNvSpPr>
            <a:spLocks noGrp="1"/>
          </p:cNvSpPr>
          <p:nvPr>
            <p:ph type="title"/>
          </p:nvPr>
        </p:nvSpPr>
        <p:spPr>
          <a:xfrm>
            <a:off x="6497928" y="687227"/>
            <a:ext cx="5271673" cy="521883"/>
          </a:xfrm>
        </p:spPr>
        <p:txBody>
          <a:bodyPr/>
          <a:lstStyle>
            <a:lvl1pPr>
              <a:defRPr sz="3200"/>
            </a:lvl1pPr>
          </a:lstStyle>
          <a:p>
            <a:r>
              <a:rPr lang="en-US" noProof="0" smtClean="0"/>
              <a:t>Click to edit Master title style</a:t>
            </a:r>
            <a:endParaRPr lang="en-GB" noProof="0" dirty="0"/>
          </a:p>
        </p:txBody>
      </p:sp>
      <p:sp>
        <p:nvSpPr>
          <p:cNvPr id="14" name="Content Placeholder 2"/>
          <p:cNvSpPr>
            <a:spLocks noGrp="1"/>
          </p:cNvSpPr>
          <p:nvPr>
            <p:ph idx="11"/>
          </p:nvPr>
        </p:nvSpPr>
        <p:spPr>
          <a:xfrm>
            <a:off x="6497928" y="1749631"/>
            <a:ext cx="5271673" cy="3941052"/>
          </a:xfrm>
        </p:spPr>
        <p:txBody>
          <a:bodyPr>
            <a:normAutofit/>
          </a:bodyPr>
          <a:lstStyle>
            <a:lvl1pPr>
              <a:buClr>
                <a:schemeClr val="accent1"/>
              </a:buClr>
              <a:defRPr sz="2400">
                <a:solidFill>
                  <a:schemeClr val="accent2"/>
                </a:solidFill>
              </a:defRPr>
            </a:lvl1pPr>
            <a:lvl2pPr>
              <a:buClr>
                <a:schemeClr val="tx2"/>
              </a:buClr>
              <a:defRPr sz="2133">
                <a:solidFill>
                  <a:schemeClr val="accent2"/>
                </a:solidFill>
              </a:defRPr>
            </a:lvl2pPr>
            <a:lvl3pPr>
              <a:buClr>
                <a:schemeClr val="accent5"/>
              </a:buClr>
              <a:defRPr sz="1867">
                <a:solidFill>
                  <a:schemeClr val="accent2"/>
                </a:solidFill>
              </a:defRPr>
            </a:lvl3pPr>
            <a:lvl4pPr>
              <a:buClr>
                <a:schemeClr val="accent3"/>
              </a:buClr>
              <a:defRPr sz="1600">
                <a:solidFill>
                  <a:schemeClr val="accent2"/>
                </a:solidFill>
              </a:defRPr>
            </a:lvl4pPr>
            <a:lvl5pPr>
              <a:buClr>
                <a:srgbClr val="001423"/>
              </a:buClr>
              <a:defRPr sz="1467">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5" name="Rectangle 5"/>
          <p:cNvSpPr>
            <a:spLocks noGrp="1" noChangeArrowheads="1"/>
          </p:cNvSpPr>
          <p:nvPr>
            <p:ph type="ftr" sz="quarter" idx="15"/>
          </p:nvPr>
        </p:nvSpPr>
        <p:spPr>
          <a:xfrm>
            <a:off x="6498167" y="137584"/>
            <a:ext cx="2933700" cy="135467"/>
          </a:xfrm>
          <a:prstGeom prst="rect">
            <a:avLst/>
          </a:prstGeom>
        </p:spPr>
        <p:txBody>
          <a:bodyPr/>
          <a:lstStyle>
            <a:lvl1pPr algn="r" defTabSz="1171865" eaLnBrk="1" hangingPunct="1">
              <a:spcBef>
                <a:spcPct val="0"/>
              </a:spcBef>
              <a:defRPr sz="800" b="0">
                <a:solidFill>
                  <a:schemeClr val="accent3"/>
                </a:solidFill>
                <a:cs typeface="Arial" charset="0"/>
              </a:defRPr>
            </a:lvl1pPr>
          </a:lstStyle>
          <a:p>
            <a:pPr fontAlgn="base">
              <a:spcAft>
                <a:spcPct val="0"/>
              </a:spcAft>
              <a:defRPr/>
            </a:pPr>
            <a:r>
              <a:rPr lang="en-GB" dirty="0">
                <a:solidFill>
                  <a:srgbClr val="82786F"/>
                </a:solidFill>
              </a:rPr>
              <a:t>Presentation title</a:t>
            </a:r>
          </a:p>
        </p:txBody>
      </p:sp>
      <p:sp>
        <p:nvSpPr>
          <p:cNvPr id="6" name="Rectangle 81"/>
          <p:cNvSpPr>
            <a:spLocks noGrp="1" noChangeArrowheads="1"/>
          </p:cNvSpPr>
          <p:nvPr>
            <p:ph type="dt" sz="half" idx="16"/>
          </p:nvPr>
        </p:nvSpPr>
        <p:spPr>
          <a:xfrm>
            <a:off x="9582151" y="137584"/>
            <a:ext cx="1602316" cy="135467"/>
          </a:xfrm>
          <a:prstGeom prst="rect">
            <a:avLst/>
          </a:prstGeom>
        </p:spPr>
        <p:txBody>
          <a:bodyPr/>
          <a:lstStyle>
            <a:lvl1pPr algn="r" defTabSz="1171865" eaLnBrk="1" hangingPunct="1">
              <a:spcBef>
                <a:spcPct val="0"/>
              </a:spcBef>
              <a:defRPr sz="800" b="0">
                <a:solidFill>
                  <a:schemeClr val="accent3"/>
                </a:solidFill>
                <a:cs typeface="Arial" charset="0"/>
              </a:defRPr>
            </a:lvl1pPr>
          </a:lstStyle>
          <a:p>
            <a:pPr fontAlgn="base">
              <a:spcAft>
                <a:spcPct val="0"/>
              </a:spcAft>
              <a:defRPr/>
            </a:pPr>
            <a:r>
              <a:rPr lang="en-GB" dirty="0">
                <a:solidFill>
                  <a:srgbClr val="82786F"/>
                </a:solidFill>
              </a:rPr>
              <a:t>Date</a:t>
            </a:r>
          </a:p>
        </p:txBody>
      </p:sp>
      <p:sp>
        <p:nvSpPr>
          <p:cNvPr id="7" name="Slide Number Placeholder 23"/>
          <p:cNvSpPr>
            <a:spLocks noGrp="1" noChangeArrowheads="1"/>
          </p:cNvSpPr>
          <p:nvPr>
            <p:ph type="sldNum" sz="quarter" idx="17"/>
          </p:nvPr>
        </p:nvSpPr>
        <p:spPr/>
        <p:txBody>
          <a:bodyPr/>
          <a:lstStyle>
            <a:lvl1pPr>
              <a:defRPr/>
            </a:lvl1pPr>
          </a:lstStyle>
          <a:p>
            <a:fld id="{C4F6EFDE-B4F6-4A7B-A75C-215156969B99}" type="slidenum">
              <a:rPr lang="en-GB" altLang="en-US"/>
              <a:pPr/>
              <a:t>‹#›</a:t>
            </a:fld>
            <a:endParaRPr lang="en-GB" altLang="en-US" dirty="0"/>
          </a:p>
        </p:txBody>
      </p:sp>
    </p:spTree>
    <p:extLst>
      <p:ext uri="{BB962C8B-B14F-4D97-AF65-F5344CB8AC3E}">
        <p14:creationId xmlns:p14="http://schemas.microsoft.com/office/powerpoint/2010/main" val="648394028"/>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mage large rounded">
    <p:spTree>
      <p:nvGrpSpPr>
        <p:cNvPr id="1" name=""/>
        <p:cNvGrpSpPr/>
        <p:nvPr/>
      </p:nvGrpSpPr>
      <p:grpSpPr>
        <a:xfrm>
          <a:off x="0" y="0"/>
          <a:ext cx="0" cy="0"/>
          <a:chOff x="0" y="0"/>
          <a:chExt cx="0" cy="0"/>
        </a:xfrm>
      </p:grpSpPr>
      <p:sp>
        <p:nvSpPr>
          <p:cNvPr id="10" name="Picture Placeholder 8"/>
          <p:cNvSpPr>
            <a:spLocks noGrp="1"/>
          </p:cNvSpPr>
          <p:nvPr>
            <p:ph type="pic" sz="quarter" idx="14"/>
          </p:nvPr>
        </p:nvSpPr>
        <p:spPr>
          <a:xfrm>
            <a:off x="422400" y="1749632"/>
            <a:ext cx="11347200" cy="3941051"/>
          </a:xfrm>
          <a:prstGeom prst="roundRect">
            <a:avLst>
              <a:gd name="adj" fmla="val 4683"/>
            </a:avLst>
          </a:prstGeom>
          <a:solidFill>
            <a:schemeClr val="accent6"/>
          </a:solidFill>
        </p:spPr>
        <p:txBody>
          <a:bodyPr rIns="0" rtlCol="0" anchor="ctr">
            <a:normAutofit/>
          </a:bodyPr>
          <a:lstStyle>
            <a:lvl1pPr marL="0" indent="0" algn="ctr">
              <a:buNone/>
              <a:defRPr sz="933" baseline="0">
                <a:solidFill>
                  <a:schemeClr val="bg1"/>
                </a:solidFill>
              </a:defRPr>
            </a:lvl1pPr>
          </a:lstStyle>
          <a:p>
            <a:pPr lvl="0"/>
            <a:r>
              <a:rPr lang="en-US" noProof="0" dirty="0" smtClean="0"/>
              <a:t>Click icon to add picture</a:t>
            </a:r>
            <a:endParaRPr lang="en-GB" noProof="0" dirty="0"/>
          </a:p>
        </p:txBody>
      </p:sp>
      <p:sp>
        <p:nvSpPr>
          <p:cNvPr id="11"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4" name="Rectangle 23"/>
          <p:cNvSpPr>
            <a:spLocks noGrp="1" noChangeArrowheads="1"/>
          </p:cNvSpPr>
          <p:nvPr>
            <p:ph type="sldNum" sz="quarter" idx="15"/>
          </p:nvPr>
        </p:nvSpPr>
        <p:spPr/>
        <p:txBody>
          <a:bodyPr/>
          <a:lstStyle>
            <a:lvl1pPr>
              <a:defRPr/>
            </a:lvl1pPr>
          </a:lstStyle>
          <a:p>
            <a:fld id="{83E6ED81-9C5F-45A6-BC48-E191071C2DEB}" type="slidenum">
              <a:rPr lang="en-GB" altLang="en-US"/>
              <a:pPr/>
              <a:t>‹#›</a:t>
            </a:fld>
            <a:endParaRPr lang="en-GB" altLang="en-US" dirty="0"/>
          </a:p>
        </p:txBody>
      </p:sp>
      <p:sp>
        <p:nvSpPr>
          <p:cNvPr id="5" name="Rectangle 5"/>
          <p:cNvSpPr>
            <a:spLocks noGrp="1" noChangeArrowheads="1"/>
          </p:cNvSpPr>
          <p:nvPr>
            <p:ph type="ftr" sz="quarter" idx="16"/>
          </p:nvPr>
        </p:nvSpPr>
        <p:spPr>
          <a:xfrm>
            <a:off x="5564718" y="137584"/>
            <a:ext cx="3867149"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Presentation title</a:t>
            </a:r>
          </a:p>
        </p:txBody>
      </p:sp>
      <p:sp>
        <p:nvSpPr>
          <p:cNvPr id="6" name="Rectangle 81"/>
          <p:cNvSpPr>
            <a:spLocks noGrp="1" noChangeArrowheads="1"/>
          </p:cNvSpPr>
          <p:nvPr>
            <p:ph type="dt" sz="half" idx="17"/>
          </p:nvPr>
        </p:nvSpPr>
        <p:spPr>
          <a:xfrm>
            <a:off x="9582151" y="137584"/>
            <a:ext cx="1602316"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Date</a:t>
            </a:r>
          </a:p>
        </p:txBody>
      </p:sp>
    </p:spTree>
    <p:extLst>
      <p:ext uri="{BB962C8B-B14F-4D97-AF65-F5344CB8AC3E}">
        <p14:creationId xmlns:p14="http://schemas.microsoft.com/office/powerpoint/2010/main" val="134519959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mage 1/2 rounded">
    <p:spTree>
      <p:nvGrpSpPr>
        <p:cNvPr id="1" name=""/>
        <p:cNvGrpSpPr/>
        <p:nvPr/>
      </p:nvGrpSpPr>
      <p:grpSpPr>
        <a:xfrm>
          <a:off x="0" y="0"/>
          <a:ext cx="0" cy="0"/>
          <a:chOff x="0" y="0"/>
          <a:chExt cx="0" cy="0"/>
        </a:xfrm>
      </p:grpSpPr>
      <p:sp>
        <p:nvSpPr>
          <p:cNvPr id="10" name="Picture Placeholder 8"/>
          <p:cNvSpPr>
            <a:spLocks noGrp="1"/>
          </p:cNvSpPr>
          <p:nvPr>
            <p:ph type="pic" sz="quarter" idx="14"/>
          </p:nvPr>
        </p:nvSpPr>
        <p:spPr>
          <a:xfrm>
            <a:off x="6308548" y="1749632"/>
            <a:ext cx="5458357" cy="3941051"/>
          </a:xfrm>
          <a:prstGeom prst="roundRect">
            <a:avLst>
              <a:gd name="adj" fmla="val 3924"/>
            </a:avLst>
          </a:prstGeom>
          <a:solidFill>
            <a:schemeClr val="accent6"/>
          </a:solidFill>
        </p:spPr>
        <p:txBody>
          <a:bodyPr rIns="0" rtlCol="0" anchor="ctr">
            <a:normAutofit/>
          </a:bodyPr>
          <a:lstStyle>
            <a:lvl1pPr marL="0" indent="0" algn="ctr">
              <a:buNone/>
              <a:defRPr sz="933" baseline="0">
                <a:solidFill>
                  <a:schemeClr val="bg1"/>
                </a:solidFill>
              </a:defRPr>
            </a:lvl1pPr>
          </a:lstStyle>
          <a:p>
            <a:pPr lvl="0"/>
            <a:r>
              <a:rPr lang="en-US" noProof="0" dirty="0" smtClean="0"/>
              <a:t>Click icon to add picture</a:t>
            </a:r>
            <a:endParaRPr lang="en-GB" noProof="0" dirty="0"/>
          </a:p>
        </p:txBody>
      </p:sp>
      <p:sp>
        <p:nvSpPr>
          <p:cNvPr id="13"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26" name="Content Placeholder 2"/>
          <p:cNvSpPr>
            <a:spLocks noGrp="1"/>
          </p:cNvSpPr>
          <p:nvPr>
            <p:ph idx="1"/>
          </p:nvPr>
        </p:nvSpPr>
        <p:spPr>
          <a:xfrm>
            <a:off x="422401" y="1749631"/>
            <a:ext cx="5462400" cy="3941052"/>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5" name="Rectangle 23"/>
          <p:cNvSpPr>
            <a:spLocks noGrp="1" noChangeArrowheads="1"/>
          </p:cNvSpPr>
          <p:nvPr>
            <p:ph type="sldNum" sz="quarter" idx="15"/>
          </p:nvPr>
        </p:nvSpPr>
        <p:spPr/>
        <p:txBody>
          <a:bodyPr/>
          <a:lstStyle>
            <a:lvl1pPr>
              <a:defRPr/>
            </a:lvl1pPr>
          </a:lstStyle>
          <a:p>
            <a:fld id="{E52B121D-8B87-4FB0-8487-02A530D844D3}" type="slidenum">
              <a:rPr lang="en-GB" altLang="en-US"/>
              <a:pPr/>
              <a:t>‹#›</a:t>
            </a:fld>
            <a:endParaRPr lang="en-GB" altLang="en-US" dirty="0"/>
          </a:p>
        </p:txBody>
      </p:sp>
      <p:sp>
        <p:nvSpPr>
          <p:cNvPr id="6" name="Footer Placeholder 5"/>
          <p:cNvSpPr>
            <a:spLocks noGrp="1" noChangeArrowheads="1"/>
          </p:cNvSpPr>
          <p:nvPr>
            <p:ph type="ftr" sz="quarter" idx="16"/>
          </p:nvPr>
        </p:nvSpPr>
        <p:spPr>
          <a:xfrm>
            <a:off x="5564718" y="137584"/>
            <a:ext cx="3867149"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Presentation title</a:t>
            </a:r>
          </a:p>
        </p:txBody>
      </p:sp>
      <p:sp>
        <p:nvSpPr>
          <p:cNvPr id="7" name="Rectangle 81"/>
          <p:cNvSpPr>
            <a:spLocks noGrp="1" noChangeArrowheads="1"/>
          </p:cNvSpPr>
          <p:nvPr>
            <p:ph type="dt" sz="half" idx="17"/>
          </p:nvPr>
        </p:nvSpPr>
        <p:spPr>
          <a:xfrm>
            <a:off x="9582151" y="137584"/>
            <a:ext cx="1602316"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Date</a:t>
            </a:r>
          </a:p>
        </p:txBody>
      </p:sp>
    </p:spTree>
    <p:extLst>
      <p:ext uri="{BB962C8B-B14F-4D97-AF65-F5344CB8AC3E}">
        <p14:creationId xmlns:p14="http://schemas.microsoft.com/office/powerpoint/2010/main" val="3841913245"/>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mage 1/3 rounded">
    <p:spTree>
      <p:nvGrpSpPr>
        <p:cNvPr id="1" name=""/>
        <p:cNvGrpSpPr/>
        <p:nvPr/>
      </p:nvGrpSpPr>
      <p:grpSpPr>
        <a:xfrm>
          <a:off x="0" y="0"/>
          <a:ext cx="0" cy="0"/>
          <a:chOff x="0" y="0"/>
          <a:chExt cx="0" cy="0"/>
        </a:xfrm>
      </p:grpSpPr>
      <p:sp>
        <p:nvSpPr>
          <p:cNvPr id="12" name="Content Placeholder 2"/>
          <p:cNvSpPr>
            <a:spLocks noGrp="1"/>
          </p:cNvSpPr>
          <p:nvPr>
            <p:ph idx="18"/>
          </p:nvPr>
        </p:nvSpPr>
        <p:spPr>
          <a:xfrm>
            <a:off x="425095" y="1749631"/>
            <a:ext cx="7419508" cy="3941052"/>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Picture Placeholder 8"/>
          <p:cNvSpPr>
            <a:spLocks noGrp="1"/>
          </p:cNvSpPr>
          <p:nvPr>
            <p:ph type="pic" sz="quarter" idx="14"/>
          </p:nvPr>
        </p:nvSpPr>
        <p:spPr>
          <a:xfrm>
            <a:off x="8269697" y="1749632"/>
            <a:ext cx="3499903" cy="3941051"/>
          </a:xfrm>
          <a:prstGeom prst="roundRect">
            <a:avLst>
              <a:gd name="adj" fmla="val 4084"/>
            </a:avLst>
          </a:prstGeom>
          <a:solidFill>
            <a:schemeClr val="accent6"/>
          </a:solidFill>
        </p:spPr>
        <p:txBody>
          <a:bodyPr rIns="0" rtlCol="0" anchor="ctr">
            <a:normAutofit/>
          </a:bodyPr>
          <a:lstStyle>
            <a:lvl1pPr marL="0" indent="0" algn="ctr">
              <a:buNone/>
              <a:defRPr sz="933" baseline="0">
                <a:solidFill>
                  <a:schemeClr val="bg1"/>
                </a:solidFill>
              </a:defRPr>
            </a:lvl1pPr>
          </a:lstStyle>
          <a:p>
            <a:pPr lvl="0"/>
            <a:r>
              <a:rPr lang="en-US" noProof="0" dirty="0" smtClean="0"/>
              <a:t>Click icon to add picture</a:t>
            </a:r>
            <a:endParaRPr lang="en-GB" noProof="0" dirty="0"/>
          </a:p>
        </p:txBody>
      </p:sp>
      <p:sp>
        <p:nvSpPr>
          <p:cNvPr id="11"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5" name="Rectangle 23"/>
          <p:cNvSpPr>
            <a:spLocks noGrp="1" noChangeArrowheads="1"/>
          </p:cNvSpPr>
          <p:nvPr>
            <p:ph type="sldNum" sz="quarter" idx="19"/>
          </p:nvPr>
        </p:nvSpPr>
        <p:spPr/>
        <p:txBody>
          <a:bodyPr/>
          <a:lstStyle>
            <a:lvl1pPr>
              <a:defRPr/>
            </a:lvl1pPr>
          </a:lstStyle>
          <a:p>
            <a:fld id="{C5D109D4-5EFD-4C69-A4DA-C875924D59A0}" type="slidenum">
              <a:rPr lang="en-GB" altLang="en-US"/>
              <a:pPr/>
              <a:t>‹#›</a:t>
            </a:fld>
            <a:endParaRPr lang="en-GB" altLang="en-US" dirty="0"/>
          </a:p>
        </p:txBody>
      </p:sp>
      <p:sp>
        <p:nvSpPr>
          <p:cNvPr id="7" name="Rectangle 5"/>
          <p:cNvSpPr>
            <a:spLocks noGrp="1" noChangeArrowheads="1"/>
          </p:cNvSpPr>
          <p:nvPr>
            <p:ph type="ftr" sz="quarter" idx="20"/>
          </p:nvPr>
        </p:nvSpPr>
        <p:spPr>
          <a:xfrm>
            <a:off x="5564718" y="137584"/>
            <a:ext cx="3867149"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Presentation title</a:t>
            </a:r>
          </a:p>
        </p:txBody>
      </p:sp>
      <p:sp>
        <p:nvSpPr>
          <p:cNvPr id="8" name="Rectangle 81"/>
          <p:cNvSpPr>
            <a:spLocks noGrp="1" noChangeArrowheads="1"/>
          </p:cNvSpPr>
          <p:nvPr>
            <p:ph type="dt" sz="half" idx="21"/>
          </p:nvPr>
        </p:nvSpPr>
        <p:spPr>
          <a:xfrm>
            <a:off x="9582151" y="137584"/>
            <a:ext cx="1602316"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Date</a:t>
            </a:r>
          </a:p>
        </p:txBody>
      </p:sp>
    </p:spTree>
    <p:extLst>
      <p:ext uri="{BB962C8B-B14F-4D97-AF65-F5344CB8AC3E}">
        <p14:creationId xmlns:p14="http://schemas.microsoft.com/office/powerpoint/2010/main" val="1367953354"/>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mage 1/4 rounded">
    <p:spTree>
      <p:nvGrpSpPr>
        <p:cNvPr id="1" name=""/>
        <p:cNvGrpSpPr/>
        <p:nvPr/>
      </p:nvGrpSpPr>
      <p:grpSpPr>
        <a:xfrm>
          <a:off x="0" y="0"/>
          <a:ext cx="0" cy="0"/>
          <a:chOff x="0" y="0"/>
          <a:chExt cx="0" cy="0"/>
        </a:xfrm>
      </p:grpSpPr>
      <p:sp>
        <p:nvSpPr>
          <p:cNvPr id="12" name="Picture Placeholder 8"/>
          <p:cNvSpPr>
            <a:spLocks noGrp="1"/>
          </p:cNvSpPr>
          <p:nvPr>
            <p:ph type="pic" sz="quarter" idx="27"/>
          </p:nvPr>
        </p:nvSpPr>
        <p:spPr>
          <a:xfrm>
            <a:off x="9249600" y="1749632"/>
            <a:ext cx="2520000" cy="3941051"/>
          </a:xfrm>
          <a:prstGeom prst="roundRect">
            <a:avLst>
              <a:gd name="adj" fmla="val 5068"/>
            </a:avLst>
          </a:prstGeom>
          <a:solidFill>
            <a:schemeClr val="accent6"/>
          </a:solidFill>
        </p:spPr>
        <p:txBody>
          <a:bodyPr rIns="0" rtlCol="0" anchor="ctr">
            <a:normAutofit/>
          </a:bodyPr>
          <a:lstStyle>
            <a:lvl1pPr marL="0" indent="0" algn="ctr">
              <a:buNone/>
              <a:defRPr sz="933" baseline="0">
                <a:solidFill>
                  <a:schemeClr val="bg1"/>
                </a:solidFill>
              </a:defRPr>
            </a:lvl1pPr>
          </a:lstStyle>
          <a:p>
            <a:pPr lvl="0"/>
            <a:r>
              <a:rPr lang="en-US" noProof="0" dirty="0" smtClean="0"/>
              <a:t>Click icon to add picture</a:t>
            </a:r>
            <a:endParaRPr lang="en-GB" noProof="0" dirty="0"/>
          </a:p>
        </p:txBody>
      </p:sp>
      <p:sp>
        <p:nvSpPr>
          <p:cNvPr id="14" name="Content Placeholder 2"/>
          <p:cNvSpPr>
            <a:spLocks noGrp="1"/>
          </p:cNvSpPr>
          <p:nvPr>
            <p:ph idx="18"/>
          </p:nvPr>
        </p:nvSpPr>
        <p:spPr>
          <a:xfrm>
            <a:off x="425096" y="1749631"/>
            <a:ext cx="8411849" cy="3941052"/>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11"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5" name="Rectangle 23"/>
          <p:cNvSpPr>
            <a:spLocks noGrp="1" noChangeArrowheads="1"/>
          </p:cNvSpPr>
          <p:nvPr>
            <p:ph type="sldNum" sz="quarter" idx="28"/>
          </p:nvPr>
        </p:nvSpPr>
        <p:spPr/>
        <p:txBody>
          <a:bodyPr/>
          <a:lstStyle>
            <a:lvl1pPr>
              <a:defRPr/>
            </a:lvl1pPr>
          </a:lstStyle>
          <a:p>
            <a:fld id="{B2A10F53-9651-4E04-9B82-448FD4B6E23B}" type="slidenum">
              <a:rPr lang="en-GB" altLang="en-US"/>
              <a:pPr/>
              <a:t>‹#›</a:t>
            </a:fld>
            <a:endParaRPr lang="en-GB" altLang="en-US" dirty="0"/>
          </a:p>
        </p:txBody>
      </p:sp>
      <p:sp>
        <p:nvSpPr>
          <p:cNvPr id="6" name="Footer Placeholder 5"/>
          <p:cNvSpPr>
            <a:spLocks noGrp="1" noChangeArrowheads="1"/>
          </p:cNvSpPr>
          <p:nvPr>
            <p:ph type="ftr" sz="quarter" idx="29"/>
          </p:nvPr>
        </p:nvSpPr>
        <p:spPr>
          <a:xfrm>
            <a:off x="5564718" y="137584"/>
            <a:ext cx="3867149"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Presentation title</a:t>
            </a:r>
          </a:p>
        </p:txBody>
      </p:sp>
      <p:sp>
        <p:nvSpPr>
          <p:cNvPr id="7" name="Rectangle 81"/>
          <p:cNvSpPr>
            <a:spLocks noGrp="1" noChangeArrowheads="1"/>
          </p:cNvSpPr>
          <p:nvPr>
            <p:ph type="dt" sz="half" idx="30"/>
          </p:nvPr>
        </p:nvSpPr>
        <p:spPr>
          <a:xfrm>
            <a:off x="9582151" y="137584"/>
            <a:ext cx="1602316"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Date</a:t>
            </a:r>
          </a:p>
        </p:txBody>
      </p:sp>
    </p:spTree>
    <p:extLst>
      <p:ext uri="{BB962C8B-B14F-4D97-AF65-F5344CB8AC3E}">
        <p14:creationId xmlns:p14="http://schemas.microsoft.com/office/powerpoint/2010/main" val="239638779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rmal">
    <p:spTree>
      <p:nvGrpSpPr>
        <p:cNvPr id="1" name=""/>
        <p:cNvGrpSpPr/>
        <p:nvPr/>
      </p:nvGrpSpPr>
      <p:grpSpPr>
        <a:xfrm>
          <a:off x="0" y="0"/>
          <a:ext cx="0" cy="0"/>
          <a:chOff x="0" y="0"/>
          <a:chExt cx="0" cy="0"/>
        </a:xfrm>
      </p:grpSpPr>
      <p:sp>
        <p:nvSpPr>
          <p:cNvPr id="6" name="Content Placeholder 2"/>
          <p:cNvSpPr>
            <a:spLocks noGrp="1"/>
          </p:cNvSpPr>
          <p:nvPr>
            <p:ph idx="1"/>
          </p:nvPr>
        </p:nvSpPr>
        <p:spPr>
          <a:xfrm>
            <a:off x="422400" y="1749631"/>
            <a:ext cx="11347200" cy="3941052"/>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GB" noProof="0" dirty="0"/>
          </a:p>
        </p:txBody>
      </p:sp>
      <p:sp>
        <p:nvSpPr>
          <p:cNvPr id="11" name="Title 1"/>
          <p:cNvSpPr>
            <a:spLocks noGrp="1"/>
          </p:cNvSpPr>
          <p:nvPr>
            <p:ph type="title"/>
          </p:nvPr>
        </p:nvSpPr>
        <p:spPr>
          <a:xfrm>
            <a:off x="422400" y="687227"/>
            <a:ext cx="11347200" cy="521883"/>
          </a:xfrm>
        </p:spPr>
        <p:txBody>
          <a:bodyPr/>
          <a:lstStyle>
            <a:lvl1pPr>
              <a:defRPr sz="3200"/>
            </a:lvl1pPr>
          </a:lstStyle>
          <a:p>
            <a:r>
              <a:rPr lang="en-US" noProof="0" dirty="0" smtClean="0"/>
              <a:t>Click to edit Master title style</a:t>
            </a:r>
            <a:endParaRPr lang="en-GB" noProof="0" dirty="0"/>
          </a:p>
        </p:txBody>
      </p:sp>
      <p:sp>
        <p:nvSpPr>
          <p:cNvPr id="4" name="Rectangle 23"/>
          <p:cNvSpPr>
            <a:spLocks noGrp="1" noChangeArrowheads="1"/>
          </p:cNvSpPr>
          <p:nvPr>
            <p:ph type="sldNum" sz="quarter" idx="10"/>
          </p:nvPr>
        </p:nvSpPr>
        <p:spPr>
          <a:ln/>
        </p:spPr>
        <p:txBody>
          <a:bodyPr/>
          <a:lstStyle>
            <a:lvl1pPr>
              <a:defRPr/>
            </a:lvl1pPr>
          </a:lstStyle>
          <a:p>
            <a:fld id="{3ADBF3DE-016F-4337-AB21-411C77A9FB5B}" type="slidenum">
              <a:rPr lang="en-GB" altLang="en-US"/>
              <a:pPr/>
              <a:t>‹#›</a:t>
            </a:fld>
            <a:endParaRPr lang="en-GB" altLang="en-US" dirty="0"/>
          </a:p>
        </p:txBody>
      </p:sp>
    </p:spTree>
    <p:extLst>
      <p:ext uri="{BB962C8B-B14F-4D97-AF65-F5344CB8AC3E}">
        <p14:creationId xmlns:p14="http://schemas.microsoft.com/office/powerpoint/2010/main" val="4033498222"/>
      </p:ext>
    </p:extLst>
  </p:cSld>
  <p:clrMapOvr>
    <a:masterClrMapping/>
  </p:clrMapOvr>
  <p:transition/>
  <p:extLst>
    <p:ext uri="{DCECCB84-F9BA-43D5-87BE-67443E8EF086}">
      <p15:sldGuideLst xmlns:p15="http://schemas.microsoft.com/office/powerpoint/2012/main">
        <p15:guide id="1" pos="264">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 images rounded">
    <p:spTree>
      <p:nvGrpSpPr>
        <p:cNvPr id="1" name=""/>
        <p:cNvGrpSpPr/>
        <p:nvPr/>
      </p:nvGrpSpPr>
      <p:grpSpPr>
        <a:xfrm>
          <a:off x="0" y="0"/>
          <a:ext cx="0" cy="0"/>
          <a:chOff x="0" y="0"/>
          <a:chExt cx="0" cy="0"/>
        </a:xfrm>
      </p:grpSpPr>
      <p:sp>
        <p:nvSpPr>
          <p:cNvPr id="17" name="Content Placeholder 2"/>
          <p:cNvSpPr>
            <a:spLocks noGrp="1"/>
          </p:cNvSpPr>
          <p:nvPr>
            <p:ph idx="18"/>
          </p:nvPr>
        </p:nvSpPr>
        <p:spPr>
          <a:xfrm>
            <a:off x="425095" y="1749631"/>
            <a:ext cx="5466201" cy="3941052"/>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9"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29" name="Picture Placeholder 8"/>
          <p:cNvSpPr>
            <a:spLocks noGrp="1"/>
          </p:cNvSpPr>
          <p:nvPr>
            <p:ph type="pic" sz="quarter" idx="27"/>
          </p:nvPr>
        </p:nvSpPr>
        <p:spPr>
          <a:xfrm>
            <a:off x="9249600" y="1749632"/>
            <a:ext cx="2520000" cy="3941051"/>
          </a:xfrm>
          <a:prstGeom prst="roundRect">
            <a:avLst>
              <a:gd name="adj" fmla="val 5068"/>
            </a:avLst>
          </a:prstGeom>
          <a:solidFill>
            <a:schemeClr val="accent6"/>
          </a:solidFill>
        </p:spPr>
        <p:txBody>
          <a:bodyPr rIns="0" rtlCol="0" anchor="ctr">
            <a:normAutofit/>
          </a:bodyPr>
          <a:lstStyle>
            <a:lvl1pPr marL="0" indent="0" algn="ctr">
              <a:buNone/>
              <a:defRPr sz="933" baseline="0">
                <a:solidFill>
                  <a:schemeClr val="bg1"/>
                </a:solidFill>
              </a:defRPr>
            </a:lvl1pPr>
          </a:lstStyle>
          <a:p>
            <a:pPr lvl="0"/>
            <a:r>
              <a:rPr lang="en-US" noProof="0" dirty="0" smtClean="0"/>
              <a:t>Click icon to add picture</a:t>
            </a:r>
            <a:endParaRPr lang="en-GB" noProof="0" dirty="0"/>
          </a:p>
        </p:txBody>
      </p:sp>
      <p:sp>
        <p:nvSpPr>
          <p:cNvPr id="30" name="Picture Placeholder 8"/>
          <p:cNvSpPr>
            <a:spLocks noGrp="1"/>
          </p:cNvSpPr>
          <p:nvPr>
            <p:ph type="pic" sz="quarter" idx="28"/>
          </p:nvPr>
        </p:nvSpPr>
        <p:spPr>
          <a:xfrm>
            <a:off x="6302499" y="1749629"/>
            <a:ext cx="2520000" cy="3941051"/>
          </a:xfrm>
          <a:prstGeom prst="roundRect">
            <a:avLst>
              <a:gd name="adj" fmla="val 5068"/>
            </a:avLst>
          </a:prstGeom>
          <a:solidFill>
            <a:schemeClr val="accent6"/>
          </a:solidFill>
        </p:spPr>
        <p:txBody>
          <a:bodyPr rIns="0" rtlCol="0" anchor="ctr">
            <a:normAutofit/>
          </a:bodyPr>
          <a:lstStyle>
            <a:lvl1pPr marL="0" indent="0" algn="ctr">
              <a:buNone/>
              <a:defRPr sz="933" baseline="0">
                <a:solidFill>
                  <a:schemeClr val="bg1"/>
                </a:solidFill>
              </a:defRPr>
            </a:lvl1pPr>
          </a:lstStyle>
          <a:p>
            <a:pPr lvl="0"/>
            <a:r>
              <a:rPr lang="en-US" noProof="0" dirty="0" smtClean="0"/>
              <a:t>Click icon to add picture</a:t>
            </a:r>
            <a:endParaRPr lang="en-GB" noProof="0" dirty="0"/>
          </a:p>
        </p:txBody>
      </p:sp>
      <p:sp>
        <p:nvSpPr>
          <p:cNvPr id="6" name="Rectangle 23"/>
          <p:cNvSpPr>
            <a:spLocks noGrp="1" noChangeArrowheads="1"/>
          </p:cNvSpPr>
          <p:nvPr>
            <p:ph type="sldNum" sz="quarter" idx="29"/>
          </p:nvPr>
        </p:nvSpPr>
        <p:spPr/>
        <p:txBody>
          <a:bodyPr/>
          <a:lstStyle>
            <a:lvl1pPr>
              <a:defRPr/>
            </a:lvl1pPr>
          </a:lstStyle>
          <a:p>
            <a:fld id="{3BFA91D2-E0D3-49B1-AABF-EE01E49712C4}" type="slidenum">
              <a:rPr lang="en-GB" altLang="en-US"/>
              <a:pPr/>
              <a:t>‹#›</a:t>
            </a:fld>
            <a:endParaRPr lang="en-GB" altLang="en-US" dirty="0"/>
          </a:p>
        </p:txBody>
      </p:sp>
      <p:sp>
        <p:nvSpPr>
          <p:cNvPr id="7" name="Rectangle 5"/>
          <p:cNvSpPr>
            <a:spLocks noGrp="1" noChangeArrowheads="1"/>
          </p:cNvSpPr>
          <p:nvPr>
            <p:ph type="ftr" sz="quarter" idx="30"/>
          </p:nvPr>
        </p:nvSpPr>
        <p:spPr>
          <a:xfrm>
            <a:off x="5564718" y="137584"/>
            <a:ext cx="3867149"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Presentation title</a:t>
            </a:r>
          </a:p>
        </p:txBody>
      </p:sp>
      <p:sp>
        <p:nvSpPr>
          <p:cNvPr id="8" name="Rectangle 81"/>
          <p:cNvSpPr>
            <a:spLocks noGrp="1" noChangeArrowheads="1"/>
          </p:cNvSpPr>
          <p:nvPr>
            <p:ph type="dt" sz="half" idx="31"/>
          </p:nvPr>
        </p:nvSpPr>
        <p:spPr>
          <a:xfrm>
            <a:off x="9582151" y="137584"/>
            <a:ext cx="1602316"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Date</a:t>
            </a:r>
          </a:p>
        </p:txBody>
      </p:sp>
    </p:spTree>
    <p:extLst>
      <p:ext uri="{BB962C8B-B14F-4D97-AF65-F5344CB8AC3E}">
        <p14:creationId xmlns:p14="http://schemas.microsoft.com/office/powerpoint/2010/main" val="723758906"/>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 images rounded">
    <p:spTree>
      <p:nvGrpSpPr>
        <p:cNvPr id="1" name=""/>
        <p:cNvGrpSpPr/>
        <p:nvPr/>
      </p:nvGrpSpPr>
      <p:grpSpPr>
        <a:xfrm>
          <a:off x="0" y="0"/>
          <a:ext cx="0" cy="0"/>
          <a:chOff x="0" y="0"/>
          <a:chExt cx="0" cy="0"/>
        </a:xfrm>
      </p:grpSpPr>
      <p:sp>
        <p:nvSpPr>
          <p:cNvPr id="15"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29" name="Picture Placeholder 8"/>
          <p:cNvSpPr>
            <a:spLocks noGrp="1"/>
          </p:cNvSpPr>
          <p:nvPr>
            <p:ph type="pic" sz="quarter" idx="27"/>
          </p:nvPr>
        </p:nvSpPr>
        <p:spPr>
          <a:xfrm>
            <a:off x="9249600" y="1749632"/>
            <a:ext cx="2520000" cy="3941051"/>
          </a:xfrm>
          <a:prstGeom prst="roundRect">
            <a:avLst>
              <a:gd name="adj" fmla="val 5068"/>
            </a:avLst>
          </a:prstGeom>
          <a:solidFill>
            <a:schemeClr val="accent6"/>
          </a:solidFill>
        </p:spPr>
        <p:txBody>
          <a:bodyPr rIns="0" rtlCol="0" anchor="ctr">
            <a:normAutofit/>
          </a:bodyPr>
          <a:lstStyle>
            <a:lvl1pPr marL="0" indent="0" algn="ctr">
              <a:buNone/>
              <a:defRPr sz="933" baseline="0">
                <a:solidFill>
                  <a:schemeClr val="bg1"/>
                </a:solidFill>
              </a:defRPr>
            </a:lvl1pPr>
          </a:lstStyle>
          <a:p>
            <a:pPr lvl="0"/>
            <a:r>
              <a:rPr lang="en-US" noProof="0" dirty="0" smtClean="0"/>
              <a:t>Click icon to add picture</a:t>
            </a:r>
            <a:endParaRPr lang="en-GB" noProof="0" dirty="0"/>
          </a:p>
        </p:txBody>
      </p:sp>
      <p:sp>
        <p:nvSpPr>
          <p:cNvPr id="30" name="Picture Placeholder 8"/>
          <p:cNvSpPr>
            <a:spLocks noGrp="1"/>
          </p:cNvSpPr>
          <p:nvPr>
            <p:ph type="pic" sz="quarter" idx="28"/>
          </p:nvPr>
        </p:nvSpPr>
        <p:spPr>
          <a:xfrm>
            <a:off x="6302499" y="1749629"/>
            <a:ext cx="2520000" cy="3941051"/>
          </a:xfrm>
          <a:prstGeom prst="roundRect">
            <a:avLst>
              <a:gd name="adj" fmla="val 5068"/>
            </a:avLst>
          </a:prstGeom>
          <a:solidFill>
            <a:schemeClr val="accent6"/>
          </a:solidFill>
        </p:spPr>
        <p:txBody>
          <a:bodyPr rIns="0" rtlCol="0" anchor="ctr">
            <a:normAutofit/>
          </a:bodyPr>
          <a:lstStyle>
            <a:lvl1pPr marL="0" indent="0" algn="ctr">
              <a:buNone/>
              <a:defRPr sz="933" baseline="0">
                <a:solidFill>
                  <a:schemeClr val="bg1"/>
                </a:solidFill>
              </a:defRPr>
            </a:lvl1pPr>
          </a:lstStyle>
          <a:p>
            <a:pPr lvl="0"/>
            <a:r>
              <a:rPr lang="en-US" noProof="0" dirty="0" smtClean="0"/>
              <a:t>Click icon to add picture</a:t>
            </a:r>
            <a:endParaRPr lang="en-GB" noProof="0" dirty="0"/>
          </a:p>
        </p:txBody>
      </p:sp>
      <p:sp>
        <p:nvSpPr>
          <p:cNvPr id="31" name="Picture Placeholder 8"/>
          <p:cNvSpPr>
            <a:spLocks noGrp="1"/>
          </p:cNvSpPr>
          <p:nvPr>
            <p:ph type="pic" sz="quarter" idx="29"/>
          </p:nvPr>
        </p:nvSpPr>
        <p:spPr>
          <a:xfrm>
            <a:off x="3362449" y="1749629"/>
            <a:ext cx="2520000" cy="3941051"/>
          </a:xfrm>
          <a:prstGeom prst="roundRect">
            <a:avLst>
              <a:gd name="adj" fmla="val 5068"/>
            </a:avLst>
          </a:prstGeom>
          <a:solidFill>
            <a:schemeClr val="accent6"/>
          </a:solidFill>
        </p:spPr>
        <p:txBody>
          <a:bodyPr rIns="0" rtlCol="0" anchor="ctr">
            <a:normAutofit/>
          </a:bodyPr>
          <a:lstStyle>
            <a:lvl1pPr marL="0" indent="0" algn="ctr">
              <a:buNone/>
              <a:defRPr sz="933" baseline="0">
                <a:solidFill>
                  <a:schemeClr val="bg1"/>
                </a:solidFill>
              </a:defRPr>
            </a:lvl1pPr>
          </a:lstStyle>
          <a:p>
            <a:pPr lvl="0"/>
            <a:r>
              <a:rPr lang="en-US" noProof="0" dirty="0" smtClean="0"/>
              <a:t>Click icon to add picture</a:t>
            </a:r>
            <a:endParaRPr lang="en-GB" noProof="0" dirty="0"/>
          </a:p>
        </p:txBody>
      </p:sp>
      <p:sp>
        <p:nvSpPr>
          <p:cNvPr id="32" name="Picture Placeholder 8"/>
          <p:cNvSpPr>
            <a:spLocks noGrp="1"/>
          </p:cNvSpPr>
          <p:nvPr>
            <p:ph type="pic" sz="quarter" idx="30"/>
          </p:nvPr>
        </p:nvSpPr>
        <p:spPr>
          <a:xfrm>
            <a:off x="422400" y="1749629"/>
            <a:ext cx="2520000" cy="3941051"/>
          </a:xfrm>
          <a:prstGeom prst="roundRect">
            <a:avLst>
              <a:gd name="adj" fmla="val 5068"/>
            </a:avLst>
          </a:prstGeom>
          <a:solidFill>
            <a:schemeClr val="accent6"/>
          </a:solidFill>
        </p:spPr>
        <p:txBody>
          <a:bodyPr rIns="0" rtlCol="0" anchor="ctr">
            <a:normAutofit/>
          </a:bodyPr>
          <a:lstStyle>
            <a:lvl1pPr marL="0" indent="0" algn="ctr">
              <a:buNone/>
              <a:defRPr sz="933" baseline="0">
                <a:solidFill>
                  <a:schemeClr val="bg1"/>
                </a:solidFill>
              </a:defRPr>
            </a:lvl1pPr>
          </a:lstStyle>
          <a:p>
            <a:pPr lvl="0"/>
            <a:r>
              <a:rPr lang="en-US" noProof="0" dirty="0" smtClean="0"/>
              <a:t>Click icon to add picture</a:t>
            </a:r>
            <a:endParaRPr lang="en-GB" noProof="0" dirty="0"/>
          </a:p>
        </p:txBody>
      </p:sp>
      <p:sp>
        <p:nvSpPr>
          <p:cNvPr id="7" name="Rectangle 23"/>
          <p:cNvSpPr>
            <a:spLocks noGrp="1" noChangeArrowheads="1"/>
          </p:cNvSpPr>
          <p:nvPr>
            <p:ph type="sldNum" sz="quarter" idx="31"/>
          </p:nvPr>
        </p:nvSpPr>
        <p:spPr/>
        <p:txBody>
          <a:bodyPr/>
          <a:lstStyle>
            <a:lvl1pPr>
              <a:defRPr/>
            </a:lvl1pPr>
          </a:lstStyle>
          <a:p>
            <a:fld id="{D8CAB46C-002C-4DD9-A369-CDD0205487FD}" type="slidenum">
              <a:rPr lang="en-GB" altLang="en-US"/>
              <a:pPr/>
              <a:t>‹#›</a:t>
            </a:fld>
            <a:endParaRPr lang="en-GB" altLang="en-US" dirty="0"/>
          </a:p>
        </p:txBody>
      </p:sp>
      <p:sp>
        <p:nvSpPr>
          <p:cNvPr id="8" name="Rectangle 5"/>
          <p:cNvSpPr>
            <a:spLocks noGrp="1" noChangeArrowheads="1"/>
          </p:cNvSpPr>
          <p:nvPr>
            <p:ph type="ftr" sz="quarter" idx="32"/>
          </p:nvPr>
        </p:nvSpPr>
        <p:spPr>
          <a:xfrm>
            <a:off x="5564718" y="137584"/>
            <a:ext cx="3867149"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Presentation title</a:t>
            </a:r>
          </a:p>
        </p:txBody>
      </p:sp>
      <p:sp>
        <p:nvSpPr>
          <p:cNvPr id="9" name="Rectangle 81"/>
          <p:cNvSpPr>
            <a:spLocks noGrp="1" noChangeArrowheads="1"/>
          </p:cNvSpPr>
          <p:nvPr>
            <p:ph type="dt" sz="half" idx="33"/>
          </p:nvPr>
        </p:nvSpPr>
        <p:spPr>
          <a:xfrm>
            <a:off x="9582151" y="137584"/>
            <a:ext cx="1602316"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Date</a:t>
            </a:r>
          </a:p>
        </p:txBody>
      </p:sp>
    </p:spTree>
    <p:extLst>
      <p:ext uri="{BB962C8B-B14F-4D97-AF65-F5344CB8AC3E}">
        <p14:creationId xmlns:p14="http://schemas.microsoft.com/office/powerpoint/2010/main" val="3708984014"/>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6:9 video">
    <p:spTree>
      <p:nvGrpSpPr>
        <p:cNvPr id="1" name=""/>
        <p:cNvGrpSpPr/>
        <p:nvPr/>
      </p:nvGrpSpPr>
      <p:grpSpPr>
        <a:xfrm>
          <a:off x="0" y="0"/>
          <a:ext cx="0" cy="0"/>
          <a:chOff x="0" y="0"/>
          <a:chExt cx="0" cy="0"/>
        </a:xfrm>
      </p:grpSpPr>
      <p:sp>
        <p:nvSpPr>
          <p:cNvPr id="14" name="Content Placeholder 2"/>
          <p:cNvSpPr>
            <a:spLocks noGrp="1"/>
          </p:cNvSpPr>
          <p:nvPr>
            <p:ph idx="23"/>
          </p:nvPr>
        </p:nvSpPr>
        <p:spPr>
          <a:xfrm>
            <a:off x="425095" y="1749631"/>
            <a:ext cx="3898204" cy="3941052"/>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13" name="Media Placeholder 8"/>
          <p:cNvSpPr>
            <a:spLocks noGrp="1"/>
          </p:cNvSpPr>
          <p:nvPr>
            <p:ph type="media" sz="quarter" idx="18"/>
          </p:nvPr>
        </p:nvSpPr>
        <p:spPr>
          <a:xfrm>
            <a:off x="4770833" y="1746570"/>
            <a:ext cx="7011760" cy="3944113"/>
          </a:xfrm>
          <a:solidFill>
            <a:schemeClr val="accent6"/>
          </a:solidFill>
          <a:effectLst/>
        </p:spPr>
        <p:txBody>
          <a:bodyPr rtlCol="0" anchor="ctr">
            <a:normAutofit/>
          </a:bodyPr>
          <a:lstStyle>
            <a:lvl1pPr marL="0" indent="0" algn="ctr">
              <a:buNone/>
              <a:defRPr sz="933">
                <a:solidFill>
                  <a:schemeClr val="bg1"/>
                </a:solidFill>
              </a:defRPr>
            </a:lvl1pPr>
          </a:lstStyle>
          <a:p>
            <a:pPr lvl="0"/>
            <a:r>
              <a:rPr lang="en-US" noProof="0" dirty="0" smtClean="0"/>
              <a:t>Click icon to add media</a:t>
            </a:r>
            <a:endParaRPr lang="en-GB" noProof="0" dirty="0"/>
          </a:p>
        </p:txBody>
      </p:sp>
      <p:sp>
        <p:nvSpPr>
          <p:cNvPr id="16"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5" name="Rectangle 23"/>
          <p:cNvSpPr>
            <a:spLocks noGrp="1" noChangeArrowheads="1"/>
          </p:cNvSpPr>
          <p:nvPr>
            <p:ph type="sldNum" sz="quarter" idx="24"/>
          </p:nvPr>
        </p:nvSpPr>
        <p:spPr/>
        <p:txBody>
          <a:bodyPr/>
          <a:lstStyle>
            <a:lvl1pPr>
              <a:defRPr/>
            </a:lvl1pPr>
          </a:lstStyle>
          <a:p>
            <a:fld id="{57FDB92E-EEC8-4187-A661-64EA6DE3F67F}" type="slidenum">
              <a:rPr lang="en-GB" altLang="en-US"/>
              <a:pPr/>
              <a:t>‹#›</a:t>
            </a:fld>
            <a:endParaRPr lang="en-GB" altLang="en-US" dirty="0"/>
          </a:p>
        </p:txBody>
      </p:sp>
      <p:sp>
        <p:nvSpPr>
          <p:cNvPr id="6" name="Footer Placeholder 5"/>
          <p:cNvSpPr>
            <a:spLocks noGrp="1" noChangeArrowheads="1"/>
          </p:cNvSpPr>
          <p:nvPr>
            <p:ph type="ftr" sz="quarter" idx="25"/>
          </p:nvPr>
        </p:nvSpPr>
        <p:spPr>
          <a:xfrm>
            <a:off x="5564718" y="137584"/>
            <a:ext cx="3867149"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Presentation title</a:t>
            </a:r>
          </a:p>
        </p:txBody>
      </p:sp>
      <p:sp>
        <p:nvSpPr>
          <p:cNvPr id="7" name="Rectangle 81"/>
          <p:cNvSpPr>
            <a:spLocks noGrp="1" noChangeArrowheads="1"/>
          </p:cNvSpPr>
          <p:nvPr>
            <p:ph type="dt" sz="half" idx="26"/>
          </p:nvPr>
        </p:nvSpPr>
        <p:spPr>
          <a:xfrm>
            <a:off x="9582151" y="137584"/>
            <a:ext cx="1602316"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Date</a:t>
            </a:r>
          </a:p>
        </p:txBody>
      </p:sp>
    </p:spTree>
    <p:extLst>
      <p:ext uri="{BB962C8B-B14F-4D97-AF65-F5344CB8AC3E}">
        <p14:creationId xmlns:p14="http://schemas.microsoft.com/office/powerpoint/2010/main" val="1537696121"/>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3 video">
    <p:spTree>
      <p:nvGrpSpPr>
        <p:cNvPr id="1" name=""/>
        <p:cNvGrpSpPr/>
        <p:nvPr/>
      </p:nvGrpSpPr>
      <p:grpSpPr>
        <a:xfrm>
          <a:off x="0" y="0"/>
          <a:ext cx="0" cy="0"/>
          <a:chOff x="0" y="0"/>
          <a:chExt cx="0" cy="0"/>
        </a:xfrm>
      </p:grpSpPr>
      <p:sp>
        <p:nvSpPr>
          <p:cNvPr id="10" name="Media Placeholder 8"/>
          <p:cNvSpPr>
            <a:spLocks noGrp="1"/>
          </p:cNvSpPr>
          <p:nvPr>
            <p:ph type="media" sz="quarter" idx="15"/>
          </p:nvPr>
        </p:nvSpPr>
        <p:spPr>
          <a:xfrm>
            <a:off x="6522052" y="1746570"/>
            <a:ext cx="5260541" cy="3944113"/>
          </a:xfrm>
          <a:solidFill>
            <a:schemeClr val="accent6"/>
          </a:solidFill>
          <a:effectLst/>
        </p:spPr>
        <p:txBody>
          <a:bodyPr rtlCol="0" anchor="ctr">
            <a:normAutofit/>
          </a:bodyPr>
          <a:lstStyle>
            <a:lvl1pPr marL="0" indent="0" algn="ctr">
              <a:buNone/>
              <a:defRPr sz="933" baseline="0">
                <a:solidFill>
                  <a:schemeClr val="bg1"/>
                </a:solidFill>
              </a:defRPr>
            </a:lvl1pPr>
          </a:lstStyle>
          <a:p>
            <a:pPr lvl="0"/>
            <a:r>
              <a:rPr lang="en-US" noProof="0" dirty="0" smtClean="0"/>
              <a:t>Click icon to add media</a:t>
            </a:r>
            <a:endParaRPr lang="en-GB" noProof="0" dirty="0"/>
          </a:p>
        </p:txBody>
      </p:sp>
      <p:sp>
        <p:nvSpPr>
          <p:cNvPr id="17" name="Content Placeholder 2"/>
          <p:cNvSpPr>
            <a:spLocks noGrp="1"/>
          </p:cNvSpPr>
          <p:nvPr>
            <p:ph idx="24"/>
          </p:nvPr>
        </p:nvSpPr>
        <p:spPr>
          <a:xfrm>
            <a:off x="425095" y="1749631"/>
            <a:ext cx="5668789" cy="3941052"/>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6"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5" name="Rectangle 23"/>
          <p:cNvSpPr>
            <a:spLocks noGrp="1" noChangeArrowheads="1"/>
          </p:cNvSpPr>
          <p:nvPr>
            <p:ph type="sldNum" sz="quarter" idx="25"/>
          </p:nvPr>
        </p:nvSpPr>
        <p:spPr/>
        <p:txBody>
          <a:bodyPr/>
          <a:lstStyle>
            <a:lvl1pPr>
              <a:defRPr/>
            </a:lvl1pPr>
          </a:lstStyle>
          <a:p>
            <a:fld id="{56A25020-92A3-4BE1-B2DB-3E33FBA3F2B3}" type="slidenum">
              <a:rPr lang="en-GB" altLang="en-US"/>
              <a:pPr/>
              <a:t>‹#›</a:t>
            </a:fld>
            <a:endParaRPr lang="en-GB" altLang="en-US" dirty="0"/>
          </a:p>
        </p:txBody>
      </p:sp>
      <p:sp>
        <p:nvSpPr>
          <p:cNvPr id="6" name="Footer Placeholder 5"/>
          <p:cNvSpPr>
            <a:spLocks noGrp="1" noChangeArrowheads="1"/>
          </p:cNvSpPr>
          <p:nvPr>
            <p:ph type="ftr" sz="quarter" idx="26"/>
          </p:nvPr>
        </p:nvSpPr>
        <p:spPr>
          <a:xfrm>
            <a:off x="5564718" y="137584"/>
            <a:ext cx="3867149"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Presentation title</a:t>
            </a:r>
          </a:p>
        </p:txBody>
      </p:sp>
      <p:sp>
        <p:nvSpPr>
          <p:cNvPr id="7" name="Rectangle 81"/>
          <p:cNvSpPr>
            <a:spLocks noGrp="1" noChangeArrowheads="1"/>
          </p:cNvSpPr>
          <p:nvPr>
            <p:ph type="dt" sz="half" idx="27"/>
          </p:nvPr>
        </p:nvSpPr>
        <p:spPr>
          <a:xfrm>
            <a:off x="9582151" y="137584"/>
            <a:ext cx="1602316"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Date</a:t>
            </a:r>
          </a:p>
        </p:txBody>
      </p:sp>
    </p:spTree>
    <p:extLst>
      <p:ext uri="{BB962C8B-B14F-4D97-AF65-F5344CB8AC3E}">
        <p14:creationId xmlns:p14="http://schemas.microsoft.com/office/powerpoint/2010/main" val="2309681715"/>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Video background">
    <p:spTree>
      <p:nvGrpSpPr>
        <p:cNvPr id="1" name=""/>
        <p:cNvGrpSpPr/>
        <p:nvPr/>
      </p:nvGrpSpPr>
      <p:grpSpPr>
        <a:xfrm>
          <a:off x="0" y="0"/>
          <a:ext cx="0" cy="0"/>
          <a:chOff x="0" y="0"/>
          <a:chExt cx="0" cy="0"/>
        </a:xfrm>
      </p:grpSpPr>
      <p:sp>
        <p:nvSpPr>
          <p:cNvPr id="10" name="Media Placeholder 8"/>
          <p:cNvSpPr>
            <a:spLocks noGrp="1"/>
          </p:cNvSpPr>
          <p:nvPr>
            <p:ph type="media" sz="quarter" idx="18"/>
          </p:nvPr>
        </p:nvSpPr>
        <p:spPr>
          <a:xfrm>
            <a:off x="0" y="-1"/>
            <a:ext cx="12192000" cy="6857999"/>
          </a:xfrm>
          <a:solidFill>
            <a:schemeClr val="accent6"/>
          </a:solidFill>
          <a:effectLst/>
        </p:spPr>
        <p:txBody>
          <a:bodyPr rtlCol="0" anchor="ctr">
            <a:normAutofit/>
          </a:bodyPr>
          <a:lstStyle>
            <a:lvl1pPr marL="0" indent="0" algn="ctr">
              <a:buNone/>
              <a:defRPr sz="933">
                <a:solidFill>
                  <a:schemeClr val="bg1"/>
                </a:solidFill>
              </a:defRPr>
            </a:lvl1pPr>
          </a:lstStyle>
          <a:p>
            <a:pPr lvl="0"/>
            <a:r>
              <a:rPr lang="en-US" noProof="0" dirty="0" smtClean="0"/>
              <a:t>Click icon to add media</a:t>
            </a:r>
            <a:endParaRPr lang="en-GB" noProof="0" dirty="0"/>
          </a:p>
        </p:txBody>
      </p:sp>
      <p:sp>
        <p:nvSpPr>
          <p:cNvPr id="3" name="Rectangle 5"/>
          <p:cNvSpPr>
            <a:spLocks noGrp="1" noChangeArrowheads="1"/>
          </p:cNvSpPr>
          <p:nvPr>
            <p:ph type="ftr" sz="quarter" idx="19"/>
          </p:nvPr>
        </p:nvSpPr>
        <p:spPr>
          <a:xfrm>
            <a:off x="5564718" y="137584"/>
            <a:ext cx="3867149" cy="135467"/>
          </a:xfrm>
          <a:prstGeom prst="rect">
            <a:avLst/>
          </a:prstGeom>
        </p:spPr>
        <p:txBody>
          <a:bodyPr/>
          <a:lstStyle>
            <a:lvl1pPr algn="r" defTabSz="1171865" eaLnBrk="1" hangingPunct="1">
              <a:spcBef>
                <a:spcPct val="0"/>
              </a:spcBef>
              <a:defRPr sz="800" b="0">
                <a:solidFill>
                  <a:schemeClr val="bg1"/>
                </a:solidFill>
                <a:cs typeface="Arial" charset="0"/>
              </a:defRPr>
            </a:lvl1pPr>
          </a:lstStyle>
          <a:p>
            <a:pPr fontAlgn="base">
              <a:spcAft>
                <a:spcPct val="0"/>
              </a:spcAft>
              <a:defRPr/>
            </a:pPr>
            <a:r>
              <a:rPr lang="en-GB" dirty="0">
                <a:solidFill>
                  <a:srgbClr val="FFFFFF"/>
                </a:solidFill>
              </a:rPr>
              <a:t>Presentation title</a:t>
            </a:r>
          </a:p>
        </p:txBody>
      </p:sp>
      <p:sp>
        <p:nvSpPr>
          <p:cNvPr id="4" name="Rectangle 81"/>
          <p:cNvSpPr>
            <a:spLocks noGrp="1" noChangeArrowheads="1"/>
          </p:cNvSpPr>
          <p:nvPr>
            <p:ph type="dt" sz="half" idx="20"/>
          </p:nvPr>
        </p:nvSpPr>
        <p:spPr>
          <a:xfrm>
            <a:off x="9582151" y="137584"/>
            <a:ext cx="1602316" cy="135467"/>
          </a:xfrm>
          <a:prstGeom prst="rect">
            <a:avLst/>
          </a:prstGeom>
        </p:spPr>
        <p:txBody>
          <a:bodyPr/>
          <a:lstStyle>
            <a:lvl1pPr algn="r" defTabSz="1171865" eaLnBrk="1" hangingPunct="1">
              <a:spcBef>
                <a:spcPct val="0"/>
              </a:spcBef>
              <a:defRPr sz="800" b="0">
                <a:solidFill>
                  <a:schemeClr val="bg1"/>
                </a:solidFill>
                <a:cs typeface="Arial" charset="0"/>
              </a:defRPr>
            </a:lvl1pPr>
          </a:lstStyle>
          <a:p>
            <a:pPr fontAlgn="base">
              <a:spcAft>
                <a:spcPct val="0"/>
              </a:spcAft>
              <a:defRPr/>
            </a:pPr>
            <a:r>
              <a:rPr lang="en-GB" dirty="0">
                <a:solidFill>
                  <a:srgbClr val="FFFFFF"/>
                </a:solidFill>
              </a:rPr>
              <a:t>Date</a:t>
            </a:r>
          </a:p>
        </p:txBody>
      </p:sp>
      <p:sp>
        <p:nvSpPr>
          <p:cNvPr id="5" name="Slide Number Placeholder 23"/>
          <p:cNvSpPr>
            <a:spLocks noGrp="1" noChangeArrowheads="1"/>
          </p:cNvSpPr>
          <p:nvPr>
            <p:ph type="sldNum" sz="quarter" idx="21"/>
          </p:nvPr>
        </p:nvSpPr>
        <p:spPr/>
        <p:txBody>
          <a:bodyPr/>
          <a:lstStyle>
            <a:lvl1pPr>
              <a:defRPr>
                <a:solidFill>
                  <a:schemeClr val="bg1"/>
                </a:solidFill>
              </a:defRPr>
            </a:lvl1pPr>
          </a:lstStyle>
          <a:p>
            <a:fld id="{569630CA-5944-4EBC-865D-AD84843FE2B5}" type="slidenum">
              <a:rPr lang="en-GB" altLang="en-US">
                <a:solidFill>
                  <a:srgbClr val="FFFFFF"/>
                </a:solidFill>
              </a:rPr>
              <a:pPr/>
              <a:t>‹#›</a:t>
            </a:fld>
            <a:endParaRPr lang="en-GB" altLang="en-US" dirty="0">
              <a:solidFill>
                <a:srgbClr val="FFFFFF"/>
              </a:solidFill>
            </a:endParaRPr>
          </a:p>
        </p:txBody>
      </p:sp>
    </p:spTree>
    <p:extLst>
      <p:ext uri="{BB962C8B-B14F-4D97-AF65-F5344CB8AC3E}">
        <p14:creationId xmlns:p14="http://schemas.microsoft.com/office/powerpoint/2010/main" val="180028976"/>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Margin guide">
    <p:spTree>
      <p:nvGrpSpPr>
        <p:cNvPr id="1" name=""/>
        <p:cNvGrpSpPr/>
        <p:nvPr/>
      </p:nvGrpSpPr>
      <p:grpSpPr>
        <a:xfrm>
          <a:off x="0" y="0"/>
          <a:ext cx="0" cy="0"/>
          <a:chOff x="0" y="0"/>
          <a:chExt cx="0" cy="0"/>
        </a:xfrm>
      </p:grpSpPr>
      <p:sp>
        <p:nvSpPr>
          <p:cNvPr id="2" name="Rectangle 1"/>
          <p:cNvSpPr/>
          <p:nvPr userDrawn="1"/>
        </p:nvSpPr>
        <p:spPr bwMode="auto">
          <a:xfrm>
            <a:off x="423334" y="412751"/>
            <a:ext cx="11345333" cy="5278967"/>
          </a:xfrm>
          <a:prstGeom prst="rect">
            <a:avLst/>
          </a:prstGeom>
          <a:pattFill prst="wdUpDiag">
            <a:fgClr>
              <a:schemeClr val="bg2"/>
            </a:fgClr>
            <a:bgClr>
              <a:schemeClr val="bg1"/>
            </a:bgClr>
          </a:pattFill>
          <a:ln w="3175" cap="flat" cmpd="sng" algn="ctr">
            <a:solidFill>
              <a:schemeClr val="accent5"/>
            </a:solidFill>
            <a:prstDash val="solid"/>
            <a:round/>
            <a:headEnd type="none" w="med" len="med"/>
            <a:tailEnd type="none" w="med" len="med"/>
          </a:ln>
          <a:effectLst/>
          <a:extLst/>
        </p:spPr>
        <p:txBody>
          <a:bodyPr wrap="none" lIns="96000" tIns="96000" rIns="96000" bIns="96000" anchor="ctr"/>
          <a:lstStyle/>
          <a:p>
            <a:pPr algn="ctr" defTabSz="1625559" fontAlgn="base">
              <a:spcBef>
                <a:spcPct val="50000"/>
              </a:spcBef>
              <a:spcAft>
                <a:spcPct val="0"/>
              </a:spcAft>
              <a:defRPr/>
            </a:pPr>
            <a:endParaRPr lang="en-GB" sz="3200" b="1" dirty="0">
              <a:solidFill>
                <a:srgbClr val="001965"/>
              </a:solidFill>
              <a:cs typeface="Arial" panose="020B0604020202020204" pitchFamily="34" charset="0"/>
            </a:endParaRPr>
          </a:p>
        </p:txBody>
      </p:sp>
      <p:sp>
        <p:nvSpPr>
          <p:cNvPr id="3" name="Title 6"/>
          <p:cNvSpPr txBox="1">
            <a:spLocks/>
          </p:cNvSpPr>
          <p:nvPr userDrawn="1"/>
        </p:nvSpPr>
        <p:spPr bwMode="auto">
          <a:xfrm>
            <a:off x="425452" y="770467"/>
            <a:ext cx="11358033"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algn="l" defTabSz="877888" rtl="0" eaLnBrk="0" fontAlgn="base" hangingPunct="0">
              <a:lnSpc>
                <a:spcPct val="90000"/>
              </a:lnSpc>
              <a:spcBef>
                <a:spcPct val="0"/>
              </a:spcBef>
              <a:spcAft>
                <a:spcPct val="0"/>
              </a:spcAft>
              <a:defRPr sz="2400" b="1" baseline="0">
                <a:solidFill>
                  <a:srgbClr val="001965"/>
                </a:solidFill>
                <a:latin typeface="+mj-lt"/>
                <a:ea typeface="+mj-ea"/>
                <a:cs typeface="+mj-cs"/>
              </a:defRPr>
            </a:lvl1pPr>
            <a:lvl2pPr algn="l" defTabSz="877888" rtl="0" eaLnBrk="0" fontAlgn="base" hangingPunct="0">
              <a:spcBef>
                <a:spcPct val="0"/>
              </a:spcBef>
              <a:spcAft>
                <a:spcPct val="0"/>
              </a:spcAft>
              <a:defRPr sz="2700" b="1">
                <a:solidFill>
                  <a:srgbClr val="001965"/>
                </a:solidFill>
                <a:latin typeface="Verdana" pitchFamily="34" charset="0"/>
              </a:defRPr>
            </a:lvl2pPr>
            <a:lvl3pPr algn="l" defTabSz="877888" rtl="0" eaLnBrk="0" fontAlgn="base" hangingPunct="0">
              <a:spcBef>
                <a:spcPct val="0"/>
              </a:spcBef>
              <a:spcAft>
                <a:spcPct val="0"/>
              </a:spcAft>
              <a:defRPr sz="2700" b="1">
                <a:solidFill>
                  <a:srgbClr val="001965"/>
                </a:solidFill>
                <a:latin typeface="Verdana" pitchFamily="34" charset="0"/>
              </a:defRPr>
            </a:lvl3pPr>
            <a:lvl4pPr algn="l" defTabSz="877888" rtl="0" eaLnBrk="0" fontAlgn="base" hangingPunct="0">
              <a:spcBef>
                <a:spcPct val="0"/>
              </a:spcBef>
              <a:spcAft>
                <a:spcPct val="0"/>
              </a:spcAft>
              <a:defRPr sz="2700" b="1">
                <a:solidFill>
                  <a:srgbClr val="001965"/>
                </a:solidFill>
                <a:latin typeface="Verdana" pitchFamily="34" charset="0"/>
              </a:defRPr>
            </a:lvl4pPr>
            <a:lvl5pPr algn="l" defTabSz="877888" rtl="0" eaLnBrk="0" fontAlgn="base" hangingPunct="0">
              <a:spcBef>
                <a:spcPct val="0"/>
              </a:spcBef>
              <a:spcAft>
                <a:spcPct val="0"/>
              </a:spcAft>
              <a:defRPr sz="2700" b="1">
                <a:solidFill>
                  <a:srgbClr val="001965"/>
                </a:solidFill>
                <a:latin typeface="Verdana" pitchFamily="34" charset="0"/>
              </a:defRPr>
            </a:lvl5pPr>
            <a:lvl6pPr marL="329595" algn="l" defTabSz="878921" rtl="0" eaLnBrk="1" fontAlgn="base" hangingPunct="1">
              <a:spcBef>
                <a:spcPct val="0"/>
              </a:spcBef>
              <a:spcAft>
                <a:spcPct val="0"/>
              </a:spcAft>
              <a:defRPr sz="2700" b="1">
                <a:solidFill>
                  <a:srgbClr val="001965"/>
                </a:solidFill>
                <a:latin typeface="Verdana" pitchFamily="34" charset="0"/>
              </a:defRPr>
            </a:lvl6pPr>
            <a:lvl7pPr marL="659191" algn="l" defTabSz="878921" rtl="0" eaLnBrk="1" fontAlgn="base" hangingPunct="1">
              <a:spcBef>
                <a:spcPct val="0"/>
              </a:spcBef>
              <a:spcAft>
                <a:spcPct val="0"/>
              </a:spcAft>
              <a:defRPr sz="2700" b="1">
                <a:solidFill>
                  <a:srgbClr val="001965"/>
                </a:solidFill>
                <a:latin typeface="Verdana" pitchFamily="34" charset="0"/>
              </a:defRPr>
            </a:lvl7pPr>
            <a:lvl8pPr marL="988786" algn="l" defTabSz="878921" rtl="0" eaLnBrk="1" fontAlgn="base" hangingPunct="1">
              <a:spcBef>
                <a:spcPct val="0"/>
              </a:spcBef>
              <a:spcAft>
                <a:spcPct val="0"/>
              </a:spcAft>
              <a:defRPr sz="2700" b="1">
                <a:solidFill>
                  <a:srgbClr val="001965"/>
                </a:solidFill>
                <a:latin typeface="Verdana" pitchFamily="34" charset="0"/>
              </a:defRPr>
            </a:lvl8pPr>
            <a:lvl9pPr marL="1318382" algn="l" defTabSz="878921" rtl="0" eaLnBrk="1" fontAlgn="base" hangingPunct="1">
              <a:spcBef>
                <a:spcPct val="0"/>
              </a:spcBef>
              <a:spcAft>
                <a:spcPct val="0"/>
              </a:spcAft>
              <a:defRPr sz="2700" b="1">
                <a:solidFill>
                  <a:srgbClr val="001965"/>
                </a:solidFill>
                <a:latin typeface="Verdana" pitchFamily="34" charset="0"/>
              </a:defRPr>
            </a:lvl9pPr>
          </a:lstStyle>
          <a:p>
            <a:pPr>
              <a:defRPr/>
            </a:pPr>
            <a:r>
              <a:rPr lang="en-GB" sz="3200" dirty="0" smtClean="0"/>
              <a:t>Title</a:t>
            </a:r>
            <a:endParaRPr lang="en-GB" sz="3200" dirty="0"/>
          </a:p>
        </p:txBody>
      </p:sp>
      <p:sp>
        <p:nvSpPr>
          <p:cNvPr id="4" name="TextBox 11"/>
          <p:cNvSpPr txBox="1">
            <a:spLocks noChangeArrowheads="1"/>
          </p:cNvSpPr>
          <p:nvPr userDrawn="1"/>
        </p:nvSpPr>
        <p:spPr bwMode="auto">
          <a:xfrm>
            <a:off x="3666067" y="3365500"/>
            <a:ext cx="484293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fontAlgn="base">
              <a:spcBef>
                <a:spcPct val="0"/>
              </a:spcBef>
              <a:spcAft>
                <a:spcPct val="0"/>
              </a:spcAft>
              <a:defRPr>
                <a:solidFill>
                  <a:schemeClr val="tx1"/>
                </a:solidFill>
                <a:latin typeface="Verdana" pitchFamily="34" charset="0"/>
              </a:defRPr>
            </a:lvl6pPr>
            <a:lvl7pPr marL="2971800" indent="-228600" fontAlgn="base">
              <a:spcBef>
                <a:spcPct val="0"/>
              </a:spcBef>
              <a:spcAft>
                <a:spcPct val="0"/>
              </a:spcAft>
              <a:defRPr>
                <a:solidFill>
                  <a:schemeClr val="tx1"/>
                </a:solidFill>
                <a:latin typeface="Verdana" pitchFamily="34" charset="0"/>
              </a:defRPr>
            </a:lvl7pPr>
            <a:lvl8pPr marL="3429000" indent="-228600" fontAlgn="base">
              <a:spcBef>
                <a:spcPct val="0"/>
              </a:spcBef>
              <a:spcAft>
                <a:spcPct val="0"/>
              </a:spcAft>
              <a:defRPr>
                <a:solidFill>
                  <a:schemeClr val="tx1"/>
                </a:solidFill>
                <a:latin typeface="Verdana" pitchFamily="34" charset="0"/>
              </a:defRPr>
            </a:lvl8pPr>
            <a:lvl9pPr marL="3886200" indent="-228600" fontAlgn="base">
              <a:spcBef>
                <a:spcPct val="0"/>
              </a:spcBef>
              <a:spcAft>
                <a:spcPct val="0"/>
              </a:spcAft>
              <a:defRPr>
                <a:solidFill>
                  <a:schemeClr val="tx1"/>
                </a:solidFill>
                <a:latin typeface="Verdana" pitchFamily="34" charset="0"/>
              </a:defRPr>
            </a:lvl9pPr>
          </a:lstStyle>
          <a:p>
            <a:pPr algn="ctr" fontAlgn="base">
              <a:spcBef>
                <a:spcPct val="0"/>
              </a:spcBef>
              <a:spcAft>
                <a:spcPct val="0"/>
              </a:spcAft>
              <a:defRPr/>
            </a:pPr>
            <a:r>
              <a:rPr lang="en-GB" sz="1600" dirty="0" smtClean="0">
                <a:solidFill>
                  <a:srgbClr val="E64A0E"/>
                </a:solidFill>
                <a:cs typeface="Arial" charset="0"/>
              </a:rPr>
              <a:t>Keep all content in this area</a:t>
            </a:r>
          </a:p>
        </p:txBody>
      </p:sp>
      <p:sp>
        <p:nvSpPr>
          <p:cNvPr id="5" name="TextBox 16"/>
          <p:cNvSpPr txBox="1">
            <a:spLocks noChangeArrowheads="1"/>
          </p:cNvSpPr>
          <p:nvPr userDrawn="1"/>
        </p:nvSpPr>
        <p:spPr bwMode="auto">
          <a:xfrm>
            <a:off x="425452" y="1750485"/>
            <a:ext cx="1135803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fontAlgn="base">
              <a:spcBef>
                <a:spcPct val="0"/>
              </a:spcBef>
              <a:spcAft>
                <a:spcPct val="0"/>
              </a:spcAft>
              <a:defRPr>
                <a:solidFill>
                  <a:schemeClr val="tx1"/>
                </a:solidFill>
                <a:latin typeface="Verdana" pitchFamily="34" charset="0"/>
              </a:defRPr>
            </a:lvl6pPr>
            <a:lvl7pPr marL="2971800" indent="-228600" fontAlgn="base">
              <a:spcBef>
                <a:spcPct val="0"/>
              </a:spcBef>
              <a:spcAft>
                <a:spcPct val="0"/>
              </a:spcAft>
              <a:defRPr>
                <a:solidFill>
                  <a:schemeClr val="tx1"/>
                </a:solidFill>
                <a:latin typeface="Verdana" pitchFamily="34" charset="0"/>
              </a:defRPr>
            </a:lvl7pPr>
            <a:lvl8pPr marL="3429000" indent="-228600" fontAlgn="base">
              <a:spcBef>
                <a:spcPct val="0"/>
              </a:spcBef>
              <a:spcAft>
                <a:spcPct val="0"/>
              </a:spcAft>
              <a:defRPr>
                <a:solidFill>
                  <a:schemeClr val="tx1"/>
                </a:solidFill>
                <a:latin typeface="Verdana" pitchFamily="34" charset="0"/>
              </a:defRPr>
            </a:lvl8pPr>
            <a:lvl9pPr marL="3886200" indent="-228600" fontAlgn="base">
              <a:spcBef>
                <a:spcPct val="0"/>
              </a:spcBef>
              <a:spcAft>
                <a:spcPct val="0"/>
              </a:spcAft>
              <a:defRPr>
                <a:solidFill>
                  <a:schemeClr val="tx1"/>
                </a:solidFill>
                <a:latin typeface="Verdana" pitchFamily="34" charset="0"/>
              </a:defRPr>
            </a:lvl9pPr>
          </a:lstStyle>
          <a:p>
            <a:pPr fontAlgn="base">
              <a:spcBef>
                <a:spcPct val="0"/>
              </a:spcBef>
              <a:spcAft>
                <a:spcPct val="0"/>
              </a:spcAft>
              <a:defRPr/>
            </a:pPr>
            <a:endParaRPr lang="en-GB" sz="2400" dirty="0" smtClean="0">
              <a:solidFill>
                <a:srgbClr val="001965"/>
              </a:solidFill>
              <a:cs typeface="Arial" charset="0"/>
            </a:endParaRPr>
          </a:p>
        </p:txBody>
      </p:sp>
      <p:sp>
        <p:nvSpPr>
          <p:cNvPr id="6" name="Rectangle 5"/>
          <p:cNvSpPr/>
          <p:nvPr userDrawn="1"/>
        </p:nvSpPr>
        <p:spPr bwMode="auto">
          <a:xfrm>
            <a:off x="423334" y="1750485"/>
            <a:ext cx="11345333" cy="3941233"/>
          </a:xfrm>
          <a:prstGeom prst="rect">
            <a:avLst/>
          </a:prstGeom>
          <a:noFill/>
          <a:ln w="3175" cap="flat" cmpd="sng" algn="ctr">
            <a:solidFill>
              <a:schemeClr val="accent5"/>
            </a:solidFill>
            <a:prstDash val="solid"/>
            <a:round/>
            <a:headEnd type="none" w="med" len="med"/>
            <a:tailEnd type="none" w="med" len="med"/>
          </a:ln>
          <a:effectLst/>
          <a:extLst/>
        </p:spPr>
        <p:txBody>
          <a:bodyPr wrap="none" lIns="0" tIns="0" rIns="0" bIns="0"/>
          <a:lstStyle/>
          <a:p>
            <a:pPr marL="359824" indent="-359824" defTabSz="1625559" fontAlgn="base">
              <a:spcBef>
                <a:spcPct val="50000"/>
              </a:spcBef>
              <a:spcAft>
                <a:spcPct val="0"/>
              </a:spcAft>
              <a:buClr>
                <a:srgbClr val="009FDA"/>
              </a:buClr>
              <a:buFont typeface="Arial" pitchFamily="34" charset="0"/>
              <a:buChar char="•"/>
              <a:defRPr/>
            </a:pPr>
            <a:r>
              <a:rPr lang="en-GB" sz="2400" dirty="0">
                <a:solidFill>
                  <a:srgbClr val="001965"/>
                </a:solidFill>
                <a:cs typeface="Arial" panose="020B0604020202020204" pitchFamily="34" charset="0"/>
              </a:rPr>
              <a:t>Content area</a:t>
            </a:r>
          </a:p>
        </p:txBody>
      </p:sp>
      <p:sp>
        <p:nvSpPr>
          <p:cNvPr id="7" name="TextBox 18"/>
          <p:cNvSpPr txBox="1">
            <a:spLocks noChangeArrowheads="1"/>
          </p:cNvSpPr>
          <p:nvPr userDrawn="1"/>
        </p:nvSpPr>
        <p:spPr bwMode="auto">
          <a:xfrm>
            <a:off x="423333" y="1286934"/>
            <a:ext cx="6096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fontAlgn="base">
              <a:spcBef>
                <a:spcPct val="0"/>
              </a:spcBef>
              <a:spcAft>
                <a:spcPct val="0"/>
              </a:spcAft>
              <a:defRPr>
                <a:solidFill>
                  <a:schemeClr val="tx1"/>
                </a:solidFill>
                <a:latin typeface="Verdana" pitchFamily="34" charset="0"/>
              </a:defRPr>
            </a:lvl6pPr>
            <a:lvl7pPr marL="2971800" indent="-228600" fontAlgn="base">
              <a:spcBef>
                <a:spcPct val="0"/>
              </a:spcBef>
              <a:spcAft>
                <a:spcPct val="0"/>
              </a:spcAft>
              <a:defRPr>
                <a:solidFill>
                  <a:schemeClr val="tx1"/>
                </a:solidFill>
                <a:latin typeface="Verdana" pitchFamily="34" charset="0"/>
              </a:defRPr>
            </a:lvl7pPr>
            <a:lvl8pPr marL="3429000" indent="-228600" fontAlgn="base">
              <a:spcBef>
                <a:spcPct val="0"/>
              </a:spcBef>
              <a:spcAft>
                <a:spcPct val="0"/>
              </a:spcAft>
              <a:defRPr>
                <a:solidFill>
                  <a:schemeClr val="tx1"/>
                </a:solidFill>
                <a:latin typeface="Verdana" pitchFamily="34" charset="0"/>
              </a:defRPr>
            </a:lvl8pPr>
            <a:lvl9pPr marL="3886200" indent="-228600" fontAlgn="base">
              <a:spcBef>
                <a:spcPct val="0"/>
              </a:spcBef>
              <a:spcAft>
                <a:spcPct val="0"/>
              </a:spcAft>
              <a:defRPr>
                <a:solidFill>
                  <a:schemeClr val="tx1"/>
                </a:solidFill>
                <a:latin typeface="Verdana" pitchFamily="34" charset="0"/>
              </a:defRPr>
            </a:lvl9pPr>
          </a:lstStyle>
          <a:p>
            <a:pPr fontAlgn="base">
              <a:spcBef>
                <a:spcPct val="0"/>
              </a:spcBef>
              <a:spcAft>
                <a:spcPct val="0"/>
              </a:spcAft>
              <a:defRPr/>
            </a:pPr>
            <a:r>
              <a:rPr lang="en-GB" sz="1600" dirty="0" smtClean="0">
                <a:solidFill>
                  <a:srgbClr val="E64A0E"/>
                </a:solidFill>
                <a:cs typeface="Arial" charset="0"/>
              </a:rPr>
              <a:t>Keep all titles, trompets and subtitles in this area</a:t>
            </a:r>
          </a:p>
        </p:txBody>
      </p:sp>
      <p:sp>
        <p:nvSpPr>
          <p:cNvPr id="8" name="TextBox 19"/>
          <p:cNvSpPr txBox="1">
            <a:spLocks noChangeArrowheads="1"/>
          </p:cNvSpPr>
          <p:nvPr userDrawn="1"/>
        </p:nvSpPr>
        <p:spPr bwMode="auto">
          <a:xfrm>
            <a:off x="6559551" y="440267"/>
            <a:ext cx="521334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fontAlgn="base">
              <a:spcBef>
                <a:spcPct val="0"/>
              </a:spcBef>
              <a:spcAft>
                <a:spcPct val="0"/>
              </a:spcAft>
              <a:defRPr>
                <a:solidFill>
                  <a:schemeClr val="tx1"/>
                </a:solidFill>
                <a:latin typeface="Verdana" pitchFamily="34" charset="0"/>
              </a:defRPr>
            </a:lvl6pPr>
            <a:lvl7pPr marL="2971800" indent="-228600" fontAlgn="base">
              <a:spcBef>
                <a:spcPct val="0"/>
              </a:spcBef>
              <a:spcAft>
                <a:spcPct val="0"/>
              </a:spcAft>
              <a:defRPr>
                <a:solidFill>
                  <a:schemeClr val="tx1"/>
                </a:solidFill>
                <a:latin typeface="Verdana" pitchFamily="34" charset="0"/>
              </a:defRPr>
            </a:lvl7pPr>
            <a:lvl8pPr marL="3429000" indent="-228600" fontAlgn="base">
              <a:spcBef>
                <a:spcPct val="0"/>
              </a:spcBef>
              <a:spcAft>
                <a:spcPct val="0"/>
              </a:spcAft>
              <a:defRPr>
                <a:solidFill>
                  <a:schemeClr val="tx1"/>
                </a:solidFill>
                <a:latin typeface="Verdana" pitchFamily="34" charset="0"/>
              </a:defRPr>
            </a:lvl8pPr>
            <a:lvl9pPr marL="3886200" indent="-228600" fontAlgn="base">
              <a:spcBef>
                <a:spcPct val="0"/>
              </a:spcBef>
              <a:spcAft>
                <a:spcPct val="0"/>
              </a:spcAft>
              <a:defRPr>
                <a:solidFill>
                  <a:schemeClr val="tx1"/>
                </a:solidFill>
                <a:latin typeface="Verdana" pitchFamily="34" charset="0"/>
              </a:defRPr>
            </a:lvl9pPr>
          </a:lstStyle>
          <a:p>
            <a:pPr algn="r" fontAlgn="base">
              <a:spcBef>
                <a:spcPct val="0"/>
              </a:spcBef>
              <a:spcAft>
                <a:spcPct val="0"/>
              </a:spcAft>
              <a:defRPr/>
            </a:pPr>
            <a:r>
              <a:rPr lang="en-GB" sz="1600" dirty="0" smtClean="0">
                <a:solidFill>
                  <a:srgbClr val="E64A0E"/>
                </a:solidFill>
                <a:cs typeface="Arial" charset="0"/>
              </a:rPr>
              <a:t>Never move Footer, Date and No placeholders</a:t>
            </a:r>
          </a:p>
        </p:txBody>
      </p:sp>
      <p:sp>
        <p:nvSpPr>
          <p:cNvPr id="9" name="Rectangle 5"/>
          <p:cNvSpPr>
            <a:spLocks noGrp="1" noChangeArrowheads="1"/>
          </p:cNvSpPr>
          <p:nvPr>
            <p:ph type="ftr" sz="quarter" idx="10"/>
          </p:nvPr>
        </p:nvSpPr>
        <p:spPr>
          <a:xfrm>
            <a:off x="5564718" y="137584"/>
            <a:ext cx="3867149" cy="135467"/>
          </a:xfrm>
          <a:prstGeom prst="rect">
            <a:avLst/>
          </a:prstGeom>
        </p:spPr>
        <p:txBody>
          <a:bodyPr/>
          <a:lstStyle>
            <a:lvl1pPr algn="r" defTabSz="1171865" eaLnBrk="1" hangingPunct="1">
              <a:spcBef>
                <a:spcPct val="0"/>
              </a:spcBef>
              <a:defRPr sz="800" b="0">
                <a:solidFill>
                  <a:schemeClr val="accent3"/>
                </a:solidFill>
                <a:cs typeface="Arial" charset="0"/>
              </a:defRPr>
            </a:lvl1pPr>
          </a:lstStyle>
          <a:p>
            <a:pPr fontAlgn="base">
              <a:spcAft>
                <a:spcPct val="0"/>
              </a:spcAft>
              <a:defRPr/>
            </a:pPr>
            <a:r>
              <a:rPr lang="en-GB" dirty="0">
                <a:solidFill>
                  <a:srgbClr val="82786F"/>
                </a:solidFill>
              </a:rPr>
              <a:t>Presentation title</a:t>
            </a:r>
          </a:p>
        </p:txBody>
      </p:sp>
      <p:sp>
        <p:nvSpPr>
          <p:cNvPr id="10" name="Rectangle 81"/>
          <p:cNvSpPr>
            <a:spLocks noGrp="1" noChangeArrowheads="1"/>
          </p:cNvSpPr>
          <p:nvPr>
            <p:ph type="dt" sz="half" idx="11"/>
          </p:nvPr>
        </p:nvSpPr>
        <p:spPr>
          <a:xfrm>
            <a:off x="9582151" y="137584"/>
            <a:ext cx="1602316" cy="135467"/>
          </a:xfrm>
          <a:prstGeom prst="rect">
            <a:avLst/>
          </a:prstGeom>
        </p:spPr>
        <p:txBody>
          <a:bodyPr/>
          <a:lstStyle>
            <a:lvl1pPr algn="r" defTabSz="1171865" eaLnBrk="1" hangingPunct="1">
              <a:spcBef>
                <a:spcPct val="0"/>
              </a:spcBef>
              <a:defRPr sz="800" b="0">
                <a:solidFill>
                  <a:schemeClr val="accent3"/>
                </a:solidFill>
                <a:cs typeface="Arial" charset="0"/>
              </a:defRPr>
            </a:lvl1pPr>
          </a:lstStyle>
          <a:p>
            <a:pPr fontAlgn="base">
              <a:spcAft>
                <a:spcPct val="0"/>
              </a:spcAft>
              <a:defRPr/>
            </a:pPr>
            <a:r>
              <a:rPr lang="en-GB" dirty="0">
                <a:solidFill>
                  <a:srgbClr val="82786F"/>
                </a:solidFill>
              </a:rPr>
              <a:t>Date</a:t>
            </a:r>
          </a:p>
        </p:txBody>
      </p:sp>
      <p:sp>
        <p:nvSpPr>
          <p:cNvPr id="11" name="Slide Number Placeholder 23"/>
          <p:cNvSpPr>
            <a:spLocks noGrp="1" noChangeArrowheads="1"/>
          </p:cNvSpPr>
          <p:nvPr>
            <p:ph type="sldNum" sz="quarter" idx="12"/>
          </p:nvPr>
        </p:nvSpPr>
        <p:spPr/>
        <p:txBody>
          <a:bodyPr/>
          <a:lstStyle>
            <a:lvl1pPr>
              <a:defRPr/>
            </a:lvl1pPr>
          </a:lstStyle>
          <a:p>
            <a:fld id="{6ECE9E54-7F91-4FE2-85FE-67EA02DD1961}" type="slidenum">
              <a:rPr lang="en-GB" altLang="en-US"/>
              <a:pPr/>
              <a:t>‹#›</a:t>
            </a:fld>
            <a:endParaRPr lang="en-GB" altLang="en-US" dirty="0"/>
          </a:p>
        </p:txBody>
      </p:sp>
    </p:spTree>
    <p:extLst>
      <p:ext uri="{BB962C8B-B14F-4D97-AF65-F5344CB8AC3E}">
        <p14:creationId xmlns:p14="http://schemas.microsoft.com/office/powerpoint/2010/main" val="27543200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rompet">
    <p:spTree>
      <p:nvGrpSpPr>
        <p:cNvPr id="1" name=""/>
        <p:cNvGrpSpPr/>
        <p:nvPr/>
      </p:nvGrpSpPr>
      <p:grpSpPr>
        <a:xfrm>
          <a:off x="0" y="0"/>
          <a:ext cx="0" cy="0"/>
          <a:chOff x="0" y="0"/>
          <a:chExt cx="0" cy="0"/>
        </a:xfrm>
      </p:grpSpPr>
      <p:sp>
        <p:nvSpPr>
          <p:cNvPr id="8" name="Rectangle 3"/>
          <p:cNvSpPr>
            <a:spLocks noGrp="1" noChangeArrowheads="1"/>
          </p:cNvSpPr>
          <p:nvPr>
            <p:ph type="subTitle" idx="14"/>
          </p:nvPr>
        </p:nvSpPr>
        <p:spPr>
          <a:xfrm>
            <a:off x="422400" y="514567"/>
            <a:ext cx="11347200" cy="171520"/>
          </a:xfrm>
          <a:extLst>
            <a:ext uri="{909E8E84-426E-40DD-AFC4-6F175D3DCCD1}">
              <a14:hiddenFill xmlns:a14="http://schemas.microsoft.com/office/drawing/2010/main">
                <a:solidFill>
                  <a:schemeClr val="accent1"/>
                </a:solidFill>
              </a14:hiddenFill>
            </a:ext>
          </a:extLst>
        </p:spPr>
        <p:txBody>
          <a:bodyPr wrap="none" lIns="18000" anchor="ctr">
            <a:noAutofit/>
          </a:bodyPr>
          <a:lstStyle>
            <a:lvl1pPr marL="0" indent="0" algn="l">
              <a:buFontTx/>
              <a:buNone/>
              <a:defRPr sz="1467" baseline="0"/>
            </a:lvl1pPr>
          </a:lstStyle>
          <a:p>
            <a:pPr lvl="0"/>
            <a:r>
              <a:rPr lang="en-US" noProof="0" smtClean="0"/>
              <a:t>Click to edit Master subtitle style</a:t>
            </a:r>
            <a:endParaRPr lang="en-GB" noProof="0" dirty="0" smtClean="0"/>
          </a:p>
        </p:txBody>
      </p:sp>
      <p:sp>
        <p:nvSpPr>
          <p:cNvPr id="10"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9" name="Content Placeholder 2"/>
          <p:cNvSpPr>
            <a:spLocks noGrp="1"/>
          </p:cNvSpPr>
          <p:nvPr>
            <p:ph idx="1"/>
          </p:nvPr>
        </p:nvSpPr>
        <p:spPr>
          <a:xfrm>
            <a:off x="422400" y="1749631"/>
            <a:ext cx="11347200" cy="3941052"/>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5" name="Rectangle 23"/>
          <p:cNvSpPr>
            <a:spLocks noGrp="1" noChangeArrowheads="1"/>
          </p:cNvSpPr>
          <p:nvPr>
            <p:ph type="sldNum" sz="quarter" idx="15"/>
          </p:nvPr>
        </p:nvSpPr>
        <p:spPr>
          <a:ln/>
        </p:spPr>
        <p:txBody>
          <a:bodyPr/>
          <a:lstStyle>
            <a:lvl1pPr>
              <a:defRPr/>
            </a:lvl1pPr>
          </a:lstStyle>
          <a:p>
            <a:fld id="{8B4414F3-6E94-454E-A512-7F0AF1FBDCE0}" type="slidenum">
              <a:rPr lang="en-GB" altLang="en-US"/>
              <a:pPr/>
              <a:t>‹#›</a:t>
            </a:fld>
            <a:endParaRPr lang="en-GB" altLang="en-US" dirty="0"/>
          </a:p>
        </p:txBody>
      </p:sp>
    </p:spTree>
    <p:extLst>
      <p:ext uri="{BB962C8B-B14F-4D97-AF65-F5344CB8AC3E}">
        <p14:creationId xmlns:p14="http://schemas.microsoft.com/office/powerpoint/2010/main" val="38823652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8" name="Rectangle 3"/>
          <p:cNvSpPr>
            <a:spLocks noGrp="1" noChangeArrowheads="1"/>
          </p:cNvSpPr>
          <p:nvPr>
            <p:ph type="subTitle" idx="14"/>
          </p:nvPr>
        </p:nvSpPr>
        <p:spPr>
          <a:xfrm>
            <a:off x="422400" y="1209110"/>
            <a:ext cx="11347200" cy="266301"/>
          </a:xfrm>
          <a:extLst>
            <a:ext uri="{909E8E84-426E-40DD-AFC4-6F175D3DCCD1}">
              <a14:hiddenFill xmlns:a14="http://schemas.microsoft.com/office/drawing/2010/main">
                <a:solidFill>
                  <a:schemeClr val="accent1"/>
                </a:solidFill>
              </a14:hiddenFill>
            </a:ext>
          </a:extLst>
        </p:spPr>
        <p:txBody>
          <a:bodyPr wrap="none" lIns="18000" anchor="ctr"/>
          <a:lstStyle>
            <a:lvl1pPr marL="0" indent="0" algn="l">
              <a:buFontTx/>
              <a:buNone/>
              <a:defRPr sz="1467" baseline="0"/>
            </a:lvl1pPr>
          </a:lstStyle>
          <a:p>
            <a:pPr lvl="0"/>
            <a:r>
              <a:rPr lang="en-US" noProof="0" smtClean="0"/>
              <a:t>Click to edit Master subtitle style</a:t>
            </a:r>
            <a:endParaRPr lang="en-GB" noProof="0" dirty="0" smtClean="0"/>
          </a:p>
        </p:txBody>
      </p:sp>
      <p:sp>
        <p:nvSpPr>
          <p:cNvPr id="13"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9" name="Content Placeholder 2"/>
          <p:cNvSpPr>
            <a:spLocks noGrp="1"/>
          </p:cNvSpPr>
          <p:nvPr>
            <p:ph idx="1"/>
          </p:nvPr>
        </p:nvSpPr>
        <p:spPr>
          <a:xfrm>
            <a:off x="422400" y="1749631"/>
            <a:ext cx="11347200" cy="3941052"/>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5" name="Rectangle 23"/>
          <p:cNvSpPr>
            <a:spLocks noGrp="1" noChangeArrowheads="1"/>
          </p:cNvSpPr>
          <p:nvPr>
            <p:ph type="sldNum" sz="quarter" idx="15"/>
          </p:nvPr>
        </p:nvSpPr>
        <p:spPr>
          <a:ln/>
        </p:spPr>
        <p:txBody>
          <a:bodyPr/>
          <a:lstStyle>
            <a:lvl1pPr>
              <a:defRPr/>
            </a:lvl1pPr>
          </a:lstStyle>
          <a:p>
            <a:fld id="{F49ECB14-119B-40EE-95CF-21ECC7B50C38}" type="slidenum">
              <a:rPr lang="en-GB" altLang="en-US"/>
              <a:pPr/>
              <a:t>‹#›</a:t>
            </a:fld>
            <a:endParaRPr lang="en-GB" altLang="en-US" dirty="0"/>
          </a:p>
        </p:txBody>
      </p:sp>
    </p:spTree>
    <p:extLst>
      <p:ext uri="{BB962C8B-B14F-4D97-AF65-F5344CB8AC3E}">
        <p14:creationId xmlns:p14="http://schemas.microsoft.com/office/powerpoint/2010/main" val="266027761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2" name="Title 1"/>
          <p:cNvSpPr>
            <a:spLocks noGrp="1"/>
          </p:cNvSpPr>
          <p:nvPr>
            <p:ph type="title"/>
          </p:nvPr>
        </p:nvSpPr>
        <p:spPr>
          <a:xfrm>
            <a:off x="425095" y="687227"/>
            <a:ext cx="8923332" cy="5006607"/>
          </a:xfrm>
        </p:spPr>
        <p:txBody>
          <a:bodyPr tIns="57600" anchor="t"/>
          <a:lstStyle>
            <a:lvl1pPr>
              <a:lnSpc>
                <a:spcPct val="90000"/>
              </a:lnSpc>
              <a:defRPr sz="8000" spc="-200"/>
            </a:lvl1pPr>
          </a:lstStyle>
          <a:p>
            <a:r>
              <a:rPr lang="en-US" noProof="0" smtClean="0"/>
              <a:t>Click to edit Master title style</a:t>
            </a:r>
            <a:endParaRPr lang="en-GB" noProof="0" dirty="0"/>
          </a:p>
        </p:txBody>
      </p:sp>
      <p:sp>
        <p:nvSpPr>
          <p:cNvPr id="3" name="Rectangle 23"/>
          <p:cNvSpPr>
            <a:spLocks noGrp="1" noChangeArrowheads="1"/>
          </p:cNvSpPr>
          <p:nvPr>
            <p:ph type="sldNum" sz="quarter" idx="10"/>
          </p:nvPr>
        </p:nvSpPr>
        <p:spPr/>
        <p:txBody>
          <a:bodyPr/>
          <a:lstStyle>
            <a:lvl1pPr>
              <a:defRPr/>
            </a:lvl1pPr>
          </a:lstStyle>
          <a:p>
            <a:fld id="{E54E3DF3-E293-45CC-A8F4-24FC2C21ABA3}" type="slidenum">
              <a:rPr lang="en-GB" altLang="en-US"/>
              <a:pPr/>
              <a:t>‹#›</a:t>
            </a:fld>
            <a:endParaRPr lang="en-GB" altLang="en-US" dirty="0"/>
          </a:p>
        </p:txBody>
      </p:sp>
      <p:sp>
        <p:nvSpPr>
          <p:cNvPr id="4" name="Rectangle 5"/>
          <p:cNvSpPr>
            <a:spLocks noGrp="1" noChangeArrowheads="1"/>
          </p:cNvSpPr>
          <p:nvPr>
            <p:ph type="ftr" sz="quarter" idx="11"/>
          </p:nvPr>
        </p:nvSpPr>
        <p:spPr>
          <a:xfrm>
            <a:off x="5564718" y="137584"/>
            <a:ext cx="3867149"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Presentation title</a:t>
            </a:r>
          </a:p>
        </p:txBody>
      </p:sp>
      <p:sp>
        <p:nvSpPr>
          <p:cNvPr id="5" name="Rectangle 81"/>
          <p:cNvSpPr>
            <a:spLocks noGrp="1" noChangeArrowheads="1"/>
          </p:cNvSpPr>
          <p:nvPr>
            <p:ph type="dt" sz="half" idx="12"/>
          </p:nvPr>
        </p:nvSpPr>
        <p:spPr>
          <a:xfrm>
            <a:off x="9582151" y="137584"/>
            <a:ext cx="1602316"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Date</a:t>
            </a:r>
          </a:p>
        </p:txBody>
      </p:sp>
    </p:spTree>
    <p:extLst>
      <p:ext uri="{BB962C8B-B14F-4D97-AF65-F5344CB8AC3E}">
        <p14:creationId xmlns:p14="http://schemas.microsoft.com/office/powerpoint/2010/main" val="139408887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placeholders">
    <p:spTree>
      <p:nvGrpSpPr>
        <p:cNvPr id="1" name=""/>
        <p:cNvGrpSpPr/>
        <p:nvPr/>
      </p:nvGrpSpPr>
      <p:grpSpPr>
        <a:xfrm>
          <a:off x="0" y="0"/>
          <a:ext cx="0" cy="0"/>
          <a:chOff x="0" y="0"/>
          <a:chExt cx="0" cy="0"/>
        </a:xfrm>
      </p:grpSpPr>
      <p:sp>
        <p:nvSpPr>
          <p:cNvPr id="18"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36" name="Content Placeholder 2"/>
          <p:cNvSpPr>
            <a:spLocks noGrp="1"/>
          </p:cNvSpPr>
          <p:nvPr>
            <p:ph idx="1"/>
          </p:nvPr>
        </p:nvSpPr>
        <p:spPr>
          <a:xfrm>
            <a:off x="422401" y="1749631"/>
            <a:ext cx="5462400" cy="3941052"/>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37" name="Content Placeholder 2"/>
          <p:cNvSpPr>
            <a:spLocks noGrp="1"/>
          </p:cNvSpPr>
          <p:nvPr>
            <p:ph idx="10"/>
          </p:nvPr>
        </p:nvSpPr>
        <p:spPr>
          <a:xfrm>
            <a:off x="6307200" y="1749631"/>
            <a:ext cx="5462400" cy="3940800"/>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5" name="Rectangle 23"/>
          <p:cNvSpPr>
            <a:spLocks noGrp="1" noChangeArrowheads="1"/>
          </p:cNvSpPr>
          <p:nvPr>
            <p:ph type="sldNum" sz="quarter" idx="11"/>
          </p:nvPr>
        </p:nvSpPr>
        <p:spPr/>
        <p:txBody>
          <a:bodyPr/>
          <a:lstStyle>
            <a:lvl1pPr>
              <a:defRPr/>
            </a:lvl1pPr>
          </a:lstStyle>
          <a:p>
            <a:fld id="{092C4A9E-5F6C-4208-8070-4B3B6A693DFA}" type="slidenum">
              <a:rPr lang="en-GB" altLang="en-US"/>
              <a:pPr/>
              <a:t>‹#›</a:t>
            </a:fld>
            <a:endParaRPr lang="en-GB" altLang="en-US" dirty="0"/>
          </a:p>
        </p:txBody>
      </p:sp>
      <p:sp>
        <p:nvSpPr>
          <p:cNvPr id="6" name="Footer Placeholder 5"/>
          <p:cNvSpPr>
            <a:spLocks noGrp="1" noChangeArrowheads="1"/>
          </p:cNvSpPr>
          <p:nvPr>
            <p:ph type="ftr" sz="quarter" idx="12"/>
          </p:nvPr>
        </p:nvSpPr>
        <p:spPr>
          <a:xfrm>
            <a:off x="5564718" y="137584"/>
            <a:ext cx="3867149"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Presentation title</a:t>
            </a:r>
          </a:p>
        </p:txBody>
      </p:sp>
      <p:sp>
        <p:nvSpPr>
          <p:cNvPr id="7" name="Rectangle 81"/>
          <p:cNvSpPr>
            <a:spLocks noGrp="1" noChangeArrowheads="1"/>
          </p:cNvSpPr>
          <p:nvPr>
            <p:ph type="dt" sz="half" idx="13"/>
          </p:nvPr>
        </p:nvSpPr>
        <p:spPr>
          <a:xfrm>
            <a:off x="9582151" y="137584"/>
            <a:ext cx="1602316"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Date</a:t>
            </a:r>
          </a:p>
        </p:txBody>
      </p:sp>
    </p:spTree>
    <p:extLst>
      <p:ext uri="{BB962C8B-B14F-4D97-AF65-F5344CB8AC3E}">
        <p14:creationId xmlns:p14="http://schemas.microsoft.com/office/powerpoint/2010/main" val="3499894353"/>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placeholders horizontal">
    <p:spTree>
      <p:nvGrpSpPr>
        <p:cNvPr id="1" name=""/>
        <p:cNvGrpSpPr/>
        <p:nvPr/>
      </p:nvGrpSpPr>
      <p:grpSpPr>
        <a:xfrm>
          <a:off x="0" y="0"/>
          <a:ext cx="0" cy="0"/>
          <a:chOff x="0" y="0"/>
          <a:chExt cx="0" cy="0"/>
        </a:xfrm>
      </p:grpSpPr>
      <p:sp>
        <p:nvSpPr>
          <p:cNvPr id="11"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24" name="Content Placeholder 2"/>
          <p:cNvSpPr>
            <a:spLocks noGrp="1"/>
          </p:cNvSpPr>
          <p:nvPr>
            <p:ph idx="1"/>
          </p:nvPr>
        </p:nvSpPr>
        <p:spPr>
          <a:xfrm>
            <a:off x="422400" y="1749631"/>
            <a:ext cx="11347200" cy="1862527"/>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25" name="Content Placeholder 2"/>
          <p:cNvSpPr>
            <a:spLocks noGrp="1"/>
          </p:cNvSpPr>
          <p:nvPr>
            <p:ph idx="25"/>
          </p:nvPr>
        </p:nvSpPr>
        <p:spPr>
          <a:xfrm>
            <a:off x="422400" y="3831306"/>
            <a:ext cx="11347200" cy="1862527"/>
          </a:xfrm>
        </p:spPr>
        <p:txBody>
          <a:bodyPr/>
          <a:lstStyle>
            <a:lvl1pPr>
              <a:buClr>
                <a:schemeClr val="accent1"/>
              </a:buClr>
              <a:defRPr>
                <a:solidFill>
                  <a:schemeClr val="accent2"/>
                </a:solidFill>
              </a:defRPr>
            </a:lvl1pPr>
            <a:lvl2pPr>
              <a:buClr>
                <a:schemeClr val="tx2"/>
              </a:buClr>
              <a:defRPr>
                <a:solidFill>
                  <a:schemeClr val="accent2"/>
                </a:solidFill>
              </a:defRPr>
            </a:lvl2pPr>
            <a:lvl3pPr>
              <a:buClr>
                <a:schemeClr val="accent5"/>
              </a:buClr>
              <a:defRPr>
                <a:solidFill>
                  <a:schemeClr val="accent2"/>
                </a:solidFill>
              </a:defRPr>
            </a:lvl3pPr>
            <a:lvl4pPr>
              <a:buClr>
                <a:schemeClr val="accent3"/>
              </a:buClr>
              <a:defRPr>
                <a:solidFill>
                  <a:schemeClr val="accent2"/>
                </a:solidFill>
              </a:defRPr>
            </a:lvl4pPr>
            <a:lvl5pPr>
              <a:buClr>
                <a:srgbClr val="001423"/>
              </a:buClr>
              <a:defRPr>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5" name="Rectangle 23"/>
          <p:cNvSpPr>
            <a:spLocks noGrp="1" noChangeArrowheads="1"/>
          </p:cNvSpPr>
          <p:nvPr>
            <p:ph type="sldNum" sz="quarter" idx="26"/>
          </p:nvPr>
        </p:nvSpPr>
        <p:spPr/>
        <p:txBody>
          <a:bodyPr/>
          <a:lstStyle>
            <a:lvl1pPr>
              <a:defRPr/>
            </a:lvl1pPr>
          </a:lstStyle>
          <a:p>
            <a:fld id="{6DA008BF-FFF3-41F7-9441-578E960A83A1}" type="slidenum">
              <a:rPr lang="en-GB" altLang="en-US"/>
              <a:pPr/>
              <a:t>‹#›</a:t>
            </a:fld>
            <a:endParaRPr lang="en-GB" altLang="en-US" dirty="0"/>
          </a:p>
        </p:txBody>
      </p:sp>
      <p:sp>
        <p:nvSpPr>
          <p:cNvPr id="6" name="Footer Placeholder 5"/>
          <p:cNvSpPr>
            <a:spLocks noGrp="1" noChangeArrowheads="1"/>
          </p:cNvSpPr>
          <p:nvPr>
            <p:ph type="ftr" sz="quarter" idx="27"/>
          </p:nvPr>
        </p:nvSpPr>
        <p:spPr>
          <a:xfrm>
            <a:off x="5564718" y="137584"/>
            <a:ext cx="3867149"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Presentation title</a:t>
            </a:r>
          </a:p>
        </p:txBody>
      </p:sp>
      <p:sp>
        <p:nvSpPr>
          <p:cNvPr id="7" name="Rectangle 81"/>
          <p:cNvSpPr>
            <a:spLocks noGrp="1" noChangeArrowheads="1"/>
          </p:cNvSpPr>
          <p:nvPr>
            <p:ph type="dt" sz="half" idx="28"/>
          </p:nvPr>
        </p:nvSpPr>
        <p:spPr>
          <a:xfrm>
            <a:off x="9582151" y="137584"/>
            <a:ext cx="1602316"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Date</a:t>
            </a:r>
          </a:p>
        </p:txBody>
      </p:sp>
    </p:spTree>
    <p:extLst>
      <p:ext uri="{BB962C8B-B14F-4D97-AF65-F5344CB8AC3E}">
        <p14:creationId xmlns:p14="http://schemas.microsoft.com/office/powerpoint/2010/main" val="211463489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placeholders">
    <p:spTree>
      <p:nvGrpSpPr>
        <p:cNvPr id="1" name=""/>
        <p:cNvGrpSpPr/>
        <p:nvPr/>
      </p:nvGrpSpPr>
      <p:grpSpPr>
        <a:xfrm>
          <a:off x="0" y="0"/>
          <a:ext cx="0" cy="0"/>
          <a:chOff x="0" y="0"/>
          <a:chExt cx="0" cy="0"/>
        </a:xfrm>
      </p:grpSpPr>
      <p:sp>
        <p:nvSpPr>
          <p:cNvPr id="12"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27" name="Content Placeholder 2"/>
          <p:cNvSpPr>
            <a:spLocks noGrp="1"/>
          </p:cNvSpPr>
          <p:nvPr>
            <p:ph idx="1"/>
          </p:nvPr>
        </p:nvSpPr>
        <p:spPr>
          <a:xfrm>
            <a:off x="422400" y="1749631"/>
            <a:ext cx="3497667" cy="3941052"/>
          </a:xfrm>
        </p:spPr>
        <p:txBody>
          <a:bodyPr>
            <a:normAutofit/>
          </a:bodyPr>
          <a:lstStyle>
            <a:lvl1pPr>
              <a:buClr>
                <a:schemeClr val="accent1"/>
              </a:buClr>
              <a:defRPr sz="1867">
                <a:solidFill>
                  <a:schemeClr val="accent2"/>
                </a:solidFill>
              </a:defRPr>
            </a:lvl1pPr>
            <a:lvl2pPr>
              <a:buClr>
                <a:schemeClr val="tx2"/>
              </a:buClr>
              <a:defRPr sz="1600">
                <a:solidFill>
                  <a:schemeClr val="accent2"/>
                </a:solidFill>
              </a:defRPr>
            </a:lvl2pPr>
            <a:lvl3pPr>
              <a:buClr>
                <a:schemeClr val="accent5"/>
              </a:buClr>
              <a:defRPr sz="1467">
                <a:solidFill>
                  <a:schemeClr val="accent2"/>
                </a:solidFill>
              </a:defRPr>
            </a:lvl3pPr>
            <a:lvl4pPr>
              <a:buClr>
                <a:schemeClr val="accent3"/>
              </a:buClr>
              <a:defRPr sz="1400">
                <a:solidFill>
                  <a:schemeClr val="accent2"/>
                </a:solidFill>
              </a:defRPr>
            </a:lvl4pPr>
            <a:lvl5pPr>
              <a:buClr>
                <a:srgbClr val="001423"/>
              </a:buClr>
              <a:defRPr sz="1333">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28" name="Content Placeholder 2"/>
          <p:cNvSpPr>
            <a:spLocks noGrp="1"/>
          </p:cNvSpPr>
          <p:nvPr>
            <p:ph idx="10"/>
          </p:nvPr>
        </p:nvSpPr>
        <p:spPr>
          <a:xfrm>
            <a:off x="4347167" y="1749631"/>
            <a:ext cx="3497667" cy="3941052"/>
          </a:xfrm>
        </p:spPr>
        <p:txBody>
          <a:bodyPr>
            <a:normAutofit/>
          </a:bodyPr>
          <a:lstStyle>
            <a:lvl1pPr>
              <a:buClr>
                <a:schemeClr val="accent1"/>
              </a:buClr>
              <a:defRPr sz="1867">
                <a:solidFill>
                  <a:schemeClr val="accent2"/>
                </a:solidFill>
              </a:defRPr>
            </a:lvl1pPr>
            <a:lvl2pPr>
              <a:buClr>
                <a:schemeClr val="tx2"/>
              </a:buClr>
              <a:defRPr sz="1600">
                <a:solidFill>
                  <a:schemeClr val="accent2"/>
                </a:solidFill>
              </a:defRPr>
            </a:lvl2pPr>
            <a:lvl3pPr>
              <a:buClr>
                <a:schemeClr val="accent5"/>
              </a:buClr>
              <a:defRPr sz="1467">
                <a:solidFill>
                  <a:schemeClr val="accent2"/>
                </a:solidFill>
              </a:defRPr>
            </a:lvl3pPr>
            <a:lvl4pPr>
              <a:buClr>
                <a:schemeClr val="accent3"/>
              </a:buClr>
              <a:defRPr sz="1400">
                <a:solidFill>
                  <a:schemeClr val="accent2"/>
                </a:solidFill>
              </a:defRPr>
            </a:lvl4pPr>
            <a:lvl5pPr>
              <a:buClr>
                <a:srgbClr val="001423"/>
              </a:buClr>
              <a:defRPr sz="1333">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29" name="Content Placeholder 2"/>
          <p:cNvSpPr>
            <a:spLocks noGrp="1"/>
          </p:cNvSpPr>
          <p:nvPr>
            <p:ph idx="11"/>
          </p:nvPr>
        </p:nvSpPr>
        <p:spPr>
          <a:xfrm>
            <a:off x="8271933" y="1749631"/>
            <a:ext cx="3497667" cy="3941052"/>
          </a:xfrm>
        </p:spPr>
        <p:txBody>
          <a:bodyPr>
            <a:normAutofit/>
          </a:bodyPr>
          <a:lstStyle>
            <a:lvl1pPr>
              <a:buClr>
                <a:schemeClr val="accent1"/>
              </a:buClr>
              <a:defRPr sz="1867">
                <a:solidFill>
                  <a:schemeClr val="accent2"/>
                </a:solidFill>
              </a:defRPr>
            </a:lvl1pPr>
            <a:lvl2pPr>
              <a:buClr>
                <a:schemeClr val="tx2"/>
              </a:buClr>
              <a:defRPr sz="1600">
                <a:solidFill>
                  <a:schemeClr val="accent2"/>
                </a:solidFill>
              </a:defRPr>
            </a:lvl2pPr>
            <a:lvl3pPr>
              <a:buClr>
                <a:schemeClr val="accent5"/>
              </a:buClr>
              <a:defRPr sz="1467">
                <a:solidFill>
                  <a:schemeClr val="accent2"/>
                </a:solidFill>
              </a:defRPr>
            </a:lvl3pPr>
            <a:lvl4pPr>
              <a:buClr>
                <a:schemeClr val="accent3"/>
              </a:buClr>
              <a:defRPr sz="1400">
                <a:solidFill>
                  <a:schemeClr val="accent2"/>
                </a:solidFill>
              </a:defRPr>
            </a:lvl4pPr>
            <a:lvl5pPr>
              <a:buClr>
                <a:srgbClr val="001423"/>
              </a:buClr>
              <a:defRPr sz="1333">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6" name="Rectangle 23"/>
          <p:cNvSpPr>
            <a:spLocks noGrp="1" noChangeArrowheads="1"/>
          </p:cNvSpPr>
          <p:nvPr>
            <p:ph type="sldNum" sz="quarter" idx="12"/>
          </p:nvPr>
        </p:nvSpPr>
        <p:spPr/>
        <p:txBody>
          <a:bodyPr/>
          <a:lstStyle>
            <a:lvl1pPr>
              <a:defRPr/>
            </a:lvl1pPr>
          </a:lstStyle>
          <a:p>
            <a:fld id="{682DA851-AD41-458A-A2EC-CD52096074DF}" type="slidenum">
              <a:rPr lang="en-GB" altLang="en-US"/>
              <a:pPr/>
              <a:t>‹#›</a:t>
            </a:fld>
            <a:endParaRPr lang="en-GB" altLang="en-US" dirty="0"/>
          </a:p>
        </p:txBody>
      </p:sp>
      <p:sp>
        <p:nvSpPr>
          <p:cNvPr id="7" name="Rectangle 5"/>
          <p:cNvSpPr>
            <a:spLocks noGrp="1" noChangeArrowheads="1"/>
          </p:cNvSpPr>
          <p:nvPr>
            <p:ph type="ftr" sz="quarter" idx="13"/>
          </p:nvPr>
        </p:nvSpPr>
        <p:spPr>
          <a:xfrm>
            <a:off x="5564718" y="137584"/>
            <a:ext cx="3867149"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Presentation title</a:t>
            </a:r>
          </a:p>
        </p:txBody>
      </p:sp>
      <p:sp>
        <p:nvSpPr>
          <p:cNvPr id="8" name="Rectangle 81"/>
          <p:cNvSpPr>
            <a:spLocks noGrp="1" noChangeArrowheads="1"/>
          </p:cNvSpPr>
          <p:nvPr>
            <p:ph type="dt" sz="half" idx="14"/>
          </p:nvPr>
        </p:nvSpPr>
        <p:spPr>
          <a:xfrm>
            <a:off x="9582151" y="137584"/>
            <a:ext cx="1602316"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Date</a:t>
            </a:r>
          </a:p>
        </p:txBody>
      </p:sp>
    </p:spTree>
    <p:extLst>
      <p:ext uri="{BB962C8B-B14F-4D97-AF65-F5344CB8AC3E}">
        <p14:creationId xmlns:p14="http://schemas.microsoft.com/office/powerpoint/2010/main" val="422727210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placeholders">
    <p:spTree>
      <p:nvGrpSpPr>
        <p:cNvPr id="1" name=""/>
        <p:cNvGrpSpPr/>
        <p:nvPr/>
      </p:nvGrpSpPr>
      <p:grpSpPr>
        <a:xfrm>
          <a:off x="0" y="0"/>
          <a:ext cx="0" cy="0"/>
          <a:chOff x="0" y="0"/>
          <a:chExt cx="0" cy="0"/>
        </a:xfrm>
      </p:grpSpPr>
      <p:sp>
        <p:nvSpPr>
          <p:cNvPr id="13" name="Title 1"/>
          <p:cNvSpPr>
            <a:spLocks noGrp="1"/>
          </p:cNvSpPr>
          <p:nvPr>
            <p:ph type="title"/>
          </p:nvPr>
        </p:nvSpPr>
        <p:spPr>
          <a:xfrm>
            <a:off x="422400" y="687227"/>
            <a:ext cx="11347200" cy="521883"/>
          </a:xfrm>
        </p:spPr>
        <p:txBody>
          <a:bodyPr/>
          <a:lstStyle>
            <a:lvl1pPr>
              <a:defRPr sz="3200"/>
            </a:lvl1pPr>
          </a:lstStyle>
          <a:p>
            <a:r>
              <a:rPr lang="en-US" noProof="0" smtClean="0"/>
              <a:t>Click to edit Master title style</a:t>
            </a:r>
            <a:endParaRPr lang="en-GB" noProof="0" dirty="0"/>
          </a:p>
        </p:txBody>
      </p:sp>
      <p:sp>
        <p:nvSpPr>
          <p:cNvPr id="37" name="Content Placeholder 2"/>
          <p:cNvSpPr>
            <a:spLocks noGrp="1"/>
          </p:cNvSpPr>
          <p:nvPr>
            <p:ph idx="1"/>
          </p:nvPr>
        </p:nvSpPr>
        <p:spPr>
          <a:xfrm>
            <a:off x="422401" y="1749631"/>
            <a:ext cx="2517649" cy="3941052"/>
          </a:xfrm>
        </p:spPr>
        <p:txBody>
          <a:bodyPr>
            <a:normAutofit/>
          </a:bodyPr>
          <a:lstStyle>
            <a:lvl1pPr>
              <a:buClr>
                <a:schemeClr val="accent1"/>
              </a:buClr>
              <a:defRPr sz="1867">
                <a:solidFill>
                  <a:schemeClr val="accent2"/>
                </a:solidFill>
              </a:defRPr>
            </a:lvl1pPr>
            <a:lvl2pPr>
              <a:buClr>
                <a:schemeClr val="tx2"/>
              </a:buClr>
              <a:defRPr sz="1600">
                <a:solidFill>
                  <a:schemeClr val="accent2"/>
                </a:solidFill>
              </a:defRPr>
            </a:lvl2pPr>
            <a:lvl3pPr>
              <a:buClr>
                <a:schemeClr val="accent5"/>
              </a:buClr>
              <a:defRPr sz="1467">
                <a:solidFill>
                  <a:schemeClr val="accent2"/>
                </a:solidFill>
              </a:defRPr>
            </a:lvl3pPr>
            <a:lvl4pPr>
              <a:buClr>
                <a:schemeClr val="accent3"/>
              </a:buClr>
              <a:defRPr sz="1400">
                <a:solidFill>
                  <a:schemeClr val="accent2"/>
                </a:solidFill>
              </a:defRPr>
            </a:lvl4pPr>
            <a:lvl5pPr>
              <a:buClr>
                <a:srgbClr val="001423"/>
              </a:buClr>
              <a:defRPr sz="1333">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38" name="Content Placeholder 2"/>
          <p:cNvSpPr>
            <a:spLocks noGrp="1"/>
          </p:cNvSpPr>
          <p:nvPr>
            <p:ph idx="10"/>
          </p:nvPr>
        </p:nvSpPr>
        <p:spPr>
          <a:xfrm>
            <a:off x="3362450" y="1749631"/>
            <a:ext cx="2517649" cy="3941052"/>
          </a:xfrm>
        </p:spPr>
        <p:txBody>
          <a:bodyPr>
            <a:normAutofit/>
          </a:bodyPr>
          <a:lstStyle>
            <a:lvl1pPr>
              <a:buClr>
                <a:schemeClr val="accent1"/>
              </a:buClr>
              <a:defRPr sz="1867">
                <a:solidFill>
                  <a:schemeClr val="accent2"/>
                </a:solidFill>
              </a:defRPr>
            </a:lvl1pPr>
            <a:lvl2pPr>
              <a:buClr>
                <a:schemeClr val="tx2"/>
              </a:buClr>
              <a:defRPr sz="1600">
                <a:solidFill>
                  <a:schemeClr val="accent2"/>
                </a:solidFill>
              </a:defRPr>
            </a:lvl2pPr>
            <a:lvl3pPr>
              <a:buClr>
                <a:schemeClr val="accent5"/>
              </a:buClr>
              <a:defRPr sz="1467">
                <a:solidFill>
                  <a:schemeClr val="accent2"/>
                </a:solidFill>
              </a:defRPr>
            </a:lvl3pPr>
            <a:lvl4pPr>
              <a:buClr>
                <a:schemeClr val="accent3"/>
              </a:buClr>
              <a:defRPr sz="1400">
                <a:solidFill>
                  <a:schemeClr val="accent2"/>
                </a:solidFill>
              </a:defRPr>
            </a:lvl4pPr>
            <a:lvl5pPr>
              <a:buClr>
                <a:srgbClr val="001423"/>
              </a:buClr>
              <a:defRPr sz="1333">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39" name="Content Placeholder 2"/>
          <p:cNvSpPr>
            <a:spLocks noGrp="1"/>
          </p:cNvSpPr>
          <p:nvPr>
            <p:ph idx="11"/>
          </p:nvPr>
        </p:nvSpPr>
        <p:spPr>
          <a:xfrm>
            <a:off x="6302500" y="1749631"/>
            <a:ext cx="2517649" cy="3941052"/>
          </a:xfrm>
        </p:spPr>
        <p:txBody>
          <a:bodyPr>
            <a:normAutofit/>
          </a:bodyPr>
          <a:lstStyle>
            <a:lvl1pPr>
              <a:buClr>
                <a:schemeClr val="accent1"/>
              </a:buClr>
              <a:defRPr sz="1867">
                <a:solidFill>
                  <a:schemeClr val="accent2"/>
                </a:solidFill>
              </a:defRPr>
            </a:lvl1pPr>
            <a:lvl2pPr>
              <a:buClr>
                <a:schemeClr val="tx2"/>
              </a:buClr>
              <a:defRPr sz="1600">
                <a:solidFill>
                  <a:schemeClr val="accent2"/>
                </a:solidFill>
              </a:defRPr>
            </a:lvl2pPr>
            <a:lvl3pPr>
              <a:buClr>
                <a:schemeClr val="accent5"/>
              </a:buClr>
              <a:defRPr sz="1467">
                <a:solidFill>
                  <a:schemeClr val="accent2"/>
                </a:solidFill>
              </a:defRPr>
            </a:lvl3pPr>
            <a:lvl4pPr>
              <a:buClr>
                <a:schemeClr val="accent3"/>
              </a:buClr>
              <a:defRPr sz="1400">
                <a:solidFill>
                  <a:schemeClr val="accent2"/>
                </a:solidFill>
              </a:defRPr>
            </a:lvl4pPr>
            <a:lvl5pPr>
              <a:buClr>
                <a:srgbClr val="001423"/>
              </a:buClr>
              <a:defRPr sz="1333">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40" name="Content Placeholder 2"/>
          <p:cNvSpPr>
            <a:spLocks noGrp="1"/>
          </p:cNvSpPr>
          <p:nvPr>
            <p:ph idx="12"/>
          </p:nvPr>
        </p:nvSpPr>
        <p:spPr>
          <a:xfrm>
            <a:off x="9251952" y="1749631"/>
            <a:ext cx="2517649" cy="3941052"/>
          </a:xfrm>
        </p:spPr>
        <p:txBody>
          <a:bodyPr>
            <a:normAutofit/>
          </a:bodyPr>
          <a:lstStyle>
            <a:lvl1pPr>
              <a:buClr>
                <a:schemeClr val="accent1"/>
              </a:buClr>
              <a:defRPr sz="1867">
                <a:solidFill>
                  <a:schemeClr val="accent2"/>
                </a:solidFill>
              </a:defRPr>
            </a:lvl1pPr>
            <a:lvl2pPr>
              <a:buClr>
                <a:schemeClr val="tx2"/>
              </a:buClr>
              <a:defRPr sz="1600">
                <a:solidFill>
                  <a:schemeClr val="accent2"/>
                </a:solidFill>
              </a:defRPr>
            </a:lvl2pPr>
            <a:lvl3pPr>
              <a:buClr>
                <a:schemeClr val="accent5"/>
              </a:buClr>
              <a:defRPr sz="1467">
                <a:solidFill>
                  <a:schemeClr val="accent2"/>
                </a:solidFill>
              </a:defRPr>
            </a:lvl3pPr>
            <a:lvl4pPr>
              <a:buClr>
                <a:schemeClr val="accent3"/>
              </a:buClr>
              <a:defRPr sz="1400">
                <a:solidFill>
                  <a:schemeClr val="accent2"/>
                </a:solidFill>
              </a:defRPr>
            </a:lvl4pPr>
            <a:lvl5pPr>
              <a:buClr>
                <a:srgbClr val="001423"/>
              </a:buClr>
              <a:defRPr sz="1333">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7" name="Rectangle 23"/>
          <p:cNvSpPr>
            <a:spLocks noGrp="1" noChangeArrowheads="1"/>
          </p:cNvSpPr>
          <p:nvPr>
            <p:ph type="sldNum" sz="quarter" idx="13"/>
          </p:nvPr>
        </p:nvSpPr>
        <p:spPr/>
        <p:txBody>
          <a:bodyPr/>
          <a:lstStyle>
            <a:lvl1pPr>
              <a:defRPr/>
            </a:lvl1pPr>
          </a:lstStyle>
          <a:p>
            <a:fld id="{9AE6491D-A075-4D2F-B450-C344B085366E}" type="slidenum">
              <a:rPr lang="en-GB" altLang="en-US"/>
              <a:pPr/>
              <a:t>‹#›</a:t>
            </a:fld>
            <a:endParaRPr lang="en-GB" altLang="en-US" dirty="0"/>
          </a:p>
        </p:txBody>
      </p:sp>
      <p:sp>
        <p:nvSpPr>
          <p:cNvPr id="8" name="Rectangle 5"/>
          <p:cNvSpPr>
            <a:spLocks noGrp="1" noChangeArrowheads="1"/>
          </p:cNvSpPr>
          <p:nvPr>
            <p:ph type="ftr" sz="quarter" idx="14"/>
          </p:nvPr>
        </p:nvSpPr>
        <p:spPr>
          <a:xfrm>
            <a:off x="5564718" y="137584"/>
            <a:ext cx="3867149"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Presentation title</a:t>
            </a:r>
          </a:p>
        </p:txBody>
      </p:sp>
      <p:sp>
        <p:nvSpPr>
          <p:cNvPr id="9" name="Rectangle 81"/>
          <p:cNvSpPr>
            <a:spLocks noGrp="1" noChangeArrowheads="1"/>
          </p:cNvSpPr>
          <p:nvPr>
            <p:ph type="dt" sz="half" idx="15"/>
          </p:nvPr>
        </p:nvSpPr>
        <p:spPr>
          <a:xfrm>
            <a:off x="9582151" y="137584"/>
            <a:ext cx="1602316" cy="135467"/>
          </a:xfrm>
          <a:prstGeom prst="rect">
            <a:avLst/>
          </a:prstGeom>
        </p:spPr>
        <p:txBody>
          <a:bodyPr/>
          <a:lstStyle>
            <a:lvl1pPr>
              <a:defRPr>
                <a:cs typeface="Arial" charset="0"/>
              </a:defRPr>
            </a:lvl1pPr>
          </a:lstStyle>
          <a:p>
            <a:pPr fontAlgn="base">
              <a:spcBef>
                <a:spcPct val="0"/>
              </a:spcBef>
              <a:spcAft>
                <a:spcPct val="0"/>
              </a:spcAft>
              <a:defRPr/>
            </a:pPr>
            <a:r>
              <a:rPr lang="en-GB" dirty="0">
                <a:solidFill>
                  <a:srgbClr val="001965"/>
                </a:solidFill>
              </a:rPr>
              <a:t>Date</a:t>
            </a:r>
          </a:p>
        </p:txBody>
      </p:sp>
    </p:spTree>
    <p:extLst>
      <p:ext uri="{BB962C8B-B14F-4D97-AF65-F5344CB8AC3E}">
        <p14:creationId xmlns:p14="http://schemas.microsoft.com/office/powerpoint/2010/main" val="325769103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ectangle 23"/>
          <p:cNvSpPr>
            <a:spLocks noGrp="1" noChangeArrowheads="1"/>
          </p:cNvSpPr>
          <p:nvPr>
            <p:ph type="sldNum" sz="quarter" idx="4"/>
          </p:nvPr>
        </p:nvSpPr>
        <p:spPr bwMode="auto">
          <a:xfrm>
            <a:off x="11353800" y="139700"/>
            <a:ext cx="414867" cy="135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defTabSz="1170488">
              <a:defRPr sz="800">
                <a:solidFill>
                  <a:srgbClr val="82786F"/>
                </a:solidFill>
              </a:defRPr>
            </a:lvl1pPr>
          </a:lstStyle>
          <a:p>
            <a:pPr fontAlgn="base">
              <a:spcBef>
                <a:spcPct val="0"/>
              </a:spcBef>
              <a:spcAft>
                <a:spcPct val="0"/>
              </a:spcAft>
            </a:pPr>
            <a:fld id="{BA4303F6-0F39-4778-B81B-10154589F955}" type="slidenum">
              <a:rPr lang="en-GB" altLang="en-US">
                <a:cs typeface="Arial" panose="020B0604020202020204" pitchFamily="34" charset="0"/>
              </a:rPr>
              <a:pPr fontAlgn="base">
                <a:spcBef>
                  <a:spcPct val="0"/>
                </a:spcBef>
                <a:spcAft>
                  <a:spcPct val="0"/>
                </a:spcAft>
              </a:pPr>
              <a:t>‹#›</a:t>
            </a:fld>
            <a:endParaRPr lang="en-GB" altLang="en-US" dirty="0">
              <a:cs typeface="Arial" panose="020B0604020202020204" pitchFamily="34" charset="0"/>
            </a:endParaRPr>
          </a:p>
        </p:txBody>
      </p:sp>
      <p:sp>
        <p:nvSpPr>
          <p:cNvPr id="1027" name="Text Placeholder 2"/>
          <p:cNvSpPr>
            <a:spLocks noGrp="1"/>
          </p:cNvSpPr>
          <p:nvPr>
            <p:ph type="body" idx="1"/>
          </p:nvPr>
        </p:nvSpPr>
        <p:spPr bwMode="auto">
          <a:xfrm>
            <a:off x="423334" y="1750485"/>
            <a:ext cx="11345333" cy="3941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216000" bIns="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endParaRPr lang="en-GB" altLang="en-US" dirty="0" smtClean="0"/>
          </a:p>
        </p:txBody>
      </p:sp>
      <p:sp>
        <p:nvSpPr>
          <p:cNvPr id="1028" name="Title Placeholder 1"/>
          <p:cNvSpPr>
            <a:spLocks noGrp="1"/>
          </p:cNvSpPr>
          <p:nvPr>
            <p:ph type="title"/>
          </p:nvPr>
        </p:nvSpPr>
        <p:spPr bwMode="auto">
          <a:xfrm>
            <a:off x="423334" y="687918"/>
            <a:ext cx="11345333"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en-US" smtClean="0"/>
              <a:t>Click to edit Master title style</a:t>
            </a:r>
            <a:endParaRPr lang="en-GB" altLang="en-US" smtClean="0"/>
          </a:p>
        </p:txBody>
      </p:sp>
    </p:spTree>
    <p:extLst>
      <p:ext uri="{BB962C8B-B14F-4D97-AF65-F5344CB8AC3E}">
        <p14:creationId xmlns:p14="http://schemas.microsoft.com/office/powerpoint/2010/main" val="1575811168"/>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 id="2147483822" r:id="rId12"/>
    <p:sldLayoutId id="2147483823" r:id="rId13"/>
    <p:sldLayoutId id="2147483824" r:id="rId14"/>
    <p:sldLayoutId id="2147483825" r:id="rId15"/>
    <p:sldLayoutId id="2147483826" r:id="rId16"/>
    <p:sldLayoutId id="2147483827" r:id="rId17"/>
    <p:sldLayoutId id="2147483828" r:id="rId18"/>
    <p:sldLayoutId id="2147483829" r:id="rId19"/>
    <p:sldLayoutId id="2147483830" r:id="rId20"/>
    <p:sldLayoutId id="2147483831" r:id="rId21"/>
    <p:sldLayoutId id="2147483832" r:id="rId22"/>
    <p:sldLayoutId id="2147483833" r:id="rId23"/>
    <p:sldLayoutId id="2147483834" r:id="rId24"/>
    <p:sldLayoutId id="2147483835" r:id="rId25"/>
  </p:sldLayoutIdLst>
  <p:transition/>
  <p:timing>
    <p:tnLst>
      <p:par>
        <p:cTn id="1" dur="indefinite" restart="never" nodeType="tmRoot"/>
      </p:par>
    </p:tnLst>
  </p:timing>
  <p:hf hdr="0"/>
  <p:txStyles>
    <p:titleStyle>
      <a:lvl1pPr algn="l" rtl="0" eaLnBrk="0" fontAlgn="base" hangingPunct="0">
        <a:spcBef>
          <a:spcPct val="0"/>
        </a:spcBef>
        <a:spcAft>
          <a:spcPct val="0"/>
        </a:spcAft>
        <a:defRPr sz="3200" b="1" kern="1200">
          <a:solidFill>
            <a:schemeClr val="accent2"/>
          </a:solidFill>
          <a:latin typeface="+mj-lt"/>
          <a:ea typeface="+mj-ea"/>
          <a:cs typeface="+mj-cs"/>
        </a:defRPr>
      </a:lvl1pPr>
      <a:lvl2pPr algn="l" rtl="0" eaLnBrk="0" fontAlgn="base" hangingPunct="0">
        <a:spcBef>
          <a:spcPct val="0"/>
        </a:spcBef>
        <a:spcAft>
          <a:spcPct val="0"/>
        </a:spcAft>
        <a:defRPr sz="3200" b="1">
          <a:solidFill>
            <a:schemeClr val="accent2"/>
          </a:solidFill>
          <a:latin typeface="Verdana" pitchFamily="34" charset="0"/>
        </a:defRPr>
      </a:lvl2pPr>
      <a:lvl3pPr algn="l" rtl="0" eaLnBrk="0" fontAlgn="base" hangingPunct="0">
        <a:spcBef>
          <a:spcPct val="0"/>
        </a:spcBef>
        <a:spcAft>
          <a:spcPct val="0"/>
        </a:spcAft>
        <a:defRPr sz="3200" b="1">
          <a:solidFill>
            <a:schemeClr val="accent2"/>
          </a:solidFill>
          <a:latin typeface="Verdana" pitchFamily="34" charset="0"/>
        </a:defRPr>
      </a:lvl3pPr>
      <a:lvl4pPr algn="l" rtl="0" eaLnBrk="0" fontAlgn="base" hangingPunct="0">
        <a:spcBef>
          <a:spcPct val="0"/>
        </a:spcBef>
        <a:spcAft>
          <a:spcPct val="0"/>
        </a:spcAft>
        <a:defRPr sz="3200" b="1">
          <a:solidFill>
            <a:schemeClr val="accent2"/>
          </a:solidFill>
          <a:latin typeface="Verdana" pitchFamily="34" charset="0"/>
        </a:defRPr>
      </a:lvl4pPr>
      <a:lvl5pPr algn="l" rtl="0" eaLnBrk="0" fontAlgn="base" hangingPunct="0">
        <a:spcBef>
          <a:spcPct val="0"/>
        </a:spcBef>
        <a:spcAft>
          <a:spcPct val="0"/>
        </a:spcAft>
        <a:defRPr sz="3200" b="1">
          <a:solidFill>
            <a:schemeClr val="accent2"/>
          </a:solidFill>
          <a:latin typeface="Verdana" pitchFamily="34" charset="0"/>
        </a:defRPr>
      </a:lvl5pPr>
      <a:lvl6pPr marL="609585" algn="l" rtl="0" fontAlgn="base">
        <a:spcBef>
          <a:spcPct val="0"/>
        </a:spcBef>
        <a:spcAft>
          <a:spcPct val="0"/>
        </a:spcAft>
        <a:defRPr sz="3200" b="1">
          <a:solidFill>
            <a:schemeClr val="accent2"/>
          </a:solidFill>
          <a:latin typeface="Verdana" pitchFamily="34" charset="0"/>
        </a:defRPr>
      </a:lvl6pPr>
      <a:lvl7pPr marL="1219170" algn="l" rtl="0" fontAlgn="base">
        <a:spcBef>
          <a:spcPct val="0"/>
        </a:spcBef>
        <a:spcAft>
          <a:spcPct val="0"/>
        </a:spcAft>
        <a:defRPr sz="3200" b="1">
          <a:solidFill>
            <a:schemeClr val="accent2"/>
          </a:solidFill>
          <a:latin typeface="Verdana" pitchFamily="34" charset="0"/>
        </a:defRPr>
      </a:lvl7pPr>
      <a:lvl8pPr marL="1828754" algn="l" rtl="0" fontAlgn="base">
        <a:spcBef>
          <a:spcPct val="0"/>
        </a:spcBef>
        <a:spcAft>
          <a:spcPct val="0"/>
        </a:spcAft>
        <a:defRPr sz="3200" b="1">
          <a:solidFill>
            <a:schemeClr val="accent2"/>
          </a:solidFill>
          <a:latin typeface="Verdana" pitchFamily="34" charset="0"/>
        </a:defRPr>
      </a:lvl8pPr>
      <a:lvl9pPr marL="2438339" algn="l" rtl="0" fontAlgn="base">
        <a:spcBef>
          <a:spcPct val="0"/>
        </a:spcBef>
        <a:spcAft>
          <a:spcPct val="0"/>
        </a:spcAft>
        <a:defRPr sz="3200" b="1">
          <a:solidFill>
            <a:schemeClr val="accent2"/>
          </a:solidFill>
          <a:latin typeface="Verdana" pitchFamily="34" charset="0"/>
        </a:defRPr>
      </a:lvl9pPr>
    </p:titleStyle>
    <p:bodyStyle>
      <a:lvl1pPr marL="353475" indent="-353475" algn="l" rtl="0" eaLnBrk="0" fontAlgn="base" hangingPunct="0">
        <a:spcBef>
          <a:spcPct val="20000"/>
        </a:spcBef>
        <a:spcAft>
          <a:spcPct val="0"/>
        </a:spcAft>
        <a:buClr>
          <a:schemeClr val="accent1"/>
        </a:buClr>
        <a:buFont typeface="Verdana" panose="020B0604030504040204" pitchFamily="34" charset="0"/>
        <a:buChar char="•"/>
        <a:defRPr kern="1200">
          <a:solidFill>
            <a:schemeClr val="accent2"/>
          </a:solidFill>
          <a:latin typeface="+mn-lt"/>
          <a:ea typeface="+mn-ea"/>
          <a:cs typeface="+mn-cs"/>
        </a:defRPr>
      </a:lvl1pPr>
      <a:lvl2pPr marL="715415" indent="-361942" algn="l" rtl="0" eaLnBrk="0" fontAlgn="base" hangingPunct="0">
        <a:spcBef>
          <a:spcPct val="20000"/>
        </a:spcBef>
        <a:spcAft>
          <a:spcPct val="0"/>
        </a:spcAft>
        <a:buClr>
          <a:schemeClr val="tx2"/>
        </a:buClr>
        <a:buFont typeface="Verdana" panose="020B0604030504040204" pitchFamily="34" charset="0"/>
        <a:buChar char="•"/>
        <a:defRPr sz="2133" kern="1200">
          <a:solidFill>
            <a:schemeClr val="accent2"/>
          </a:solidFill>
          <a:latin typeface="+mn-lt"/>
          <a:ea typeface="+mn-ea"/>
          <a:cs typeface="+mn-cs"/>
        </a:defRPr>
      </a:lvl2pPr>
      <a:lvl3pPr marL="1077357" indent="-361942" algn="l" rtl="0" eaLnBrk="0" fontAlgn="base" hangingPunct="0">
        <a:spcBef>
          <a:spcPct val="20000"/>
        </a:spcBef>
        <a:spcAft>
          <a:spcPct val="0"/>
        </a:spcAft>
        <a:buClr>
          <a:srgbClr val="E64A0E"/>
        </a:buClr>
        <a:buFont typeface="Verdana" panose="020B0604030504040204" pitchFamily="34" charset="0"/>
        <a:buChar char="•"/>
        <a:defRPr sz="1867" kern="1200">
          <a:solidFill>
            <a:schemeClr val="accent2"/>
          </a:solidFill>
          <a:latin typeface="+mn-lt"/>
          <a:ea typeface="+mn-ea"/>
          <a:cs typeface="+mn-cs"/>
        </a:defRPr>
      </a:lvl3pPr>
      <a:lvl4pPr marL="1314418" indent="-237061" algn="l" rtl="0" eaLnBrk="0" fontAlgn="base" hangingPunct="0">
        <a:spcBef>
          <a:spcPct val="20000"/>
        </a:spcBef>
        <a:spcAft>
          <a:spcPct val="0"/>
        </a:spcAft>
        <a:buClr>
          <a:srgbClr val="82786F"/>
        </a:buClr>
        <a:buFont typeface="Verdana" panose="020B0604030504040204" pitchFamily="34" charset="0"/>
        <a:buChar char="•"/>
        <a:defRPr sz="1600" kern="1200">
          <a:solidFill>
            <a:schemeClr val="accent2"/>
          </a:solidFill>
          <a:latin typeface="+mn-lt"/>
          <a:ea typeface="+mn-ea"/>
          <a:cs typeface="+mn-cs"/>
        </a:defRPr>
      </a:lvl4pPr>
      <a:lvl5pPr marL="1676358" indent="-245527" algn="l" rtl="0" eaLnBrk="0" fontAlgn="base" hangingPunct="0">
        <a:spcBef>
          <a:spcPct val="20000"/>
        </a:spcBef>
        <a:spcAft>
          <a:spcPct val="0"/>
        </a:spcAft>
        <a:buClr>
          <a:srgbClr val="001423"/>
        </a:buClr>
        <a:buFont typeface="Verdana" panose="020B0604030504040204" pitchFamily="34" charset="0"/>
        <a:buChar char="•"/>
        <a:defRPr sz="1467" kern="1200">
          <a:solidFill>
            <a:schemeClr val="accent2"/>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4056">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8359" y="1345755"/>
            <a:ext cx="10871242" cy="2042057"/>
          </a:xfrm>
        </p:spPr>
        <p:txBody>
          <a:bodyPr/>
          <a:lstStyle/>
          <a:p>
            <a:r>
              <a:rPr lang="en-US" sz="3600" dirty="0" smtClean="0"/>
              <a:t>Evidence-Based Guidance on Comprehensive Care for Hemophilia</a:t>
            </a:r>
            <a:endParaRPr lang="en-US" sz="3600" dirty="0"/>
          </a:p>
        </p:txBody>
      </p:sp>
      <p:sp>
        <p:nvSpPr>
          <p:cNvPr id="3" name="Subtitle 2"/>
          <p:cNvSpPr>
            <a:spLocks noGrp="1"/>
          </p:cNvSpPr>
          <p:nvPr>
            <p:ph type="subTitle" idx="1"/>
          </p:nvPr>
        </p:nvSpPr>
        <p:spPr>
          <a:xfrm>
            <a:off x="6299200" y="3629220"/>
            <a:ext cx="5470401" cy="912781"/>
          </a:xfrm>
        </p:spPr>
        <p:txBody>
          <a:bodyPr/>
          <a:lstStyle/>
          <a:p>
            <a:r>
              <a:rPr lang="en-US" b="1" dirty="0" smtClean="0"/>
              <a:t>Alfonso Iorio, MD, PhD, FRCP</a:t>
            </a:r>
          </a:p>
          <a:p>
            <a:r>
              <a:rPr lang="en-US" dirty="0" smtClean="0"/>
              <a:t>Chief, Health Information Research Unit</a:t>
            </a:r>
            <a:br>
              <a:rPr lang="en-US" dirty="0" smtClean="0"/>
            </a:br>
            <a:r>
              <a:rPr lang="en-US" dirty="0" smtClean="0"/>
              <a:t>Director, Hemophilia Clinic</a:t>
            </a:r>
          </a:p>
          <a:p>
            <a:r>
              <a:rPr lang="en-US" dirty="0" smtClean="0"/>
              <a:t>McMaster University</a:t>
            </a:r>
          </a:p>
          <a:p>
            <a:r>
              <a:rPr lang="en-US" dirty="0" smtClean="0"/>
              <a:t>Hamilton, ON, Canada</a:t>
            </a:r>
            <a:endParaRPr lang="en-US" dirty="0"/>
          </a:p>
        </p:txBody>
      </p:sp>
    </p:spTree>
    <p:extLst>
      <p:ext uri="{BB962C8B-B14F-4D97-AF65-F5344CB8AC3E}">
        <p14:creationId xmlns:p14="http://schemas.microsoft.com/office/powerpoint/2010/main" val="572167006"/>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15652"/>
            <a:ext cx="4263164" cy="4778141"/>
          </a:xfrm>
          <a:prstGeom prst="rect">
            <a:avLst/>
          </a:prstGeom>
        </p:spPr>
      </p:pic>
      <p:sp>
        <p:nvSpPr>
          <p:cNvPr id="5" name="Title 4"/>
          <p:cNvSpPr>
            <a:spLocks noGrp="1"/>
          </p:cNvSpPr>
          <p:nvPr>
            <p:ph type="title"/>
          </p:nvPr>
        </p:nvSpPr>
        <p:spPr>
          <a:xfrm>
            <a:off x="3369734" y="2270234"/>
            <a:ext cx="8511688" cy="1268979"/>
          </a:xfrm>
        </p:spPr>
        <p:txBody>
          <a:bodyPr/>
          <a:lstStyle/>
          <a:p>
            <a:r>
              <a:rPr lang="en-US" sz="3200" dirty="0" smtClean="0"/>
              <a:t>NHF-McMaster Guidelines on Care Models for Hemophilia Management</a:t>
            </a:r>
            <a:endParaRPr lang="en-US" sz="3200" dirty="0"/>
          </a:p>
        </p:txBody>
      </p:sp>
    </p:spTree>
    <p:extLst>
      <p:ext uri="{BB962C8B-B14F-4D97-AF65-F5344CB8AC3E}">
        <p14:creationId xmlns:p14="http://schemas.microsoft.com/office/powerpoint/2010/main" val="254037153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400" y="605339"/>
            <a:ext cx="11347200" cy="521883"/>
          </a:xfrm>
        </p:spPr>
        <p:txBody>
          <a:bodyPr/>
          <a:lstStyle/>
          <a:p>
            <a:r>
              <a:rPr lang="en-US" dirty="0" smtClean="0"/>
              <a:t>Developing new NHF-McMaster guidelines</a:t>
            </a:r>
            <a:br>
              <a:rPr lang="en-US" dirty="0" smtClean="0"/>
            </a:br>
            <a:r>
              <a:rPr lang="en-US" sz="2000" dirty="0" smtClean="0">
                <a:solidFill>
                  <a:srgbClr val="009FDA"/>
                </a:solidFill>
              </a:rPr>
              <a:t>Gathering evidence</a:t>
            </a:r>
            <a:endParaRPr lang="en-US" dirty="0"/>
          </a:p>
        </p:txBody>
      </p:sp>
      <p:sp>
        <p:nvSpPr>
          <p:cNvPr id="4" name="Slide Number Placeholder 3"/>
          <p:cNvSpPr>
            <a:spLocks noGrp="1"/>
          </p:cNvSpPr>
          <p:nvPr>
            <p:ph type="sldNum" sz="quarter" idx="10"/>
          </p:nvPr>
        </p:nvSpPr>
        <p:spPr/>
        <p:txBody>
          <a:bodyPr/>
          <a:lstStyle/>
          <a:p>
            <a:fld id="{3ADBF3DE-016F-4337-AB21-411C77A9FB5B}" type="slidenum">
              <a:rPr lang="en-GB" altLang="en-US" smtClean="0"/>
              <a:pPr/>
              <a:t>11</a:t>
            </a:fld>
            <a:endParaRPr lang="en-GB" altLang="en-US" dirty="0"/>
          </a:p>
        </p:txBody>
      </p:sp>
      <p:sp>
        <p:nvSpPr>
          <p:cNvPr id="11" name="TextBox 10"/>
          <p:cNvSpPr txBox="1"/>
          <p:nvPr/>
        </p:nvSpPr>
        <p:spPr>
          <a:xfrm>
            <a:off x="424790" y="6065735"/>
            <a:ext cx="10395610" cy="369332"/>
          </a:xfrm>
          <a:prstGeom prst="rect">
            <a:avLst/>
          </a:prstGeom>
          <a:noFill/>
        </p:spPr>
        <p:txBody>
          <a:bodyPr wrap="square" rtlCol="0">
            <a:spAutoFit/>
          </a:bodyPr>
          <a:lstStyle/>
          <a:p>
            <a:r>
              <a:rPr lang="en-US" sz="900" dirty="0" smtClean="0">
                <a:solidFill>
                  <a:srgbClr val="002060"/>
                </a:solidFill>
                <a:ea typeface="Verdana" panose="020B0604030504040204" pitchFamily="34" charset="0"/>
                <a:cs typeface="Verdana" panose="020B0604030504040204" pitchFamily="34" charset="0"/>
              </a:rPr>
              <a:t>PWH=people with hemophilia.</a:t>
            </a:r>
          </a:p>
          <a:p>
            <a:r>
              <a:rPr lang="en-US" sz="900" dirty="0" err="1" smtClean="0">
                <a:solidFill>
                  <a:srgbClr val="002060"/>
                </a:solidFill>
                <a:ea typeface="Verdana" panose="020B0604030504040204" pitchFamily="34" charset="0"/>
                <a:cs typeface="Verdana" panose="020B0604030504040204" pitchFamily="34" charset="0"/>
              </a:rPr>
              <a:t>Pai</a:t>
            </a:r>
            <a:r>
              <a:rPr lang="en-US" sz="900" dirty="0" smtClean="0">
                <a:solidFill>
                  <a:srgbClr val="002060"/>
                </a:solidFill>
                <a:ea typeface="Verdana" panose="020B0604030504040204" pitchFamily="34" charset="0"/>
                <a:cs typeface="Verdana" panose="020B0604030504040204" pitchFamily="34" charset="0"/>
              </a:rPr>
              <a:t> </a:t>
            </a:r>
            <a:r>
              <a:rPr lang="en-US" sz="900" dirty="0">
                <a:solidFill>
                  <a:srgbClr val="002060"/>
                </a:solidFill>
                <a:ea typeface="Verdana" panose="020B0604030504040204" pitchFamily="34" charset="0"/>
                <a:cs typeface="Verdana" panose="020B0604030504040204" pitchFamily="34" charset="0"/>
              </a:rPr>
              <a:t>M et al. Poster presented at: Thrombosis </a:t>
            </a:r>
            <a:r>
              <a:rPr lang="en-US" sz="900" dirty="0" smtClean="0">
                <a:solidFill>
                  <a:srgbClr val="002060"/>
                </a:solidFill>
                <a:ea typeface="Verdana" panose="020B0604030504040204" pitchFamily="34" charset="0"/>
                <a:cs typeface="Verdana" panose="020B0604030504040204" pitchFamily="34" charset="0"/>
              </a:rPr>
              <a:t>and </a:t>
            </a:r>
            <a:r>
              <a:rPr lang="en-US" sz="900" dirty="0">
                <a:solidFill>
                  <a:srgbClr val="002060"/>
                </a:solidFill>
                <a:ea typeface="Verdana" panose="020B0604030504040204" pitchFamily="34" charset="0"/>
                <a:cs typeface="Verdana" panose="020B0604030504040204" pitchFamily="34" charset="0"/>
              </a:rPr>
              <a:t>Hemostasis Societies </a:t>
            </a:r>
            <a:r>
              <a:rPr lang="en-US" sz="900" dirty="0" smtClean="0">
                <a:solidFill>
                  <a:srgbClr val="002060"/>
                </a:solidFill>
                <a:ea typeface="Verdana" panose="020B0604030504040204" pitchFamily="34" charset="0"/>
                <a:cs typeface="Verdana" panose="020B0604030504040204" pitchFamily="34" charset="0"/>
              </a:rPr>
              <a:t>of </a:t>
            </a:r>
            <a:r>
              <a:rPr lang="en-US" sz="900" dirty="0">
                <a:solidFill>
                  <a:srgbClr val="002060"/>
                </a:solidFill>
                <a:ea typeface="Verdana" panose="020B0604030504040204" pitchFamily="34" charset="0"/>
                <a:cs typeface="Verdana" panose="020B0604030504040204" pitchFamily="34" charset="0"/>
              </a:rPr>
              <a:t>North America (THSNA); April 14-16, 2016; Chicago, </a:t>
            </a:r>
            <a:r>
              <a:rPr lang="en-US" sz="900" dirty="0" smtClean="0">
                <a:solidFill>
                  <a:srgbClr val="002060"/>
                </a:solidFill>
                <a:ea typeface="Verdana" panose="020B0604030504040204" pitchFamily="34" charset="0"/>
                <a:cs typeface="Verdana" panose="020B0604030504040204" pitchFamily="34" charset="0"/>
              </a:rPr>
              <a:t>Illinois.</a:t>
            </a:r>
          </a:p>
        </p:txBody>
      </p:sp>
      <p:sp>
        <p:nvSpPr>
          <p:cNvPr id="26" name="TextBox 25"/>
          <p:cNvSpPr txBox="1"/>
          <p:nvPr/>
        </p:nvSpPr>
        <p:spPr>
          <a:xfrm>
            <a:off x="422400" y="5884066"/>
            <a:ext cx="1925053" cy="230832"/>
          </a:xfrm>
          <a:prstGeom prst="rect">
            <a:avLst/>
          </a:prstGeom>
          <a:noFill/>
        </p:spPr>
        <p:txBody>
          <a:bodyPr wrap="square" rtlCol="0">
            <a:spAutoFit/>
          </a:bodyPr>
          <a:lstStyle/>
          <a:p>
            <a:r>
              <a:rPr lang="en-US" sz="900" dirty="0" smtClean="0">
                <a:solidFill>
                  <a:srgbClr val="001965"/>
                </a:solidFill>
              </a:rPr>
              <a:t>Imagery provided by istock.</a:t>
            </a:r>
            <a:endParaRPr lang="en-US" sz="900" dirty="0">
              <a:solidFill>
                <a:srgbClr val="001965"/>
              </a:solidFill>
            </a:endParaRPr>
          </a:p>
        </p:txBody>
      </p:sp>
      <p:sp>
        <p:nvSpPr>
          <p:cNvPr id="18" name="Oval 17"/>
          <p:cNvSpPr/>
          <p:nvPr/>
        </p:nvSpPr>
        <p:spPr>
          <a:xfrm>
            <a:off x="1785852" y="1528257"/>
            <a:ext cx="956921" cy="956921"/>
          </a:xfrm>
          <a:prstGeom prst="ellipse">
            <a:avLst/>
          </a:prstGeom>
          <a:solidFill>
            <a:srgbClr val="001965"/>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9" name="Rounded Rectangle 3"/>
          <p:cNvSpPr/>
          <p:nvPr/>
        </p:nvSpPr>
        <p:spPr>
          <a:xfrm>
            <a:off x="1786384" y="1869449"/>
            <a:ext cx="3997930" cy="646933"/>
          </a:xfrm>
          <a:custGeom>
            <a:avLst/>
            <a:gdLst>
              <a:gd name="connsiteX0" fmla="*/ 0 w 2649255"/>
              <a:gd name="connsiteY0" fmla="*/ 114824 h 688932"/>
              <a:gd name="connsiteX1" fmla="*/ 114824 w 2649255"/>
              <a:gd name="connsiteY1" fmla="*/ 0 h 688932"/>
              <a:gd name="connsiteX2" fmla="*/ 2534431 w 2649255"/>
              <a:gd name="connsiteY2" fmla="*/ 0 h 688932"/>
              <a:gd name="connsiteX3" fmla="*/ 2649255 w 2649255"/>
              <a:gd name="connsiteY3" fmla="*/ 114824 h 688932"/>
              <a:gd name="connsiteX4" fmla="*/ 2649255 w 2649255"/>
              <a:gd name="connsiteY4" fmla="*/ 574108 h 688932"/>
              <a:gd name="connsiteX5" fmla="*/ 2534431 w 2649255"/>
              <a:gd name="connsiteY5" fmla="*/ 688932 h 688932"/>
              <a:gd name="connsiteX6" fmla="*/ 114824 w 2649255"/>
              <a:gd name="connsiteY6" fmla="*/ 688932 h 688932"/>
              <a:gd name="connsiteX7" fmla="*/ 0 w 2649255"/>
              <a:gd name="connsiteY7" fmla="*/ 574108 h 688932"/>
              <a:gd name="connsiteX8" fmla="*/ 0 w 2649255"/>
              <a:gd name="connsiteY8" fmla="*/ 114824 h 688932"/>
              <a:gd name="connsiteX0" fmla="*/ 2534431 w 2649255"/>
              <a:gd name="connsiteY0" fmla="*/ 688932 h 780372"/>
              <a:gd name="connsiteX1" fmla="*/ 114824 w 2649255"/>
              <a:gd name="connsiteY1" fmla="*/ 688932 h 780372"/>
              <a:gd name="connsiteX2" fmla="*/ 0 w 2649255"/>
              <a:gd name="connsiteY2" fmla="*/ 574108 h 780372"/>
              <a:gd name="connsiteX3" fmla="*/ 0 w 2649255"/>
              <a:gd name="connsiteY3" fmla="*/ 114824 h 780372"/>
              <a:gd name="connsiteX4" fmla="*/ 114824 w 2649255"/>
              <a:gd name="connsiteY4" fmla="*/ 0 h 780372"/>
              <a:gd name="connsiteX5" fmla="*/ 2534431 w 2649255"/>
              <a:gd name="connsiteY5" fmla="*/ 0 h 780372"/>
              <a:gd name="connsiteX6" fmla="*/ 2649255 w 2649255"/>
              <a:gd name="connsiteY6" fmla="*/ 114824 h 780372"/>
              <a:gd name="connsiteX7" fmla="*/ 2649255 w 2649255"/>
              <a:gd name="connsiteY7" fmla="*/ 574108 h 780372"/>
              <a:gd name="connsiteX8" fmla="*/ 2625871 w 2649255"/>
              <a:gd name="connsiteY8" fmla="*/ 780372 h 780372"/>
              <a:gd name="connsiteX0" fmla="*/ 2534431 w 2649255"/>
              <a:gd name="connsiteY0" fmla="*/ 688932 h 688932"/>
              <a:gd name="connsiteX1" fmla="*/ 114824 w 2649255"/>
              <a:gd name="connsiteY1" fmla="*/ 688932 h 688932"/>
              <a:gd name="connsiteX2" fmla="*/ 0 w 2649255"/>
              <a:gd name="connsiteY2" fmla="*/ 574108 h 688932"/>
              <a:gd name="connsiteX3" fmla="*/ 0 w 2649255"/>
              <a:gd name="connsiteY3" fmla="*/ 114824 h 688932"/>
              <a:gd name="connsiteX4" fmla="*/ 114824 w 2649255"/>
              <a:gd name="connsiteY4" fmla="*/ 0 h 688932"/>
              <a:gd name="connsiteX5" fmla="*/ 2534431 w 2649255"/>
              <a:gd name="connsiteY5" fmla="*/ 0 h 688932"/>
              <a:gd name="connsiteX6" fmla="*/ 2649255 w 2649255"/>
              <a:gd name="connsiteY6" fmla="*/ 114824 h 688932"/>
              <a:gd name="connsiteX7" fmla="*/ 2649255 w 2649255"/>
              <a:gd name="connsiteY7" fmla="*/ 574108 h 688932"/>
              <a:gd name="connsiteX0" fmla="*/ 114824 w 2649255"/>
              <a:gd name="connsiteY0" fmla="*/ 688932 h 688932"/>
              <a:gd name="connsiteX1" fmla="*/ 0 w 2649255"/>
              <a:gd name="connsiteY1" fmla="*/ 574108 h 688932"/>
              <a:gd name="connsiteX2" fmla="*/ 0 w 2649255"/>
              <a:gd name="connsiteY2" fmla="*/ 114824 h 688932"/>
              <a:gd name="connsiteX3" fmla="*/ 114824 w 2649255"/>
              <a:gd name="connsiteY3" fmla="*/ 0 h 688932"/>
              <a:gd name="connsiteX4" fmla="*/ 2534431 w 2649255"/>
              <a:gd name="connsiteY4" fmla="*/ 0 h 688932"/>
              <a:gd name="connsiteX5" fmla="*/ 2649255 w 2649255"/>
              <a:gd name="connsiteY5" fmla="*/ 114824 h 688932"/>
              <a:gd name="connsiteX6" fmla="*/ 2649255 w 2649255"/>
              <a:gd name="connsiteY6" fmla="*/ 574108 h 688932"/>
              <a:gd name="connsiteX0" fmla="*/ 0 w 2649255"/>
              <a:gd name="connsiteY0" fmla="*/ 574108 h 574108"/>
              <a:gd name="connsiteX1" fmla="*/ 0 w 2649255"/>
              <a:gd name="connsiteY1" fmla="*/ 114824 h 574108"/>
              <a:gd name="connsiteX2" fmla="*/ 114824 w 2649255"/>
              <a:gd name="connsiteY2" fmla="*/ 0 h 574108"/>
              <a:gd name="connsiteX3" fmla="*/ 2534431 w 2649255"/>
              <a:gd name="connsiteY3" fmla="*/ 0 h 574108"/>
              <a:gd name="connsiteX4" fmla="*/ 2649255 w 2649255"/>
              <a:gd name="connsiteY4" fmla="*/ 114824 h 574108"/>
              <a:gd name="connsiteX5" fmla="*/ 2649255 w 2649255"/>
              <a:gd name="connsiteY5" fmla="*/ 574108 h 574108"/>
              <a:gd name="connsiteX0" fmla="*/ 0 w 2649255"/>
              <a:gd name="connsiteY0" fmla="*/ 520136 h 574108"/>
              <a:gd name="connsiteX1" fmla="*/ 0 w 2649255"/>
              <a:gd name="connsiteY1" fmla="*/ 114824 h 574108"/>
              <a:gd name="connsiteX2" fmla="*/ 114824 w 2649255"/>
              <a:gd name="connsiteY2" fmla="*/ 0 h 574108"/>
              <a:gd name="connsiteX3" fmla="*/ 2534431 w 2649255"/>
              <a:gd name="connsiteY3" fmla="*/ 0 h 574108"/>
              <a:gd name="connsiteX4" fmla="*/ 2649255 w 2649255"/>
              <a:gd name="connsiteY4" fmla="*/ 114824 h 574108"/>
              <a:gd name="connsiteX5" fmla="*/ 2649255 w 2649255"/>
              <a:gd name="connsiteY5" fmla="*/ 574108 h 574108"/>
              <a:gd name="connsiteX0" fmla="*/ 0 w 2661161"/>
              <a:gd name="connsiteY0" fmla="*/ 520136 h 610611"/>
              <a:gd name="connsiteX1" fmla="*/ 0 w 2661161"/>
              <a:gd name="connsiteY1" fmla="*/ 114824 h 610611"/>
              <a:gd name="connsiteX2" fmla="*/ 114824 w 2661161"/>
              <a:gd name="connsiteY2" fmla="*/ 0 h 610611"/>
              <a:gd name="connsiteX3" fmla="*/ 2534431 w 2661161"/>
              <a:gd name="connsiteY3" fmla="*/ 0 h 610611"/>
              <a:gd name="connsiteX4" fmla="*/ 2649255 w 2661161"/>
              <a:gd name="connsiteY4" fmla="*/ 114824 h 610611"/>
              <a:gd name="connsiteX5" fmla="*/ 2649255 w 2661161"/>
              <a:gd name="connsiteY5" fmla="*/ 574108 h 610611"/>
              <a:gd name="connsiteX6" fmla="*/ 2661161 w 2661161"/>
              <a:gd name="connsiteY6" fmla="*/ 582412 h 610611"/>
              <a:gd name="connsiteX0" fmla="*/ 0 w 2664867"/>
              <a:gd name="connsiteY0" fmla="*/ 520136 h 600903"/>
              <a:gd name="connsiteX1" fmla="*/ 0 w 2664867"/>
              <a:gd name="connsiteY1" fmla="*/ 114824 h 600903"/>
              <a:gd name="connsiteX2" fmla="*/ 114824 w 2664867"/>
              <a:gd name="connsiteY2" fmla="*/ 0 h 600903"/>
              <a:gd name="connsiteX3" fmla="*/ 2534431 w 2664867"/>
              <a:gd name="connsiteY3" fmla="*/ 0 h 600903"/>
              <a:gd name="connsiteX4" fmla="*/ 2649255 w 2664867"/>
              <a:gd name="connsiteY4" fmla="*/ 114824 h 600903"/>
              <a:gd name="connsiteX5" fmla="*/ 2649255 w 2664867"/>
              <a:gd name="connsiteY5" fmla="*/ 574108 h 600903"/>
              <a:gd name="connsiteX6" fmla="*/ 2664867 w 2664867"/>
              <a:gd name="connsiteY6" fmla="*/ 536743 h 600903"/>
              <a:gd name="connsiteX0" fmla="*/ 0 w 2664867"/>
              <a:gd name="connsiteY0" fmla="*/ 520136 h 536743"/>
              <a:gd name="connsiteX1" fmla="*/ 0 w 2664867"/>
              <a:gd name="connsiteY1" fmla="*/ 114824 h 536743"/>
              <a:gd name="connsiteX2" fmla="*/ 114824 w 2664867"/>
              <a:gd name="connsiteY2" fmla="*/ 0 h 536743"/>
              <a:gd name="connsiteX3" fmla="*/ 2534431 w 2664867"/>
              <a:gd name="connsiteY3" fmla="*/ 0 h 536743"/>
              <a:gd name="connsiteX4" fmla="*/ 2649255 w 2664867"/>
              <a:gd name="connsiteY4" fmla="*/ 114824 h 536743"/>
              <a:gd name="connsiteX5" fmla="*/ 2664867 w 2664867"/>
              <a:gd name="connsiteY5" fmla="*/ 536743 h 536743"/>
              <a:gd name="connsiteX0" fmla="*/ 0 w 2650042"/>
              <a:gd name="connsiteY0" fmla="*/ 520136 h 528440"/>
              <a:gd name="connsiteX1" fmla="*/ 0 w 2650042"/>
              <a:gd name="connsiteY1" fmla="*/ 114824 h 528440"/>
              <a:gd name="connsiteX2" fmla="*/ 114824 w 2650042"/>
              <a:gd name="connsiteY2" fmla="*/ 0 h 528440"/>
              <a:gd name="connsiteX3" fmla="*/ 2534431 w 2650042"/>
              <a:gd name="connsiteY3" fmla="*/ 0 h 528440"/>
              <a:gd name="connsiteX4" fmla="*/ 2649255 w 2650042"/>
              <a:gd name="connsiteY4" fmla="*/ 114824 h 528440"/>
              <a:gd name="connsiteX5" fmla="*/ 2650042 w 2650042"/>
              <a:gd name="connsiteY5" fmla="*/ 528440 h 528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50042" h="528440">
                <a:moveTo>
                  <a:pt x="0" y="520136"/>
                </a:moveTo>
                <a:lnTo>
                  <a:pt x="0" y="114824"/>
                </a:lnTo>
                <a:cubicBezTo>
                  <a:pt x="0" y="51408"/>
                  <a:pt x="51408" y="0"/>
                  <a:pt x="114824" y="0"/>
                </a:cubicBezTo>
                <a:lnTo>
                  <a:pt x="2534431" y="0"/>
                </a:lnTo>
                <a:cubicBezTo>
                  <a:pt x="2597847" y="0"/>
                  <a:pt x="2649255" y="51408"/>
                  <a:pt x="2649255" y="114824"/>
                </a:cubicBezTo>
                <a:cubicBezTo>
                  <a:pt x="2649517" y="252696"/>
                  <a:pt x="2649780" y="390568"/>
                  <a:pt x="2650042" y="528440"/>
                </a:cubicBezTo>
              </a:path>
            </a:pathLst>
          </a:custGeom>
          <a:solidFill>
            <a:srgbClr val="001965"/>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0" name="Rounded Rectangle 19"/>
          <p:cNvSpPr/>
          <p:nvPr/>
        </p:nvSpPr>
        <p:spPr>
          <a:xfrm>
            <a:off x="1786384" y="2311161"/>
            <a:ext cx="4005072" cy="3284589"/>
          </a:xfrm>
          <a:prstGeom prst="roundRect">
            <a:avLst>
              <a:gd name="adj" fmla="val 4576"/>
            </a:avLst>
          </a:prstGeom>
          <a:solidFill>
            <a:schemeClr val="bg1"/>
          </a:solidFill>
          <a:ln w="9525">
            <a:solidFill>
              <a:srgbClr val="00196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1" name="TextBox 2"/>
          <p:cNvSpPr txBox="1">
            <a:spLocks noChangeArrowheads="1"/>
          </p:cNvSpPr>
          <p:nvPr/>
        </p:nvSpPr>
        <p:spPr bwMode="auto">
          <a:xfrm>
            <a:off x="2749383" y="1927755"/>
            <a:ext cx="2636534" cy="338554"/>
          </a:xfrm>
          <a:prstGeom prst="rect">
            <a:avLst/>
          </a:prstGeom>
          <a:no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spcBef>
                <a:spcPts val="600"/>
              </a:spcBef>
              <a:spcAft>
                <a:spcPts val="600"/>
              </a:spcAft>
            </a:pPr>
            <a:r>
              <a:rPr lang="en-US" sz="1600" b="1" dirty="0">
                <a:solidFill>
                  <a:srgbClr val="FFFFFF"/>
                </a:solidFill>
              </a:rPr>
              <a:t>Electronic </a:t>
            </a:r>
            <a:r>
              <a:rPr lang="en-US" sz="1600" b="1" dirty="0" smtClean="0">
                <a:solidFill>
                  <a:srgbClr val="FFFFFF"/>
                </a:solidFill>
              </a:rPr>
              <a:t>Surveys</a:t>
            </a:r>
            <a:endParaRPr lang="en-US" sz="1600" b="1" baseline="30000" dirty="0">
              <a:solidFill>
                <a:srgbClr val="FFFFFF"/>
              </a:solidFill>
            </a:endParaRPr>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855418" y="1697542"/>
            <a:ext cx="809461" cy="775640"/>
          </a:xfrm>
          <a:prstGeom prst="rect">
            <a:avLst/>
          </a:prstGeom>
        </p:spPr>
      </p:pic>
      <p:sp>
        <p:nvSpPr>
          <p:cNvPr id="29" name="Rounded Rectangle 28"/>
          <p:cNvSpPr/>
          <p:nvPr/>
        </p:nvSpPr>
        <p:spPr>
          <a:xfrm>
            <a:off x="1779243" y="2485178"/>
            <a:ext cx="4003048" cy="2847295"/>
          </a:xfrm>
          <a:prstGeom prst="round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28600" indent="-228600">
              <a:spcBef>
                <a:spcPts val="600"/>
              </a:spcBef>
              <a:spcAft>
                <a:spcPts val="600"/>
              </a:spcAft>
              <a:buClr>
                <a:srgbClr val="009FDA"/>
              </a:buClr>
              <a:buFont typeface="Arial" panose="020B0604020202020204" pitchFamily="34" charset="0"/>
              <a:buChar char="•"/>
            </a:pPr>
            <a:r>
              <a:rPr lang="en-US" sz="1500" dirty="0" smtClean="0">
                <a:solidFill>
                  <a:srgbClr val="002060"/>
                </a:solidFill>
              </a:rPr>
              <a:t>Panel members and key stakeholders were surveyed to define guideline questions and patient-important outcomes</a:t>
            </a:r>
          </a:p>
          <a:p>
            <a:pPr marL="228600" indent="-228600">
              <a:spcBef>
                <a:spcPts val="600"/>
              </a:spcBef>
              <a:spcAft>
                <a:spcPts val="600"/>
              </a:spcAft>
              <a:buClr>
                <a:srgbClr val="009FDA"/>
              </a:buClr>
              <a:buFont typeface="Arial" panose="020B0604020202020204" pitchFamily="34" charset="0"/>
              <a:buChar char="•"/>
            </a:pPr>
            <a:r>
              <a:rPr lang="en-US" sz="1500" dirty="0" smtClean="0">
                <a:solidFill>
                  <a:srgbClr val="002060"/>
                </a:solidFill>
              </a:rPr>
              <a:t>Panel consisted of: </a:t>
            </a:r>
          </a:p>
          <a:p>
            <a:pPr marL="461963" lvl="1" indent="-236538">
              <a:buClr>
                <a:srgbClr val="001965"/>
              </a:buClr>
              <a:buFont typeface="Arial" panose="020B0604020202020204" pitchFamily="34" charset="0"/>
              <a:buChar char="•"/>
            </a:pPr>
            <a:r>
              <a:rPr lang="en-US" sz="1400" dirty="0" smtClean="0">
                <a:solidFill>
                  <a:srgbClr val="002060"/>
                </a:solidFill>
              </a:rPr>
              <a:t>People with hemophilia</a:t>
            </a:r>
          </a:p>
          <a:p>
            <a:pPr marL="461963" lvl="1" indent="-236538">
              <a:buClr>
                <a:srgbClr val="001965"/>
              </a:buClr>
              <a:buFont typeface="Arial" panose="020B0604020202020204" pitchFamily="34" charset="0"/>
              <a:buChar char="•"/>
            </a:pPr>
            <a:r>
              <a:rPr lang="en-US" sz="1400" dirty="0">
                <a:solidFill>
                  <a:srgbClr val="002060"/>
                </a:solidFill>
              </a:rPr>
              <a:t>P</a:t>
            </a:r>
            <a:r>
              <a:rPr lang="en-US" sz="1400" dirty="0" smtClean="0">
                <a:solidFill>
                  <a:srgbClr val="002060"/>
                </a:solidFill>
              </a:rPr>
              <a:t>arents of people </a:t>
            </a:r>
            <a:r>
              <a:rPr lang="en-US" sz="1400" dirty="0">
                <a:solidFill>
                  <a:srgbClr val="002060"/>
                </a:solidFill>
              </a:rPr>
              <a:t>with hemophilia</a:t>
            </a:r>
          </a:p>
          <a:p>
            <a:pPr marL="461963" lvl="1" indent="-236538">
              <a:buClr>
                <a:srgbClr val="001965"/>
              </a:buClr>
              <a:buFont typeface="Arial" panose="020B0604020202020204" pitchFamily="34" charset="0"/>
              <a:buChar char="•"/>
            </a:pPr>
            <a:r>
              <a:rPr lang="en-US" sz="1400" dirty="0" smtClean="0">
                <a:solidFill>
                  <a:srgbClr val="002060"/>
                </a:solidFill>
              </a:rPr>
              <a:t>Healthcare providers</a:t>
            </a:r>
          </a:p>
          <a:p>
            <a:pPr marL="461963" lvl="1" indent="-236538">
              <a:buClr>
                <a:srgbClr val="001965"/>
              </a:buClr>
              <a:buFont typeface="Arial" panose="020B0604020202020204" pitchFamily="34" charset="0"/>
              <a:buChar char="•"/>
            </a:pPr>
            <a:r>
              <a:rPr lang="en-US" sz="1400" dirty="0" smtClean="0">
                <a:solidFill>
                  <a:srgbClr val="002060"/>
                </a:solidFill>
              </a:rPr>
              <a:t>Payers</a:t>
            </a:r>
          </a:p>
          <a:p>
            <a:pPr marL="461963" lvl="1" indent="-236538">
              <a:buClr>
                <a:srgbClr val="001965"/>
              </a:buClr>
              <a:buFont typeface="Arial" panose="020B0604020202020204" pitchFamily="34" charset="0"/>
              <a:buChar char="•"/>
            </a:pPr>
            <a:r>
              <a:rPr lang="en-US" sz="1400" dirty="0">
                <a:solidFill>
                  <a:srgbClr val="002060"/>
                </a:solidFill>
              </a:rPr>
              <a:t>P</a:t>
            </a:r>
            <a:r>
              <a:rPr lang="en-US" sz="1400" dirty="0" smtClean="0">
                <a:solidFill>
                  <a:srgbClr val="002060"/>
                </a:solidFill>
              </a:rPr>
              <a:t>ublic health experts</a:t>
            </a:r>
          </a:p>
          <a:p>
            <a:pPr marL="461963" lvl="1" indent="-236538">
              <a:buClr>
                <a:srgbClr val="001965"/>
              </a:buClr>
              <a:buFont typeface="Arial" panose="020B0604020202020204" pitchFamily="34" charset="0"/>
              <a:buChar char="•"/>
            </a:pPr>
            <a:r>
              <a:rPr lang="en-US" sz="1400" dirty="0" smtClean="0">
                <a:solidFill>
                  <a:srgbClr val="002060"/>
                </a:solidFill>
              </a:rPr>
              <a:t>Guideline methodologists</a:t>
            </a:r>
            <a:endParaRPr lang="en-US" sz="1400" dirty="0">
              <a:solidFill>
                <a:srgbClr val="002060"/>
              </a:solidFill>
            </a:endParaRPr>
          </a:p>
        </p:txBody>
      </p:sp>
      <p:sp>
        <p:nvSpPr>
          <p:cNvPr id="35" name="Oval 34"/>
          <p:cNvSpPr/>
          <p:nvPr/>
        </p:nvSpPr>
        <p:spPr>
          <a:xfrm>
            <a:off x="5992826" y="1519636"/>
            <a:ext cx="956921" cy="956921"/>
          </a:xfrm>
          <a:prstGeom prst="ellipse">
            <a:avLst/>
          </a:prstGeom>
          <a:solidFill>
            <a:srgbClr val="001965"/>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36" name="Rounded Rectangle 3"/>
          <p:cNvSpPr/>
          <p:nvPr/>
        </p:nvSpPr>
        <p:spPr>
          <a:xfrm>
            <a:off x="5993268" y="1860828"/>
            <a:ext cx="4006964" cy="646933"/>
          </a:xfrm>
          <a:custGeom>
            <a:avLst/>
            <a:gdLst>
              <a:gd name="connsiteX0" fmla="*/ 0 w 2649255"/>
              <a:gd name="connsiteY0" fmla="*/ 114824 h 688932"/>
              <a:gd name="connsiteX1" fmla="*/ 114824 w 2649255"/>
              <a:gd name="connsiteY1" fmla="*/ 0 h 688932"/>
              <a:gd name="connsiteX2" fmla="*/ 2534431 w 2649255"/>
              <a:gd name="connsiteY2" fmla="*/ 0 h 688932"/>
              <a:gd name="connsiteX3" fmla="*/ 2649255 w 2649255"/>
              <a:gd name="connsiteY3" fmla="*/ 114824 h 688932"/>
              <a:gd name="connsiteX4" fmla="*/ 2649255 w 2649255"/>
              <a:gd name="connsiteY4" fmla="*/ 574108 h 688932"/>
              <a:gd name="connsiteX5" fmla="*/ 2534431 w 2649255"/>
              <a:gd name="connsiteY5" fmla="*/ 688932 h 688932"/>
              <a:gd name="connsiteX6" fmla="*/ 114824 w 2649255"/>
              <a:gd name="connsiteY6" fmla="*/ 688932 h 688932"/>
              <a:gd name="connsiteX7" fmla="*/ 0 w 2649255"/>
              <a:gd name="connsiteY7" fmla="*/ 574108 h 688932"/>
              <a:gd name="connsiteX8" fmla="*/ 0 w 2649255"/>
              <a:gd name="connsiteY8" fmla="*/ 114824 h 688932"/>
              <a:gd name="connsiteX0" fmla="*/ 2534431 w 2649255"/>
              <a:gd name="connsiteY0" fmla="*/ 688932 h 780372"/>
              <a:gd name="connsiteX1" fmla="*/ 114824 w 2649255"/>
              <a:gd name="connsiteY1" fmla="*/ 688932 h 780372"/>
              <a:gd name="connsiteX2" fmla="*/ 0 w 2649255"/>
              <a:gd name="connsiteY2" fmla="*/ 574108 h 780372"/>
              <a:gd name="connsiteX3" fmla="*/ 0 w 2649255"/>
              <a:gd name="connsiteY3" fmla="*/ 114824 h 780372"/>
              <a:gd name="connsiteX4" fmla="*/ 114824 w 2649255"/>
              <a:gd name="connsiteY4" fmla="*/ 0 h 780372"/>
              <a:gd name="connsiteX5" fmla="*/ 2534431 w 2649255"/>
              <a:gd name="connsiteY5" fmla="*/ 0 h 780372"/>
              <a:gd name="connsiteX6" fmla="*/ 2649255 w 2649255"/>
              <a:gd name="connsiteY6" fmla="*/ 114824 h 780372"/>
              <a:gd name="connsiteX7" fmla="*/ 2649255 w 2649255"/>
              <a:gd name="connsiteY7" fmla="*/ 574108 h 780372"/>
              <a:gd name="connsiteX8" fmla="*/ 2625871 w 2649255"/>
              <a:gd name="connsiteY8" fmla="*/ 780372 h 780372"/>
              <a:gd name="connsiteX0" fmla="*/ 2534431 w 2649255"/>
              <a:gd name="connsiteY0" fmla="*/ 688932 h 688932"/>
              <a:gd name="connsiteX1" fmla="*/ 114824 w 2649255"/>
              <a:gd name="connsiteY1" fmla="*/ 688932 h 688932"/>
              <a:gd name="connsiteX2" fmla="*/ 0 w 2649255"/>
              <a:gd name="connsiteY2" fmla="*/ 574108 h 688932"/>
              <a:gd name="connsiteX3" fmla="*/ 0 w 2649255"/>
              <a:gd name="connsiteY3" fmla="*/ 114824 h 688932"/>
              <a:gd name="connsiteX4" fmla="*/ 114824 w 2649255"/>
              <a:gd name="connsiteY4" fmla="*/ 0 h 688932"/>
              <a:gd name="connsiteX5" fmla="*/ 2534431 w 2649255"/>
              <a:gd name="connsiteY5" fmla="*/ 0 h 688932"/>
              <a:gd name="connsiteX6" fmla="*/ 2649255 w 2649255"/>
              <a:gd name="connsiteY6" fmla="*/ 114824 h 688932"/>
              <a:gd name="connsiteX7" fmla="*/ 2649255 w 2649255"/>
              <a:gd name="connsiteY7" fmla="*/ 574108 h 688932"/>
              <a:gd name="connsiteX0" fmla="*/ 114824 w 2649255"/>
              <a:gd name="connsiteY0" fmla="*/ 688932 h 688932"/>
              <a:gd name="connsiteX1" fmla="*/ 0 w 2649255"/>
              <a:gd name="connsiteY1" fmla="*/ 574108 h 688932"/>
              <a:gd name="connsiteX2" fmla="*/ 0 w 2649255"/>
              <a:gd name="connsiteY2" fmla="*/ 114824 h 688932"/>
              <a:gd name="connsiteX3" fmla="*/ 114824 w 2649255"/>
              <a:gd name="connsiteY3" fmla="*/ 0 h 688932"/>
              <a:gd name="connsiteX4" fmla="*/ 2534431 w 2649255"/>
              <a:gd name="connsiteY4" fmla="*/ 0 h 688932"/>
              <a:gd name="connsiteX5" fmla="*/ 2649255 w 2649255"/>
              <a:gd name="connsiteY5" fmla="*/ 114824 h 688932"/>
              <a:gd name="connsiteX6" fmla="*/ 2649255 w 2649255"/>
              <a:gd name="connsiteY6" fmla="*/ 574108 h 688932"/>
              <a:gd name="connsiteX0" fmla="*/ 0 w 2649255"/>
              <a:gd name="connsiteY0" fmla="*/ 574108 h 574108"/>
              <a:gd name="connsiteX1" fmla="*/ 0 w 2649255"/>
              <a:gd name="connsiteY1" fmla="*/ 114824 h 574108"/>
              <a:gd name="connsiteX2" fmla="*/ 114824 w 2649255"/>
              <a:gd name="connsiteY2" fmla="*/ 0 h 574108"/>
              <a:gd name="connsiteX3" fmla="*/ 2534431 w 2649255"/>
              <a:gd name="connsiteY3" fmla="*/ 0 h 574108"/>
              <a:gd name="connsiteX4" fmla="*/ 2649255 w 2649255"/>
              <a:gd name="connsiteY4" fmla="*/ 114824 h 574108"/>
              <a:gd name="connsiteX5" fmla="*/ 2649255 w 2649255"/>
              <a:gd name="connsiteY5" fmla="*/ 574108 h 574108"/>
              <a:gd name="connsiteX0" fmla="*/ 0 w 2649255"/>
              <a:gd name="connsiteY0" fmla="*/ 520136 h 574108"/>
              <a:gd name="connsiteX1" fmla="*/ 0 w 2649255"/>
              <a:gd name="connsiteY1" fmla="*/ 114824 h 574108"/>
              <a:gd name="connsiteX2" fmla="*/ 114824 w 2649255"/>
              <a:gd name="connsiteY2" fmla="*/ 0 h 574108"/>
              <a:gd name="connsiteX3" fmla="*/ 2534431 w 2649255"/>
              <a:gd name="connsiteY3" fmla="*/ 0 h 574108"/>
              <a:gd name="connsiteX4" fmla="*/ 2649255 w 2649255"/>
              <a:gd name="connsiteY4" fmla="*/ 114824 h 574108"/>
              <a:gd name="connsiteX5" fmla="*/ 2649255 w 2649255"/>
              <a:gd name="connsiteY5" fmla="*/ 574108 h 574108"/>
              <a:gd name="connsiteX0" fmla="*/ 0 w 2661161"/>
              <a:gd name="connsiteY0" fmla="*/ 520136 h 610611"/>
              <a:gd name="connsiteX1" fmla="*/ 0 w 2661161"/>
              <a:gd name="connsiteY1" fmla="*/ 114824 h 610611"/>
              <a:gd name="connsiteX2" fmla="*/ 114824 w 2661161"/>
              <a:gd name="connsiteY2" fmla="*/ 0 h 610611"/>
              <a:gd name="connsiteX3" fmla="*/ 2534431 w 2661161"/>
              <a:gd name="connsiteY3" fmla="*/ 0 h 610611"/>
              <a:gd name="connsiteX4" fmla="*/ 2649255 w 2661161"/>
              <a:gd name="connsiteY4" fmla="*/ 114824 h 610611"/>
              <a:gd name="connsiteX5" fmla="*/ 2649255 w 2661161"/>
              <a:gd name="connsiteY5" fmla="*/ 574108 h 610611"/>
              <a:gd name="connsiteX6" fmla="*/ 2661161 w 2661161"/>
              <a:gd name="connsiteY6" fmla="*/ 582412 h 610611"/>
              <a:gd name="connsiteX0" fmla="*/ 0 w 2664867"/>
              <a:gd name="connsiteY0" fmla="*/ 520136 h 600903"/>
              <a:gd name="connsiteX1" fmla="*/ 0 w 2664867"/>
              <a:gd name="connsiteY1" fmla="*/ 114824 h 600903"/>
              <a:gd name="connsiteX2" fmla="*/ 114824 w 2664867"/>
              <a:gd name="connsiteY2" fmla="*/ 0 h 600903"/>
              <a:gd name="connsiteX3" fmla="*/ 2534431 w 2664867"/>
              <a:gd name="connsiteY3" fmla="*/ 0 h 600903"/>
              <a:gd name="connsiteX4" fmla="*/ 2649255 w 2664867"/>
              <a:gd name="connsiteY4" fmla="*/ 114824 h 600903"/>
              <a:gd name="connsiteX5" fmla="*/ 2649255 w 2664867"/>
              <a:gd name="connsiteY5" fmla="*/ 574108 h 600903"/>
              <a:gd name="connsiteX6" fmla="*/ 2664867 w 2664867"/>
              <a:gd name="connsiteY6" fmla="*/ 536743 h 600903"/>
              <a:gd name="connsiteX0" fmla="*/ 0 w 2664867"/>
              <a:gd name="connsiteY0" fmla="*/ 520136 h 536743"/>
              <a:gd name="connsiteX1" fmla="*/ 0 w 2664867"/>
              <a:gd name="connsiteY1" fmla="*/ 114824 h 536743"/>
              <a:gd name="connsiteX2" fmla="*/ 114824 w 2664867"/>
              <a:gd name="connsiteY2" fmla="*/ 0 h 536743"/>
              <a:gd name="connsiteX3" fmla="*/ 2534431 w 2664867"/>
              <a:gd name="connsiteY3" fmla="*/ 0 h 536743"/>
              <a:gd name="connsiteX4" fmla="*/ 2649255 w 2664867"/>
              <a:gd name="connsiteY4" fmla="*/ 114824 h 536743"/>
              <a:gd name="connsiteX5" fmla="*/ 2664867 w 2664867"/>
              <a:gd name="connsiteY5" fmla="*/ 536743 h 536743"/>
              <a:gd name="connsiteX0" fmla="*/ 0 w 2650042"/>
              <a:gd name="connsiteY0" fmla="*/ 520136 h 528440"/>
              <a:gd name="connsiteX1" fmla="*/ 0 w 2650042"/>
              <a:gd name="connsiteY1" fmla="*/ 114824 h 528440"/>
              <a:gd name="connsiteX2" fmla="*/ 114824 w 2650042"/>
              <a:gd name="connsiteY2" fmla="*/ 0 h 528440"/>
              <a:gd name="connsiteX3" fmla="*/ 2534431 w 2650042"/>
              <a:gd name="connsiteY3" fmla="*/ 0 h 528440"/>
              <a:gd name="connsiteX4" fmla="*/ 2649255 w 2650042"/>
              <a:gd name="connsiteY4" fmla="*/ 114824 h 528440"/>
              <a:gd name="connsiteX5" fmla="*/ 2650042 w 2650042"/>
              <a:gd name="connsiteY5" fmla="*/ 528440 h 528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50042" h="528440">
                <a:moveTo>
                  <a:pt x="0" y="520136"/>
                </a:moveTo>
                <a:lnTo>
                  <a:pt x="0" y="114824"/>
                </a:lnTo>
                <a:cubicBezTo>
                  <a:pt x="0" y="51408"/>
                  <a:pt x="51408" y="0"/>
                  <a:pt x="114824" y="0"/>
                </a:cubicBezTo>
                <a:lnTo>
                  <a:pt x="2534431" y="0"/>
                </a:lnTo>
                <a:cubicBezTo>
                  <a:pt x="2597847" y="0"/>
                  <a:pt x="2649255" y="51408"/>
                  <a:pt x="2649255" y="114824"/>
                </a:cubicBezTo>
                <a:cubicBezTo>
                  <a:pt x="2649517" y="252696"/>
                  <a:pt x="2649780" y="390568"/>
                  <a:pt x="2650042" y="528440"/>
                </a:cubicBezTo>
              </a:path>
            </a:pathLst>
          </a:custGeom>
          <a:solidFill>
            <a:srgbClr val="001965"/>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37" name="Rounded Rectangle 36"/>
          <p:cNvSpPr/>
          <p:nvPr/>
        </p:nvSpPr>
        <p:spPr>
          <a:xfrm>
            <a:off x="5993361" y="2302540"/>
            <a:ext cx="4004630" cy="3293209"/>
          </a:xfrm>
          <a:prstGeom prst="roundRect">
            <a:avLst>
              <a:gd name="adj" fmla="val 4576"/>
            </a:avLst>
          </a:prstGeom>
          <a:solidFill>
            <a:schemeClr val="bg1"/>
          </a:solidFill>
          <a:ln w="9525">
            <a:solidFill>
              <a:srgbClr val="00196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38" name="TextBox 2"/>
          <p:cNvSpPr txBox="1">
            <a:spLocks noChangeArrowheads="1"/>
          </p:cNvSpPr>
          <p:nvPr/>
        </p:nvSpPr>
        <p:spPr bwMode="auto">
          <a:xfrm>
            <a:off x="6785887" y="1928465"/>
            <a:ext cx="2794960" cy="338554"/>
          </a:xfrm>
          <a:prstGeom prst="rect">
            <a:avLst/>
          </a:prstGeom>
          <a:no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spcBef>
                <a:spcPts val="600"/>
              </a:spcBef>
              <a:spcAft>
                <a:spcPts val="600"/>
              </a:spcAft>
            </a:pPr>
            <a:r>
              <a:rPr lang="en-US" sz="1600" b="1" dirty="0">
                <a:solidFill>
                  <a:srgbClr val="FFFFFF"/>
                </a:solidFill>
              </a:rPr>
              <a:t>Literature </a:t>
            </a:r>
            <a:r>
              <a:rPr lang="en-US" sz="1600" b="1" dirty="0" smtClean="0">
                <a:solidFill>
                  <a:srgbClr val="FFFFFF"/>
                </a:solidFill>
              </a:rPr>
              <a:t>Review</a:t>
            </a:r>
            <a:endParaRPr lang="en-US" sz="1600" b="1" baseline="30000" dirty="0">
              <a:solidFill>
                <a:srgbClr val="FFFFFF"/>
              </a:solidFill>
            </a:endParaRPr>
          </a:p>
        </p:txBody>
      </p:sp>
      <p:pic>
        <p:nvPicPr>
          <p:cNvPr id="39" name="Picture 3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09837" y="1697543"/>
            <a:ext cx="676050" cy="660722"/>
          </a:xfrm>
          <a:prstGeom prst="rect">
            <a:avLst/>
          </a:prstGeom>
        </p:spPr>
      </p:pic>
      <p:sp>
        <p:nvSpPr>
          <p:cNvPr id="41" name="Rounded Rectangle 40"/>
          <p:cNvSpPr/>
          <p:nvPr/>
        </p:nvSpPr>
        <p:spPr>
          <a:xfrm>
            <a:off x="6003348" y="2485266"/>
            <a:ext cx="4163207" cy="2847295"/>
          </a:xfrm>
          <a:prstGeom prst="round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27013" indent="-227013">
              <a:spcBef>
                <a:spcPts val="600"/>
              </a:spcBef>
              <a:spcAft>
                <a:spcPts val="600"/>
              </a:spcAft>
              <a:buClr>
                <a:srgbClr val="009FDA"/>
              </a:buClr>
              <a:buFont typeface="Arial" panose="020B0604020202020204" pitchFamily="34" charset="0"/>
              <a:buChar char="•"/>
            </a:pPr>
            <a:r>
              <a:rPr lang="en-US" sz="1500" dirty="0" smtClean="0">
                <a:solidFill>
                  <a:srgbClr val="001965"/>
                </a:solidFill>
              </a:rPr>
              <a:t>Conducted for all factors important in decision making</a:t>
            </a:r>
          </a:p>
          <a:p>
            <a:pPr marL="227013" indent="-227013">
              <a:spcBef>
                <a:spcPts val="600"/>
              </a:spcBef>
              <a:spcAft>
                <a:spcPts val="600"/>
              </a:spcAft>
              <a:buClr>
                <a:srgbClr val="009FDA"/>
              </a:buClr>
              <a:buFont typeface="Arial" panose="020B0604020202020204" pitchFamily="34" charset="0"/>
              <a:buChar char="•"/>
            </a:pPr>
            <a:r>
              <a:rPr lang="en-US" sz="1500" dirty="0" smtClean="0">
                <a:solidFill>
                  <a:srgbClr val="001965"/>
                </a:solidFill>
              </a:rPr>
              <a:t>Used the GRADE approach to standardize evidence profile to guide the panel in decision-making</a:t>
            </a:r>
            <a:endParaRPr lang="en-US" sz="1500" dirty="0">
              <a:solidFill>
                <a:srgbClr val="001965"/>
              </a:solidFill>
            </a:endParaRPr>
          </a:p>
        </p:txBody>
      </p:sp>
    </p:spTree>
    <p:extLst>
      <p:ext uri="{BB962C8B-B14F-4D97-AF65-F5344CB8AC3E}">
        <p14:creationId xmlns:p14="http://schemas.microsoft.com/office/powerpoint/2010/main" val="2350223565"/>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226407" y="1728370"/>
            <a:ext cx="8203053" cy="794225"/>
          </a:xfrm>
          <a:prstGeom prst="roundRect">
            <a:avLst/>
          </a:prstGeom>
          <a:solidFill>
            <a:srgbClr val="E0DED8">
              <a:alpha val="52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3" name="Title 2"/>
          <p:cNvSpPr>
            <a:spLocks noGrp="1"/>
          </p:cNvSpPr>
          <p:nvPr>
            <p:ph type="title"/>
          </p:nvPr>
        </p:nvSpPr>
        <p:spPr>
          <a:xfrm>
            <a:off x="422400" y="605339"/>
            <a:ext cx="11347200" cy="521883"/>
          </a:xfrm>
        </p:spPr>
        <p:txBody>
          <a:bodyPr/>
          <a:lstStyle/>
          <a:p>
            <a:r>
              <a:rPr lang="en-US" dirty="0"/>
              <a:t>Developing new NHF-McMaster </a:t>
            </a:r>
            <a:r>
              <a:rPr lang="en-US" dirty="0" smtClean="0"/>
              <a:t>guidelines</a:t>
            </a:r>
            <a:br>
              <a:rPr lang="en-US" dirty="0" smtClean="0"/>
            </a:br>
            <a:r>
              <a:rPr lang="en-US" sz="2000" dirty="0" smtClean="0">
                <a:solidFill>
                  <a:srgbClr val="009FDA"/>
                </a:solidFill>
              </a:rPr>
              <a:t>Face-to-face panel meetings</a:t>
            </a:r>
            <a:endParaRPr lang="en-US" dirty="0"/>
          </a:p>
        </p:txBody>
      </p:sp>
      <p:sp>
        <p:nvSpPr>
          <p:cNvPr id="4" name="Slide Number Placeholder 3"/>
          <p:cNvSpPr>
            <a:spLocks noGrp="1"/>
          </p:cNvSpPr>
          <p:nvPr>
            <p:ph type="sldNum" sz="quarter" idx="10"/>
          </p:nvPr>
        </p:nvSpPr>
        <p:spPr/>
        <p:txBody>
          <a:bodyPr/>
          <a:lstStyle/>
          <a:p>
            <a:fld id="{3ADBF3DE-016F-4337-AB21-411C77A9FB5B}" type="slidenum">
              <a:rPr lang="en-GB" altLang="en-US" smtClean="0"/>
              <a:pPr/>
              <a:t>12</a:t>
            </a:fld>
            <a:endParaRPr lang="en-GB" altLang="en-US" dirty="0"/>
          </a:p>
        </p:txBody>
      </p:sp>
      <p:sp>
        <p:nvSpPr>
          <p:cNvPr id="7" name="TextBox 6"/>
          <p:cNvSpPr txBox="1"/>
          <p:nvPr/>
        </p:nvSpPr>
        <p:spPr>
          <a:xfrm>
            <a:off x="265392" y="4322267"/>
            <a:ext cx="1925053" cy="215444"/>
          </a:xfrm>
          <a:prstGeom prst="rect">
            <a:avLst/>
          </a:prstGeom>
          <a:noFill/>
        </p:spPr>
        <p:txBody>
          <a:bodyPr wrap="square" rtlCol="0">
            <a:spAutoFit/>
          </a:bodyPr>
          <a:lstStyle/>
          <a:p>
            <a:pPr algn="ctr"/>
            <a:r>
              <a:rPr lang="en-US" sz="800" dirty="0" smtClean="0">
                <a:solidFill>
                  <a:srgbClr val="001965"/>
                </a:solidFill>
              </a:rPr>
              <a:t>Imagery provided by istock.</a:t>
            </a:r>
            <a:endParaRPr lang="en-US" sz="800" dirty="0">
              <a:solidFill>
                <a:srgbClr val="001965"/>
              </a:solidFill>
            </a:endParaRPr>
          </a:p>
        </p:txBody>
      </p:sp>
      <p:sp>
        <p:nvSpPr>
          <p:cNvPr id="9" name="Content Placeholder 5"/>
          <p:cNvSpPr txBox="1">
            <a:spLocks/>
          </p:cNvSpPr>
          <p:nvPr/>
        </p:nvSpPr>
        <p:spPr bwMode="auto">
          <a:xfrm>
            <a:off x="4577173" y="1438493"/>
            <a:ext cx="7710947" cy="1019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216000" bIns="0" numCol="1" anchor="t" anchorCtr="0" compatLnSpc="1">
            <a:prstTxWarp prst="textNoShape">
              <a:avLst/>
            </a:prstTxWarp>
          </a:bodyPr>
          <a:lstStyle>
            <a:lvl1pPr marL="353475" indent="-353475" algn="l" rtl="0" eaLnBrk="0" fontAlgn="base" hangingPunct="0">
              <a:spcBef>
                <a:spcPct val="20000"/>
              </a:spcBef>
              <a:spcAft>
                <a:spcPct val="0"/>
              </a:spcAft>
              <a:buClr>
                <a:schemeClr val="accent1"/>
              </a:buClr>
              <a:buFont typeface="Verdana" panose="020B0604030504040204" pitchFamily="34" charset="0"/>
              <a:buChar char="•"/>
              <a:defRPr kern="1200">
                <a:solidFill>
                  <a:schemeClr val="accent2"/>
                </a:solidFill>
                <a:latin typeface="+mn-lt"/>
                <a:ea typeface="+mn-ea"/>
                <a:cs typeface="+mn-cs"/>
              </a:defRPr>
            </a:lvl1pPr>
            <a:lvl2pPr marL="715415" indent="-361942" algn="l" rtl="0" eaLnBrk="0" fontAlgn="base" hangingPunct="0">
              <a:spcBef>
                <a:spcPct val="20000"/>
              </a:spcBef>
              <a:spcAft>
                <a:spcPct val="0"/>
              </a:spcAft>
              <a:buClr>
                <a:schemeClr val="tx2"/>
              </a:buClr>
              <a:buFont typeface="Verdana" panose="020B0604030504040204" pitchFamily="34" charset="0"/>
              <a:buChar char="•"/>
              <a:defRPr sz="2133" kern="1200">
                <a:solidFill>
                  <a:schemeClr val="accent2"/>
                </a:solidFill>
                <a:latin typeface="+mn-lt"/>
                <a:ea typeface="+mn-ea"/>
                <a:cs typeface="+mn-cs"/>
              </a:defRPr>
            </a:lvl2pPr>
            <a:lvl3pPr marL="1077357" indent="-361942" algn="l" rtl="0" eaLnBrk="0" fontAlgn="base" hangingPunct="0">
              <a:spcBef>
                <a:spcPct val="20000"/>
              </a:spcBef>
              <a:spcAft>
                <a:spcPct val="0"/>
              </a:spcAft>
              <a:buClr>
                <a:schemeClr val="accent5"/>
              </a:buClr>
              <a:buFont typeface="Verdana" panose="020B0604030504040204" pitchFamily="34" charset="0"/>
              <a:buChar char="•"/>
              <a:defRPr sz="1867" kern="1200">
                <a:solidFill>
                  <a:schemeClr val="accent2"/>
                </a:solidFill>
                <a:latin typeface="+mn-lt"/>
                <a:ea typeface="+mn-ea"/>
                <a:cs typeface="+mn-cs"/>
              </a:defRPr>
            </a:lvl3pPr>
            <a:lvl4pPr marL="1314418" indent="-237061" algn="l" rtl="0" eaLnBrk="0" fontAlgn="base" hangingPunct="0">
              <a:spcBef>
                <a:spcPct val="20000"/>
              </a:spcBef>
              <a:spcAft>
                <a:spcPct val="0"/>
              </a:spcAft>
              <a:buClr>
                <a:schemeClr val="accent3"/>
              </a:buClr>
              <a:buFont typeface="Verdana" panose="020B0604030504040204" pitchFamily="34" charset="0"/>
              <a:buChar char="•"/>
              <a:defRPr sz="1600" kern="1200">
                <a:solidFill>
                  <a:schemeClr val="accent2"/>
                </a:solidFill>
                <a:latin typeface="+mn-lt"/>
                <a:ea typeface="+mn-ea"/>
                <a:cs typeface="+mn-cs"/>
              </a:defRPr>
            </a:lvl4pPr>
            <a:lvl5pPr marL="1676358" indent="-245527" algn="l" rtl="0" eaLnBrk="0" fontAlgn="base" hangingPunct="0">
              <a:spcBef>
                <a:spcPct val="20000"/>
              </a:spcBef>
              <a:spcAft>
                <a:spcPct val="0"/>
              </a:spcAft>
              <a:buClr>
                <a:srgbClr val="001423"/>
              </a:buClr>
              <a:buFont typeface="Verdana" panose="020B0604030504040204" pitchFamily="34" charset="0"/>
              <a:buChar char="•"/>
              <a:defRPr sz="1467" kern="1200">
                <a:solidFill>
                  <a:schemeClr val="accent2"/>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0" indent="0">
              <a:spcBef>
                <a:spcPts val="600"/>
              </a:spcBef>
              <a:spcAft>
                <a:spcPts val="0"/>
              </a:spcAft>
              <a:buClr>
                <a:srgbClr val="009FDA"/>
              </a:buClr>
              <a:buFont typeface="Verdana" panose="020B0604030504040204" pitchFamily="34" charset="0"/>
              <a:buNone/>
            </a:pPr>
            <a:r>
              <a:rPr lang="en-US" sz="1600" b="1" dirty="0" smtClean="0">
                <a:solidFill>
                  <a:srgbClr val="001965"/>
                </a:solidFill>
              </a:rPr>
              <a:t>Role in guideline development</a:t>
            </a:r>
          </a:p>
          <a:p>
            <a:pPr marL="233363" indent="-233363">
              <a:spcBef>
                <a:spcPts val="800"/>
              </a:spcBef>
              <a:spcAft>
                <a:spcPts val="0"/>
              </a:spcAft>
              <a:buClr>
                <a:srgbClr val="009FDA"/>
              </a:buClr>
            </a:pPr>
            <a:r>
              <a:rPr lang="en-US" sz="1600" dirty="0" smtClean="0">
                <a:solidFill>
                  <a:srgbClr val="001965"/>
                </a:solidFill>
              </a:rPr>
              <a:t>Round 1: Review and refine questions</a:t>
            </a:r>
            <a:r>
              <a:rPr lang="en-US" sz="1600" dirty="0">
                <a:solidFill>
                  <a:srgbClr val="001965"/>
                </a:solidFill>
              </a:rPr>
              <a:t> </a:t>
            </a:r>
            <a:r>
              <a:rPr lang="en-US" sz="1600" dirty="0" smtClean="0">
                <a:solidFill>
                  <a:srgbClr val="001965"/>
                </a:solidFill>
              </a:rPr>
              <a:t>prior to evidence gathering</a:t>
            </a:r>
          </a:p>
          <a:p>
            <a:pPr marL="233363" indent="-233363">
              <a:spcBef>
                <a:spcPts val="600"/>
              </a:spcBef>
              <a:spcAft>
                <a:spcPts val="0"/>
              </a:spcAft>
              <a:buClr>
                <a:srgbClr val="009FDA"/>
              </a:buClr>
            </a:pPr>
            <a:r>
              <a:rPr lang="en-US" sz="1600" dirty="0" smtClean="0">
                <a:solidFill>
                  <a:srgbClr val="001965"/>
                </a:solidFill>
              </a:rPr>
              <a:t>Round 2: Generate recommendations</a:t>
            </a:r>
          </a:p>
        </p:txBody>
      </p:sp>
      <p:sp>
        <p:nvSpPr>
          <p:cNvPr id="13" name="Rounded Rectangle 12"/>
          <p:cNvSpPr/>
          <p:nvPr/>
        </p:nvSpPr>
        <p:spPr>
          <a:xfrm>
            <a:off x="4226407" y="3222378"/>
            <a:ext cx="8203053" cy="969264"/>
          </a:xfrm>
          <a:prstGeom prst="roundRect">
            <a:avLst/>
          </a:prstGeom>
          <a:solidFill>
            <a:srgbClr val="E0DED8">
              <a:alpha val="52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5" name="Rounded Rectangle 14"/>
          <p:cNvSpPr/>
          <p:nvPr/>
        </p:nvSpPr>
        <p:spPr>
          <a:xfrm>
            <a:off x="4226407" y="4737493"/>
            <a:ext cx="8203053" cy="795401"/>
          </a:xfrm>
          <a:prstGeom prst="roundRect">
            <a:avLst/>
          </a:prstGeom>
          <a:solidFill>
            <a:srgbClr val="E0DED8">
              <a:alpha val="52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6" name="Content Placeholder 5"/>
          <p:cNvSpPr txBox="1">
            <a:spLocks/>
          </p:cNvSpPr>
          <p:nvPr/>
        </p:nvSpPr>
        <p:spPr bwMode="auto">
          <a:xfrm>
            <a:off x="4493363" y="2953595"/>
            <a:ext cx="7710947" cy="1200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216000" bIns="0" numCol="1" anchor="t" anchorCtr="0" compatLnSpc="1">
            <a:prstTxWarp prst="textNoShape">
              <a:avLst/>
            </a:prstTxWarp>
          </a:bodyPr>
          <a:lstStyle>
            <a:lvl1pPr marL="353475" indent="-353475" algn="l" rtl="0" eaLnBrk="0" fontAlgn="base" hangingPunct="0">
              <a:spcBef>
                <a:spcPct val="20000"/>
              </a:spcBef>
              <a:spcAft>
                <a:spcPct val="0"/>
              </a:spcAft>
              <a:buClr>
                <a:schemeClr val="accent1"/>
              </a:buClr>
              <a:buFont typeface="Verdana" panose="020B0604030504040204" pitchFamily="34" charset="0"/>
              <a:buChar char="•"/>
              <a:defRPr kern="1200">
                <a:solidFill>
                  <a:schemeClr val="accent2"/>
                </a:solidFill>
                <a:latin typeface="+mn-lt"/>
                <a:ea typeface="+mn-ea"/>
                <a:cs typeface="+mn-cs"/>
              </a:defRPr>
            </a:lvl1pPr>
            <a:lvl2pPr marL="715415" indent="-361942" algn="l" rtl="0" eaLnBrk="0" fontAlgn="base" hangingPunct="0">
              <a:spcBef>
                <a:spcPct val="20000"/>
              </a:spcBef>
              <a:spcAft>
                <a:spcPct val="0"/>
              </a:spcAft>
              <a:buClr>
                <a:schemeClr val="tx2"/>
              </a:buClr>
              <a:buFont typeface="Verdana" panose="020B0604030504040204" pitchFamily="34" charset="0"/>
              <a:buChar char="•"/>
              <a:defRPr sz="2133" kern="1200">
                <a:solidFill>
                  <a:schemeClr val="accent2"/>
                </a:solidFill>
                <a:latin typeface="+mn-lt"/>
                <a:ea typeface="+mn-ea"/>
                <a:cs typeface="+mn-cs"/>
              </a:defRPr>
            </a:lvl2pPr>
            <a:lvl3pPr marL="1077357" indent="-361942" algn="l" rtl="0" eaLnBrk="0" fontAlgn="base" hangingPunct="0">
              <a:spcBef>
                <a:spcPct val="20000"/>
              </a:spcBef>
              <a:spcAft>
                <a:spcPct val="0"/>
              </a:spcAft>
              <a:buClr>
                <a:schemeClr val="accent5"/>
              </a:buClr>
              <a:buFont typeface="Verdana" panose="020B0604030504040204" pitchFamily="34" charset="0"/>
              <a:buChar char="•"/>
              <a:defRPr sz="1867" kern="1200">
                <a:solidFill>
                  <a:schemeClr val="accent2"/>
                </a:solidFill>
                <a:latin typeface="+mn-lt"/>
                <a:ea typeface="+mn-ea"/>
                <a:cs typeface="+mn-cs"/>
              </a:defRPr>
            </a:lvl3pPr>
            <a:lvl4pPr marL="1314418" indent="-237061" algn="l" rtl="0" eaLnBrk="0" fontAlgn="base" hangingPunct="0">
              <a:spcBef>
                <a:spcPct val="20000"/>
              </a:spcBef>
              <a:spcAft>
                <a:spcPct val="0"/>
              </a:spcAft>
              <a:buClr>
                <a:schemeClr val="accent3"/>
              </a:buClr>
              <a:buFont typeface="Verdana" panose="020B0604030504040204" pitchFamily="34" charset="0"/>
              <a:buChar char="•"/>
              <a:defRPr sz="1600" kern="1200">
                <a:solidFill>
                  <a:schemeClr val="accent2"/>
                </a:solidFill>
                <a:latin typeface="+mn-lt"/>
                <a:ea typeface="+mn-ea"/>
                <a:cs typeface="+mn-cs"/>
              </a:defRPr>
            </a:lvl4pPr>
            <a:lvl5pPr marL="1676358" indent="-245527" algn="l" rtl="0" eaLnBrk="0" fontAlgn="base" hangingPunct="0">
              <a:spcBef>
                <a:spcPct val="20000"/>
              </a:spcBef>
              <a:spcAft>
                <a:spcPct val="0"/>
              </a:spcAft>
              <a:buClr>
                <a:srgbClr val="001423"/>
              </a:buClr>
              <a:buFont typeface="Verdana" panose="020B0604030504040204" pitchFamily="34" charset="0"/>
              <a:buChar char="•"/>
              <a:defRPr sz="1467" kern="1200">
                <a:solidFill>
                  <a:schemeClr val="accent2"/>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0" indent="0">
              <a:buClr>
                <a:srgbClr val="009FDA"/>
              </a:buClr>
              <a:buFont typeface="Verdana" panose="020B0604030504040204" pitchFamily="34" charset="0"/>
              <a:buNone/>
            </a:pPr>
            <a:r>
              <a:rPr lang="en-US" sz="1600" b="1" dirty="0" smtClean="0">
                <a:solidFill>
                  <a:srgbClr val="001965"/>
                </a:solidFill>
              </a:rPr>
              <a:t>Goals</a:t>
            </a:r>
          </a:p>
          <a:p>
            <a:pPr marL="233363" indent="-233363">
              <a:spcBef>
                <a:spcPts val="800"/>
              </a:spcBef>
              <a:buClr>
                <a:srgbClr val="009FDA"/>
              </a:buClr>
            </a:pPr>
            <a:r>
              <a:rPr lang="en-US" sz="1600" dirty="0" smtClean="0">
                <a:solidFill>
                  <a:srgbClr val="001965"/>
                </a:solidFill>
              </a:rPr>
              <a:t>Identify best practices in hemophilia care delivery</a:t>
            </a:r>
          </a:p>
          <a:p>
            <a:pPr marL="233363" indent="-233363">
              <a:buClr>
                <a:srgbClr val="009FDA"/>
              </a:buClr>
            </a:pPr>
            <a:r>
              <a:rPr lang="en-US" sz="1600" dirty="0" smtClean="0">
                <a:solidFill>
                  <a:srgbClr val="001965"/>
                </a:solidFill>
              </a:rPr>
              <a:t>Discuss the range of care providers and services that are most important to optimize outcomes for PWH across the United States</a:t>
            </a:r>
            <a:endParaRPr lang="en-US" sz="1600" dirty="0">
              <a:solidFill>
                <a:srgbClr val="001965"/>
              </a:solidFill>
            </a:endParaRPr>
          </a:p>
        </p:txBody>
      </p:sp>
      <p:sp>
        <p:nvSpPr>
          <p:cNvPr id="14" name="Content Placeholder 5"/>
          <p:cNvSpPr txBox="1">
            <a:spLocks/>
          </p:cNvSpPr>
          <p:nvPr/>
        </p:nvSpPr>
        <p:spPr bwMode="auto">
          <a:xfrm>
            <a:off x="4489704" y="4443984"/>
            <a:ext cx="7710947" cy="10913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216000" bIns="0" numCol="1" anchor="t" anchorCtr="0" compatLnSpc="1">
            <a:prstTxWarp prst="textNoShape">
              <a:avLst/>
            </a:prstTxWarp>
          </a:bodyPr>
          <a:lstStyle>
            <a:lvl1pPr marL="353475" indent="-353475" algn="l" rtl="0" eaLnBrk="0" fontAlgn="base" hangingPunct="0">
              <a:spcBef>
                <a:spcPct val="20000"/>
              </a:spcBef>
              <a:spcAft>
                <a:spcPct val="0"/>
              </a:spcAft>
              <a:buClr>
                <a:schemeClr val="accent1"/>
              </a:buClr>
              <a:buFont typeface="Verdana" panose="020B0604030504040204" pitchFamily="34" charset="0"/>
              <a:buChar char="•"/>
              <a:defRPr kern="1200">
                <a:solidFill>
                  <a:schemeClr val="accent2"/>
                </a:solidFill>
                <a:latin typeface="+mn-lt"/>
                <a:ea typeface="+mn-ea"/>
                <a:cs typeface="+mn-cs"/>
              </a:defRPr>
            </a:lvl1pPr>
            <a:lvl2pPr marL="715415" indent="-361942" algn="l" rtl="0" eaLnBrk="0" fontAlgn="base" hangingPunct="0">
              <a:spcBef>
                <a:spcPct val="20000"/>
              </a:spcBef>
              <a:spcAft>
                <a:spcPct val="0"/>
              </a:spcAft>
              <a:buClr>
                <a:schemeClr val="tx2"/>
              </a:buClr>
              <a:buFont typeface="Verdana" panose="020B0604030504040204" pitchFamily="34" charset="0"/>
              <a:buChar char="•"/>
              <a:defRPr sz="2133" kern="1200">
                <a:solidFill>
                  <a:schemeClr val="accent2"/>
                </a:solidFill>
                <a:latin typeface="+mn-lt"/>
                <a:ea typeface="+mn-ea"/>
                <a:cs typeface="+mn-cs"/>
              </a:defRPr>
            </a:lvl2pPr>
            <a:lvl3pPr marL="1077357" indent="-361942" algn="l" rtl="0" eaLnBrk="0" fontAlgn="base" hangingPunct="0">
              <a:spcBef>
                <a:spcPct val="20000"/>
              </a:spcBef>
              <a:spcAft>
                <a:spcPct val="0"/>
              </a:spcAft>
              <a:buClr>
                <a:schemeClr val="accent5"/>
              </a:buClr>
              <a:buFont typeface="Verdana" panose="020B0604030504040204" pitchFamily="34" charset="0"/>
              <a:buChar char="•"/>
              <a:defRPr sz="1867" kern="1200">
                <a:solidFill>
                  <a:schemeClr val="accent2"/>
                </a:solidFill>
                <a:latin typeface="+mn-lt"/>
                <a:ea typeface="+mn-ea"/>
                <a:cs typeface="+mn-cs"/>
              </a:defRPr>
            </a:lvl3pPr>
            <a:lvl4pPr marL="1314418" indent="-237061" algn="l" rtl="0" eaLnBrk="0" fontAlgn="base" hangingPunct="0">
              <a:spcBef>
                <a:spcPct val="20000"/>
              </a:spcBef>
              <a:spcAft>
                <a:spcPct val="0"/>
              </a:spcAft>
              <a:buClr>
                <a:schemeClr val="accent3"/>
              </a:buClr>
              <a:buFont typeface="Verdana" panose="020B0604030504040204" pitchFamily="34" charset="0"/>
              <a:buChar char="•"/>
              <a:defRPr sz="1600" kern="1200">
                <a:solidFill>
                  <a:schemeClr val="accent2"/>
                </a:solidFill>
                <a:latin typeface="+mn-lt"/>
                <a:ea typeface="+mn-ea"/>
                <a:cs typeface="+mn-cs"/>
              </a:defRPr>
            </a:lvl4pPr>
            <a:lvl5pPr marL="1676358" indent="-245527" algn="l" rtl="0" eaLnBrk="0" fontAlgn="base" hangingPunct="0">
              <a:spcBef>
                <a:spcPct val="20000"/>
              </a:spcBef>
              <a:spcAft>
                <a:spcPct val="0"/>
              </a:spcAft>
              <a:buClr>
                <a:srgbClr val="001423"/>
              </a:buClr>
              <a:buFont typeface="Verdana" panose="020B0604030504040204" pitchFamily="34" charset="0"/>
              <a:buChar char="•"/>
              <a:defRPr sz="1467" kern="1200">
                <a:solidFill>
                  <a:schemeClr val="accent2"/>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0" indent="0">
              <a:spcBef>
                <a:spcPts val="600"/>
              </a:spcBef>
              <a:spcAft>
                <a:spcPts val="0"/>
              </a:spcAft>
              <a:buClr>
                <a:srgbClr val="009FDA"/>
              </a:buClr>
              <a:buFont typeface="Verdana" panose="020B0604030504040204" pitchFamily="34" charset="0"/>
              <a:buNone/>
            </a:pPr>
            <a:r>
              <a:rPr lang="en-US" sz="1600" b="1" dirty="0" smtClean="0">
                <a:solidFill>
                  <a:srgbClr val="001965"/>
                </a:solidFill>
              </a:rPr>
              <a:t>Outcomes</a:t>
            </a:r>
          </a:p>
          <a:p>
            <a:pPr marL="233363" indent="-233363">
              <a:spcBef>
                <a:spcPts val="800"/>
              </a:spcBef>
              <a:spcAft>
                <a:spcPts val="0"/>
              </a:spcAft>
              <a:buClr>
                <a:srgbClr val="009FDA"/>
              </a:buClr>
            </a:pPr>
            <a:r>
              <a:rPr lang="en-US" sz="1600" dirty="0" smtClean="0">
                <a:solidFill>
                  <a:srgbClr val="001965"/>
                </a:solidFill>
              </a:rPr>
              <a:t>Recommendations based on evidence from the literature review</a:t>
            </a:r>
          </a:p>
          <a:p>
            <a:pPr marL="233363" indent="-233363">
              <a:spcBef>
                <a:spcPts val="600"/>
              </a:spcBef>
              <a:spcAft>
                <a:spcPts val="0"/>
              </a:spcAft>
              <a:buClr>
                <a:srgbClr val="009FDA"/>
              </a:buClr>
            </a:pPr>
            <a:r>
              <a:rPr lang="en-US" sz="1600" dirty="0" smtClean="0">
                <a:solidFill>
                  <a:srgbClr val="001965"/>
                </a:solidFill>
              </a:rPr>
              <a:t>Elaborated on research and implementation considerations</a:t>
            </a:r>
          </a:p>
        </p:txBody>
      </p:sp>
      <p:pic>
        <p:nvPicPr>
          <p:cNvPr id="5" name="Picture 4"/>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29825" y="1948226"/>
            <a:ext cx="3521241" cy="2300907"/>
          </a:xfrm>
          <a:prstGeom prst="rect">
            <a:avLst/>
          </a:prstGeom>
        </p:spPr>
      </p:pic>
      <p:sp>
        <p:nvSpPr>
          <p:cNvPr id="18" name="TextBox 17"/>
          <p:cNvSpPr txBox="1"/>
          <p:nvPr/>
        </p:nvSpPr>
        <p:spPr>
          <a:xfrm>
            <a:off x="430890" y="6066309"/>
            <a:ext cx="8003327" cy="369332"/>
          </a:xfrm>
          <a:prstGeom prst="rect">
            <a:avLst/>
          </a:prstGeom>
          <a:noFill/>
        </p:spPr>
        <p:txBody>
          <a:bodyPr wrap="square" rtlCol="0">
            <a:spAutoFit/>
          </a:bodyPr>
          <a:lstStyle/>
          <a:p>
            <a:r>
              <a:rPr lang="en-US" sz="900" dirty="0" smtClean="0">
                <a:solidFill>
                  <a:srgbClr val="002060"/>
                </a:solidFill>
                <a:ea typeface="Verdana" panose="020B0604030504040204" pitchFamily="34" charset="0"/>
                <a:cs typeface="Verdana" panose="020B0604030504040204" pitchFamily="34" charset="0"/>
              </a:rPr>
              <a:t>PWH=People with hemophilia.</a:t>
            </a:r>
          </a:p>
          <a:p>
            <a:r>
              <a:rPr lang="en-US" sz="900" dirty="0" err="1" smtClean="0">
                <a:solidFill>
                  <a:srgbClr val="002060"/>
                </a:solidFill>
                <a:ea typeface="Verdana" panose="020B0604030504040204" pitchFamily="34" charset="0"/>
                <a:cs typeface="Verdana" panose="020B0604030504040204" pitchFamily="34" charset="0"/>
              </a:rPr>
              <a:t>Pai</a:t>
            </a:r>
            <a:r>
              <a:rPr lang="en-US" sz="900" dirty="0" smtClean="0">
                <a:solidFill>
                  <a:srgbClr val="002060"/>
                </a:solidFill>
                <a:ea typeface="Verdana" panose="020B0604030504040204" pitchFamily="34" charset="0"/>
                <a:cs typeface="Verdana" panose="020B0604030504040204" pitchFamily="34" charset="0"/>
              </a:rPr>
              <a:t> M et al. Poster presented at: Thrombosis and Hemostasis Societies of North America (THSNA); April 14-16, 2016; Chicago, Illinois.</a:t>
            </a:r>
            <a:endParaRPr lang="en-US" sz="900" dirty="0">
              <a:solidFill>
                <a:srgbClr val="002060"/>
              </a:solidFill>
              <a:ea typeface="Verdana" panose="020B0604030504040204" pitchFamily="34" charset="0"/>
              <a:cs typeface="Verdana" panose="020B0604030504040204" pitchFamily="34" charset="0"/>
            </a:endParaRPr>
          </a:p>
        </p:txBody>
      </p:sp>
      <p:sp>
        <p:nvSpPr>
          <p:cNvPr id="6" name="Rectangle 5"/>
          <p:cNvSpPr/>
          <p:nvPr/>
        </p:nvSpPr>
        <p:spPr>
          <a:xfrm>
            <a:off x="197877" y="1438493"/>
            <a:ext cx="3864457" cy="3003025"/>
          </a:xfrm>
          <a:prstGeom prst="rect">
            <a:avLst/>
          </a:prstGeom>
          <a:solidFill>
            <a:schemeClr val="bg1">
              <a:alpha val="30000"/>
            </a:schemeClr>
          </a:solidFill>
          <a:ln w="9525">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Tree>
    <p:extLst>
      <p:ext uri="{BB962C8B-B14F-4D97-AF65-F5344CB8AC3E}">
        <p14:creationId xmlns:p14="http://schemas.microsoft.com/office/powerpoint/2010/main" val="1029125595"/>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Strength of recommendations</a:t>
            </a:r>
            <a:endParaRPr lang="en-US" dirty="0"/>
          </a:p>
        </p:txBody>
      </p:sp>
      <p:sp>
        <p:nvSpPr>
          <p:cNvPr id="4" name="Slide Number Placeholder 3"/>
          <p:cNvSpPr>
            <a:spLocks noGrp="1"/>
          </p:cNvSpPr>
          <p:nvPr>
            <p:ph type="sldNum" sz="quarter" idx="10"/>
          </p:nvPr>
        </p:nvSpPr>
        <p:spPr/>
        <p:txBody>
          <a:bodyPr/>
          <a:lstStyle/>
          <a:p>
            <a:fld id="{3ADBF3DE-016F-4337-AB21-411C77A9FB5B}" type="slidenum">
              <a:rPr lang="en-GB" altLang="en-US" smtClean="0"/>
              <a:pPr/>
              <a:t>13</a:t>
            </a:fld>
            <a:endParaRPr lang="en-GB" altLang="en-US" dirty="0"/>
          </a:p>
        </p:txBody>
      </p:sp>
      <p:sp>
        <p:nvSpPr>
          <p:cNvPr id="7" name="TextBox 6"/>
          <p:cNvSpPr txBox="1"/>
          <p:nvPr/>
        </p:nvSpPr>
        <p:spPr>
          <a:xfrm>
            <a:off x="427755" y="6064950"/>
            <a:ext cx="9944970" cy="369332"/>
          </a:xfrm>
          <a:prstGeom prst="rect">
            <a:avLst/>
          </a:prstGeom>
          <a:noFill/>
        </p:spPr>
        <p:txBody>
          <a:bodyPr wrap="square" rtlCol="0">
            <a:spAutoFit/>
          </a:bodyPr>
          <a:lstStyle/>
          <a:p>
            <a:r>
              <a:rPr lang="en-US" sz="900" dirty="0" smtClean="0">
                <a:solidFill>
                  <a:srgbClr val="002060"/>
                </a:solidFill>
                <a:ea typeface="Verdana" panose="020B0604030504040204" pitchFamily="34" charset="0"/>
                <a:cs typeface="Verdana" panose="020B0604030504040204" pitchFamily="34" charset="0"/>
              </a:rPr>
              <a:t>Annex </a:t>
            </a:r>
            <a:r>
              <a:rPr lang="en-US" sz="900" dirty="0">
                <a:solidFill>
                  <a:srgbClr val="002060"/>
                </a:solidFill>
                <a:ea typeface="Verdana" panose="020B0604030504040204" pitchFamily="34" charset="0"/>
                <a:cs typeface="Verdana" panose="020B0604030504040204" pitchFamily="34" charset="0"/>
              </a:rPr>
              <a:t>B, Recommendation GRADE appraisal tables (GRADE system). </a:t>
            </a:r>
            <a:r>
              <a:rPr lang="en-US" sz="900" dirty="0" smtClean="0">
                <a:solidFill>
                  <a:srgbClr val="002060"/>
                </a:solidFill>
                <a:ea typeface="Verdana" panose="020B0604030504040204" pitchFamily="34" charset="0"/>
                <a:cs typeface="Verdana" panose="020B0604030504040204" pitchFamily="34" charset="0"/>
              </a:rPr>
              <a:t>In: Atkinson </a:t>
            </a:r>
            <a:r>
              <a:rPr lang="en-US" sz="900" dirty="0">
                <a:solidFill>
                  <a:srgbClr val="002060"/>
                </a:solidFill>
                <a:ea typeface="Verdana" panose="020B0604030504040204" pitchFamily="34" charset="0"/>
                <a:cs typeface="Verdana" panose="020B0604030504040204" pitchFamily="34" charset="0"/>
              </a:rPr>
              <a:t>J, Chartier Y, Pessoa-Silva CL, et al, eds. </a:t>
            </a:r>
            <a:r>
              <a:rPr lang="en-US" sz="900" i="1" dirty="0" smtClean="0">
                <a:solidFill>
                  <a:srgbClr val="002060"/>
                </a:solidFill>
                <a:ea typeface="Verdana" panose="020B0604030504040204" pitchFamily="34" charset="0"/>
                <a:cs typeface="Verdana" panose="020B0604030504040204" pitchFamily="34" charset="0"/>
              </a:rPr>
              <a:t>Natural </a:t>
            </a:r>
            <a:r>
              <a:rPr lang="en-US" sz="900" i="1" dirty="0">
                <a:solidFill>
                  <a:srgbClr val="002060"/>
                </a:solidFill>
                <a:ea typeface="Verdana" panose="020B0604030504040204" pitchFamily="34" charset="0"/>
                <a:cs typeface="Verdana" panose="020B0604030504040204" pitchFamily="34" charset="0"/>
              </a:rPr>
              <a:t>Ventilation for Infection Control in Health-Care Settings</a:t>
            </a:r>
            <a:r>
              <a:rPr lang="en-US" sz="900" dirty="0">
                <a:solidFill>
                  <a:srgbClr val="002060"/>
                </a:solidFill>
                <a:ea typeface="Verdana" panose="020B0604030504040204" pitchFamily="34" charset="0"/>
                <a:cs typeface="Verdana" panose="020B0604030504040204" pitchFamily="34" charset="0"/>
              </a:rPr>
              <a:t>. </a:t>
            </a:r>
            <a:r>
              <a:rPr lang="en-US" sz="900" dirty="0" smtClean="0">
                <a:solidFill>
                  <a:srgbClr val="002060"/>
                </a:solidFill>
                <a:ea typeface="Verdana" panose="020B0604030504040204" pitchFamily="34" charset="0"/>
                <a:cs typeface="Verdana" panose="020B0604030504040204" pitchFamily="34" charset="0"/>
              </a:rPr>
              <a:t>Geneva, Switzerland: </a:t>
            </a:r>
            <a:r>
              <a:rPr lang="en-US" sz="900" dirty="0">
                <a:solidFill>
                  <a:srgbClr val="002060"/>
                </a:solidFill>
                <a:ea typeface="Verdana" panose="020B0604030504040204" pitchFamily="34" charset="0"/>
                <a:cs typeface="Verdana" panose="020B0604030504040204" pitchFamily="34" charset="0"/>
              </a:rPr>
              <a:t>World Health Organization; 2009. </a:t>
            </a:r>
            <a:r>
              <a:rPr lang="en-US" sz="900" dirty="0" smtClean="0">
                <a:solidFill>
                  <a:srgbClr val="002060"/>
                </a:solidFill>
                <a:ea typeface="Verdana" panose="020B0604030504040204" pitchFamily="34" charset="0"/>
                <a:cs typeface="Verdana" panose="020B0604030504040204" pitchFamily="34" charset="0"/>
              </a:rPr>
              <a:t>https</a:t>
            </a:r>
            <a:r>
              <a:rPr lang="en-US" sz="900" dirty="0">
                <a:solidFill>
                  <a:srgbClr val="002060"/>
                </a:solidFill>
                <a:ea typeface="Verdana" panose="020B0604030504040204" pitchFamily="34" charset="0"/>
                <a:cs typeface="Verdana" panose="020B0604030504040204" pitchFamily="34" charset="0"/>
              </a:rPr>
              <a:t>://www.ncbi.nlm.nih.gov/books/NBK143269</a:t>
            </a:r>
            <a:r>
              <a:rPr lang="en-US" sz="900" dirty="0" smtClean="0">
                <a:solidFill>
                  <a:srgbClr val="002060"/>
                </a:solidFill>
                <a:ea typeface="Verdana" panose="020B0604030504040204" pitchFamily="34" charset="0"/>
                <a:cs typeface="Verdana" panose="020B0604030504040204" pitchFamily="34" charset="0"/>
              </a:rPr>
              <a:t>/. Accessed April 28, 2016.</a:t>
            </a:r>
            <a:endParaRPr lang="en-US" sz="900" dirty="0">
              <a:solidFill>
                <a:srgbClr val="002060"/>
              </a:solidFill>
              <a:ea typeface="Verdana" panose="020B0604030504040204" pitchFamily="34" charset="0"/>
              <a:cs typeface="Verdana" panose="020B0604030504040204" pitchFamily="34" charset="0"/>
            </a:endParaRPr>
          </a:p>
        </p:txBody>
      </p:sp>
      <p:graphicFrame>
        <p:nvGraphicFramePr>
          <p:cNvPr id="8" name="Group 36"/>
          <p:cNvGraphicFramePr>
            <a:graphicFrameLocks/>
          </p:cNvGraphicFramePr>
          <p:nvPr>
            <p:extLst/>
          </p:nvPr>
        </p:nvGraphicFramePr>
        <p:xfrm>
          <a:off x="437280" y="2121185"/>
          <a:ext cx="11317440" cy="2596945"/>
        </p:xfrm>
        <a:graphic>
          <a:graphicData uri="http://schemas.openxmlformats.org/drawingml/2006/table">
            <a:tbl>
              <a:tblPr/>
              <a:tblGrid>
                <a:gridCol w="1848976">
                  <a:extLst>
                    <a:ext uri="{9D8B030D-6E8A-4147-A177-3AD203B41FA5}">
                      <a16:colId xmlns:a16="http://schemas.microsoft.com/office/drawing/2014/main" val="20000"/>
                    </a:ext>
                  </a:extLst>
                </a:gridCol>
                <a:gridCol w="4615989">
                  <a:extLst>
                    <a:ext uri="{9D8B030D-6E8A-4147-A177-3AD203B41FA5}">
                      <a16:colId xmlns:a16="http://schemas.microsoft.com/office/drawing/2014/main" val="20001"/>
                    </a:ext>
                  </a:extLst>
                </a:gridCol>
                <a:gridCol w="4852475">
                  <a:extLst>
                    <a:ext uri="{9D8B030D-6E8A-4147-A177-3AD203B41FA5}">
                      <a16:colId xmlns:a16="http://schemas.microsoft.com/office/drawing/2014/main" val="20002"/>
                    </a:ext>
                  </a:extLst>
                </a:gridCol>
              </a:tblGrid>
              <a:tr h="715102">
                <a:tc>
                  <a:txBody>
                    <a:bodyPr/>
                    <a:lstStyle/>
                    <a:p>
                      <a:pPr marL="0" marR="0" lvl="0" indent="0" algn="l" defTabSz="914400" rtl="0" eaLnBrk="0" fontAlgn="base" latinLnBrk="0" hangingPunct="0">
                        <a:lnSpc>
                          <a:spcPct val="90000"/>
                        </a:lnSpc>
                        <a:spcBef>
                          <a:spcPct val="60000"/>
                        </a:spcBef>
                        <a:spcAft>
                          <a:spcPct val="0"/>
                        </a:spcAft>
                        <a:buClr>
                          <a:schemeClr val="accent1"/>
                        </a:buClr>
                        <a:buSzTx/>
                        <a:buFont typeface="Wingdings" pitchFamily="28" charset="2"/>
                        <a:buNone/>
                        <a:tabLst/>
                      </a:pPr>
                      <a:r>
                        <a:rPr kumimoji="0" lang="en-US" sz="1600" b="1" i="0" u="none" strike="noStrike" cap="none" normalizeH="0" baseline="0" dirty="0" smtClean="0">
                          <a:ln>
                            <a:noFill/>
                          </a:ln>
                          <a:solidFill>
                            <a:srgbClr val="FFFFFF"/>
                          </a:solidFill>
                          <a:effectLst/>
                          <a:latin typeface="Verdana" pitchFamily="34" charset="0"/>
                        </a:rPr>
                        <a:t>Stakeholder</a:t>
                      </a:r>
                      <a:endParaRPr kumimoji="0" lang="en-US" sz="1600" b="1" i="0" u="none" strike="noStrike" cap="none" normalizeH="0" baseline="0" dirty="0" smtClean="0">
                        <a:ln>
                          <a:noFill/>
                        </a:ln>
                        <a:solidFill>
                          <a:schemeClr val="tx1"/>
                        </a:solidFill>
                        <a:effectLst/>
                        <a:latin typeface="Verdana" pitchFamily="34" charset="0"/>
                      </a:endParaRPr>
                    </a:p>
                  </a:txBody>
                  <a:tcPr marL="68580" marR="68580" marT="34290" marB="3429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0" fontAlgn="base" latinLnBrk="0" hangingPunct="0">
                        <a:lnSpc>
                          <a:spcPct val="90000"/>
                        </a:lnSpc>
                        <a:spcBef>
                          <a:spcPct val="60000"/>
                        </a:spcBef>
                        <a:spcAft>
                          <a:spcPct val="0"/>
                        </a:spcAft>
                        <a:buClr>
                          <a:schemeClr val="accent1"/>
                        </a:buClr>
                        <a:buSzTx/>
                        <a:buFont typeface="Wingdings" pitchFamily="28" charset="2"/>
                        <a:buNone/>
                        <a:tabLst/>
                      </a:pPr>
                      <a:r>
                        <a:rPr kumimoji="0" lang="en-US" sz="1600" b="1" i="0" u="none" strike="noStrike" cap="none" normalizeH="0" baseline="0" dirty="0" smtClean="0">
                          <a:ln>
                            <a:noFill/>
                          </a:ln>
                          <a:solidFill>
                            <a:srgbClr val="FFFFFF"/>
                          </a:solidFill>
                          <a:effectLst/>
                          <a:latin typeface="Verdana" pitchFamily="34" charset="0"/>
                        </a:rPr>
                        <a:t>Strong</a:t>
                      </a:r>
                      <a:endParaRPr kumimoji="0" lang="en-US" sz="1600" b="1" i="0" u="none" strike="noStrike" cap="none" normalizeH="0" baseline="0" dirty="0" smtClean="0">
                        <a:ln>
                          <a:noFill/>
                        </a:ln>
                        <a:solidFill>
                          <a:schemeClr val="tx1"/>
                        </a:solidFill>
                        <a:effectLst/>
                        <a:latin typeface="Verdana" pitchFamily="34" charset="0"/>
                      </a:endParaRPr>
                    </a:p>
                  </a:txBody>
                  <a:tcPr marL="68580" marR="68580" marT="34290" marB="3429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0" fontAlgn="base" latinLnBrk="0" hangingPunct="0">
                        <a:lnSpc>
                          <a:spcPct val="90000"/>
                        </a:lnSpc>
                        <a:spcBef>
                          <a:spcPct val="60000"/>
                        </a:spcBef>
                        <a:spcAft>
                          <a:spcPct val="0"/>
                        </a:spcAft>
                        <a:buClr>
                          <a:schemeClr val="accent1"/>
                        </a:buClr>
                        <a:buSzTx/>
                        <a:buFont typeface="Wingdings" pitchFamily="28" charset="2"/>
                        <a:buNone/>
                        <a:tabLst/>
                      </a:pPr>
                      <a:r>
                        <a:rPr kumimoji="0" lang="en-US" sz="1600" b="1" i="0" u="none" strike="noStrike" cap="none" normalizeH="0" baseline="0" dirty="0" smtClean="0">
                          <a:ln>
                            <a:noFill/>
                          </a:ln>
                          <a:solidFill>
                            <a:srgbClr val="FFFFFF"/>
                          </a:solidFill>
                          <a:effectLst/>
                          <a:latin typeface="Verdana" pitchFamily="34" charset="0"/>
                        </a:rPr>
                        <a:t>Conditional</a:t>
                      </a:r>
                      <a:endParaRPr kumimoji="0" lang="en-US" sz="1600" b="1" i="0" u="none" strike="noStrike" cap="none" normalizeH="0" baseline="0" dirty="0" smtClean="0">
                        <a:ln>
                          <a:noFill/>
                        </a:ln>
                        <a:solidFill>
                          <a:schemeClr val="tx1"/>
                        </a:solidFill>
                        <a:effectLst/>
                        <a:latin typeface="Verdana" pitchFamily="34" charset="0"/>
                      </a:endParaRPr>
                    </a:p>
                  </a:txBody>
                  <a:tcPr marL="68580" marR="68580" marT="34290" marB="3429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0"/>
                  </a:ext>
                </a:extLst>
              </a:tr>
              <a:tr h="627281">
                <a:tc>
                  <a:txBody>
                    <a:bodyPr/>
                    <a:lstStyle/>
                    <a:p>
                      <a:pPr marL="0" marR="0" lvl="0" indent="0" algn="l" defTabSz="914400" rtl="0" eaLnBrk="0" fontAlgn="base" latinLnBrk="0" hangingPunct="0">
                        <a:lnSpc>
                          <a:spcPct val="90000"/>
                        </a:lnSpc>
                        <a:spcBef>
                          <a:spcPct val="60000"/>
                        </a:spcBef>
                        <a:spcAft>
                          <a:spcPct val="0"/>
                        </a:spcAft>
                        <a:buClr>
                          <a:schemeClr val="accent1"/>
                        </a:buClr>
                        <a:buSzTx/>
                        <a:buFont typeface="Wingdings" pitchFamily="28" charset="2"/>
                        <a:buNone/>
                        <a:tabLst/>
                      </a:pPr>
                      <a:r>
                        <a:rPr kumimoji="0" lang="en-US" sz="1600" b="0" i="0" u="none" strike="noStrike" cap="none" normalizeH="0" baseline="0" dirty="0" smtClean="0">
                          <a:ln>
                            <a:noFill/>
                          </a:ln>
                          <a:solidFill>
                            <a:schemeClr val="tx1"/>
                          </a:solidFill>
                          <a:effectLst/>
                          <a:latin typeface="Verdana" pitchFamily="34" charset="0"/>
                        </a:rPr>
                        <a:t>Policy maker</a:t>
                      </a:r>
                    </a:p>
                  </a:txBody>
                  <a:tcPr marL="68580" marR="68580" marT="34290" marB="342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0DED8"/>
                    </a:solidFill>
                  </a:tcPr>
                </a:tc>
                <a:tc>
                  <a:txBody>
                    <a:bodyPr/>
                    <a:lstStyle/>
                    <a:p>
                      <a:pPr marL="0" marR="0" lvl="0" indent="0" algn="ctr" defTabSz="914400" rtl="0" eaLnBrk="0" fontAlgn="base" latinLnBrk="0" hangingPunct="0">
                        <a:lnSpc>
                          <a:spcPct val="90000"/>
                        </a:lnSpc>
                        <a:spcBef>
                          <a:spcPct val="60000"/>
                        </a:spcBef>
                        <a:spcAft>
                          <a:spcPct val="0"/>
                        </a:spcAft>
                        <a:buClr>
                          <a:schemeClr val="accent1"/>
                        </a:buClr>
                        <a:buSzTx/>
                        <a:buFont typeface="Wingdings" pitchFamily="28" charset="2"/>
                        <a:buNone/>
                        <a:tabLst/>
                      </a:pPr>
                      <a:r>
                        <a:rPr kumimoji="0" lang="en-US" sz="1600" b="0" i="0" u="none" strike="noStrike" cap="none" normalizeH="0" baseline="0" dirty="0" smtClean="0">
                          <a:ln>
                            <a:noFill/>
                          </a:ln>
                          <a:solidFill>
                            <a:schemeClr val="tx1"/>
                          </a:solidFill>
                          <a:effectLst/>
                          <a:latin typeface="Verdana" pitchFamily="34" charset="0"/>
                        </a:rPr>
                        <a:t>Adopt in most situations</a:t>
                      </a:r>
                    </a:p>
                  </a:txBody>
                  <a:tcPr marL="68580" marR="68580" marT="34290" marB="342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0DED8"/>
                    </a:solidFill>
                  </a:tcPr>
                </a:tc>
                <a:tc>
                  <a:txBody>
                    <a:bodyPr/>
                    <a:lstStyle/>
                    <a:p>
                      <a:pPr marL="0" marR="0" lvl="0" indent="0" algn="ctr" defTabSz="914400" rtl="0" eaLnBrk="0" fontAlgn="base" latinLnBrk="0" hangingPunct="0">
                        <a:lnSpc>
                          <a:spcPct val="90000"/>
                        </a:lnSpc>
                        <a:spcBef>
                          <a:spcPct val="60000"/>
                        </a:spcBef>
                        <a:spcAft>
                          <a:spcPct val="0"/>
                        </a:spcAft>
                        <a:buClr>
                          <a:schemeClr val="accent1"/>
                        </a:buClr>
                        <a:buSzTx/>
                        <a:buFont typeface="Wingdings" pitchFamily="28" charset="2"/>
                        <a:buNone/>
                        <a:tabLst/>
                      </a:pPr>
                      <a:r>
                        <a:rPr kumimoji="0" lang="en-US" sz="1600" b="0" i="0" u="none" strike="noStrike" cap="none" normalizeH="0" baseline="0" dirty="0" smtClean="0">
                          <a:ln>
                            <a:noFill/>
                          </a:ln>
                          <a:solidFill>
                            <a:schemeClr val="tx1"/>
                          </a:solidFill>
                          <a:effectLst/>
                          <a:latin typeface="Verdana" pitchFamily="34" charset="0"/>
                        </a:rPr>
                        <a:t>Adoption might involve substantial debate</a:t>
                      </a:r>
                    </a:p>
                  </a:txBody>
                  <a:tcPr marL="68580" marR="68580" marT="34290" marB="342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0DED8"/>
                    </a:solidFill>
                  </a:tcPr>
                </a:tc>
                <a:extLst>
                  <a:ext uri="{0D108BD9-81ED-4DB2-BD59-A6C34878D82A}">
                    <a16:rowId xmlns:a16="http://schemas.microsoft.com/office/drawing/2014/main" val="10001"/>
                  </a:ext>
                </a:extLst>
              </a:tr>
              <a:tr h="627281">
                <a:tc>
                  <a:txBody>
                    <a:bodyPr/>
                    <a:lstStyle/>
                    <a:p>
                      <a:pPr marL="0" marR="0" lvl="0" indent="0" algn="l" defTabSz="914400" rtl="0" eaLnBrk="0" fontAlgn="base" latinLnBrk="0" hangingPunct="0">
                        <a:lnSpc>
                          <a:spcPct val="90000"/>
                        </a:lnSpc>
                        <a:spcBef>
                          <a:spcPct val="60000"/>
                        </a:spcBef>
                        <a:spcAft>
                          <a:spcPct val="0"/>
                        </a:spcAft>
                        <a:buClr>
                          <a:schemeClr val="accent1"/>
                        </a:buClr>
                        <a:buSzTx/>
                        <a:buFont typeface="Wingdings" pitchFamily="28" charset="2"/>
                        <a:buNone/>
                        <a:tabLst/>
                      </a:pPr>
                      <a:r>
                        <a:rPr kumimoji="0" lang="en-US" sz="1600" b="0" i="0" u="none" strike="noStrike" cap="none" normalizeH="0" baseline="0" dirty="0" smtClean="0">
                          <a:ln>
                            <a:noFill/>
                          </a:ln>
                          <a:solidFill>
                            <a:schemeClr val="tx1"/>
                          </a:solidFill>
                          <a:effectLst/>
                          <a:latin typeface="Verdana" pitchFamily="34" charset="0"/>
                        </a:rPr>
                        <a:t>Clinicians</a:t>
                      </a:r>
                    </a:p>
                  </a:txBody>
                  <a:tcPr marL="68580" marR="68580" marT="34290" marB="342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0000"/>
                        </a:spcBef>
                        <a:spcAft>
                          <a:spcPct val="0"/>
                        </a:spcAft>
                        <a:buClr>
                          <a:schemeClr val="accent1"/>
                        </a:buClr>
                        <a:buSzTx/>
                        <a:buFont typeface="Wingdings" pitchFamily="28" charset="2"/>
                        <a:buNone/>
                        <a:tabLst/>
                      </a:pPr>
                      <a:r>
                        <a:rPr kumimoji="0" lang="en-US" sz="1600" b="0" i="0" u="none" strike="noStrike" cap="none" normalizeH="0" baseline="0" dirty="0" smtClean="0">
                          <a:ln>
                            <a:noFill/>
                          </a:ln>
                          <a:solidFill>
                            <a:schemeClr val="tx1"/>
                          </a:solidFill>
                          <a:effectLst/>
                          <a:latin typeface="Verdana" pitchFamily="34" charset="0"/>
                        </a:rPr>
                        <a:t>Most patients should receive the recommended course of action</a:t>
                      </a:r>
                    </a:p>
                  </a:txBody>
                  <a:tcPr marL="68580" marR="68580" marT="34290" marB="342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60000"/>
                        </a:spcBef>
                        <a:spcAft>
                          <a:spcPct val="0"/>
                        </a:spcAft>
                        <a:buClr>
                          <a:schemeClr val="accent1"/>
                        </a:buClr>
                        <a:buSzTx/>
                        <a:buFont typeface="Wingdings" pitchFamily="28" charset="2"/>
                        <a:buNone/>
                        <a:tabLst/>
                      </a:pPr>
                      <a:r>
                        <a:rPr kumimoji="0" lang="en-US" sz="1600" b="0" i="0" u="none" strike="noStrike" cap="none" normalizeH="0" baseline="0" dirty="0" smtClean="0">
                          <a:ln>
                            <a:noFill/>
                          </a:ln>
                          <a:solidFill>
                            <a:schemeClr val="tx1"/>
                          </a:solidFill>
                          <a:effectLst/>
                          <a:latin typeface="Verdana" pitchFamily="34" charset="0"/>
                        </a:rPr>
                        <a:t>Different patients might require </a:t>
                      </a:r>
                      <a:br>
                        <a:rPr kumimoji="0" lang="en-US" sz="1600" b="0" i="0" u="none" strike="noStrike" cap="none" normalizeH="0" baseline="0" dirty="0" smtClean="0">
                          <a:ln>
                            <a:noFill/>
                          </a:ln>
                          <a:solidFill>
                            <a:schemeClr val="tx1"/>
                          </a:solidFill>
                          <a:effectLst/>
                          <a:latin typeface="Verdana" pitchFamily="34" charset="0"/>
                        </a:rPr>
                      </a:br>
                      <a:r>
                        <a:rPr kumimoji="0" lang="en-US" sz="1600" b="0" i="0" u="none" strike="noStrike" cap="none" normalizeH="0" baseline="0" dirty="0" smtClean="0">
                          <a:ln>
                            <a:noFill/>
                          </a:ln>
                          <a:solidFill>
                            <a:schemeClr val="tx1"/>
                          </a:solidFill>
                          <a:effectLst/>
                          <a:latin typeface="Verdana" pitchFamily="34" charset="0"/>
                        </a:rPr>
                        <a:t>different choices</a:t>
                      </a:r>
                    </a:p>
                  </a:txBody>
                  <a:tcPr marL="68580" marR="68580" marT="34290" marB="342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27281">
                <a:tc>
                  <a:txBody>
                    <a:bodyPr/>
                    <a:lstStyle/>
                    <a:p>
                      <a:pPr marL="0" marR="0" lvl="0" indent="0" algn="l" defTabSz="914400" rtl="0" eaLnBrk="0" fontAlgn="base" latinLnBrk="0" hangingPunct="0">
                        <a:lnSpc>
                          <a:spcPct val="90000"/>
                        </a:lnSpc>
                        <a:spcBef>
                          <a:spcPct val="60000"/>
                        </a:spcBef>
                        <a:spcAft>
                          <a:spcPct val="0"/>
                        </a:spcAft>
                        <a:buClr>
                          <a:schemeClr val="accent1"/>
                        </a:buClr>
                        <a:buSzTx/>
                        <a:buFont typeface="Wingdings" pitchFamily="28" charset="2"/>
                        <a:buNone/>
                        <a:tabLst/>
                      </a:pPr>
                      <a:r>
                        <a:rPr kumimoji="0" lang="en-US" sz="1600" b="0" i="0" u="none" strike="noStrike" cap="none" normalizeH="0" baseline="0" dirty="0" smtClean="0">
                          <a:ln>
                            <a:noFill/>
                          </a:ln>
                          <a:solidFill>
                            <a:schemeClr val="tx1"/>
                          </a:solidFill>
                          <a:effectLst/>
                          <a:latin typeface="Verdana" pitchFamily="34" charset="0"/>
                        </a:rPr>
                        <a:t>Patient</a:t>
                      </a:r>
                    </a:p>
                  </a:txBody>
                  <a:tcPr marL="68580" marR="68580" marT="34290" marB="342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E0DED8"/>
                    </a:solidFill>
                  </a:tcPr>
                </a:tc>
                <a:tc>
                  <a:txBody>
                    <a:bodyPr/>
                    <a:lstStyle/>
                    <a:p>
                      <a:pPr marL="0" marR="0" lvl="0" indent="0" algn="ctr" defTabSz="914400" rtl="0" eaLnBrk="0" fontAlgn="base" latinLnBrk="0" hangingPunct="0">
                        <a:lnSpc>
                          <a:spcPct val="90000"/>
                        </a:lnSpc>
                        <a:spcBef>
                          <a:spcPct val="60000"/>
                        </a:spcBef>
                        <a:spcAft>
                          <a:spcPct val="0"/>
                        </a:spcAft>
                        <a:buClr>
                          <a:schemeClr val="accent1"/>
                        </a:buClr>
                        <a:buSzTx/>
                        <a:buFont typeface="Wingdings" pitchFamily="28" charset="2"/>
                        <a:buNone/>
                        <a:tabLst/>
                      </a:pPr>
                      <a:r>
                        <a:rPr kumimoji="0" lang="en-US" sz="1600" b="0" i="0" u="none" strike="noStrike" cap="none" normalizeH="0" baseline="0" dirty="0" smtClean="0">
                          <a:ln>
                            <a:noFill/>
                          </a:ln>
                          <a:solidFill>
                            <a:schemeClr val="tx1"/>
                          </a:solidFill>
                          <a:effectLst/>
                          <a:latin typeface="Verdana" pitchFamily="34" charset="0"/>
                        </a:rPr>
                        <a:t>Most patients would like to adopt</a:t>
                      </a:r>
                    </a:p>
                  </a:txBody>
                  <a:tcPr marL="68580" marR="68580" marT="34290" marB="342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E0DED8"/>
                    </a:solidFill>
                  </a:tcPr>
                </a:tc>
                <a:tc>
                  <a:txBody>
                    <a:bodyPr/>
                    <a:lstStyle/>
                    <a:p>
                      <a:pPr marL="0" marR="0" lvl="0" indent="0" algn="ctr" defTabSz="914400" rtl="0" eaLnBrk="0" fontAlgn="base" latinLnBrk="0" hangingPunct="0">
                        <a:lnSpc>
                          <a:spcPct val="90000"/>
                        </a:lnSpc>
                        <a:spcBef>
                          <a:spcPct val="60000"/>
                        </a:spcBef>
                        <a:spcAft>
                          <a:spcPct val="0"/>
                        </a:spcAft>
                        <a:buClr>
                          <a:schemeClr val="accent1"/>
                        </a:buClr>
                        <a:buSzTx/>
                        <a:buFont typeface="Wingdings" pitchFamily="28" charset="2"/>
                        <a:buNone/>
                        <a:tabLst/>
                      </a:pPr>
                      <a:r>
                        <a:rPr kumimoji="0" lang="en-US" sz="1600" b="0" i="0" u="none" strike="noStrike" cap="none" normalizeH="0" baseline="0" dirty="0" smtClean="0">
                          <a:ln>
                            <a:noFill/>
                          </a:ln>
                          <a:solidFill>
                            <a:schemeClr val="tx1"/>
                          </a:solidFill>
                          <a:effectLst/>
                          <a:latin typeface="Verdana" pitchFamily="34" charset="0"/>
                        </a:rPr>
                        <a:t>Many patients, but not all, would adopt</a:t>
                      </a:r>
                    </a:p>
                  </a:txBody>
                  <a:tcPr marL="68580" marR="68580" marT="34290" marB="3429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E0DED8"/>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50122527"/>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1"/>
          <p:cNvSpPr/>
          <p:nvPr/>
        </p:nvSpPr>
        <p:spPr>
          <a:xfrm>
            <a:off x="-2630128" y="715556"/>
            <a:ext cx="10103112" cy="2087934"/>
          </a:xfrm>
          <a:prstGeom prst="roundRect">
            <a:avLst/>
          </a:prstGeom>
          <a:solidFill>
            <a:srgbClr val="E0DED8">
              <a:alpha val="52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7" name="Rounded Rectangle 6"/>
          <p:cNvSpPr/>
          <p:nvPr/>
        </p:nvSpPr>
        <p:spPr>
          <a:xfrm>
            <a:off x="2694040" y="3294775"/>
            <a:ext cx="10103112" cy="1976389"/>
          </a:xfrm>
          <a:prstGeom prst="roundRect">
            <a:avLst/>
          </a:prstGeom>
          <a:solidFill>
            <a:srgbClr val="E0DED8">
              <a:alpha val="52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2" name="Picture 1"/>
          <p:cNvPicPr>
            <a:picLocks noChangeAspect="1"/>
          </p:cNvPicPr>
          <p:nvPr/>
        </p:nvPicPr>
        <p:blipFill rotWithShape="1">
          <a:blip r:embed="rId3"/>
          <a:srcRect t="14822" b="-7752"/>
          <a:stretch/>
        </p:blipFill>
        <p:spPr>
          <a:xfrm>
            <a:off x="629264" y="715556"/>
            <a:ext cx="6282813" cy="1937209"/>
          </a:xfrm>
          <a:prstGeom prst="rect">
            <a:avLst/>
          </a:prstGeom>
        </p:spPr>
      </p:pic>
      <p:pic>
        <p:nvPicPr>
          <p:cNvPr id="10" name="Picture 9"/>
          <p:cNvPicPr>
            <a:picLocks noChangeAspect="1"/>
          </p:cNvPicPr>
          <p:nvPr/>
        </p:nvPicPr>
        <p:blipFill rotWithShape="1">
          <a:blip r:embed="rId4"/>
          <a:srcRect t="17306" b="44347"/>
          <a:stretch/>
        </p:blipFill>
        <p:spPr>
          <a:xfrm>
            <a:off x="3332948" y="3294775"/>
            <a:ext cx="8859052" cy="1237032"/>
          </a:xfrm>
          <a:prstGeom prst="rect">
            <a:avLst/>
          </a:prstGeom>
        </p:spPr>
      </p:pic>
      <p:sp>
        <p:nvSpPr>
          <p:cNvPr id="11" name="Rectangle 10"/>
          <p:cNvSpPr/>
          <p:nvPr/>
        </p:nvSpPr>
        <p:spPr>
          <a:xfrm>
            <a:off x="8695625" y="5635339"/>
            <a:ext cx="1676400" cy="2286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endParaRPr>
          </a:p>
        </p:txBody>
      </p:sp>
      <p:sp>
        <p:nvSpPr>
          <p:cNvPr id="3" name="TextBox 2"/>
          <p:cNvSpPr txBox="1"/>
          <p:nvPr/>
        </p:nvSpPr>
        <p:spPr>
          <a:xfrm>
            <a:off x="3524829" y="4566273"/>
            <a:ext cx="7688826" cy="584775"/>
          </a:xfrm>
          <a:prstGeom prst="rect">
            <a:avLst/>
          </a:prstGeom>
          <a:noFill/>
        </p:spPr>
        <p:txBody>
          <a:bodyPr wrap="square" rtlCol="0">
            <a:spAutoFit/>
          </a:bodyPr>
          <a:lstStyle/>
          <a:p>
            <a:pPr algn="ctr"/>
            <a:r>
              <a:rPr lang="en-US" sz="1600" dirty="0">
                <a:solidFill>
                  <a:srgbClr val="001965"/>
                </a:solidFill>
              </a:rPr>
              <a:t>“Those persons who had received care in an HTC had a significantly decreased risk of death (0.6, .002</a:t>
            </a:r>
            <a:r>
              <a:rPr lang="en-US" sz="1600" dirty="0" smtClean="0">
                <a:solidFill>
                  <a:srgbClr val="001965"/>
                </a:solidFill>
              </a:rPr>
              <a:t>)”</a:t>
            </a:r>
            <a:endParaRPr lang="en-US" sz="1600" dirty="0">
              <a:solidFill>
                <a:srgbClr val="001965"/>
              </a:solidFill>
            </a:endParaRPr>
          </a:p>
        </p:txBody>
      </p:sp>
      <p:sp>
        <p:nvSpPr>
          <p:cNvPr id="13" name="TextBox 12"/>
          <p:cNvSpPr txBox="1"/>
          <p:nvPr/>
        </p:nvSpPr>
        <p:spPr>
          <a:xfrm>
            <a:off x="3441290" y="4267202"/>
            <a:ext cx="8750710" cy="230832"/>
          </a:xfrm>
          <a:prstGeom prst="rect">
            <a:avLst/>
          </a:prstGeom>
          <a:noFill/>
        </p:spPr>
        <p:txBody>
          <a:bodyPr wrap="square" rtlCol="0">
            <a:spAutoFit/>
          </a:bodyPr>
          <a:lstStyle/>
          <a:p>
            <a:r>
              <a:rPr lang="en-US" sz="900" b="1" dirty="0" err="1" smtClean="0">
                <a:solidFill>
                  <a:srgbClr val="E0DED8">
                    <a:lumMod val="10000"/>
                  </a:srgbClr>
                </a:solidFill>
              </a:rPr>
              <a:t>Soucie</a:t>
            </a:r>
            <a:r>
              <a:rPr lang="en-US" sz="900" b="1" dirty="0" smtClean="0">
                <a:solidFill>
                  <a:srgbClr val="E0DED8">
                    <a:lumMod val="10000"/>
                  </a:srgbClr>
                </a:solidFill>
              </a:rPr>
              <a:t> JM et al. </a:t>
            </a:r>
            <a:r>
              <a:rPr lang="en-US" sz="900" b="1" i="1" dirty="0" smtClean="0">
                <a:solidFill>
                  <a:srgbClr val="E0DED8">
                    <a:lumMod val="10000"/>
                  </a:srgbClr>
                </a:solidFill>
              </a:rPr>
              <a:t>Blood</a:t>
            </a:r>
            <a:r>
              <a:rPr lang="en-US" sz="900" b="1" dirty="0" smtClean="0">
                <a:solidFill>
                  <a:srgbClr val="E0DED8">
                    <a:lumMod val="10000"/>
                  </a:srgbClr>
                </a:solidFill>
              </a:rPr>
              <a:t>. 2000;96(2):437-442.</a:t>
            </a:r>
            <a:endParaRPr lang="en-US" sz="900" b="1" dirty="0">
              <a:solidFill>
                <a:srgbClr val="E0DED8">
                  <a:lumMod val="10000"/>
                </a:srgbClr>
              </a:solidFill>
            </a:endParaRPr>
          </a:p>
        </p:txBody>
      </p:sp>
      <p:sp>
        <p:nvSpPr>
          <p:cNvPr id="14" name="TextBox 13"/>
          <p:cNvSpPr txBox="1"/>
          <p:nvPr/>
        </p:nvSpPr>
        <p:spPr>
          <a:xfrm>
            <a:off x="633993" y="2462054"/>
            <a:ext cx="6278084" cy="230832"/>
          </a:xfrm>
          <a:prstGeom prst="rect">
            <a:avLst/>
          </a:prstGeom>
          <a:solidFill>
            <a:schemeClr val="bg1"/>
          </a:solidFill>
        </p:spPr>
        <p:txBody>
          <a:bodyPr wrap="square" rtlCol="0">
            <a:spAutoFit/>
          </a:bodyPr>
          <a:lstStyle/>
          <a:p>
            <a:r>
              <a:rPr lang="en-US" sz="900" b="1" dirty="0" err="1">
                <a:solidFill>
                  <a:srgbClr val="E0DED8">
                    <a:lumMod val="10000"/>
                  </a:srgbClr>
                </a:solidFill>
              </a:rPr>
              <a:t>Martínez</a:t>
            </a:r>
            <a:r>
              <a:rPr lang="en-US" sz="900" b="1" dirty="0">
                <a:solidFill>
                  <a:srgbClr val="E0DED8">
                    <a:lumMod val="10000"/>
                  </a:srgbClr>
                </a:solidFill>
              </a:rPr>
              <a:t>-González </a:t>
            </a:r>
            <a:r>
              <a:rPr lang="en-US" sz="900" b="1" dirty="0" smtClean="0">
                <a:solidFill>
                  <a:srgbClr val="E0DED8">
                    <a:lumMod val="10000"/>
                  </a:srgbClr>
                </a:solidFill>
              </a:rPr>
              <a:t>NA et </a:t>
            </a:r>
            <a:r>
              <a:rPr lang="en-US" sz="900" b="1" dirty="0">
                <a:solidFill>
                  <a:srgbClr val="E0DED8">
                    <a:lumMod val="10000"/>
                  </a:srgbClr>
                </a:solidFill>
              </a:rPr>
              <a:t>al. </a:t>
            </a:r>
            <a:r>
              <a:rPr lang="en-US" sz="900" b="1" i="1" dirty="0" err="1" smtClean="0">
                <a:solidFill>
                  <a:srgbClr val="E0DED8">
                    <a:lumMod val="10000"/>
                  </a:srgbClr>
                </a:solidFill>
              </a:rPr>
              <a:t>Int</a:t>
            </a:r>
            <a:r>
              <a:rPr lang="en-US" sz="900" b="1" i="1" dirty="0" smtClean="0">
                <a:solidFill>
                  <a:srgbClr val="E0DED8">
                    <a:lumMod val="10000"/>
                  </a:srgbClr>
                </a:solidFill>
              </a:rPr>
              <a:t> J </a:t>
            </a:r>
            <a:r>
              <a:rPr lang="en-US" sz="900" b="1" i="1" dirty="0" err="1" smtClean="0">
                <a:solidFill>
                  <a:srgbClr val="E0DED8">
                    <a:lumMod val="10000"/>
                  </a:srgbClr>
                </a:solidFill>
              </a:rPr>
              <a:t>Qual</a:t>
            </a:r>
            <a:r>
              <a:rPr lang="en-US" sz="900" b="1" i="1" dirty="0" smtClean="0">
                <a:solidFill>
                  <a:srgbClr val="E0DED8">
                    <a:lumMod val="10000"/>
                  </a:srgbClr>
                </a:solidFill>
              </a:rPr>
              <a:t> Health Care</a:t>
            </a:r>
            <a:r>
              <a:rPr lang="en-US" sz="900" b="1" dirty="0" smtClean="0">
                <a:solidFill>
                  <a:srgbClr val="E0DED8">
                    <a:lumMod val="10000"/>
                  </a:srgbClr>
                </a:solidFill>
              </a:rPr>
              <a:t>. 2014;26(5):561-570.</a:t>
            </a:r>
            <a:endParaRPr lang="en-US" sz="900" b="1" dirty="0">
              <a:solidFill>
                <a:srgbClr val="E0DED8">
                  <a:lumMod val="10000"/>
                </a:srgbClr>
              </a:solidFill>
            </a:endParaRPr>
          </a:p>
        </p:txBody>
      </p:sp>
      <p:sp>
        <p:nvSpPr>
          <p:cNvPr id="4" name="Slide Number Placeholder 3"/>
          <p:cNvSpPr>
            <a:spLocks noGrp="1"/>
          </p:cNvSpPr>
          <p:nvPr>
            <p:ph type="sldNum" sz="quarter" idx="10"/>
          </p:nvPr>
        </p:nvSpPr>
        <p:spPr/>
        <p:txBody>
          <a:bodyPr/>
          <a:lstStyle/>
          <a:p>
            <a:fld id="{3ADBF3DE-016F-4337-AB21-411C77A9FB5B}" type="slidenum">
              <a:rPr lang="en-GB" altLang="en-US" smtClean="0"/>
              <a:pPr/>
              <a:t>14</a:t>
            </a:fld>
            <a:endParaRPr lang="en-GB" altLang="en-US" dirty="0"/>
          </a:p>
        </p:txBody>
      </p:sp>
    </p:spTree>
    <p:extLst>
      <p:ext uri="{BB962C8B-B14F-4D97-AF65-F5344CB8AC3E}">
        <p14:creationId xmlns:p14="http://schemas.microsoft.com/office/powerpoint/2010/main" val="55435304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457200" y="1862031"/>
            <a:ext cx="11934825" cy="457200"/>
          </a:xfrm>
          <a:prstGeom prst="roundRect">
            <a:avLst/>
          </a:prstGeom>
          <a:gradFill>
            <a:gsLst>
              <a:gs pos="12000">
                <a:schemeClr val="accent1">
                  <a:lumMod val="5000"/>
                  <a:lumOff val="95000"/>
                </a:schemeClr>
              </a:gs>
              <a:gs pos="100000">
                <a:srgbClr val="009FDA">
                  <a:alpha val="66000"/>
                </a:srgbClr>
              </a:gs>
            </a:gsLst>
            <a:lin ang="660000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93738"/>
            <a:r>
              <a:rPr lang="en-US" sz="1600" b="1" dirty="0">
                <a:solidFill>
                  <a:srgbClr val="001965"/>
                </a:solidFill>
              </a:rPr>
              <a:t>Should integrated care versus non-integrated care be used for people with </a:t>
            </a:r>
            <a:r>
              <a:rPr lang="en-US" sz="1600" b="1" dirty="0" smtClean="0">
                <a:solidFill>
                  <a:srgbClr val="001965"/>
                </a:solidFill>
              </a:rPr>
              <a:t>hemophilia?</a:t>
            </a:r>
            <a:endParaRPr lang="en-US" sz="1600" b="1" dirty="0">
              <a:solidFill>
                <a:srgbClr val="001965"/>
              </a:solidFill>
            </a:endParaRPr>
          </a:p>
        </p:txBody>
      </p:sp>
      <p:sp>
        <p:nvSpPr>
          <p:cNvPr id="2" name="Content Placeholder 1"/>
          <p:cNvSpPr>
            <a:spLocks noGrp="1"/>
          </p:cNvSpPr>
          <p:nvPr>
            <p:ph idx="1"/>
          </p:nvPr>
        </p:nvSpPr>
        <p:spPr>
          <a:xfrm>
            <a:off x="421913" y="4445696"/>
            <a:ext cx="11446760" cy="1634890"/>
          </a:xfrm>
        </p:spPr>
        <p:txBody>
          <a:bodyPr/>
          <a:lstStyle/>
          <a:p>
            <a:pPr marL="353473" lvl="1" indent="0">
              <a:buNone/>
            </a:pPr>
            <a:endParaRPr lang="en-US" sz="1400" dirty="0" smtClean="0"/>
          </a:p>
          <a:p>
            <a:pPr marL="339725" indent="-339725"/>
            <a:r>
              <a:rPr lang="en-US" sz="1400" dirty="0" smtClean="0"/>
              <a:t>A </a:t>
            </a:r>
            <a:r>
              <a:rPr lang="en-US" sz="1400" dirty="0"/>
              <a:t>hematologist, a specialized hemophilia nurse, a physical therapist, a social worker, and round-the-clock access to a specialized coagulation </a:t>
            </a:r>
            <a:r>
              <a:rPr lang="en-US" sz="1400" dirty="0" smtClean="0"/>
              <a:t>laboratory should </a:t>
            </a:r>
            <a:r>
              <a:rPr lang="en-US" sz="1400" dirty="0"/>
              <a:t>be part of the integrated care team, over an integrated care team that does not include all of these </a:t>
            </a:r>
            <a:r>
              <a:rPr lang="en-US" sz="1400" dirty="0" smtClean="0"/>
              <a:t>components, conditional</a:t>
            </a:r>
          </a:p>
        </p:txBody>
      </p:sp>
      <p:sp>
        <p:nvSpPr>
          <p:cNvPr id="3" name="Title 2"/>
          <p:cNvSpPr>
            <a:spLocks noGrp="1"/>
          </p:cNvSpPr>
          <p:nvPr>
            <p:ph type="title"/>
          </p:nvPr>
        </p:nvSpPr>
        <p:spPr>
          <a:xfrm>
            <a:off x="422400" y="608846"/>
            <a:ext cx="11347200" cy="521883"/>
          </a:xfrm>
        </p:spPr>
        <p:txBody>
          <a:bodyPr/>
          <a:lstStyle/>
          <a:p>
            <a:r>
              <a:rPr lang="en-US" dirty="0" smtClean="0"/>
              <a:t>NHF-McMaster recommendations</a:t>
            </a:r>
            <a:br>
              <a:rPr lang="en-US" dirty="0" smtClean="0"/>
            </a:br>
            <a:r>
              <a:rPr lang="en-US" sz="2000" dirty="0" smtClean="0">
                <a:solidFill>
                  <a:schemeClr val="accent1"/>
                </a:solidFill>
              </a:rPr>
              <a:t>Panel questions</a:t>
            </a:r>
            <a:endParaRPr lang="en-US" sz="2000" dirty="0">
              <a:solidFill>
                <a:schemeClr val="accent1"/>
              </a:solidFill>
            </a:endParaRPr>
          </a:p>
        </p:txBody>
      </p:sp>
      <p:sp>
        <p:nvSpPr>
          <p:cNvPr id="4" name="Slide Number Placeholder 3"/>
          <p:cNvSpPr>
            <a:spLocks noGrp="1"/>
          </p:cNvSpPr>
          <p:nvPr>
            <p:ph type="sldNum" sz="quarter" idx="10"/>
          </p:nvPr>
        </p:nvSpPr>
        <p:spPr/>
        <p:txBody>
          <a:bodyPr/>
          <a:lstStyle/>
          <a:p>
            <a:fld id="{3ADBF3DE-016F-4337-AB21-411C77A9FB5B}" type="slidenum">
              <a:rPr lang="en-GB" altLang="en-US" smtClean="0"/>
              <a:pPr/>
              <a:t>15</a:t>
            </a:fld>
            <a:endParaRPr lang="en-GB" altLang="en-US" dirty="0"/>
          </a:p>
        </p:txBody>
      </p:sp>
      <p:sp>
        <p:nvSpPr>
          <p:cNvPr id="7" name="TextBox 6"/>
          <p:cNvSpPr txBox="1"/>
          <p:nvPr/>
        </p:nvSpPr>
        <p:spPr>
          <a:xfrm>
            <a:off x="428625" y="6205548"/>
            <a:ext cx="7972331" cy="230832"/>
          </a:xfrm>
          <a:prstGeom prst="rect">
            <a:avLst/>
          </a:prstGeom>
          <a:noFill/>
        </p:spPr>
        <p:txBody>
          <a:bodyPr wrap="square" rtlCol="0">
            <a:spAutoFit/>
          </a:bodyPr>
          <a:lstStyle/>
          <a:p>
            <a:r>
              <a:rPr lang="en-US" sz="900" dirty="0" err="1" smtClean="0">
                <a:solidFill>
                  <a:srgbClr val="002060"/>
                </a:solidFill>
                <a:ea typeface="Verdana" panose="020B0604030504040204" pitchFamily="34" charset="0"/>
                <a:cs typeface="Verdana" panose="020B0604030504040204" pitchFamily="34" charset="0"/>
              </a:rPr>
              <a:t>Pai</a:t>
            </a:r>
            <a:r>
              <a:rPr lang="en-US" sz="900" dirty="0" smtClean="0">
                <a:solidFill>
                  <a:srgbClr val="002060"/>
                </a:solidFill>
                <a:ea typeface="Verdana" panose="020B0604030504040204" pitchFamily="34" charset="0"/>
                <a:cs typeface="Verdana" panose="020B0604030504040204" pitchFamily="34" charset="0"/>
              </a:rPr>
              <a:t> M et al. Poster presented at: Thrombosis and Hemostasis Societies of North America (THSNA); April 14-16, 2016; Chicago, Illinois.</a:t>
            </a:r>
            <a:endParaRPr lang="en-US" sz="900" dirty="0">
              <a:solidFill>
                <a:srgbClr val="002060"/>
              </a:solidFill>
              <a:ea typeface="Verdana" panose="020B0604030504040204" pitchFamily="34" charset="0"/>
              <a:cs typeface="Verdana" panose="020B0604030504040204" pitchFamily="34" charset="0"/>
            </a:endParaRPr>
          </a:p>
        </p:txBody>
      </p:sp>
      <p:sp>
        <p:nvSpPr>
          <p:cNvPr id="9" name="Rounded Rectangle 8"/>
          <p:cNvSpPr/>
          <p:nvPr/>
        </p:nvSpPr>
        <p:spPr>
          <a:xfrm>
            <a:off x="428625" y="3475829"/>
            <a:ext cx="11963400" cy="1134271"/>
          </a:xfrm>
          <a:prstGeom prst="roundRect">
            <a:avLst/>
          </a:prstGeom>
          <a:gradFill>
            <a:gsLst>
              <a:gs pos="12000">
                <a:schemeClr val="accent1">
                  <a:lumMod val="5000"/>
                  <a:lumOff val="95000"/>
                </a:schemeClr>
              </a:gs>
              <a:gs pos="100000">
                <a:srgbClr val="009FDA">
                  <a:alpha val="66000"/>
                </a:srgbClr>
              </a:gs>
            </a:gsLst>
            <a:lin ang="660000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93738"/>
            <a:r>
              <a:rPr lang="en-US" sz="1600" b="1" dirty="0">
                <a:solidFill>
                  <a:srgbClr val="001965"/>
                </a:solidFill>
              </a:rPr>
              <a:t>For individuals with hemophilia, should a hematologist, a specialized hemophilia nurse, </a:t>
            </a:r>
            <a:r>
              <a:rPr lang="en-US" sz="1600" b="1" dirty="0" smtClean="0">
                <a:solidFill>
                  <a:srgbClr val="001965"/>
                </a:solidFill>
              </a:rPr>
              <a:t/>
            </a:r>
            <a:br>
              <a:rPr lang="en-US" sz="1600" b="1" dirty="0" smtClean="0">
                <a:solidFill>
                  <a:srgbClr val="001965"/>
                </a:solidFill>
              </a:rPr>
            </a:br>
            <a:r>
              <a:rPr lang="en-US" sz="1600" b="1" dirty="0" smtClean="0">
                <a:solidFill>
                  <a:srgbClr val="001965"/>
                </a:solidFill>
              </a:rPr>
              <a:t>a </a:t>
            </a:r>
            <a:r>
              <a:rPr lang="en-US" sz="1600" b="1" dirty="0">
                <a:solidFill>
                  <a:srgbClr val="001965"/>
                </a:solidFill>
              </a:rPr>
              <a:t>physical therapist, a social worker, or round-the-clock access to a specialized </a:t>
            </a:r>
            <a:r>
              <a:rPr lang="en-US" sz="1600" b="1" dirty="0" smtClean="0">
                <a:solidFill>
                  <a:srgbClr val="001965"/>
                </a:solidFill>
              </a:rPr>
              <a:t/>
            </a:r>
            <a:br>
              <a:rPr lang="en-US" sz="1600" b="1" dirty="0" smtClean="0">
                <a:solidFill>
                  <a:srgbClr val="001965"/>
                </a:solidFill>
              </a:rPr>
            </a:br>
            <a:r>
              <a:rPr lang="en-US" sz="1600" b="1" dirty="0" smtClean="0">
                <a:solidFill>
                  <a:srgbClr val="001965"/>
                </a:solidFill>
              </a:rPr>
              <a:t>coagulation </a:t>
            </a:r>
            <a:r>
              <a:rPr lang="en-US" sz="1600" b="1" dirty="0">
                <a:solidFill>
                  <a:srgbClr val="001965"/>
                </a:solidFill>
              </a:rPr>
              <a:t>laboratory be part of the integrated care team, </a:t>
            </a:r>
            <a:r>
              <a:rPr lang="en-US" sz="1600" b="1" dirty="0" smtClean="0">
                <a:solidFill>
                  <a:srgbClr val="001965"/>
                </a:solidFill>
              </a:rPr>
              <a:t>vs </a:t>
            </a:r>
            <a:r>
              <a:rPr lang="en-US" sz="1600" b="1" dirty="0">
                <a:solidFill>
                  <a:srgbClr val="001965"/>
                </a:solidFill>
              </a:rPr>
              <a:t>an integrated care </a:t>
            </a:r>
            <a:r>
              <a:rPr lang="en-US" sz="1600" b="1" dirty="0" smtClean="0">
                <a:solidFill>
                  <a:srgbClr val="001965"/>
                </a:solidFill>
              </a:rPr>
              <a:t/>
            </a:r>
            <a:br>
              <a:rPr lang="en-US" sz="1600" b="1" dirty="0" smtClean="0">
                <a:solidFill>
                  <a:srgbClr val="001965"/>
                </a:solidFill>
              </a:rPr>
            </a:br>
            <a:r>
              <a:rPr lang="en-US" sz="1600" b="1" dirty="0" smtClean="0">
                <a:solidFill>
                  <a:srgbClr val="001965"/>
                </a:solidFill>
              </a:rPr>
              <a:t>team </a:t>
            </a:r>
            <a:r>
              <a:rPr lang="en-US" sz="1600" b="1" dirty="0">
                <a:solidFill>
                  <a:srgbClr val="001965"/>
                </a:solidFill>
              </a:rPr>
              <a:t>with </a:t>
            </a:r>
            <a:r>
              <a:rPr lang="en-US" sz="1600" b="1" dirty="0" smtClean="0">
                <a:solidFill>
                  <a:srgbClr val="001965"/>
                </a:solidFill>
              </a:rPr>
              <a:t>a </a:t>
            </a:r>
            <a:r>
              <a:rPr lang="en-US" sz="1600" b="1" dirty="0">
                <a:solidFill>
                  <a:srgbClr val="001965"/>
                </a:solidFill>
              </a:rPr>
              <a:t>lesser complement?</a:t>
            </a:r>
          </a:p>
        </p:txBody>
      </p:sp>
      <p:sp>
        <p:nvSpPr>
          <p:cNvPr id="10" name="Content Placeholder 1"/>
          <p:cNvSpPr txBox="1">
            <a:spLocks/>
          </p:cNvSpPr>
          <p:nvPr/>
        </p:nvSpPr>
        <p:spPr bwMode="auto">
          <a:xfrm>
            <a:off x="428625" y="2503667"/>
            <a:ext cx="11391900" cy="11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216000" bIns="0" numCol="1" anchor="t" anchorCtr="0" compatLnSpc="1">
            <a:prstTxWarp prst="textNoShape">
              <a:avLst/>
            </a:prstTxWarp>
          </a:bodyPr>
          <a:lstStyle>
            <a:lvl1pPr marL="353475" indent="-353475" algn="l" rtl="0" eaLnBrk="0" fontAlgn="base" hangingPunct="0">
              <a:spcBef>
                <a:spcPct val="20000"/>
              </a:spcBef>
              <a:spcAft>
                <a:spcPct val="0"/>
              </a:spcAft>
              <a:buClr>
                <a:schemeClr val="accent1"/>
              </a:buClr>
              <a:buFont typeface="Verdana" panose="020B0604030504040204" pitchFamily="34" charset="0"/>
              <a:buChar char="•"/>
              <a:defRPr kern="1200">
                <a:solidFill>
                  <a:schemeClr val="accent2"/>
                </a:solidFill>
                <a:latin typeface="+mn-lt"/>
                <a:ea typeface="+mn-ea"/>
                <a:cs typeface="+mn-cs"/>
              </a:defRPr>
            </a:lvl1pPr>
            <a:lvl2pPr marL="715415" indent="-361942" algn="l" rtl="0" eaLnBrk="0" fontAlgn="base" hangingPunct="0">
              <a:spcBef>
                <a:spcPct val="20000"/>
              </a:spcBef>
              <a:spcAft>
                <a:spcPct val="0"/>
              </a:spcAft>
              <a:buClr>
                <a:schemeClr val="tx2"/>
              </a:buClr>
              <a:buFont typeface="Verdana" panose="020B0604030504040204" pitchFamily="34" charset="0"/>
              <a:buChar char="•"/>
              <a:defRPr sz="2133" kern="1200">
                <a:solidFill>
                  <a:schemeClr val="accent2"/>
                </a:solidFill>
                <a:latin typeface="+mn-lt"/>
                <a:ea typeface="+mn-ea"/>
                <a:cs typeface="+mn-cs"/>
              </a:defRPr>
            </a:lvl2pPr>
            <a:lvl3pPr marL="1077357" indent="-361942" algn="l" rtl="0" eaLnBrk="0" fontAlgn="base" hangingPunct="0">
              <a:spcBef>
                <a:spcPct val="20000"/>
              </a:spcBef>
              <a:spcAft>
                <a:spcPct val="0"/>
              </a:spcAft>
              <a:buClr>
                <a:schemeClr val="accent5"/>
              </a:buClr>
              <a:buFont typeface="Verdana" panose="020B0604030504040204" pitchFamily="34" charset="0"/>
              <a:buChar char="•"/>
              <a:defRPr sz="1867" kern="1200">
                <a:solidFill>
                  <a:schemeClr val="accent2"/>
                </a:solidFill>
                <a:latin typeface="+mn-lt"/>
                <a:ea typeface="+mn-ea"/>
                <a:cs typeface="+mn-cs"/>
              </a:defRPr>
            </a:lvl3pPr>
            <a:lvl4pPr marL="1314418" indent="-237061" algn="l" rtl="0" eaLnBrk="0" fontAlgn="base" hangingPunct="0">
              <a:spcBef>
                <a:spcPct val="20000"/>
              </a:spcBef>
              <a:spcAft>
                <a:spcPct val="0"/>
              </a:spcAft>
              <a:buClr>
                <a:schemeClr val="accent3"/>
              </a:buClr>
              <a:buFont typeface="Verdana" panose="020B0604030504040204" pitchFamily="34" charset="0"/>
              <a:buChar char="•"/>
              <a:defRPr sz="1600" kern="1200">
                <a:solidFill>
                  <a:schemeClr val="accent2"/>
                </a:solidFill>
                <a:latin typeface="+mn-lt"/>
                <a:ea typeface="+mn-ea"/>
                <a:cs typeface="+mn-cs"/>
              </a:defRPr>
            </a:lvl4pPr>
            <a:lvl5pPr marL="1676358" indent="-245527" algn="l" rtl="0" eaLnBrk="0" fontAlgn="base" hangingPunct="0">
              <a:spcBef>
                <a:spcPct val="20000"/>
              </a:spcBef>
              <a:spcAft>
                <a:spcPct val="0"/>
              </a:spcAft>
              <a:buClr>
                <a:srgbClr val="001423"/>
              </a:buClr>
              <a:buFont typeface="Verdana" panose="020B0604030504040204" pitchFamily="34" charset="0"/>
              <a:buChar char="•"/>
              <a:defRPr sz="1467" kern="1200">
                <a:solidFill>
                  <a:schemeClr val="accent2"/>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339725" indent="-339725">
              <a:buClr>
                <a:srgbClr val="009FDA"/>
              </a:buClr>
            </a:pPr>
            <a:r>
              <a:rPr lang="en-US" sz="1400" dirty="0" smtClean="0">
                <a:solidFill>
                  <a:srgbClr val="001965"/>
                </a:solidFill>
              </a:rPr>
              <a:t>Integrated care model should be used over non-integrated care models for people with hemophilia, conditional </a:t>
            </a:r>
          </a:p>
          <a:p>
            <a:pPr marL="339725" indent="-339725">
              <a:buClr>
                <a:srgbClr val="009FDA"/>
              </a:buClr>
            </a:pPr>
            <a:r>
              <a:rPr lang="en-US" sz="1400" dirty="0" smtClean="0">
                <a:solidFill>
                  <a:srgbClr val="001965"/>
                </a:solidFill>
              </a:rPr>
              <a:t>In people with hemophilia with inhibitors, and those at high risk for inhibitor development, the same recommendation was graded as strong</a:t>
            </a:r>
          </a:p>
        </p:txBody>
      </p:sp>
      <p:sp>
        <p:nvSpPr>
          <p:cNvPr id="11" name="Rounded Rectangle 10"/>
          <p:cNvSpPr/>
          <p:nvPr/>
        </p:nvSpPr>
        <p:spPr>
          <a:xfrm>
            <a:off x="428625" y="1738383"/>
            <a:ext cx="695028" cy="705682"/>
          </a:xfrm>
          <a:prstGeom prst="roundRect">
            <a:avLst/>
          </a:prstGeom>
          <a:solidFill>
            <a:srgbClr val="EBFFFF"/>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1965"/>
                </a:solidFill>
              </a:rPr>
              <a:t>Q1</a:t>
            </a:r>
            <a:endParaRPr lang="en-US" b="1" dirty="0">
              <a:solidFill>
                <a:srgbClr val="001965"/>
              </a:solidFill>
            </a:endParaRPr>
          </a:p>
        </p:txBody>
      </p:sp>
      <p:sp>
        <p:nvSpPr>
          <p:cNvPr id="14" name="Rounded Rectangle 13"/>
          <p:cNvSpPr/>
          <p:nvPr/>
        </p:nvSpPr>
        <p:spPr>
          <a:xfrm>
            <a:off x="428625" y="3341007"/>
            <a:ext cx="695028" cy="705682"/>
          </a:xfrm>
          <a:prstGeom prst="roundRect">
            <a:avLst/>
          </a:prstGeom>
          <a:solidFill>
            <a:srgbClr val="EBFFFF"/>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1965"/>
                </a:solidFill>
              </a:rPr>
              <a:t>Q2</a:t>
            </a:r>
            <a:endParaRPr lang="en-US" b="1" dirty="0">
              <a:solidFill>
                <a:srgbClr val="001965"/>
              </a:solidFill>
            </a:endParaRPr>
          </a:p>
        </p:txBody>
      </p:sp>
    </p:spTree>
    <p:extLst>
      <p:ext uri="{BB962C8B-B14F-4D97-AF65-F5344CB8AC3E}">
        <p14:creationId xmlns:p14="http://schemas.microsoft.com/office/powerpoint/2010/main" val="1600385704"/>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677076" y="1863932"/>
            <a:ext cx="5232442" cy="590306"/>
          </a:xfrm>
          <a:prstGeom prst="roundRect">
            <a:avLst/>
          </a:prstGeom>
          <a:gradFill>
            <a:gsLst>
              <a:gs pos="12000">
                <a:schemeClr val="accent1">
                  <a:lumMod val="5000"/>
                  <a:lumOff val="95000"/>
                </a:schemeClr>
              </a:gs>
              <a:gs pos="100000">
                <a:srgbClr val="009FDA">
                  <a:alpha val="66000"/>
                </a:srgbClr>
              </a:gs>
            </a:gsLst>
            <a:lin ang="660000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93738"/>
            <a:r>
              <a:rPr lang="en-US" sz="1600" b="1" dirty="0">
                <a:solidFill>
                  <a:srgbClr val="001965"/>
                </a:solidFill>
              </a:rPr>
              <a:t>Need for further research studies </a:t>
            </a:r>
            <a:r>
              <a:rPr lang="en-US" sz="1600" b="1" dirty="0" smtClean="0">
                <a:solidFill>
                  <a:srgbClr val="001965"/>
                </a:solidFill>
              </a:rPr>
              <a:t/>
            </a:r>
            <a:br>
              <a:rPr lang="en-US" sz="1600" b="1" dirty="0" smtClean="0">
                <a:solidFill>
                  <a:srgbClr val="001965"/>
                </a:solidFill>
              </a:rPr>
            </a:br>
            <a:r>
              <a:rPr lang="en-US" sz="1600" b="1" dirty="0" smtClean="0">
                <a:solidFill>
                  <a:srgbClr val="001965"/>
                </a:solidFill>
              </a:rPr>
              <a:t>in specific populations</a:t>
            </a:r>
            <a:endParaRPr lang="en-US" sz="1600" b="1" dirty="0">
              <a:solidFill>
                <a:srgbClr val="001965"/>
              </a:solidFill>
            </a:endParaRPr>
          </a:p>
        </p:txBody>
      </p:sp>
      <p:sp>
        <p:nvSpPr>
          <p:cNvPr id="3" name="Title 2"/>
          <p:cNvSpPr>
            <a:spLocks noGrp="1"/>
          </p:cNvSpPr>
          <p:nvPr>
            <p:ph type="title"/>
          </p:nvPr>
        </p:nvSpPr>
        <p:spPr>
          <a:xfrm>
            <a:off x="422400" y="617555"/>
            <a:ext cx="11347200" cy="521883"/>
          </a:xfrm>
        </p:spPr>
        <p:txBody>
          <a:bodyPr/>
          <a:lstStyle/>
          <a:p>
            <a:r>
              <a:rPr lang="en-US" dirty="0" smtClean="0"/>
              <a:t>NHF-McMaster recommendations</a:t>
            </a:r>
            <a:br>
              <a:rPr lang="en-US" dirty="0" smtClean="0"/>
            </a:br>
            <a:r>
              <a:rPr lang="en-US" sz="2000" dirty="0" smtClean="0">
                <a:solidFill>
                  <a:schemeClr val="accent1"/>
                </a:solidFill>
              </a:rPr>
              <a:t>Research plan and implementation</a:t>
            </a:r>
            <a:endParaRPr lang="en-US" sz="2000" dirty="0">
              <a:solidFill>
                <a:schemeClr val="accent1"/>
              </a:solidFill>
            </a:endParaRPr>
          </a:p>
        </p:txBody>
      </p:sp>
      <p:sp>
        <p:nvSpPr>
          <p:cNvPr id="4" name="Slide Number Placeholder 3"/>
          <p:cNvSpPr>
            <a:spLocks noGrp="1"/>
          </p:cNvSpPr>
          <p:nvPr>
            <p:ph type="sldNum" sz="quarter" idx="10"/>
          </p:nvPr>
        </p:nvSpPr>
        <p:spPr/>
        <p:txBody>
          <a:bodyPr/>
          <a:lstStyle/>
          <a:p>
            <a:fld id="{3ADBF3DE-016F-4337-AB21-411C77A9FB5B}" type="slidenum">
              <a:rPr lang="en-GB" altLang="en-US" smtClean="0"/>
              <a:pPr/>
              <a:t>16</a:t>
            </a:fld>
            <a:endParaRPr lang="en-GB" altLang="en-US" dirty="0"/>
          </a:p>
        </p:txBody>
      </p:sp>
      <p:sp>
        <p:nvSpPr>
          <p:cNvPr id="10" name="Content Placeholder 1"/>
          <p:cNvSpPr txBox="1">
            <a:spLocks/>
          </p:cNvSpPr>
          <p:nvPr/>
        </p:nvSpPr>
        <p:spPr bwMode="auto">
          <a:xfrm>
            <a:off x="1524000" y="2640503"/>
            <a:ext cx="4384800" cy="1009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216000" bIns="0" numCol="1" anchor="t" anchorCtr="0" compatLnSpc="1">
            <a:prstTxWarp prst="textNoShape">
              <a:avLst/>
            </a:prstTxWarp>
            <a:noAutofit/>
          </a:bodyPr>
          <a:lstStyle>
            <a:lvl1pPr marL="353475" indent="-353475" algn="l" rtl="0" eaLnBrk="0" fontAlgn="base" hangingPunct="0">
              <a:spcBef>
                <a:spcPct val="20000"/>
              </a:spcBef>
              <a:spcAft>
                <a:spcPct val="0"/>
              </a:spcAft>
              <a:buClr>
                <a:schemeClr val="accent1"/>
              </a:buClr>
              <a:buFont typeface="Verdana" panose="020B0604030504040204" pitchFamily="34" charset="0"/>
              <a:buChar char="•"/>
              <a:defRPr kern="1200">
                <a:solidFill>
                  <a:schemeClr val="accent2"/>
                </a:solidFill>
                <a:latin typeface="+mn-lt"/>
                <a:ea typeface="+mn-ea"/>
                <a:cs typeface="+mn-cs"/>
              </a:defRPr>
            </a:lvl1pPr>
            <a:lvl2pPr marL="715415" indent="-361942" algn="l" rtl="0" eaLnBrk="0" fontAlgn="base" hangingPunct="0">
              <a:spcBef>
                <a:spcPct val="20000"/>
              </a:spcBef>
              <a:spcAft>
                <a:spcPct val="0"/>
              </a:spcAft>
              <a:buClr>
                <a:schemeClr val="tx2"/>
              </a:buClr>
              <a:buFont typeface="Verdana" panose="020B0604030504040204" pitchFamily="34" charset="0"/>
              <a:buChar char="•"/>
              <a:defRPr sz="2133" kern="1200">
                <a:solidFill>
                  <a:schemeClr val="accent2"/>
                </a:solidFill>
                <a:latin typeface="+mn-lt"/>
                <a:ea typeface="+mn-ea"/>
                <a:cs typeface="+mn-cs"/>
              </a:defRPr>
            </a:lvl2pPr>
            <a:lvl3pPr marL="1077357" indent="-361942" algn="l" rtl="0" eaLnBrk="0" fontAlgn="base" hangingPunct="0">
              <a:spcBef>
                <a:spcPct val="20000"/>
              </a:spcBef>
              <a:spcAft>
                <a:spcPct val="0"/>
              </a:spcAft>
              <a:buClr>
                <a:schemeClr val="accent5"/>
              </a:buClr>
              <a:buFont typeface="Verdana" panose="020B0604030504040204" pitchFamily="34" charset="0"/>
              <a:buChar char="•"/>
              <a:defRPr sz="1867" kern="1200">
                <a:solidFill>
                  <a:schemeClr val="accent2"/>
                </a:solidFill>
                <a:latin typeface="+mn-lt"/>
                <a:ea typeface="+mn-ea"/>
                <a:cs typeface="+mn-cs"/>
              </a:defRPr>
            </a:lvl3pPr>
            <a:lvl4pPr marL="1314418" indent="-237061" algn="l" rtl="0" eaLnBrk="0" fontAlgn="base" hangingPunct="0">
              <a:spcBef>
                <a:spcPct val="20000"/>
              </a:spcBef>
              <a:spcAft>
                <a:spcPct val="0"/>
              </a:spcAft>
              <a:buClr>
                <a:schemeClr val="accent3"/>
              </a:buClr>
              <a:buFont typeface="Verdana" panose="020B0604030504040204" pitchFamily="34" charset="0"/>
              <a:buChar char="•"/>
              <a:defRPr sz="1600" kern="1200">
                <a:solidFill>
                  <a:schemeClr val="accent2"/>
                </a:solidFill>
                <a:latin typeface="+mn-lt"/>
                <a:ea typeface="+mn-ea"/>
                <a:cs typeface="+mn-cs"/>
              </a:defRPr>
            </a:lvl4pPr>
            <a:lvl5pPr marL="1676358" indent="-245527" algn="l" rtl="0" eaLnBrk="0" fontAlgn="base" hangingPunct="0">
              <a:spcBef>
                <a:spcPct val="20000"/>
              </a:spcBef>
              <a:spcAft>
                <a:spcPct val="0"/>
              </a:spcAft>
              <a:buClr>
                <a:srgbClr val="001423"/>
              </a:buClr>
              <a:buFont typeface="Verdana" panose="020B0604030504040204" pitchFamily="34" charset="0"/>
              <a:buChar char="•"/>
              <a:defRPr sz="1467" kern="1200">
                <a:solidFill>
                  <a:schemeClr val="accent2"/>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a:buClr>
                <a:srgbClr val="009FDA"/>
              </a:buClr>
            </a:pPr>
            <a:r>
              <a:rPr lang="en-US" sz="1600" dirty="0" smtClean="0">
                <a:solidFill>
                  <a:srgbClr val="001965"/>
                </a:solidFill>
              </a:rPr>
              <a:t>Geriatric populations</a:t>
            </a:r>
          </a:p>
          <a:p>
            <a:pPr>
              <a:buClr>
                <a:srgbClr val="009FDA"/>
              </a:buClr>
            </a:pPr>
            <a:r>
              <a:rPr lang="en-US" sz="1600" dirty="0" smtClean="0">
                <a:solidFill>
                  <a:srgbClr val="001965"/>
                </a:solidFill>
              </a:rPr>
              <a:t>Populations with poor access to care</a:t>
            </a:r>
          </a:p>
          <a:p>
            <a:pPr>
              <a:buClr>
                <a:srgbClr val="009FDA"/>
              </a:buClr>
            </a:pPr>
            <a:r>
              <a:rPr lang="en-US" sz="1600" dirty="0" smtClean="0">
                <a:solidFill>
                  <a:srgbClr val="001965"/>
                </a:solidFill>
              </a:rPr>
              <a:t>People with hemophilia who access care outside of a hemophilia treatment center</a:t>
            </a:r>
          </a:p>
        </p:txBody>
      </p:sp>
      <p:sp>
        <p:nvSpPr>
          <p:cNvPr id="9" name="Content Placeholder 1"/>
          <p:cNvSpPr txBox="1">
            <a:spLocks/>
          </p:cNvSpPr>
          <p:nvPr/>
        </p:nvSpPr>
        <p:spPr bwMode="auto">
          <a:xfrm>
            <a:off x="7191374" y="2633868"/>
            <a:ext cx="4881399" cy="1688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216000" bIns="0" numCol="1" anchor="t" anchorCtr="0" compatLnSpc="1">
            <a:prstTxWarp prst="textNoShape">
              <a:avLst/>
            </a:prstTxWarp>
            <a:noAutofit/>
          </a:bodyPr>
          <a:lstStyle>
            <a:lvl1pPr marL="353475" indent="-353475" algn="l" rtl="0" eaLnBrk="0" fontAlgn="base" hangingPunct="0">
              <a:spcBef>
                <a:spcPct val="20000"/>
              </a:spcBef>
              <a:spcAft>
                <a:spcPct val="0"/>
              </a:spcAft>
              <a:buClr>
                <a:schemeClr val="accent1"/>
              </a:buClr>
              <a:buFont typeface="Verdana" panose="020B0604030504040204" pitchFamily="34" charset="0"/>
              <a:buChar char="•"/>
              <a:defRPr kern="1200">
                <a:solidFill>
                  <a:schemeClr val="accent2"/>
                </a:solidFill>
                <a:latin typeface="+mn-lt"/>
                <a:ea typeface="+mn-ea"/>
                <a:cs typeface="+mn-cs"/>
              </a:defRPr>
            </a:lvl1pPr>
            <a:lvl2pPr marL="715415" indent="-361942" algn="l" rtl="0" eaLnBrk="0" fontAlgn="base" hangingPunct="0">
              <a:spcBef>
                <a:spcPct val="20000"/>
              </a:spcBef>
              <a:spcAft>
                <a:spcPct val="0"/>
              </a:spcAft>
              <a:buClr>
                <a:schemeClr val="tx2"/>
              </a:buClr>
              <a:buFont typeface="Verdana" panose="020B0604030504040204" pitchFamily="34" charset="0"/>
              <a:buChar char="•"/>
              <a:defRPr sz="2133" kern="1200">
                <a:solidFill>
                  <a:schemeClr val="accent2"/>
                </a:solidFill>
                <a:latin typeface="+mn-lt"/>
                <a:ea typeface="+mn-ea"/>
                <a:cs typeface="+mn-cs"/>
              </a:defRPr>
            </a:lvl2pPr>
            <a:lvl3pPr marL="1077357" indent="-361942" algn="l" rtl="0" eaLnBrk="0" fontAlgn="base" hangingPunct="0">
              <a:spcBef>
                <a:spcPct val="20000"/>
              </a:spcBef>
              <a:spcAft>
                <a:spcPct val="0"/>
              </a:spcAft>
              <a:buClr>
                <a:schemeClr val="accent5"/>
              </a:buClr>
              <a:buFont typeface="Verdana" panose="020B0604030504040204" pitchFamily="34" charset="0"/>
              <a:buChar char="•"/>
              <a:defRPr sz="1867" kern="1200">
                <a:solidFill>
                  <a:schemeClr val="accent2"/>
                </a:solidFill>
                <a:latin typeface="+mn-lt"/>
                <a:ea typeface="+mn-ea"/>
                <a:cs typeface="+mn-cs"/>
              </a:defRPr>
            </a:lvl3pPr>
            <a:lvl4pPr marL="1314418" indent="-237061" algn="l" rtl="0" eaLnBrk="0" fontAlgn="base" hangingPunct="0">
              <a:spcBef>
                <a:spcPct val="20000"/>
              </a:spcBef>
              <a:spcAft>
                <a:spcPct val="0"/>
              </a:spcAft>
              <a:buClr>
                <a:schemeClr val="accent3"/>
              </a:buClr>
              <a:buFont typeface="Verdana" panose="020B0604030504040204" pitchFamily="34" charset="0"/>
              <a:buChar char="•"/>
              <a:defRPr sz="1600" kern="1200">
                <a:solidFill>
                  <a:schemeClr val="accent2"/>
                </a:solidFill>
                <a:latin typeface="+mn-lt"/>
                <a:ea typeface="+mn-ea"/>
                <a:cs typeface="+mn-cs"/>
              </a:defRPr>
            </a:lvl4pPr>
            <a:lvl5pPr marL="1676358" indent="-245527" algn="l" rtl="0" eaLnBrk="0" fontAlgn="base" hangingPunct="0">
              <a:spcBef>
                <a:spcPct val="20000"/>
              </a:spcBef>
              <a:spcAft>
                <a:spcPct val="0"/>
              </a:spcAft>
              <a:buClr>
                <a:srgbClr val="001423"/>
              </a:buClr>
              <a:buFont typeface="Verdana" panose="020B0604030504040204" pitchFamily="34" charset="0"/>
              <a:buChar char="•"/>
              <a:defRPr sz="1467" kern="1200">
                <a:solidFill>
                  <a:schemeClr val="accent2"/>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a:buClr>
                <a:srgbClr val="009FDA"/>
              </a:buClr>
            </a:pPr>
            <a:r>
              <a:rPr lang="en-US" sz="1600" dirty="0" smtClean="0">
                <a:solidFill>
                  <a:srgbClr val="001965"/>
                </a:solidFill>
              </a:rPr>
              <a:t>Cost of care </a:t>
            </a:r>
          </a:p>
          <a:p>
            <a:pPr>
              <a:buClr>
                <a:srgbClr val="009FDA"/>
              </a:buClr>
            </a:pPr>
            <a:r>
              <a:rPr lang="en-US" sz="1600" dirty="0">
                <a:solidFill>
                  <a:srgbClr val="001965"/>
                </a:solidFill>
              </a:rPr>
              <a:t>F</a:t>
            </a:r>
            <a:r>
              <a:rPr lang="en-US" sz="1600" dirty="0" smtClean="0">
                <a:solidFill>
                  <a:srgbClr val="001965"/>
                </a:solidFill>
              </a:rPr>
              <a:t>actor utilization</a:t>
            </a:r>
          </a:p>
          <a:p>
            <a:pPr>
              <a:buClr>
                <a:srgbClr val="009FDA"/>
              </a:buClr>
            </a:pPr>
            <a:r>
              <a:rPr lang="en-US" sz="1600" dirty="0" smtClean="0">
                <a:solidFill>
                  <a:srgbClr val="001965"/>
                </a:solidFill>
              </a:rPr>
              <a:t>Lost days of school and work</a:t>
            </a:r>
          </a:p>
          <a:p>
            <a:pPr>
              <a:buClr>
                <a:srgbClr val="009FDA"/>
              </a:buClr>
            </a:pPr>
            <a:r>
              <a:rPr lang="en-US" sz="1600" dirty="0" smtClean="0">
                <a:solidFill>
                  <a:srgbClr val="001965"/>
                </a:solidFill>
              </a:rPr>
              <a:t>Educational and employment attainment</a:t>
            </a:r>
          </a:p>
          <a:p>
            <a:pPr>
              <a:buClr>
                <a:srgbClr val="009FDA"/>
              </a:buClr>
            </a:pPr>
            <a:r>
              <a:rPr lang="en-US" sz="1600" dirty="0" smtClean="0">
                <a:solidFill>
                  <a:srgbClr val="001965"/>
                </a:solidFill>
              </a:rPr>
              <a:t>Impact of patient factors on outcomes</a:t>
            </a:r>
          </a:p>
          <a:p>
            <a:pPr>
              <a:buClr>
                <a:srgbClr val="009FDA"/>
              </a:buClr>
            </a:pPr>
            <a:r>
              <a:rPr lang="en-US" sz="1600" dirty="0">
                <a:solidFill>
                  <a:srgbClr val="001965"/>
                </a:solidFill>
              </a:rPr>
              <a:t>Barriers to care (qualitative)</a:t>
            </a:r>
          </a:p>
        </p:txBody>
      </p:sp>
      <p:sp>
        <p:nvSpPr>
          <p:cNvPr id="12" name="Rounded Rectangle 11"/>
          <p:cNvSpPr/>
          <p:nvPr/>
        </p:nvSpPr>
        <p:spPr>
          <a:xfrm>
            <a:off x="6324001" y="1863932"/>
            <a:ext cx="5643998" cy="593518"/>
          </a:xfrm>
          <a:prstGeom prst="roundRect">
            <a:avLst/>
          </a:prstGeom>
          <a:gradFill>
            <a:gsLst>
              <a:gs pos="12000">
                <a:schemeClr val="accent1">
                  <a:lumMod val="5000"/>
                  <a:lumOff val="95000"/>
                </a:schemeClr>
              </a:gs>
              <a:gs pos="100000">
                <a:srgbClr val="009FDA">
                  <a:alpha val="66000"/>
                </a:srgbClr>
              </a:gs>
            </a:gsLst>
            <a:lin ang="660000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93738"/>
            <a:r>
              <a:rPr lang="en-US" sz="1600" b="1" dirty="0" smtClean="0">
                <a:solidFill>
                  <a:srgbClr val="001965"/>
                </a:solidFill>
              </a:rPr>
              <a:t>Need for additional </a:t>
            </a:r>
            <a:r>
              <a:rPr lang="en-US" sz="1600" b="1" dirty="0">
                <a:solidFill>
                  <a:srgbClr val="001965"/>
                </a:solidFill>
              </a:rPr>
              <a:t>outcomes </a:t>
            </a:r>
            <a:r>
              <a:rPr lang="en-US" sz="1600" b="1" dirty="0" smtClean="0">
                <a:solidFill>
                  <a:srgbClr val="001965"/>
                </a:solidFill>
              </a:rPr>
              <a:t/>
            </a:r>
            <a:br>
              <a:rPr lang="en-US" sz="1600" b="1" dirty="0" smtClean="0">
                <a:solidFill>
                  <a:srgbClr val="001965"/>
                </a:solidFill>
              </a:rPr>
            </a:br>
            <a:r>
              <a:rPr lang="en-US" sz="1600" b="1" dirty="0" smtClean="0">
                <a:solidFill>
                  <a:srgbClr val="001965"/>
                </a:solidFill>
              </a:rPr>
              <a:t>research</a:t>
            </a:r>
            <a:endParaRPr lang="en-US" sz="1600" b="1" dirty="0">
              <a:solidFill>
                <a:srgbClr val="001965"/>
              </a:solidFill>
            </a:endParaRPr>
          </a:p>
        </p:txBody>
      </p:sp>
      <p:sp>
        <p:nvSpPr>
          <p:cNvPr id="17" name="Rounded Rectangle 16"/>
          <p:cNvSpPr/>
          <p:nvPr/>
        </p:nvSpPr>
        <p:spPr>
          <a:xfrm>
            <a:off x="433364" y="1739291"/>
            <a:ext cx="825310" cy="837961"/>
          </a:xfrm>
          <a:prstGeom prst="roundRect">
            <a:avLst/>
          </a:prstGeom>
          <a:solidFill>
            <a:srgbClr val="EBFFFF"/>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rgbClr val="E0DED8">
                  <a:lumMod val="10000"/>
                </a:srgbClr>
              </a:solidFill>
            </a:endParaRPr>
          </a:p>
        </p:txBody>
      </p:sp>
      <p:pic>
        <p:nvPicPr>
          <p:cNvPr id="18" name="Picture 17"/>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99031" y="1806660"/>
            <a:ext cx="685800" cy="685800"/>
          </a:xfrm>
          <a:prstGeom prst="ellipse">
            <a:avLst/>
          </a:prstGeom>
        </p:spPr>
      </p:pic>
      <p:sp>
        <p:nvSpPr>
          <p:cNvPr id="19" name="Rounded Rectangle 18"/>
          <p:cNvSpPr/>
          <p:nvPr/>
        </p:nvSpPr>
        <p:spPr>
          <a:xfrm>
            <a:off x="6106920" y="1742259"/>
            <a:ext cx="825310" cy="837961"/>
          </a:xfrm>
          <a:prstGeom prst="roundRect">
            <a:avLst/>
          </a:prstGeom>
          <a:solidFill>
            <a:srgbClr val="EBFFFF"/>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rgbClr val="E0DED8">
                  <a:lumMod val="10000"/>
                </a:srgbClr>
              </a:solidFill>
            </a:endParaRPr>
          </a:p>
        </p:txBody>
      </p:sp>
      <p:pic>
        <p:nvPicPr>
          <p:cNvPr id="20" name="Picture 19"/>
          <p:cNvPicPr>
            <a:picLocks noChangeAspect="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6172587" y="1823369"/>
            <a:ext cx="685800" cy="685800"/>
          </a:xfrm>
          <a:prstGeom prst="ellipse">
            <a:avLst/>
          </a:prstGeom>
        </p:spPr>
      </p:pic>
      <p:sp>
        <p:nvSpPr>
          <p:cNvPr id="13" name="TextBox 12"/>
          <p:cNvSpPr txBox="1"/>
          <p:nvPr/>
        </p:nvSpPr>
        <p:spPr>
          <a:xfrm>
            <a:off x="433364" y="6211725"/>
            <a:ext cx="7972331" cy="230832"/>
          </a:xfrm>
          <a:prstGeom prst="rect">
            <a:avLst/>
          </a:prstGeom>
          <a:noFill/>
        </p:spPr>
        <p:txBody>
          <a:bodyPr wrap="square" rtlCol="0">
            <a:spAutoFit/>
          </a:bodyPr>
          <a:lstStyle/>
          <a:p>
            <a:r>
              <a:rPr lang="en-US" sz="900" dirty="0" err="1" smtClean="0">
                <a:solidFill>
                  <a:srgbClr val="002060"/>
                </a:solidFill>
                <a:ea typeface="Verdana" panose="020B0604030504040204" pitchFamily="34" charset="0"/>
                <a:cs typeface="Verdana" panose="020B0604030504040204" pitchFamily="34" charset="0"/>
              </a:rPr>
              <a:t>Pai</a:t>
            </a:r>
            <a:r>
              <a:rPr lang="en-US" sz="900" dirty="0" smtClean="0">
                <a:solidFill>
                  <a:srgbClr val="002060"/>
                </a:solidFill>
                <a:ea typeface="Verdana" panose="020B0604030504040204" pitchFamily="34" charset="0"/>
                <a:cs typeface="Verdana" panose="020B0604030504040204" pitchFamily="34" charset="0"/>
              </a:rPr>
              <a:t> M et al. Poster presented at: Thrombosis and Hemostasis Societies of North America (THSNA); April 14-16, 2016; Chicago, Illinois.</a:t>
            </a:r>
            <a:endParaRPr lang="en-US" sz="900" dirty="0">
              <a:solidFill>
                <a:srgbClr val="002060"/>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380079207"/>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6651" y="1962638"/>
            <a:ext cx="2616319" cy="2933212"/>
          </a:xfrm>
          <a:prstGeom prst="rect">
            <a:avLst/>
          </a:prstGeom>
        </p:spPr>
      </p:pic>
      <p:grpSp>
        <p:nvGrpSpPr>
          <p:cNvPr id="34" name="Group 33"/>
          <p:cNvGrpSpPr/>
          <p:nvPr/>
        </p:nvGrpSpPr>
        <p:grpSpPr>
          <a:xfrm>
            <a:off x="3172851" y="2838909"/>
            <a:ext cx="606054" cy="68319"/>
            <a:chOff x="2973829" y="-599723"/>
            <a:chExt cx="606054" cy="68319"/>
          </a:xfrm>
        </p:grpSpPr>
        <p:cxnSp>
          <p:nvCxnSpPr>
            <p:cNvPr id="35" name="Straight Connector 34"/>
            <p:cNvCxnSpPr/>
            <p:nvPr/>
          </p:nvCxnSpPr>
          <p:spPr>
            <a:xfrm>
              <a:off x="2973829" y="-565563"/>
              <a:ext cx="54864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6" name="Oval 35"/>
            <p:cNvSpPr/>
            <p:nvPr/>
          </p:nvSpPr>
          <p:spPr>
            <a:xfrm>
              <a:off x="3518924" y="-599723"/>
              <a:ext cx="60959" cy="68319"/>
            </a:xfrm>
            <a:prstGeom prst="ellipse">
              <a:avLst/>
            </a:prstGeom>
            <a:solidFill>
              <a:schemeClr val="bg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FFFFFF"/>
                </a:solidFill>
                <a:ea typeface="Verdana" panose="020B0604030504040204" pitchFamily="34" charset="0"/>
                <a:cs typeface="Verdana" panose="020B0604030504040204" pitchFamily="34" charset="0"/>
              </a:endParaRPr>
            </a:p>
          </p:txBody>
        </p:sp>
      </p:grpSp>
      <p:sp>
        <p:nvSpPr>
          <p:cNvPr id="3" name="Title 2"/>
          <p:cNvSpPr>
            <a:spLocks noGrp="1"/>
          </p:cNvSpPr>
          <p:nvPr>
            <p:ph type="title"/>
          </p:nvPr>
        </p:nvSpPr>
        <p:spPr>
          <a:xfrm>
            <a:off x="419100" y="677382"/>
            <a:ext cx="11347200" cy="521883"/>
          </a:xfrm>
        </p:spPr>
        <p:txBody>
          <a:bodyPr/>
          <a:lstStyle/>
          <a:p>
            <a:r>
              <a:rPr lang="en-US" dirty="0" smtClean="0"/>
              <a:t>Summary</a:t>
            </a:r>
            <a:endParaRPr lang="en-US" dirty="0"/>
          </a:p>
        </p:txBody>
      </p:sp>
      <p:sp>
        <p:nvSpPr>
          <p:cNvPr id="4" name="Slide Number Placeholder 3"/>
          <p:cNvSpPr>
            <a:spLocks noGrp="1"/>
          </p:cNvSpPr>
          <p:nvPr>
            <p:ph type="sldNum" sz="quarter" idx="10"/>
          </p:nvPr>
        </p:nvSpPr>
        <p:spPr/>
        <p:txBody>
          <a:bodyPr/>
          <a:lstStyle/>
          <a:p>
            <a:fld id="{3ADBF3DE-016F-4337-AB21-411C77A9FB5B}" type="slidenum">
              <a:rPr lang="en-GB" altLang="en-US" smtClean="0"/>
              <a:pPr/>
              <a:t>17</a:t>
            </a:fld>
            <a:endParaRPr lang="en-GB" altLang="en-US" dirty="0"/>
          </a:p>
        </p:txBody>
      </p:sp>
      <p:sp>
        <p:nvSpPr>
          <p:cNvPr id="6" name="Content Placeholder 2"/>
          <p:cNvSpPr txBox="1">
            <a:spLocks/>
          </p:cNvSpPr>
          <p:nvPr/>
        </p:nvSpPr>
        <p:spPr bwMode="gray">
          <a:xfrm>
            <a:off x="3402228" y="1649226"/>
            <a:ext cx="8496253" cy="601073"/>
          </a:xfrm>
          <a:prstGeom prst="rect">
            <a:avLst/>
          </a:prstGeom>
          <a:noFill/>
          <a:ln w="9525">
            <a:noFill/>
            <a:miter lim="800000"/>
            <a:headEnd/>
            <a:tailEnd/>
          </a:ln>
        </p:spPr>
        <p:txBody>
          <a:bodyPr lIns="0" tIns="0" rIns="0" bIns="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dirty="0">
                <a:solidFill>
                  <a:srgbClr val="001965"/>
                </a:solidFill>
              </a:rPr>
              <a:t>NHF </a:t>
            </a:r>
            <a:r>
              <a:rPr lang="en-US" sz="1600" dirty="0" smtClean="0">
                <a:solidFill>
                  <a:srgbClr val="001965"/>
                </a:solidFill>
              </a:rPr>
              <a:t>and McMaster University have </a:t>
            </a:r>
            <a:r>
              <a:rPr lang="en-US" sz="1600" dirty="0">
                <a:solidFill>
                  <a:srgbClr val="001965"/>
                </a:solidFill>
              </a:rPr>
              <a:t>developed </a:t>
            </a:r>
            <a:r>
              <a:rPr lang="en-US" sz="1600" dirty="0" smtClean="0">
                <a:solidFill>
                  <a:srgbClr val="001965"/>
                </a:solidFill>
              </a:rPr>
              <a:t>evidence-based </a:t>
            </a:r>
            <a:r>
              <a:rPr lang="en-US" sz="1600" dirty="0">
                <a:solidFill>
                  <a:srgbClr val="001965"/>
                </a:solidFill>
              </a:rPr>
              <a:t>guidelines identifying best practices in hemophilia care delivery</a:t>
            </a:r>
          </a:p>
        </p:txBody>
      </p:sp>
      <p:sp>
        <p:nvSpPr>
          <p:cNvPr id="17" name="Content Placeholder 2"/>
          <p:cNvSpPr txBox="1">
            <a:spLocks/>
          </p:cNvSpPr>
          <p:nvPr/>
        </p:nvSpPr>
        <p:spPr bwMode="gray">
          <a:xfrm>
            <a:off x="3396747" y="4435192"/>
            <a:ext cx="8745389" cy="601073"/>
          </a:xfrm>
          <a:prstGeom prst="rect">
            <a:avLst/>
          </a:prstGeom>
          <a:noFill/>
          <a:ln w="9525">
            <a:noFill/>
            <a:miter lim="800000"/>
            <a:headEnd/>
            <a:tailEnd/>
          </a:ln>
        </p:spPr>
        <p:txBody>
          <a:bodyPr lIns="0" tIns="0" rIns="0" bIns="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dirty="0" smtClean="0">
                <a:solidFill>
                  <a:srgbClr val="001965"/>
                </a:solidFill>
              </a:rPr>
              <a:t>Unanswered questions remain regarding specific outcomes and the optimal composition of the integrated care delivery model in hemophilia</a:t>
            </a:r>
            <a:endParaRPr lang="en-US" sz="1600" dirty="0">
              <a:solidFill>
                <a:srgbClr val="001965"/>
              </a:solidFill>
            </a:endParaRPr>
          </a:p>
        </p:txBody>
      </p:sp>
      <p:sp>
        <p:nvSpPr>
          <p:cNvPr id="18" name="Slide Number Placeholder 1"/>
          <p:cNvSpPr txBox="1">
            <a:spLocks/>
          </p:cNvSpPr>
          <p:nvPr/>
        </p:nvSpPr>
        <p:spPr bwMode="auto">
          <a:xfrm>
            <a:off x="11353096" y="140067"/>
            <a:ext cx="416504" cy="135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defPPr>
              <a:defRPr lang="en-US"/>
            </a:defPPr>
            <a:lvl1pPr marL="0" algn="r" defTabSz="1170488" rtl="0" eaLnBrk="1" latinLnBrk="0" hangingPunct="1">
              <a:defRPr sz="800" kern="1200">
                <a:solidFill>
                  <a:srgbClr val="82786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4B01E8EF-57E8-4F85-90EB-163CEE512F88}" type="slidenum">
              <a:rPr lang="en-GB" smtClean="0"/>
              <a:pPr>
                <a:defRPr/>
              </a:pPr>
              <a:t>17</a:t>
            </a:fld>
            <a:endParaRPr lang="en-GB" dirty="0"/>
          </a:p>
        </p:txBody>
      </p:sp>
      <p:sp>
        <p:nvSpPr>
          <p:cNvPr id="19" name="Content Placeholder 2"/>
          <p:cNvSpPr txBox="1">
            <a:spLocks/>
          </p:cNvSpPr>
          <p:nvPr/>
        </p:nvSpPr>
        <p:spPr bwMode="gray">
          <a:xfrm>
            <a:off x="4002650" y="3511836"/>
            <a:ext cx="7976398" cy="601073"/>
          </a:xfrm>
          <a:prstGeom prst="rect">
            <a:avLst/>
          </a:prstGeom>
          <a:noFill/>
          <a:ln w="9525">
            <a:noFill/>
            <a:miter lim="800000"/>
            <a:headEnd/>
            <a:tailEnd/>
          </a:ln>
        </p:spPr>
        <p:txBody>
          <a:bodyPr lIns="0" tIns="0" rIns="0" bIns="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dirty="0" smtClean="0">
                <a:solidFill>
                  <a:srgbClr val="001965"/>
                </a:solidFill>
              </a:rPr>
              <a:t>The integrated model of care, in its current structure, is suggested for optimal care of PWH based on the certainty of available evidence</a:t>
            </a:r>
            <a:endParaRPr lang="en-US" sz="1600" dirty="0">
              <a:solidFill>
                <a:srgbClr val="001965"/>
              </a:solidFill>
            </a:endParaRPr>
          </a:p>
        </p:txBody>
      </p:sp>
      <p:sp>
        <p:nvSpPr>
          <p:cNvPr id="21" name="Content Placeholder 2"/>
          <p:cNvSpPr txBox="1">
            <a:spLocks/>
          </p:cNvSpPr>
          <p:nvPr/>
        </p:nvSpPr>
        <p:spPr bwMode="gray">
          <a:xfrm>
            <a:off x="3969805" y="2533518"/>
            <a:ext cx="7848482" cy="695459"/>
          </a:xfrm>
          <a:prstGeom prst="rect">
            <a:avLst/>
          </a:prstGeom>
          <a:noFill/>
          <a:ln w="9525">
            <a:noFill/>
            <a:miter lim="800000"/>
            <a:headEnd/>
            <a:tailEnd/>
          </a:ln>
        </p:spPr>
        <p:txBody>
          <a:bodyPr lIns="0" tIns="0" rIns="0" bIns="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3"/>
            <a:r>
              <a:rPr lang="en-US" sz="1600" dirty="0" smtClean="0">
                <a:solidFill>
                  <a:srgbClr val="001965"/>
                </a:solidFill>
              </a:rPr>
              <a:t>Guidelines were developed by </a:t>
            </a:r>
            <a:r>
              <a:rPr lang="en-US" sz="1600" dirty="0">
                <a:solidFill>
                  <a:srgbClr val="001965"/>
                </a:solidFill>
              </a:rPr>
              <a:t>people with hemophilia, </a:t>
            </a:r>
            <a:r>
              <a:rPr lang="en-US" sz="1600" dirty="0" smtClean="0">
                <a:solidFill>
                  <a:srgbClr val="001965"/>
                </a:solidFill>
              </a:rPr>
              <a:t>parents of </a:t>
            </a:r>
            <a:r>
              <a:rPr lang="en-US" sz="1600" dirty="0">
                <a:solidFill>
                  <a:srgbClr val="001965"/>
                </a:solidFill>
              </a:rPr>
              <a:t>people with hemophilia, </a:t>
            </a:r>
            <a:r>
              <a:rPr lang="en-US" sz="1600" dirty="0" smtClean="0">
                <a:solidFill>
                  <a:srgbClr val="001965"/>
                </a:solidFill>
              </a:rPr>
              <a:t>health care providers, payers, public health experts, and </a:t>
            </a:r>
            <a:r>
              <a:rPr lang="en-US" sz="1600" dirty="0" smtClean="0">
                <a:solidFill>
                  <a:srgbClr val="002060"/>
                </a:solidFill>
              </a:rPr>
              <a:t>guideline method experts</a:t>
            </a:r>
            <a:endParaRPr lang="en-US" dirty="0">
              <a:solidFill>
                <a:srgbClr val="002060"/>
              </a:solidFill>
            </a:endParaRPr>
          </a:p>
        </p:txBody>
      </p:sp>
      <p:grpSp>
        <p:nvGrpSpPr>
          <p:cNvPr id="7" name="Group 6"/>
          <p:cNvGrpSpPr/>
          <p:nvPr/>
        </p:nvGrpSpPr>
        <p:grpSpPr>
          <a:xfrm>
            <a:off x="2473485" y="1915602"/>
            <a:ext cx="796674" cy="68319"/>
            <a:chOff x="2783209" y="-599723"/>
            <a:chExt cx="796674" cy="68319"/>
          </a:xfrm>
        </p:grpSpPr>
        <p:cxnSp>
          <p:nvCxnSpPr>
            <p:cNvPr id="32" name="Straight Connector 31"/>
            <p:cNvCxnSpPr/>
            <p:nvPr/>
          </p:nvCxnSpPr>
          <p:spPr>
            <a:xfrm>
              <a:off x="2783209" y="-565563"/>
              <a:ext cx="73152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3" name="Oval 32"/>
            <p:cNvSpPr/>
            <p:nvPr/>
          </p:nvSpPr>
          <p:spPr>
            <a:xfrm>
              <a:off x="3518924" y="-599723"/>
              <a:ext cx="60959" cy="68319"/>
            </a:xfrm>
            <a:prstGeom prst="ellipse">
              <a:avLst/>
            </a:prstGeom>
            <a:solidFill>
              <a:schemeClr val="bg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FFFFFF"/>
                </a:solidFill>
                <a:ea typeface="Verdana" panose="020B0604030504040204" pitchFamily="34" charset="0"/>
                <a:cs typeface="Verdana" panose="020B0604030504040204" pitchFamily="34" charset="0"/>
              </a:endParaRPr>
            </a:p>
          </p:txBody>
        </p:sp>
      </p:grpSp>
      <p:grpSp>
        <p:nvGrpSpPr>
          <p:cNvPr id="40" name="Group 39"/>
          <p:cNvGrpSpPr/>
          <p:nvPr/>
        </p:nvGrpSpPr>
        <p:grpSpPr>
          <a:xfrm>
            <a:off x="2517035" y="4735728"/>
            <a:ext cx="735710" cy="68319"/>
            <a:chOff x="2844173" y="-599723"/>
            <a:chExt cx="735710" cy="68319"/>
          </a:xfrm>
        </p:grpSpPr>
        <p:cxnSp>
          <p:nvCxnSpPr>
            <p:cNvPr id="41" name="Straight Connector 40"/>
            <p:cNvCxnSpPr/>
            <p:nvPr/>
          </p:nvCxnSpPr>
          <p:spPr>
            <a:xfrm>
              <a:off x="2844173" y="-565563"/>
              <a:ext cx="689937"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42" name="Oval 41"/>
            <p:cNvSpPr/>
            <p:nvPr/>
          </p:nvSpPr>
          <p:spPr>
            <a:xfrm>
              <a:off x="3518924" y="-599723"/>
              <a:ext cx="60959" cy="68319"/>
            </a:xfrm>
            <a:prstGeom prst="ellipse">
              <a:avLst/>
            </a:prstGeom>
            <a:solidFill>
              <a:schemeClr val="bg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FFFFFF"/>
                </a:solidFill>
                <a:ea typeface="Verdana" panose="020B0604030504040204" pitchFamily="34" charset="0"/>
                <a:cs typeface="Verdana" panose="020B0604030504040204" pitchFamily="34" charset="0"/>
              </a:endParaRPr>
            </a:p>
          </p:txBody>
        </p:sp>
      </p:grpSp>
      <p:sp>
        <p:nvSpPr>
          <p:cNvPr id="43" name="Oval 42"/>
          <p:cNvSpPr/>
          <p:nvPr/>
        </p:nvSpPr>
        <p:spPr>
          <a:xfrm>
            <a:off x="-191383" y="1678525"/>
            <a:ext cx="3417400" cy="3417400"/>
          </a:xfrm>
          <a:prstGeom prst="ellipse">
            <a:avLst/>
          </a:prstGeom>
          <a:noFill/>
          <a:ln w="76200">
            <a:solidFill>
              <a:schemeClr val="accent1"/>
            </a:solidFill>
          </a:ln>
          <a:effectLst/>
        </p:spPr>
        <p:style>
          <a:lnRef idx="1">
            <a:schemeClr val="accent1"/>
          </a:lnRef>
          <a:fillRef idx="3">
            <a:schemeClr val="accent1"/>
          </a:fillRef>
          <a:effectRef idx="2">
            <a:schemeClr val="accent1"/>
          </a:effectRef>
          <a:fontRef idx="minor">
            <a:schemeClr val="lt1"/>
          </a:fontRef>
        </p:style>
        <p:txBody>
          <a:bodyPr lIns="91395" tIns="45719" rIns="91395" bIns="45719"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400" dirty="0">
              <a:solidFill>
                <a:srgbClr val="FFFFFF"/>
              </a:solidFill>
            </a:endParaRPr>
          </a:p>
        </p:txBody>
      </p:sp>
      <p:grpSp>
        <p:nvGrpSpPr>
          <p:cNvPr id="44" name="Group 43"/>
          <p:cNvGrpSpPr/>
          <p:nvPr/>
        </p:nvGrpSpPr>
        <p:grpSpPr>
          <a:xfrm>
            <a:off x="3189713" y="3777356"/>
            <a:ext cx="606054" cy="68319"/>
            <a:chOff x="2973829" y="-599723"/>
            <a:chExt cx="606054" cy="68319"/>
          </a:xfrm>
        </p:grpSpPr>
        <p:cxnSp>
          <p:nvCxnSpPr>
            <p:cNvPr id="45" name="Straight Connector 44"/>
            <p:cNvCxnSpPr/>
            <p:nvPr/>
          </p:nvCxnSpPr>
          <p:spPr>
            <a:xfrm>
              <a:off x="2973829" y="-565563"/>
              <a:ext cx="54864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46" name="Oval 45"/>
            <p:cNvSpPr/>
            <p:nvPr/>
          </p:nvSpPr>
          <p:spPr>
            <a:xfrm>
              <a:off x="3518924" y="-599723"/>
              <a:ext cx="60959" cy="68319"/>
            </a:xfrm>
            <a:prstGeom prst="ellipse">
              <a:avLst/>
            </a:prstGeom>
            <a:solidFill>
              <a:schemeClr val="bg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rgbClr val="FFFFFF"/>
                </a:solidFill>
                <a:ea typeface="Verdana" panose="020B0604030504040204" pitchFamily="34" charset="0"/>
                <a:cs typeface="Verdana" panose="020B0604030504040204" pitchFamily="34" charset="0"/>
              </a:endParaRPr>
            </a:p>
          </p:txBody>
        </p:sp>
      </p:grpSp>
    </p:spTree>
    <p:extLst>
      <p:ext uri="{BB962C8B-B14F-4D97-AF65-F5344CB8AC3E}">
        <p14:creationId xmlns:p14="http://schemas.microsoft.com/office/powerpoint/2010/main" val="604382431"/>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Alfonso Iorio’s institution has received </a:t>
            </a:r>
            <a:r>
              <a:rPr lang="en-US" dirty="0" smtClean="0"/>
              <a:t>project-based </a:t>
            </a:r>
            <a:r>
              <a:rPr lang="en-US" dirty="0"/>
              <a:t>funding via research or service agreements </a:t>
            </a:r>
            <a:r>
              <a:rPr lang="en-US" dirty="0" smtClean="0"/>
              <a:t>with: Baxalta</a:t>
            </a:r>
            <a:r>
              <a:rPr lang="en-US" dirty="0"/>
              <a:t>, Bayer, Biogen Idec, </a:t>
            </a:r>
            <a:r>
              <a:rPr lang="en-US" dirty="0" smtClean="0"/>
              <a:t>Novo Nordisk Inc., Octapharma</a:t>
            </a:r>
            <a:r>
              <a:rPr lang="en-US" dirty="0"/>
              <a:t>, and </a:t>
            </a:r>
            <a:r>
              <a:rPr lang="en-US" dirty="0" smtClean="0"/>
              <a:t>Pfizer</a:t>
            </a:r>
          </a:p>
          <a:p>
            <a:endParaRPr lang="en-US" dirty="0"/>
          </a:p>
          <a:p>
            <a:r>
              <a:rPr lang="en-US" dirty="0" smtClean="0"/>
              <a:t>This presentation is sponsored by Novo Nordisk </a:t>
            </a:r>
            <a:endParaRPr lang="en-US" dirty="0"/>
          </a:p>
        </p:txBody>
      </p:sp>
      <p:sp>
        <p:nvSpPr>
          <p:cNvPr id="3" name="Title 2"/>
          <p:cNvSpPr>
            <a:spLocks noGrp="1"/>
          </p:cNvSpPr>
          <p:nvPr>
            <p:ph type="title"/>
          </p:nvPr>
        </p:nvSpPr>
        <p:spPr/>
        <p:txBody>
          <a:bodyPr/>
          <a:lstStyle/>
          <a:p>
            <a:r>
              <a:rPr lang="en-US" dirty="0" smtClean="0"/>
              <a:t>Disclosures</a:t>
            </a:r>
            <a:endParaRPr lang="en-US" dirty="0"/>
          </a:p>
        </p:txBody>
      </p:sp>
      <p:sp>
        <p:nvSpPr>
          <p:cNvPr id="4" name="Slide Number Placeholder 3"/>
          <p:cNvSpPr>
            <a:spLocks noGrp="1"/>
          </p:cNvSpPr>
          <p:nvPr>
            <p:ph type="sldNum" sz="quarter" idx="10"/>
          </p:nvPr>
        </p:nvSpPr>
        <p:spPr/>
        <p:txBody>
          <a:bodyPr/>
          <a:lstStyle/>
          <a:p>
            <a:fld id="{3ADBF3DE-016F-4337-AB21-411C77A9FB5B}" type="slidenum">
              <a:rPr lang="en-GB" altLang="en-US" smtClean="0"/>
              <a:pPr/>
              <a:t>2</a:t>
            </a:fld>
            <a:endParaRPr lang="en-GB" altLang="en-US" dirty="0"/>
          </a:p>
        </p:txBody>
      </p:sp>
    </p:spTree>
    <p:extLst>
      <p:ext uri="{BB962C8B-B14F-4D97-AF65-F5344CB8AC3E}">
        <p14:creationId xmlns:p14="http://schemas.microsoft.com/office/powerpoint/2010/main" val="388118136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following presentation contains general disease state information and is not intended as medical </a:t>
            </a:r>
            <a:r>
              <a:rPr lang="en-US" dirty="0" smtClean="0"/>
              <a:t>advice</a:t>
            </a:r>
            <a:endParaRPr lang="en-US" dirty="0"/>
          </a:p>
          <a:p>
            <a:pPr marL="0" indent="0">
              <a:buNone/>
            </a:pPr>
            <a:endParaRPr lang="en-US" dirty="0"/>
          </a:p>
          <a:p>
            <a:r>
              <a:rPr lang="en-US" dirty="0"/>
              <a:t>You are encouraged to talk with your </a:t>
            </a:r>
            <a:r>
              <a:rPr lang="en-US" dirty="0" smtClean="0"/>
              <a:t>health care </a:t>
            </a:r>
            <a:r>
              <a:rPr lang="en-US" dirty="0"/>
              <a:t>provider if you want more information or if you have any questions or concerns about the information </a:t>
            </a:r>
            <a:r>
              <a:rPr lang="en-US" dirty="0" smtClean="0"/>
              <a:t>presented</a:t>
            </a:r>
          </a:p>
        </p:txBody>
      </p:sp>
      <p:sp>
        <p:nvSpPr>
          <p:cNvPr id="3" name="Title 2"/>
          <p:cNvSpPr>
            <a:spLocks noGrp="1"/>
          </p:cNvSpPr>
          <p:nvPr>
            <p:ph type="title"/>
          </p:nvPr>
        </p:nvSpPr>
        <p:spPr/>
        <p:txBody>
          <a:bodyPr/>
          <a:lstStyle/>
          <a:p>
            <a:r>
              <a:rPr lang="en-US" dirty="0" smtClean="0"/>
              <a:t>Disclaimer</a:t>
            </a:r>
            <a:endParaRPr lang="en-US" dirty="0"/>
          </a:p>
        </p:txBody>
      </p:sp>
      <p:sp>
        <p:nvSpPr>
          <p:cNvPr id="4" name="Slide Number Placeholder 3"/>
          <p:cNvSpPr>
            <a:spLocks noGrp="1"/>
          </p:cNvSpPr>
          <p:nvPr>
            <p:ph type="sldNum" sz="quarter" idx="10"/>
          </p:nvPr>
        </p:nvSpPr>
        <p:spPr/>
        <p:txBody>
          <a:bodyPr/>
          <a:lstStyle/>
          <a:p>
            <a:fld id="{3ADBF3DE-016F-4337-AB21-411C77A9FB5B}" type="slidenum">
              <a:rPr lang="en-GB" altLang="en-US" smtClean="0"/>
              <a:pPr/>
              <a:t>3</a:t>
            </a:fld>
            <a:endParaRPr lang="en-GB" altLang="en-US" dirty="0"/>
          </a:p>
        </p:txBody>
      </p:sp>
    </p:spTree>
    <p:extLst>
      <p:ext uri="{BB962C8B-B14F-4D97-AF65-F5344CB8AC3E}">
        <p14:creationId xmlns:p14="http://schemas.microsoft.com/office/powerpoint/2010/main" val="2588117146"/>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eaLnBrk="1" hangingPunct="1">
              <a:lnSpc>
                <a:spcPct val="90000"/>
              </a:lnSpc>
              <a:buNone/>
            </a:pPr>
            <a:r>
              <a:rPr lang="it-IT" dirty="0" smtClean="0">
                <a:cs typeface="Arial" panose="020B0604020202020204" pitchFamily="34" charset="0"/>
              </a:rPr>
              <a:t>The World Health Organization defines guidelines as</a:t>
            </a:r>
            <a:r>
              <a:rPr lang="it-IT" baseline="30000" dirty="0" smtClean="0">
                <a:cs typeface="Arial" panose="020B0604020202020204" pitchFamily="34" charset="0"/>
              </a:rPr>
              <a:t>1</a:t>
            </a:r>
          </a:p>
          <a:p>
            <a:pPr eaLnBrk="1" hangingPunct="1">
              <a:lnSpc>
                <a:spcPct val="90000"/>
              </a:lnSpc>
            </a:pPr>
            <a:r>
              <a:rPr lang="it-IT" b="1" dirty="0" smtClean="0">
                <a:solidFill>
                  <a:schemeClr val="accent1"/>
                </a:solidFill>
                <a:cs typeface="Arial" panose="020B0604020202020204" pitchFamily="34" charset="0"/>
              </a:rPr>
              <a:t>Recommendations</a:t>
            </a:r>
            <a:r>
              <a:rPr lang="it-IT" dirty="0" smtClean="0">
                <a:solidFill>
                  <a:schemeClr val="accent1"/>
                </a:solidFill>
                <a:cs typeface="Arial" panose="020B0604020202020204" pitchFamily="34" charset="0"/>
              </a:rPr>
              <a:t> </a:t>
            </a:r>
            <a:r>
              <a:rPr lang="it-IT" dirty="0">
                <a:cs typeface="Arial" panose="020B0604020202020204" pitchFamily="34" charset="0"/>
              </a:rPr>
              <a:t>intended to assist providers and recipients of </a:t>
            </a:r>
            <a:r>
              <a:rPr lang="it-IT" dirty="0" smtClean="0">
                <a:cs typeface="Arial" panose="020B0604020202020204" pitchFamily="34" charset="0"/>
              </a:rPr>
              <a:t>health care </a:t>
            </a:r>
            <a:r>
              <a:rPr lang="it-IT" dirty="0">
                <a:cs typeface="Arial" panose="020B0604020202020204" pitchFamily="34" charset="0"/>
              </a:rPr>
              <a:t>and other stakeholders to make </a:t>
            </a:r>
            <a:r>
              <a:rPr lang="it-IT" b="1" dirty="0">
                <a:solidFill>
                  <a:schemeClr val="accent1"/>
                </a:solidFill>
                <a:cs typeface="Arial" panose="020B0604020202020204" pitchFamily="34" charset="0"/>
              </a:rPr>
              <a:t>informed </a:t>
            </a:r>
            <a:r>
              <a:rPr lang="it-IT" b="1" dirty="0" smtClean="0">
                <a:solidFill>
                  <a:schemeClr val="accent1"/>
                </a:solidFill>
                <a:cs typeface="Arial" panose="020B0604020202020204" pitchFamily="34" charset="0"/>
              </a:rPr>
              <a:t>decisions</a:t>
            </a:r>
            <a:endParaRPr lang="it-IT" dirty="0">
              <a:cs typeface="Arial" panose="020B0604020202020204" pitchFamily="34" charset="0"/>
            </a:endParaRPr>
          </a:p>
          <a:p>
            <a:pPr marL="0" indent="0" eaLnBrk="1" hangingPunct="1">
              <a:lnSpc>
                <a:spcPct val="90000"/>
              </a:lnSpc>
              <a:buNone/>
            </a:pPr>
            <a:endParaRPr lang="it-IT" dirty="0">
              <a:cs typeface="Arial" panose="020B0604020202020204" pitchFamily="34" charset="0"/>
            </a:endParaRPr>
          </a:p>
          <a:p>
            <a:pPr eaLnBrk="1" hangingPunct="1">
              <a:lnSpc>
                <a:spcPct val="90000"/>
              </a:lnSpc>
            </a:pPr>
            <a:r>
              <a:rPr lang="it-IT" dirty="0">
                <a:cs typeface="Arial" panose="020B0604020202020204" pitchFamily="34" charset="0"/>
              </a:rPr>
              <a:t>Recommendations may relate </a:t>
            </a:r>
            <a:r>
              <a:rPr lang="it-IT" dirty="0" smtClean="0">
                <a:cs typeface="Arial" panose="020B0604020202020204" pitchFamily="34" charset="0"/>
              </a:rPr>
              <a:t>to</a:t>
            </a:r>
            <a:r>
              <a:rPr lang="it-IT" baseline="30000" dirty="0" smtClean="0">
                <a:cs typeface="Arial" panose="020B0604020202020204" pitchFamily="34" charset="0"/>
              </a:rPr>
              <a:t>1</a:t>
            </a:r>
          </a:p>
          <a:p>
            <a:pPr lvl="1" eaLnBrk="1" hangingPunct="1">
              <a:lnSpc>
                <a:spcPct val="90000"/>
              </a:lnSpc>
            </a:pPr>
            <a:r>
              <a:rPr lang="it-IT" sz="1600" dirty="0">
                <a:cs typeface="Arial" panose="020B0604020202020204" pitchFamily="34" charset="0"/>
              </a:rPr>
              <a:t>C</a:t>
            </a:r>
            <a:r>
              <a:rPr lang="it-IT" sz="1600" dirty="0" smtClean="0">
                <a:cs typeface="Arial" panose="020B0604020202020204" pitchFamily="34" charset="0"/>
              </a:rPr>
              <a:t>linical interventions</a:t>
            </a:r>
          </a:p>
          <a:p>
            <a:pPr lvl="1" eaLnBrk="1" hangingPunct="1">
              <a:lnSpc>
                <a:spcPct val="90000"/>
              </a:lnSpc>
            </a:pPr>
            <a:r>
              <a:rPr lang="it-IT" sz="1600" dirty="0">
                <a:cs typeface="Arial" panose="020B0604020202020204" pitchFamily="34" charset="0"/>
              </a:rPr>
              <a:t>P</a:t>
            </a:r>
            <a:r>
              <a:rPr lang="it-IT" sz="1600" dirty="0" smtClean="0">
                <a:cs typeface="Arial" panose="020B0604020202020204" pitchFamily="34" charset="0"/>
              </a:rPr>
              <a:t>ublic </a:t>
            </a:r>
            <a:r>
              <a:rPr lang="it-IT" sz="1600" dirty="0">
                <a:cs typeface="Arial" panose="020B0604020202020204" pitchFamily="34" charset="0"/>
              </a:rPr>
              <a:t>health </a:t>
            </a:r>
            <a:r>
              <a:rPr lang="it-IT" sz="1600" dirty="0" smtClean="0">
                <a:cs typeface="Arial" panose="020B0604020202020204" pitchFamily="34" charset="0"/>
              </a:rPr>
              <a:t>activities</a:t>
            </a:r>
          </a:p>
          <a:p>
            <a:pPr lvl="1" eaLnBrk="1" hangingPunct="1">
              <a:lnSpc>
                <a:spcPct val="90000"/>
              </a:lnSpc>
            </a:pPr>
            <a:r>
              <a:rPr lang="it-IT" sz="1600" dirty="0">
                <a:cs typeface="Arial" panose="020B0604020202020204" pitchFamily="34" charset="0"/>
              </a:rPr>
              <a:t>G</a:t>
            </a:r>
            <a:r>
              <a:rPr lang="it-IT" sz="1600" dirty="0" smtClean="0">
                <a:cs typeface="Arial" panose="020B0604020202020204" pitchFamily="34" charset="0"/>
              </a:rPr>
              <a:t>overnment policies </a:t>
            </a:r>
            <a:r>
              <a:rPr lang="it-IT" sz="1600" dirty="0">
                <a:cs typeface="Arial" panose="020B0604020202020204" pitchFamily="34" charset="0"/>
              </a:rPr>
              <a:t>	</a:t>
            </a:r>
            <a:endParaRPr lang="en-US" sz="1600" dirty="0"/>
          </a:p>
        </p:txBody>
      </p:sp>
      <p:sp>
        <p:nvSpPr>
          <p:cNvPr id="3" name="Title 2"/>
          <p:cNvSpPr>
            <a:spLocks noGrp="1"/>
          </p:cNvSpPr>
          <p:nvPr>
            <p:ph type="title"/>
          </p:nvPr>
        </p:nvSpPr>
        <p:spPr/>
        <p:txBody>
          <a:bodyPr/>
          <a:lstStyle/>
          <a:p>
            <a:r>
              <a:rPr lang="en-US" dirty="0" smtClean="0"/>
              <a:t>What are guidelines?</a:t>
            </a:r>
            <a:endParaRPr lang="en-US" dirty="0"/>
          </a:p>
        </p:txBody>
      </p:sp>
      <p:sp>
        <p:nvSpPr>
          <p:cNvPr id="4" name="Slide Number Placeholder 3"/>
          <p:cNvSpPr>
            <a:spLocks noGrp="1"/>
          </p:cNvSpPr>
          <p:nvPr>
            <p:ph type="sldNum" sz="quarter" idx="10"/>
          </p:nvPr>
        </p:nvSpPr>
        <p:spPr/>
        <p:txBody>
          <a:bodyPr/>
          <a:lstStyle/>
          <a:p>
            <a:fld id="{3ADBF3DE-016F-4337-AB21-411C77A9FB5B}" type="slidenum">
              <a:rPr lang="en-GB" altLang="en-US" smtClean="0"/>
              <a:pPr/>
              <a:t>4</a:t>
            </a:fld>
            <a:endParaRPr lang="en-GB" altLang="en-US" dirty="0"/>
          </a:p>
        </p:txBody>
      </p:sp>
      <p:sp>
        <p:nvSpPr>
          <p:cNvPr id="5" name="TextBox 4"/>
          <p:cNvSpPr txBox="1"/>
          <p:nvPr/>
        </p:nvSpPr>
        <p:spPr>
          <a:xfrm>
            <a:off x="431924" y="5935444"/>
            <a:ext cx="10921875" cy="507831"/>
          </a:xfrm>
          <a:prstGeom prst="rect">
            <a:avLst/>
          </a:prstGeom>
          <a:noFill/>
        </p:spPr>
        <p:txBody>
          <a:bodyPr wrap="square" rtlCol="0">
            <a:spAutoFit/>
          </a:bodyPr>
          <a:lstStyle/>
          <a:p>
            <a:r>
              <a:rPr lang="en-US" sz="900" dirty="0" smtClean="0">
                <a:solidFill>
                  <a:srgbClr val="002060"/>
                </a:solidFill>
                <a:ea typeface="Verdana" panose="020B0604030504040204" pitchFamily="34" charset="0"/>
                <a:cs typeface="Verdana" panose="020B0604030504040204" pitchFamily="34" charset="0"/>
              </a:rPr>
              <a:t>1. World Health Organization. </a:t>
            </a:r>
            <a:r>
              <a:rPr lang="en-US" sz="900" i="1" dirty="0" smtClean="0">
                <a:solidFill>
                  <a:srgbClr val="002060"/>
                </a:solidFill>
                <a:ea typeface="Verdana" panose="020B0604030504040204" pitchFamily="34" charset="0"/>
                <a:cs typeface="Verdana" panose="020B0604030504040204" pitchFamily="34" charset="0"/>
              </a:rPr>
              <a:t>Guidelines for WHO Guidelines</a:t>
            </a:r>
            <a:r>
              <a:rPr lang="en-US" sz="900" dirty="0" smtClean="0">
                <a:solidFill>
                  <a:srgbClr val="002060"/>
                </a:solidFill>
                <a:ea typeface="Verdana" panose="020B0604030504040204" pitchFamily="34" charset="0"/>
                <a:cs typeface="Verdana" panose="020B0604030504040204" pitchFamily="34" charset="0"/>
              </a:rPr>
              <a:t>. </a:t>
            </a:r>
            <a:r>
              <a:rPr lang="en-US" sz="900" dirty="0">
                <a:solidFill>
                  <a:srgbClr val="002060"/>
                </a:solidFill>
                <a:ea typeface="Verdana" panose="020B0604030504040204" pitchFamily="34" charset="0"/>
                <a:cs typeface="Verdana" panose="020B0604030504040204" pitchFamily="34" charset="0"/>
              </a:rPr>
              <a:t>Geneva, Switzerland: World Health Organization; 2003. </a:t>
            </a:r>
            <a:r>
              <a:rPr lang="en-US" sz="900" dirty="0" smtClean="0">
                <a:solidFill>
                  <a:srgbClr val="002060"/>
                </a:solidFill>
                <a:ea typeface="Verdana" panose="020B0604030504040204" pitchFamily="34" charset="0"/>
                <a:cs typeface="Verdana" panose="020B0604030504040204" pitchFamily="34" charset="0"/>
              </a:rPr>
              <a:t>http</a:t>
            </a:r>
            <a:r>
              <a:rPr lang="en-US" sz="900" dirty="0">
                <a:solidFill>
                  <a:srgbClr val="002060"/>
                </a:solidFill>
                <a:ea typeface="Verdana" panose="020B0604030504040204" pitchFamily="34" charset="0"/>
                <a:cs typeface="Verdana" panose="020B0604030504040204" pitchFamily="34" charset="0"/>
              </a:rPr>
              <a:t>://</a:t>
            </a:r>
            <a:r>
              <a:rPr lang="en-US" sz="900" dirty="0" smtClean="0">
                <a:solidFill>
                  <a:srgbClr val="002060"/>
                </a:solidFill>
                <a:ea typeface="Verdana" panose="020B0604030504040204" pitchFamily="34" charset="0"/>
                <a:cs typeface="Verdana" panose="020B0604030504040204" pitchFamily="34" charset="0"/>
              </a:rPr>
              <a:t>apps.who.int/iris/bitstream/10665/68925/1/EIP_GPE_EQC_2003_1.pdf. Accessed </a:t>
            </a:r>
            <a:r>
              <a:rPr lang="en-US" sz="900" dirty="0">
                <a:solidFill>
                  <a:srgbClr val="002060"/>
                </a:solidFill>
                <a:ea typeface="Verdana" panose="020B0604030504040204" pitchFamily="34" charset="0"/>
                <a:cs typeface="Verdana" panose="020B0604030504040204" pitchFamily="34" charset="0"/>
              </a:rPr>
              <a:t>April </a:t>
            </a:r>
            <a:r>
              <a:rPr lang="en-US" sz="900" dirty="0" smtClean="0">
                <a:solidFill>
                  <a:srgbClr val="002060"/>
                </a:solidFill>
                <a:ea typeface="Verdana" panose="020B0604030504040204" pitchFamily="34" charset="0"/>
                <a:cs typeface="Verdana" panose="020B0604030504040204" pitchFamily="34" charset="0"/>
              </a:rPr>
              <a:t>26, </a:t>
            </a:r>
            <a:r>
              <a:rPr lang="en-US" sz="900" dirty="0">
                <a:solidFill>
                  <a:srgbClr val="002060"/>
                </a:solidFill>
                <a:ea typeface="Verdana" panose="020B0604030504040204" pitchFamily="34" charset="0"/>
                <a:cs typeface="Verdana" panose="020B0604030504040204" pitchFamily="34" charset="0"/>
              </a:rPr>
              <a:t>2016</a:t>
            </a:r>
            <a:r>
              <a:rPr lang="en-US" sz="900" dirty="0" smtClean="0">
                <a:solidFill>
                  <a:srgbClr val="002060"/>
                </a:solidFill>
                <a:ea typeface="Verdana" panose="020B0604030504040204" pitchFamily="34" charset="0"/>
                <a:cs typeface="Verdana" panose="020B0604030504040204" pitchFamily="34" charset="0"/>
              </a:rPr>
              <a:t>. 2. Berntorp</a:t>
            </a:r>
            <a:r>
              <a:rPr lang="en-US" sz="900" dirty="0">
                <a:solidFill>
                  <a:srgbClr val="002060"/>
                </a:solidFill>
                <a:ea typeface="Verdana" panose="020B0604030504040204" pitchFamily="34" charset="0"/>
                <a:cs typeface="Verdana" panose="020B0604030504040204" pitchFamily="34" charset="0"/>
              </a:rPr>
              <a:t> E et al. </a:t>
            </a:r>
            <a:r>
              <a:rPr lang="en-US" sz="900" i="1" dirty="0">
                <a:solidFill>
                  <a:srgbClr val="002060"/>
                </a:solidFill>
                <a:ea typeface="Verdana" panose="020B0604030504040204" pitchFamily="34" charset="0"/>
                <a:cs typeface="Verdana" panose="020B0604030504040204" pitchFamily="34" charset="0"/>
              </a:rPr>
              <a:t>Bull World Health Organ</a:t>
            </a:r>
            <a:r>
              <a:rPr lang="en-US" sz="900" dirty="0">
                <a:solidFill>
                  <a:srgbClr val="002060"/>
                </a:solidFill>
                <a:ea typeface="Verdana" panose="020B0604030504040204" pitchFamily="34" charset="0"/>
                <a:cs typeface="Verdana" panose="020B0604030504040204" pitchFamily="34" charset="0"/>
              </a:rPr>
              <a:t>. </a:t>
            </a:r>
            <a:r>
              <a:rPr lang="en-US" sz="900" dirty="0" smtClean="0">
                <a:solidFill>
                  <a:srgbClr val="002060"/>
                </a:solidFill>
                <a:ea typeface="Verdana" panose="020B0604030504040204" pitchFamily="34" charset="0"/>
                <a:cs typeface="Verdana" panose="020B0604030504040204" pitchFamily="34" charset="0"/>
              </a:rPr>
              <a:t>1995;73(5):691-701. 3</a:t>
            </a:r>
            <a:r>
              <a:rPr lang="en-US" sz="900" dirty="0">
                <a:solidFill>
                  <a:srgbClr val="002060"/>
                </a:solidFill>
                <a:ea typeface="Verdana" panose="020B0604030504040204" pitchFamily="34" charset="0"/>
                <a:cs typeface="Verdana" panose="020B0604030504040204" pitchFamily="34" charset="0"/>
              </a:rPr>
              <a:t>. World Federation of Hemophilia. </a:t>
            </a:r>
            <a:r>
              <a:rPr lang="en-US" sz="900" i="1" dirty="0">
                <a:solidFill>
                  <a:srgbClr val="002060"/>
                </a:solidFill>
                <a:ea typeface="Verdana" panose="020B0604030504040204" pitchFamily="34" charset="0"/>
                <a:cs typeface="Verdana" panose="020B0604030504040204" pitchFamily="34" charset="0"/>
              </a:rPr>
              <a:t>Guidelines for the Management of Hemophilia</a:t>
            </a:r>
            <a:r>
              <a:rPr lang="en-US" sz="900" dirty="0">
                <a:solidFill>
                  <a:srgbClr val="002060"/>
                </a:solidFill>
                <a:ea typeface="Verdana" panose="020B0604030504040204" pitchFamily="34" charset="0"/>
                <a:cs typeface="Verdana" panose="020B0604030504040204" pitchFamily="34" charset="0"/>
              </a:rPr>
              <a:t>. 2nd ed. Montreal, Quebec, Canada: World Federation of Hemophilia; </a:t>
            </a:r>
            <a:r>
              <a:rPr lang="en-US" sz="900" dirty="0" smtClean="0">
                <a:solidFill>
                  <a:srgbClr val="002060"/>
                </a:solidFill>
                <a:ea typeface="Verdana" panose="020B0604030504040204" pitchFamily="34" charset="0"/>
                <a:cs typeface="Verdana" panose="020B0604030504040204" pitchFamily="34" charset="0"/>
              </a:rPr>
              <a:t>2012.</a:t>
            </a:r>
            <a:endParaRPr lang="en-US" sz="900" dirty="0">
              <a:solidFill>
                <a:srgbClr val="002060"/>
              </a:solidFill>
              <a:ea typeface="Verdana" panose="020B0604030504040204" pitchFamily="34" charset="0"/>
              <a:cs typeface="Verdana" panose="020B0604030504040204" pitchFamily="34" charset="0"/>
            </a:endParaRPr>
          </a:p>
        </p:txBody>
      </p:sp>
      <p:sp>
        <p:nvSpPr>
          <p:cNvPr id="6" name="Rounded Rectangle 5"/>
          <p:cNvSpPr/>
          <p:nvPr/>
        </p:nvSpPr>
        <p:spPr>
          <a:xfrm>
            <a:off x="6101604" y="4066615"/>
            <a:ext cx="6368710" cy="1213534"/>
          </a:xfrm>
          <a:prstGeom prst="roundRect">
            <a:avLst/>
          </a:prstGeom>
          <a:ln/>
        </p:spPr>
        <p:style>
          <a:lnRef idx="2">
            <a:schemeClr val="dk1">
              <a:shade val="50000"/>
            </a:schemeClr>
          </a:lnRef>
          <a:fillRef idx="1">
            <a:schemeClr val="dk1"/>
          </a:fillRef>
          <a:effectRef idx="0">
            <a:schemeClr val="dk1"/>
          </a:effectRef>
          <a:fontRef idx="minor">
            <a:schemeClr val="lt1"/>
          </a:fontRef>
        </p:style>
        <p:txBody>
          <a:bodyPr rIns="548640" rtlCol="0" anchor="ctr"/>
          <a:lstStyle/>
          <a:p>
            <a:pPr algn="ctr"/>
            <a:r>
              <a:rPr lang="en-US" b="1" dirty="0" smtClean="0">
                <a:solidFill>
                  <a:srgbClr val="FFFFFF"/>
                </a:solidFill>
              </a:rPr>
              <a:t>Guidelines for the management of people with hemophilia have been implemented and refined over the last 20 years</a:t>
            </a:r>
            <a:r>
              <a:rPr lang="en-US" b="1" baseline="30000" dirty="0" smtClean="0">
                <a:solidFill>
                  <a:srgbClr val="FFFFFF"/>
                </a:solidFill>
              </a:rPr>
              <a:t>2,3</a:t>
            </a:r>
            <a:endParaRPr lang="en-US" b="1" baseline="30000" dirty="0">
              <a:solidFill>
                <a:srgbClr val="FFFFFF"/>
              </a:solidFill>
            </a:endParaRPr>
          </a:p>
        </p:txBody>
      </p:sp>
    </p:spTree>
    <p:extLst>
      <p:ext uri="{BB962C8B-B14F-4D97-AF65-F5344CB8AC3E}">
        <p14:creationId xmlns:p14="http://schemas.microsoft.com/office/powerpoint/2010/main" val="418099445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800" dirty="0"/>
              <a:t>Motivation for </a:t>
            </a:r>
            <a:r>
              <a:rPr lang="en-US" sz="2800" dirty="0" smtClean="0"/>
              <a:t>developing clinical practice guidelines </a:t>
            </a:r>
            <a:br>
              <a:rPr lang="en-US" sz="2800" dirty="0" smtClean="0"/>
            </a:br>
            <a:r>
              <a:rPr lang="en-US" sz="2800" dirty="0" smtClean="0"/>
              <a:t>in hemophilia</a:t>
            </a:r>
            <a:endParaRPr lang="en-US" sz="2800" dirty="0"/>
          </a:p>
        </p:txBody>
      </p:sp>
      <p:sp>
        <p:nvSpPr>
          <p:cNvPr id="4" name="Slide Number Placeholder 3"/>
          <p:cNvSpPr>
            <a:spLocks noGrp="1"/>
          </p:cNvSpPr>
          <p:nvPr>
            <p:ph type="sldNum" sz="quarter" idx="10"/>
          </p:nvPr>
        </p:nvSpPr>
        <p:spPr/>
        <p:txBody>
          <a:bodyPr/>
          <a:lstStyle/>
          <a:p>
            <a:fld id="{3ADBF3DE-016F-4337-AB21-411C77A9FB5B}" type="slidenum">
              <a:rPr lang="en-GB" altLang="en-US" smtClean="0"/>
              <a:pPr/>
              <a:t>5</a:t>
            </a:fld>
            <a:endParaRPr lang="en-GB" altLang="en-US" dirty="0"/>
          </a:p>
        </p:txBody>
      </p:sp>
      <p:sp>
        <p:nvSpPr>
          <p:cNvPr id="15" name="TextBox 14"/>
          <p:cNvSpPr txBox="1"/>
          <p:nvPr/>
        </p:nvSpPr>
        <p:spPr>
          <a:xfrm>
            <a:off x="422400" y="5935562"/>
            <a:ext cx="10931400" cy="507831"/>
          </a:xfrm>
          <a:prstGeom prst="rect">
            <a:avLst/>
          </a:prstGeom>
          <a:noFill/>
        </p:spPr>
        <p:txBody>
          <a:bodyPr wrap="square" rtlCol="0">
            <a:spAutoFit/>
          </a:bodyPr>
          <a:lstStyle/>
          <a:p>
            <a:r>
              <a:rPr lang="en-US" sz="900" dirty="0" smtClean="0">
                <a:solidFill>
                  <a:srgbClr val="002060"/>
                </a:solidFill>
                <a:ea typeface="Verdana" panose="020B0604030504040204" pitchFamily="34" charset="0"/>
                <a:cs typeface="Verdana" panose="020B0604030504040204" pitchFamily="34" charset="0"/>
              </a:rPr>
              <a:t>1. Medical and Scientific Advisory Council (MASAC). National Hemophilia Foundation website. </a:t>
            </a:r>
            <a:r>
              <a:rPr lang="en-US" sz="900" dirty="0">
                <a:solidFill>
                  <a:srgbClr val="002060"/>
                </a:solidFill>
                <a:ea typeface="Verdana" panose="020B0604030504040204" pitchFamily="34" charset="0"/>
                <a:cs typeface="Verdana" panose="020B0604030504040204" pitchFamily="34" charset="0"/>
              </a:rPr>
              <a:t>https://</a:t>
            </a:r>
            <a:r>
              <a:rPr lang="en-US" sz="900" dirty="0" smtClean="0">
                <a:solidFill>
                  <a:srgbClr val="002060"/>
                </a:solidFill>
                <a:ea typeface="Verdana" panose="020B0604030504040204" pitchFamily="34" charset="0"/>
                <a:cs typeface="Verdana" panose="020B0604030504040204" pitchFamily="34" charset="0"/>
              </a:rPr>
              <a:t>www.hemophilia.org/Researchers-Healthcare-Providers/Medical-and-Scientific-Advisory-Council-MASAC. Accessed April 25, 2016. 2. The Lewin Group, Inc. </a:t>
            </a:r>
            <a:r>
              <a:rPr lang="en-US" sz="900" i="1" dirty="0" smtClean="0">
                <a:solidFill>
                  <a:srgbClr val="002060"/>
                </a:solidFill>
                <a:ea typeface="Verdana" panose="020B0604030504040204" pitchFamily="34" charset="0"/>
                <a:cs typeface="Verdana" panose="020B0604030504040204" pitchFamily="34" charset="0"/>
              </a:rPr>
              <a:t>National Hemophilia Foundation: Strategic Summary Report</a:t>
            </a:r>
            <a:r>
              <a:rPr lang="en-US" sz="900" i="1" dirty="0">
                <a:solidFill>
                  <a:srgbClr val="002060"/>
                </a:solidFill>
                <a:ea typeface="Verdana" panose="020B0604030504040204" pitchFamily="34" charset="0"/>
                <a:cs typeface="Verdana" panose="020B0604030504040204" pitchFamily="34" charset="0"/>
              </a:rPr>
              <a:t>. </a:t>
            </a:r>
            <a:r>
              <a:rPr lang="en-US" sz="900" dirty="0" smtClean="0">
                <a:solidFill>
                  <a:srgbClr val="002060"/>
                </a:solidFill>
                <a:ea typeface="Verdana" panose="020B0604030504040204" pitchFamily="34" charset="0"/>
                <a:cs typeface="Verdana" panose="020B0604030504040204" pitchFamily="34" charset="0"/>
              </a:rPr>
              <a:t>https</a:t>
            </a:r>
            <a:r>
              <a:rPr lang="en-US" sz="900" dirty="0">
                <a:solidFill>
                  <a:srgbClr val="002060"/>
                </a:solidFill>
                <a:ea typeface="Verdana" panose="020B0604030504040204" pitchFamily="34" charset="0"/>
                <a:cs typeface="Verdana" panose="020B0604030504040204" pitchFamily="34" charset="0"/>
              </a:rPr>
              <a:t>://www.hemophilia.org/sites/default/files/article/documents</a:t>
            </a:r>
            <a:r>
              <a:rPr lang="en-US" sz="900" dirty="0" smtClean="0">
                <a:solidFill>
                  <a:srgbClr val="002060"/>
                </a:solidFill>
                <a:ea typeface="Verdana" panose="020B0604030504040204" pitchFamily="34" charset="0"/>
                <a:cs typeface="Verdana" panose="020B0604030504040204" pitchFamily="34" charset="0"/>
              </a:rPr>
              <a:t>/ HemophiliaSummitFinalReportOct2012.pdf</a:t>
            </a:r>
            <a:r>
              <a:rPr lang="en-US" sz="900" dirty="0">
                <a:solidFill>
                  <a:srgbClr val="002060"/>
                </a:solidFill>
                <a:ea typeface="Verdana" panose="020B0604030504040204" pitchFamily="34" charset="0"/>
                <a:cs typeface="Verdana" panose="020B0604030504040204" pitchFamily="34" charset="0"/>
              </a:rPr>
              <a:t>. </a:t>
            </a:r>
            <a:r>
              <a:rPr lang="en-US" sz="900" dirty="0" smtClean="0">
                <a:solidFill>
                  <a:srgbClr val="002060"/>
                </a:solidFill>
                <a:ea typeface="Verdana" panose="020B0604030504040204" pitchFamily="34" charset="0"/>
                <a:cs typeface="Verdana" panose="020B0604030504040204" pitchFamily="34" charset="0"/>
              </a:rPr>
              <a:t>Published October </a:t>
            </a:r>
            <a:r>
              <a:rPr lang="en-US" sz="900" dirty="0">
                <a:solidFill>
                  <a:srgbClr val="002060"/>
                </a:solidFill>
                <a:ea typeface="Verdana" panose="020B0604030504040204" pitchFamily="34" charset="0"/>
                <a:cs typeface="Verdana" panose="020B0604030504040204" pitchFamily="34" charset="0"/>
              </a:rPr>
              <a:t>2012. Accessed April 25, 2016</a:t>
            </a:r>
            <a:r>
              <a:rPr lang="en-US" sz="900" dirty="0" smtClean="0">
                <a:solidFill>
                  <a:srgbClr val="002060"/>
                </a:solidFill>
                <a:ea typeface="Verdana" panose="020B0604030504040204" pitchFamily="34" charset="0"/>
                <a:cs typeface="Verdana" panose="020B0604030504040204" pitchFamily="34" charset="0"/>
              </a:rPr>
              <a:t>. </a:t>
            </a:r>
            <a:endParaRPr lang="en-US" sz="900" dirty="0">
              <a:solidFill>
                <a:srgbClr val="002060"/>
              </a:solidFill>
              <a:ea typeface="Verdana" panose="020B0604030504040204" pitchFamily="34" charset="0"/>
              <a:cs typeface="Verdana" panose="020B0604030504040204" pitchFamily="34" charset="0"/>
            </a:endParaRPr>
          </a:p>
        </p:txBody>
      </p:sp>
      <p:sp>
        <p:nvSpPr>
          <p:cNvPr id="16" name="TextBox 15"/>
          <p:cNvSpPr txBox="1"/>
          <p:nvPr/>
        </p:nvSpPr>
        <p:spPr>
          <a:xfrm>
            <a:off x="430487" y="5767026"/>
            <a:ext cx="1925053" cy="230832"/>
          </a:xfrm>
          <a:prstGeom prst="rect">
            <a:avLst/>
          </a:prstGeom>
          <a:noFill/>
        </p:spPr>
        <p:txBody>
          <a:bodyPr wrap="square" rtlCol="0">
            <a:spAutoFit/>
          </a:bodyPr>
          <a:lstStyle/>
          <a:p>
            <a:r>
              <a:rPr lang="en-US" sz="900" dirty="0" smtClean="0">
                <a:solidFill>
                  <a:srgbClr val="001965"/>
                </a:solidFill>
              </a:rPr>
              <a:t>Imagery provided by istock.</a:t>
            </a:r>
            <a:endParaRPr lang="en-US" sz="900" dirty="0">
              <a:solidFill>
                <a:srgbClr val="001965"/>
              </a:solidFill>
            </a:endParaRPr>
          </a:p>
        </p:txBody>
      </p:sp>
      <p:sp>
        <p:nvSpPr>
          <p:cNvPr id="22" name="Content Placeholder 1"/>
          <p:cNvSpPr>
            <a:spLocks noGrp="1"/>
          </p:cNvSpPr>
          <p:nvPr>
            <p:ph idx="1"/>
          </p:nvPr>
        </p:nvSpPr>
        <p:spPr>
          <a:xfrm>
            <a:off x="422400" y="1733813"/>
            <a:ext cx="10931400" cy="1870757"/>
          </a:xfrm>
        </p:spPr>
        <p:txBody>
          <a:bodyPr/>
          <a:lstStyle/>
          <a:p>
            <a:r>
              <a:rPr lang="en-US" sz="1600" dirty="0" smtClean="0"/>
              <a:t>The Medical and Scientific Advisory Council (MASAC) of the National Hemophilia Foundation (NHF) issues </a:t>
            </a:r>
            <a:r>
              <a:rPr lang="en-US" sz="1600" dirty="0"/>
              <a:t>recommendations and advisories </a:t>
            </a:r>
            <a:r>
              <a:rPr lang="en-US" sz="1600" dirty="0" smtClean="0"/>
              <a:t>in the United States regarding:</a:t>
            </a:r>
          </a:p>
          <a:p>
            <a:pPr lvl="1"/>
            <a:r>
              <a:rPr lang="en-US" sz="1400" dirty="0" smtClean="0"/>
              <a:t>Treatment</a:t>
            </a:r>
          </a:p>
          <a:p>
            <a:pPr lvl="1"/>
            <a:r>
              <a:rPr lang="en-US" sz="1400" dirty="0" smtClean="0"/>
              <a:t>Research</a:t>
            </a:r>
          </a:p>
          <a:p>
            <a:pPr lvl="1"/>
            <a:r>
              <a:rPr lang="en-US" sz="1400" dirty="0"/>
              <a:t>G</a:t>
            </a:r>
            <a:r>
              <a:rPr lang="en-US" sz="1400" dirty="0" smtClean="0"/>
              <a:t>eneral </a:t>
            </a:r>
            <a:r>
              <a:rPr lang="en-US" sz="1400" dirty="0"/>
              <a:t>health </a:t>
            </a:r>
            <a:r>
              <a:rPr lang="en-US" sz="1400" dirty="0" smtClean="0"/>
              <a:t>concerns</a:t>
            </a:r>
            <a:endParaRPr lang="en-US" sz="1600" dirty="0" smtClean="0"/>
          </a:p>
          <a:p>
            <a:pPr>
              <a:spcBef>
                <a:spcPts val="600"/>
              </a:spcBef>
            </a:pPr>
            <a:r>
              <a:rPr lang="en-US" sz="1600" dirty="0" smtClean="0"/>
              <a:t>The </a:t>
            </a:r>
            <a:r>
              <a:rPr lang="en-US" sz="1600" dirty="0"/>
              <a:t>2012 NHF summit meeting was called to develop a plan for hemophilia care in the evolving </a:t>
            </a:r>
            <a:r>
              <a:rPr lang="en-US" sz="1600" dirty="0" smtClean="0"/>
              <a:t>US </a:t>
            </a:r>
            <a:r>
              <a:rPr lang="en-US" sz="1600" dirty="0"/>
              <a:t>healthcare environment including evidence-based </a:t>
            </a:r>
            <a:r>
              <a:rPr lang="en-US" sz="1600" dirty="0" smtClean="0"/>
              <a:t>care</a:t>
            </a:r>
            <a:endParaRPr lang="en-US" sz="1600" dirty="0"/>
          </a:p>
        </p:txBody>
      </p:sp>
      <p:grpSp>
        <p:nvGrpSpPr>
          <p:cNvPr id="28" name="Group 27"/>
          <p:cNvGrpSpPr/>
          <p:nvPr/>
        </p:nvGrpSpPr>
        <p:grpSpPr>
          <a:xfrm>
            <a:off x="633435" y="4117677"/>
            <a:ext cx="5515262" cy="731520"/>
            <a:chOff x="1134870" y="1537609"/>
            <a:chExt cx="5456361" cy="731520"/>
          </a:xfrm>
        </p:grpSpPr>
        <p:sp>
          <p:nvSpPr>
            <p:cNvPr id="29" name="Rounded Rectangle 28"/>
            <p:cNvSpPr/>
            <p:nvPr/>
          </p:nvSpPr>
          <p:spPr>
            <a:xfrm>
              <a:off x="1306552" y="1674769"/>
              <a:ext cx="5284679" cy="457200"/>
            </a:xfrm>
            <a:prstGeom prst="roundRect">
              <a:avLst/>
            </a:prstGeom>
            <a:gradFill>
              <a:gsLst>
                <a:gs pos="12000">
                  <a:schemeClr val="accent1">
                    <a:lumMod val="5000"/>
                    <a:lumOff val="95000"/>
                  </a:schemeClr>
                </a:gs>
                <a:gs pos="100000">
                  <a:srgbClr val="009FDA">
                    <a:alpha val="66000"/>
                  </a:srgbClr>
                </a:gs>
              </a:gsLst>
              <a:lin ang="660000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2" algn="ctr">
                <a:tabLst>
                  <a:tab pos="688975" algn="l"/>
                </a:tabLst>
              </a:pPr>
              <a:r>
                <a:rPr lang="en-US" sz="1600" dirty="0" smtClean="0">
                  <a:solidFill>
                    <a:srgbClr val="001965"/>
                  </a:solidFill>
                </a:rPr>
                <a:t>	</a:t>
              </a:r>
              <a:r>
                <a:rPr lang="en-US" sz="1500" dirty="0" smtClean="0">
                  <a:solidFill>
                    <a:srgbClr val="001965"/>
                  </a:solidFill>
                </a:rPr>
                <a:t>Strengthen </a:t>
              </a:r>
              <a:r>
                <a:rPr lang="en-US" sz="1500" dirty="0">
                  <a:solidFill>
                    <a:srgbClr val="001965"/>
                  </a:solidFill>
                </a:rPr>
                <a:t>evidence base for care </a:t>
              </a:r>
              <a:r>
                <a:rPr lang="en-US" sz="1500" dirty="0" smtClean="0">
                  <a:solidFill>
                    <a:srgbClr val="001965"/>
                  </a:solidFill>
                </a:rPr>
                <a:t/>
              </a:r>
              <a:br>
                <a:rPr lang="en-US" sz="1500" dirty="0" smtClean="0">
                  <a:solidFill>
                    <a:srgbClr val="001965"/>
                  </a:solidFill>
                </a:rPr>
              </a:br>
              <a:r>
                <a:rPr lang="en-US" sz="1500" dirty="0" smtClean="0">
                  <a:solidFill>
                    <a:srgbClr val="001965"/>
                  </a:solidFill>
                </a:rPr>
                <a:t>of people </a:t>
              </a:r>
              <a:r>
                <a:rPr lang="en-US" sz="1500" dirty="0">
                  <a:solidFill>
                    <a:srgbClr val="001965"/>
                  </a:solidFill>
                </a:rPr>
                <a:t>with hemophilia</a:t>
              </a:r>
            </a:p>
          </p:txBody>
        </p:sp>
        <p:sp>
          <p:nvSpPr>
            <p:cNvPr id="30" name="Rounded Rectangle 29"/>
            <p:cNvSpPr/>
            <p:nvPr/>
          </p:nvSpPr>
          <p:spPr>
            <a:xfrm>
              <a:off x="1134870" y="1537609"/>
              <a:ext cx="825310" cy="731520"/>
            </a:xfrm>
            <a:prstGeom prst="roundRect">
              <a:avLst/>
            </a:prstGeom>
            <a:solidFill>
              <a:srgbClr val="EBFFFF"/>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rgbClr val="E0DED8">
                    <a:lumMod val="10000"/>
                  </a:srgbClr>
                </a:solidFill>
              </a:endParaRPr>
            </a:p>
          </p:txBody>
        </p:sp>
        <p:pic>
          <p:nvPicPr>
            <p:cNvPr id="31" name="Picture 30"/>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200537" y="1560469"/>
              <a:ext cx="685800" cy="685800"/>
            </a:xfrm>
            <a:prstGeom prst="ellipse">
              <a:avLst/>
            </a:prstGeom>
          </p:spPr>
        </p:pic>
      </p:grpSp>
      <p:grpSp>
        <p:nvGrpSpPr>
          <p:cNvPr id="32" name="Group 31"/>
          <p:cNvGrpSpPr/>
          <p:nvPr/>
        </p:nvGrpSpPr>
        <p:grpSpPr>
          <a:xfrm>
            <a:off x="633435" y="4960259"/>
            <a:ext cx="5515262" cy="731520"/>
            <a:chOff x="1134870" y="3300331"/>
            <a:chExt cx="5456361" cy="731520"/>
          </a:xfrm>
        </p:grpSpPr>
        <p:sp>
          <p:nvSpPr>
            <p:cNvPr id="33" name="Rounded Rectangle 32"/>
            <p:cNvSpPr/>
            <p:nvPr/>
          </p:nvSpPr>
          <p:spPr>
            <a:xfrm>
              <a:off x="1306553" y="3437491"/>
              <a:ext cx="5284678" cy="457200"/>
            </a:xfrm>
            <a:prstGeom prst="roundRect">
              <a:avLst/>
            </a:prstGeom>
            <a:gradFill>
              <a:gsLst>
                <a:gs pos="12000">
                  <a:schemeClr val="accent1">
                    <a:lumMod val="5000"/>
                    <a:lumOff val="95000"/>
                  </a:schemeClr>
                </a:gs>
                <a:gs pos="100000">
                  <a:srgbClr val="009FDA">
                    <a:alpha val="66000"/>
                  </a:srgbClr>
                </a:gs>
              </a:gsLst>
              <a:lin ang="660000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2" indent="-285750"/>
              <a:r>
                <a:rPr lang="en-US" sz="1500" dirty="0">
                  <a:solidFill>
                    <a:srgbClr val="001965"/>
                  </a:solidFill>
                </a:rPr>
                <a:t>Promote comprehensive hemophilia care</a:t>
              </a:r>
            </a:p>
          </p:txBody>
        </p:sp>
        <p:sp>
          <p:nvSpPr>
            <p:cNvPr id="34" name="Rounded Rectangle 33"/>
            <p:cNvSpPr/>
            <p:nvPr/>
          </p:nvSpPr>
          <p:spPr>
            <a:xfrm>
              <a:off x="1134870" y="3300331"/>
              <a:ext cx="825310" cy="731520"/>
            </a:xfrm>
            <a:prstGeom prst="roundRect">
              <a:avLst/>
            </a:prstGeom>
            <a:solidFill>
              <a:srgbClr val="EBFFFF"/>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rgbClr val="E0DED8">
                    <a:lumMod val="10000"/>
                  </a:srgbClr>
                </a:solidFill>
              </a:endParaRPr>
            </a:p>
          </p:txBody>
        </p:sp>
        <p:pic>
          <p:nvPicPr>
            <p:cNvPr id="35" name="Picture 34"/>
            <p:cNvPicPr>
              <a:picLocks noChangeAspect="1"/>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200537" y="3323191"/>
              <a:ext cx="685800" cy="685800"/>
            </a:xfrm>
            <a:prstGeom prst="ellipse">
              <a:avLst/>
            </a:prstGeom>
          </p:spPr>
        </p:pic>
      </p:grpSp>
      <p:sp>
        <p:nvSpPr>
          <p:cNvPr id="36" name="TextBox 35"/>
          <p:cNvSpPr txBox="1"/>
          <p:nvPr/>
        </p:nvSpPr>
        <p:spPr>
          <a:xfrm>
            <a:off x="633436" y="3647598"/>
            <a:ext cx="11135232" cy="338554"/>
          </a:xfrm>
          <a:prstGeom prst="rect">
            <a:avLst/>
          </a:prstGeom>
          <a:noFill/>
        </p:spPr>
        <p:txBody>
          <a:bodyPr wrap="square" rtlCol="0">
            <a:spAutoFit/>
          </a:bodyPr>
          <a:lstStyle/>
          <a:p>
            <a:pPr algn="ctr"/>
            <a:r>
              <a:rPr lang="en-US" sz="1600" b="1" dirty="0" smtClean="0">
                <a:solidFill>
                  <a:srgbClr val="001965"/>
                </a:solidFill>
              </a:rPr>
              <a:t>Needs</a:t>
            </a:r>
            <a:endParaRPr lang="en-US" sz="1600" b="1" dirty="0">
              <a:solidFill>
                <a:srgbClr val="001965"/>
              </a:solidFill>
            </a:endParaRPr>
          </a:p>
        </p:txBody>
      </p:sp>
      <p:grpSp>
        <p:nvGrpSpPr>
          <p:cNvPr id="21" name="Group 20"/>
          <p:cNvGrpSpPr/>
          <p:nvPr/>
        </p:nvGrpSpPr>
        <p:grpSpPr>
          <a:xfrm>
            <a:off x="6306551" y="4911315"/>
            <a:ext cx="5511778" cy="731520"/>
            <a:chOff x="1134870" y="5065065"/>
            <a:chExt cx="5511778" cy="731520"/>
          </a:xfrm>
        </p:grpSpPr>
        <p:sp>
          <p:nvSpPr>
            <p:cNvPr id="37" name="Rounded Rectangle 36"/>
            <p:cNvSpPr/>
            <p:nvPr/>
          </p:nvSpPr>
          <p:spPr>
            <a:xfrm>
              <a:off x="1306552" y="5202225"/>
              <a:ext cx="5340096" cy="457200"/>
            </a:xfrm>
            <a:prstGeom prst="roundRect">
              <a:avLst/>
            </a:prstGeom>
            <a:gradFill>
              <a:gsLst>
                <a:gs pos="12000">
                  <a:schemeClr val="accent1">
                    <a:lumMod val="5000"/>
                    <a:lumOff val="95000"/>
                  </a:schemeClr>
                </a:gs>
                <a:gs pos="100000">
                  <a:srgbClr val="009FDA">
                    <a:alpha val="66000"/>
                  </a:srgbClr>
                </a:gs>
              </a:gsLst>
              <a:lin ang="660000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2"/>
              <a:r>
                <a:rPr lang="en-US" sz="1500" dirty="0">
                  <a:solidFill>
                    <a:srgbClr val="001965"/>
                  </a:solidFill>
                </a:rPr>
                <a:t>Strengthen the national workforce </a:t>
              </a:r>
              <a:r>
                <a:rPr lang="en-US" sz="1500" dirty="0" smtClean="0">
                  <a:solidFill>
                    <a:srgbClr val="001965"/>
                  </a:solidFill>
                </a:rPr>
                <a:t/>
              </a:r>
              <a:br>
                <a:rPr lang="en-US" sz="1500" dirty="0" smtClean="0">
                  <a:solidFill>
                    <a:srgbClr val="001965"/>
                  </a:solidFill>
                </a:rPr>
              </a:br>
              <a:r>
                <a:rPr lang="en-US" sz="1500" dirty="0" smtClean="0">
                  <a:solidFill>
                    <a:srgbClr val="001965"/>
                  </a:solidFill>
                </a:rPr>
                <a:t>for </a:t>
              </a:r>
              <a:r>
                <a:rPr lang="en-US" sz="1500" dirty="0">
                  <a:solidFill>
                    <a:srgbClr val="001965"/>
                  </a:solidFill>
                </a:rPr>
                <a:t>hemophilia care</a:t>
              </a:r>
            </a:p>
          </p:txBody>
        </p:sp>
        <p:sp>
          <p:nvSpPr>
            <p:cNvPr id="38" name="Rounded Rectangle 37"/>
            <p:cNvSpPr/>
            <p:nvPr/>
          </p:nvSpPr>
          <p:spPr>
            <a:xfrm>
              <a:off x="1134870" y="5065065"/>
              <a:ext cx="825310" cy="731520"/>
            </a:xfrm>
            <a:prstGeom prst="roundRect">
              <a:avLst/>
            </a:prstGeom>
            <a:solidFill>
              <a:srgbClr val="EBFFFF"/>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rgbClr val="E0DED8">
                    <a:lumMod val="10000"/>
                  </a:srgbClr>
                </a:solidFill>
              </a:endParaRPr>
            </a:p>
          </p:txBody>
        </p:sp>
        <p:pic>
          <p:nvPicPr>
            <p:cNvPr id="39" name="Picture 38"/>
            <p:cNvPicPr>
              <a:picLocks noChangeAspect="1"/>
            </p:cNvPicPr>
            <p:nvPr/>
          </p:nvPicPr>
          <p:blipFill>
            <a:blip r:embed="rId5"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200537" y="5087925"/>
              <a:ext cx="685800" cy="685800"/>
            </a:xfrm>
            <a:prstGeom prst="ellipse">
              <a:avLst/>
            </a:prstGeom>
          </p:spPr>
        </p:pic>
      </p:grpSp>
      <p:grpSp>
        <p:nvGrpSpPr>
          <p:cNvPr id="40" name="Group 39"/>
          <p:cNvGrpSpPr/>
          <p:nvPr/>
        </p:nvGrpSpPr>
        <p:grpSpPr>
          <a:xfrm>
            <a:off x="6306551" y="4059431"/>
            <a:ext cx="5511778" cy="731520"/>
            <a:chOff x="1134870" y="4196249"/>
            <a:chExt cx="5511778" cy="731520"/>
          </a:xfrm>
        </p:grpSpPr>
        <p:sp>
          <p:nvSpPr>
            <p:cNvPr id="41" name="Rounded Rectangle 40"/>
            <p:cNvSpPr/>
            <p:nvPr/>
          </p:nvSpPr>
          <p:spPr>
            <a:xfrm>
              <a:off x="1306552" y="4333409"/>
              <a:ext cx="5340096" cy="457200"/>
            </a:xfrm>
            <a:prstGeom prst="roundRect">
              <a:avLst/>
            </a:prstGeom>
            <a:gradFill>
              <a:gsLst>
                <a:gs pos="12000">
                  <a:schemeClr val="accent1">
                    <a:lumMod val="5000"/>
                    <a:lumOff val="95000"/>
                  </a:schemeClr>
                </a:gs>
                <a:gs pos="100000">
                  <a:srgbClr val="009FDA">
                    <a:alpha val="66000"/>
                  </a:srgbClr>
                </a:gs>
              </a:gsLst>
              <a:lin ang="660000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2"/>
              <a:r>
                <a:rPr lang="en-US" sz="1500" dirty="0">
                  <a:solidFill>
                    <a:srgbClr val="001965"/>
                  </a:solidFill>
                </a:rPr>
                <a:t>Promote adequate financing of comprehensive hemophilia care</a:t>
              </a:r>
            </a:p>
          </p:txBody>
        </p:sp>
        <p:sp>
          <p:nvSpPr>
            <p:cNvPr id="42" name="Rounded Rectangle 41"/>
            <p:cNvSpPr/>
            <p:nvPr/>
          </p:nvSpPr>
          <p:spPr>
            <a:xfrm>
              <a:off x="1134870" y="4196249"/>
              <a:ext cx="825310" cy="731520"/>
            </a:xfrm>
            <a:prstGeom prst="roundRect">
              <a:avLst/>
            </a:prstGeom>
            <a:solidFill>
              <a:srgbClr val="EBFFFF"/>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rgbClr val="E0DED8">
                    <a:lumMod val="10000"/>
                  </a:srgbClr>
                </a:solidFill>
              </a:endParaRPr>
            </a:p>
          </p:txBody>
        </p:sp>
        <p:pic>
          <p:nvPicPr>
            <p:cNvPr id="43" name="Picture 42"/>
            <p:cNvPicPr>
              <a:picLocks noChangeAspect="1"/>
            </p:cNvPicPr>
            <p:nvPr/>
          </p:nvPicPr>
          <p:blipFill>
            <a:blip r:embed="rId6"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200537" y="4219969"/>
              <a:ext cx="685800" cy="684081"/>
            </a:xfrm>
            <a:prstGeom prst="ellipse">
              <a:avLst/>
            </a:prstGeom>
          </p:spPr>
        </p:pic>
      </p:grpSp>
    </p:spTree>
    <p:extLst>
      <p:ext uri="{BB962C8B-B14F-4D97-AF65-F5344CB8AC3E}">
        <p14:creationId xmlns:p14="http://schemas.microsoft.com/office/powerpoint/2010/main" val="19569318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800" dirty="0"/>
              <a:t>Motivation for </a:t>
            </a:r>
            <a:r>
              <a:rPr lang="en-US" sz="2800" dirty="0" smtClean="0"/>
              <a:t>developing clinical practice guidelines </a:t>
            </a:r>
            <a:br>
              <a:rPr lang="en-US" sz="2800" dirty="0" smtClean="0"/>
            </a:br>
            <a:r>
              <a:rPr lang="en-US" sz="2800" dirty="0" smtClean="0"/>
              <a:t>in hemophilia</a:t>
            </a:r>
            <a:endParaRPr lang="en-US" sz="2800" dirty="0"/>
          </a:p>
        </p:txBody>
      </p:sp>
      <p:sp>
        <p:nvSpPr>
          <p:cNvPr id="4" name="Slide Number Placeholder 3"/>
          <p:cNvSpPr>
            <a:spLocks noGrp="1"/>
          </p:cNvSpPr>
          <p:nvPr>
            <p:ph type="sldNum" sz="quarter" idx="10"/>
          </p:nvPr>
        </p:nvSpPr>
        <p:spPr/>
        <p:txBody>
          <a:bodyPr/>
          <a:lstStyle/>
          <a:p>
            <a:fld id="{3ADBF3DE-016F-4337-AB21-411C77A9FB5B}" type="slidenum">
              <a:rPr lang="en-GB" altLang="en-US" smtClean="0"/>
              <a:pPr/>
              <a:t>6</a:t>
            </a:fld>
            <a:endParaRPr lang="en-GB" altLang="en-US" dirty="0"/>
          </a:p>
        </p:txBody>
      </p:sp>
      <p:sp>
        <p:nvSpPr>
          <p:cNvPr id="15" name="TextBox 14"/>
          <p:cNvSpPr txBox="1"/>
          <p:nvPr/>
        </p:nvSpPr>
        <p:spPr>
          <a:xfrm>
            <a:off x="422400" y="5935562"/>
            <a:ext cx="10931400" cy="507831"/>
          </a:xfrm>
          <a:prstGeom prst="rect">
            <a:avLst/>
          </a:prstGeom>
          <a:noFill/>
        </p:spPr>
        <p:txBody>
          <a:bodyPr wrap="square" rtlCol="0">
            <a:spAutoFit/>
          </a:bodyPr>
          <a:lstStyle/>
          <a:p>
            <a:r>
              <a:rPr lang="en-US" sz="900" dirty="0" smtClean="0">
                <a:solidFill>
                  <a:srgbClr val="002060"/>
                </a:solidFill>
                <a:ea typeface="Verdana" panose="020B0604030504040204" pitchFamily="34" charset="0"/>
                <a:cs typeface="Verdana" panose="020B0604030504040204" pitchFamily="34" charset="0"/>
              </a:rPr>
              <a:t>1. Medical and Scientific Advisory Council (MASAC). National Hemophilia Foundation website. </a:t>
            </a:r>
            <a:r>
              <a:rPr lang="en-US" sz="900" dirty="0">
                <a:solidFill>
                  <a:srgbClr val="002060"/>
                </a:solidFill>
                <a:ea typeface="Verdana" panose="020B0604030504040204" pitchFamily="34" charset="0"/>
                <a:cs typeface="Verdana" panose="020B0604030504040204" pitchFamily="34" charset="0"/>
              </a:rPr>
              <a:t>https://</a:t>
            </a:r>
            <a:r>
              <a:rPr lang="en-US" sz="900" dirty="0" smtClean="0">
                <a:solidFill>
                  <a:srgbClr val="002060"/>
                </a:solidFill>
                <a:ea typeface="Verdana" panose="020B0604030504040204" pitchFamily="34" charset="0"/>
                <a:cs typeface="Verdana" panose="020B0604030504040204" pitchFamily="34" charset="0"/>
              </a:rPr>
              <a:t>www.hemophilia.org/Researchers-Healthcare-Providers/Medical-and-Scientific-Advisory-Council-MASAC. Accessed April 25, 2016. 2. The Lewin Group, Inc. </a:t>
            </a:r>
            <a:r>
              <a:rPr lang="en-US" sz="900" i="1" dirty="0" smtClean="0">
                <a:solidFill>
                  <a:srgbClr val="002060"/>
                </a:solidFill>
                <a:ea typeface="Verdana" panose="020B0604030504040204" pitchFamily="34" charset="0"/>
                <a:cs typeface="Verdana" panose="020B0604030504040204" pitchFamily="34" charset="0"/>
              </a:rPr>
              <a:t>National Hemophilia Foundation: Strategic Summary Report</a:t>
            </a:r>
            <a:r>
              <a:rPr lang="en-US" sz="900" i="1" dirty="0">
                <a:solidFill>
                  <a:srgbClr val="002060"/>
                </a:solidFill>
                <a:ea typeface="Verdana" panose="020B0604030504040204" pitchFamily="34" charset="0"/>
                <a:cs typeface="Verdana" panose="020B0604030504040204" pitchFamily="34" charset="0"/>
              </a:rPr>
              <a:t>. </a:t>
            </a:r>
            <a:r>
              <a:rPr lang="en-US" sz="900" dirty="0" smtClean="0">
                <a:solidFill>
                  <a:srgbClr val="002060"/>
                </a:solidFill>
                <a:ea typeface="Verdana" panose="020B0604030504040204" pitchFamily="34" charset="0"/>
                <a:cs typeface="Verdana" panose="020B0604030504040204" pitchFamily="34" charset="0"/>
              </a:rPr>
              <a:t>https</a:t>
            </a:r>
            <a:r>
              <a:rPr lang="en-US" sz="900" dirty="0">
                <a:solidFill>
                  <a:srgbClr val="002060"/>
                </a:solidFill>
                <a:ea typeface="Verdana" panose="020B0604030504040204" pitchFamily="34" charset="0"/>
                <a:cs typeface="Verdana" panose="020B0604030504040204" pitchFamily="34" charset="0"/>
              </a:rPr>
              <a:t>://www.hemophilia.org/sites/default/files/article/documents</a:t>
            </a:r>
            <a:r>
              <a:rPr lang="en-US" sz="900" dirty="0" smtClean="0">
                <a:solidFill>
                  <a:srgbClr val="002060"/>
                </a:solidFill>
                <a:ea typeface="Verdana" panose="020B0604030504040204" pitchFamily="34" charset="0"/>
                <a:cs typeface="Verdana" panose="020B0604030504040204" pitchFamily="34" charset="0"/>
              </a:rPr>
              <a:t>/ HemophiliaSummitFinalReportOct2012.pdf</a:t>
            </a:r>
            <a:r>
              <a:rPr lang="en-US" sz="900" dirty="0">
                <a:solidFill>
                  <a:srgbClr val="002060"/>
                </a:solidFill>
                <a:ea typeface="Verdana" panose="020B0604030504040204" pitchFamily="34" charset="0"/>
                <a:cs typeface="Verdana" panose="020B0604030504040204" pitchFamily="34" charset="0"/>
              </a:rPr>
              <a:t>. </a:t>
            </a:r>
            <a:r>
              <a:rPr lang="en-US" sz="900" dirty="0" smtClean="0">
                <a:solidFill>
                  <a:srgbClr val="002060"/>
                </a:solidFill>
                <a:ea typeface="Verdana" panose="020B0604030504040204" pitchFamily="34" charset="0"/>
                <a:cs typeface="Verdana" panose="020B0604030504040204" pitchFamily="34" charset="0"/>
              </a:rPr>
              <a:t>Published October </a:t>
            </a:r>
            <a:r>
              <a:rPr lang="en-US" sz="900" dirty="0">
                <a:solidFill>
                  <a:srgbClr val="002060"/>
                </a:solidFill>
                <a:ea typeface="Verdana" panose="020B0604030504040204" pitchFamily="34" charset="0"/>
                <a:cs typeface="Verdana" panose="020B0604030504040204" pitchFamily="34" charset="0"/>
              </a:rPr>
              <a:t>2012. Accessed April 25, 2016</a:t>
            </a:r>
            <a:r>
              <a:rPr lang="en-US" sz="900" dirty="0" smtClean="0">
                <a:solidFill>
                  <a:srgbClr val="002060"/>
                </a:solidFill>
                <a:ea typeface="Verdana" panose="020B0604030504040204" pitchFamily="34" charset="0"/>
                <a:cs typeface="Verdana" panose="020B0604030504040204" pitchFamily="34" charset="0"/>
              </a:rPr>
              <a:t>. </a:t>
            </a:r>
            <a:endParaRPr lang="en-US" sz="900" dirty="0">
              <a:solidFill>
                <a:srgbClr val="002060"/>
              </a:solidFill>
              <a:ea typeface="Verdana" panose="020B0604030504040204" pitchFamily="34" charset="0"/>
              <a:cs typeface="Verdana" panose="020B0604030504040204" pitchFamily="34" charset="0"/>
            </a:endParaRPr>
          </a:p>
        </p:txBody>
      </p:sp>
      <p:sp>
        <p:nvSpPr>
          <p:cNvPr id="16" name="TextBox 15"/>
          <p:cNvSpPr txBox="1"/>
          <p:nvPr/>
        </p:nvSpPr>
        <p:spPr>
          <a:xfrm>
            <a:off x="430487" y="5767026"/>
            <a:ext cx="1925053" cy="230832"/>
          </a:xfrm>
          <a:prstGeom prst="rect">
            <a:avLst/>
          </a:prstGeom>
          <a:noFill/>
        </p:spPr>
        <p:txBody>
          <a:bodyPr wrap="square" rtlCol="0">
            <a:spAutoFit/>
          </a:bodyPr>
          <a:lstStyle/>
          <a:p>
            <a:r>
              <a:rPr lang="en-US" sz="900" dirty="0" smtClean="0">
                <a:solidFill>
                  <a:srgbClr val="001965"/>
                </a:solidFill>
              </a:rPr>
              <a:t>Imagery provided by istock.</a:t>
            </a:r>
            <a:endParaRPr lang="en-US" sz="900" dirty="0">
              <a:solidFill>
                <a:srgbClr val="001965"/>
              </a:solidFill>
            </a:endParaRPr>
          </a:p>
        </p:txBody>
      </p:sp>
      <p:sp>
        <p:nvSpPr>
          <p:cNvPr id="22" name="Content Placeholder 1"/>
          <p:cNvSpPr>
            <a:spLocks noGrp="1"/>
          </p:cNvSpPr>
          <p:nvPr>
            <p:ph idx="1"/>
          </p:nvPr>
        </p:nvSpPr>
        <p:spPr>
          <a:xfrm>
            <a:off x="422400" y="1726271"/>
            <a:ext cx="10931400" cy="3091049"/>
          </a:xfrm>
        </p:spPr>
        <p:txBody>
          <a:bodyPr/>
          <a:lstStyle/>
          <a:p>
            <a:r>
              <a:rPr lang="en-US" sz="1600" dirty="0" smtClean="0"/>
              <a:t>The Medical and Scientific Advisory Council (MASAC) of the National Hemophilia Foundation (NHF) issues </a:t>
            </a:r>
            <a:r>
              <a:rPr lang="en-US" sz="1600" dirty="0"/>
              <a:t>recommendations and advisories </a:t>
            </a:r>
            <a:r>
              <a:rPr lang="en-US" sz="1600" dirty="0" smtClean="0"/>
              <a:t>in the United States regarding:</a:t>
            </a:r>
          </a:p>
          <a:p>
            <a:pPr lvl="1"/>
            <a:r>
              <a:rPr lang="en-US" sz="1400" dirty="0" smtClean="0"/>
              <a:t>Treatment</a:t>
            </a:r>
          </a:p>
          <a:p>
            <a:pPr lvl="1"/>
            <a:r>
              <a:rPr lang="en-US" sz="1400" dirty="0" smtClean="0"/>
              <a:t>Research</a:t>
            </a:r>
          </a:p>
          <a:p>
            <a:pPr lvl="1"/>
            <a:r>
              <a:rPr lang="en-US" sz="1400" dirty="0"/>
              <a:t>G</a:t>
            </a:r>
            <a:r>
              <a:rPr lang="en-US" sz="1400" dirty="0" smtClean="0"/>
              <a:t>eneral </a:t>
            </a:r>
            <a:r>
              <a:rPr lang="en-US" sz="1400" dirty="0"/>
              <a:t>health </a:t>
            </a:r>
            <a:r>
              <a:rPr lang="en-US" sz="1400" dirty="0" smtClean="0"/>
              <a:t>concerns</a:t>
            </a:r>
            <a:endParaRPr lang="en-US" sz="1600" dirty="0" smtClean="0"/>
          </a:p>
          <a:p>
            <a:pPr>
              <a:spcBef>
                <a:spcPts val="600"/>
              </a:spcBef>
            </a:pPr>
            <a:r>
              <a:rPr lang="en-US" sz="1600" dirty="0" smtClean="0"/>
              <a:t>The </a:t>
            </a:r>
            <a:r>
              <a:rPr lang="en-US" sz="1600" dirty="0"/>
              <a:t>2012 NHF summit meeting was called to develop a plan for hemophilia care in the evolving </a:t>
            </a:r>
            <a:r>
              <a:rPr lang="en-US" sz="1600" dirty="0" smtClean="0"/>
              <a:t>US </a:t>
            </a:r>
            <a:r>
              <a:rPr lang="en-US" sz="1600" dirty="0"/>
              <a:t>healthcare environment including evidence-based </a:t>
            </a:r>
            <a:r>
              <a:rPr lang="en-US" sz="1600" dirty="0" smtClean="0"/>
              <a:t>care</a:t>
            </a:r>
            <a:endParaRPr lang="en-US" sz="1600" dirty="0"/>
          </a:p>
        </p:txBody>
      </p:sp>
      <p:grpSp>
        <p:nvGrpSpPr>
          <p:cNvPr id="2" name="Group 1"/>
          <p:cNvGrpSpPr>
            <a:grpSpLocks noChangeAspect="1"/>
          </p:cNvGrpSpPr>
          <p:nvPr/>
        </p:nvGrpSpPr>
        <p:grpSpPr>
          <a:xfrm>
            <a:off x="2169137" y="4141442"/>
            <a:ext cx="7230626" cy="1232817"/>
            <a:chOff x="3286512" y="4171160"/>
            <a:chExt cx="5562018" cy="948321"/>
          </a:xfrm>
        </p:grpSpPr>
        <p:sp>
          <p:nvSpPr>
            <p:cNvPr id="23" name="TextBox 22"/>
            <p:cNvSpPr txBox="1"/>
            <p:nvPr/>
          </p:nvSpPr>
          <p:spPr>
            <a:xfrm>
              <a:off x="3286512" y="4171160"/>
              <a:ext cx="5561482" cy="338554"/>
            </a:xfrm>
            <a:prstGeom prst="rect">
              <a:avLst/>
            </a:prstGeom>
            <a:noFill/>
          </p:spPr>
          <p:txBody>
            <a:bodyPr wrap="square" rtlCol="0">
              <a:spAutoFit/>
            </a:bodyPr>
            <a:lstStyle/>
            <a:p>
              <a:pPr algn="ctr"/>
              <a:r>
                <a:rPr lang="en-US" sz="1600" b="1" dirty="0" smtClean="0">
                  <a:solidFill>
                    <a:srgbClr val="001965"/>
                  </a:solidFill>
                </a:rPr>
                <a:t>Recommendation</a:t>
              </a:r>
              <a:endParaRPr lang="en-US" sz="1600" b="1" dirty="0">
                <a:solidFill>
                  <a:srgbClr val="001965"/>
                </a:solidFill>
              </a:endParaRPr>
            </a:p>
          </p:txBody>
        </p:sp>
        <p:grpSp>
          <p:nvGrpSpPr>
            <p:cNvPr id="24" name="Group 23"/>
            <p:cNvGrpSpPr/>
            <p:nvPr/>
          </p:nvGrpSpPr>
          <p:grpSpPr>
            <a:xfrm>
              <a:off x="3336752" y="4387961"/>
              <a:ext cx="5511778" cy="731520"/>
              <a:chOff x="1134870" y="2422250"/>
              <a:chExt cx="5511778" cy="731520"/>
            </a:xfrm>
          </p:grpSpPr>
          <p:sp>
            <p:nvSpPr>
              <p:cNvPr id="25" name="Rounded Rectangle 24"/>
              <p:cNvSpPr/>
              <p:nvPr/>
            </p:nvSpPr>
            <p:spPr>
              <a:xfrm>
                <a:off x="1306552" y="2559410"/>
                <a:ext cx="5340096" cy="457200"/>
              </a:xfrm>
              <a:prstGeom prst="roundRect">
                <a:avLst/>
              </a:prstGeom>
              <a:gradFill>
                <a:gsLst>
                  <a:gs pos="12000">
                    <a:schemeClr val="accent1">
                      <a:lumMod val="5000"/>
                      <a:lumOff val="95000"/>
                    </a:schemeClr>
                  </a:gs>
                  <a:gs pos="100000">
                    <a:srgbClr val="009FDA">
                      <a:alpha val="66000"/>
                    </a:srgbClr>
                  </a:gs>
                </a:gsLst>
                <a:lin ang="660000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2" algn="ctr"/>
                <a:r>
                  <a:rPr lang="en-US" sz="1500" dirty="0">
                    <a:solidFill>
                      <a:srgbClr val="001965"/>
                    </a:solidFill>
                  </a:rPr>
                  <a:t>Generate and maintain evidence-based clinical practice guidelines</a:t>
                </a:r>
              </a:p>
            </p:txBody>
          </p:sp>
          <p:sp>
            <p:nvSpPr>
              <p:cNvPr id="26" name="Rounded Rectangle 25"/>
              <p:cNvSpPr/>
              <p:nvPr/>
            </p:nvSpPr>
            <p:spPr>
              <a:xfrm>
                <a:off x="1134870" y="2422250"/>
                <a:ext cx="825310" cy="731520"/>
              </a:xfrm>
              <a:prstGeom prst="roundRect">
                <a:avLst/>
              </a:prstGeom>
              <a:solidFill>
                <a:srgbClr val="EBFFFF"/>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rgbClr val="E0DED8">
                      <a:lumMod val="10000"/>
                    </a:srgbClr>
                  </a:solidFill>
                </a:endParaRPr>
              </a:p>
            </p:txBody>
          </p:sp>
          <p:pic>
            <p:nvPicPr>
              <p:cNvPr id="27" name="Picture 26"/>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200537" y="2445110"/>
                <a:ext cx="685800" cy="685800"/>
              </a:xfrm>
              <a:prstGeom prst="ellipse">
                <a:avLst/>
              </a:prstGeom>
            </p:spPr>
          </p:pic>
        </p:grpSp>
      </p:grpSp>
    </p:spTree>
    <p:extLst>
      <p:ext uri="{BB962C8B-B14F-4D97-AF65-F5344CB8AC3E}">
        <p14:creationId xmlns:p14="http://schemas.microsoft.com/office/powerpoint/2010/main" val="1086099105"/>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1467" y="687227"/>
            <a:ext cx="11347200" cy="521883"/>
          </a:xfrm>
        </p:spPr>
        <p:txBody>
          <a:bodyPr/>
          <a:lstStyle/>
          <a:p>
            <a:r>
              <a:rPr lang="en-US" dirty="0" smtClean="0"/>
              <a:t>Evidence-based medicine</a:t>
            </a:r>
            <a:endParaRPr lang="en-US" dirty="0"/>
          </a:p>
        </p:txBody>
      </p:sp>
      <p:sp>
        <p:nvSpPr>
          <p:cNvPr id="4" name="Slide Number Placeholder 3"/>
          <p:cNvSpPr>
            <a:spLocks noGrp="1"/>
          </p:cNvSpPr>
          <p:nvPr>
            <p:ph type="sldNum" sz="quarter" idx="10"/>
          </p:nvPr>
        </p:nvSpPr>
        <p:spPr/>
        <p:txBody>
          <a:bodyPr/>
          <a:lstStyle/>
          <a:p>
            <a:fld id="{3ADBF3DE-016F-4337-AB21-411C77A9FB5B}" type="slidenum">
              <a:rPr lang="en-GB" altLang="en-US" smtClean="0"/>
              <a:pPr/>
              <a:t>7</a:t>
            </a:fld>
            <a:endParaRPr lang="en-GB" altLang="en-US" dirty="0"/>
          </a:p>
        </p:txBody>
      </p:sp>
      <p:sp>
        <p:nvSpPr>
          <p:cNvPr id="5" name="TextBox 4"/>
          <p:cNvSpPr txBox="1"/>
          <p:nvPr/>
        </p:nvSpPr>
        <p:spPr>
          <a:xfrm>
            <a:off x="432115" y="6211248"/>
            <a:ext cx="8475260" cy="230832"/>
          </a:xfrm>
          <a:prstGeom prst="rect">
            <a:avLst/>
          </a:prstGeom>
          <a:noFill/>
        </p:spPr>
        <p:txBody>
          <a:bodyPr wrap="square" rtlCol="0">
            <a:spAutoFit/>
          </a:bodyPr>
          <a:lstStyle/>
          <a:p>
            <a:r>
              <a:rPr lang="en-US" sz="900" dirty="0" smtClean="0">
                <a:solidFill>
                  <a:srgbClr val="002060"/>
                </a:solidFill>
                <a:ea typeface="Verdana" panose="020B0604030504040204" pitchFamily="34" charset="0"/>
                <a:cs typeface="Verdana" panose="020B0604030504040204" pitchFamily="34" charset="0"/>
              </a:rPr>
              <a:t>Kruer MC, Steiner RD. </a:t>
            </a:r>
            <a:r>
              <a:rPr lang="en-US" sz="900" i="1" dirty="0" smtClean="0">
                <a:solidFill>
                  <a:srgbClr val="002060"/>
                </a:solidFill>
                <a:ea typeface="Verdana" panose="020B0604030504040204" pitchFamily="34" charset="0"/>
                <a:cs typeface="Verdana" panose="020B0604030504040204" pitchFamily="34" charset="0"/>
              </a:rPr>
              <a:t>Clin Genet</a:t>
            </a:r>
            <a:r>
              <a:rPr lang="en-US" sz="900" dirty="0" smtClean="0">
                <a:solidFill>
                  <a:srgbClr val="002060"/>
                </a:solidFill>
                <a:ea typeface="Verdana" panose="020B0604030504040204" pitchFamily="34" charset="0"/>
                <a:cs typeface="Verdana" panose="020B0604030504040204" pitchFamily="34" charset="0"/>
              </a:rPr>
              <a:t>. 2008;74(3):197-207.</a:t>
            </a:r>
          </a:p>
        </p:txBody>
      </p:sp>
      <p:sp>
        <p:nvSpPr>
          <p:cNvPr id="6" name="Rounded Rectangle 5"/>
          <p:cNvSpPr/>
          <p:nvPr/>
        </p:nvSpPr>
        <p:spPr>
          <a:xfrm>
            <a:off x="7556938" y="1901265"/>
            <a:ext cx="4035972" cy="3571638"/>
          </a:xfrm>
          <a:prstGeom prst="roundRect">
            <a:avLst>
              <a:gd name="adj" fmla="val 9352"/>
            </a:avLst>
          </a:prstGeom>
          <a:ln w="38100">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marL="0" lvl="1" indent="-95258" algn="ctr">
              <a:spcBef>
                <a:spcPts val="600"/>
              </a:spcBef>
              <a:spcAft>
                <a:spcPts val="600"/>
              </a:spcAft>
              <a:buClr>
                <a:srgbClr val="001965"/>
              </a:buClr>
            </a:pPr>
            <a:r>
              <a:rPr lang="en-US" b="1" dirty="0" smtClean="0">
                <a:solidFill>
                  <a:srgbClr val="001965"/>
                </a:solidFill>
              </a:rPr>
              <a:t>Challenges in </a:t>
            </a:r>
            <a:br>
              <a:rPr lang="en-US" b="1" dirty="0" smtClean="0">
                <a:solidFill>
                  <a:srgbClr val="001965"/>
                </a:solidFill>
              </a:rPr>
            </a:br>
            <a:r>
              <a:rPr lang="en-US" b="1" dirty="0" smtClean="0">
                <a:solidFill>
                  <a:srgbClr val="001965"/>
                </a:solidFill>
              </a:rPr>
              <a:t>Rare Diseases</a:t>
            </a:r>
          </a:p>
          <a:p>
            <a:pPr marL="342900" lvl="1" indent="-342900">
              <a:spcBef>
                <a:spcPts val="600"/>
              </a:spcBef>
              <a:spcAft>
                <a:spcPts val="600"/>
              </a:spcAft>
              <a:buClr>
                <a:srgbClr val="009FDA"/>
              </a:buClr>
              <a:buFont typeface="Arial" panose="020B0604020202020204" pitchFamily="34" charset="0"/>
              <a:buChar char="•"/>
            </a:pPr>
            <a:r>
              <a:rPr lang="en-US" sz="1600" dirty="0" smtClean="0">
                <a:solidFill>
                  <a:srgbClr val="001965"/>
                </a:solidFill>
              </a:rPr>
              <a:t>Limited number of patients to participate in clinical trials</a:t>
            </a:r>
          </a:p>
          <a:p>
            <a:pPr marL="342900" lvl="1" indent="-342900">
              <a:spcBef>
                <a:spcPts val="600"/>
              </a:spcBef>
              <a:spcAft>
                <a:spcPts val="600"/>
              </a:spcAft>
              <a:buClr>
                <a:srgbClr val="009FDA"/>
              </a:buClr>
              <a:buFont typeface="Arial" panose="020B0604020202020204" pitchFamily="34" charset="0"/>
              <a:buChar char="•"/>
            </a:pPr>
            <a:r>
              <a:rPr lang="en-US" sz="1600" dirty="0" smtClean="0">
                <a:solidFill>
                  <a:srgbClr val="001965"/>
                </a:solidFill>
              </a:rPr>
              <a:t>Population-based averages may not apply to all patients</a:t>
            </a:r>
          </a:p>
          <a:p>
            <a:pPr marL="342900" lvl="1" indent="-342900">
              <a:spcBef>
                <a:spcPts val="600"/>
              </a:spcBef>
              <a:spcAft>
                <a:spcPts val="600"/>
              </a:spcAft>
              <a:buClr>
                <a:srgbClr val="009FDA"/>
              </a:buClr>
              <a:buFont typeface="Arial" panose="020B0604020202020204" pitchFamily="34" charset="0"/>
              <a:buChar char="•"/>
            </a:pPr>
            <a:r>
              <a:rPr lang="en-US" sz="1600" dirty="0" smtClean="0">
                <a:solidFill>
                  <a:srgbClr val="001965"/>
                </a:solidFill>
              </a:rPr>
              <a:t>Need to rely on case reports and natural history studies</a:t>
            </a:r>
          </a:p>
        </p:txBody>
      </p:sp>
      <p:sp>
        <p:nvSpPr>
          <p:cNvPr id="8" name="Rounded Rectangle 7"/>
          <p:cNvSpPr/>
          <p:nvPr/>
        </p:nvSpPr>
        <p:spPr>
          <a:xfrm>
            <a:off x="-223520" y="2383789"/>
            <a:ext cx="7262450" cy="716224"/>
          </a:xfrm>
          <a:prstGeom prst="roundRect">
            <a:avLst/>
          </a:prstGeom>
          <a:solidFill>
            <a:srgbClr val="E0DED8">
              <a:alpha val="52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1" name="Content Placeholder 1"/>
          <p:cNvSpPr txBox="1">
            <a:spLocks/>
          </p:cNvSpPr>
          <p:nvPr/>
        </p:nvSpPr>
        <p:spPr bwMode="auto">
          <a:xfrm>
            <a:off x="445011" y="2533186"/>
            <a:ext cx="6655192" cy="806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216000" bIns="0" numCol="1" anchor="t" anchorCtr="0" compatLnSpc="1">
            <a:prstTxWarp prst="textNoShape">
              <a:avLst/>
            </a:prstTxWarp>
          </a:bodyPr>
          <a:lstStyle>
            <a:lvl1pPr marL="353475" indent="-353475" algn="l" rtl="0" eaLnBrk="0" fontAlgn="base" hangingPunct="0">
              <a:spcBef>
                <a:spcPct val="20000"/>
              </a:spcBef>
              <a:spcAft>
                <a:spcPct val="0"/>
              </a:spcAft>
              <a:buClr>
                <a:schemeClr val="accent1"/>
              </a:buClr>
              <a:buFont typeface="Verdana" panose="020B0604030504040204" pitchFamily="34" charset="0"/>
              <a:buChar char="•"/>
              <a:defRPr kern="1200">
                <a:solidFill>
                  <a:schemeClr val="accent2"/>
                </a:solidFill>
                <a:latin typeface="+mn-lt"/>
                <a:ea typeface="+mn-ea"/>
                <a:cs typeface="+mn-cs"/>
              </a:defRPr>
            </a:lvl1pPr>
            <a:lvl2pPr marL="715415" indent="-361942" algn="l" rtl="0" eaLnBrk="0" fontAlgn="base" hangingPunct="0">
              <a:spcBef>
                <a:spcPct val="20000"/>
              </a:spcBef>
              <a:spcAft>
                <a:spcPct val="0"/>
              </a:spcAft>
              <a:buClr>
                <a:schemeClr val="tx2"/>
              </a:buClr>
              <a:buFont typeface="Verdana" panose="020B0604030504040204" pitchFamily="34" charset="0"/>
              <a:buChar char="•"/>
              <a:defRPr sz="2133" kern="1200">
                <a:solidFill>
                  <a:schemeClr val="accent2"/>
                </a:solidFill>
                <a:latin typeface="+mn-lt"/>
                <a:ea typeface="+mn-ea"/>
                <a:cs typeface="+mn-cs"/>
              </a:defRPr>
            </a:lvl2pPr>
            <a:lvl3pPr marL="1077357" indent="-361942" algn="l" rtl="0" eaLnBrk="0" fontAlgn="base" hangingPunct="0">
              <a:spcBef>
                <a:spcPct val="20000"/>
              </a:spcBef>
              <a:spcAft>
                <a:spcPct val="0"/>
              </a:spcAft>
              <a:buClr>
                <a:schemeClr val="accent5"/>
              </a:buClr>
              <a:buFont typeface="Verdana" panose="020B0604030504040204" pitchFamily="34" charset="0"/>
              <a:buChar char="•"/>
              <a:defRPr sz="1867" kern="1200">
                <a:solidFill>
                  <a:schemeClr val="accent2"/>
                </a:solidFill>
                <a:latin typeface="+mn-lt"/>
                <a:ea typeface="+mn-ea"/>
                <a:cs typeface="+mn-cs"/>
              </a:defRPr>
            </a:lvl3pPr>
            <a:lvl4pPr marL="1314418" indent="-237061" algn="l" rtl="0" eaLnBrk="0" fontAlgn="base" hangingPunct="0">
              <a:spcBef>
                <a:spcPct val="20000"/>
              </a:spcBef>
              <a:spcAft>
                <a:spcPct val="0"/>
              </a:spcAft>
              <a:buClr>
                <a:schemeClr val="accent3"/>
              </a:buClr>
              <a:buFont typeface="Verdana" panose="020B0604030504040204" pitchFamily="34" charset="0"/>
              <a:buChar char="•"/>
              <a:defRPr sz="1600" kern="1200">
                <a:solidFill>
                  <a:schemeClr val="accent2"/>
                </a:solidFill>
                <a:latin typeface="+mn-lt"/>
                <a:ea typeface="+mn-ea"/>
                <a:cs typeface="+mn-cs"/>
              </a:defRPr>
            </a:lvl4pPr>
            <a:lvl5pPr marL="1676358" indent="-245527" algn="l" rtl="0" eaLnBrk="0" fontAlgn="base" hangingPunct="0">
              <a:spcBef>
                <a:spcPct val="20000"/>
              </a:spcBef>
              <a:spcAft>
                <a:spcPct val="0"/>
              </a:spcAft>
              <a:buClr>
                <a:srgbClr val="001423"/>
              </a:buClr>
              <a:buFont typeface="Verdana" panose="020B0604030504040204" pitchFamily="34" charset="0"/>
              <a:buChar char="•"/>
              <a:defRPr sz="1467" kern="1200">
                <a:solidFill>
                  <a:schemeClr val="accent2"/>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0" indent="0">
              <a:buClr>
                <a:srgbClr val="009FDA"/>
              </a:buClr>
              <a:buFont typeface="Verdana" panose="020B0604030504040204" pitchFamily="34" charset="0"/>
              <a:buNone/>
            </a:pPr>
            <a:r>
              <a:rPr lang="en-US" sz="1400" dirty="0" smtClean="0">
                <a:solidFill>
                  <a:srgbClr val="001965"/>
                </a:solidFill>
              </a:rPr>
              <a:t>Predefined search strategies are used to find and apply the current, best available evidence from research for the care of individual patients</a:t>
            </a:r>
          </a:p>
          <a:p>
            <a:pPr marL="0" indent="0">
              <a:buClr>
                <a:srgbClr val="009FDA"/>
              </a:buClr>
              <a:buFont typeface="Verdana" panose="020B0604030504040204" pitchFamily="34" charset="0"/>
              <a:buNone/>
            </a:pPr>
            <a:endParaRPr lang="en-US" dirty="0" smtClean="0">
              <a:solidFill>
                <a:srgbClr val="001965"/>
              </a:solidFill>
            </a:endParaRPr>
          </a:p>
          <a:p>
            <a:pPr marL="0" indent="0">
              <a:buClr>
                <a:srgbClr val="009FDA"/>
              </a:buClr>
              <a:buFont typeface="Verdana" panose="020B0604030504040204" pitchFamily="34" charset="0"/>
              <a:buNone/>
            </a:pPr>
            <a:endParaRPr lang="en-US" dirty="0">
              <a:solidFill>
                <a:srgbClr val="001965"/>
              </a:solidFill>
            </a:endParaRPr>
          </a:p>
        </p:txBody>
      </p:sp>
      <p:sp>
        <p:nvSpPr>
          <p:cNvPr id="2" name="Content Placeholder 1"/>
          <p:cNvSpPr>
            <a:spLocks noGrp="1"/>
          </p:cNvSpPr>
          <p:nvPr>
            <p:ph idx="1"/>
          </p:nvPr>
        </p:nvSpPr>
        <p:spPr>
          <a:xfrm>
            <a:off x="427038" y="1748223"/>
            <a:ext cx="6341624" cy="597520"/>
          </a:xfrm>
        </p:spPr>
        <p:txBody>
          <a:bodyPr/>
          <a:lstStyle/>
          <a:p>
            <a:pPr marL="0" indent="0" algn="ctr">
              <a:buNone/>
            </a:pPr>
            <a:r>
              <a:rPr lang="en-US" dirty="0" smtClean="0"/>
              <a:t>Evidence-based medicine uses empirically collected evidence to guide clinical decision-making</a:t>
            </a:r>
            <a:endParaRPr lang="en-US" dirty="0"/>
          </a:p>
          <a:p>
            <a:pPr marL="0" indent="0">
              <a:buNone/>
            </a:pPr>
            <a:endParaRPr lang="en-US" dirty="0"/>
          </a:p>
        </p:txBody>
      </p:sp>
      <p:sp>
        <p:nvSpPr>
          <p:cNvPr id="9" name="Rounded Rectangle 8"/>
          <p:cNvSpPr/>
          <p:nvPr/>
        </p:nvSpPr>
        <p:spPr>
          <a:xfrm>
            <a:off x="-223521" y="3538549"/>
            <a:ext cx="7262449" cy="716224"/>
          </a:xfrm>
          <a:prstGeom prst="roundRect">
            <a:avLst/>
          </a:prstGeom>
          <a:solidFill>
            <a:srgbClr val="E0DED8">
              <a:alpha val="52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Content Placeholder 1"/>
          <p:cNvSpPr txBox="1">
            <a:spLocks/>
          </p:cNvSpPr>
          <p:nvPr/>
        </p:nvSpPr>
        <p:spPr bwMode="auto">
          <a:xfrm>
            <a:off x="445010" y="3679212"/>
            <a:ext cx="6553279" cy="881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216000" bIns="0" numCol="1" anchor="t" anchorCtr="0" compatLnSpc="1">
            <a:prstTxWarp prst="textNoShape">
              <a:avLst/>
            </a:prstTxWarp>
          </a:bodyPr>
          <a:lstStyle>
            <a:lvl1pPr marL="353475" indent="-353475" algn="l" rtl="0" eaLnBrk="0" fontAlgn="base" hangingPunct="0">
              <a:spcBef>
                <a:spcPct val="20000"/>
              </a:spcBef>
              <a:spcAft>
                <a:spcPct val="0"/>
              </a:spcAft>
              <a:buClr>
                <a:schemeClr val="accent1"/>
              </a:buClr>
              <a:buFont typeface="Verdana" panose="020B0604030504040204" pitchFamily="34" charset="0"/>
              <a:buChar char="•"/>
              <a:defRPr kern="1200">
                <a:solidFill>
                  <a:schemeClr val="accent2"/>
                </a:solidFill>
                <a:latin typeface="+mn-lt"/>
                <a:ea typeface="+mn-ea"/>
                <a:cs typeface="+mn-cs"/>
              </a:defRPr>
            </a:lvl1pPr>
            <a:lvl2pPr marL="715415" indent="-361942" algn="l" rtl="0" eaLnBrk="0" fontAlgn="base" hangingPunct="0">
              <a:spcBef>
                <a:spcPct val="20000"/>
              </a:spcBef>
              <a:spcAft>
                <a:spcPct val="0"/>
              </a:spcAft>
              <a:buClr>
                <a:schemeClr val="tx2"/>
              </a:buClr>
              <a:buFont typeface="Verdana" panose="020B0604030504040204" pitchFamily="34" charset="0"/>
              <a:buChar char="•"/>
              <a:defRPr sz="2133" kern="1200">
                <a:solidFill>
                  <a:schemeClr val="accent2"/>
                </a:solidFill>
                <a:latin typeface="+mn-lt"/>
                <a:ea typeface="+mn-ea"/>
                <a:cs typeface="+mn-cs"/>
              </a:defRPr>
            </a:lvl2pPr>
            <a:lvl3pPr marL="1077357" indent="-361942" algn="l" rtl="0" eaLnBrk="0" fontAlgn="base" hangingPunct="0">
              <a:spcBef>
                <a:spcPct val="20000"/>
              </a:spcBef>
              <a:spcAft>
                <a:spcPct val="0"/>
              </a:spcAft>
              <a:buClr>
                <a:schemeClr val="accent5"/>
              </a:buClr>
              <a:buFont typeface="Verdana" panose="020B0604030504040204" pitchFamily="34" charset="0"/>
              <a:buChar char="•"/>
              <a:defRPr sz="1867" kern="1200">
                <a:solidFill>
                  <a:schemeClr val="accent2"/>
                </a:solidFill>
                <a:latin typeface="+mn-lt"/>
                <a:ea typeface="+mn-ea"/>
                <a:cs typeface="+mn-cs"/>
              </a:defRPr>
            </a:lvl3pPr>
            <a:lvl4pPr marL="1314418" indent="-237061" algn="l" rtl="0" eaLnBrk="0" fontAlgn="base" hangingPunct="0">
              <a:spcBef>
                <a:spcPct val="20000"/>
              </a:spcBef>
              <a:spcAft>
                <a:spcPct val="0"/>
              </a:spcAft>
              <a:buClr>
                <a:schemeClr val="accent3"/>
              </a:buClr>
              <a:buFont typeface="Verdana" panose="020B0604030504040204" pitchFamily="34" charset="0"/>
              <a:buChar char="•"/>
              <a:defRPr sz="1600" kern="1200">
                <a:solidFill>
                  <a:schemeClr val="accent2"/>
                </a:solidFill>
                <a:latin typeface="+mn-lt"/>
                <a:ea typeface="+mn-ea"/>
                <a:cs typeface="+mn-cs"/>
              </a:defRPr>
            </a:lvl4pPr>
            <a:lvl5pPr marL="1676358" indent="-245527" algn="l" rtl="0" eaLnBrk="0" fontAlgn="base" hangingPunct="0">
              <a:spcBef>
                <a:spcPct val="20000"/>
              </a:spcBef>
              <a:spcAft>
                <a:spcPct val="0"/>
              </a:spcAft>
              <a:buClr>
                <a:srgbClr val="001423"/>
              </a:buClr>
              <a:buFont typeface="Verdana" panose="020B0604030504040204" pitchFamily="34" charset="0"/>
              <a:buChar char="•"/>
              <a:defRPr sz="1467" kern="1200">
                <a:solidFill>
                  <a:schemeClr val="accent2"/>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0" indent="0">
              <a:buClr>
                <a:srgbClr val="009FDA"/>
              </a:buClr>
              <a:buFont typeface="Verdana" panose="020B0604030504040204" pitchFamily="34" charset="0"/>
              <a:buNone/>
            </a:pPr>
            <a:r>
              <a:rPr lang="en-US" sz="1400" dirty="0" smtClean="0">
                <a:solidFill>
                  <a:srgbClr val="001965"/>
                </a:solidFill>
              </a:rPr>
              <a:t>Ranks available literature/evidence by placing more weight on sources in which bias has been minimized (ie, randomized clinical trials)</a:t>
            </a:r>
          </a:p>
          <a:p>
            <a:pPr marL="0" indent="0">
              <a:buClr>
                <a:srgbClr val="009FDA"/>
              </a:buClr>
              <a:buFont typeface="Verdana" panose="020B0604030504040204" pitchFamily="34" charset="0"/>
              <a:buNone/>
            </a:pPr>
            <a:endParaRPr lang="en-US" sz="1400" dirty="0" smtClean="0">
              <a:solidFill>
                <a:srgbClr val="001965"/>
              </a:solidFill>
            </a:endParaRPr>
          </a:p>
          <a:p>
            <a:pPr marL="0" indent="0">
              <a:buClr>
                <a:srgbClr val="009FDA"/>
              </a:buClr>
              <a:buFont typeface="Verdana" panose="020B0604030504040204" pitchFamily="34" charset="0"/>
              <a:buNone/>
            </a:pPr>
            <a:endParaRPr lang="en-US" sz="1400" dirty="0">
              <a:solidFill>
                <a:srgbClr val="001965"/>
              </a:solidFill>
            </a:endParaRPr>
          </a:p>
        </p:txBody>
      </p:sp>
      <p:sp>
        <p:nvSpPr>
          <p:cNvPr id="10" name="Rounded Rectangle 9"/>
          <p:cNvSpPr/>
          <p:nvPr/>
        </p:nvSpPr>
        <p:spPr>
          <a:xfrm>
            <a:off x="-223520" y="4759671"/>
            <a:ext cx="7262450" cy="713232"/>
          </a:xfrm>
          <a:prstGeom prst="roundRect">
            <a:avLst/>
          </a:prstGeom>
          <a:solidFill>
            <a:srgbClr val="E0DED8">
              <a:alpha val="52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3" name="Content Placeholder 1"/>
          <p:cNvSpPr txBox="1">
            <a:spLocks/>
          </p:cNvSpPr>
          <p:nvPr/>
        </p:nvSpPr>
        <p:spPr bwMode="auto">
          <a:xfrm>
            <a:off x="434851" y="4905422"/>
            <a:ext cx="6346262" cy="526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216000" bIns="0" numCol="1" anchor="t" anchorCtr="0" compatLnSpc="1">
            <a:prstTxWarp prst="textNoShape">
              <a:avLst/>
            </a:prstTxWarp>
          </a:bodyPr>
          <a:lstStyle>
            <a:lvl1pPr marL="353475" indent="-353475" algn="l" rtl="0" eaLnBrk="0" fontAlgn="base" hangingPunct="0">
              <a:spcBef>
                <a:spcPct val="20000"/>
              </a:spcBef>
              <a:spcAft>
                <a:spcPct val="0"/>
              </a:spcAft>
              <a:buClr>
                <a:schemeClr val="accent1"/>
              </a:buClr>
              <a:buFont typeface="Verdana" panose="020B0604030504040204" pitchFamily="34" charset="0"/>
              <a:buChar char="•"/>
              <a:defRPr kern="1200">
                <a:solidFill>
                  <a:schemeClr val="accent2"/>
                </a:solidFill>
                <a:latin typeface="+mn-lt"/>
                <a:ea typeface="+mn-ea"/>
                <a:cs typeface="+mn-cs"/>
              </a:defRPr>
            </a:lvl1pPr>
            <a:lvl2pPr marL="715415" indent="-361942" algn="l" rtl="0" eaLnBrk="0" fontAlgn="base" hangingPunct="0">
              <a:spcBef>
                <a:spcPct val="20000"/>
              </a:spcBef>
              <a:spcAft>
                <a:spcPct val="0"/>
              </a:spcAft>
              <a:buClr>
                <a:schemeClr val="tx2"/>
              </a:buClr>
              <a:buFont typeface="Verdana" panose="020B0604030504040204" pitchFamily="34" charset="0"/>
              <a:buChar char="•"/>
              <a:defRPr sz="2133" kern="1200">
                <a:solidFill>
                  <a:schemeClr val="accent2"/>
                </a:solidFill>
                <a:latin typeface="+mn-lt"/>
                <a:ea typeface="+mn-ea"/>
                <a:cs typeface="+mn-cs"/>
              </a:defRPr>
            </a:lvl2pPr>
            <a:lvl3pPr marL="1077357" indent="-361942" algn="l" rtl="0" eaLnBrk="0" fontAlgn="base" hangingPunct="0">
              <a:spcBef>
                <a:spcPct val="20000"/>
              </a:spcBef>
              <a:spcAft>
                <a:spcPct val="0"/>
              </a:spcAft>
              <a:buClr>
                <a:schemeClr val="accent5"/>
              </a:buClr>
              <a:buFont typeface="Verdana" panose="020B0604030504040204" pitchFamily="34" charset="0"/>
              <a:buChar char="•"/>
              <a:defRPr sz="1867" kern="1200">
                <a:solidFill>
                  <a:schemeClr val="accent2"/>
                </a:solidFill>
                <a:latin typeface="+mn-lt"/>
                <a:ea typeface="+mn-ea"/>
                <a:cs typeface="+mn-cs"/>
              </a:defRPr>
            </a:lvl3pPr>
            <a:lvl4pPr marL="1314418" indent="-237061" algn="l" rtl="0" eaLnBrk="0" fontAlgn="base" hangingPunct="0">
              <a:spcBef>
                <a:spcPct val="20000"/>
              </a:spcBef>
              <a:spcAft>
                <a:spcPct val="0"/>
              </a:spcAft>
              <a:buClr>
                <a:schemeClr val="accent3"/>
              </a:buClr>
              <a:buFont typeface="Verdana" panose="020B0604030504040204" pitchFamily="34" charset="0"/>
              <a:buChar char="•"/>
              <a:defRPr sz="1600" kern="1200">
                <a:solidFill>
                  <a:schemeClr val="accent2"/>
                </a:solidFill>
                <a:latin typeface="+mn-lt"/>
                <a:ea typeface="+mn-ea"/>
                <a:cs typeface="+mn-cs"/>
              </a:defRPr>
            </a:lvl4pPr>
            <a:lvl5pPr marL="1676358" indent="-245527" algn="l" rtl="0" eaLnBrk="0" fontAlgn="base" hangingPunct="0">
              <a:spcBef>
                <a:spcPct val="20000"/>
              </a:spcBef>
              <a:spcAft>
                <a:spcPct val="0"/>
              </a:spcAft>
              <a:buClr>
                <a:srgbClr val="001423"/>
              </a:buClr>
              <a:buFont typeface="Verdana" panose="020B0604030504040204" pitchFamily="34" charset="0"/>
              <a:buChar char="•"/>
              <a:defRPr sz="1467" kern="1200">
                <a:solidFill>
                  <a:schemeClr val="accent2"/>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marL="0" indent="0">
              <a:buClr>
                <a:srgbClr val="009FDA"/>
              </a:buClr>
              <a:buFont typeface="Verdana" panose="020B0604030504040204" pitchFamily="34" charset="0"/>
              <a:buNone/>
            </a:pPr>
            <a:r>
              <a:rPr lang="en-US" sz="1400" dirty="0" smtClean="0">
                <a:solidFill>
                  <a:srgbClr val="001965"/>
                </a:solidFill>
              </a:rPr>
              <a:t>Establishes diagnostic, screening, and management approaches for </a:t>
            </a:r>
            <a:r>
              <a:rPr lang="en-US" sz="1400" b="1" dirty="0" smtClean="0">
                <a:solidFill>
                  <a:srgbClr val="009FDA"/>
                </a:solidFill>
              </a:rPr>
              <a:t>individual</a:t>
            </a:r>
            <a:r>
              <a:rPr lang="en-US" sz="1400" dirty="0" smtClean="0">
                <a:solidFill>
                  <a:srgbClr val="009FDA"/>
                </a:solidFill>
              </a:rPr>
              <a:t> </a:t>
            </a:r>
            <a:r>
              <a:rPr lang="en-US" sz="1400" dirty="0" smtClean="0">
                <a:solidFill>
                  <a:srgbClr val="001965"/>
                </a:solidFill>
              </a:rPr>
              <a:t>patients based on findings from the total </a:t>
            </a:r>
            <a:r>
              <a:rPr lang="en-US" sz="1400" b="1" dirty="0" smtClean="0">
                <a:solidFill>
                  <a:srgbClr val="009FDA"/>
                </a:solidFill>
              </a:rPr>
              <a:t>population</a:t>
            </a:r>
          </a:p>
          <a:p>
            <a:pPr marL="0" indent="0">
              <a:buClr>
                <a:srgbClr val="009FDA"/>
              </a:buClr>
              <a:buFont typeface="Verdana" panose="020B0604030504040204" pitchFamily="34" charset="0"/>
              <a:buNone/>
            </a:pPr>
            <a:endParaRPr lang="en-US" sz="1400" dirty="0">
              <a:solidFill>
                <a:srgbClr val="001965"/>
              </a:solidFill>
            </a:endParaRPr>
          </a:p>
        </p:txBody>
      </p:sp>
    </p:spTree>
    <p:extLst>
      <p:ext uri="{BB962C8B-B14F-4D97-AF65-F5344CB8AC3E}">
        <p14:creationId xmlns:p14="http://schemas.microsoft.com/office/powerpoint/2010/main" val="279812133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What is GRADE?</a:t>
            </a:r>
            <a:endParaRPr lang="en-US" dirty="0"/>
          </a:p>
        </p:txBody>
      </p:sp>
      <p:sp>
        <p:nvSpPr>
          <p:cNvPr id="4" name="Slide Number Placeholder 3"/>
          <p:cNvSpPr>
            <a:spLocks noGrp="1"/>
          </p:cNvSpPr>
          <p:nvPr>
            <p:ph type="sldNum" sz="quarter" idx="10"/>
          </p:nvPr>
        </p:nvSpPr>
        <p:spPr/>
        <p:txBody>
          <a:bodyPr/>
          <a:lstStyle/>
          <a:p>
            <a:fld id="{3ADBF3DE-016F-4337-AB21-411C77A9FB5B}" type="slidenum">
              <a:rPr lang="en-GB" altLang="en-US" smtClean="0"/>
              <a:pPr/>
              <a:t>8</a:t>
            </a:fld>
            <a:endParaRPr lang="en-GB" altLang="en-US" dirty="0"/>
          </a:p>
        </p:txBody>
      </p:sp>
      <p:sp>
        <p:nvSpPr>
          <p:cNvPr id="6" name="TextBox 5"/>
          <p:cNvSpPr txBox="1"/>
          <p:nvPr/>
        </p:nvSpPr>
        <p:spPr>
          <a:xfrm>
            <a:off x="425329" y="6204432"/>
            <a:ext cx="7828547" cy="230832"/>
          </a:xfrm>
          <a:prstGeom prst="rect">
            <a:avLst/>
          </a:prstGeom>
          <a:noFill/>
        </p:spPr>
        <p:txBody>
          <a:bodyPr wrap="square" rtlCol="0">
            <a:spAutoFit/>
          </a:bodyPr>
          <a:lstStyle/>
          <a:p>
            <a:r>
              <a:rPr lang="en-US" sz="900" dirty="0" err="1" smtClean="0">
                <a:solidFill>
                  <a:srgbClr val="002060"/>
                </a:solidFill>
                <a:ea typeface="Verdana" panose="020B0604030504040204" pitchFamily="34" charset="0"/>
                <a:cs typeface="Verdana" panose="020B0604030504040204" pitchFamily="34" charset="0"/>
              </a:rPr>
              <a:t>Pai</a:t>
            </a:r>
            <a:r>
              <a:rPr lang="en-US" sz="900" dirty="0" smtClean="0">
                <a:solidFill>
                  <a:srgbClr val="002060"/>
                </a:solidFill>
                <a:ea typeface="Verdana" panose="020B0604030504040204" pitchFamily="34" charset="0"/>
                <a:cs typeface="Verdana" panose="020B0604030504040204" pitchFamily="34" charset="0"/>
              </a:rPr>
              <a:t> M et al</a:t>
            </a:r>
            <a:r>
              <a:rPr lang="en-US" sz="900" dirty="0">
                <a:solidFill>
                  <a:srgbClr val="002060"/>
                </a:solidFill>
                <a:ea typeface="Verdana" panose="020B0604030504040204" pitchFamily="34" charset="0"/>
                <a:cs typeface="Verdana" panose="020B0604030504040204" pitchFamily="34" charset="0"/>
              </a:rPr>
              <a:t>. </a:t>
            </a:r>
            <a:r>
              <a:rPr lang="en-US" sz="900" i="1" dirty="0" smtClean="0">
                <a:solidFill>
                  <a:srgbClr val="002060"/>
                </a:solidFill>
                <a:ea typeface="Verdana" panose="020B0604030504040204" pitchFamily="34" charset="0"/>
                <a:cs typeface="Verdana" panose="020B0604030504040204" pitchFamily="34" charset="0"/>
              </a:rPr>
              <a:t>Rare Dis</a:t>
            </a:r>
            <a:r>
              <a:rPr lang="en-US" sz="900" dirty="0" smtClean="0">
                <a:solidFill>
                  <a:srgbClr val="002060"/>
                </a:solidFill>
                <a:ea typeface="Verdana" panose="020B0604030504040204" pitchFamily="34" charset="0"/>
                <a:cs typeface="Verdana" panose="020B0604030504040204" pitchFamily="34" charset="0"/>
              </a:rPr>
              <a:t>. 2015;3(1). E1058643. </a:t>
            </a:r>
            <a:endParaRPr lang="en-US" sz="900" dirty="0">
              <a:solidFill>
                <a:srgbClr val="002060"/>
              </a:solidFill>
              <a:ea typeface="Verdana" panose="020B0604030504040204" pitchFamily="34" charset="0"/>
              <a:cs typeface="Verdana" panose="020B0604030504040204" pitchFamily="34" charset="0"/>
            </a:endParaRPr>
          </a:p>
        </p:txBody>
      </p:sp>
      <p:sp>
        <p:nvSpPr>
          <p:cNvPr id="14" name="Content Placeholder 1"/>
          <p:cNvSpPr>
            <a:spLocks noGrp="1"/>
          </p:cNvSpPr>
          <p:nvPr>
            <p:ph idx="1"/>
          </p:nvPr>
        </p:nvSpPr>
        <p:spPr>
          <a:xfrm>
            <a:off x="422399" y="1749631"/>
            <a:ext cx="10931401" cy="3941052"/>
          </a:xfrm>
        </p:spPr>
        <p:txBody>
          <a:bodyPr/>
          <a:lstStyle/>
          <a:p>
            <a:pPr>
              <a:spcBef>
                <a:spcPts val="600"/>
              </a:spcBef>
            </a:pPr>
            <a:r>
              <a:rPr lang="en-CA" sz="2000" b="1" dirty="0" smtClean="0">
                <a:solidFill>
                  <a:schemeClr val="accent1"/>
                </a:solidFill>
                <a:cs typeface="Arial" pitchFamily="34" charset="0"/>
              </a:rPr>
              <a:t>G</a:t>
            </a:r>
            <a:r>
              <a:rPr lang="en-CA" dirty="0" smtClean="0">
                <a:cs typeface="Arial" pitchFamily="34" charset="0"/>
              </a:rPr>
              <a:t>rading </a:t>
            </a:r>
            <a:r>
              <a:rPr lang="en-CA" dirty="0">
                <a:cs typeface="Arial" pitchFamily="34" charset="0"/>
              </a:rPr>
              <a:t>of </a:t>
            </a:r>
            <a:r>
              <a:rPr lang="en-CA" sz="2000" b="1" dirty="0">
                <a:solidFill>
                  <a:schemeClr val="accent1"/>
                </a:solidFill>
                <a:cs typeface="Arial" pitchFamily="34" charset="0"/>
              </a:rPr>
              <a:t>R</a:t>
            </a:r>
            <a:r>
              <a:rPr lang="en-CA" dirty="0">
                <a:cs typeface="Arial" pitchFamily="34" charset="0"/>
              </a:rPr>
              <a:t>ecommendations, </a:t>
            </a:r>
            <a:r>
              <a:rPr lang="en-CA" sz="2000" b="1" dirty="0">
                <a:solidFill>
                  <a:schemeClr val="accent1"/>
                </a:solidFill>
                <a:cs typeface="Arial" pitchFamily="34" charset="0"/>
              </a:rPr>
              <a:t>A</a:t>
            </a:r>
            <a:r>
              <a:rPr lang="en-CA" dirty="0">
                <a:cs typeface="Arial" pitchFamily="34" charset="0"/>
              </a:rPr>
              <a:t>ssessment, </a:t>
            </a:r>
            <a:r>
              <a:rPr lang="en-CA" sz="2000" b="1" dirty="0">
                <a:solidFill>
                  <a:schemeClr val="accent1"/>
                </a:solidFill>
                <a:cs typeface="Arial" pitchFamily="34" charset="0"/>
              </a:rPr>
              <a:t>D</a:t>
            </a:r>
            <a:r>
              <a:rPr lang="en-CA" dirty="0">
                <a:cs typeface="Arial" pitchFamily="34" charset="0"/>
              </a:rPr>
              <a:t>evelopment and </a:t>
            </a:r>
            <a:r>
              <a:rPr lang="en-CA" sz="2000" b="1" dirty="0">
                <a:solidFill>
                  <a:schemeClr val="accent1"/>
                </a:solidFill>
                <a:cs typeface="Arial" pitchFamily="34" charset="0"/>
              </a:rPr>
              <a:t>E</a:t>
            </a:r>
            <a:r>
              <a:rPr lang="en-CA" dirty="0">
                <a:cs typeface="Arial" pitchFamily="34" charset="0"/>
              </a:rPr>
              <a:t>valuation</a:t>
            </a:r>
          </a:p>
          <a:p>
            <a:pPr lvl="1">
              <a:spcBef>
                <a:spcPts val="600"/>
              </a:spcBef>
            </a:pPr>
            <a:r>
              <a:rPr lang="en-CA" sz="1400" dirty="0">
                <a:cs typeface="Arial" pitchFamily="34" charset="0"/>
              </a:rPr>
              <a:t>Method of grading quality of evidence and strength of recommendations in </a:t>
            </a:r>
            <a:r>
              <a:rPr lang="en-CA" sz="1400" dirty="0" smtClean="0">
                <a:cs typeface="Arial" pitchFamily="34" charset="0"/>
              </a:rPr>
              <a:t>guidelines</a:t>
            </a:r>
            <a:endParaRPr lang="en-CA" sz="1400" dirty="0">
              <a:cs typeface="Arial" pitchFamily="34" charset="0"/>
            </a:endParaRPr>
          </a:p>
          <a:p>
            <a:pPr>
              <a:spcBef>
                <a:spcPts val="600"/>
              </a:spcBef>
            </a:pPr>
            <a:r>
              <a:rPr lang="en-CA" dirty="0">
                <a:cs typeface="Arial" pitchFamily="34" charset="0"/>
              </a:rPr>
              <a:t>Used by over 80 international organizations to produce rigorous, </a:t>
            </a:r>
            <a:r>
              <a:rPr lang="en-CA" dirty="0" smtClean="0">
                <a:cs typeface="Arial" pitchFamily="34" charset="0"/>
              </a:rPr>
              <a:t>transparent, </a:t>
            </a:r>
            <a:r>
              <a:rPr lang="en-CA" dirty="0">
                <a:cs typeface="Arial" pitchFamily="34" charset="0"/>
              </a:rPr>
              <a:t>and sensible clinical practice guidelines </a:t>
            </a:r>
            <a:endParaRPr lang="en-CA" dirty="0" smtClean="0">
              <a:cs typeface="Arial" pitchFamily="34" charset="0"/>
            </a:endParaRPr>
          </a:p>
        </p:txBody>
      </p:sp>
      <p:sp>
        <p:nvSpPr>
          <p:cNvPr id="15" name="Rounded Rectangle 14"/>
          <p:cNvSpPr/>
          <p:nvPr/>
        </p:nvSpPr>
        <p:spPr>
          <a:xfrm>
            <a:off x="7816645" y="3637082"/>
            <a:ext cx="4919140" cy="1213534"/>
          </a:xfrm>
          <a:prstGeom prst="roundRect">
            <a:avLst/>
          </a:prstGeom>
          <a:ln/>
        </p:spPr>
        <p:style>
          <a:lnRef idx="2">
            <a:schemeClr val="dk1">
              <a:shade val="50000"/>
            </a:schemeClr>
          </a:lnRef>
          <a:fillRef idx="1">
            <a:schemeClr val="dk1"/>
          </a:fillRef>
          <a:effectRef idx="0">
            <a:schemeClr val="dk1"/>
          </a:effectRef>
          <a:fontRef idx="minor">
            <a:schemeClr val="lt1"/>
          </a:fontRef>
        </p:style>
        <p:txBody>
          <a:bodyPr rIns="548640" rtlCol="0" anchor="ctr"/>
          <a:lstStyle/>
          <a:p>
            <a:pPr algn="ctr"/>
            <a:r>
              <a:rPr lang="en-US" b="1" dirty="0" smtClean="0">
                <a:solidFill>
                  <a:srgbClr val="FFFFFF"/>
                </a:solidFill>
              </a:rPr>
              <a:t>GRADE can be applied to rare diseases </a:t>
            </a:r>
            <a:br>
              <a:rPr lang="en-US" b="1" dirty="0" smtClean="0">
                <a:solidFill>
                  <a:srgbClr val="FFFFFF"/>
                </a:solidFill>
              </a:rPr>
            </a:br>
            <a:r>
              <a:rPr lang="en-US" b="1" dirty="0" smtClean="0">
                <a:solidFill>
                  <a:srgbClr val="FFFFFF"/>
                </a:solidFill>
              </a:rPr>
              <a:t>like hemophilia</a:t>
            </a:r>
            <a:endParaRPr lang="en-US" b="1" dirty="0">
              <a:solidFill>
                <a:srgbClr val="FFFFFF"/>
              </a:solidFill>
            </a:endParaRPr>
          </a:p>
        </p:txBody>
      </p:sp>
      <p:grpSp>
        <p:nvGrpSpPr>
          <p:cNvPr id="16" name="Group 15"/>
          <p:cNvGrpSpPr/>
          <p:nvPr/>
        </p:nvGrpSpPr>
        <p:grpSpPr>
          <a:xfrm>
            <a:off x="765362" y="3410790"/>
            <a:ext cx="6475383" cy="1688883"/>
            <a:chOff x="5515275" y="1816316"/>
            <a:chExt cx="6475383" cy="1688883"/>
          </a:xfrm>
        </p:grpSpPr>
        <p:sp>
          <p:nvSpPr>
            <p:cNvPr id="17" name="Rounded Rectangle 16"/>
            <p:cNvSpPr/>
            <p:nvPr/>
          </p:nvSpPr>
          <p:spPr>
            <a:xfrm>
              <a:off x="5515275" y="1816316"/>
              <a:ext cx="2656573" cy="549368"/>
            </a:xfrm>
            <a:prstGeom prst="roundRect">
              <a:avLst/>
            </a:prstGeom>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rgbClr val="FFFFFF"/>
                  </a:solidFill>
                </a:rPr>
                <a:t>Appraisal of evidence</a:t>
              </a:r>
              <a:endParaRPr lang="en-US" sz="1600" dirty="0">
                <a:solidFill>
                  <a:srgbClr val="FFFFFF"/>
                </a:solidFill>
              </a:endParaRPr>
            </a:p>
          </p:txBody>
        </p:sp>
        <p:sp>
          <p:nvSpPr>
            <p:cNvPr id="18" name="Rounded Rectangle 17"/>
            <p:cNvSpPr/>
            <p:nvPr/>
          </p:nvSpPr>
          <p:spPr>
            <a:xfrm>
              <a:off x="9334085" y="1816316"/>
              <a:ext cx="2656573" cy="549368"/>
            </a:xfrm>
            <a:prstGeom prst="roundRect">
              <a:avLst/>
            </a:prstGeom>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rgbClr val="FFFFFF"/>
                  </a:solidFill>
                </a:rPr>
                <a:t>Evidence profile</a:t>
              </a:r>
              <a:endParaRPr lang="en-US" sz="1600" dirty="0">
                <a:solidFill>
                  <a:srgbClr val="FFFFFF"/>
                </a:solidFill>
              </a:endParaRPr>
            </a:p>
          </p:txBody>
        </p:sp>
        <p:sp>
          <p:nvSpPr>
            <p:cNvPr id="19" name="Rounded Rectangle 18"/>
            <p:cNvSpPr/>
            <p:nvPr/>
          </p:nvSpPr>
          <p:spPr>
            <a:xfrm>
              <a:off x="5515275" y="2656968"/>
              <a:ext cx="2656573" cy="848231"/>
            </a:xfrm>
            <a:prstGeom prst="roundRect">
              <a:avLst/>
            </a:prstGeom>
            <a:solidFill>
              <a:srgbClr val="3F9C35"/>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rgbClr val="FFFFFF"/>
                  </a:solidFill>
                </a:rPr>
                <a:t>Evidence recommendations</a:t>
              </a:r>
              <a:endParaRPr lang="en-US" sz="1600" dirty="0">
                <a:solidFill>
                  <a:srgbClr val="FFFFFF"/>
                </a:solidFill>
              </a:endParaRPr>
            </a:p>
          </p:txBody>
        </p:sp>
        <p:sp>
          <p:nvSpPr>
            <p:cNvPr id="20" name="Rounded Rectangle 19"/>
            <p:cNvSpPr/>
            <p:nvPr/>
          </p:nvSpPr>
          <p:spPr>
            <a:xfrm>
              <a:off x="9334085" y="2656968"/>
              <a:ext cx="2656573" cy="848231"/>
            </a:xfrm>
            <a:prstGeom prst="roundRect">
              <a:avLst/>
            </a:prstGeom>
            <a:solidFill>
              <a:srgbClr val="3F9C35"/>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rgbClr val="FFFFFF"/>
                  </a:solidFill>
                </a:rPr>
                <a:t>Evidence to recommendation framework</a:t>
              </a:r>
              <a:endParaRPr lang="en-US" sz="1600" dirty="0">
                <a:solidFill>
                  <a:srgbClr val="FFFFFF"/>
                </a:solidFill>
              </a:endParaRPr>
            </a:p>
          </p:txBody>
        </p:sp>
        <p:sp>
          <p:nvSpPr>
            <p:cNvPr id="21" name="Right Arrow 20"/>
            <p:cNvSpPr/>
            <p:nvPr/>
          </p:nvSpPr>
          <p:spPr>
            <a:xfrm>
              <a:off x="8252452" y="1915942"/>
              <a:ext cx="1001028" cy="350117"/>
            </a:xfrm>
            <a:prstGeom prst="rightArrow">
              <a:avLst>
                <a:gd name="adj1" fmla="val 34365"/>
                <a:gd name="adj2" fmla="val 74348"/>
              </a:avLst>
            </a:prstGeom>
            <a:gradFill flip="none" rotWithShape="1">
              <a:gsLst>
                <a:gs pos="0">
                  <a:schemeClr val="accent1">
                    <a:lumMod val="5000"/>
                    <a:lumOff val="95000"/>
                  </a:schemeClr>
                </a:gs>
                <a:gs pos="53000">
                  <a:schemeClr val="accent3">
                    <a:lumMod val="40000"/>
                    <a:lumOff val="60000"/>
                  </a:schemeClr>
                </a:gs>
                <a:gs pos="83000">
                  <a:schemeClr val="accent3">
                    <a:lumMod val="60000"/>
                    <a:lumOff val="40000"/>
                  </a:schemeClr>
                </a:gs>
                <a:gs pos="100000">
                  <a:schemeClr val="accent3"/>
                </a:gs>
              </a:gsLst>
              <a:lin ang="0" scaled="1"/>
              <a:tileRect/>
            </a:gradFill>
            <a:ln w="952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2" name="Right Arrow 21"/>
            <p:cNvSpPr/>
            <p:nvPr/>
          </p:nvSpPr>
          <p:spPr>
            <a:xfrm>
              <a:off x="8252452" y="2906025"/>
              <a:ext cx="1001028" cy="350117"/>
            </a:xfrm>
            <a:prstGeom prst="rightArrow">
              <a:avLst>
                <a:gd name="adj1" fmla="val 34365"/>
                <a:gd name="adj2" fmla="val 74348"/>
              </a:avLst>
            </a:prstGeom>
            <a:gradFill flip="none" rotWithShape="1">
              <a:gsLst>
                <a:gs pos="0">
                  <a:schemeClr val="accent1">
                    <a:lumMod val="5000"/>
                    <a:lumOff val="95000"/>
                  </a:schemeClr>
                </a:gs>
                <a:gs pos="53000">
                  <a:schemeClr val="accent3">
                    <a:lumMod val="40000"/>
                    <a:lumOff val="60000"/>
                  </a:schemeClr>
                </a:gs>
                <a:gs pos="83000">
                  <a:schemeClr val="accent3">
                    <a:lumMod val="60000"/>
                    <a:lumOff val="40000"/>
                  </a:schemeClr>
                </a:gs>
                <a:gs pos="100000">
                  <a:schemeClr val="accent3"/>
                </a:gs>
              </a:gsLst>
              <a:lin ang="0" scaled="1"/>
              <a:tileRect/>
            </a:gradFill>
            <a:ln w="952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grpSp>
    </p:spTree>
    <p:extLst>
      <p:ext uri="{BB962C8B-B14F-4D97-AF65-F5344CB8AC3E}">
        <p14:creationId xmlns:p14="http://schemas.microsoft.com/office/powerpoint/2010/main" val="1312568529"/>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Establishes importance </a:t>
            </a:r>
            <a:r>
              <a:rPr lang="en-US" dirty="0"/>
              <a:t>of a range of coordinated services </a:t>
            </a:r>
            <a:r>
              <a:rPr lang="en-US" dirty="0" smtClean="0"/>
              <a:t>to </a:t>
            </a:r>
            <a:r>
              <a:rPr lang="en-US" dirty="0"/>
              <a:t>most </a:t>
            </a:r>
            <a:r>
              <a:rPr lang="en-US" dirty="0" smtClean="0"/>
              <a:t>people with </a:t>
            </a:r>
            <a:r>
              <a:rPr lang="en-US" dirty="0"/>
              <a:t>hemophilia</a:t>
            </a:r>
          </a:p>
          <a:p>
            <a:endParaRPr lang="en-US" dirty="0" smtClean="0"/>
          </a:p>
          <a:p>
            <a:r>
              <a:rPr lang="en-US" dirty="0" smtClean="0"/>
              <a:t>Establishes </a:t>
            </a:r>
            <a:r>
              <a:rPr lang="en-US" dirty="0"/>
              <a:t>a foundation </a:t>
            </a:r>
            <a:r>
              <a:rPr lang="en-US" dirty="0" smtClean="0"/>
              <a:t>on </a:t>
            </a:r>
            <a:r>
              <a:rPr lang="en-US" dirty="0"/>
              <a:t>which more specific </a:t>
            </a:r>
            <a:r>
              <a:rPr lang="en-US" dirty="0" smtClean="0"/>
              <a:t>clinical practice guidelines addressing </a:t>
            </a:r>
            <a:r>
              <a:rPr lang="en-US" dirty="0"/>
              <a:t>other aspects of care may be </a:t>
            </a:r>
            <a:r>
              <a:rPr lang="en-US" dirty="0" smtClean="0"/>
              <a:t>developed  </a:t>
            </a:r>
            <a:endParaRPr lang="en-US" dirty="0"/>
          </a:p>
          <a:p>
            <a:pPr lvl="1"/>
            <a:r>
              <a:rPr lang="en-US" sz="1600" dirty="0" smtClean="0"/>
              <a:t>Defines </a:t>
            </a:r>
            <a:r>
              <a:rPr lang="en-US" sz="1600" dirty="0"/>
              <a:t>comprehensive care as it relates to </a:t>
            </a:r>
            <a:r>
              <a:rPr lang="en-US" sz="1600" dirty="0" smtClean="0"/>
              <a:t>people with hemophilia</a:t>
            </a:r>
            <a:endParaRPr lang="en-US" sz="1600" dirty="0"/>
          </a:p>
          <a:p>
            <a:pPr lvl="1"/>
            <a:r>
              <a:rPr lang="en-US" sz="1600" dirty="0" smtClean="0"/>
              <a:t>Specifies </a:t>
            </a:r>
            <a:r>
              <a:rPr lang="en-US" sz="1600" dirty="0"/>
              <a:t>the coordinated set of diagnostic, therapeutic, and auxiliary services involved</a:t>
            </a:r>
          </a:p>
          <a:p>
            <a:pPr lvl="1"/>
            <a:r>
              <a:rPr lang="en-US" sz="1600" dirty="0" smtClean="0"/>
              <a:t>Identifies best practices </a:t>
            </a:r>
            <a:r>
              <a:rPr lang="en-US" sz="1600" dirty="0"/>
              <a:t>and evidence-based standards of </a:t>
            </a:r>
            <a:r>
              <a:rPr lang="en-US" sz="1600" dirty="0" smtClean="0"/>
              <a:t>comprehensive/coordinated </a:t>
            </a:r>
            <a:r>
              <a:rPr lang="en-US" sz="1600" dirty="0"/>
              <a:t>care for </a:t>
            </a:r>
            <a:r>
              <a:rPr lang="en-US" sz="1600" dirty="0" smtClean="0"/>
              <a:t>hemophilia </a:t>
            </a:r>
            <a:r>
              <a:rPr lang="en-US" sz="1600" dirty="0"/>
              <a:t>treatment </a:t>
            </a:r>
            <a:r>
              <a:rPr lang="en-US" sz="1600" dirty="0" smtClean="0"/>
              <a:t>centers </a:t>
            </a:r>
            <a:r>
              <a:rPr lang="en-US" sz="1600" dirty="0"/>
              <a:t>and individual clinical </a:t>
            </a:r>
            <a:r>
              <a:rPr lang="en-US" sz="1600" dirty="0" smtClean="0"/>
              <a:t>practices</a:t>
            </a:r>
            <a:endParaRPr lang="en-US" sz="1600" dirty="0"/>
          </a:p>
          <a:p>
            <a:endParaRPr lang="en-US" sz="1600" dirty="0"/>
          </a:p>
        </p:txBody>
      </p:sp>
      <p:sp>
        <p:nvSpPr>
          <p:cNvPr id="3" name="Title 2"/>
          <p:cNvSpPr>
            <a:spLocks noGrp="1"/>
          </p:cNvSpPr>
          <p:nvPr>
            <p:ph type="title"/>
          </p:nvPr>
        </p:nvSpPr>
        <p:spPr/>
        <p:txBody>
          <a:bodyPr/>
          <a:lstStyle/>
          <a:p>
            <a:r>
              <a:rPr lang="en-US" sz="2800" dirty="0" smtClean="0"/>
              <a:t>Importance of clinical practice guidelines for models of care for hemophilia</a:t>
            </a:r>
            <a:endParaRPr lang="en-US" sz="2800" dirty="0"/>
          </a:p>
        </p:txBody>
      </p:sp>
      <p:sp>
        <p:nvSpPr>
          <p:cNvPr id="4" name="Slide Number Placeholder 3"/>
          <p:cNvSpPr>
            <a:spLocks noGrp="1"/>
          </p:cNvSpPr>
          <p:nvPr>
            <p:ph type="sldNum" sz="quarter" idx="10"/>
          </p:nvPr>
        </p:nvSpPr>
        <p:spPr/>
        <p:txBody>
          <a:bodyPr/>
          <a:lstStyle/>
          <a:p>
            <a:fld id="{3ADBF3DE-016F-4337-AB21-411C77A9FB5B}" type="slidenum">
              <a:rPr lang="en-GB" altLang="en-US" smtClean="0"/>
              <a:pPr/>
              <a:t>9</a:t>
            </a:fld>
            <a:endParaRPr lang="en-GB" altLang="en-US" dirty="0"/>
          </a:p>
        </p:txBody>
      </p:sp>
      <p:sp>
        <p:nvSpPr>
          <p:cNvPr id="6" name="TextBox 5"/>
          <p:cNvSpPr txBox="1"/>
          <p:nvPr/>
        </p:nvSpPr>
        <p:spPr>
          <a:xfrm>
            <a:off x="425329" y="6204432"/>
            <a:ext cx="7828547" cy="230832"/>
          </a:xfrm>
          <a:prstGeom prst="rect">
            <a:avLst/>
          </a:prstGeom>
          <a:noFill/>
        </p:spPr>
        <p:txBody>
          <a:bodyPr wrap="square" rtlCol="0">
            <a:spAutoFit/>
          </a:bodyPr>
          <a:lstStyle/>
          <a:p>
            <a:r>
              <a:rPr lang="en-US" sz="900" dirty="0" smtClean="0">
                <a:solidFill>
                  <a:srgbClr val="002060"/>
                </a:solidFill>
                <a:ea typeface="Verdana" panose="020B0604030504040204" pitchFamily="34" charset="0"/>
                <a:cs typeface="Verdana" panose="020B0604030504040204" pitchFamily="34" charset="0"/>
              </a:rPr>
              <a:t>Skinner MW et al</a:t>
            </a:r>
            <a:r>
              <a:rPr lang="en-US" sz="900" dirty="0">
                <a:solidFill>
                  <a:srgbClr val="002060"/>
                </a:solidFill>
                <a:ea typeface="Verdana" panose="020B0604030504040204" pitchFamily="34" charset="0"/>
                <a:cs typeface="Verdana" panose="020B0604030504040204" pitchFamily="34" charset="0"/>
              </a:rPr>
              <a:t>. </a:t>
            </a:r>
            <a:r>
              <a:rPr lang="en-US" sz="900" i="1" dirty="0" smtClean="0">
                <a:solidFill>
                  <a:srgbClr val="002060"/>
                </a:solidFill>
                <a:ea typeface="Verdana" panose="020B0604030504040204" pitchFamily="34" charset="0"/>
                <a:cs typeface="Verdana" panose="020B0604030504040204" pitchFamily="34" charset="0"/>
              </a:rPr>
              <a:t>Blood Transfus</a:t>
            </a:r>
            <a:r>
              <a:rPr lang="en-US" sz="900" dirty="0" smtClean="0">
                <a:solidFill>
                  <a:srgbClr val="002060"/>
                </a:solidFill>
                <a:ea typeface="Verdana" panose="020B0604030504040204" pitchFamily="34" charset="0"/>
                <a:cs typeface="Verdana" panose="020B0604030504040204" pitchFamily="34" charset="0"/>
              </a:rPr>
              <a:t>. 2014;12(suppl 3):e542-e548. </a:t>
            </a:r>
            <a:endParaRPr lang="en-US" sz="900" dirty="0">
              <a:solidFill>
                <a:srgbClr val="002060"/>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973221395"/>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2_NN PowerPoint Toolbox">
  <a:themeElements>
    <a:clrScheme name="NN Microsoft Office Color Scheme">
      <a:dk1>
        <a:srgbClr val="001965"/>
      </a:dk1>
      <a:lt1>
        <a:srgbClr val="FFFFFF"/>
      </a:lt1>
      <a:dk2>
        <a:srgbClr val="001965"/>
      </a:dk2>
      <a:lt2>
        <a:srgbClr val="E0DED8"/>
      </a:lt2>
      <a:accent1>
        <a:srgbClr val="009FDA"/>
      </a:accent1>
      <a:accent2>
        <a:srgbClr val="001965"/>
      </a:accent2>
      <a:accent3>
        <a:srgbClr val="82786F"/>
      </a:accent3>
      <a:accent4>
        <a:srgbClr val="E0DED8"/>
      </a:accent4>
      <a:accent5>
        <a:srgbClr val="E64A0E"/>
      </a:accent5>
      <a:accent6>
        <a:srgbClr val="AEA79F"/>
      </a:accent6>
      <a:hlink>
        <a:srgbClr val="009FDA"/>
      </a:hlink>
      <a:folHlink>
        <a:srgbClr val="82786F"/>
      </a:folHlink>
    </a:clrScheme>
    <a:fontScheme name="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NN White - Primary Color">
      <a:srgbClr val="FFFFFF"/>
    </a:custClr>
    <a:custClr name="NN Dark blue - Primary Color">
      <a:srgbClr val="001965"/>
    </a:custClr>
    <a:custClr name="NN Light blue - Primary Color">
      <a:srgbClr val="009FDA"/>
    </a:custClr>
    <a:custClr name="NN Lava red - Secondary Color">
      <a:srgbClr val="E64A0E"/>
    </a:custClr>
    <a:custClr name="NN Granite grey - Secondary Color">
      <a:srgbClr val="82786F"/>
    </a:custClr>
    <a:custClr name="NN Concrete grey - Secondary Color">
      <a:srgbClr val="AEA79F"/>
    </a:custClr>
    <a:custClr name="NN Marble grey - Secondary Color">
      <a:srgbClr val="C7C2BA"/>
    </a:custClr>
    <a:custClr name="NN Pearl grey - Secondary Color">
      <a:srgbClr val="E0DED8"/>
    </a:custClr>
    <a:custClr name="NN Black - Accent Color">
      <a:srgbClr val="001423"/>
    </a:custClr>
    <a:custClr name="NN Forest green - Accent Color">
      <a:srgbClr val="3F9C35"/>
    </a:custClr>
    <a:custClr name="NN Grass green - Accent Color">
      <a:srgbClr val="739600"/>
    </a:custClr>
    <a:custClr name="NN Lime Green - Accent Color">
      <a:srgbClr val="C9DD03"/>
    </a:custClr>
    <a:custClr name="NN Ocean blue - Accent Color">
      <a:srgbClr val="007C92"/>
    </a:custClr>
    <a:custClr name="NN Sky blue - Accent Color">
      <a:srgbClr val="72B5CC"/>
    </a:custClr>
    <a:custClr name="NN Misty blue - Accent Color">
      <a:srgbClr val="C2DEEA"/>
    </a:custClr>
    <a:custClr name="NN Sunset orange - Accent Color">
      <a:srgbClr val="D47600"/>
    </a:custClr>
    <a:custClr name="NN Golden yellow - Accent Color">
      <a:srgbClr val="EAAB00"/>
    </a:custClr>
  </a:custClrLst>
</a:theme>
</file>

<file path=ppt/theme/theme2.xml><?xml version="1.0" encoding="utf-8"?>
<a:theme xmlns:a="http://schemas.openxmlformats.org/drawingml/2006/main" name="Office Theme">
  <a:themeElements>
    <a:clrScheme name="NN 2012">
      <a:dk1>
        <a:srgbClr val="001965"/>
      </a:dk1>
      <a:lt1>
        <a:srgbClr val="FFFFFF"/>
      </a:lt1>
      <a:dk2>
        <a:srgbClr val="001965"/>
      </a:dk2>
      <a:lt2>
        <a:srgbClr val="E0DED8"/>
      </a:lt2>
      <a:accent1>
        <a:srgbClr val="009FDA"/>
      </a:accent1>
      <a:accent2>
        <a:srgbClr val="001965"/>
      </a:accent2>
      <a:accent3>
        <a:srgbClr val="82786F"/>
      </a:accent3>
      <a:accent4>
        <a:srgbClr val="E0DED8"/>
      </a:accent4>
      <a:accent5>
        <a:srgbClr val="E64A0E"/>
      </a:accent5>
      <a:accent6>
        <a:srgbClr val="AEA79F"/>
      </a:accent6>
      <a:hlink>
        <a:srgbClr val="009FDA"/>
      </a:hlink>
      <a:folHlink>
        <a:srgbClr val="82786F"/>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NN 2012">
      <a:dk1>
        <a:srgbClr val="001965"/>
      </a:dk1>
      <a:lt1>
        <a:srgbClr val="FFFFFF"/>
      </a:lt1>
      <a:dk2>
        <a:srgbClr val="001965"/>
      </a:dk2>
      <a:lt2>
        <a:srgbClr val="E0DED8"/>
      </a:lt2>
      <a:accent1>
        <a:srgbClr val="009FDA"/>
      </a:accent1>
      <a:accent2>
        <a:srgbClr val="001965"/>
      </a:accent2>
      <a:accent3>
        <a:srgbClr val="82786F"/>
      </a:accent3>
      <a:accent4>
        <a:srgbClr val="E0DED8"/>
      </a:accent4>
      <a:accent5>
        <a:srgbClr val="E64A0E"/>
      </a:accent5>
      <a:accent6>
        <a:srgbClr val="AEA79F"/>
      </a:accent6>
      <a:hlink>
        <a:srgbClr val="009FDA"/>
      </a:hlink>
      <a:folHlink>
        <a:srgbClr val="82786F"/>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0FD0B280E3054F8AD63AB0778B9BF3" ma:contentTypeVersion="" ma:contentTypeDescription="Create a new document." ma:contentTypeScope="" ma:versionID="de74d9a37f6a7fd295246ffb1569e0d8">
  <xsd:schema xmlns:xsd="http://www.w3.org/2001/XMLSchema" xmlns:xs="http://www.w3.org/2001/XMLSchema" xmlns:p="http://schemas.microsoft.com/office/2006/metadata/properties" xmlns:ns1="http://schemas.microsoft.com/sharepoint/v3" xmlns:ns2="5DA5C64C-0061-49E8-9A96-358883911363" xmlns:ns3="68466a24-7fe3-4f51-a313-8598876a53f6" xmlns:ns4="16748fe3-ec3e-40e1-94fc-be3ad8d0abb7" xmlns:ns5="f4527c3a-47f5-4acb-89d6-e46ccb46211d" targetNamespace="http://schemas.microsoft.com/office/2006/metadata/properties" ma:root="true" ma:fieldsID="da0d7138de7639282be3d023a6d75ddb" ns1:_="" ns2:_="" ns3:_="" ns4:_="" ns5:_="">
    <xsd:import namespace="http://schemas.microsoft.com/sharepoint/v3"/>
    <xsd:import namespace="5DA5C64C-0061-49E8-9A96-358883911363"/>
    <xsd:import namespace="68466a24-7fe3-4f51-a313-8598876a53f6"/>
    <xsd:import namespace="16748fe3-ec3e-40e1-94fc-be3ad8d0abb7"/>
    <xsd:import namespace="f4527c3a-47f5-4acb-89d6-e46ccb46211d"/>
    <xsd:element name="properties">
      <xsd:complexType>
        <xsd:sequence>
          <xsd:element name="documentManagement">
            <xsd:complexType>
              <xsd:all>
                <xsd:element ref="ns1:PublishingStartDate" minOccurs="0"/>
                <xsd:element ref="ns1:PublishingExpirationDate" minOccurs="0"/>
                <xsd:element ref="ns2:g0f0b1070aec496fb5e67c0bd4f14a0d" minOccurs="0"/>
                <xsd:element ref="ns3:TaxCatchAll" minOccurs="0"/>
                <xsd:element ref="ns4:tempDate" minOccurs="0"/>
                <xsd:element ref="ns5:SharedWithUsers" minOccurs="0"/>
                <xsd:element ref="ns5: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DA5C64C-0061-49E8-9A96-358883911363" elementFormDefault="qualified">
    <xsd:import namespace="http://schemas.microsoft.com/office/2006/documentManagement/types"/>
    <xsd:import namespace="http://schemas.microsoft.com/office/infopath/2007/PartnerControls"/>
    <xsd:element name="g0f0b1070aec496fb5e67c0bd4f14a0d" ma:index="11" ma:taxonomy="true" ma:internalName="g0f0b1070aec496fb5e67c0bd4f14a0d" ma:taxonomyFieldName="Job_x0020_Number" ma:displayName="Job Number" ma:readOnly="false" ma:default="" ma:fieldId="{00f0b107-0aec-496f-b5e6-7c0bd4f14a0d}" ma:sspId="8fbb4e24-fc7e-4c7a-9d28-63d7ece508db" ma:termSetId="019dd6cc-754f-4e15-8ee2-13770c0a2852"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8466a24-7fe3-4f51-a313-8598876a53f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7EEB6A18-B754-45F6-AD5D-5859C15BDF7C}" ma:internalName="TaxCatchAll" ma:showField="CatchAllData" ma:web="{f4527c3a-47f5-4acb-89d6-e46ccb46211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6748fe3-ec3e-40e1-94fc-be3ad8d0abb7" elementFormDefault="qualified">
    <xsd:import namespace="http://schemas.microsoft.com/office/2006/documentManagement/types"/>
    <xsd:import namespace="http://schemas.microsoft.com/office/infopath/2007/PartnerControls"/>
    <xsd:element name="tempDate" ma:index="13" nillable="true" ma:displayName="tempDate" ma:description="" ma:format="DateTime" ma:internalName="temp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f4527c3a-47f5-4acb-89d6-e46ccb46211d" elementFormDefault="qualified">
    <xsd:import namespace="http://schemas.microsoft.com/office/2006/documentManagement/types"/>
    <xsd:import namespace="http://schemas.microsoft.com/office/infopath/2007/PartnerControls"/>
    <xsd:element name="SharedWithUsers" ma:index="14"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g0f0b1070aec496fb5e67c0bd4f14a0d xmlns="5DA5C64C-0061-49E8-9A96-358883911363">
      <Terms xmlns="http://schemas.microsoft.com/office/infopath/2007/PartnerControls">
        <TermInfo xmlns="http://schemas.microsoft.com/office/infopath/2007/PartnerControls">
          <TermName xmlns="http://schemas.microsoft.com/office/infopath/2007/PartnerControls">1974-00</TermName>
          <TermId xmlns="http://schemas.microsoft.com/office/infopath/2007/PartnerControls">5b059604-a463-4882-a70a-15aa56269f37</TermId>
        </TermInfo>
      </Terms>
    </g0f0b1070aec496fb5e67c0bd4f14a0d>
    <tempDate xmlns="16748fe3-ec3e-40e1-94fc-be3ad8d0abb7" xsi:nil="true"/>
    <PublishingExpirationDate xmlns="http://schemas.microsoft.com/sharepoint/v3" xsi:nil="true"/>
    <PublishingStartDate xmlns="http://schemas.microsoft.com/sharepoint/v3" xsi:nil="true"/>
    <TaxCatchAll xmlns="68466a24-7fe3-4f51-a313-8598876a53f6">
      <Value>3</Value>
    </TaxCatchAl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7C0154-BC36-432C-A925-D433AE9F1B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DA5C64C-0061-49E8-9A96-358883911363"/>
    <ds:schemaRef ds:uri="68466a24-7fe3-4f51-a313-8598876a53f6"/>
    <ds:schemaRef ds:uri="16748fe3-ec3e-40e1-94fc-be3ad8d0abb7"/>
    <ds:schemaRef ds:uri="f4527c3a-47f5-4acb-89d6-e46ccb46211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5B0D960-8AE7-48A7-9D0F-41865C39C876}">
  <ds:schemaRefs>
    <ds:schemaRef ds:uri="http://schemas.microsoft.com/office/2006/documentManagement/types"/>
    <ds:schemaRef ds:uri="http://schemas.microsoft.com/office/2006/metadata/properties"/>
    <ds:schemaRef ds:uri="http://purl.org/dc/dcmitype/"/>
    <ds:schemaRef ds:uri="http://schemas.microsoft.com/office/infopath/2007/PartnerControls"/>
    <ds:schemaRef ds:uri="16748fe3-ec3e-40e1-94fc-be3ad8d0abb7"/>
    <ds:schemaRef ds:uri="5DA5C64C-0061-49E8-9A96-358883911363"/>
    <ds:schemaRef ds:uri="http://schemas.microsoft.com/sharepoint/v3"/>
    <ds:schemaRef ds:uri="http://schemas.openxmlformats.org/package/2006/metadata/core-properties"/>
    <ds:schemaRef ds:uri="http://purl.org/dc/elements/1.1/"/>
    <ds:schemaRef ds:uri="http://purl.org/dc/terms/"/>
    <ds:schemaRef ds:uri="f4527c3a-47f5-4acb-89d6-e46ccb46211d"/>
    <ds:schemaRef ds:uri="68466a24-7fe3-4f51-a313-8598876a53f6"/>
    <ds:schemaRef ds:uri="http://www.w3.org/XML/1998/namespace"/>
  </ds:schemaRefs>
</ds:datastoreItem>
</file>

<file path=customXml/itemProps3.xml><?xml version="1.0" encoding="utf-8"?>
<ds:datastoreItem xmlns:ds="http://schemas.openxmlformats.org/officeDocument/2006/customXml" ds:itemID="{752833EE-A97A-44C4-8A76-0DE7AA9CCC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NN_Neutral_4-3</Template>
  <TotalTime>8284</TotalTime>
  <Words>3892</Words>
  <Application>Microsoft Office PowerPoint</Application>
  <PresentationFormat>Widescreen</PresentationFormat>
  <Paragraphs>447</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Verdana</vt:lpstr>
      <vt:lpstr>Wingdings</vt:lpstr>
      <vt:lpstr>ヒラギノ角ゴ Pro W3</vt:lpstr>
      <vt:lpstr>2_NN PowerPoint Toolbox</vt:lpstr>
      <vt:lpstr>Evidence-Based Guidance on Comprehensive Care for Hemophilia</vt:lpstr>
      <vt:lpstr>Disclosures</vt:lpstr>
      <vt:lpstr>Disclaimer</vt:lpstr>
      <vt:lpstr>What are guidelines?</vt:lpstr>
      <vt:lpstr>Motivation for developing clinical practice guidelines  in hemophilia</vt:lpstr>
      <vt:lpstr>Motivation for developing clinical practice guidelines  in hemophilia</vt:lpstr>
      <vt:lpstr>Evidence-based medicine</vt:lpstr>
      <vt:lpstr>What is GRADE?</vt:lpstr>
      <vt:lpstr>Importance of clinical practice guidelines for models of care for hemophilia</vt:lpstr>
      <vt:lpstr>NHF-McMaster Guidelines on Care Models for Hemophilia Management</vt:lpstr>
      <vt:lpstr>Developing new NHF-McMaster guidelines Gathering evidence</vt:lpstr>
      <vt:lpstr>Developing new NHF-McMaster guidelines Face-to-face panel meetings</vt:lpstr>
      <vt:lpstr>Strength of recommendations</vt:lpstr>
      <vt:lpstr>PowerPoint Presentation</vt:lpstr>
      <vt:lpstr>NHF-McMaster recommendations Panel questions</vt:lpstr>
      <vt:lpstr>NHF-McMaster recommendations Research plan and implementation</vt:lpstr>
      <vt:lpstr>Summary</vt:lpstr>
    </vt:vector>
  </TitlesOfParts>
  <Company>Novo Nordisk 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Cooper</dc:creator>
  <cp:lastModifiedBy>dawn</cp:lastModifiedBy>
  <cp:revision>406</cp:revision>
  <cp:lastPrinted>2016-06-08T20:59:13Z</cp:lastPrinted>
  <dcterms:created xsi:type="dcterms:W3CDTF">2015-10-02T13:36:48Z</dcterms:created>
  <dcterms:modified xsi:type="dcterms:W3CDTF">2017-07-06T13:46:56Z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0x010100B40FD0B280E3054F8AD63AB0778B9BF3</vt:lpwstr>
  </property>
  <property fmtid="{D5CDD505-2E9C-101B-9397-08002B2CF9AE}" pid="3" name="Job Number">
    <vt:lpwstr>3;#1974-00|5b059604-a463-4882-a70a-15aa56269f37</vt:lpwstr>
  </property>
  <property fmtid="{D5CDD505-2E9C-101B-9397-08002B2CF9AE}" pid="4" name="_NewReviewCycle">
    <vt:lpwstr/>
  </property>
  <property fmtid="{D5CDD505-2E9C-101B-9397-08002B2CF9AE}" pid="5" name="_AdHocReviewCycleID">
    <vt:i4>404821693</vt:i4>
  </property>
  <property fmtid="{D5CDD505-2E9C-101B-9397-08002B2CF9AE}" pid="6" name="_EmailSubject">
    <vt:lpwstr>Novo Nordisk Symposium at WFH 2016 Congress - Logistics</vt:lpwstr>
  </property>
  <property fmtid="{D5CDD505-2E9C-101B-9397-08002B2CF9AE}" pid="7" name="_AuthorEmail">
    <vt:lpwstr>mday@ethoshc.com</vt:lpwstr>
  </property>
  <property fmtid="{D5CDD505-2E9C-101B-9397-08002B2CF9AE}" pid="8" name="_AuthorEmailDisplayName">
    <vt:lpwstr>Maureen Day</vt:lpwstr>
  </property>
</Properties>
</file>