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0" r:id="rId2"/>
    <p:sldId id="279" r:id="rId3"/>
    <p:sldId id="312" r:id="rId4"/>
    <p:sldId id="313" r:id="rId5"/>
    <p:sldId id="314" r:id="rId6"/>
    <p:sldId id="315" r:id="rId7"/>
    <p:sldId id="316" r:id="rId8"/>
    <p:sldId id="317" r:id="rId9"/>
    <p:sldId id="330" r:id="rId10"/>
    <p:sldId id="319" r:id="rId11"/>
    <p:sldId id="320" r:id="rId12"/>
    <p:sldId id="321" r:id="rId13"/>
    <p:sldId id="322" r:id="rId14"/>
    <p:sldId id="331" r:id="rId15"/>
    <p:sldId id="324" r:id="rId16"/>
    <p:sldId id="325" r:id="rId17"/>
    <p:sldId id="326" r:id="rId18"/>
    <p:sldId id="327" r:id="rId19"/>
    <p:sldId id="332" r:id="rId20"/>
    <p:sldId id="333" r:id="rId21"/>
    <p:sldId id="30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220"/>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595" autoAdjust="0"/>
    <p:restoredTop sz="86464" autoAdjust="0"/>
  </p:normalViewPr>
  <p:slideViewPr>
    <p:cSldViewPr snapToGrid="0" snapToObjects="1">
      <p:cViewPr varScale="1">
        <p:scale>
          <a:sx n="131" d="100"/>
          <a:sy n="131" d="100"/>
        </p:scale>
        <p:origin x="666"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1C6116-0B99-DA4A-A5BE-C3A0C7B0F3C8}" type="datetimeFigureOut">
              <a:rPr lang="en-US" smtClean="0"/>
              <a:t>7/6/2017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AA8BF-7F14-4749-94E4-50AB382B8CF4}" type="slidenum">
              <a:rPr lang="en-US" smtClean="0"/>
              <a:t>‹#›</a:t>
            </a:fld>
            <a:endParaRPr lang="en-US"/>
          </a:p>
        </p:txBody>
      </p:sp>
    </p:spTree>
    <p:extLst>
      <p:ext uri="{BB962C8B-B14F-4D97-AF65-F5344CB8AC3E}">
        <p14:creationId xmlns:p14="http://schemas.microsoft.com/office/powerpoint/2010/main" val="470287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AAD75-06AE-9F4A-87FE-A175A099B95E}" type="datetimeFigureOut">
              <a:rPr lang="en-US" smtClean="0"/>
              <a:t>7/6/2017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64CC-BF85-D347-86FA-598DBA0A0239}" type="slidenum">
              <a:rPr lang="en-US" smtClean="0"/>
              <a:t>‹#›</a:t>
            </a:fld>
            <a:endParaRPr lang="en-US"/>
          </a:p>
        </p:txBody>
      </p:sp>
    </p:spTree>
    <p:extLst>
      <p:ext uri="{BB962C8B-B14F-4D97-AF65-F5344CB8AC3E}">
        <p14:creationId xmlns:p14="http://schemas.microsoft.com/office/powerpoint/2010/main" val="6593593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Sunday, July 24, 2016</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08:30-11:30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PD-S-01</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SHOW ME THE DATA! CHALLENGES AND OPPORTUNITIES IN DATA COLLECTION</a:t>
            </a:r>
            <a:br>
              <a:rPr lang="en-CA" sz="1200" b="1"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Room: 307</a:t>
            </a:r>
          </a:p>
          <a:p>
            <a:r>
              <a:rPr lang="en-CA" sz="1200" kern="1200" dirty="0" smtClean="0">
                <a:solidFill>
                  <a:schemeClr val="tx1"/>
                </a:solidFill>
                <a:effectLst/>
                <a:latin typeface="+mn-lt"/>
                <a:ea typeface="+mn-ea"/>
                <a:cs typeface="+mn-cs"/>
              </a:rPr>
              <a:t>Chair: </a:t>
            </a:r>
            <a:r>
              <a:rPr lang="en-CA" sz="1200" i="1" kern="1200" dirty="0" smtClean="0">
                <a:solidFill>
                  <a:schemeClr val="tx1"/>
                </a:solidFill>
                <a:effectLst/>
                <a:latin typeface="+mn-lt"/>
                <a:ea typeface="+mn-ea"/>
                <a:cs typeface="+mn-cs"/>
              </a:rPr>
              <a:t>Alfonso Iorio, Canada</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CC64CC-BF85-D347-86FA-598DBA0A0239}" type="slidenum">
              <a:rPr lang="en-US" smtClean="0"/>
              <a:t>1</a:t>
            </a:fld>
            <a:endParaRPr lang="en-US"/>
          </a:p>
        </p:txBody>
      </p:sp>
    </p:spTree>
    <p:extLst>
      <p:ext uri="{BB962C8B-B14F-4D97-AF65-F5344CB8AC3E}">
        <p14:creationId xmlns:p14="http://schemas.microsoft.com/office/powerpoint/2010/main" val="186834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C64CC-BF85-D347-86FA-598DBA0A0239}" type="slidenum">
              <a:rPr lang="en-US" smtClean="0"/>
              <a:t>2</a:t>
            </a:fld>
            <a:endParaRPr lang="en-US"/>
          </a:p>
        </p:txBody>
      </p:sp>
    </p:spTree>
    <p:extLst>
      <p:ext uri="{BB962C8B-B14F-4D97-AF65-F5344CB8AC3E}">
        <p14:creationId xmlns:p14="http://schemas.microsoft.com/office/powerpoint/2010/main" val="106999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immunology of product </a:t>
            </a:r>
            <a:r>
              <a:rPr lang="en-US" dirty="0" err="1" smtClean="0"/>
              <a:t>neoantigenicity</a:t>
            </a:r>
            <a:r>
              <a:rPr lang="en-US" dirty="0" smtClean="0"/>
              <a:t> Optimal design of preauthorization clinical trials is hampered by an incomplete understanding of the precise nature of interactions between an FVIII product and the recipient’s immune system. Our limited knowledge derives in part from incomplete characterization of the PTP’s immune status relative to pretrial therapeutic product exposure. Immunological ignorance is not routinely distinguished from active tolerance. Consequently, when a PTP </a:t>
            </a:r>
            <a:r>
              <a:rPr lang="en-US" dirty="0" err="1" smtClean="0"/>
              <a:t>devel</a:t>
            </a:r>
            <a:r>
              <a:rPr lang="en-US" dirty="0" smtClean="0"/>
              <a:t>- ops an inhibitor during a new product trial, an </a:t>
            </a:r>
            <a:r>
              <a:rPr lang="en-US" dirty="0" err="1" smtClean="0"/>
              <a:t>immuno</a:t>
            </a:r>
            <a:r>
              <a:rPr lang="en-US" dirty="0" smtClean="0"/>
              <a:t>- logical break in preexisting tolerance cannot be distinguished from product-associated </a:t>
            </a:r>
            <a:r>
              <a:rPr lang="en-US" dirty="0" err="1" smtClean="0"/>
              <a:t>neoimmunogenici</a:t>
            </a:r>
            <a:r>
              <a:rPr lang="en-US" dirty="0" smtClean="0"/>
              <a:t>- </a:t>
            </a:r>
            <a:r>
              <a:rPr lang="en-US" dirty="0" err="1" smtClean="0"/>
              <a:t>ty</a:t>
            </a:r>
            <a:r>
              <a:rPr lang="en-US" dirty="0" smtClean="0"/>
              <a:t>. Systematic harmonized collection of clinical and bio- logical data from subjects entering pre- and post- authorization studies will be required to scientifically address these questions (Table S6 in Appendix S1).</a:t>
            </a:r>
            <a:endParaRPr lang="en-US" dirty="0"/>
          </a:p>
        </p:txBody>
      </p:sp>
      <p:sp>
        <p:nvSpPr>
          <p:cNvPr id="4" name="Slide Number Placeholder 3"/>
          <p:cNvSpPr>
            <a:spLocks noGrp="1"/>
          </p:cNvSpPr>
          <p:nvPr>
            <p:ph type="sldNum" sz="quarter" idx="10"/>
          </p:nvPr>
        </p:nvSpPr>
        <p:spPr/>
        <p:txBody>
          <a:bodyPr/>
          <a:lstStyle/>
          <a:p>
            <a:fld id="{8D10EB45-CF14-E74F-89F1-CD00B0E259BB}" type="slidenum">
              <a:rPr lang="en-US" smtClean="0"/>
              <a:t>5</a:t>
            </a:fld>
            <a:endParaRPr lang="en-US"/>
          </a:p>
        </p:txBody>
      </p:sp>
    </p:spTree>
    <p:extLst>
      <p:ext uri="{BB962C8B-B14F-4D97-AF65-F5344CB8AC3E}">
        <p14:creationId xmlns:p14="http://schemas.microsoft.com/office/powerpoint/2010/main" val="29220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0EB45-CF14-E74F-89F1-CD00B0E259BB}" type="slidenum">
              <a:rPr lang="en-US" smtClean="0"/>
              <a:t>6</a:t>
            </a:fld>
            <a:endParaRPr lang="en-US"/>
          </a:p>
        </p:txBody>
      </p:sp>
    </p:spTree>
    <p:extLst>
      <p:ext uri="{BB962C8B-B14F-4D97-AF65-F5344CB8AC3E}">
        <p14:creationId xmlns:p14="http://schemas.microsoft.com/office/powerpoint/2010/main" val="133026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0EB45-CF14-E74F-89F1-CD00B0E259BB}" type="slidenum">
              <a:rPr lang="en-US" smtClean="0"/>
              <a:t>7</a:t>
            </a:fld>
            <a:endParaRPr lang="en-US"/>
          </a:p>
        </p:txBody>
      </p:sp>
    </p:spTree>
    <p:extLst>
      <p:ext uri="{BB962C8B-B14F-4D97-AF65-F5344CB8AC3E}">
        <p14:creationId xmlns:p14="http://schemas.microsoft.com/office/powerpoint/2010/main" val="193821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Anti-CD3 prevents factor VIII inhibitor development in hemophilia A mice by a regulatory CD4+CD25+-dependent mechanism and by shifting cytokine production to favor a Th1 response</a:t>
            </a:r>
          </a:p>
          <a:p>
            <a:endParaRPr lang="en-US" dirty="0" smtClean="0"/>
          </a:p>
          <a:p>
            <a:r>
              <a:rPr lang="en-US" dirty="0" smtClean="0"/>
              <a:t>Braden Waters, Mohammad </a:t>
            </a:r>
            <a:r>
              <a:rPr lang="en-US" dirty="0" err="1" smtClean="0"/>
              <a:t>Qadura</a:t>
            </a:r>
            <a:r>
              <a:rPr lang="en-US" dirty="0" smtClean="0"/>
              <a:t>, Erin Burnett, </a:t>
            </a:r>
            <a:r>
              <a:rPr lang="en-US" dirty="0" err="1" smtClean="0"/>
              <a:t>Rouzbeh</a:t>
            </a:r>
            <a:r>
              <a:rPr lang="en-US" dirty="0" smtClean="0"/>
              <a:t> </a:t>
            </a:r>
            <a:r>
              <a:rPr lang="en-US" dirty="0" err="1" smtClean="0"/>
              <a:t>Chegeni</a:t>
            </a:r>
            <a:r>
              <a:rPr lang="en-US" dirty="0" smtClean="0"/>
              <a:t>, Andrea Labelle, Patrick Thompson, Christine Hough, David </a:t>
            </a:r>
            <a:r>
              <a:rPr lang="en-US" dirty="0" err="1" smtClean="0"/>
              <a:t>Lillicrap</a:t>
            </a:r>
            <a:endParaRPr lang="en-US" dirty="0" smtClean="0"/>
          </a:p>
          <a:p>
            <a:r>
              <a:rPr lang="en-US" dirty="0" smtClean="0"/>
              <a:t>Blood 2009 113:193-203; doi:10.1182/blood-2008-04-151597</a:t>
            </a:r>
            <a:endParaRPr lang="en-US" dirty="0"/>
          </a:p>
        </p:txBody>
      </p:sp>
      <p:sp>
        <p:nvSpPr>
          <p:cNvPr id="4" name="Slide Number Placeholder 3"/>
          <p:cNvSpPr>
            <a:spLocks noGrp="1"/>
          </p:cNvSpPr>
          <p:nvPr>
            <p:ph type="sldNum" sz="quarter" idx="10"/>
          </p:nvPr>
        </p:nvSpPr>
        <p:spPr/>
        <p:txBody>
          <a:bodyPr/>
          <a:lstStyle/>
          <a:p>
            <a:fld id="{8D10EB45-CF14-E74F-89F1-CD00B0E259BB}" type="slidenum">
              <a:rPr lang="en-US" smtClean="0"/>
              <a:t>8</a:t>
            </a:fld>
            <a:endParaRPr lang="en-US"/>
          </a:p>
        </p:txBody>
      </p:sp>
    </p:spTree>
    <p:extLst>
      <p:ext uri="{BB962C8B-B14F-4D97-AF65-F5344CB8AC3E}">
        <p14:creationId xmlns:p14="http://schemas.microsoft.com/office/powerpoint/2010/main" val="82395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Design = R = retrospective, P = prospective, IC = Inception cohort, MC = Multi country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Patients = available for the analysis </a:t>
            </a:r>
            <a:r>
              <a:rPr lang="en-US" sz="1200" kern="1200" dirty="0" err="1" smtClean="0">
                <a:solidFill>
                  <a:schemeClr val="tx1"/>
                </a:solidFill>
                <a:effectLst/>
                <a:latin typeface="+mn-lt"/>
                <a:ea typeface="+mn-ea"/>
                <a:cs typeface="+mn-cs"/>
              </a:rPr>
              <a:t>kogenate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advate</a:t>
            </a:r>
            <a:r>
              <a:rPr lang="en-US" sz="1200" kern="1200" dirty="0" smtClean="0">
                <a:solidFill>
                  <a:schemeClr val="tx1"/>
                </a:solidFill>
                <a:effectLst/>
                <a:latin typeface="+mn-lt"/>
                <a:ea typeface="+mn-ea"/>
                <a:cs typeface="+mn-cs"/>
              </a:rPr>
              <a:t> / total enrolled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 = control rate,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event rate in the </a:t>
            </a:r>
            <a:r>
              <a:rPr lang="en-US" sz="1200" kern="1200" dirty="0" err="1" smtClean="0">
                <a:solidFill>
                  <a:schemeClr val="tx1"/>
                </a:solidFill>
                <a:effectLst/>
                <a:latin typeface="+mn-lt"/>
                <a:ea typeface="+mn-ea"/>
                <a:cs typeface="+mn-cs"/>
              </a:rPr>
              <a:t>Advate</a:t>
            </a:r>
            <a:r>
              <a:rPr lang="en-US" sz="1200" kern="1200" dirty="0" smtClean="0">
                <a:solidFill>
                  <a:schemeClr val="tx1"/>
                </a:solidFill>
                <a:effectLst/>
                <a:latin typeface="+mn-lt"/>
                <a:ea typeface="+mn-ea"/>
                <a:cs typeface="+mn-cs"/>
              </a:rPr>
              <a:t> group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&amp; RD = risk difference,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absolute increase in risk in the </a:t>
            </a:r>
            <a:r>
              <a:rPr lang="en-US" sz="1200" kern="1200" dirty="0" err="1" smtClean="0">
                <a:solidFill>
                  <a:schemeClr val="tx1"/>
                </a:solidFill>
                <a:effectLst/>
                <a:latin typeface="+mn-lt"/>
                <a:ea typeface="+mn-ea"/>
                <a:cs typeface="+mn-cs"/>
              </a:rPr>
              <a:t>Kogenate</a:t>
            </a:r>
            <a:r>
              <a:rPr lang="en-US" sz="1200" kern="1200" dirty="0" smtClean="0">
                <a:solidFill>
                  <a:schemeClr val="tx1"/>
                </a:solidFill>
                <a:effectLst/>
                <a:latin typeface="+mn-lt"/>
                <a:ea typeface="+mn-ea"/>
                <a:cs typeface="+mn-cs"/>
              </a:rPr>
              <a:t> group (%)</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10EB45-CF14-E74F-89F1-CD00B0E259BB}" type="slidenum">
              <a:rPr lang="en-US" smtClean="0"/>
              <a:t>13</a:t>
            </a:fld>
            <a:endParaRPr lang="en-US"/>
          </a:p>
        </p:txBody>
      </p:sp>
    </p:spTree>
    <p:extLst>
      <p:ext uri="{BB962C8B-B14F-4D97-AF65-F5344CB8AC3E}">
        <p14:creationId xmlns:p14="http://schemas.microsoft.com/office/powerpoint/2010/main" val="59129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01600" y="750888"/>
            <a:ext cx="6594475" cy="3709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E95F549D-341F-9C42-90E7-55A1D6D55CDF}" type="slidenum">
              <a:rPr lang="en-GB" altLang="en-US" sz="1200">
                <a:latin typeface="Calibri" charset="0"/>
              </a:rPr>
              <a:pPr/>
              <a:t>21</a:t>
            </a:fld>
            <a:endParaRPr lang="en-GB" altLang="en-US" sz="1200">
              <a:latin typeface="Calibri" charset="0"/>
            </a:endParaRPr>
          </a:p>
        </p:txBody>
      </p:sp>
    </p:spTree>
    <p:extLst>
      <p:ext uri="{BB962C8B-B14F-4D97-AF65-F5344CB8AC3E}">
        <p14:creationId xmlns:p14="http://schemas.microsoft.com/office/powerpoint/2010/main" val="79507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ection">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4524374"/>
            <a:ext cx="91440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1912" y="3714749"/>
            <a:ext cx="1183161" cy="131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DB6FDB-B48F-42E9-9363-5CAB99CC9A0D}" type="slidenum">
              <a:rPr lang="en-US" smtClean="0"/>
              <a:t>‹#›</a:t>
            </a:fld>
            <a:endParaRPr lang="en-US"/>
          </a:p>
        </p:txBody>
      </p:sp>
    </p:spTree>
    <p:extLst>
      <p:ext uri="{BB962C8B-B14F-4D97-AF65-F5344CB8AC3E}">
        <p14:creationId xmlns:p14="http://schemas.microsoft.com/office/powerpoint/2010/main" val="1442945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4524374"/>
            <a:ext cx="91440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a:spLocks noGrp="1"/>
          </p:cNvSpPr>
          <p:nvPr>
            <p:ph idx="1"/>
          </p:nvPr>
        </p:nvSpPr>
        <p:spPr>
          <a:xfrm>
            <a:off x="542925" y="1009651"/>
            <a:ext cx="8229601" cy="3394472"/>
          </a:xfrm>
        </p:spPr>
        <p:txBody>
          <a:bodyPr numCol="1" spcCol="360000">
            <a:normAutofit/>
          </a:bodyPr>
          <a:lstStyle>
            <a:lvl1pPr marL="514350" indent="-514350">
              <a:buSzPct val="85000"/>
              <a:buFont typeface="+mj-lt"/>
              <a:buAutoNum type="arabicPeriod"/>
              <a:defRPr sz="2000" b="0" i="0" baseline="0">
                <a:solidFill>
                  <a:schemeClr val="tx1"/>
                </a:solidFill>
              </a:defRPr>
            </a:lvl1pPr>
          </a:lstStyle>
          <a:p>
            <a:pPr lvl="0"/>
            <a:r>
              <a:rPr lang="fr-CA" dirty="0" smtClean="0"/>
              <a:t>Click </a:t>
            </a:r>
          </a:p>
          <a:p>
            <a:pPr lvl="0"/>
            <a:r>
              <a:rPr lang="fr-CA" dirty="0" smtClean="0"/>
              <a:t>To </a:t>
            </a:r>
            <a:r>
              <a:rPr lang="fr-CA" dirty="0" err="1" smtClean="0"/>
              <a:t>edit</a:t>
            </a:r>
            <a:r>
              <a:rPr lang="fr-CA" dirty="0" smtClean="0"/>
              <a:t> </a:t>
            </a:r>
          </a:p>
          <a:p>
            <a:pPr lvl="0"/>
            <a:r>
              <a:rPr lang="fr-CA" dirty="0" smtClean="0"/>
              <a:t>Master </a:t>
            </a:r>
            <a:r>
              <a:rPr lang="fr-CA" dirty="0" err="1" smtClean="0"/>
              <a:t>text</a:t>
            </a:r>
            <a:r>
              <a:rPr lang="fr-CA" dirty="0" smtClean="0"/>
              <a:t> </a:t>
            </a:r>
          </a:p>
          <a:p>
            <a:pPr lvl="0"/>
            <a:r>
              <a:rPr lang="fr-CA" dirty="0" smtClean="0"/>
              <a:t>Styles</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2" y="3992663"/>
            <a:ext cx="930829" cy="103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DB6FDB-B48F-42E9-9363-5CAB99CC9A0D}" type="slidenum">
              <a:rPr lang="en-US" smtClean="0"/>
              <a:t>‹#›</a:t>
            </a:fld>
            <a:endParaRPr lang="en-US"/>
          </a:p>
        </p:txBody>
      </p:sp>
    </p:spTree>
    <p:extLst>
      <p:ext uri="{BB962C8B-B14F-4D97-AF65-F5344CB8AC3E}">
        <p14:creationId xmlns:p14="http://schemas.microsoft.com/office/powerpoint/2010/main" val="3193075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0" y="4524374"/>
            <a:ext cx="91440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p:txBody>
          <a:bodyPr/>
          <a:lstStyle>
            <a:lvl1pPr>
              <a:defRPr cap="all" baseline="0"/>
            </a:lvl1pPr>
          </a:lstStyle>
          <a:p>
            <a:r>
              <a:rPr lang="fr-CA" dirty="0" smtClean="0"/>
              <a:t>CLICK TO EDIT MASTER TITLE STYLE</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fr-CA" dirty="0" smtClean="0"/>
              <a:t>Click to </a:t>
            </a:r>
            <a:r>
              <a:rPr lang="fr-CA" dirty="0" err="1" smtClean="0"/>
              <a:t>edit</a:t>
            </a:r>
            <a:r>
              <a:rPr lang="fr-CA" dirty="0" smtClean="0"/>
              <a:t> master </a:t>
            </a:r>
            <a:r>
              <a:rPr lang="fr-CA" dirty="0" err="1" smtClean="0"/>
              <a:t>title</a:t>
            </a:r>
            <a:r>
              <a:rPr lang="fr-CA" dirty="0" smtClean="0"/>
              <a:t> style</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0620" y="3997421"/>
            <a:ext cx="930829" cy="103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DB6FDB-B48F-42E9-9363-5CAB99CC9A0D}" type="slidenum">
              <a:rPr lang="en-US" smtClean="0"/>
              <a:t>‹#›</a:t>
            </a:fld>
            <a:endParaRPr lang="en-US"/>
          </a:p>
        </p:txBody>
      </p:sp>
    </p:spTree>
    <p:extLst>
      <p:ext uri="{BB962C8B-B14F-4D97-AF65-F5344CB8AC3E}">
        <p14:creationId xmlns:p14="http://schemas.microsoft.com/office/powerpoint/2010/main" val="1615693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fr-CA" dirty="0" smtClean="0"/>
              <a:t>CLICK TO EDIT MASTER TITLE STYLE</a:t>
            </a:r>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0620" y="3997421"/>
            <a:ext cx="930829" cy="103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DB6FDB-B48F-42E9-9363-5CAB99CC9A0D}" type="slidenum">
              <a:rPr lang="en-US" smtClean="0"/>
              <a:t>‹#›</a:t>
            </a:fld>
            <a:endParaRPr lang="en-US"/>
          </a:p>
        </p:txBody>
      </p:sp>
    </p:spTree>
    <p:extLst>
      <p:ext uri="{BB962C8B-B14F-4D97-AF65-F5344CB8AC3E}">
        <p14:creationId xmlns:p14="http://schemas.microsoft.com/office/powerpoint/2010/main" val="3124447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27021FD6-32AB-B546-AB0B-E59FFE044DBC}" type="datetimeFigureOut">
              <a:rPr lang="en-US" altLang="en-US"/>
              <a:pPr>
                <a:defRPr/>
              </a:pPr>
              <a:t>7/6/2017</a:t>
            </a:fld>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E54EF9-FF2E-0E4B-8FFE-FD0CC2C6178A}" type="slidenum">
              <a:rPr lang="en-US" altLang="en-US"/>
              <a:pPr>
                <a:defRPr/>
              </a:pPr>
              <a:t>‹#›</a:t>
            </a:fld>
            <a:endParaRPr lang="en-US" altLang="en-US"/>
          </a:p>
        </p:txBody>
      </p:sp>
    </p:spTree>
    <p:extLst>
      <p:ext uri="{BB962C8B-B14F-4D97-AF65-F5344CB8AC3E}">
        <p14:creationId xmlns:p14="http://schemas.microsoft.com/office/powerpoint/2010/main" val="22601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5E08A057-783C-B84A-BC85-9B2F3CD8DD42}" type="datetimeFigureOut">
              <a:rPr lang="en-US" altLang="en-US"/>
              <a:pPr>
                <a:defRPr/>
              </a:pPr>
              <a:t>7/6/2017</a:t>
            </a:fld>
            <a:endParaRPr lang="en-US" altLang="en-US"/>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E7DAF6-987C-4547-9919-82D53DB09236}" type="slidenum">
              <a:rPr lang="en-US" altLang="en-US"/>
              <a:pPr>
                <a:defRPr/>
              </a:pPr>
              <a:t>‹#›</a:t>
            </a:fld>
            <a:endParaRPr lang="en-US" altLang="en-US"/>
          </a:p>
        </p:txBody>
      </p:sp>
    </p:spTree>
    <p:extLst>
      <p:ext uri="{BB962C8B-B14F-4D97-AF65-F5344CB8AC3E}">
        <p14:creationId xmlns:p14="http://schemas.microsoft.com/office/powerpoint/2010/main" val="164901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2BFE657B-357C-D947-BA79-B41A92D7DA09}" type="datetimeFigureOut">
              <a:rPr lang="en-US" smtClean="0"/>
              <a:t>7/6/2017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90998C8-8FA8-244A-A613-480AE2EA59F1}" type="slidenum">
              <a:rPr lang="en-US" smtClean="0"/>
              <a:t>‹#›</a:t>
            </a:fld>
            <a:endParaRPr lang="en-US"/>
          </a:p>
        </p:txBody>
      </p:sp>
    </p:spTree>
    <p:extLst>
      <p:ext uri="{BB962C8B-B14F-4D97-AF65-F5344CB8AC3E}">
        <p14:creationId xmlns:p14="http://schemas.microsoft.com/office/powerpoint/2010/main" val="182883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BFE657B-357C-D947-BA79-B41A92D7DA09}" type="datetimeFigureOut">
              <a:rPr lang="en-US" smtClean="0"/>
              <a:t>7/6/2017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90998C8-8FA8-244A-A613-480AE2EA59F1}" type="slidenum">
              <a:rPr lang="en-US" smtClean="0"/>
              <a:t>‹#›</a:t>
            </a:fld>
            <a:endParaRPr lang="en-US"/>
          </a:p>
        </p:txBody>
      </p:sp>
    </p:spTree>
    <p:extLst>
      <p:ext uri="{BB962C8B-B14F-4D97-AF65-F5344CB8AC3E}">
        <p14:creationId xmlns:p14="http://schemas.microsoft.com/office/powerpoint/2010/main" val="47974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457200" y="0"/>
            <a:ext cx="8229600" cy="800100"/>
          </a:xfrm>
          <a:prstGeom prst="rect">
            <a:avLst/>
          </a:prstGeom>
        </p:spPr>
        <p:txBody>
          <a:bodyPr vert="horz" lIns="91440" tIns="45720" rIns="91440" bIns="45720" rtlCol="0" anchor="ctr">
            <a:normAutofit/>
          </a:bodyPr>
          <a:lstStyle/>
          <a:p>
            <a:r>
              <a:rPr lang="fr-CA" dirty="0" smtClean="0"/>
              <a:t>CLICK TO EDIT MASTER TITLE STYLE</a:t>
            </a:r>
            <a:endParaRPr lang="en-US" dirty="0"/>
          </a:p>
        </p:txBody>
      </p:sp>
      <p:sp>
        <p:nvSpPr>
          <p:cNvPr id="3" name="Text Placeholder 2"/>
          <p:cNvSpPr>
            <a:spLocks noGrp="1"/>
          </p:cNvSpPr>
          <p:nvPr>
            <p:ph type="body" idx="1"/>
          </p:nvPr>
        </p:nvSpPr>
        <p:spPr>
          <a:xfrm>
            <a:off x="457200" y="1200151"/>
            <a:ext cx="8229600" cy="2998298"/>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2"/>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Slide Number Placeholder 3"/>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DB6FDB-B48F-42E9-9363-5CAB99CC9A0D}" type="slidenum">
              <a:rPr lang="en-US" smtClean="0"/>
              <a:t>‹#›</a:t>
            </a:fld>
            <a:endParaRPr lang="en-US"/>
          </a:p>
        </p:txBody>
      </p:sp>
    </p:spTree>
    <p:extLst>
      <p:ext uri="{BB962C8B-B14F-4D97-AF65-F5344CB8AC3E}">
        <p14:creationId xmlns:p14="http://schemas.microsoft.com/office/powerpoint/2010/main" val="4179206911"/>
      </p:ext>
    </p:extLst>
  </p:cSld>
  <p:clrMap bg1="lt1" tx1="dk1" bg2="lt2" tx2="dk2" accent1="accent1" accent2="accent2" accent3="accent3" accent4="accent4" accent5="accent5" accent6="accent6" hlink="hlink" folHlink="folHlink"/>
  <p:sldLayoutIdLst>
    <p:sldLayoutId id="2147483676" r:id="rId1"/>
    <p:sldLayoutId id="2147483664" r:id="rId2"/>
    <p:sldLayoutId id="2147483650" r:id="rId3"/>
    <p:sldLayoutId id="2147483677" r:id="rId4"/>
    <p:sldLayoutId id="2147483678" r:id="rId5"/>
    <p:sldLayoutId id="2147483679" r:id="rId6"/>
    <p:sldLayoutId id="2147483681" r:id="rId7"/>
    <p:sldLayoutId id="2147483682" r:id="rId8"/>
  </p:sldLayoutIdLst>
  <p:timing>
    <p:tnLst>
      <p:par>
        <p:cTn id="1" dur="indefinite" restart="never" nodeType="tmRoot"/>
      </p:par>
    </p:tnLst>
  </p:timing>
  <p:hf hdr="0" ftr="0" dt="0"/>
  <p:txStyles>
    <p:titleStyle>
      <a:lvl1pPr algn="l" defTabSz="457200" rtl="0" eaLnBrk="1" latinLnBrk="0" hangingPunct="1">
        <a:spcBef>
          <a:spcPct val="0"/>
        </a:spcBef>
        <a:buNone/>
        <a:defRPr sz="2000" b="1" i="0" kern="800" spc="300">
          <a:solidFill>
            <a:schemeClr val="bg1"/>
          </a:solidFill>
          <a:latin typeface="Arial"/>
          <a:ea typeface="+mj-ea"/>
          <a:cs typeface="Arial"/>
        </a:defRPr>
      </a:lvl1pPr>
    </p:titleStyle>
    <p:bodyStyle>
      <a:lvl1pPr marL="0" indent="0" algn="l" defTabSz="457200" rtl="0" eaLnBrk="1" latinLnBrk="0" hangingPunct="1">
        <a:lnSpc>
          <a:spcPct val="150000"/>
        </a:lnSpc>
        <a:spcBef>
          <a:spcPts val="0"/>
        </a:spcBef>
        <a:spcAft>
          <a:spcPts val="600"/>
        </a:spcAft>
        <a:buFontTx/>
        <a:buNone/>
        <a:defRPr sz="2800" b="0" i="0" kern="1200" cap="none">
          <a:solidFill>
            <a:schemeClr val="tx1"/>
          </a:solidFill>
          <a:latin typeface="Arial"/>
          <a:ea typeface="+mn-ea"/>
          <a:cs typeface="Arial"/>
        </a:defRPr>
      </a:lvl1pPr>
      <a:lvl2pPr marL="0" indent="0" algn="l" defTabSz="457200" rtl="0" eaLnBrk="1" latinLnBrk="0" hangingPunct="1">
        <a:lnSpc>
          <a:spcPct val="150000"/>
        </a:lnSpc>
        <a:spcBef>
          <a:spcPts val="0"/>
        </a:spcBef>
        <a:spcAft>
          <a:spcPts val="600"/>
        </a:spcAft>
        <a:buFontTx/>
        <a:buNone/>
        <a:defRPr sz="2400" kern="1200">
          <a:solidFill>
            <a:schemeClr val="tx1">
              <a:lumMod val="85000"/>
              <a:lumOff val="15000"/>
            </a:schemeClr>
          </a:solidFill>
          <a:latin typeface="Arial"/>
          <a:ea typeface="+mn-ea"/>
          <a:cs typeface="Arial"/>
        </a:defRPr>
      </a:lvl2pPr>
      <a:lvl3pPr marL="0" indent="0" algn="l" defTabSz="457200" rtl="0" eaLnBrk="1" latinLnBrk="0" hangingPunct="1">
        <a:lnSpc>
          <a:spcPct val="150000"/>
        </a:lnSpc>
        <a:spcBef>
          <a:spcPts val="0"/>
        </a:spcBef>
        <a:spcAft>
          <a:spcPts val="600"/>
        </a:spcAft>
        <a:buFont typeface="Courier New"/>
        <a:buNone/>
        <a:defRPr sz="2000" kern="1200">
          <a:solidFill>
            <a:schemeClr val="tx1">
              <a:lumMod val="85000"/>
              <a:lumOff val="15000"/>
            </a:schemeClr>
          </a:solidFill>
          <a:latin typeface="Arial"/>
          <a:ea typeface="+mn-ea"/>
          <a:cs typeface="Arial"/>
        </a:defRPr>
      </a:lvl3pPr>
      <a:lvl4pPr marL="271463" indent="0" algn="l" defTabSz="457200" rtl="0" eaLnBrk="1" latinLnBrk="0" hangingPunct="1">
        <a:lnSpc>
          <a:spcPct val="150000"/>
        </a:lnSpc>
        <a:spcBef>
          <a:spcPts val="0"/>
        </a:spcBef>
        <a:spcAft>
          <a:spcPts val="600"/>
        </a:spcAft>
        <a:buFontTx/>
        <a:buNone/>
        <a:defRPr sz="2000" kern="1200">
          <a:solidFill>
            <a:schemeClr val="tx1">
              <a:lumMod val="85000"/>
              <a:lumOff val="15000"/>
            </a:schemeClr>
          </a:solidFill>
          <a:latin typeface="Arial"/>
          <a:ea typeface="+mn-ea"/>
          <a:cs typeface="Arial"/>
        </a:defRPr>
      </a:lvl4pPr>
      <a:lvl5pPr marL="449263" indent="-177800" algn="l" defTabSz="457200" rtl="0" eaLnBrk="1" latinLnBrk="0" hangingPunct="1">
        <a:lnSpc>
          <a:spcPct val="150000"/>
        </a:lnSpc>
        <a:spcBef>
          <a:spcPts val="0"/>
        </a:spcBef>
        <a:spcAft>
          <a:spcPts val="600"/>
        </a:spcAft>
        <a:buClr>
          <a:schemeClr val="bg1">
            <a:lumMod val="75000"/>
          </a:schemeClr>
        </a:buClr>
        <a:buFont typeface="Arial"/>
        <a:buChar char="•"/>
        <a:defRPr sz="18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hemophilia.mcmaster.c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8080983"/>
              </p:ext>
            </p:extLst>
          </p:nvPr>
        </p:nvGraphicFramePr>
        <p:xfrm>
          <a:off x="789907" y="975016"/>
          <a:ext cx="7715917" cy="2488618"/>
        </p:xfrm>
        <a:graphic>
          <a:graphicData uri="http://schemas.openxmlformats.org/drawingml/2006/table">
            <a:tbl>
              <a:tblPr firstRow="1" bandRow="1">
                <a:tableStyleId>{5C22544A-7EE6-4342-B048-85BDC9FD1C3A}</a:tableStyleId>
              </a:tblPr>
              <a:tblGrid>
                <a:gridCol w="7715917">
                  <a:extLst>
                    <a:ext uri="{9D8B030D-6E8A-4147-A177-3AD203B41FA5}">
                      <a16:colId xmlns:a16="http://schemas.microsoft.com/office/drawing/2014/main" val="20000"/>
                    </a:ext>
                  </a:extLst>
                </a:gridCol>
              </a:tblGrid>
              <a:tr h="5546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Managing Inhibitor Risk in both PUPs and PTPs</a:t>
                      </a:r>
                      <a:endParaRPr lang="en-CA" sz="2800" dirty="0">
                        <a:solidFill>
                          <a:srgbClr val="FF0000"/>
                        </a:solidFill>
                        <a:latin typeface="Arial" panose="020B0604020202020204" pitchFamily="34" charset="0"/>
                        <a:cs typeface="Arial" panose="020B0604020202020204" pitchFamily="34" charset="0"/>
                      </a:endParaRPr>
                    </a:p>
                  </a:txBody>
                  <a:tcPr marL="0" marR="0" marT="0" marB="15240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9498">
                <a:tc>
                  <a:txBody>
                    <a:bodyPr/>
                    <a:lstStyle/>
                    <a:p>
                      <a:r>
                        <a:rPr lang="en-CA" sz="2400" i="1" kern="1200" dirty="0" smtClean="0">
                          <a:solidFill>
                            <a:schemeClr val="tx1"/>
                          </a:solidFill>
                          <a:effectLst/>
                          <a:latin typeface="+mn-lt"/>
                          <a:ea typeface="+mn-ea"/>
                          <a:cs typeface="+mn-cs"/>
                        </a:rPr>
                        <a:t>Alfonso Iorio, McMaster University,</a:t>
                      </a:r>
                      <a:r>
                        <a:rPr lang="en-CA" sz="2400" i="1" kern="1200" baseline="0" dirty="0" smtClean="0">
                          <a:solidFill>
                            <a:schemeClr val="tx1"/>
                          </a:solidFill>
                          <a:effectLst/>
                          <a:latin typeface="+mn-lt"/>
                          <a:ea typeface="+mn-ea"/>
                          <a:cs typeface="+mn-cs"/>
                        </a:rPr>
                        <a:t> </a:t>
                      </a:r>
                      <a:r>
                        <a:rPr lang="en-CA" sz="2400" i="1" kern="1200" dirty="0" smtClean="0">
                          <a:solidFill>
                            <a:schemeClr val="tx1"/>
                          </a:solidFill>
                          <a:effectLst/>
                          <a:latin typeface="+mn-lt"/>
                          <a:ea typeface="+mn-ea"/>
                          <a:cs typeface="+mn-cs"/>
                        </a:rPr>
                        <a:t>Canada</a:t>
                      </a:r>
                      <a:endParaRPr lang="en-CA" sz="2400" kern="1200" dirty="0" smtClean="0">
                        <a:solidFill>
                          <a:schemeClr val="tx1"/>
                        </a:solidFill>
                        <a:effectLst/>
                        <a:latin typeface="+mn-lt"/>
                        <a:ea typeface="+mn-ea"/>
                        <a:cs typeface="+mn-cs"/>
                      </a:endParaRPr>
                    </a:p>
                  </a:txBody>
                  <a:tcPr marL="0" marR="0" marT="152400" marB="0">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4" name="Straight Connector 3"/>
          <p:cNvCxnSpPr/>
          <p:nvPr/>
        </p:nvCxnSpPr>
        <p:spPr>
          <a:xfrm>
            <a:off x="789908" y="1476375"/>
            <a:ext cx="7715917" cy="0"/>
          </a:xfrm>
          <a:prstGeom prst="line">
            <a:avLst/>
          </a:prstGeom>
          <a:ln>
            <a:solidFill>
              <a:srgbClr val="DC5220"/>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a:xfrm>
            <a:off x="7010400" y="4868863"/>
            <a:ext cx="2133600" cy="274637"/>
          </a:xfrm>
        </p:spPr>
        <p:txBody>
          <a:bodyPr/>
          <a:lstStyle/>
          <a:p>
            <a:fld id="{8EDB6FDB-B48F-42E9-9363-5CAB99CC9A0D}" type="slidenum">
              <a:rPr lang="en-US" smtClean="0"/>
              <a:t>1</a:t>
            </a:fld>
            <a:endParaRPr lang="en-US"/>
          </a:p>
        </p:txBody>
      </p:sp>
      <p:sp>
        <p:nvSpPr>
          <p:cNvPr id="5" name="Rectangle 4"/>
          <p:cNvSpPr/>
          <p:nvPr/>
        </p:nvSpPr>
        <p:spPr>
          <a:xfrm>
            <a:off x="789905" y="2849454"/>
            <a:ext cx="6060599" cy="646331"/>
          </a:xfrm>
          <a:prstGeom prst="rect">
            <a:avLst/>
          </a:prstGeom>
        </p:spPr>
        <p:txBody>
          <a:bodyPr wrap="square">
            <a:spAutoFit/>
          </a:bodyPr>
          <a:lstStyle/>
          <a:p>
            <a:r>
              <a:rPr lang="en-US" i="1" dirty="0"/>
              <a:t>July 26, 2016 ---  7:00 – 8:30</a:t>
            </a:r>
          </a:p>
          <a:p>
            <a:r>
              <a:rPr lang="en-US" i="1" dirty="0"/>
              <a:t>Room 308, Orange County Convention Center</a:t>
            </a:r>
          </a:p>
        </p:txBody>
      </p:sp>
    </p:spTree>
    <p:extLst>
      <p:ext uri="{BB962C8B-B14F-4D97-AF65-F5344CB8AC3E}">
        <p14:creationId xmlns:p14="http://schemas.microsoft.com/office/powerpoint/2010/main" val="9709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90500" y="482600"/>
          <a:ext cx="8763000" cy="4178300"/>
        </p:xfrm>
        <a:graphic>
          <a:graphicData uri="http://schemas.openxmlformats.org/presentationml/2006/ole">
            <mc:AlternateContent xmlns:mc="http://schemas.openxmlformats.org/markup-compatibility/2006">
              <mc:Choice xmlns:v="urn:schemas-microsoft-com:vml" Requires="v">
                <p:oleObj spid="_x0000_s1032" name="Document" r:id="rId3" imgW="8763000" imgH="4178300" progId="Word.Document.12">
                  <p:embed/>
                </p:oleObj>
              </mc:Choice>
              <mc:Fallback>
                <p:oleObj name="Document" r:id="rId3" imgW="8763000" imgH="4178300" progId="Word.Document.12">
                  <p:embed/>
                  <p:pic>
                    <p:nvPicPr>
                      <p:cNvPr id="0" name=""/>
                      <p:cNvPicPr/>
                      <p:nvPr/>
                    </p:nvPicPr>
                    <p:blipFill>
                      <a:blip r:embed="rId4"/>
                      <a:stretch>
                        <a:fillRect/>
                      </a:stretch>
                    </p:blipFill>
                    <p:spPr>
                      <a:xfrm>
                        <a:off x="190500" y="482600"/>
                        <a:ext cx="8763000" cy="4178300"/>
                      </a:xfrm>
                      <a:prstGeom prst="rect">
                        <a:avLst/>
                      </a:prstGeom>
                    </p:spPr>
                  </p:pic>
                </p:oleObj>
              </mc:Fallback>
            </mc:AlternateContent>
          </a:graphicData>
        </a:graphic>
      </p:graphicFrame>
    </p:spTree>
    <p:extLst>
      <p:ext uri="{BB962C8B-B14F-4D97-AF65-F5344CB8AC3E}">
        <p14:creationId xmlns:p14="http://schemas.microsoft.com/office/powerpoint/2010/main" val="55457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288" y="4400235"/>
            <a:ext cx="8847639" cy="646331"/>
          </a:xfrm>
          <a:prstGeom prst="rect">
            <a:avLst/>
          </a:prstGeom>
        </p:spPr>
        <p:txBody>
          <a:bodyPr wrap="square">
            <a:spAutoFit/>
          </a:bodyPr>
          <a:lstStyle/>
          <a:p>
            <a:r>
              <a:rPr lang="en-US" dirty="0" smtClean="0"/>
              <a:t>Iorio A, </a:t>
            </a:r>
            <a:r>
              <a:rPr lang="en-US" dirty="0" err="1" smtClean="0"/>
              <a:t>Puccetti</a:t>
            </a:r>
            <a:r>
              <a:rPr lang="en-US" dirty="0" smtClean="0"/>
              <a:t> P, </a:t>
            </a:r>
            <a:r>
              <a:rPr lang="en-US" dirty="0" err="1" smtClean="0"/>
              <a:t>Makris</a:t>
            </a:r>
            <a:r>
              <a:rPr lang="en-US" dirty="0" smtClean="0"/>
              <a:t> M. Clotting factor concentrate switching and inhibitor development in hemophilia A. Blood. 120(4), 720–727 (2012).</a:t>
            </a:r>
            <a:endParaRPr lang="en-US" dirty="0"/>
          </a:p>
        </p:txBody>
      </p:sp>
      <p:pic>
        <p:nvPicPr>
          <p:cNvPr id="4" name="Picture 3" descr="Iorio, Puccetti, Makris - 2012 - Clotting factor concentrate switching and inhibitor development in hemophilia A.eps"/>
          <p:cNvPicPr>
            <a:picLocks noChangeAspect="1"/>
          </p:cNvPicPr>
          <p:nvPr/>
        </p:nvPicPr>
        <p:blipFill rotWithShape="1">
          <a:blip r:embed="rId2">
            <a:extLst>
              <a:ext uri="{28A0092B-C50C-407E-A947-70E740481C1C}">
                <a14:useLocalDpi xmlns:a14="http://schemas.microsoft.com/office/drawing/2010/main" val="0"/>
              </a:ext>
            </a:extLst>
          </a:blip>
          <a:srcRect l="20619" t="7570" r="21412" b="64316"/>
          <a:stretch/>
        </p:blipFill>
        <p:spPr>
          <a:xfrm>
            <a:off x="1288573" y="251684"/>
            <a:ext cx="6489216" cy="4148551"/>
          </a:xfrm>
          <a:prstGeom prst="rect">
            <a:avLst/>
          </a:prstGeom>
        </p:spPr>
      </p:pic>
    </p:spTree>
    <p:extLst>
      <p:ext uri="{BB962C8B-B14F-4D97-AF65-F5344CB8AC3E}">
        <p14:creationId xmlns:p14="http://schemas.microsoft.com/office/powerpoint/2010/main" val="71324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90500" y="349250"/>
          <a:ext cx="8763000" cy="4445000"/>
        </p:xfrm>
        <a:graphic>
          <a:graphicData uri="http://schemas.openxmlformats.org/presentationml/2006/ole">
            <mc:AlternateContent xmlns:mc="http://schemas.openxmlformats.org/markup-compatibility/2006">
              <mc:Choice xmlns:v="urn:schemas-microsoft-com:vml" Requires="v">
                <p:oleObj spid="_x0000_s2056" name="Document" r:id="rId3" imgW="8763000" imgH="4445000" progId="Word.Document.12">
                  <p:embed/>
                </p:oleObj>
              </mc:Choice>
              <mc:Fallback>
                <p:oleObj name="Document" r:id="rId3" imgW="8763000" imgH="4445000" progId="Word.Document.12">
                  <p:embed/>
                  <p:pic>
                    <p:nvPicPr>
                      <p:cNvPr id="0" name=""/>
                      <p:cNvPicPr/>
                      <p:nvPr/>
                    </p:nvPicPr>
                    <p:blipFill>
                      <a:blip r:embed="rId4"/>
                      <a:stretch>
                        <a:fillRect/>
                      </a:stretch>
                    </p:blipFill>
                    <p:spPr>
                      <a:xfrm>
                        <a:off x="190500" y="349250"/>
                        <a:ext cx="8763000" cy="4445000"/>
                      </a:xfrm>
                      <a:prstGeom prst="rect">
                        <a:avLst/>
                      </a:prstGeom>
                    </p:spPr>
                  </p:pic>
                </p:oleObj>
              </mc:Fallback>
            </mc:AlternateContent>
          </a:graphicData>
        </a:graphic>
      </p:graphicFrame>
    </p:spTree>
    <p:extLst>
      <p:ext uri="{BB962C8B-B14F-4D97-AF65-F5344CB8AC3E}">
        <p14:creationId xmlns:p14="http://schemas.microsoft.com/office/powerpoint/2010/main" val="33819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68840" y="296626"/>
          <a:ext cx="8493063" cy="4644946"/>
        </p:xfrm>
        <a:graphic>
          <a:graphicData uri="http://schemas.openxmlformats.org/drawingml/2006/table">
            <a:tbl>
              <a:tblPr/>
              <a:tblGrid>
                <a:gridCol w="610673">
                  <a:extLst>
                    <a:ext uri="{9D8B030D-6E8A-4147-A177-3AD203B41FA5}">
                      <a16:colId xmlns:a16="http://schemas.microsoft.com/office/drawing/2014/main" val="20000"/>
                    </a:ext>
                  </a:extLst>
                </a:gridCol>
                <a:gridCol w="610673">
                  <a:extLst>
                    <a:ext uri="{9D8B030D-6E8A-4147-A177-3AD203B41FA5}">
                      <a16:colId xmlns:a16="http://schemas.microsoft.com/office/drawing/2014/main" val="20001"/>
                    </a:ext>
                  </a:extLst>
                </a:gridCol>
                <a:gridCol w="1365069">
                  <a:extLst>
                    <a:ext uri="{9D8B030D-6E8A-4147-A177-3AD203B41FA5}">
                      <a16:colId xmlns:a16="http://schemas.microsoft.com/office/drawing/2014/main" val="20002"/>
                    </a:ext>
                  </a:extLst>
                </a:gridCol>
                <a:gridCol w="704543">
                  <a:extLst>
                    <a:ext uri="{9D8B030D-6E8A-4147-A177-3AD203B41FA5}">
                      <a16:colId xmlns:a16="http://schemas.microsoft.com/office/drawing/2014/main" val="20003"/>
                    </a:ext>
                  </a:extLst>
                </a:gridCol>
                <a:gridCol w="741625">
                  <a:extLst>
                    <a:ext uri="{9D8B030D-6E8A-4147-A177-3AD203B41FA5}">
                      <a16:colId xmlns:a16="http://schemas.microsoft.com/office/drawing/2014/main" val="20004"/>
                    </a:ext>
                  </a:extLst>
                </a:gridCol>
                <a:gridCol w="4460480">
                  <a:extLst>
                    <a:ext uri="{9D8B030D-6E8A-4147-A177-3AD203B41FA5}">
                      <a16:colId xmlns:a16="http://schemas.microsoft.com/office/drawing/2014/main" val="20005"/>
                    </a:ext>
                  </a:extLst>
                </a:gridCol>
              </a:tblGrid>
              <a:tr h="304254">
                <a:tc rowSpan="2">
                  <a:txBody>
                    <a:bodyPr/>
                    <a:lstStyle/>
                    <a:p>
                      <a:pPr algn="l" fontAlgn="ctr"/>
                      <a:r>
                        <a:rPr lang="en-US" sz="1100" b="1" i="0" u="none" strike="noStrike">
                          <a:solidFill>
                            <a:srgbClr val="000000"/>
                          </a:solidFill>
                          <a:effectLst/>
                          <a:latin typeface="Cambria"/>
                        </a:rPr>
                        <a:t>Study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a:solidFill>
                            <a:srgbClr val="000000"/>
                          </a:solidFill>
                          <a:effectLst/>
                          <a:latin typeface="Cambria"/>
                        </a:rPr>
                        <a:t>Design*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mbria"/>
                        </a:rPr>
                        <a:t>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en-US" sz="1100" b="1" i="0" u="none" strike="noStrike">
                          <a:solidFill>
                            <a:srgbClr val="000000"/>
                          </a:solidFill>
                          <a:effectLst/>
                          <a:latin typeface="Cambria"/>
                        </a:rPr>
                        <a:t>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a:solidFill>
                            <a:srgbClr val="000000"/>
                          </a:solidFill>
                          <a:effectLst/>
                          <a:latin typeface="Cambria"/>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1100" b="1" i="0" u="none" strike="noStrike">
                          <a:solidFill>
                            <a:srgbClr val="000000"/>
                          </a:solidFill>
                          <a:effectLst/>
                          <a:latin typeface="Cambria"/>
                        </a:rPr>
                        <a:t>Notes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254">
                <a:tc vMerge="1">
                  <a:txBody>
                    <a:bodyPr/>
                    <a:lstStyle/>
                    <a:p>
                      <a:endParaRPr lang="en-US"/>
                    </a:p>
                  </a:txBody>
                  <a:tcPr/>
                </a:tc>
                <a:tc vMerge="1">
                  <a:txBody>
                    <a:bodyPr/>
                    <a:lstStyle/>
                    <a:p>
                      <a:endParaRPr lang="en-US"/>
                    </a:p>
                  </a:txBody>
                  <a:tcPr/>
                </a:tc>
                <a:tc>
                  <a:txBody>
                    <a:bodyPr/>
                    <a:lstStyle/>
                    <a:p>
                      <a:pPr algn="ctr" fontAlgn="ctr"/>
                      <a:r>
                        <a:rPr lang="en-US" sz="1100" b="1" i="0" u="none" strike="noStrike">
                          <a:solidFill>
                            <a:srgbClr val="000000"/>
                          </a:solidFill>
                          <a:effectLst/>
                          <a:latin typeface="Cambria"/>
                        </a:rPr>
                        <a:t>Patients$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04254">
                <a:tc rowSpan="2">
                  <a:txBody>
                    <a:bodyPr/>
                    <a:lstStyle/>
                    <a:p>
                      <a:pPr algn="l" fontAlgn="ctr"/>
                      <a:r>
                        <a:rPr lang="en-US" sz="1100" b="0" i="0" u="none" strike="noStrike">
                          <a:solidFill>
                            <a:srgbClr val="000000"/>
                          </a:solidFill>
                          <a:effectLst/>
                          <a:latin typeface="Cambria"/>
                        </a:rPr>
                        <a:t>RODIN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mbria"/>
                        </a:rPr>
                        <a:t>P, R, IC, MC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2000-2010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is-IS" sz="1100" b="0" i="0" u="none" strike="noStrike">
                          <a:solidFill>
                            <a:srgbClr val="000000"/>
                          </a:solidFill>
                          <a:effectLst/>
                          <a:latin typeface="Cambria"/>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uk-UA" sz="1100" b="0" i="0" u="none" strike="noStrike" dirty="0">
                          <a:solidFill>
                            <a:srgbClr val="000000"/>
                          </a:solidFill>
                          <a:effectLst/>
                          <a:latin typeface="Cambria"/>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100" b="0" i="0" u="none" strike="noStrike" dirty="0" smtClean="0">
                          <a:solidFill>
                            <a:srgbClr val="000000"/>
                          </a:solidFill>
                          <a:effectLst/>
                          <a:latin typeface="Cambria"/>
                        </a:rPr>
                        <a:t>No difference with</a:t>
                      </a:r>
                      <a:r>
                        <a:rPr lang="en-US" sz="1100" b="0" i="0" u="none" strike="noStrike" baseline="0" dirty="0" smtClean="0">
                          <a:solidFill>
                            <a:srgbClr val="000000"/>
                          </a:solidFill>
                          <a:effectLst/>
                          <a:latin typeface="Cambria"/>
                        </a:rPr>
                        <a:t> plasma derived - </a:t>
                      </a: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found at post hoc analysis: hypothesis generation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254">
                <a:tc vMerge="1">
                  <a:txBody>
                    <a:bodyPr/>
                    <a:lstStyle/>
                    <a:p>
                      <a:endParaRPr lang="en-US"/>
                    </a:p>
                  </a:txBody>
                  <a:tcPr/>
                </a:tc>
                <a:tc vMerge="1">
                  <a:txBody>
                    <a:bodyPr/>
                    <a:lstStyle/>
                    <a:p>
                      <a:endParaRPr lang="en-US"/>
                    </a:p>
                  </a:txBody>
                  <a:tcPr/>
                </a:tc>
                <a:tc>
                  <a:txBody>
                    <a:bodyPr/>
                    <a:lstStyle/>
                    <a:p>
                      <a:pPr algn="ctr" fontAlgn="ctr"/>
                      <a:r>
                        <a:rPr lang="bg-BG" sz="1100" b="0" i="0" u="none" strike="noStrike">
                          <a:solidFill>
                            <a:srgbClr val="000000"/>
                          </a:solidFill>
                          <a:effectLst/>
                          <a:latin typeface="Cambria"/>
                        </a:rPr>
                        <a:t>88/574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4254">
                <a:tc rowSpan="2">
                  <a:txBody>
                    <a:bodyPr/>
                    <a:lstStyle/>
                    <a:p>
                      <a:pPr algn="l" fontAlgn="ctr"/>
                      <a:r>
                        <a:rPr lang="en-US" sz="1100" b="0" i="0" u="none" strike="noStrike">
                          <a:solidFill>
                            <a:srgbClr val="000000"/>
                          </a:solidFill>
                          <a:effectLst/>
                          <a:latin typeface="Cambria"/>
                        </a:rPr>
                        <a:t>UKHCDO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mbria"/>
                        </a:rPr>
                        <a:t>R, IC, 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2000-2010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100" b="0" i="0" u="none" strike="noStrike">
                          <a:solidFill>
                            <a:srgbClr val="000000"/>
                          </a:solidFill>
                          <a:effectLst/>
                          <a:latin typeface="Cambria"/>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Cambri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mbria"/>
                        </a:rPr>
                        <a:t>No difference with</a:t>
                      </a:r>
                      <a:r>
                        <a:rPr lang="en-US" sz="1100" b="0" i="0" u="none" strike="noStrike" baseline="0" dirty="0" smtClean="0">
                          <a:solidFill>
                            <a:srgbClr val="000000"/>
                          </a:solidFill>
                          <a:effectLst/>
                          <a:latin typeface="Cambria"/>
                        </a:rPr>
                        <a:t> plasma derived </a:t>
                      </a:r>
                    </a:p>
                    <a:p>
                      <a:pPr algn="l" fontAlgn="ct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confirmed and shown for </a:t>
                      </a:r>
                      <a:r>
                        <a:rPr lang="en-US" sz="1100" b="0" i="0" u="none" strike="noStrike" dirty="0" err="1">
                          <a:solidFill>
                            <a:srgbClr val="000000"/>
                          </a:solidFill>
                          <a:effectLst/>
                          <a:latin typeface="Cambria"/>
                        </a:rPr>
                        <a:t>Refacto</a:t>
                      </a:r>
                      <a:endParaRPr lang="en-US" sz="1100" b="0" i="0" u="none" strike="noStrike" dirty="0">
                        <a:solidFill>
                          <a:srgbClr val="000000"/>
                        </a:solidFill>
                        <a:effectLst/>
                        <a:latin typeface="Cambria"/>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419384">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mbria"/>
                        </a:rPr>
                        <a:t>---/407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a:rPr>
                        <a:t>Alternative explanations supported: evidence of temporal effect, and “RODIN” effect (higher rate in RODIN centers).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254">
                <a:tc rowSpan="2">
                  <a:txBody>
                    <a:bodyPr/>
                    <a:lstStyle/>
                    <a:p>
                      <a:pPr algn="l" fontAlgn="ctr"/>
                      <a:r>
                        <a:rPr lang="en-US" sz="1100" b="0" i="0" u="none" strike="noStrike">
                          <a:solidFill>
                            <a:srgbClr val="000000"/>
                          </a:solidFill>
                          <a:effectLst/>
                          <a:latin typeface="Cambria"/>
                        </a:rPr>
                        <a:t>France 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100" b="0" i="0" u="none" strike="noStrike">
                          <a:solidFill>
                            <a:srgbClr val="000000"/>
                          </a:solidFill>
                          <a:effectLst/>
                          <a:latin typeface="Cambria"/>
                        </a:rPr>
                        <a:t>R, IC, 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2000-2010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cs-CZ" sz="1100" b="0" i="0" u="none" strike="noStrike">
                          <a:solidFill>
                            <a:srgbClr val="000000"/>
                          </a:solidFill>
                          <a:effectLst/>
                          <a:latin typeface="Cambria"/>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mbria"/>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mbria"/>
                        </a:rPr>
                        <a:t>Decreased risk with</a:t>
                      </a:r>
                      <a:r>
                        <a:rPr lang="en-US" sz="1100" b="0" i="0" u="none" strike="noStrike" baseline="0" dirty="0" smtClean="0">
                          <a:solidFill>
                            <a:srgbClr val="000000"/>
                          </a:solidFill>
                          <a:effectLst/>
                          <a:latin typeface="Cambria"/>
                        </a:rPr>
                        <a:t> plasma derived</a:t>
                      </a:r>
                    </a:p>
                    <a:p>
                      <a:pPr algn="l" fontAlgn="ct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confirmed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419384">
                <a:tc vMerge="1">
                  <a:txBody>
                    <a:bodyPr/>
                    <a:lstStyle/>
                    <a:p>
                      <a:endParaRPr lang="en-US"/>
                    </a:p>
                  </a:txBody>
                  <a:tcPr/>
                </a:tc>
                <a:tc vMerge="1">
                  <a:txBody>
                    <a:bodyPr/>
                    <a:lstStyle/>
                    <a:p>
                      <a:endParaRPr lang="en-US"/>
                    </a:p>
                  </a:txBody>
                  <a:tcPr/>
                </a:tc>
                <a:tc>
                  <a:txBody>
                    <a:bodyPr/>
                    <a:lstStyle/>
                    <a:p>
                      <a:pPr algn="ctr" fontAlgn="ctr"/>
                      <a:r>
                        <a:rPr lang="bg-BG" sz="1100" b="0" i="0" u="none" strike="noStrike">
                          <a:solidFill>
                            <a:srgbClr val="000000"/>
                          </a:solidFill>
                          <a:effectLst/>
                          <a:latin typeface="Cambria"/>
                        </a:rPr>
                        <a:t>99/402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a:rPr>
                        <a:t>Alternative explanations supported: “center” effect, and “RODIN” effect (higher rate in RODIN centers).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254">
                <a:tc rowSpan="2">
                  <a:txBody>
                    <a:bodyPr/>
                    <a:lstStyle/>
                    <a:p>
                      <a:pPr algn="l" fontAlgn="ctr"/>
                      <a:r>
                        <a:rPr lang="en-US" sz="1100" b="0" i="0" u="none" strike="noStrike">
                          <a:solidFill>
                            <a:srgbClr val="000000"/>
                          </a:solidFill>
                          <a:effectLst/>
                          <a:latin typeface="Cambria"/>
                        </a:rPr>
                        <a:t>EUHASS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t-BR" sz="1100" b="0" i="0" u="none" strike="noStrike">
                          <a:solidFill>
                            <a:srgbClr val="000000"/>
                          </a:solidFill>
                          <a:effectLst/>
                          <a:latin typeface="Cambria"/>
                        </a:rPr>
                        <a:t>P, DC, MC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2009-2013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100" b="0" i="0" u="none" strike="noStrike">
                          <a:solidFill>
                            <a:srgbClr val="000000"/>
                          </a:solidFill>
                          <a:effectLst/>
                          <a:latin typeface="Cambria"/>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mbria"/>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mbria"/>
                        </a:rPr>
                        <a:t>No difference with</a:t>
                      </a:r>
                      <a:r>
                        <a:rPr lang="en-US" sz="1100" b="0" i="0" u="none" strike="noStrike" baseline="0" dirty="0" smtClean="0">
                          <a:solidFill>
                            <a:srgbClr val="000000"/>
                          </a:solidFill>
                          <a:effectLst/>
                          <a:latin typeface="Cambria"/>
                        </a:rPr>
                        <a:t> plasma derived – </a:t>
                      </a:r>
                    </a:p>
                    <a:p>
                      <a:pPr algn="l" fontAlgn="ct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NOT confirmed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04254">
                <a:tc vMerge="1">
                  <a:txBody>
                    <a:bodyPr/>
                    <a:lstStyle/>
                    <a:p>
                      <a:endParaRPr lang="en-US"/>
                    </a:p>
                  </a:txBody>
                  <a:tcPr/>
                </a:tc>
                <a:tc vMerge="1">
                  <a:txBody>
                    <a:bodyPr/>
                    <a:lstStyle/>
                    <a:p>
                      <a:endParaRPr lang="en-US"/>
                    </a:p>
                  </a:txBody>
                  <a:tcPr/>
                </a:tc>
                <a:tc>
                  <a:txBody>
                    <a:bodyPr/>
                    <a:lstStyle/>
                    <a:p>
                      <a:pPr algn="ctr" fontAlgn="ctr"/>
                      <a:r>
                        <a:rPr lang="is-IS" sz="1100" b="0" i="0" u="none" strike="noStrike">
                          <a:solidFill>
                            <a:srgbClr val="000000"/>
                          </a:solidFill>
                          <a:effectLst/>
                          <a:latin typeface="Cambria"/>
                        </a:rPr>
                        <a:t>20/198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a:rPr>
                        <a:t>RODIN effect (higher rate in RODIN centers).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254">
                <a:tc rowSpan="2">
                  <a:txBody>
                    <a:bodyPr/>
                    <a:lstStyle/>
                    <a:p>
                      <a:pPr algn="l" fontAlgn="ctr"/>
                      <a:r>
                        <a:rPr lang="en-US" sz="1100" b="0" i="0" u="none" strike="noStrike">
                          <a:solidFill>
                            <a:srgbClr val="000000"/>
                          </a:solidFill>
                          <a:effectLst/>
                          <a:latin typeface="Cambria"/>
                        </a:rPr>
                        <a:t>EAHAD IPD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Cambria"/>
                        </a:rPr>
                        <a:t>MA, MC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1994-2003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100" b="0" i="0" u="none" strike="noStrike">
                          <a:solidFill>
                            <a:srgbClr val="000000"/>
                          </a:solidFill>
                          <a:effectLst/>
                          <a:latin typeface="Cambri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i-FI" sz="1100" b="0" i="0" u="none" strike="noStrike" dirty="0">
                          <a:solidFill>
                            <a:srgbClr val="000000"/>
                          </a:solidFill>
                          <a:effectLst/>
                          <a:latin typeface="Cambria"/>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mbria"/>
                        </a:rPr>
                        <a:t>No difference with</a:t>
                      </a:r>
                      <a:r>
                        <a:rPr lang="en-US" sz="1100" b="0" i="0" u="none" strike="noStrike" baseline="0" dirty="0" smtClean="0">
                          <a:solidFill>
                            <a:srgbClr val="000000"/>
                          </a:solidFill>
                          <a:effectLst/>
                          <a:latin typeface="Cambria"/>
                        </a:rPr>
                        <a:t> plasma derived – </a:t>
                      </a:r>
                    </a:p>
                    <a:p>
                      <a:pPr algn="l" fontAlgn="ct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NOT confirmed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04254">
                <a:tc vMerge="1">
                  <a:txBody>
                    <a:bodyPr/>
                    <a:lstStyle/>
                    <a:p>
                      <a:endParaRPr lang="en-US"/>
                    </a:p>
                  </a:txBody>
                  <a:tcPr/>
                </a:tc>
                <a:tc vMerge="1">
                  <a:txBody>
                    <a:bodyPr/>
                    <a:lstStyle/>
                    <a:p>
                      <a:endParaRPr lang="en-US"/>
                    </a:p>
                  </a:txBody>
                  <a:tcPr/>
                </a:tc>
                <a:tc>
                  <a:txBody>
                    <a:bodyPr/>
                    <a:lstStyle/>
                    <a:p>
                      <a:pPr algn="ctr" fontAlgn="ctr"/>
                      <a:r>
                        <a:rPr lang="bg-BG" sz="1100" b="0" i="0" u="none" strike="noStrike">
                          <a:solidFill>
                            <a:srgbClr val="000000"/>
                          </a:solidFill>
                          <a:effectLst/>
                          <a:latin typeface="Cambria"/>
                        </a:rPr>
                        <a:t>531/712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Cambria"/>
                        </a:rPr>
                        <a:t>Direction of effect, Inconsistency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4254">
                <a:tc rowSpan="2">
                  <a:txBody>
                    <a:bodyPr/>
                    <a:lstStyle/>
                    <a:p>
                      <a:pPr algn="l" fontAlgn="ctr"/>
                      <a:r>
                        <a:rPr lang="en-US" sz="1100" b="0" i="0" u="none" strike="noStrike">
                          <a:solidFill>
                            <a:srgbClr val="000000"/>
                          </a:solidFill>
                          <a:effectLst/>
                          <a:latin typeface="Cambria"/>
                        </a:rPr>
                        <a:t>SIPPET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a:solidFill>
                            <a:srgbClr val="000000"/>
                          </a:solidFill>
                          <a:effectLst/>
                          <a:latin typeface="Cambria"/>
                        </a:rPr>
                        <a:t>RCT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s-IS" sz="1100" b="0" i="0" u="none" strike="noStrike">
                          <a:solidFill>
                            <a:srgbClr val="000000"/>
                          </a:solidFill>
                          <a:effectLst/>
                          <a:latin typeface="Cambria"/>
                        </a:rPr>
                        <a:t>2010-2014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US" sz="1100" b="0" i="0" u="none" strike="noStrike" dirty="0">
                          <a:solidFill>
                            <a:srgbClr val="000000"/>
                          </a:solidFill>
                          <a:effectLst/>
                          <a:latin typeface="Cambria"/>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mbria"/>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effectLst/>
                          <a:latin typeface="Cambria"/>
                        </a:rPr>
                        <a:t>Decreased risk with plasma derived</a:t>
                      </a:r>
                    </a:p>
                    <a:p>
                      <a:pPr algn="l" fontAlgn="ctr"/>
                      <a:r>
                        <a:rPr lang="en-US" sz="1100" b="0" i="0" u="none" strike="noStrike" dirty="0" smtClean="0">
                          <a:solidFill>
                            <a:srgbClr val="000000"/>
                          </a:solidFill>
                          <a:effectLst/>
                          <a:latin typeface="Cambria"/>
                        </a:rPr>
                        <a:t>Increased </a:t>
                      </a:r>
                      <a:r>
                        <a:rPr lang="en-US" sz="1100" b="0" i="0" u="none" strike="noStrike" dirty="0">
                          <a:solidFill>
                            <a:srgbClr val="000000"/>
                          </a:solidFill>
                          <a:effectLst/>
                          <a:latin typeface="Cambria"/>
                        </a:rPr>
                        <a:t>risk with </a:t>
                      </a:r>
                      <a:r>
                        <a:rPr lang="en-US" sz="1100" b="0" i="0" u="none" strike="noStrike" dirty="0" err="1">
                          <a:solidFill>
                            <a:srgbClr val="000000"/>
                          </a:solidFill>
                          <a:effectLst/>
                          <a:latin typeface="Cambria"/>
                        </a:rPr>
                        <a:t>Kogenate</a:t>
                      </a:r>
                      <a:r>
                        <a:rPr lang="en-US" sz="1100" b="0" i="0" u="none" strike="noStrike" dirty="0">
                          <a:solidFill>
                            <a:srgbClr val="000000"/>
                          </a:solidFill>
                          <a:effectLst/>
                          <a:latin typeface="Cambria"/>
                        </a:rPr>
                        <a:t> NOT confirmed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304254">
                <a:tc vMerge="1">
                  <a:txBody>
                    <a:bodyPr/>
                    <a:lstStyle/>
                    <a:p>
                      <a:endParaRPr lang="en-US"/>
                    </a:p>
                  </a:txBody>
                  <a:tcPr/>
                </a:tc>
                <a:tc vMerge="1">
                  <a:txBody>
                    <a:bodyPr/>
                    <a:lstStyle/>
                    <a:p>
                      <a:endParaRPr lang="en-US"/>
                    </a:p>
                  </a:txBody>
                  <a:tcPr/>
                </a:tc>
                <a:tc>
                  <a:txBody>
                    <a:bodyPr/>
                    <a:lstStyle/>
                    <a:p>
                      <a:pPr algn="ctr" fontAlgn="ctr"/>
                      <a:r>
                        <a:rPr lang="is-IS" sz="1100" b="0" i="0" u="none" strike="noStrike">
                          <a:solidFill>
                            <a:srgbClr val="000000"/>
                          </a:solidFill>
                          <a:effectLst/>
                          <a:latin typeface="Cambria"/>
                        </a:rPr>
                        <a:t>125/261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Cambria"/>
                        </a:rPr>
                        <a:t>Center effect, </a:t>
                      </a:r>
                      <a:r>
                        <a:rPr lang="en-US" sz="1100" b="0" i="0" u="none" strike="noStrike" dirty="0" err="1">
                          <a:solidFill>
                            <a:srgbClr val="000000"/>
                          </a:solidFill>
                          <a:effectLst/>
                          <a:latin typeface="Cambria"/>
                        </a:rPr>
                        <a:t>Recombinate</a:t>
                      </a:r>
                      <a:r>
                        <a:rPr lang="en-US" sz="1100" b="0" i="0" u="none" strike="noStrike" dirty="0">
                          <a:solidFill>
                            <a:srgbClr val="000000"/>
                          </a:solidFill>
                          <a:effectLst/>
                          <a:latin typeface="Cambria"/>
                        </a:rPr>
                        <a:t> possibly higher than </a:t>
                      </a:r>
                      <a:r>
                        <a:rPr lang="en-US" sz="1100" b="0" i="0" u="none" strike="noStrike" dirty="0" err="1">
                          <a:solidFill>
                            <a:srgbClr val="000000"/>
                          </a:solidFill>
                          <a:effectLst/>
                          <a:latin typeface="Cambria"/>
                        </a:rPr>
                        <a:t>Kogenate</a:t>
                      </a:r>
                      <a:endParaRPr lang="en-US" sz="1100" b="0" i="0" u="none" strike="noStrike" dirty="0">
                        <a:solidFill>
                          <a:srgbClr val="000000"/>
                        </a:solidFill>
                        <a:effectLst/>
                        <a:latin typeface="Cambria"/>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5282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Previously TREATED PATIENTS</a:t>
            </a:r>
            <a:endParaRPr lang="en-US" dirty="0"/>
          </a:p>
        </p:txBody>
      </p:sp>
      <p:sp>
        <p:nvSpPr>
          <p:cNvPr id="3" name="Text Placeholder 2"/>
          <p:cNvSpPr>
            <a:spLocks noGrp="1"/>
          </p:cNvSpPr>
          <p:nvPr>
            <p:ph type="body" idx="1"/>
          </p:nvPr>
        </p:nvSpPr>
        <p:spPr/>
        <p:txBody>
          <a:bodyPr>
            <a:normAutofit/>
          </a:bodyPr>
          <a:lstStyle/>
          <a:p>
            <a:r>
              <a:rPr lang="en-US" sz="3200" dirty="0">
                <a:solidFill>
                  <a:srgbClr val="FF0000"/>
                </a:solidFill>
              </a:rPr>
              <a:t>Previously TREATED PATIENTS</a:t>
            </a:r>
          </a:p>
        </p:txBody>
      </p:sp>
    </p:spTree>
    <p:extLst>
      <p:ext uri="{BB962C8B-B14F-4D97-AF65-F5344CB8AC3E}">
        <p14:creationId xmlns:p14="http://schemas.microsoft.com/office/powerpoint/2010/main" val="1836348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05" y="309386"/>
            <a:ext cx="8565114" cy="4001096"/>
          </a:xfrm>
          <a:prstGeom prst="rect">
            <a:avLst/>
          </a:prstGeom>
        </p:spPr>
        <p:txBody>
          <a:bodyPr wrap="square">
            <a:spAutoFit/>
          </a:bodyPr>
          <a:lstStyle/>
          <a:p>
            <a:r>
              <a:rPr lang="en-US" sz="2800" b="1" dirty="0"/>
              <a:t>Natural history and clinical characteristics of inhibitors in previously treated hemophilia A patients </a:t>
            </a:r>
          </a:p>
          <a:p>
            <a:endParaRPr lang="en-US" dirty="0"/>
          </a:p>
          <a:p>
            <a:r>
              <a:rPr lang="en-US" dirty="0" smtClean="0"/>
              <a:t>Angela </a:t>
            </a:r>
            <a:r>
              <a:rPr lang="en-US" dirty="0"/>
              <a:t>M. </a:t>
            </a:r>
            <a:r>
              <a:rPr lang="en-US" dirty="0" smtClean="0"/>
              <a:t>Barbara, </a:t>
            </a:r>
            <a:r>
              <a:rPr lang="en-US" dirty="0"/>
              <a:t>Michael </a:t>
            </a:r>
            <a:r>
              <a:rPr lang="en-US" dirty="0" err="1" smtClean="0"/>
              <a:t>Makris</a:t>
            </a:r>
            <a:r>
              <a:rPr lang="en-US" dirty="0" smtClean="0"/>
              <a:t>, </a:t>
            </a:r>
            <a:r>
              <a:rPr lang="en-US" dirty="0" err="1"/>
              <a:t>Kathelijn</a:t>
            </a:r>
            <a:r>
              <a:rPr lang="en-US" dirty="0"/>
              <a:t> </a:t>
            </a:r>
            <a:r>
              <a:rPr lang="en-US" dirty="0" smtClean="0"/>
              <a:t>Fischer, </a:t>
            </a:r>
            <a:r>
              <a:rPr lang="en-US" dirty="0"/>
              <a:t>Prasad </a:t>
            </a:r>
            <a:r>
              <a:rPr lang="en-US" dirty="0" smtClean="0"/>
              <a:t>Mathew, </a:t>
            </a:r>
            <a:r>
              <a:rPr lang="en-US" dirty="0"/>
              <a:t>Giancarlo </a:t>
            </a:r>
            <a:r>
              <a:rPr lang="en-US" dirty="0" err="1" smtClean="0"/>
              <a:t>Castaman</a:t>
            </a:r>
            <a:r>
              <a:rPr lang="en-US" dirty="0" smtClean="0"/>
              <a:t>, </a:t>
            </a:r>
            <a:r>
              <a:rPr lang="en-US" dirty="0"/>
              <a:t>Cristina </a:t>
            </a:r>
            <a:r>
              <a:rPr lang="en-US" dirty="0" err="1" smtClean="0"/>
              <a:t>Catarino</a:t>
            </a:r>
            <a:r>
              <a:rPr lang="en-US" dirty="0" smtClean="0"/>
              <a:t>, </a:t>
            </a:r>
            <a:r>
              <a:rPr lang="en-US" dirty="0"/>
              <a:t>Estelle </a:t>
            </a:r>
            <a:r>
              <a:rPr lang="en-US" dirty="0" smtClean="0"/>
              <a:t>Gilman, </a:t>
            </a:r>
            <a:r>
              <a:rPr lang="en-US" dirty="0" err="1"/>
              <a:t>Kaan</a:t>
            </a:r>
            <a:r>
              <a:rPr lang="en-US" dirty="0"/>
              <a:t> </a:t>
            </a:r>
            <a:r>
              <a:rPr lang="en-US" dirty="0" err="1" smtClean="0"/>
              <a:t>Kavakli</a:t>
            </a:r>
            <a:r>
              <a:rPr lang="en-US" dirty="0" smtClean="0"/>
              <a:t>, </a:t>
            </a:r>
            <a:r>
              <a:rPr lang="en-US" dirty="0"/>
              <a:t>Thierry </a:t>
            </a:r>
            <a:r>
              <a:rPr lang="en-US" dirty="0" smtClean="0"/>
              <a:t>Lambert, </a:t>
            </a:r>
            <a:r>
              <a:rPr lang="en-US" dirty="0" err="1"/>
              <a:t>Riitta</a:t>
            </a:r>
            <a:r>
              <a:rPr lang="en-US" dirty="0"/>
              <a:t> </a:t>
            </a:r>
            <a:r>
              <a:rPr lang="en-US" dirty="0" err="1" smtClean="0"/>
              <a:t>Lassila</a:t>
            </a:r>
            <a:r>
              <a:rPr lang="en-US" dirty="0" smtClean="0"/>
              <a:t>, </a:t>
            </a:r>
            <a:r>
              <a:rPr lang="en-US" dirty="0" err="1"/>
              <a:t>Toshko</a:t>
            </a:r>
            <a:r>
              <a:rPr lang="en-US" dirty="0"/>
              <a:t> </a:t>
            </a:r>
            <a:r>
              <a:rPr lang="en-US" dirty="0" err="1" smtClean="0"/>
              <a:t>Lissitchkov</a:t>
            </a:r>
            <a:r>
              <a:rPr lang="en-US" dirty="0" smtClean="0"/>
              <a:t>, </a:t>
            </a:r>
            <a:r>
              <a:rPr lang="en-US" dirty="0" err="1"/>
              <a:t>Evelien</a:t>
            </a:r>
            <a:r>
              <a:rPr lang="en-US" dirty="0"/>
              <a:t> </a:t>
            </a:r>
            <a:r>
              <a:rPr lang="en-US" dirty="0" err="1"/>
              <a:t>Mauser-</a:t>
            </a:r>
            <a:r>
              <a:rPr lang="en-US" dirty="0" err="1" smtClean="0"/>
              <a:t>Bunschoten</a:t>
            </a:r>
            <a:r>
              <a:rPr lang="en-US" dirty="0" smtClean="0"/>
              <a:t>, </a:t>
            </a:r>
            <a:r>
              <a:rPr lang="en-US" dirty="0" err="1"/>
              <a:t>María</a:t>
            </a:r>
            <a:r>
              <a:rPr lang="en-US" dirty="0"/>
              <a:t> E. </a:t>
            </a:r>
            <a:r>
              <a:rPr lang="en-US" dirty="0" err="1"/>
              <a:t>Mingot-</a:t>
            </a:r>
            <a:r>
              <a:rPr lang="en-US" dirty="0" err="1" smtClean="0"/>
              <a:t>Castellano</a:t>
            </a:r>
            <a:r>
              <a:rPr lang="en-US" dirty="0" smtClean="0"/>
              <a:t>, </a:t>
            </a:r>
            <a:r>
              <a:rPr lang="en-US" dirty="0" err="1"/>
              <a:t>Nihal</a:t>
            </a:r>
            <a:r>
              <a:rPr lang="en-US" dirty="0"/>
              <a:t> </a:t>
            </a:r>
            <a:r>
              <a:rPr lang="en-US" dirty="0" err="1" smtClean="0"/>
              <a:t>Ozdemir</a:t>
            </a:r>
            <a:r>
              <a:rPr lang="en-US" dirty="0" smtClean="0"/>
              <a:t>, </a:t>
            </a:r>
            <a:r>
              <a:rPr lang="en-US" dirty="0"/>
              <a:t>Ingrid </a:t>
            </a:r>
            <a:r>
              <a:rPr lang="en-US" dirty="0" err="1" smtClean="0"/>
              <a:t>Pabinger</a:t>
            </a:r>
            <a:r>
              <a:rPr lang="en-US" dirty="0" smtClean="0"/>
              <a:t>, </a:t>
            </a:r>
            <a:r>
              <a:rPr lang="en-US" dirty="0"/>
              <a:t>Rafael </a:t>
            </a:r>
            <a:r>
              <a:rPr lang="en-US" dirty="0" smtClean="0"/>
              <a:t>Parra, </a:t>
            </a:r>
            <a:r>
              <a:rPr lang="en-US" dirty="0"/>
              <a:t>John </a:t>
            </a:r>
            <a:r>
              <a:rPr lang="en-US" dirty="0" err="1" smtClean="0"/>
              <a:t>Pasi</a:t>
            </a:r>
            <a:r>
              <a:rPr lang="en-US" dirty="0" smtClean="0"/>
              <a:t>, </a:t>
            </a:r>
            <a:r>
              <a:rPr lang="en-US" dirty="0" err="1"/>
              <a:t>Kathelijne</a:t>
            </a:r>
            <a:r>
              <a:rPr lang="en-US" dirty="0"/>
              <a:t> </a:t>
            </a:r>
            <a:r>
              <a:rPr lang="en-US" dirty="0" err="1" smtClean="0"/>
              <a:t>Peerlinck</a:t>
            </a:r>
            <a:r>
              <a:rPr lang="en-US" dirty="0" smtClean="0"/>
              <a:t>, </a:t>
            </a:r>
            <a:r>
              <a:rPr lang="en-US" dirty="0"/>
              <a:t>Sylvia </a:t>
            </a:r>
            <a:r>
              <a:rPr lang="en-US" dirty="0" err="1"/>
              <a:t>Reitter-</a:t>
            </a:r>
            <a:r>
              <a:rPr lang="en-US" dirty="0" err="1" smtClean="0"/>
              <a:t>Pfoertner</a:t>
            </a:r>
            <a:r>
              <a:rPr lang="en-US" dirty="0" smtClean="0"/>
              <a:t>, </a:t>
            </a:r>
            <a:r>
              <a:rPr lang="en-US" dirty="0"/>
              <a:t>Antoine </a:t>
            </a:r>
            <a:r>
              <a:rPr lang="en-US" dirty="0" smtClean="0"/>
              <a:t>Rauch, </a:t>
            </a:r>
            <a:r>
              <a:rPr lang="en-US" dirty="0" err="1"/>
              <a:t>Gianna</a:t>
            </a:r>
            <a:r>
              <a:rPr lang="en-US" dirty="0"/>
              <a:t> F. </a:t>
            </a:r>
            <a:r>
              <a:rPr lang="en-US" dirty="0" err="1" smtClean="0"/>
              <a:t>Rivolta</a:t>
            </a:r>
            <a:r>
              <a:rPr lang="en-US" dirty="0" smtClean="0"/>
              <a:t>, </a:t>
            </a:r>
            <a:r>
              <a:rPr lang="en-US" dirty="0" err="1"/>
              <a:t>Vadim</a:t>
            </a:r>
            <a:r>
              <a:rPr lang="en-US" dirty="0"/>
              <a:t> </a:t>
            </a:r>
            <a:r>
              <a:rPr lang="en-US" dirty="0" smtClean="0"/>
              <a:t>Romanov, </a:t>
            </a:r>
            <a:r>
              <a:rPr lang="en-US" dirty="0"/>
              <a:t>Valerie Roussel-</a:t>
            </a:r>
            <a:r>
              <a:rPr lang="en-US" dirty="0" smtClean="0"/>
              <a:t>Robert, </a:t>
            </a:r>
            <a:r>
              <a:rPr lang="en-US" dirty="0"/>
              <a:t>Margit </a:t>
            </a:r>
            <a:r>
              <a:rPr lang="en-US" dirty="0" err="1" smtClean="0"/>
              <a:t>Serban</a:t>
            </a:r>
            <a:r>
              <a:rPr lang="en-US" dirty="0" smtClean="0"/>
              <a:t>, </a:t>
            </a:r>
            <a:r>
              <a:rPr lang="en-US" dirty="0" err="1"/>
              <a:t>Annarita</a:t>
            </a:r>
            <a:r>
              <a:rPr lang="en-US" dirty="0"/>
              <a:t> </a:t>
            </a:r>
            <a:r>
              <a:rPr lang="en-US" dirty="0" err="1" smtClean="0"/>
              <a:t>Tagliaferri</a:t>
            </a:r>
            <a:r>
              <a:rPr lang="en-US" dirty="0" smtClean="0"/>
              <a:t>, </a:t>
            </a:r>
            <a:r>
              <a:rPr lang="en-US" dirty="0"/>
              <a:t>Jerzy </a:t>
            </a:r>
            <a:r>
              <a:rPr lang="en-US" dirty="0" err="1" smtClean="0"/>
              <a:t>Windyga</a:t>
            </a:r>
            <a:r>
              <a:rPr lang="en-US" dirty="0" smtClean="0"/>
              <a:t>, </a:t>
            </a:r>
            <a:r>
              <a:rPr lang="en-US" dirty="0" err="1"/>
              <a:t>Ezio</a:t>
            </a:r>
            <a:r>
              <a:rPr lang="en-US" dirty="0"/>
              <a:t> </a:t>
            </a:r>
            <a:r>
              <a:rPr lang="en-US" dirty="0" err="1" smtClean="0"/>
              <a:t>Zanon</a:t>
            </a:r>
            <a:r>
              <a:rPr lang="en-US" dirty="0" smtClean="0"/>
              <a:t>, </a:t>
            </a:r>
            <a:r>
              <a:rPr lang="en-US" dirty="0" err="1"/>
              <a:t>Bülent</a:t>
            </a:r>
            <a:r>
              <a:rPr lang="en-US" dirty="0"/>
              <a:t> </a:t>
            </a:r>
            <a:r>
              <a:rPr lang="en-US" dirty="0" err="1" smtClean="0"/>
              <a:t>Zülfikar</a:t>
            </a:r>
            <a:r>
              <a:rPr lang="en-US" dirty="0" smtClean="0"/>
              <a:t>, </a:t>
            </a:r>
            <a:r>
              <a:rPr lang="en-US" dirty="0"/>
              <a:t>Iorio, </a:t>
            </a:r>
            <a:r>
              <a:rPr lang="en-US" dirty="0" smtClean="0"/>
              <a:t>Alfonso </a:t>
            </a:r>
          </a:p>
          <a:p>
            <a:endParaRPr lang="en-US" dirty="0"/>
          </a:p>
          <a:p>
            <a:endParaRPr lang="en-US" dirty="0" smtClean="0"/>
          </a:p>
          <a:p>
            <a:r>
              <a:rPr lang="en-US" dirty="0" smtClean="0"/>
              <a:t>Submitted, Thrombosis and </a:t>
            </a:r>
            <a:r>
              <a:rPr lang="en-US" dirty="0" err="1" smtClean="0"/>
              <a:t>Haemostasis</a:t>
            </a:r>
            <a:endParaRPr lang="en-US" dirty="0"/>
          </a:p>
        </p:txBody>
      </p:sp>
    </p:spTree>
    <p:extLst>
      <p:ext uri="{BB962C8B-B14F-4D97-AF65-F5344CB8AC3E}">
        <p14:creationId xmlns:p14="http://schemas.microsoft.com/office/powerpoint/2010/main" val="957493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181295" y="0"/>
          <a:ext cx="5024002" cy="4937216"/>
        </p:xfrm>
        <a:graphic>
          <a:graphicData uri="http://schemas.openxmlformats.org/presentationml/2006/ole">
            <mc:AlternateContent xmlns:mc="http://schemas.openxmlformats.org/markup-compatibility/2006">
              <mc:Choice xmlns:v="urn:schemas-microsoft-com:vml" Requires="v">
                <p:oleObj spid="_x0000_s3080" name="Document" r:id="rId3" imgW="6565900" imgH="6451600" progId="Word.Document.12">
                  <p:embed/>
                </p:oleObj>
              </mc:Choice>
              <mc:Fallback>
                <p:oleObj name="Document" r:id="rId3" imgW="6565900" imgH="6451600" progId="Word.Document.12">
                  <p:embed/>
                  <p:pic>
                    <p:nvPicPr>
                      <p:cNvPr id="0" name=""/>
                      <p:cNvPicPr/>
                      <p:nvPr/>
                    </p:nvPicPr>
                    <p:blipFill>
                      <a:blip r:embed="rId4"/>
                      <a:stretch>
                        <a:fillRect/>
                      </a:stretch>
                    </p:blipFill>
                    <p:spPr>
                      <a:xfrm>
                        <a:off x="2181295" y="0"/>
                        <a:ext cx="5024002" cy="4937216"/>
                      </a:xfrm>
                      <a:prstGeom prst="rect">
                        <a:avLst/>
                      </a:prstGeom>
                    </p:spPr>
                  </p:pic>
                </p:oleObj>
              </mc:Fallback>
            </mc:AlternateContent>
          </a:graphicData>
        </a:graphic>
      </p:graphicFrame>
    </p:spTree>
    <p:extLst>
      <p:ext uri="{BB962C8B-B14F-4D97-AF65-F5344CB8AC3E}">
        <p14:creationId xmlns:p14="http://schemas.microsoft.com/office/powerpoint/2010/main" val="1504422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23497" y="181573"/>
          <a:ext cx="8810682" cy="3991478"/>
        </p:xfrm>
        <a:graphic>
          <a:graphicData uri="http://schemas.openxmlformats.org/presentationml/2006/ole">
            <mc:AlternateContent xmlns:mc="http://schemas.openxmlformats.org/markup-compatibility/2006">
              <mc:Choice xmlns:v="urn:schemas-microsoft-com:vml" Requires="v">
                <p:oleObj spid="_x0000_s4104" name="Document" r:id="rId3" imgW="6083300" imgH="2755900" progId="Word.Document.12">
                  <p:embed/>
                </p:oleObj>
              </mc:Choice>
              <mc:Fallback>
                <p:oleObj name="Document" r:id="rId3" imgW="6083300" imgH="2755900" progId="Word.Document.12">
                  <p:embed/>
                  <p:pic>
                    <p:nvPicPr>
                      <p:cNvPr id="0" name=""/>
                      <p:cNvPicPr/>
                      <p:nvPr/>
                    </p:nvPicPr>
                    <p:blipFill>
                      <a:blip r:embed="rId4"/>
                      <a:stretch>
                        <a:fillRect/>
                      </a:stretch>
                    </p:blipFill>
                    <p:spPr>
                      <a:xfrm>
                        <a:off x="223497" y="181573"/>
                        <a:ext cx="8810682" cy="3991478"/>
                      </a:xfrm>
                      <a:prstGeom prst="rect">
                        <a:avLst/>
                      </a:prstGeom>
                    </p:spPr>
                  </p:pic>
                </p:oleObj>
              </mc:Fallback>
            </mc:AlternateContent>
          </a:graphicData>
        </a:graphic>
      </p:graphicFrame>
      <p:sp>
        <p:nvSpPr>
          <p:cNvPr id="3" name="Rectangle 2"/>
          <p:cNvSpPr/>
          <p:nvPr/>
        </p:nvSpPr>
        <p:spPr>
          <a:xfrm>
            <a:off x="223497" y="3747690"/>
            <a:ext cx="8810682" cy="1107996"/>
          </a:xfrm>
          <a:prstGeom prst="rect">
            <a:avLst/>
          </a:prstGeom>
        </p:spPr>
        <p:txBody>
          <a:bodyPr wrap="square">
            <a:spAutoFit/>
          </a:bodyPr>
          <a:lstStyle/>
          <a:p>
            <a:r>
              <a:rPr lang="en-GB" sz="1600" baseline="30000" dirty="0"/>
              <a:t>1</a:t>
            </a:r>
            <a:r>
              <a:rPr lang="en-GB" sz="1600" dirty="0"/>
              <a:t>N=number of patients with available data</a:t>
            </a:r>
            <a:endParaRPr lang="en-CA" sz="1600" dirty="0"/>
          </a:p>
          <a:p>
            <a:r>
              <a:rPr lang="en-GB" sz="1600" baseline="30000" dirty="0"/>
              <a:t>2</a:t>
            </a:r>
            <a:r>
              <a:rPr lang="en-GB" sz="1600" dirty="0"/>
              <a:t>SD=standard deviation </a:t>
            </a:r>
            <a:endParaRPr lang="en-CA" sz="1600" dirty="0"/>
          </a:p>
          <a:p>
            <a:r>
              <a:rPr lang="en-GB" sz="1600" baseline="30000" dirty="0"/>
              <a:t>3</a:t>
            </a:r>
            <a:r>
              <a:rPr lang="en-GB" sz="1600" dirty="0"/>
              <a:t>3 patients with EDs of 55, 59 and 65 EDs at time of inhibitor detection; all others had more than 75 EDs</a:t>
            </a:r>
            <a:endParaRPr lang="en-CA" sz="1600" dirty="0"/>
          </a:p>
          <a:p>
            <a:r>
              <a:rPr lang="en-GB" sz="1600" baseline="30000" dirty="0"/>
              <a:t>4</a:t>
            </a:r>
            <a:r>
              <a:rPr lang="en-GB" sz="1600" dirty="0"/>
              <a:t>BU/mL=Bethesda units per millilitre.</a:t>
            </a:r>
            <a:endParaRPr lang="en-CA" sz="1600" dirty="0"/>
          </a:p>
        </p:txBody>
      </p:sp>
    </p:spTree>
    <p:extLst>
      <p:ext uri="{BB962C8B-B14F-4D97-AF65-F5344CB8AC3E}">
        <p14:creationId xmlns:p14="http://schemas.microsoft.com/office/powerpoint/2010/main" val="34950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88" y="4400235"/>
            <a:ext cx="8847639" cy="646331"/>
          </a:xfrm>
          <a:prstGeom prst="rect">
            <a:avLst/>
          </a:prstGeom>
        </p:spPr>
        <p:txBody>
          <a:bodyPr wrap="square">
            <a:spAutoFit/>
          </a:bodyPr>
          <a:lstStyle/>
          <a:p>
            <a:r>
              <a:rPr lang="en-US" dirty="0" smtClean="0"/>
              <a:t>Iorio A, </a:t>
            </a:r>
            <a:r>
              <a:rPr lang="en-US" dirty="0" err="1" smtClean="0"/>
              <a:t>Puccetti</a:t>
            </a:r>
            <a:r>
              <a:rPr lang="en-US" dirty="0" smtClean="0"/>
              <a:t> P, </a:t>
            </a:r>
            <a:r>
              <a:rPr lang="en-US" dirty="0" err="1" smtClean="0"/>
              <a:t>Makris</a:t>
            </a:r>
            <a:r>
              <a:rPr lang="en-US" dirty="0" smtClean="0"/>
              <a:t> M. Clotting factor concentrate switching and inhibitor development in hemophilia A. Blood. 120(4), 720–727 (2012).</a:t>
            </a:r>
            <a:endParaRPr lang="en-US" dirty="0"/>
          </a:p>
        </p:txBody>
      </p:sp>
      <p:pic>
        <p:nvPicPr>
          <p:cNvPr id="3" name="Picture 2" descr="Iorio, Puccetti, Makris - 2012 - Clotting factor concentrate switching and inhibitor development in hemophilia A.eps"/>
          <p:cNvPicPr>
            <a:picLocks noChangeAspect="1"/>
          </p:cNvPicPr>
          <p:nvPr/>
        </p:nvPicPr>
        <p:blipFill rotWithShape="1">
          <a:blip r:embed="rId2">
            <a:extLst>
              <a:ext uri="{28A0092B-C50C-407E-A947-70E740481C1C}">
                <a14:useLocalDpi xmlns:a14="http://schemas.microsoft.com/office/drawing/2010/main" val="0"/>
              </a:ext>
            </a:extLst>
          </a:blip>
          <a:srcRect l="7552" t="6848" r="6444" b="63055"/>
          <a:stretch/>
        </p:blipFill>
        <p:spPr>
          <a:xfrm>
            <a:off x="135287" y="92696"/>
            <a:ext cx="9082903" cy="4189885"/>
          </a:xfrm>
          <a:prstGeom prst="rect">
            <a:avLst/>
          </a:prstGeom>
        </p:spPr>
      </p:pic>
    </p:spTree>
    <p:extLst>
      <p:ext uri="{BB962C8B-B14F-4D97-AF65-F5344CB8AC3E}">
        <p14:creationId xmlns:p14="http://schemas.microsoft.com/office/powerpoint/2010/main" val="77973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- 1</a:t>
            </a: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r>
              <a:rPr lang="en-US" dirty="0"/>
              <a:t>Rather than performing PUP studies for separate molecules, a randomized controlled registry design would be more </a:t>
            </a:r>
            <a:r>
              <a:rPr lang="en-US" dirty="0" smtClean="0"/>
              <a:t>efficient</a:t>
            </a:r>
            <a:endParaRPr lang="en-CA" dirty="0" smtClean="0"/>
          </a:p>
          <a:p>
            <a:pPr lvl="1"/>
            <a:r>
              <a:rPr lang="en-US" dirty="0"/>
              <a:t>The multivariable analysis would account for the inter-patient variability </a:t>
            </a:r>
            <a:r>
              <a:rPr lang="en-US" dirty="0" smtClean="0"/>
              <a:t>and</a:t>
            </a:r>
          </a:p>
          <a:p>
            <a:pPr lvl="1"/>
            <a:r>
              <a:rPr lang="en-US" dirty="0" smtClean="0"/>
              <a:t>the </a:t>
            </a:r>
            <a:r>
              <a:rPr lang="en-US" dirty="0"/>
              <a:t>randomization would account for residual confounding by unknown </a:t>
            </a:r>
            <a:r>
              <a:rPr lang="en-US" dirty="0" smtClean="0"/>
              <a:t>confounders.</a:t>
            </a:r>
          </a:p>
          <a:p>
            <a:r>
              <a:rPr lang="en-US" dirty="0" smtClean="0"/>
              <a:t>Implementing </a:t>
            </a:r>
            <a:r>
              <a:rPr lang="en-US" dirty="0"/>
              <a:t>a randomized registry trial design would be a large undertaking, but it would be feasible and highly </a:t>
            </a:r>
            <a:r>
              <a:rPr lang="en-US" dirty="0" smtClean="0"/>
              <a:t>efficient</a:t>
            </a:r>
          </a:p>
          <a:p>
            <a:endParaRPr lang="en-US" dirty="0" smtClean="0"/>
          </a:p>
          <a:p>
            <a:pPr marL="0" indent="0">
              <a:buNone/>
            </a:pPr>
            <a:r>
              <a:rPr lang="en-US" sz="2600" dirty="0" smtClean="0"/>
              <a:t>Lauer </a:t>
            </a:r>
            <a:r>
              <a:rPr lang="en-US" sz="2600" dirty="0" err="1"/>
              <a:t>MiS</a:t>
            </a:r>
            <a:r>
              <a:rPr lang="en-US" sz="2600" dirty="0"/>
              <a:t>, </a:t>
            </a:r>
            <a:r>
              <a:rPr lang="en-US" sz="2600" dirty="0" err="1"/>
              <a:t>D’Agostino</a:t>
            </a:r>
            <a:r>
              <a:rPr lang="en-US" sz="2600" dirty="0"/>
              <a:t> RB. The Randomized Registry Trial — The Next Disruptive Technology in Clinical Research? N. Engl. J. Med. 369(17), 1579–1581 (2013).</a:t>
            </a:r>
            <a:endParaRPr lang="en-CA" sz="2600" dirty="0"/>
          </a:p>
          <a:p>
            <a:endParaRPr lang="en-US" dirty="0"/>
          </a:p>
        </p:txBody>
      </p:sp>
    </p:spTree>
    <p:extLst>
      <p:ext uri="{BB962C8B-B14F-4D97-AF65-F5344CB8AC3E}">
        <p14:creationId xmlns:p14="http://schemas.microsoft.com/office/powerpoint/2010/main" val="119359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685800" y="732249"/>
          <a:ext cx="7705468" cy="3240615"/>
        </p:xfrm>
        <a:graphic>
          <a:graphicData uri="http://schemas.openxmlformats.org/drawingml/2006/table">
            <a:tbl>
              <a:tblPr firstRow="1" bandRow="1">
                <a:tableStyleId>{5C22544A-7EE6-4342-B048-85BDC9FD1C3A}</a:tableStyleId>
              </a:tblPr>
              <a:tblGrid>
                <a:gridCol w="2522032">
                  <a:extLst>
                    <a:ext uri="{9D8B030D-6E8A-4147-A177-3AD203B41FA5}">
                      <a16:colId xmlns:a16="http://schemas.microsoft.com/office/drawing/2014/main" val="20000"/>
                    </a:ext>
                  </a:extLst>
                </a:gridCol>
                <a:gridCol w="5183436">
                  <a:extLst>
                    <a:ext uri="{9D8B030D-6E8A-4147-A177-3AD203B41FA5}">
                      <a16:colId xmlns:a16="http://schemas.microsoft.com/office/drawing/2014/main" val="20001"/>
                    </a:ext>
                  </a:extLst>
                </a:gridCol>
              </a:tblGrid>
              <a:tr h="43401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solidFill>
                            <a:schemeClr val="tx1"/>
                          </a:solidFill>
                          <a:latin typeface="Arial" panose="020B0604020202020204" pitchFamily="34" charset="0"/>
                          <a:cs typeface="Arial" panose="020B0604020202020204" pitchFamily="34" charset="0"/>
                        </a:rPr>
                        <a:t>Disclosures for</a:t>
                      </a:r>
                      <a:r>
                        <a:rPr lang="en-CA" sz="2400" dirty="0" smtClean="0">
                          <a:solidFill>
                            <a:schemeClr val="tx1"/>
                          </a:solidFill>
                          <a:latin typeface="Arial" panose="020B0604020202020204" pitchFamily="34" charset="0"/>
                          <a:cs typeface="Arial" panose="020B0604020202020204" pitchFamily="34" charset="0"/>
                        </a:rPr>
                        <a:t>: Alfonso Iorio</a:t>
                      </a:r>
                      <a:endParaRPr lang="en-US" sz="2400" dirty="0">
                        <a:solidFill>
                          <a:schemeClr val="tx1"/>
                        </a:solidFill>
                        <a:latin typeface="Arial" panose="020B0604020202020204" pitchFamily="34" charset="0"/>
                        <a:cs typeface="Arial" panose="020B0604020202020204" pitchFamily="34" charset="0"/>
                      </a:endParaRP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209282">
                <a:tc gridSpan="2">
                  <a:txBody>
                    <a:bodyPr/>
                    <a:lstStyle/>
                    <a:p>
                      <a:pPr algn="l" rtl="0"/>
                      <a:r>
                        <a:rPr lang="en-US" sz="1050" b="1" i="0" u="none" strike="noStrike" baseline="0" dirty="0" smtClean="0">
                          <a:solidFill>
                            <a:srgbClr val="000000"/>
                          </a:solidFill>
                          <a:latin typeface="Arial" panose="020B0604020202020204" pitchFamily="34" charset="0"/>
                          <a:cs typeface="Arial" panose="020B0604020202020204" pitchFamily="34" charset="0"/>
                        </a:rPr>
                        <a:t>In compliance with the  PIM* policy, WFH requires the following disclosures be made at each presentation</a:t>
                      </a:r>
                    </a:p>
                  </a:txBody>
                  <a:tcPr marL="0" marR="0" marT="0" marB="0">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1"/>
                  </a:ext>
                </a:extLst>
              </a:tr>
              <a:tr h="269852">
                <a:tc>
                  <a:txBody>
                    <a:bodyPr/>
                    <a:lstStyle/>
                    <a:p>
                      <a:r>
                        <a:rPr lang="en-US" sz="1050" b="1" cap="all" dirty="0">
                          <a:solidFill>
                            <a:schemeClr val="tx1"/>
                          </a:solidFill>
                          <a:latin typeface="Arial" panose="020B0604020202020204" pitchFamily="34" charset="0"/>
                          <a:cs typeface="Arial" panose="020B0604020202020204" pitchFamily="34" charset="0"/>
                        </a:rPr>
                        <a:t>CONFLICT</a:t>
                      </a:r>
                    </a:p>
                  </a:txBody>
                  <a:tcPr marL="5080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Disclosure — if conflict of interest exists</a:t>
                      </a:r>
                      <a:endParaRPr lang="en-US" sz="1050" cap="all"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19331">
                <a:tc>
                  <a:txBody>
                    <a:bodyPr/>
                    <a:lstStyle/>
                    <a:p>
                      <a:pPr algn="l" rtl="0"/>
                      <a:r>
                        <a:rPr lang="en-US" sz="1050" b="1" i="0" u="none" strike="noStrike" cap="all" baseline="0" dirty="0" smtClean="0">
                          <a:solidFill>
                            <a:schemeClr val="tx1"/>
                          </a:solidFill>
                          <a:latin typeface="Arial" panose="020B0604020202020204" pitchFamily="34" charset="0"/>
                          <a:cs typeface="Arial" panose="020B0604020202020204" pitchFamily="34" charset="0"/>
                        </a:rPr>
                        <a:t>Research Support</a:t>
                      </a: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1" baseline="0" dirty="0" smtClean="0">
                          <a:solidFill>
                            <a:schemeClr val="tx1"/>
                          </a:solidFill>
                          <a:latin typeface="+mn-lt"/>
                        </a:rPr>
                        <a:t>McMaster receives support for research in hemophilia by Bayer, </a:t>
                      </a:r>
                      <a:r>
                        <a:rPr lang="en-US" sz="800" b="1" baseline="0" dirty="0" err="1" smtClean="0">
                          <a:solidFill>
                            <a:schemeClr val="tx1"/>
                          </a:solidFill>
                          <a:latin typeface="+mn-lt"/>
                        </a:rPr>
                        <a:t>Biogen</a:t>
                      </a:r>
                      <a:r>
                        <a:rPr lang="en-US" sz="800" b="1" baseline="0" dirty="0" smtClean="0">
                          <a:solidFill>
                            <a:schemeClr val="tx1"/>
                          </a:solidFill>
                          <a:latin typeface="+mn-lt"/>
                        </a:rPr>
                        <a:t>, </a:t>
                      </a:r>
                      <a:r>
                        <a:rPr lang="en-US" sz="800" b="1" baseline="0" dirty="0" err="1" smtClean="0">
                          <a:solidFill>
                            <a:schemeClr val="tx1"/>
                          </a:solidFill>
                          <a:latin typeface="+mn-lt"/>
                        </a:rPr>
                        <a:t>Octapharma</a:t>
                      </a:r>
                      <a:r>
                        <a:rPr lang="en-US" sz="800" b="1" baseline="0" dirty="0" smtClean="0">
                          <a:solidFill>
                            <a:schemeClr val="tx1"/>
                          </a:solidFill>
                          <a:latin typeface="+mn-lt"/>
                        </a:rPr>
                        <a:t>, Novo-Nordisk, Pfizer, Shire</a:t>
                      </a:r>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331">
                <a:tc>
                  <a:txBody>
                    <a:bodyPr/>
                    <a:lstStyle/>
                    <a:p>
                      <a:r>
                        <a:rPr lang="en-US" sz="1050" b="1" i="0" u="none" strike="noStrike" cap="all" baseline="0" dirty="0" smtClean="0">
                          <a:solidFill>
                            <a:schemeClr val="tx1"/>
                          </a:solidFill>
                          <a:latin typeface="Arial" panose="020B0604020202020204" pitchFamily="34" charset="0"/>
                          <a:cs typeface="Arial" panose="020B0604020202020204" pitchFamily="34" charset="0"/>
                        </a:rPr>
                        <a:t>Director, Officer, Employee</a:t>
                      </a:r>
                      <a:endParaRPr lang="en-US" sz="1050" b="1" cap="all" baseline="0"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b="1" baseline="0" dirty="0" smtClean="0">
                          <a:solidFill>
                            <a:schemeClr val="tx1"/>
                          </a:solidFill>
                          <a:latin typeface="+mn-lt"/>
                        </a:rPr>
                        <a:t>Data and Demographics committee, WFH</a:t>
                      </a:r>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331">
                <a:tc>
                  <a:txBody>
                    <a:bodyPr/>
                    <a:lstStyle/>
                    <a:p>
                      <a:r>
                        <a:rPr lang="en-US" sz="1050" b="1" i="0" u="none" strike="noStrike" cap="all" baseline="0" dirty="0" smtClean="0">
                          <a:solidFill>
                            <a:schemeClr val="tx1"/>
                          </a:solidFill>
                          <a:latin typeface="Arial" panose="020B0604020202020204" pitchFamily="34" charset="0"/>
                          <a:cs typeface="Arial" panose="020B0604020202020204" pitchFamily="34" charset="0"/>
                        </a:rPr>
                        <a:t>Shareholder</a:t>
                      </a:r>
                      <a:endParaRPr lang="en-US" sz="1050" b="1" cap="all" baseline="0"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9331">
                <a:tc>
                  <a:txBody>
                    <a:bodyPr/>
                    <a:lstStyle/>
                    <a:p>
                      <a:r>
                        <a:rPr lang="en-US" sz="1050" b="1" i="0" u="none" strike="noStrike" cap="all" baseline="0" dirty="0" smtClean="0">
                          <a:solidFill>
                            <a:schemeClr val="tx1"/>
                          </a:solidFill>
                          <a:latin typeface="Arial" panose="020B0604020202020204" pitchFamily="34" charset="0"/>
                          <a:cs typeface="Arial" panose="020B0604020202020204" pitchFamily="34" charset="0"/>
                        </a:rPr>
                        <a:t>Honoraria</a:t>
                      </a:r>
                      <a:endParaRPr lang="en-US" sz="1050" b="1" cap="all" baseline="0"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9331">
                <a:tc>
                  <a:txBody>
                    <a:bodyPr/>
                    <a:lstStyle/>
                    <a:p>
                      <a:r>
                        <a:rPr lang="en-US" sz="1050" b="1" i="0" u="none" strike="noStrike" cap="all" baseline="0" dirty="0" smtClean="0">
                          <a:solidFill>
                            <a:schemeClr val="tx1"/>
                          </a:solidFill>
                          <a:latin typeface="Arial" panose="020B0604020202020204" pitchFamily="34" charset="0"/>
                          <a:cs typeface="Arial" panose="020B0604020202020204" pitchFamily="34" charset="0"/>
                        </a:rPr>
                        <a:t>Advisory Committee</a:t>
                      </a:r>
                      <a:endParaRPr lang="en-US" sz="1050" b="1" cap="all" baseline="0"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solidFill>
                            <a:schemeClr val="tx1"/>
                          </a:solidFill>
                          <a:latin typeface="+mn-lt"/>
                        </a:rPr>
                        <a:t>McMaster receives support for services in hemophilia by Bayer, </a:t>
                      </a:r>
                      <a:r>
                        <a:rPr lang="en-US" sz="800" b="1" baseline="0" dirty="0" err="1" smtClean="0">
                          <a:solidFill>
                            <a:schemeClr val="tx1"/>
                          </a:solidFill>
                          <a:latin typeface="+mn-lt"/>
                        </a:rPr>
                        <a:t>Biogen</a:t>
                      </a:r>
                      <a:r>
                        <a:rPr lang="en-US" sz="800" b="1" baseline="0" dirty="0" smtClean="0">
                          <a:solidFill>
                            <a:schemeClr val="tx1"/>
                          </a:solidFill>
                          <a:latin typeface="+mn-lt"/>
                        </a:rPr>
                        <a:t>, </a:t>
                      </a:r>
                      <a:r>
                        <a:rPr lang="en-US" sz="800" b="1" baseline="0" dirty="0" err="1" smtClean="0">
                          <a:solidFill>
                            <a:schemeClr val="tx1"/>
                          </a:solidFill>
                          <a:latin typeface="+mn-lt"/>
                        </a:rPr>
                        <a:t>Octapharma</a:t>
                      </a:r>
                      <a:r>
                        <a:rPr lang="en-US" sz="800" b="1" baseline="0" dirty="0" smtClean="0">
                          <a:solidFill>
                            <a:schemeClr val="tx1"/>
                          </a:solidFill>
                          <a:latin typeface="+mn-lt"/>
                        </a:rPr>
                        <a:t>, Novo-Nordisk, Pfizer, Shire</a:t>
                      </a: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9331">
                <a:tc>
                  <a:txBody>
                    <a:bodyPr/>
                    <a:lstStyle/>
                    <a:p>
                      <a:r>
                        <a:rPr lang="en-US" sz="1050" b="1" i="0" u="none" strike="noStrike" cap="all" baseline="0" dirty="0" smtClean="0">
                          <a:solidFill>
                            <a:schemeClr val="tx1"/>
                          </a:solidFill>
                          <a:latin typeface="Arial" panose="020B0604020202020204" pitchFamily="34" charset="0"/>
                          <a:cs typeface="Arial" panose="020B0604020202020204" pitchFamily="34" charset="0"/>
                        </a:rPr>
                        <a:t>Consultant</a:t>
                      </a:r>
                      <a:endParaRPr lang="en-US" sz="1050" b="1" cap="all" baseline="0" dirty="0">
                        <a:solidFill>
                          <a:schemeClr val="tx1"/>
                        </a:solidFill>
                        <a:latin typeface="Arial" panose="020B0604020202020204" pitchFamily="34" charset="0"/>
                        <a:cs typeface="Arial" panose="020B0604020202020204" pitchFamily="34" charset="0"/>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5544">
                <a:tc gridSpan="2">
                  <a:txBody>
                    <a:bodyPr/>
                    <a:lstStyle/>
                    <a:p>
                      <a:pPr algn="r"/>
                      <a:r>
                        <a:rPr lang="en-US" sz="1050" i="1" dirty="0">
                          <a:solidFill>
                            <a:schemeClr val="tx1"/>
                          </a:solidFill>
                          <a:latin typeface="Arial" panose="020B0604020202020204" pitchFamily="34" charset="0"/>
                          <a:cs typeface="Arial" panose="020B0604020202020204" pitchFamily="34" charset="0"/>
                        </a:rPr>
                        <a:t>* </a:t>
                      </a:r>
                      <a:r>
                        <a:rPr lang="en-US" sz="1050" i="1" dirty="0" smtClean="0">
                          <a:solidFill>
                            <a:schemeClr val="tx1"/>
                          </a:solidFill>
                          <a:latin typeface="Arial" panose="020B0604020202020204" pitchFamily="34" charset="0"/>
                          <a:cs typeface="Arial" panose="020B0604020202020204" pitchFamily="34" charset="0"/>
                        </a:rPr>
                        <a:t>Postgraduate Institute for Medicine</a:t>
                      </a:r>
                      <a:endParaRPr lang="en-US" sz="1050" i="1"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txBody>
                  <a:tcPr marL="0" marR="0" marT="68580" marB="0">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600">
                        <a:solidFill>
                          <a:schemeClr val="tx1"/>
                        </a:solidFill>
                      </a:endParaRPr>
                    </a:p>
                  </a:txBody>
                  <a:tcPr marL="0" marR="0" marT="0" marB="0">
                    <a:lnL w="12700" cmpd="sng">
                      <a:noFill/>
                    </a:lnL>
                    <a:lnR w="12700" cmpd="sng">
                      <a:noFill/>
                    </a:lnR>
                    <a:lnT w="19050" cap="flat" cmpd="sng" algn="ctr">
                      <a:solidFill>
                        <a:srgbClr val="E3183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cxnSp>
        <p:nvCxnSpPr>
          <p:cNvPr id="3" name="Straight Connector 2"/>
          <p:cNvCxnSpPr/>
          <p:nvPr/>
        </p:nvCxnSpPr>
        <p:spPr>
          <a:xfrm flipV="1">
            <a:off x="685800" y="1943100"/>
            <a:ext cx="7705468" cy="1"/>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85800" y="2295527"/>
            <a:ext cx="7705468" cy="0"/>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85800" y="2600325"/>
            <a:ext cx="7705468" cy="2"/>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85800" y="2914650"/>
            <a:ext cx="7705468" cy="1"/>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85800" y="3238500"/>
            <a:ext cx="7705468" cy="1"/>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85800" y="3571875"/>
            <a:ext cx="7705468" cy="1"/>
          </a:xfrm>
          <a:prstGeom prst="line">
            <a:avLst/>
          </a:prstGeom>
          <a:ln w="9525">
            <a:solidFill>
              <a:srgbClr val="DC5220"/>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DB6FDB-B48F-42E9-9363-5CAB99CC9A0D}" type="slidenum">
              <a:rPr lang="en-US" smtClean="0"/>
              <a:pPr/>
              <a:t>2</a:t>
            </a:fld>
            <a:endParaRPr lang="en-US" dirty="0"/>
          </a:p>
        </p:txBody>
      </p:sp>
    </p:spTree>
    <p:extLst>
      <p:ext uri="{BB962C8B-B14F-4D97-AF65-F5344CB8AC3E}">
        <p14:creationId xmlns:p14="http://schemas.microsoft.com/office/powerpoint/2010/main" val="1009727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Conclusions - 2</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How to minimize the risk of inhibitors in PUPs?</a:t>
            </a:r>
          </a:p>
          <a:p>
            <a:pPr lvl="1"/>
            <a:r>
              <a:rPr lang="en-US" sz="2200" dirty="0" smtClean="0"/>
              <a:t>Prophylaxis?</a:t>
            </a:r>
          </a:p>
          <a:p>
            <a:pPr lvl="1"/>
            <a:r>
              <a:rPr lang="en-US" sz="2200" dirty="0" smtClean="0"/>
              <a:t>Plasma derivatives?</a:t>
            </a:r>
          </a:p>
          <a:p>
            <a:pPr lvl="1"/>
            <a:r>
              <a:rPr lang="en-US" sz="2200" dirty="0" smtClean="0"/>
              <a:t>Long-acting / Engineered protein?</a:t>
            </a:r>
          </a:p>
          <a:p>
            <a:pPr lvl="1"/>
            <a:r>
              <a:rPr lang="en-US" sz="2200" dirty="0" smtClean="0"/>
              <a:t>All of the above</a:t>
            </a:r>
          </a:p>
          <a:p>
            <a:pPr lvl="1"/>
            <a:r>
              <a:rPr lang="en-US" sz="2200" dirty="0" smtClean="0"/>
              <a:t>None of the above</a:t>
            </a:r>
          </a:p>
          <a:p>
            <a:pPr lvl="1"/>
            <a:endParaRPr lang="en-CA" sz="2200" dirty="0"/>
          </a:p>
          <a:p>
            <a:endParaRPr lang="en-US" dirty="0"/>
          </a:p>
        </p:txBody>
      </p:sp>
    </p:spTree>
    <p:extLst>
      <p:ext uri="{BB962C8B-B14F-4D97-AF65-F5344CB8AC3E}">
        <p14:creationId xmlns:p14="http://schemas.microsoft.com/office/powerpoint/2010/main" val="112927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GB" altLang="en-US" sz="2400" dirty="0">
                <a:solidFill>
                  <a:srgbClr val="BC0000"/>
                </a:solidFill>
                <a:ea typeface="MS PGothic" charset="-128"/>
              </a:rPr>
              <a:t>Acknowledgements</a:t>
            </a:r>
            <a:endParaRPr lang="en-US" altLang="en-US" sz="2400" dirty="0">
              <a:solidFill>
                <a:srgbClr val="BC0000"/>
              </a:solidFill>
              <a:ea typeface="MS PGothic" charset="-128"/>
            </a:endParaRPr>
          </a:p>
        </p:txBody>
      </p:sp>
      <p:sp>
        <p:nvSpPr>
          <p:cNvPr id="2" name="Content Placeholder 1"/>
          <p:cNvSpPr>
            <a:spLocks noGrp="1"/>
          </p:cNvSpPr>
          <p:nvPr>
            <p:ph idx="1"/>
          </p:nvPr>
        </p:nvSpPr>
        <p:spPr/>
        <p:txBody>
          <a:bodyPr>
            <a:normAutofit/>
          </a:bodyPr>
          <a:lstStyle/>
          <a:p>
            <a:r>
              <a:rPr lang="en-US" dirty="0" smtClean="0"/>
              <a:t>Mike </a:t>
            </a:r>
            <a:r>
              <a:rPr lang="en-US" dirty="0" err="1" smtClean="0"/>
              <a:t>Makris</a:t>
            </a:r>
            <a:r>
              <a:rPr lang="en-US" dirty="0" smtClean="0"/>
              <a:t> and </a:t>
            </a:r>
            <a:r>
              <a:rPr lang="en-US" dirty="0" err="1" smtClean="0"/>
              <a:t>Kathlejin</a:t>
            </a:r>
            <a:r>
              <a:rPr lang="en-US" dirty="0" smtClean="0"/>
              <a:t> Fischer for endless very stimulating discussion</a:t>
            </a:r>
          </a:p>
          <a:p>
            <a:endParaRPr lang="en-US" dirty="0" smtClean="0"/>
          </a:p>
          <a:p>
            <a:r>
              <a:rPr lang="en-US" dirty="0" smtClean="0"/>
              <a:t>Slides at </a:t>
            </a:r>
            <a:r>
              <a:rPr lang="en-US" dirty="0" smtClean="0">
                <a:hlinkClick r:id="rId3"/>
              </a:rPr>
              <a:t>http://hemophilia.mcmaster.ca</a:t>
            </a:r>
            <a:endParaRPr lang="en-US" dirty="0" smtClean="0"/>
          </a:p>
          <a:p>
            <a:endParaRPr lang="en-US" dirty="0" smtClean="0"/>
          </a:p>
          <a:p>
            <a:endParaRPr lang="en-US" dirty="0"/>
          </a:p>
        </p:txBody>
      </p:sp>
    </p:spTree>
    <p:extLst>
      <p:ext uri="{BB962C8B-B14F-4D97-AF65-F5344CB8AC3E}">
        <p14:creationId xmlns:p14="http://schemas.microsoft.com/office/powerpoint/2010/main" val="10903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objectives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2800" dirty="0"/>
              <a:t>Review evidence for inhibitor risk and ways to manage the </a:t>
            </a:r>
            <a:r>
              <a:rPr lang="en-US" sz="2800" dirty="0" smtClean="0"/>
              <a:t>risk.</a:t>
            </a:r>
          </a:p>
          <a:p>
            <a:endParaRPr lang="en-US" sz="2800" dirty="0" smtClean="0"/>
          </a:p>
          <a:p>
            <a:r>
              <a:rPr lang="en-US" sz="2800" dirty="0"/>
              <a:t>I</a:t>
            </a:r>
            <a:r>
              <a:rPr lang="en-US" sz="2800" dirty="0" smtClean="0"/>
              <a:t>n PUPs: evidence from SIPPET and other strategies.</a:t>
            </a:r>
          </a:p>
          <a:p>
            <a:r>
              <a:rPr lang="en-US" sz="2800" dirty="0" smtClean="0"/>
              <a:t>In PTPs: strategies </a:t>
            </a:r>
            <a:r>
              <a:rPr lang="en-US" sz="2800" dirty="0"/>
              <a:t>for reducing the </a:t>
            </a:r>
            <a:r>
              <a:rPr lang="en-US" sz="2800" dirty="0" smtClean="0"/>
              <a:t>risk</a:t>
            </a:r>
            <a:endParaRPr lang="en-US" sz="2800" dirty="0"/>
          </a:p>
        </p:txBody>
      </p:sp>
    </p:spTree>
    <p:extLst>
      <p:ext uri="{BB962C8B-B14F-4D97-AF65-F5344CB8AC3E}">
        <p14:creationId xmlns:p14="http://schemas.microsoft.com/office/powerpoint/2010/main" val="163770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Antibodies against factor VIII</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lvl="1"/>
            <a:r>
              <a:rPr lang="en-US" dirty="0" smtClean="0"/>
              <a:t>One size fits all?</a:t>
            </a:r>
          </a:p>
          <a:p>
            <a:pPr lvl="1"/>
            <a:r>
              <a:rPr lang="en-US" dirty="0" smtClean="0"/>
              <a:t>	High titer versus low titer inhibitors</a:t>
            </a:r>
          </a:p>
          <a:p>
            <a:pPr lvl="1"/>
            <a:r>
              <a:rPr lang="en-US" dirty="0" smtClean="0"/>
              <a:t>	Clinically relevant versus screening up taken</a:t>
            </a:r>
          </a:p>
          <a:p>
            <a:pPr lvl="1"/>
            <a:r>
              <a:rPr lang="en-US" dirty="0" smtClean="0"/>
              <a:t>	Inhibitory versus non blocking antibodies</a:t>
            </a:r>
          </a:p>
          <a:p>
            <a:pPr lvl="1"/>
            <a:r>
              <a:rPr lang="en-US" dirty="0" smtClean="0"/>
              <a:t>	Natural antibodies versus factor VIII</a:t>
            </a:r>
          </a:p>
          <a:p>
            <a:pPr marL="0" indent="0">
              <a:buNone/>
            </a:pPr>
            <a:endParaRPr lang="en-US" dirty="0"/>
          </a:p>
        </p:txBody>
      </p:sp>
    </p:spTree>
    <p:extLst>
      <p:ext uri="{BB962C8B-B14F-4D97-AF65-F5344CB8AC3E}">
        <p14:creationId xmlns:p14="http://schemas.microsoft.com/office/powerpoint/2010/main" val="53713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Assessing immunogenicity of FVIII concentrates</a:t>
            </a:r>
            <a:endParaRPr lang="en-US" sz="3600" dirty="0">
              <a:solidFill>
                <a:srgbClr val="FF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5015"/>
            <a:ext cx="5173670" cy="2899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194" y="1063229"/>
            <a:ext cx="2547758" cy="154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07" y="2926652"/>
            <a:ext cx="2692806" cy="1689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457200" y="4180680"/>
            <a:ext cx="4572000" cy="738664"/>
          </a:xfrm>
          <a:prstGeom prst="rect">
            <a:avLst/>
          </a:prstGeom>
        </p:spPr>
        <p:txBody>
          <a:bodyPr>
            <a:spAutoFit/>
          </a:bodyPr>
          <a:lstStyle/>
          <a:p>
            <a:r>
              <a:rPr lang="en-US" sz="1400" dirty="0" err="1" smtClean="0"/>
              <a:t>Dimichele</a:t>
            </a:r>
            <a:r>
              <a:rPr lang="en-US" sz="1400" dirty="0" smtClean="0"/>
              <a:t> DM et al. Design of clinical trials for new products in hemophilia: Communication from the SSC of the ISTH. J. </a:t>
            </a:r>
            <a:r>
              <a:rPr lang="en-US" sz="1400" dirty="0" err="1" smtClean="0"/>
              <a:t>Thromb</a:t>
            </a:r>
            <a:r>
              <a:rPr lang="en-US" sz="1400" dirty="0" smtClean="0"/>
              <a:t>. </a:t>
            </a:r>
            <a:r>
              <a:rPr lang="en-US" sz="1400" dirty="0" err="1" smtClean="0"/>
              <a:t>Haemost</a:t>
            </a:r>
            <a:r>
              <a:rPr lang="en-US" sz="1400" dirty="0" smtClean="0"/>
              <a:t>. 13(5), 876–879 (2015).</a:t>
            </a:r>
            <a:endParaRPr lang="en-US" sz="1400" dirty="0"/>
          </a:p>
        </p:txBody>
      </p:sp>
    </p:spTree>
    <p:extLst>
      <p:ext uri="{BB962C8B-B14F-4D97-AF65-F5344CB8AC3E}">
        <p14:creationId xmlns:p14="http://schemas.microsoft.com/office/powerpoint/2010/main" val="26872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56" y="4499906"/>
            <a:ext cx="8987644" cy="523220"/>
          </a:xfrm>
          <a:prstGeom prst="rect">
            <a:avLst/>
          </a:prstGeom>
        </p:spPr>
        <p:txBody>
          <a:bodyPr wrap="square">
            <a:spAutoFit/>
          </a:bodyPr>
          <a:lstStyle/>
          <a:p>
            <a:r>
              <a:rPr lang="en-US" sz="1400" dirty="0" smtClean="0"/>
              <a:t>Coppola A et al. Understanding inhibitor development in </a:t>
            </a:r>
            <a:r>
              <a:rPr lang="en-US" sz="1400" dirty="0" err="1" smtClean="0"/>
              <a:t>haemophilia</a:t>
            </a:r>
            <a:r>
              <a:rPr lang="en-US" sz="1400" dirty="0" smtClean="0"/>
              <a:t> A: towards clinical prediction and prevention strategies. </a:t>
            </a:r>
            <a:r>
              <a:rPr lang="en-US" sz="1400" dirty="0" err="1" smtClean="0"/>
              <a:t>Haemophilia</a:t>
            </a:r>
            <a:r>
              <a:rPr lang="en-US" sz="1400" dirty="0" smtClean="0"/>
              <a:t>. 16 </a:t>
            </a:r>
            <a:r>
              <a:rPr lang="en-US" sz="1400" dirty="0" err="1" smtClean="0"/>
              <a:t>Suppl</a:t>
            </a:r>
            <a:r>
              <a:rPr lang="en-US" sz="1400" dirty="0" smtClean="0"/>
              <a:t> 1, 13–9 (2010).</a:t>
            </a:r>
            <a:endParaRPr lang="en-US" sz="1400" dirty="0"/>
          </a:p>
        </p:txBody>
      </p:sp>
      <p:pic>
        <p:nvPicPr>
          <p:cNvPr id="3" name="Picture 2" descr="Coppola et al. - 2010 - Understanding inhibitor development in haemophilia A towards clinical prediction and prevention strategies.eps"/>
          <p:cNvPicPr>
            <a:picLocks noChangeAspect="1"/>
          </p:cNvPicPr>
          <p:nvPr/>
        </p:nvPicPr>
        <p:blipFill rotWithShape="1">
          <a:blip r:embed="rId3">
            <a:extLst>
              <a:ext uri="{28A0092B-C50C-407E-A947-70E740481C1C}">
                <a14:useLocalDpi xmlns:a14="http://schemas.microsoft.com/office/drawing/2010/main" val="0"/>
              </a:ext>
            </a:extLst>
          </a:blip>
          <a:srcRect l="36018" t="36908" r="9169" b="29427"/>
          <a:stretch/>
        </p:blipFill>
        <p:spPr>
          <a:xfrm>
            <a:off x="1770427" y="166745"/>
            <a:ext cx="5542207" cy="4506339"/>
          </a:xfrm>
          <a:prstGeom prst="rect">
            <a:avLst/>
          </a:prstGeom>
        </p:spPr>
      </p:pic>
    </p:spTree>
    <p:extLst>
      <p:ext uri="{BB962C8B-B14F-4D97-AF65-F5344CB8AC3E}">
        <p14:creationId xmlns:p14="http://schemas.microsoft.com/office/powerpoint/2010/main" val="200701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56" y="4499906"/>
            <a:ext cx="8987644" cy="523220"/>
          </a:xfrm>
          <a:prstGeom prst="rect">
            <a:avLst/>
          </a:prstGeom>
        </p:spPr>
        <p:txBody>
          <a:bodyPr wrap="square">
            <a:spAutoFit/>
          </a:bodyPr>
          <a:lstStyle/>
          <a:p>
            <a:r>
              <a:rPr lang="en-US" sz="1400" dirty="0" smtClean="0"/>
              <a:t>Coppola A et al. Understanding inhibitor development in </a:t>
            </a:r>
            <a:r>
              <a:rPr lang="en-US" sz="1400" dirty="0" err="1" smtClean="0"/>
              <a:t>haemophilia</a:t>
            </a:r>
            <a:r>
              <a:rPr lang="en-US" sz="1400" dirty="0" smtClean="0"/>
              <a:t> A: towards clinical prediction and prevention strategies. </a:t>
            </a:r>
            <a:r>
              <a:rPr lang="en-US" sz="1400" dirty="0" err="1" smtClean="0"/>
              <a:t>Haemophilia</a:t>
            </a:r>
            <a:r>
              <a:rPr lang="en-US" sz="1400" dirty="0" smtClean="0"/>
              <a:t>. 16 </a:t>
            </a:r>
            <a:r>
              <a:rPr lang="en-US" sz="1400" dirty="0" err="1" smtClean="0"/>
              <a:t>Suppl</a:t>
            </a:r>
            <a:r>
              <a:rPr lang="en-US" sz="1400" dirty="0" smtClean="0"/>
              <a:t> 1, 13–9 (2010).</a:t>
            </a:r>
            <a:endParaRPr lang="en-US" sz="1400" dirty="0"/>
          </a:p>
        </p:txBody>
      </p:sp>
      <p:pic>
        <p:nvPicPr>
          <p:cNvPr id="3" name="Picture 2" descr="Coppola et al. - 2010 - Understanding inhibitor development in haemophilia A towards clinical prediction and prevention strategies.eps"/>
          <p:cNvPicPr>
            <a:picLocks noChangeAspect="1"/>
          </p:cNvPicPr>
          <p:nvPr/>
        </p:nvPicPr>
        <p:blipFill rotWithShape="1">
          <a:blip r:embed="rId3">
            <a:extLst>
              <a:ext uri="{28A0092B-C50C-407E-A947-70E740481C1C}">
                <a14:useLocalDpi xmlns:a14="http://schemas.microsoft.com/office/drawing/2010/main" val="0"/>
              </a:ext>
            </a:extLst>
          </a:blip>
          <a:srcRect l="9144" t="9103" r="9298" b="64222"/>
          <a:stretch/>
        </p:blipFill>
        <p:spPr>
          <a:xfrm>
            <a:off x="92210" y="423281"/>
            <a:ext cx="9005621" cy="3899312"/>
          </a:xfrm>
          <a:prstGeom prst="rect">
            <a:avLst/>
          </a:prstGeom>
        </p:spPr>
      </p:pic>
      <p:sp>
        <p:nvSpPr>
          <p:cNvPr id="4" name="Snip Single Corner Rectangle 3"/>
          <p:cNvSpPr/>
          <p:nvPr/>
        </p:nvSpPr>
        <p:spPr>
          <a:xfrm>
            <a:off x="156356" y="1622191"/>
            <a:ext cx="8826572" cy="389324"/>
          </a:xfrm>
          <a:prstGeom prst="snip1Rect">
            <a:avLst/>
          </a:prstGeom>
          <a:solidFill>
            <a:schemeClr val="tx2">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156356" y="2043411"/>
            <a:ext cx="8826572" cy="774564"/>
          </a:xfrm>
          <a:prstGeom prst="snip1Rect">
            <a:avLst/>
          </a:prstGeom>
          <a:solidFill>
            <a:srgbClr val="CCFFCC">
              <a:alpha val="13000"/>
            </a:srgbClr>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156356" y="2817975"/>
            <a:ext cx="8826572" cy="389324"/>
          </a:xfrm>
          <a:prstGeom prst="snip1Rect">
            <a:avLst/>
          </a:prstGeom>
          <a:solidFill>
            <a:srgbClr val="FFFF00">
              <a:alpha val="13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nip Single Corner Rectangle 6"/>
          <p:cNvSpPr/>
          <p:nvPr/>
        </p:nvSpPr>
        <p:spPr>
          <a:xfrm>
            <a:off x="156356" y="3207298"/>
            <a:ext cx="8826572" cy="565451"/>
          </a:xfrm>
          <a:prstGeom prst="snip1Rect">
            <a:avLst/>
          </a:prstGeom>
          <a:solidFill>
            <a:schemeClr val="accent6">
              <a:lumMod val="40000"/>
              <a:lumOff val="60000"/>
              <a:alpha val="13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929417" y="908426"/>
            <a:ext cx="1270032" cy="2864323"/>
          </a:xfrm>
          <a:prstGeom prst="round2Diag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6155486" y="908426"/>
            <a:ext cx="1060889" cy="2864323"/>
          </a:xfrm>
          <a:prstGeom prst="round2Diag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083111" y="908426"/>
            <a:ext cx="899817" cy="2864323"/>
          </a:xfrm>
          <a:prstGeom prst="round2Diag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0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6356" y="4383002"/>
            <a:ext cx="8785584" cy="646331"/>
          </a:xfrm>
          <a:prstGeom prst="rect">
            <a:avLst/>
          </a:prstGeom>
        </p:spPr>
        <p:txBody>
          <a:bodyPr wrap="square">
            <a:spAutoFit/>
          </a:bodyPr>
          <a:lstStyle/>
          <a:p>
            <a:r>
              <a:rPr lang="en-US" dirty="0" err="1" smtClean="0"/>
              <a:t>Matino</a:t>
            </a:r>
            <a:r>
              <a:rPr lang="en-US" dirty="0" smtClean="0"/>
              <a:t> D et al. IDO1 suppresses inhibitor development in hemophilia A treated with factor VIII. J. </a:t>
            </a:r>
            <a:r>
              <a:rPr lang="en-US" dirty="0" err="1" smtClean="0"/>
              <a:t>Clin</a:t>
            </a:r>
            <a:r>
              <a:rPr lang="en-US" dirty="0" smtClean="0"/>
              <a:t>. Invest. 125(10), 3766–3781 (2015).</a:t>
            </a:r>
            <a:endParaRPr lang="en-US" dirty="0"/>
          </a:p>
        </p:txBody>
      </p:sp>
      <p:pic>
        <p:nvPicPr>
          <p:cNvPr id="4" name="Picture 3" descr="Matino et al. - 2015 - IDO1 suppresses inhibitor development in hemophilia A treated with factor VIII.eps"/>
          <p:cNvPicPr>
            <a:picLocks noChangeAspect="1"/>
          </p:cNvPicPr>
          <p:nvPr/>
        </p:nvPicPr>
        <p:blipFill rotWithShape="1">
          <a:blip r:embed="rId3">
            <a:extLst>
              <a:ext uri="{28A0092B-C50C-407E-A947-70E740481C1C}">
                <a14:useLocalDpi xmlns:a14="http://schemas.microsoft.com/office/drawing/2010/main" val="0"/>
              </a:ext>
            </a:extLst>
          </a:blip>
          <a:srcRect b="76915"/>
          <a:stretch/>
        </p:blipFill>
        <p:spPr>
          <a:xfrm>
            <a:off x="-24698" y="384799"/>
            <a:ext cx="8966638" cy="2770564"/>
          </a:xfrm>
          <a:prstGeom prst="rect">
            <a:avLst/>
          </a:prstGeom>
        </p:spPr>
      </p:pic>
      <p:pic>
        <p:nvPicPr>
          <p:cNvPr id="6" name="Picture 5"/>
          <p:cNvPicPr>
            <a:picLocks noChangeAspect="1"/>
          </p:cNvPicPr>
          <p:nvPr/>
        </p:nvPicPr>
        <p:blipFill rotWithShape="1">
          <a:blip r:embed="rId4"/>
          <a:srcRect t="27760" b="28446"/>
          <a:stretch/>
        </p:blipFill>
        <p:spPr>
          <a:xfrm>
            <a:off x="1656338" y="3210983"/>
            <a:ext cx="5103593" cy="1071599"/>
          </a:xfrm>
          <a:prstGeom prst="rect">
            <a:avLst/>
          </a:prstGeom>
        </p:spPr>
      </p:pic>
    </p:spTree>
    <p:extLst>
      <p:ext uri="{BB962C8B-B14F-4D97-AF65-F5344CB8AC3E}">
        <p14:creationId xmlns:p14="http://schemas.microsoft.com/office/powerpoint/2010/main" val="455560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Previously UNTREATED PATIENTS</a:t>
            </a:r>
            <a:endParaRPr lang="en-US" dirty="0"/>
          </a:p>
        </p:txBody>
      </p:sp>
      <p:sp>
        <p:nvSpPr>
          <p:cNvPr id="3" name="Text Placeholder 2"/>
          <p:cNvSpPr>
            <a:spLocks noGrp="1"/>
          </p:cNvSpPr>
          <p:nvPr>
            <p:ph type="body" idx="1"/>
          </p:nvPr>
        </p:nvSpPr>
        <p:spPr/>
        <p:txBody>
          <a:bodyPr>
            <a:normAutofit/>
          </a:bodyPr>
          <a:lstStyle/>
          <a:p>
            <a:r>
              <a:rPr lang="en-US" sz="3200" dirty="0">
                <a:solidFill>
                  <a:srgbClr val="FF0000"/>
                </a:solidFill>
              </a:rPr>
              <a:t>Previously UNTREATED PATIENTS</a:t>
            </a:r>
          </a:p>
        </p:txBody>
      </p:sp>
    </p:spTree>
    <p:extLst>
      <p:ext uri="{BB962C8B-B14F-4D97-AF65-F5344CB8AC3E}">
        <p14:creationId xmlns:p14="http://schemas.microsoft.com/office/powerpoint/2010/main" val="1386788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FFFFFF"/>
      </a:dk2>
      <a:lt2>
        <a:srgbClr val="FFFFFF"/>
      </a:lt2>
      <a:accent1>
        <a:srgbClr val="719500"/>
      </a:accent1>
      <a:accent2>
        <a:srgbClr val="C41230"/>
      </a:accent2>
      <a:accent3>
        <a:srgbClr val="00B0F0"/>
      </a:accent3>
      <a:accent4>
        <a:srgbClr val="642566"/>
      </a:accent4>
      <a:accent5>
        <a:srgbClr val="E60D2E"/>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Avenir Heavy"/>
            <a:cs typeface="Avenir Heav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1251</TotalTime>
  <Words>1119</Words>
  <Application>Microsoft Office PowerPoint</Application>
  <PresentationFormat>On-screen Show (16:9)</PresentationFormat>
  <Paragraphs>150</Paragraphs>
  <Slides>21</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MS PGothic</vt:lpstr>
      <vt:lpstr>Arial</vt:lpstr>
      <vt:lpstr>Calibri</vt:lpstr>
      <vt:lpstr>Cambria</vt:lpstr>
      <vt:lpstr>Courier New</vt:lpstr>
      <vt:lpstr>Office Theme</vt:lpstr>
      <vt:lpstr>Document</vt:lpstr>
      <vt:lpstr>PowerPoint Presentation</vt:lpstr>
      <vt:lpstr>PowerPoint Presentation</vt:lpstr>
      <vt:lpstr>Learning objectives</vt:lpstr>
      <vt:lpstr>Antibodies against factor VIII</vt:lpstr>
      <vt:lpstr>Assessing immunogenicity of FVIII concentrates</vt:lpstr>
      <vt:lpstr>PowerPoint Presentation</vt:lpstr>
      <vt:lpstr>PowerPoint Presentation</vt:lpstr>
      <vt:lpstr>PowerPoint Presentation</vt:lpstr>
      <vt:lpstr>Previously UNTREATED PATIENTS</vt:lpstr>
      <vt:lpstr>PowerPoint Presentation</vt:lpstr>
      <vt:lpstr>PowerPoint Presentation</vt:lpstr>
      <vt:lpstr>PowerPoint Presentation</vt:lpstr>
      <vt:lpstr>PowerPoint Presentation</vt:lpstr>
      <vt:lpstr>Previously TREATED PATIENTS</vt:lpstr>
      <vt:lpstr>PowerPoint Presentation</vt:lpstr>
      <vt:lpstr>PowerPoint Presentation</vt:lpstr>
      <vt:lpstr>PowerPoint Presentation</vt:lpstr>
      <vt:lpstr>PowerPoint Presentation</vt:lpstr>
      <vt:lpstr>Conclusions - 1</vt:lpstr>
      <vt:lpstr>Conclusions - 2</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AVENUE 8</dc:creator>
  <cp:lastModifiedBy>dawn</cp:lastModifiedBy>
  <cp:revision>128</cp:revision>
  <dcterms:created xsi:type="dcterms:W3CDTF">2015-02-18T14:58:03Z</dcterms:created>
  <dcterms:modified xsi:type="dcterms:W3CDTF">2017-07-06T13:38:37Z</dcterms:modified>
</cp:coreProperties>
</file>