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</p:sldMasterIdLst>
  <p:notesMasterIdLst>
    <p:notesMasterId r:id="rId23"/>
  </p:notesMasterIdLst>
  <p:sldIdLst>
    <p:sldId id="705" r:id="rId5"/>
    <p:sldId id="706" r:id="rId6"/>
    <p:sldId id="784" r:id="rId7"/>
    <p:sldId id="772" r:id="rId8"/>
    <p:sldId id="785" r:id="rId9"/>
    <p:sldId id="774" r:id="rId10"/>
    <p:sldId id="776" r:id="rId11"/>
    <p:sldId id="778" r:id="rId12"/>
    <p:sldId id="779" r:id="rId13"/>
    <p:sldId id="780" r:id="rId14"/>
    <p:sldId id="717" r:id="rId15"/>
    <p:sldId id="777" r:id="rId16"/>
    <p:sldId id="781" r:id="rId17"/>
    <p:sldId id="782" r:id="rId18"/>
    <p:sldId id="770" r:id="rId19"/>
    <p:sldId id="783" r:id="rId20"/>
    <p:sldId id="787" r:id="rId21"/>
    <p:sldId id="786" r:id="rId22"/>
  </p:sldIdLst>
  <p:sldSz cx="12192000" cy="6858000"/>
  <p:notesSz cx="7010400" cy="92964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4041" userDrawn="1">
          <p15:clr>
            <a:srgbClr val="A4A3A4"/>
          </p15:clr>
        </p15:guide>
        <p15:guide id="3" orient="horz" pos="830" userDrawn="1">
          <p15:clr>
            <a:srgbClr val="A4A3A4"/>
          </p15:clr>
        </p15:guide>
        <p15:guide id="4" orient="horz" pos="3682" userDrawn="1">
          <p15:clr>
            <a:srgbClr val="A4A3A4"/>
          </p15:clr>
        </p15:guide>
        <p15:guide id="5" orient="horz" pos="263" userDrawn="1">
          <p15:clr>
            <a:srgbClr val="A4A3A4"/>
          </p15:clr>
        </p15:guide>
        <p15:guide id="6" pos="7481" userDrawn="1">
          <p15:clr>
            <a:srgbClr val="A4A3A4"/>
          </p15:clr>
        </p15:guide>
        <p15:guide id="7" pos="903" userDrawn="1">
          <p15:clr>
            <a:srgbClr val="A4A3A4"/>
          </p15:clr>
        </p15:guide>
        <p15:guide id="8" pos="188" userDrawn="1">
          <p15:clr>
            <a:srgbClr val="A4A3A4"/>
          </p15:clr>
        </p15:guide>
        <p15:guide id="9" pos="7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SCG" initials="M" lastIdx="5" clrIdx="0"/>
  <p:cmAuthor id="1" name="H&amp;S" initials="" lastIdx="0" clrIdx="1"/>
  <p:cmAuthor id="2" name="Stephan Rauchensteiner" initials="SR" lastIdx="22" clrIdx="2"/>
  <p:cmAuthor id="3" name="Matthew Hebdon" initials="M" lastIdx="3" clrIdx="3"/>
  <p:cmAuthor id="4" name="Michael Holland" initials="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82828"/>
    <a:srgbClr val="166C97"/>
    <a:srgbClr val="0C3E55"/>
    <a:srgbClr val="356FAF"/>
    <a:srgbClr val="79C34A"/>
    <a:srgbClr val="54BFEA"/>
    <a:srgbClr val="E2E2E3"/>
    <a:srgbClr val="CC99FF"/>
    <a:srgbClr val="525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39" autoAdjust="0"/>
    <p:restoredTop sz="93694" autoAdjust="0"/>
  </p:normalViewPr>
  <p:slideViewPr>
    <p:cSldViewPr snapToGrid="0">
      <p:cViewPr varScale="1">
        <p:scale>
          <a:sx n="108" d="100"/>
          <a:sy n="108" d="100"/>
        </p:scale>
        <p:origin x="366" y="84"/>
      </p:cViewPr>
      <p:guideLst>
        <p:guide orient="horz" pos="2160"/>
        <p:guide orient="horz" pos="4041"/>
        <p:guide orient="horz" pos="830"/>
        <p:guide orient="horz" pos="3682"/>
        <p:guide orient="horz" pos="263"/>
        <p:guide pos="7481"/>
        <p:guide pos="903"/>
        <p:guide pos="188"/>
        <p:guide pos="72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71" d="100"/>
        <a:sy n="171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-353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lfonso\Desktop\compariso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400" dirty="0"/>
              <a:t>Geometric mean FVIII levels</a:t>
            </a:r>
            <a:r>
              <a:rPr lang="en-US" sz="1400" baseline="0" dirty="0"/>
              <a:t> following 50 IU/kg dose of Kovaltry</a:t>
            </a:r>
            <a:r>
              <a:rPr lang="en-US" sz="1400" baseline="30000" dirty="0"/>
              <a:t>®</a:t>
            </a:r>
            <a:r>
              <a:rPr lang="en-US" sz="1400" baseline="0" dirty="0"/>
              <a:t> and </a:t>
            </a:r>
            <a:r>
              <a:rPr lang="en-US" sz="1400" baseline="0" dirty="0" err="1"/>
              <a:t>Advate</a:t>
            </a:r>
            <a:r>
              <a:rPr lang="en-US" sz="1400" baseline="30000" dirty="0"/>
              <a:t>®</a:t>
            </a:r>
            <a:r>
              <a:rPr lang="en-US" sz="1400" baseline="0" dirty="0"/>
              <a:t> (Chromogenic Assay) in a crossover study</a:t>
            </a:r>
            <a:endParaRPr lang="en-US" sz="1400" dirty="0"/>
          </a:p>
        </c:rich>
      </c:tx>
      <c:layout>
        <c:manualLayout>
          <c:xMode val="edge"/>
          <c:yMode val="edge"/>
          <c:x val="4.9656598486369302E-2"/>
          <c:y val="8.9787930805319896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7581563205762199"/>
          <c:y val="0.17360540431406599"/>
          <c:w val="0.56493137785257996"/>
          <c:h val="0.64028719675936396"/>
        </c:manualLayout>
      </c:layout>
      <c:scatterChart>
        <c:scatterStyle val="smoothMarker"/>
        <c:varyColors val="0"/>
        <c:ser>
          <c:idx val="2"/>
          <c:order val="0"/>
          <c:tx>
            <c:v>Advate</c:v>
          </c:tx>
          <c:spPr>
            <a:ln w="12700"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xVal>
            <c:numRef>
              <c:f>Sheet1!$B$54:$B$63</c:f>
              <c:numCache>
                <c:formatCode>General</c:formatCode>
                <c:ptCount val="10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1</c:v>
                </c:pt>
                <c:pt idx="4">
                  <c:v>3</c:v>
                </c:pt>
                <c:pt idx="5">
                  <c:v>6</c:v>
                </c:pt>
                <c:pt idx="6">
                  <c:v>8</c:v>
                </c:pt>
                <c:pt idx="7">
                  <c:v>24</c:v>
                </c:pt>
                <c:pt idx="8">
                  <c:v>30</c:v>
                </c:pt>
                <c:pt idx="9">
                  <c:v>48</c:v>
                </c:pt>
              </c:numCache>
            </c:numRef>
          </c:xVal>
          <c:yVal>
            <c:numRef>
              <c:f>Sheet1!$U$38:$U$47</c:f>
              <c:numCache>
                <c:formatCode>0.00</c:formatCode>
                <c:ptCount val="10"/>
                <c:pt idx="1">
                  <c:v>153.25247574313161</c:v>
                </c:pt>
                <c:pt idx="2">
                  <c:v>143.96273278552701</c:v>
                </c:pt>
                <c:pt idx="3">
                  <c:v>130.864917471757</c:v>
                </c:pt>
                <c:pt idx="4">
                  <c:v>95.114664583038603</c:v>
                </c:pt>
                <c:pt idx="5">
                  <c:v>69.713060790293525</c:v>
                </c:pt>
                <c:pt idx="6">
                  <c:v>56.590762172096831</c:v>
                </c:pt>
                <c:pt idx="7">
                  <c:v>19.130988748194241</c:v>
                </c:pt>
                <c:pt idx="8">
                  <c:v>12.61695052525347</c:v>
                </c:pt>
                <c:pt idx="9">
                  <c:v>4.5347901468275396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6C0-4535-9679-2012BA937C8E}"/>
            </c:ext>
          </c:extLst>
        </c:ser>
        <c:ser>
          <c:idx val="0"/>
          <c:order val="1"/>
          <c:tx>
            <c:v>BAY 81-8973</c:v>
          </c:tx>
          <c:spPr>
            <a:ln w="9525">
              <a:solidFill>
                <a:schemeClr val="accent3"/>
              </a:solidFill>
            </a:ln>
          </c:spPr>
          <c:marker>
            <c:symbol val="square"/>
            <c:size val="4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xVal>
            <c:numRef>
              <c:f>Sheet1!$B$54:$B$63</c:f>
              <c:numCache>
                <c:formatCode>General</c:formatCode>
                <c:ptCount val="10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1</c:v>
                </c:pt>
                <c:pt idx="4">
                  <c:v>3</c:v>
                </c:pt>
                <c:pt idx="5">
                  <c:v>6</c:v>
                </c:pt>
                <c:pt idx="6">
                  <c:v>8</c:v>
                </c:pt>
                <c:pt idx="7">
                  <c:v>24</c:v>
                </c:pt>
                <c:pt idx="8">
                  <c:v>30</c:v>
                </c:pt>
                <c:pt idx="9">
                  <c:v>48</c:v>
                </c:pt>
              </c:numCache>
            </c:numRef>
          </c:xVal>
          <c:yVal>
            <c:numRef>
              <c:f>Sheet1!$U$6:$U$15</c:f>
              <c:numCache>
                <c:formatCode>0.00</c:formatCode>
                <c:ptCount val="10"/>
                <c:pt idx="1">
                  <c:v>149.29172686028031</c:v>
                </c:pt>
                <c:pt idx="2">
                  <c:v>145.38852019644779</c:v>
                </c:pt>
                <c:pt idx="3">
                  <c:v>135.26358537060091</c:v>
                </c:pt>
                <c:pt idx="4">
                  <c:v>113.33709387038679</c:v>
                </c:pt>
                <c:pt idx="5">
                  <c:v>92.952449711304808</c:v>
                </c:pt>
                <c:pt idx="6">
                  <c:v>80.105493083594268</c:v>
                </c:pt>
                <c:pt idx="7">
                  <c:v>33.200000000000003</c:v>
                </c:pt>
                <c:pt idx="8">
                  <c:v>23.45999999999999</c:v>
                </c:pt>
                <c:pt idx="9">
                  <c:v>10.004498246273419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6C0-4535-9679-2012BA937C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2794848"/>
        <c:axId val="802796896"/>
      </c:scatterChart>
      <c:valAx>
        <c:axId val="802794848"/>
        <c:scaling>
          <c:orientation val="minMax"/>
          <c:max val="48"/>
        </c:scaling>
        <c:delete val="0"/>
        <c:axPos val="b"/>
        <c:numFmt formatCode="General" sourceLinked="1"/>
        <c:majorTickMark val="out"/>
        <c:minorTickMark val="none"/>
        <c:tickLblPos val="nextTo"/>
        <c:crossAx val="802796896"/>
        <c:crosses val="autoZero"/>
        <c:crossBetween val="midCat"/>
        <c:majorUnit val="6"/>
        <c:minorUnit val="2"/>
      </c:valAx>
      <c:valAx>
        <c:axId val="802796896"/>
        <c:scaling>
          <c:logBase val="10"/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80279484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76876746699098"/>
          <c:y val="0.924055434557148"/>
          <c:w val="0.61104958875997195"/>
          <c:h val="5.618725368180880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chemeClr val="tx1"/>
                </a:solidFill>
              </a:rPr>
              <a:t>Measured factor VIII plasma levels</a:t>
            </a:r>
          </a:p>
        </c:rich>
      </c:tx>
      <c:layout>
        <c:manualLayout>
          <c:xMode val="edge"/>
          <c:yMode val="edge"/>
          <c:x val="0.260242125984252"/>
          <c:y val="3.76344086021504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none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5"/>
            <c:spPr>
              <a:solidFill>
                <a:schemeClr val="tx1"/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xVal>
            <c:numRef>
              <c:f>Sheet5!$A$2:$A$219</c:f>
              <c:numCache>
                <c:formatCode>General</c:formatCode>
                <c:ptCount val="21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2</c:v>
                </c:pt>
                <c:pt idx="90">
                  <c:v>2</c:v>
                </c:pt>
                <c:pt idx="91">
                  <c:v>2</c:v>
                </c:pt>
                <c:pt idx="92">
                  <c:v>2</c:v>
                </c:pt>
                <c:pt idx="93">
                  <c:v>2</c:v>
                </c:pt>
                <c:pt idx="94">
                  <c:v>2</c:v>
                </c:pt>
                <c:pt idx="95">
                  <c:v>2</c:v>
                </c:pt>
                <c:pt idx="96">
                  <c:v>2</c:v>
                </c:pt>
                <c:pt idx="97">
                  <c:v>2</c:v>
                </c:pt>
                <c:pt idx="98">
                  <c:v>2</c:v>
                </c:pt>
                <c:pt idx="99">
                  <c:v>2</c:v>
                </c:pt>
                <c:pt idx="100">
                  <c:v>2</c:v>
                </c:pt>
                <c:pt idx="101">
                  <c:v>2</c:v>
                </c:pt>
                <c:pt idx="102">
                  <c:v>2</c:v>
                </c:pt>
                <c:pt idx="103">
                  <c:v>2</c:v>
                </c:pt>
                <c:pt idx="104">
                  <c:v>2</c:v>
                </c:pt>
                <c:pt idx="105">
                  <c:v>2</c:v>
                </c:pt>
                <c:pt idx="106">
                  <c:v>2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2</c:v>
                </c:pt>
                <c:pt idx="111">
                  <c:v>2</c:v>
                </c:pt>
                <c:pt idx="112">
                  <c:v>2</c:v>
                </c:pt>
                <c:pt idx="113">
                  <c:v>2</c:v>
                </c:pt>
                <c:pt idx="114">
                  <c:v>2</c:v>
                </c:pt>
                <c:pt idx="115">
                  <c:v>2</c:v>
                </c:pt>
                <c:pt idx="116">
                  <c:v>2</c:v>
                </c:pt>
                <c:pt idx="117">
                  <c:v>2</c:v>
                </c:pt>
                <c:pt idx="118">
                  <c:v>2</c:v>
                </c:pt>
                <c:pt idx="119">
                  <c:v>2</c:v>
                </c:pt>
                <c:pt idx="120">
                  <c:v>2</c:v>
                </c:pt>
                <c:pt idx="121">
                  <c:v>2</c:v>
                </c:pt>
                <c:pt idx="122">
                  <c:v>2</c:v>
                </c:pt>
                <c:pt idx="123">
                  <c:v>2</c:v>
                </c:pt>
                <c:pt idx="124">
                  <c:v>2</c:v>
                </c:pt>
                <c:pt idx="125">
                  <c:v>2</c:v>
                </c:pt>
                <c:pt idx="126">
                  <c:v>2</c:v>
                </c:pt>
                <c:pt idx="127">
                  <c:v>2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4</c:v>
                </c:pt>
                <c:pt idx="170">
                  <c:v>4</c:v>
                </c:pt>
                <c:pt idx="171">
                  <c:v>4</c:v>
                </c:pt>
                <c:pt idx="172">
                  <c:v>4</c:v>
                </c:pt>
                <c:pt idx="173">
                  <c:v>4</c:v>
                </c:pt>
                <c:pt idx="174">
                  <c:v>4</c:v>
                </c:pt>
                <c:pt idx="175">
                  <c:v>4</c:v>
                </c:pt>
                <c:pt idx="176">
                  <c:v>4</c:v>
                </c:pt>
                <c:pt idx="177">
                  <c:v>4</c:v>
                </c:pt>
                <c:pt idx="178">
                  <c:v>4</c:v>
                </c:pt>
                <c:pt idx="179">
                  <c:v>4</c:v>
                </c:pt>
                <c:pt idx="180">
                  <c:v>4</c:v>
                </c:pt>
                <c:pt idx="181">
                  <c:v>4</c:v>
                </c:pt>
                <c:pt idx="182">
                  <c:v>4</c:v>
                </c:pt>
                <c:pt idx="183">
                  <c:v>4</c:v>
                </c:pt>
                <c:pt idx="184">
                  <c:v>4</c:v>
                </c:pt>
                <c:pt idx="185">
                  <c:v>4</c:v>
                </c:pt>
                <c:pt idx="186">
                  <c:v>4</c:v>
                </c:pt>
                <c:pt idx="187">
                  <c:v>4</c:v>
                </c:pt>
                <c:pt idx="188">
                  <c:v>5</c:v>
                </c:pt>
                <c:pt idx="189">
                  <c:v>5</c:v>
                </c:pt>
                <c:pt idx="190">
                  <c:v>5</c:v>
                </c:pt>
                <c:pt idx="191">
                  <c:v>5</c:v>
                </c:pt>
                <c:pt idx="192">
                  <c:v>5</c:v>
                </c:pt>
                <c:pt idx="193">
                  <c:v>5</c:v>
                </c:pt>
                <c:pt idx="194">
                  <c:v>5</c:v>
                </c:pt>
                <c:pt idx="195">
                  <c:v>5</c:v>
                </c:pt>
                <c:pt idx="196">
                  <c:v>5</c:v>
                </c:pt>
                <c:pt idx="197">
                  <c:v>5</c:v>
                </c:pt>
                <c:pt idx="198">
                  <c:v>5</c:v>
                </c:pt>
                <c:pt idx="199">
                  <c:v>5</c:v>
                </c:pt>
                <c:pt idx="200">
                  <c:v>5</c:v>
                </c:pt>
                <c:pt idx="201">
                  <c:v>5</c:v>
                </c:pt>
                <c:pt idx="202">
                  <c:v>5</c:v>
                </c:pt>
                <c:pt idx="203">
                  <c:v>5</c:v>
                </c:pt>
                <c:pt idx="204">
                  <c:v>6</c:v>
                </c:pt>
                <c:pt idx="205">
                  <c:v>6</c:v>
                </c:pt>
                <c:pt idx="206">
                  <c:v>6</c:v>
                </c:pt>
                <c:pt idx="207">
                  <c:v>6</c:v>
                </c:pt>
                <c:pt idx="208">
                  <c:v>6</c:v>
                </c:pt>
                <c:pt idx="209">
                  <c:v>6</c:v>
                </c:pt>
                <c:pt idx="210">
                  <c:v>6</c:v>
                </c:pt>
                <c:pt idx="211">
                  <c:v>6</c:v>
                </c:pt>
                <c:pt idx="212">
                  <c:v>6</c:v>
                </c:pt>
                <c:pt idx="213">
                  <c:v>6</c:v>
                </c:pt>
                <c:pt idx="214">
                  <c:v>6</c:v>
                </c:pt>
                <c:pt idx="215">
                  <c:v>6</c:v>
                </c:pt>
                <c:pt idx="216">
                  <c:v>6</c:v>
                </c:pt>
                <c:pt idx="217">
                  <c:v>6</c:v>
                </c:pt>
              </c:numCache>
            </c:numRef>
          </c:xVal>
          <c:yVal>
            <c:numRef>
              <c:f>Sheet5!$B$2:$B$219</c:f>
              <c:numCache>
                <c:formatCode>General</c:formatCode>
                <c:ptCount val="218"/>
                <c:pt idx="0">
                  <c:v>0.15</c:v>
                </c:pt>
                <c:pt idx="1">
                  <c:v>0.25</c:v>
                </c:pt>
                <c:pt idx="2">
                  <c:v>0.18</c:v>
                </c:pt>
                <c:pt idx="3">
                  <c:v>0.18</c:v>
                </c:pt>
                <c:pt idx="4">
                  <c:v>0.18</c:v>
                </c:pt>
                <c:pt idx="5">
                  <c:v>0.15</c:v>
                </c:pt>
                <c:pt idx="6">
                  <c:v>0.26</c:v>
                </c:pt>
                <c:pt idx="7">
                  <c:v>0.11</c:v>
                </c:pt>
                <c:pt idx="8">
                  <c:v>7.0000000000000007E-2</c:v>
                </c:pt>
                <c:pt idx="9">
                  <c:v>0.09</c:v>
                </c:pt>
                <c:pt idx="10">
                  <c:v>0.04</c:v>
                </c:pt>
                <c:pt idx="11">
                  <c:v>2.8000000000000001E-2</c:v>
                </c:pt>
                <c:pt idx="12">
                  <c:v>0.12</c:v>
                </c:pt>
                <c:pt idx="13">
                  <c:v>0.09</c:v>
                </c:pt>
                <c:pt idx="14">
                  <c:v>0.06</c:v>
                </c:pt>
                <c:pt idx="15">
                  <c:v>0.13</c:v>
                </c:pt>
                <c:pt idx="16">
                  <c:v>0.11</c:v>
                </c:pt>
                <c:pt idx="17">
                  <c:v>0.106</c:v>
                </c:pt>
                <c:pt idx="18">
                  <c:v>0.17</c:v>
                </c:pt>
                <c:pt idx="19">
                  <c:v>0.26</c:v>
                </c:pt>
                <c:pt idx="20">
                  <c:v>0.21</c:v>
                </c:pt>
                <c:pt idx="21">
                  <c:v>0.22</c:v>
                </c:pt>
                <c:pt idx="22">
                  <c:v>0.19</c:v>
                </c:pt>
                <c:pt idx="23">
                  <c:v>0.05</c:v>
                </c:pt>
                <c:pt idx="24">
                  <c:v>0.13</c:v>
                </c:pt>
                <c:pt idx="25">
                  <c:v>0.18</c:v>
                </c:pt>
                <c:pt idx="26">
                  <c:v>0.27</c:v>
                </c:pt>
                <c:pt idx="27">
                  <c:v>0.14299999999999999</c:v>
                </c:pt>
                <c:pt idx="28">
                  <c:v>0.14299999999999999</c:v>
                </c:pt>
                <c:pt idx="29">
                  <c:v>0.33900000000000002</c:v>
                </c:pt>
                <c:pt idx="30">
                  <c:v>0.23400000000000001</c:v>
                </c:pt>
                <c:pt idx="31">
                  <c:v>0.13500000000000001</c:v>
                </c:pt>
                <c:pt idx="32">
                  <c:v>0.14000000000000001</c:v>
                </c:pt>
                <c:pt idx="33">
                  <c:v>0.34</c:v>
                </c:pt>
                <c:pt idx="34">
                  <c:v>0.41199999999999998</c:v>
                </c:pt>
                <c:pt idx="35">
                  <c:v>5.7000000000000002E-2</c:v>
                </c:pt>
                <c:pt idx="36">
                  <c:v>0.186</c:v>
                </c:pt>
                <c:pt idx="37">
                  <c:v>7.0000000000000007E-2</c:v>
                </c:pt>
                <c:pt idx="38">
                  <c:v>0.11</c:v>
                </c:pt>
                <c:pt idx="39">
                  <c:v>0.08</c:v>
                </c:pt>
                <c:pt idx="40">
                  <c:v>0.08</c:v>
                </c:pt>
                <c:pt idx="41">
                  <c:v>0.08</c:v>
                </c:pt>
                <c:pt idx="42">
                  <c:v>0.08</c:v>
                </c:pt>
                <c:pt idx="43">
                  <c:v>0.19</c:v>
                </c:pt>
                <c:pt idx="44">
                  <c:v>0.12</c:v>
                </c:pt>
                <c:pt idx="45">
                  <c:v>0.02</c:v>
                </c:pt>
                <c:pt idx="46">
                  <c:v>0.02</c:v>
                </c:pt>
                <c:pt idx="47">
                  <c:v>0.13</c:v>
                </c:pt>
                <c:pt idx="48">
                  <c:v>0.11</c:v>
                </c:pt>
                <c:pt idx="49">
                  <c:v>0.19</c:v>
                </c:pt>
                <c:pt idx="50">
                  <c:v>0.06</c:v>
                </c:pt>
                <c:pt idx="51">
                  <c:v>0.44</c:v>
                </c:pt>
                <c:pt idx="52">
                  <c:v>0.13</c:v>
                </c:pt>
                <c:pt idx="53">
                  <c:v>0.14000000000000001</c:v>
                </c:pt>
                <c:pt idx="54">
                  <c:v>0.12</c:v>
                </c:pt>
                <c:pt idx="55">
                  <c:v>0.22</c:v>
                </c:pt>
                <c:pt idx="56">
                  <c:v>0.109</c:v>
                </c:pt>
                <c:pt idx="57">
                  <c:v>0.14599999999999999</c:v>
                </c:pt>
                <c:pt idx="58">
                  <c:v>0.14599999999999999</c:v>
                </c:pt>
                <c:pt idx="59">
                  <c:v>9.7000000000000003E-2</c:v>
                </c:pt>
                <c:pt idx="60">
                  <c:v>0.09</c:v>
                </c:pt>
                <c:pt idx="61">
                  <c:v>0.03</c:v>
                </c:pt>
                <c:pt idx="62">
                  <c:v>0.13</c:v>
                </c:pt>
                <c:pt idx="63">
                  <c:v>0.2</c:v>
                </c:pt>
                <c:pt idx="64">
                  <c:v>0.22</c:v>
                </c:pt>
                <c:pt idx="65">
                  <c:v>0.51</c:v>
                </c:pt>
                <c:pt idx="66">
                  <c:v>0.19</c:v>
                </c:pt>
                <c:pt idx="67">
                  <c:v>0.16</c:v>
                </c:pt>
                <c:pt idx="68">
                  <c:v>0.17</c:v>
                </c:pt>
                <c:pt idx="69">
                  <c:v>0.3</c:v>
                </c:pt>
                <c:pt idx="70">
                  <c:v>0.27</c:v>
                </c:pt>
                <c:pt idx="71">
                  <c:v>0.59</c:v>
                </c:pt>
                <c:pt idx="72">
                  <c:v>0.12</c:v>
                </c:pt>
                <c:pt idx="73">
                  <c:v>0.2</c:v>
                </c:pt>
                <c:pt idx="74">
                  <c:v>0.14000000000000001</c:v>
                </c:pt>
                <c:pt idx="75">
                  <c:v>0.3</c:v>
                </c:pt>
                <c:pt idx="76">
                  <c:v>0.2</c:v>
                </c:pt>
                <c:pt idx="77">
                  <c:v>0.24</c:v>
                </c:pt>
                <c:pt idx="78">
                  <c:v>0.14000000000000001</c:v>
                </c:pt>
                <c:pt idx="79">
                  <c:v>0.20799999999999999</c:v>
                </c:pt>
                <c:pt idx="80">
                  <c:v>0.13600000000000001</c:v>
                </c:pt>
                <c:pt idx="81">
                  <c:v>0.27</c:v>
                </c:pt>
                <c:pt idx="82">
                  <c:v>0.19</c:v>
                </c:pt>
                <c:pt idx="83">
                  <c:v>0.16</c:v>
                </c:pt>
                <c:pt idx="84">
                  <c:v>0.14000000000000001</c:v>
                </c:pt>
                <c:pt idx="85">
                  <c:v>0.34899999999999998</c:v>
                </c:pt>
                <c:pt idx="86">
                  <c:v>0.13400000000000001</c:v>
                </c:pt>
                <c:pt idx="87">
                  <c:v>0.16200000000000001</c:v>
                </c:pt>
                <c:pt idx="88">
                  <c:v>4.9000000000000002E-2</c:v>
                </c:pt>
                <c:pt idx="89">
                  <c:v>0</c:v>
                </c:pt>
                <c:pt idx="90">
                  <c:v>1.2E-2</c:v>
                </c:pt>
                <c:pt idx="91">
                  <c:v>2.8000000000000001E-2</c:v>
                </c:pt>
                <c:pt idx="92">
                  <c:v>2.4E-2</c:v>
                </c:pt>
                <c:pt idx="93">
                  <c:v>0.05</c:v>
                </c:pt>
                <c:pt idx="94">
                  <c:v>0.08</c:v>
                </c:pt>
                <c:pt idx="95">
                  <c:v>0.06</c:v>
                </c:pt>
                <c:pt idx="96">
                  <c:v>0.06</c:v>
                </c:pt>
                <c:pt idx="97">
                  <c:v>0.06</c:v>
                </c:pt>
                <c:pt idx="98">
                  <c:v>0.05</c:v>
                </c:pt>
                <c:pt idx="99">
                  <c:v>0.03</c:v>
                </c:pt>
                <c:pt idx="100">
                  <c:v>0.05</c:v>
                </c:pt>
                <c:pt idx="101">
                  <c:v>0</c:v>
                </c:pt>
                <c:pt idx="102">
                  <c:v>0.02</c:v>
                </c:pt>
                <c:pt idx="103">
                  <c:v>0</c:v>
                </c:pt>
                <c:pt idx="104">
                  <c:v>0.11</c:v>
                </c:pt>
                <c:pt idx="105">
                  <c:v>0</c:v>
                </c:pt>
                <c:pt idx="106">
                  <c:v>0.05</c:v>
                </c:pt>
                <c:pt idx="107">
                  <c:v>0</c:v>
                </c:pt>
                <c:pt idx="108">
                  <c:v>0.02</c:v>
                </c:pt>
                <c:pt idx="109">
                  <c:v>0.04</c:v>
                </c:pt>
                <c:pt idx="110">
                  <c:v>0.06</c:v>
                </c:pt>
                <c:pt idx="111">
                  <c:v>0.25</c:v>
                </c:pt>
                <c:pt idx="112">
                  <c:v>0.05</c:v>
                </c:pt>
                <c:pt idx="113">
                  <c:v>0.05</c:v>
                </c:pt>
                <c:pt idx="114">
                  <c:v>0.06</c:v>
                </c:pt>
                <c:pt idx="115">
                  <c:v>0.13</c:v>
                </c:pt>
                <c:pt idx="116">
                  <c:v>0.11</c:v>
                </c:pt>
                <c:pt idx="117">
                  <c:v>0.19</c:v>
                </c:pt>
                <c:pt idx="118">
                  <c:v>0.02</c:v>
                </c:pt>
                <c:pt idx="119">
                  <c:v>0.06</c:v>
                </c:pt>
                <c:pt idx="120">
                  <c:v>0.03</c:v>
                </c:pt>
                <c:pt idx="121">
                  <c:v>0.09</c:v>
                </c:pt>
                <c:pt idx="122">
                  <c:v>0.08</c:v>
                </c:pt>
                <c:pt idx="123">
                  <c:v>7.0000000000000007E-2</c:v>
                </c:pt>
                <c:pt idx="124">
                  <c:v>0.04</c:v>
                </c:pt>
                <c:pt idx="125">
                  <c:v>0.2</c:v>
                </c:pt>
                <c:pt idx="126">
                  <c:v>0.05</c:v>
                </c:pt>
                <c:pt idx="127">
                  <c:v>0.06</c:v>
                </c:pt>
                <c:pt idx="128">
                  <c:v>0.15</c:v>
                </c:pt>
                <c:pt idx="129">
                  <c:v>0.25</c:v>
                </c:pt>
                <c:pt idx="130">
                  <c:v>0.22</c:v>
                </c:pt>
                <c:pt idx="131">
                  <c:v>0.04</c:v>
                </c:pt>
                <c:pt idx="132">
                  <c:v>0.14000000000000001</c:v>
                </c:pt>
                <c:pt idx="133">
                  <c:v>4.1000000000000002E-2</c:v>
                </c:pt>
                <c:pt idx="134">
                  <c:v>5.7000000000000002E-2</c:v>
                </c:pt>
                <c:pt idx="135">
                  <c:v>0.38300000000000001</c:v>
                </c:pt>
                <c:pt idx="136">
                  <c:v>0.09</c:v>
                </c:pt>
                <c:pt idx="137">
                  <c:v>0.37</c:v>
                </c:pt>
                <c:pt idx="138">
                  <c:v>0.08</c:v>
                </c:pt>
                <c:pt idx="139">
                  <c:v>7.0000000000000007E-2</c:v>
                </c:pt>
                <c:pt idx="140">
                  <c:v>0.23799999999999999</c:v>
                </c:pt>
                <c:pt idx="141">
                  <c:v>0.1</c:v>
                </c:pt>
                <c:pt idx="142">
                  <c:v>0.17</c:v>
                </c:pt>
                <c:pt idx="143">
                  <c:v>0.12</c:v>
                </c:pt>
                <c:pt idx="144">
                  <c:v>0.18</c:v>
                </c:pt>
                <c:pt idx="145">
                  <c:v>0.11</c:v>
                </c:pt>
                <c:pt idx="146">
                  <c:v>0.22</c:v>
                </c:pt>
                <c:pt idx="147">
                  <c:v>0.13</c:v>
                </c:pt>
                <c:pt idx="148">
                  <c:v>0.13</c:v>
                </c:pt>
                <c:pt idx="149">
                  <c:v>0.04</c:v>
                </c:pt>
                <c:pt idx="150">
                  <c:v>0.16300000000000001</c:v>
                </c:pt>
                <c:pt idx="151">
                  <c:v>0.4</c:v>
                </c:pt>
                <c:pt idx="152">
                  <c:v>0.17100000000000001</c:v>
                </c:pt>
                <c:pt idx="153">
                  <c:v>0.31</c:v>
                </c:pt>
                <c:pt idx="154">
                  <c:v>0.18</c:v>
                </c:pt>
                <c:pt idx="155">
                  <c:v>0.5</c:v>
                </c:pt>
                <c:pt idx="156">
                  <c:v>0.17</c:v>
                </c:pt>
                <c:pt idx="157">
                  <c:v>0.47</c:v>
                </c:pt>
                <c:pt idx="158">
                  <c:v>0.42</c:v>
                </c:pt>
                <c:pt idx="159">
                  <c:v>0.52</c:v>
                </c:pt>
                <c:pt idx="160">
                  <c:v>7.0000000000000007E-2</c:v>
                </c:pt>
                <c:pt idx="161">
                  <c:v>0.11</c:v>
                </c:pt>
                <c:pt idx="162">
                  <c:v>0.39</c:v>
                </c:pt>
                <c:pt idx="163">
                  <c:v>0.32</c:v>
                </c:pt>
                <c:pt idx="164">
                  <c:v>0.21</c:v>
                </c:pt>
                <c:pt idx="165">
                  <c:v>0.45</c:v>
                </c:pt>
                <c:pt idx="166">
                  <c:v>0.1</c:v>
                </c:pt>
                <c:pt idx="167">
                  <c:v>0.16</c:v>
                </c:pt>
                <c:pt idx="168">
                  <c:v>0.2</c:v>
                </c:pt>
                <c:pt idx="169">
                  <c:v>3.7999999999999999E-2</c:v>
                </c:pt>
                <c:pt idx="170">
                  <c:v>7.8E-2</c:v>
                </c:pt>
                <c:pt idx="171">
                  <c:v>2.1999999999999999E-2</c:v>
                </c:pt>
                <c:pt idx="172">
                  <c:v>0.03</c:v>
                </c:pt>
                <c:pt idx="173">
                  <c:v>2.7E-2</c:v>
                </c:pt>
                <c:pt idx="174">
                  <c:v>6.7000000000000004E-2</c:v>
                </c:pt>
                <c:pt idx="175">
                  <c:v>3.7999999999999999E-2</c:v>
                </c:pt>
                <c:pt idx="176">
                  <c:v>0.06</c:v>
                </c:pt>
                <c:pt idx="177">
                  <c:v>0.03</c:v>
                </c:pt>
                <c:pt idx="178">
                  <c:v>0.05</c:v>
                </c:pt>
                <c:pt idx="179">
                  <c:v>0.01</c:v>
                </c:pt>
                <c:pt idx="180">
                  <c:v>5.3999999999999999E-2</c:v>
                </c:pt>
                <c:pt idx="181">
                  <c:v>0.09</c:v>
                </c:pt>
                <c:pt idx="182">
                  <c:v>0.03</c:v>
                </c:pt>
                <c:pt idx="183">
                  <c:v>0.23</c:v>
                </c:pt>
                <c:pt idx="184">
                  <c:v>0.04</c:v>
                </c:pt>
                <c:pt idx="185">
                  <c:v>0.18</c:v>
                </c:pt>
                <c:pt idx="186">
                  <c:v>0.14000000000000001</c:v>
                </c:pt>
                <c:pt idx="187">
                  <c:v>0.17</c:v>
                </c:pt>
                <c:pt idx="188">
                  <c:v>0.14000000000000001</c:v>
                </c:pt>
                <c:pt idx="189">
                  <c:v>0.17</c:v>
                </c:pt>
                <c:pt idx="190">
                  <c:v>0.17</c:v>
                </c:pt>
                <c:pt idx="191">
                  <c:v>0.25</c:v>
                </c:pt>
                <c:pt idx="192">
                  <c:v>0.25</c:v>
                </c:pt>
                <c:pt idx="193">
                  <c:v>0.25</c:v>
                </c:pt>
                <c:pt idx="194">
                  <c:v>0.25</c:v>
                </c:pt>
                <c:pt idx="195">
                  <c:v>0.25</c:v>
                </c:pt>
                <c:pt idx="196">
                  <c:v>0.14000000000000001</c:v>
                </c:pt>
                <c:pt idx="197">
                  <c:v>0.14000000000000001</c:v>
                </c:pt>
                <c:pt idx="198">
                  <c:v>0.184</c:v>
                </c:pt>
                <c:pt idx="199">
                  <c:v>0.184</c:v>
                </c:pt>
                <c:pt idx="200">
                  <c:v>0.13700000000000001</c:v>
                </c:pt>
                <c:pt idx="201">
                  <c:v>0.13700000000000001</c:v>
                </c:pt>
                <c:pt idx="202">
                  <c:v>0.24</c:v>
                </c:pt>
                <c:pt idx="203">
                  <c:v>0.34</c:v>
                </c:pt>
                <c:pt idx="204">
                  <c:v>3.5000000000000003E-2</c:v>
                </c:pt>
                <c:pt idx="205">
                  <c:v>0.04</c:v>
                </c:pt>
                <c:pt idx="206">
                  <c:v>0.04</c:v>
                </c:pt>
                <c:pt idx="207">
                  <c:v>7.0000000000000007E-2</c:v>
                </c:pt>
                <c:pt idx="208">
                  <c:v>7.0000000000000007E-2</c:v>
                </c:pt>
                <c:pt idx="209">
                  <c:v>7.0000000000000007E-2</c:v>
                </c:pt>
                <c:pt idx="210">
                  <c:v>7.0000000000000007E-2</c:v>
                </c:pt>
                <c:pt idx="211">
                  <c:v>3.5000000000000003E-2</c:v>
                </c:pt>
                <c:pt idx="212">
                  <c:v>3.5000000000000003E-2</c:v>
                </c:pt>
                <c:pt idx="213">
                  <c:v>0.05</c:v>
                </c:pt>
                <c:pt idx="214">
                  <c:v>0.05</c:v>
                </c:pt>
                <c:pt idx="215">
                  <c:v>2.4E-2</c:v>
                </c:pt>
                <c:pt idx="216">
                  <c:v>2.4E-2</c:v>
                </c:pt>
                <c:pt idx="217">
                  <c:v>0.13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440-4DC2-AE79-8E69AA9194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162560"/>
        <c:axId val="766923536"/>
      </c:scatterChart>
      <c:valAx>
        <c:axId val="683162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6923536"/>
        <c:crosses val="autoZero"/>
        <c:crossBetween val="midCat"/>
      </c:valAx>
      <c:valAx>
        <c:axId val="76692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7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62560"/>
        <c:crosses val="autoZero"/>
        <c:crossBetween val="midCat"/>
      </c:valAx>
      <c:spPr>
        <a:noFill/>
        <a:ln w="38100" cmpd="sng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FFFF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85738" y="192088"/>
            <a:ext cx="7381876" cy="4152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0" tIns="46410" rIns="92820" bIns="464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86524"/>
            <a:ext cx="5608320" cy="4112646"/>
          </a:xfrm>
          <a:prstGeom prst="rect">
            <a:avLst/>
          </a:prstGeom>
        </p:spPr>
        <p:txBody>
          <a:bodyPr vert="horz" lIns="92820" tIns="46410" rIns="92820" bIns="4641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994031" y="8829966"/>
            <a:ext cx="2014748" cy="464820"/>
          </a:xfrm>
          <a:prstGeom prst="rect">
            <a:avLst/>
          </a:prstGeom>
        </p:spPr>
        <p:txBody>
          <a:bodyPr vert="horz" lIns="92820" tIns="46410" rIns="92820" bIns="46410" rtlCol="0" anchor="b"/>
          <a:lstStyle>
            <a:lvl1pPr algn="r">
              <a:defRPr sz="1000">
                <a:latin typeface="Arial" pitchFamily="34" charset="0"/>
              </a:defRPr>
            </a:lvl1pPr>
          </a:lstStyle>
          <a:p>
            <a:fld id="{94F1E377-FF36-435F-B294-27B47D2520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796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06400" indent="-171450" algn="l" defTabSz="914400" rtl="0" eaLnBrk="1" latinLnBrk="0" hangingPunct="1">
      <a:buFont typeface="Arial" pitchFamily="34" charset="0"/>
      <a:buChar char="‒"/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512763" indent="-111125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633413" indent="-106363" algn="l" defTabSz="914400" rtl="0" eaLnBrk="1" latinLnBrk="0" hangingPunct="1">
      <a:buFont typeface="Arial" pitchFamily="34" charset="0"/>
      <a:buChar char="‒"/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742950" indent="-111125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524">
              <a:spcAft>
                <a:spcPts val="0"/>
              </a:spcAft>
              <a:buClrTx/>
              <a:defRPr/>
            </a:pPr>
            <a:r>
              <a:rPr lang="en-US" dirty="0"/>
              <a:t>any algorithms, influencing factors or art of dosing tools which predict bleeding outcomes in severe hemophilia A and help to cluster patients according to their characteristics and treatment requirements.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8B71-86DA-4E8C-9157-68436F87B40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602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1E377-FF36-435F-B294-27B47D2520C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82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Message</a:t>
            </a:r>
            <a:r>
              <a:rPr lang="en-US" baseline="0" dirty="0"/>
              <a:t> here is that the role for PK in hemophilia is in the </a:t>
            </a:r>
            <a:r>
              <a:rPr lang="en-US" baseline="0" dirty="0" err="1"/>
              <a:t>vairaiblity</a:t>
            </a:r>
            <a:r>
              <a:rPr lang="en-US" baseline="0" dirty="0"/>
              <a:t> being large among subjects and small within</a:t>
            </a:r>
          </a:p>
          <a:p>
            <a:r>
              <a:rPr lang="en-US" baseline="0" dirty="0"/>
              <a:t>The title could be:</a:t>
            </a:r>
          </a:p>
          <a:p>
            <a:r>
              <a:rPr lang="en-US" baseline="0" dirty="0"/>
              <a:t>‘Rationale for the role of PK in hemophilia treatment”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1E377-FF36-435F-B294-27B47D2520C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999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to show</a:t>
            </a:r>
            <a:r>
              <a:rPr lang="en-US" baseline="0" dirty="0"/>
              <a:t> value and limits of </a:t>
            </a:r>
            <a:r>
              <a:rPr lang="en-US" baseline="0" dirty="0" err="1"/>
              <a:t>PopPK</a:t>
            </a:r>
            <a:r>
              <a:rPr lang="en-US" baseline="0" dirty="0"/>
              <a:t> in handling variability, and how that depends on which samples are provided.</a:t>
            </a:r>
          </a:p>
          <a:p>
            <a:r>
              <a:rPr lang="en-US" dirty="0"/>
              <a:t>Message</a:t>
            </a:r>
            <a:r>
              <a:rPr lang="en-US" baseline="0" dirty="0"/>
              <a:t> here is that the role for PK in hemophilia is in the </a:t>
            </a:r>
            <a:r>
              <a:rPr lang="en-US" baseline="0" dirty="0" err="1"/>
              <a:t>variaiblity</a:t>
            </a:r>
            <a:r>
              <a:rPr lang="en-US" baseline="0" dirty="0"/>
              <a:t> being large among subjects and small within</a:t>
            </a:r>
          </a:p>
          <a:p>
            <a:r>
              <a:rPr lang="en-US" baseline="0" dirty="0"/>
              <a:t>The title could be:</a:t>
            </a:r>
          </a:p>
          <a:p>
            <a:r>
              <a:rPr lang="en-US" baseline="0" dirty="0"/>
              <a:t>‘Handling </a:t>
            </a:r>
            <a:r>
              <a:rPr lang="en-US" baseline="0" dirty="0" err="1"/>
              <a:t>intersubject</a:t>
            </a:r>
            <a:r>
              <a:rPr lang="en-US" baseline="0" dirty="0"/>
              <a:t> variability with a </a:t>
            </a:r>
            <a:r>
              <a:rPr lang="en-US" baseline="0" dirty="0" err="1"/>
              <a:t>PopPK</a:t>
            </a:r>
            <a:r>
              <a:rPr lang="en-US" baseline="0" dirty="0"/>
              <a:t> approach”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1E377-FF36-435F-B294-27B47D2520C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89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one-stage assay results</a:t>
            </a:r>
            <a:r>
              <a:rPr lang="en-US" baseline="0" dirty="0"/>
              <a:t> are also available and consistent. The text at the bottom might suffice to mention.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1E377-FF36-435F-B294-27B47D2520C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52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/>
              <a:t>You could say</a:t>
            </a:r>
            <a:r>
              <a:rPr lang="en-US" sz="800" baseline="0" dirty="0"/>
              <a:t> orally:</a:t>
            </a:r>
          </a:p>
          <a:p>
            <a:r>
              <a:rPr lang="en-US" sz="800" dirty="0"/>
              <a:t>t1/2 for BAY 81-8973 was 23% higher based on one stage assay and 16% higher based on chromogenic than for </a:t>
            </a:r>
            <a:r>
              <a:rPr lang="en-US" sz="800" dirty="0" err="1"/>
              <a:t>rAHF</a:t>
            </a:r>
            <a:r>
              <a:rPr lang="en-US" sz="800" dirty="0"/>
              <a:t>-PFM </a:t>
            </a:r>
          </a:p>
          <a:p>
            <a:r>
              <a:rPr lang="en-US" sz="800" dirty="0"/>
              <a:t>t1/2 longer in 16/18 subjects </a:t>
            </a:r>
          </a:p>
          <a:p>
            <a:r>
              <a:rPr lang="en-US" sz="800" dirty="0"/>
              <a:t>In LEO I the t1/2 was 10% and 15% longer for BAY 81-8973 compared to </a:t>
            </a:r>
            <a:r>
              <a:rPr lang="en-US" sz="800" dirty="0" err="1"/>
              <a:t>rFVIII</a:t>
            </a:r>
            <a:r>
              <a:rPr lang="en-US" sz="800" dirty="0"/>
              <a:t>-FS based on one stage and chromogenic assay respectively</a:t>
            </a:r>
          </a:p>
          <a:p>
            <a:endParaRPr lang="en-US" sz="800" dirty="0"/>
          </a:p>
          <a:p>
            <a:r>
              <a:rPr lang="en-US" sz="800" dirty="0"/>
              <a:t>AUC for BAY 81-8973 was 32% higher based on one stage assay and 48% higher based on chromogenic as compared to </a:t>
            </a:r>
            <a:r>
              <a:rPr lang="en-US" sz="800" dirty="0" err="1"/>
              <a:t>rAHF</a:t>
            </a:r>
            <a:r>
              <a:rPr lang="en-US" sz="800" dirty="0"/>
              <a:t>-PFM</a:t>
            </a:r>
          </a:p>
          <a:p>
            <a:r>
              <a:rPr lang="en-US" sz="800" dirty="0"/>
              <a:t>AUC higher in all 18 subjects based on chromogenic assay and for 15/18 subjects based on one stage assay</a:t>
            </a:r>
          </a:p>
          <a:p>
            <a:r>
              <a:rPr lang="en-US" sz="800" dirty="0"/>
              <a:t>In LEO I the AUC was 19% higher for BAY 81-8973 compared to </a:t>
            </a:r>
            <a:r>
              <a:rPr lang="en-US" sz="800" dirty="0" err="1"/>
              <a:t>rFVIII</a:t>
            </a:r>
            <a:r>
              <a:rPr lang="en-US" sz="800" dirty="0"/>
              <a:t>-FS based on one stage and</a:t>
            </a:r>
            <a:r>
              <a:rPr lang="en-US" sz="900" dirty="0"/>
              <a:t> chromogenic </a:t>
            </a:r>
            <a:r>
              <a:rPr lang="en-US" sz="800" dirty="0"/>
              <a:t>assay</a:t>
            </a:r>
          </a:p>
          <a:p>
            <a:endParaRPr lang="en-US" sz="800" dirty="0"/>
          </a:p>
          <a:p>
            <a:r>
              <a:rPr lang="en-US" sz="800" dirty="0" err="1"/>
              <a:t>Cmax</a:t>
            </a:r>
            <a:r>
              <a:rPr lang="en-US" sz="800" dirty="0"/>
              <a:t> is similar for </a:t>
            </a:r>
            <a:r>
              <a:rPr lang="en-US" sz="800" dirty="0" err="1"/>
              <a:t>rAHF</a:t>
            </a:r>
            <a:r>
              <a:rPr lang="en-US" sz="800" dirty="0"/>
              <a:t>-PFM and BAY 81-8973 </a:t>
            </a:r>
          </a:p>
          <a:p>
            <a:endParaRPr lang="en-US" sz="80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800" dirty="0"/>
              <a:t>The one-stage assay results</a:t>
            </a:r>
            <a:r>
              <a:rPr lang="en-US" sz="800" baseline="0" dirty="0"/>
              <a:t> are also available and consistent. The text at the bottom might suffice to mention.</a:t>
            </a:r>
            <a:endParaRPr lang="en-US" sz="800" dirty="0"/>
          </a:p>
          <a:p>
            <a:endParaRPr lang="en-US" sz="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1E377-FF36-435F-B294-27B47D2520C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8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8B71-86DA-4E8C-9157-68436F87B406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51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message here</a:t>
            </a:r>
            <a:r>
              <a:rPr lang="en-US" baseline="0" dirty="0"/>
              <a:t> is that comparison of different drugs in formal cross-over studies may not translate in observed differences in real world observations (here I plotted measurement obtained via WAPPS, not estimated PKs) </a:t>
            </a:r>
            <a:r>
              <a:rPr lang="mr-IN" baseline="0" dirty="0"/>
              <a:t>–</a:t>
            </a:r>
            <a:r>
              <a:rPr lang="en-US" baseline="0" dirty="0"/>
              <a:t> </a:t>
            </a:r>
          </a:p>
          <a:p>
            <a:endParaRPr lang="en-US" baseline="0" dirty="0"/>
          </a:p>
          <a:p>
            <a:r>
              <a:rPr lang="en-US" baseline="0" dirty="0"/>
              <a:t>notwithstanding the differences in half-life from published studies, and the simulations done out of those (the paper you attached), real world data give a slightly different message:</a:t>
            </a:r>
          </a:p>
          <a:p>
            <a:r>
              <a:rPr lang="en-US" baseline="0" dirty="0"/>
              <a:t>The measured values of plasma levels 24 and 48 hours after the infusion are very close for </a:t>
            </a:r>
            <a:r>
              <a:rPr lang="en-US" baseline="0" dirty="0" err="1"/>
              <a:t>kogenate</a:t>
            </a:r>
            <a:r>
              <a:rPr lang="en-US" baseline="0" dirty="0"/>
              <a:t> and </a:t>
            </a:r>
            <a:r>
              <a:rPr lang="en-US" baseline="0" dirty="0" err="1"/>
              <a:t>advate</a:t>
            </a:r>
            <a:r>
              <a:rPr lang="en-US" baseline="0" dirty="0"/>
              <a:t>, and both are superior to </a:t>
            </a:r>
            <a:r>
              <a:rPr lang="en-US" baseline="0" dirty="0" err="1"/>
              <a:t>advate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1E377-FF36-435F-B294-27B47D2520C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883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524">
              <a:spcAft>
                <a:spcPts val="0"/>
              </a:spcAft>
              <a:buClrTx/>
              <a:defRPr/>
            </a:pPr>
            <a:r>
              <a:rPr lang="en-US" dirty="0"/>
              <a:t>any algorithms, influencing factors or art of dosing tools which predict bleeding outcomes in severe hemophilia A and help to cluster patients according to their characteristics and treatment requirements.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8B71-86DA-4E8C-9157-68436F87B406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5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178560" y="2000886"/>
            <a:ext cx="10363200" cy="1085215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184273" y="3253740"/>
            <a:ext cx="908304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289336" y="3177540"/>
            <a:ext cx="964184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C:\Work on HD\Chris Cantwell Work\00ThisMonth\zzzzzzzzzzzzzzzzToday\Bayer_Icon_K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578" y="279585"/>
            <a:ext cx="832983" cy="83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18816" cy="162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1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498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68399" y="1755141"/>
            <a:ext cx="10157884" cy="1362075"/>
          </a:xfrm>
        </p:spPr>
        <p:txBody>
          <a:bodyPr anchor="b">
            <a:normAutofit/>
          </a:bodyPr>
          <a:lstStyle>
            <a:lvl1pPr algn="l">
              <a:defRPr sz="3200" b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7923" y="3178277"/>
            <a:ext cx="10157884" cy="42852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288025" y="3178277"/>
            <a:ext cx="5899355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96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5976" y="368712"/>
            <a:ext cx="8250175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422900" cy="4151671"/>
          </a:xfrm>
        </p:spPr>
        <p:txBody>
          <a:bodyPr>
            <a:normAutofit/>
          </a:bodyPr>
          <a:lstStyle>
            <a:lvl1pPr marL="155575" indent="-155575">
              <a:defRPr lang="en-US" sz="24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6075" indent="-169863">
              <a:defRPr lang="en-US" sz="20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23875" indent="-153988">
              <a:defRPr lang="en-US" sz="18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77863" indent="-153988"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09625" indent="-117475">
              <a:defRPr lang="en-US" sz="16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55575" lvl="0" indent="-1555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346075" lvl="1" indent="-169863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Second level</a:t>
            </a:r>
          </a:p>
          <a:p>
            <a:pPr marL="523875" lvl="2" indent="-153988" algn="l" defTabSz="914400" rtl="0" eaLnBrk="1" latinLnBrk="0" hangingPunct="1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–"/>
              <a:tabLst/>
            </a:pPr>
            <a:r>
              <a:rPr lang="en-US" dirty="0"/>
              <a:t>Third level</a:t>
            </a:r>
          </a:p>
          <a:p>
            <a:pPr marL="677863" lvl="3" indent="-153988" algn="l" defTabSz="914400" rtl="0" eaLnBrk="1" latinLnBrk="0" hangingPunct="1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dirty="0"/>
              <a:t>Fourth level</a:t>
            </a:r>
          </a:p>
          <a:p>
            <a:pPr marL="809625" lvl="4" indent="-117475" algn="l" defTabSz="914400" rtl="0" eaLnBrk="1" latinLnBrk="0" hangingPunct="1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–"/>
            </a:pPr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151671"/>
          </a:xfrm>
        </p:spPr>
        <p:txBody>
          <a:bodyPr>
            <a:normAutofit/>
          </a:bodyPr>
          <a:lstStyle>
            <a:lvl1pPr marL="155575" indent="-155575">
              <a:defRPr lang="en-US" sz="24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6075" indent="-169863">
              <a:defRPr lang="en-US" sz="20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23875" indent="-153988">
              <a:defRPr lang="en-US" sz="18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77863" indent="-153988"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09625" indent="-117475">
              <a:defRPr lang="en-US" sz="16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55575" lvl="0" indent="-1555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346075" lvl="1" indent="-169863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Second level</a:t>
            </a:r>
          </a:p>
          <a:p>
            <a:pPr marL="523875" lvl="2" indent="-153988" algn="l" defTabSz="914400" rtl="0" eaLnBrk="1" latinLnBrk="0" hangingPunct="1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–"/>
              <a:tabLst/>
            </a:pPr>
            <a:r>
              <a:rPr lang="en-US" dirty="0"/>
              <a:t>Third level</a:t>
            </a:r>
          </a:p>
          <a:p>
            <a:pPr marL="677863" lvl="3" indent="-153988" algn="l" defTabSz="914400" rtl="0" eaLnBrk="1" latinLnBrk="0" hangingPunct="1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dirty="0"/>
              <a:t>Fourth level</a:t>
            </a:r>
          </a:p>
          <a:p>
            <a:pPr marL="809625" lvl="4" indent="-117475" algn="l" defTabSz="914400" rtl="0" eaLnBrk="1" latinLnBrk="0" hangingPunct="1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–"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4338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840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78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2928" y="368712"/>
            <a:ext cx="8177022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214" y="1625485"/>
            <a:ext cx="10481085" cy="4517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18816" cy="162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7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9" r:id="rId2"/>
    <p:sldLayoutId id="2147483662" r:id="rId3"/>
    <p:sldLayoutId id="2147483663" r:id="rId4"/>
    <p:sldLayoutId id="2147483664" r:id="rId5"/>
    <p:sldLayoutId id="2147483665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accent1"/>
          </a:solidFill>
          <a:latin typeface="Arial" pitchFamily="34" charset="0"/>
          <a:ea typeface="+mj-ea"/>
          <a:cs typeface="+mj-cs"/>
        </a:defRPr>
      </a:lvl1pPr>
    </p:titleStyle>
    <p:bodyStyle>
      <a:lvl1pPr marL="155575" indent="-155575" algn="l" defTabSz="914400" rtl="0" eaLnBrk="1" latinLnBrk="0" hangingPunct="1">
        <a:spcBef>
          <a:spcPts val="0"/>
        </a:spcBef>
        <a:buClr>
          <a:schemeClr val="accent1"/>
        </a:buClr>
        <a:buFont typeface="Wingdings" pitchFamily="2" charset="2"/>
        <a:buChar char="§"/>
        <a:defRPr sz="24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46075" indent="-169863" algn="l" defTabSz="914400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•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23875" indent="-153988" algn="l" defTabSz="914400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–"/>
        <a:tabLst/>
        <a:defRPr sz="18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77863" indent="-153988" algn="l" defTabSz="914400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•"/>
        <a:defRPr sz="16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9625" indent="-117475" algn="l" defTabSz="914400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–"/>
        <a:defRPr sz="16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663" userDrawn="1">
          <p15:clr>
            <a:srgbClr val="F26B43"/>
          </p15:clr>
        </p15:guide>
        <p15:guide id="2" pos="6970" userDrawn="1">
          <p15:clr>
            <a:srgbClr val="F26B43"/>
          </p15:clr>
        </p15:guide>
        <p15:guide id="3" orient="horz" pos="210" userDrawn="1">
          <p15:clr>
            <a:srgbClr val="F26B43"/>
          </p15:clr>
        </p15:guide>
        <p15:guide id="4" pos="74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Outline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10214" y="2010493"/>
            <a:ext cx="10481085" cy="4517922"/>
          </a:xfrm>
        </p:spPr>
        <p:txBody>
          <a:bodyPr>
            <a:normAutofit/>
          </a:bodyPr>
          <a:lstStyle/>
          <a:p>
            <a:r>
              <a:rPr lang="en-US" sz="2400" dirty="0"/>
              <a:t>Prediction of bleeding in hemophilia patients</a:t>
            </a:r>
          </a:p>
          <a:p>
            <a:endParaRPr lang="en-US" sz="2400" dirty="0"/>
          </a:p>
          <a:p>
            <a:r>
              <a:rPr lang="en-US" sz="2400" dirty="0"/>
              <a:t>The art of predicting the risk of bleeding</a:t>
            </a:r>
          </a:p>
          <a:p>
            <a:endParaRPr lang="en-US" sz="2400" dirty="0"/>
          </a:p>
          <a:p>
            <a:r>
              <a:rPr lang="en-US" sz="2400" dirty="0"/>
              <a:t>The art of preventing bleeding</a:t>
            </a:r>
          </a:p>
          <a:p>
            <a:endParaRPr lang="en-US" sz="2400" dirty="0"/>
          </a:p>
          <a:p>
            <a:r>
              <a:rPr lang="en-US" sz="2400" dirty="0"/>
              <a:t>Individuals or clusters</a:t>
            </a:r>
          </a:p>
          <a:p>
            <a:endParaRPr lang="en-US" sz="2400" dirty="0"/>
          </a:p>
          <a:p>
            <a:r>
              <a:rPr lang="en-GB" sz="2400" dirty="0"/>
              <a:t>Population pharmacokinetics</a:t>
            </a:r>
          </a:p>
          <a:p>
            <a:endParaRPr lang="en-GB" sz="2400" dirty="0"/>
          </a:p>
          <a:p>
            <a:r>
              <a:rPr lang="en-GB" sz="2400" dirty="0"/>
              <a:t>Repeated Time To Event (RTTE)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74736" y="160638"/>
            <a:ext cx="38632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important</a:t>
            </a:r>
          </a:p>
          <a:p>
            <a:pPr algn="r"/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 PK?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324611" y="5323262"/>
            <a:ext cx="3867389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55575" indent="-1555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§"/>
              <a:defRPr sz="18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6075" indent="-169863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23875" indent="-153988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tabLst/>
              <a:defRPr sz="1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77863" indent="-153988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09625" indent="-117475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2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2800" dirty="0">
                <a:solidFill>
                  <a:schemeClr val="bg1"/>
                </a:solidFill>
              </a:rPr>
              <a:t>Alfonso Iorio</a:t>
            </a:r>
          </a:p>
          <a:p>
            <a:pPr marL="0" indent="0" algn="r">
              <a:buNone/>
            </a:pPr>
            <a:r>
              <a:rPr lang="de-DE" sz="2800" dirty="0">
                <a:solidFill>
                  <a:schemeClr val="bg1"/>
                </a:solidFill>
              </a:rPr>
              <a:t>McMaster University </a:t>
            </a:r>
          </a:p>
          <a:p>
            <a:pPr marL="0" indent="0" algn="r">
              <a:buNone/>
            </a:pPr>
            <a:r>
              <a:rPr lang="de-DE" sz="2800" dirty="0">
                <a:solidFill>
                  <a:schemeClr val="bg1"/>
                </a:solidFill>
              </a:rPr>
              <a:t>Hamilton ON Canada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48128" y="-8805"/>
            <a:ext cx="385011" cy="1623600"/>
          </a:xfrm>
          <a:prstGeom prst="rect">
            <a:avLst/>
          </a:prstGeom>
          <a:solidFill>
            <a:srgbClr val="0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en-GB" dirty="0" err="1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82" y="-1001"/>
            <a:ext cx="2713863" cy="1622523"/>
          </a:xfrm>
          <a:prstGeom prst="rect">
            <a:avLst/>
          </a:prstGeom>
        </p:spPr>
      </p:pic>
      <p:pic>
        <p:nvPicPr>
          <p:cNvPr id="17" name="Content Placeholder 5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20319" y="-1001"/>
            <a:ext cx="12312000" cy="691117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054417" y="159636"/>
            <a:ext cx="38632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important</a:t>
            </a:r>
          </a:p>
          <a:p>
            <a:pPr algn="r"/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 PK?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8204292" y="5322260"/>
            <a:ext cx="3867389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55575" indent="-1555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§"/>
              <a:defRPr sz="18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6075" indent="-169863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23875" indent="-153988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tabLst/>
              <a:defRPr sz="1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77863" indent="-153988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09625" indent="-117475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2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2800" dirty="0">
                <a:solidFill>
                  <a:schemeClr val="bg1"/>
                </a:solidFill>
              </a:rPr>
              <a:t>Alfonso Iorio</a:t>
            </a:r>
          </a:p>
          <a:p>
            <a:pPr marL="0" indent="0" algn="r">
              <a:buNone/>
            </a:pPr>
            <a:r>
              <a:rPr lang="de-DE" sz="2800" dirty="0">
                <a:solidFill>
                  <a:schemeClr val="bg1"/>
                </a:solidFill>
              </a:rPr>
              <a:t>McMaster University </a:t>
            </a:r>
          </a:p>
          <a:p>
            <a:pPr marL="0" indent="0" algn="r">
              <a:buNone/>
            </a:pPr>
            <a:r>
              <a:rPr lang="de-DE" sz="2800" dirty="0">
                <a:solidFill>
                  <a:schemeClr val="bg1"/>
                </a:solidFill>
              </a:rPr>
              <a:t>Hamilton ON Canada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de-DE" sz="28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" y="1"/>
            <a:ext cx="2713863" cy="16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5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928" y="368712"/>
            <a:ext cx="9339072" cy="685800"/>
          </a:xfrm>
        </p:spPr>
        <p:txBody>
          <a:bodyPr>
            <a:noAutofit/>
          </a:bodyPr>
          <a:lstStyle/>
          <a:p>
            <a:r>
              <a:rPr lang="en-US" dirty="0"/>
              <a:t>Median time to 1 IU/</a:t>
            </a:r>
            <a:r>
              <a:rPr lang="en-US" dirty="0" err="1"/>
              <a:t>dL</a:t>
            </a:r>
            <a:r>
              <a:rPr lang="en-US" dirty="0"/>
              <a:t> was ~18h longer for </a:t>
            </a:r>
            <a:r>
              <a:rPr lang="en-US" dirty="0" err="1"/>
              <a:t>Kovaltry</a:t>
            </a:r>
            <a:r>
              <a:rPr lang="en-US" baseline="30000" dirty="0"/>
              <a:t>®</a:t>
            </a:r>
            <a:r>
              <a:rPr lang="en-US" dirty="0"/>
              <a:t> vs. </a:t>
            </a:r>
            <a:r>
              <a:rPr lang="en-US" dirty="0" err="1"/>
              <a:t>Advate</a:t>
            </a:r>
            <a:r>
              <a:rPr lang="en-US" baseline="30000" dirty="0"/>
              <a:t>®</a:t>
            </a:r>
            <a:r>
              <a:rPr lang="en-US" dirty="0"/>
              <a:t> based on 25 IU/kg dose/injection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5147" y="1301927"/>
            <a:ext cx="2724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186"/>
            <a:r>
              <a:rPr lang="en-US" sz="1600" b="1" dirty="0">
                <a:latin typeface="Arial" pitchFamily="34" charset="0"/>
                <a:cs typeface="Arial" pitchFamily="34" charset="0"/>
              </a:rPr>
              <a:t>Median Time to Threshold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014575"/>
              </p:ext>
            </p:extLst>
          </p:nvPr>
        </p:nvGraphicFramePr>
        <p:xfrm>
          <a:off x="910301" y="1695329"/>
          <a:ext cx="10334605" cy="409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0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Dose,</a:t>
                      </a:r>
                      <a:r>
                        <a:rPr lang="en-US" sz="1600" u="none" strike="noStrike" baseline="0" dirty="0">
                          <a:effectLst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</a:rPr>
                        <a:t>IU/kg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Threshold Level,</a:t>
                      </a:r>
                      <a:r>
                        <a:rPr lang="en-US" sz="1600" u="none" strike="noStrike" baseline="0" dirty="0">
                          <a:effectLst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</a:rPr>
                        <a:t>IU/dL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dirty="0" err="1"/>
                        <a:t>Kovaltry</a:t>
                      </a:r>
                      <a:r>
                        <a:rPr lang="en-US" sz="1600" baseline="30000" dirty="0"/>
                        <a:t>®</a:t>
                      </a:r>
                      <a:r>
                        <a:rPr lang="en-US" sz="1600" u="none" strike="noStrike" dirty="0">
                          <a:effectLst/>
                        </a:rPr>
                        <a:t>, </a:t>
                      </a:r>
                    </a:p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hr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dirty="0" err="1"/>
                        <a:t>Advate</a:t>
                      </a:r>
                      <a:r>
                        <a:rPr lang="en-US" sz="1600" baseline="30000" dirty="0"/>
                        <a:t>®</a:t>
                      </a:r>
                      <a:r>
                        <a:rPr lang="en-US" sz="1600" u="none" strike="noStrike" dirty="0">
                          <a:effectLst/>
                        </a:rPr>
                        <a:t>,</a:t>
                      </a:r>
                      <a:r>
                        <a:rPr lang="en-US" sz="1600" u="none" strike="noStrike" baseline="0" dirty="0">
                          <a:effectLst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hr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Ratio </a:t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r>
                        <a:rPr lang="en-US" sz="1600" dirty="0" err="1"/>
                        <a:t>Kovaltry</a:t>
                      </a:r>
                      <a:r>
                        <a:rPr lang="en-US" sz="1600" baseline="30000" dirty="0"/>
                        <a:t>®</a:t>
                      </a:r>
                      <a:r>
                        <a:rPr lang="en-US" sz="1600" u="none" strike="noStrike" dirty="0">
                          <a:effectLst/>
                        </a:rPr>
                        <a:t> /</a:t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r>
                        <a:rPr lang="en-US" sz="1600" dirty="0" err="1"/>
                        <a:t>Advate</a:t>
                      </a:r>
                      <a:r>
                        <a:rPr lang="en-US" sz="1600" baseline="30000" dirty="0"/>
                        <a:t>®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Difference </a:t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r>
                        <a:rPr lang="en-US" sz="1600" dirty="0" err="1"/>
                        <a:t>Kovaltry</a:t>
                      </a:r>
                      <a:r>
                        <a:rPr lang="en-US" sz="1600" baseline="30000" dirty="0"/>
                        <a:t>®</a:t>
                      </a:r>
                      <a:r>
                        <a:rPr lang="en-US" sz="1600" dirty="0"/>
                        <a:t> </a:t>
                      </a:r>
                      <a:r>
                        <a:rPr lang="en-US" sz="1600" u="none" strike="noStrike" dirty="0">
                          <a:effectLst/>
                        </a:rPr>
                        <a:t>/</a:t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r>
                        <a:rPr lang="en-US" sz="1600" dirty="0" err="1"/>
                        <a:t>Advate</a:t>
                      </a:r>
                      <a:r>
                        <a:rPr lang="en-US" sz="1600" baseline="30000" dirty="0"/>
                        <a:t>®</a:t>
                      </a:r>
                      <a:r>
                        <a:rPr lang="en-US" sz="1600" u="none" strike="noStrike" dirty="0">
                          <a:effectLst/>
                        </a:rPr>
                        <a:t>,</a:t>
                      </a:r>
                      <a:r>
                        <a:rPr lang="en-US" sz="1600" u="none" strike="noStrike" baseline="0" dirty="0">
                          <a:effectLst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</a:rPr>
                        <a:t>hr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282828"/>
                          </a:solidFill>
                        </a:rPr>
                        <a:t>25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282828"/>
                          </a:solidFill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282828"/>
                        </a:solidFill>
                        <a:effectLst/>
                        <a:latin typeface="Arial"/>
                      </a:endParaRPr>
                    </a:p>
                  </a:txBody>
                  <a:tcPr marL="10160" marR="1016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282828"/>
                          </a:solidFill>
                          <a:effectLst/>
                        </a:rPr>
                        <a:t>80.5</a:t>
                      </a:r>
                      <a:endParaRPr lang="en-US" sz="1600" b="1" i="0" u="none" strike="noStrike" dirty="0">
                        <a:solidFill>
                          <a:srgbClr val="282828"/>
                        </a:solidFill>
                        <a:effectLst/>
                        <a:latin typeface="Arial"/>
                      </a:endParaRPr>
                    </a:p>
                  </a:txBody>
                  <a:tcPr marL="10160" marR="1016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282828"/>
                          </a:solidFill>
                          <a:effectLst/>
                        </a:rPr>
                        <a:t>62.5</a:t>
                      </a:r>
                      <a:endParaRPr lang="en-US" sz="1600" b="1" i="0" u="none" strike="noStrike" dirty="0">
                        <a:solidFill>
                          <a:srgbClr val="282828"/>
                        </a:solidFill>
                        <a:effectLst/>
                        <a:latin typeface="Arial"/>
                      </a:endParaRPr>
                    </a:p>
                  </a:txBody>
                  <a:tcPr marL="10160" marR="1016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282828"/>
                          </a:solidFill>
                          <a:effectLst/>
                        </a:rPr>
                        <a:t>1.29</a:t>
                      </a:r>
                      <a:endParaRPr lang="en-US" sz="1600" b="1" i="0" u="none" strike="noStrike" dirty="0">
                        <a:solidFill>
                          <a:srgbClr val="282828"/>
                        </a:solidFill>
                        <a:effectLst/>
                        <a:latin typeface="Arial"/>
                      </a:endParaRPr>
                    </a:p>
                  </a:txBody>
                  <a:tcPr marL="10160" marR="1016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282828"/>
                          </a:solidFill>
                          <a:effectLst/>
                        </a:rPr>
                        <a:t>18</a:t>
                      </a:r>
                      <a:endParaRPr lang="en-US" sz="1600" b="1" i="0" u="none" strike="noStrike" dirty="0">
                        <a:solidFill>
                          <a:srgbClr val="282828"/>
                        </a:solidFill>
                        <a:effectLst/>
                        <a:latin typeface="Arial"/>
                      </a:endParaRPr>
                    </a:p>
                  </a:txBody>
                  <a:tcPr marL="10160" marR="1016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282828"/>
                          </a:solidFill>
                        </a:rPr>
                        <a:t>25</a:t>
                      </a:r>
                      <a:endParaRPr lang="en-US" sz="1600" b="0" dirty="0">
                        <a:solidFill>
                          <a:srgbClr val="282828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282828"/>
                          </a:solidFill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282828"/>
                        </a:solidFill>
                        <a:effectLst/>
                        <a:latin typeface="Arial"/>
                      </a:endParaRPr>
                    </a:p>
                  </a:txBody>
                  <a:tcPr marL="10160" marR="1016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282828"/>
                          </a:solidFill>
                          <a:effectLst/>
                        </a:rPr>
                        <a:t>59</a:t>
                      </a:r>
                      <a:endParaRPr lang="en-US" sz="1600" b="0" i="0" u="none" strike="noStrike" dirty="0">
                        <a:solidFill>
                          <a:srgbClr val="282828"/>
                        </a:solidFill>
                        <a:effectLst/>
                        <a:latin typeface="Arial"/>
                      </a:endParaRPr>
                    </a:p>
                  </a:txBody>
                  <a:tcPr marL="10160" marR="1016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282828"/>
                          </a:solidFill>
                          <a:effectLst/>
                        </a:rPr>
                        <a:t>43.5</a:t>
                      </a:r>
                      <a:endParaRPr lang="en-US" sz="1600" b="0" i="0" u="none" strike="noStrike" dirty="0">
                        <a:solidFill>
                          <a:srgbClr val="282828"/>
                        </a:solidFill>
                        <a:effectLst/>
                        <a:latin typeface="Arial"/>
                      </a:endParaRPr>
                    </a:p>
                  </a:txBody>
                  <a:tcPr marL="10160" marR="1016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282828"/>
                          </a:solidFill>
                          <a:effectLst/>
                        </a:rPr>
                        <a:t>1.36</a:t>
                      </a:r>
                      <a:endParaRPr lang="en-US" sz="1600" b="0" i="0" u="none" strike="noStrike" dirty="0">
                        <a:solidFill>
                          <a:srgbClr val="282828"/>
                        </a:solidFill>
                        <a:effectLst/>
                        <a:latin typeface="Arial"/>
                      </a:endParaRPr>
                    </a:p>
                  </a:txBody>
                  <a:tcPr marL="10160" marR="1016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282828"/>
                          </a:solidFill>
                          <a:effectLst/>
                        </a:rPr>
                        <a:t>15.5</a:t>
                      </a:r>
                      <a:endParaRPr lang="en-US" sz="1600" b="0" i="0" u="none" strike="noStrike" dirty="0">
                        <a:solidFill>
                          <a:srgbClr val="282828"/>
                        </a:solidFill>
                        <a:effectLst/>
                        <a:latin typeface="Arial"/>
                      </a:endParaRPr>
                    </a:p>
                  </a:txBody>
                  <a:tcPr marL="10160" marR="1016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282828"/>
                          </a:solidFill>
                        </a:rPr>
                        <a:t>25</a:t>
                      </a:r>
                      <a:endParaRPr lang="en-US" sz="1600" b="0" baseline="0" dirty="0">
                        <a:solidFill>
                          <a:srgbClr val="282828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282828"/>
                          </a:solidFill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282828"/>
                        </a:solidFill>
                        <a:effectLst/>
                        <a:latin typeface="Arial"/>
                      </a:endParaRPr>
                    </a:p>
                  </a:txBody>
                  <a:tcPr marL="10160" marR="1016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282828"/>
                          </a:solidFill>
                          <a:effectLst/>
                        </a:rPr>
                        <a:t>49</a:t>
                      </a:r>
                      <a:endParaRPr lang="en-US" sz="1600" b="0" i="0" u="none" strike="noStrike" dirty="0">
                        <a:solidFill>
                          <a:srgbClr val="282828"/>
                        </a:solidFill>
                        <a:effectLst/>
                        <a:latin typeface="Arial"/>
                      </a:endParaRPr>
                    </a:p>
                  </a:txBody>
                  <a:tcPr marL="10160" marR="1016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282828"/>
                          </a:solidFill>
                          <a:effectLst/>
                        </a:rPr>
                        <a:t>34.5</a:t>
                      </a:r>
                      <a:endParaRPr lang="en-US" sz="1600" b="0" i="0" u="none" strike="noStrike" dirty="0">
                        <a:solidFill>
                          <a:srgbClr val="282828"/>
                        </a:solidFill>
                        <a:effectLst/>
                        <a:latin typeface="Arial"/>
                      </a:endParaRPr>
                    </a:p>
                  </a:txBody>
                  <a:tcPr marL="10160" marR="1016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282828"/>
                          </a:solidFill>
                          <a:effectLst/>
                        </a:rPr>
                        <a:t>1.42</a:t>
                      </a:r>
                      <a:endParaRPr lang="en-US" sz="1600" b="0" i="0" u="none" strike="noStrike" dirty="0">
                        <a:solidFill>
                          <a:srgbClr val="282828"/>
                        </a:solidFill>
                        <a:effectLst/>
                        <a:latin typeface="Arial"/>
                      </a:endParaRPr>
                    </a:p>
                  </a:txBody>
                  <a:tcPr marL="10160" marR="1016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282828"/>
                          </a:solidFill>
                          <a:effectLst/>
                        </a:rPr>
                        <a:t>14.5</a:t>
                      </a:r>
                      <a:endParaRPr lang="en-US" sz="1600" b="0" i="0" u="none" strike="noStrike" dirty="0">
                        <a:solidFill>
                          <a:srgbClr val="282828"/>
                        </a:solidFill>
                        <a:effectLst/>
                        <a:latin typeface="Arial"/>
                      </a:endParaRPr>
                    </a:p>
                  </a:txBody>
                  <a:tcPr marL="10160" marR="1016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baseline="0" dirty="0">
                        <a:solidFill>
                          <a:srgbClr val="282828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282828"/>
                        </a:solidFill>
                        <a:effectLst/>
                        <a:latin typeface="Arial"/>
                      </a:endParaRPr>
                    </a:p>
                  </a:txBody>
                  <a:tcPr marL="10160" marR="1016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282828"/>
                        </a:solidFill>
                        <a:effectLst/>
                        <a:latin typeface="Arial"/>
                      </a:endParaRPr>
                    </a:p>
                  </a:txBody>
                  <a:tcPr marL="10160" marR="1016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282828"/>
                        </a:solidFill>
                        <a:effectLst/>
                        <a:latin typeface="Arial"/>
                      </a:endParaRPr>
                    </a:p>
                  </a:txBody>
                  <a:tcPr marL="10160" marR="1016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282828"/>
                        </a:solidFill>
                        <a:effectLst/>
                        <a:latin typeface="Arial"/>
                      </a:endParaRPr>
                    </a:p>
                  </a:txBody>
                  <a:tcPr marL="10160" marR="1016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282828"/>
                        </a:solidFill>
                        <a:effectLst/>
                        <a:latin typeface="Arial"/>
                      </a:endParaRPr>
                    </a:p>
                  </a:txBody>
                  <a:tcPr marL="10160" marR="1016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>
                          <a:solidFill>
                            <a:srgbClr val="282828"/>
                          </a:solidFill>
                        </a:rPr>
                        <a:t>40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282828"/>
                          </a:solidFill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282828"/>
                        </a:solidFill>
                        <a:effectLst/>
                        <a:latin typeface="Arial"/>
                      </a:endParaRPr>
                    </a:p>
                  </a:txBody>
                  <a:tcPr marL="10160" marR="1016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282828"/>
                          </a:solidFill>
                          <a:effectLst/>
                        </a:rPr>
                        <a:t>90</a:t>
                      </a:r>
                      <a:endParaRPr lang="en-US" sz="1600" b="1" i="0" u="none" strike="noStrike" dirty="0">
                        <a:solidFill>
                          <a:srgbClr val="282828"/>
                        </a:solidFill>
                        <a:effectLst/>
                        <a:latin typeface="Arial"/>
                      </a:endParaRPr>
                    </a:p>
                  </a:txBody>
                  <a:tcPr marL="10160" marR="1016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282828"/>
                          </a:solidFill>
                          <a:effectLst/>
                        </a:rPr>
                        <a:t>71</a:t>
                      </a:r>
                      <a:endParaRPr lang="en-US" sz="1600" b="1" i="0" u="none" strike="noStrike" dirty="0">
                        <a:solidFill>
                          <a:srgbClr val="282828"/>
                        </a:solidFill>
                        <a:effectLst/>
                        <a:latin typeface="Arial"/>
                      </a:endParaRPr>
                    </a:p>
                  </a:txBody>
                  <a:tcPr marL="10160" marR="1016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282828"/>
                          </a:solidFill>
                          <a:effectLst/>
                        </a:rPr>
                        <a:t>1.27</a:t>
                      </a:r>
                      <a:endParaRPr lang="en-US" sz="1600" b="1" i="0" u="none" strike="noStrike" dirty="0">
                        <a:solidFill>
                          <a:srgbClr val="282828"/>
                        </a:solidFill>
                        <a:effectLst/>
                        <a:latin typeface="Arial"/>
                      </a:endParaRPr>
                    </a:p>
                  </a:txBody>
                  <a:tcPr marL="10160" marR="1016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282828"/>
                          </a:solidFill>
                          <a:effectLst/>
                        </a:rPr>
                        <a:t>19</a:t>
                      </a:r>
                      <a:endParaRPr lang="en-US" sz="1600" b="1" i="0" u="none" strike="noStrike" dirty="0">
                        <a:solidFill>
                          <a:srgbClr val="282828"/>
                        </a:solidFill>
                        <a:effectLst/>
                        <a:latin typeface="Arial"/>
                      </a:endParaRPr>
                    </a:p>
                  </a:txBody>
                  <a:tcPr marL="10160" marR="1016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rgbClr val="282828"/>
                          </a:solidFill>
                        </a:rPr>
                        <a:t>40</a:t>
                      </a:r>
                      <a:endParaRPr lang="en-US" sz="1600" b="0" baseline="0" dirty="0">
                        <a:solidFill>
                          <a:srgbClr val="282828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282828"/>
                          </a:solidFill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282828"/>
                        </a:solidFill>
                        <a:effectLst/>
                        <a:latin typeface="Arial"/>
                      </a:endParaRPr>
                    </a:p>
                  </a:txBody>
                  <a:tcPr marL="10160" marR="1016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282828"/>
                          </a:solidFill>
                          <a:effectLst/>
                        </a:rPr>
                        <a:t>68.5</a:t>
                      </a:r>
                      <a:endParaRPr lang="en-US" sz="1600" b="0" i="0" u="none" strike="noStrike" dirty="0">
                        <a:solidFill>
                          <a:srgbClr val="282828"/>
                        </a:solidFill>
                        <a:effectLst/>
                        <a:latin typeface="Arial"/>
                      </a:endParaRPr>
                    </a:p>
                  </a:txBody>
                  <a:tcPr marL="10160" marR="1016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282828"/>
                          </a:solidFill>
                          <a:effectLst/>
                        </a:rPr>
                        <a:t>51.5</a:t>
                      </a:r>
                      <a:endParaRPr lang="en-US" sz="1600" b="0" i="0" u="none" strike="noStrike" dirty="0">
                        <a:solidFill>
                          <a:srgbClr val="282828"/>
                        </a:solidFill>
                        <a:effectLst/>
                        <a:latin typeface="Arial"/>
                      </a:endParaRPr>
                    </a:p>
                  </a:txBody>
                  <a:tcPr marL="10160" marR="1016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282828"/>
                          </a:solidFill>
                          <a:effectLst/>
                        </a:rPr>
                        <a:t>1.33</a:t>
                      </a:r>
                      <a:endParaRPr lang="en-US" sz="1600" b="0" i="0" u="none" strike="noStrike" dirty="0">
                        <a:solidFill>
                          <a:srgbClr val="282828"/>
                        </a:solidFill>
                        <a:effectLst/>
                        <a:latin typeface="Arial"/>
                      </a:endParaRPr>
                    </a:p>
                  </a:txBody>
                  <a:tcPr marL="10160" marR="1016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282828"/>
                          </a:solidFill>
                          <a:effectLst/>
                        </a:rPr>
                        <a:t>17</a:t>
                      </a:r>
                      <a:endParaRPr lang="en-US" sz="1600" b="0" i="0" u="none" strike="noStrike" dirty="0">
                        <a:solidFill>
                          <a:srgbClr val="282828"/>
                        </a:solidFill>
                        <a:effectLst/>
                        <a:latin typeface="Arial"/>
                      </a:endParaRPr>
                    </a:p>
                  </a:txBody>
                  <a:tcPr marL="10160" marR="1016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rgbClr val="282828"/>
                          </a:solidFill>
                        </a:rPr>
                        <a:t>40</a:t>
                      </a:r>
                      <a:endParaRPr lang="en-US" sz="1600" b="0" baseline="0" dirty="0">
                        <a:solidFill>
                          <a:srgbClr val="282828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282828"/>
                          </a:solidFill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282828"/>
                        </a:solidFill>
                        <a:effectLst/>
                        <a:latin typeface="Arial"/>
                      </a:endParaRPr>
                    </a:p>
                  </a:txBody>
                  <a:tcPr marL="10160" marR="1016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282828"/>
                          </a:solidFill>
                          <a:effectLst/>
                        </a:rPr>
                        <a:t>58.5</a:t>
                      </a:r>
                      <a:endParaRPr lang="en-US" sz="1600" b="0" i="0" u="none" strike="noStrike" dirty="0">
                        <a:solidFill>
                          <a:srgbClr val="282828"/>
                        </a:solidFill>
                        <a:effectLst/>
                        <a:latin typeface="Arial"/>
                      </a:endParaRPr>
                    </a:p>
                  </a:txBody>
                  <a:tcPr marL="10160" marR="1016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282828"/>
                          </a:solidFill>
                          <a:effectLst/>
                        </a:rPr>
                        <a:t>43</a:t>
                      </a:r>
                      <a:endParaRPr lang="en-US" sz="1600" b="0" i="0" u="none" strike="noStrike" dirty="0">
                        <a:solidFill>
                          <a:srgbClr val="282828"/>
                        </a:solidFill>
                        <a:effectLst/>
                        <a:latin typeface="Arial"/>
                      </a:endParaRPr>
                    </a:p>
                  </a:txBody>
                  <a:tcPr marL="10160" marR="1016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282828"/>
                          </a:solidFill>
                          <a:effectLst/>
                        </a:rPr>
                        <a:t>1.36</a:t>
                      </a:r>
                      <a:endParaRPr lang="en-US" sz="1600" b="0" i="0" u="none" strike="noStrike" dirty="0">
                        <a:solidFill>
                          <a:srgbClr val="282828"/>
                        </a:solidFill>
                        <a:effectLst/>
                        <a:latin typeface="Arial"/>
                      </a:endParaRPr>
                    </a:p>
                  </a:txBody>
                  <a:tcPr marL="10160" marR="1016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282828"/>
                          </a:solidFill>
                          <a:effectLst/>
                        </a:rPr>
                        <a:t>15.5</a:t>
                      </a:r>
                      <a:endParaRPr lang="en-US" sz="1600" b="0" i="0" u="none" strike="noStrike" dirty="0">
                        <a:solidFill>
                          <a:srgbClr val="282828"/>
                        </a:solidFill>
                        <a:effectLst/>
                        <a:latin typeface="Arial"/>
                      </a:endParaRPr>
                    </a:p>
                  </a:txBody>
                  <a:tcPr marL="10160" marR="1016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Fußzeilenplatzhalter 3"/>
          <p:cNvSpPr txBox="1">
            <a:spLocks/>
          </p:cNvSpPr>
          <p:nvPr/>
        </p:nvSpPr>
        <p:spPr bwMode="gray">
          <a:xfrm>
            <a:off x="-3122" y="6280384"/>
            <a:ext cx="12195122" cy="5539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 defTabSz="457200">
              <a:defRPr sz="1000">
                <a:solidFill>
                  <a:srgbClr val="5F5F5F"/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n-GB" dirty="0"/>
              <a:t>Shah A, </a:t>
            </a:r>
            <a:r>
              <a:rPr lang="en-GB" dirty="0" err="1"/>
              <a:t>Solms</a:t>
            </a:r>
            <a:r>
              <a:rPr lang="en-GB" dirty="0"/>
              <a:t> A, </a:t>
            </a:r>
            <a:r>
              <a:rPr lang="en-GB" dirty="0" err="1"/>
              <a:t>Garmann</a:t>
            </a:r>
            <a:r>
              <a:rPr lang="en-GB" dirty="0"/>
              <a:t> D</a:t>
            </a:r>
            <a:r>
              <a:rPr lang="en-GB" i="1" dirty="0"/>
              <a:t>, et al. </a:t>
            </a:r>
            <a:r>
              <a:rPr lang="en-GB" i="1" dirty="0" err="1"/>
              <a:t>Clin</a:t>
            </a:r>
            <a:r>
              <a:rPr lang="en-GB" i="1" dirty="0"/>
              <a:t> </a:t>
            </a:r>
            <a:r>
              <a:rPr lang="en-GB" i="1" dirty="0" err="1"/>
              <a:t>Pharmacokinet</a:t>
            </a:r>
            <a:r>
              <a:rPr lang="en-GB" dirty="0"/>
              <a:t>. 2016. </a:t>
            </a:r>
            <a:r>
              <a:rPr lang="en-GB" dirty="0" err="1"/>
              <a:t>doi</a:t>
            </a:r>
            <a:r>
              <a:rPr lang="en-GB" dirty="0"/>
              <a:t>: 10.1007/s40262-016-0492-2. [</a:t>
            </a:r>
            <a:r>
              <a:rPr lang="en-GB" dirty="0" err="1"/>
              <a:t>Epub</a:t>
            </a:r>
            <a:r>
              <a:rPr lang="en-GB" dirty="0"/>
              <a:t> ahead of print] </a:t>
            </a:r>
          </a:p>
          <a:p>
            <a:r>
              <a:rPr lang="en-GB" dirty="0" err="1"/>
              <a:t>Kovaltry</a:t>
            </a:r>
            <a:r>
              <a:rPr lang="en-GB" dirty="0"/>
              <a:t>® SmPC: http://www.ema.europa.eu/docs/en_GB/document_library/EPAR_Product_Information/human/003825/WC500202781.pdf  </a:t>
            </a:r>
          </a:p>
          <a:p>
            <a:r>
              <a:rPr lang="en-GB" dirty="0" err="1"/>
              <a:t>Advate</a:t>
            </a:r>
            <a:r>
              <a:rPr lang="en-GB" dirty="0"/>
              <a:t>® SmPC: http://www.ema.europa.eu/docs/en_GB/document_library/EPAR_-_Product_Information/human/000520/WC500022467.pdf </a:t>
            </a:r>
          </a:p>
        </p:txBody>
      </p:sp>
    </p:spTree>
    <p:extLst>
      <p:ext uri="{BB962C8B-B14F-4D97-AF65-F5344CB8AC3E}">
        <p14:creationId xmlns:p14="http://schemas.microsoft.com/office/powerpoint/2010/main" val="1488364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47" t="5523" r="4343" b="12209"/>
          <a:stretch/>
        </p:blipFill>
        <p:spPr>
          <a:xfrm>
            <a:off x="352926" y="1383629"/>
            <a:ext cx="11486149" cy="495701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6402779"/>
            <a:ext cx="12192000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defTabSz="457200"/>
            <a:r>
              <a:rPr lang="en-US" sz="1000" dirty="0" err="1">
                <a:solidFill>
                  <a:srgbClr val="5F5F5F"/>
                </a:solidFill>
              </a:rPr>
              <a:t>Iorio</a:t>
            </a:r>
            <a:r>
              <a:rPr lang="en-US" sz="1000" dirty="0">
                <a:solidFill>
                  <a:srgbClr val="5F5F5F"/>
                </a:solidFill>
              </a:rPr>
              <a:t> A, et al. Development of a Web-Accessible Population Pharmacokinetic Service–Hemophilia (WAPPS-</a:t>
            </a:r>
            <a:r>
              <a:rPr lang="en-US" sz="1000" dirty="0" err="1">
                <a:solidFill>
                  <a:srgbClr val="5F5F5F"/>
                </a:solidFill>
              </a:rPr>
              <a:t>Hemo</a:t>
            </a:r>
            <a:r>
              <a:rPr lang="en-US" sz="1000" dirty="0">
                <a:solidFill>
                  <a:srgbClr val="5F5F5F"/>
                </a:solidFill>
              </a:rPr>
              <a:t>): Study Protocol </a:t>
            </a:r>
            <a:r>
              <a:rPr lang="en-US" sz="1000" i="1" dirty="0">
                <a:solidFill>
                  <a:srgbClr val="5F5F5F"/>
                </a:solidFill>
              </a:rPr>
              <a:t>JMIR Res </a:t>
            </a:r>
            <a:r>
              <a:rPr lang="en-US" sz="1000" i="1" dirty="0" err="1">
                <a:solidFill>
                  <a:srgbClr val="5F5F5F"/>
                </a:solidFill>
              </a:rPr>
              <a:t>Protoc</a:t>
            </a:r>
            <a:r>
              <a:rPr lang="en-US" sz="1000" i="1" dirty="0">
                <a:solidFill>
                  <a:srgbClr val="5F5F5F"/>
                </a:solidFill>
              </a:rPr>
              <a:t> </a:t>
            </a:r>
            <a:r>
              <a:rPr lang="en-US" sz="1000" dirty="0">
                <a:solidFill>
                  <a:srgbClr val="5F5F5F"/>
                </a:solidFill>
              </a:rPr>
              <a:t>2016;5(4):e239 URL: http://www.researchprotocols.org/2016/4/e239/ doi:10.2196/resprot.6558 PMID:27977390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Web-Accessible Population Pharmacokinetics Service–</a:t>
            </a:r>
            <a:r>
              <a:rPr lang="en-GB" dirty="0" err="1"/>
              <a:t>Hemophilia</a:t>
            </a:r>
            <a:r>
              <a:rPr lang="en-GB" dirty="0"/>
              <a:t> Research Network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18816" cy="162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6771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1511186"/>
              </p:ext>
            </p:extLst>
          </p:nvPr>
        </p:nvGraphicFramePr>
        <p:xfrm>
          <a:off x="3302000" y="609155"/>
          <a:ext cx="8128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45555" y="5433577"/>
            <a:ext cx="1215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>
                <a:latin typeface="Arial" pitchFamily="34" charset="0"/>
                <a:cs typeface="Arial" pitchFamily="34" charset="0"/>
              </a:rPr>
              <a:t>Advate</a:t>
            </a:r>
            <a:r>
              <a:rPr lang="en-US" sz="2000" b="1" baseline="30000" dirty="0">
                <a:latin typeface="Arial" pitchFamily="34" charset="0"/>
                <a:cs typeface="Arial" pitchFamily="34" charset="0"/>
              </a:rPr>
              <a:t>® </a:t>
            </a:r>
          </a:p>
          <a:p>
            <a:pPr algn="ctr"/>
            <a:r>
              <a:rPr lang="en-US" sz="1600" b="1" dirty="0">
                <a:latin typeface="Arial" pitchFamily="34" charset="0"/>
                <a:cs typeface="Arial" pitchFamily="34" charset="0"/>
              </a:rPr>
              <a:t>(n=128)</a:t>
            </a:r>
            <a:endParaRPr lang="en-US" sz="16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7857" y="5433577"/>
            <a:ext cx="1529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>
                <a:latin typeface="Arial" pitchFamily="34" charset="0"/>
                <a:cs typeface="Arial" pitchFamily="34" charset="0"/>
              </a:rPr>
              <a:t>Kogenate</a:t>
            </a:r>
            <a:r>
              <a:rPr lang="en-US" sz="2000" b="1" baseline="30000" dirty="0">
                <a:latin typeface="Arial" pitchFamily="34" charset="0"/>
                <a:cs typeface="Arial" pitchFamily="34" charset="0"/>
              </a:rPr>
              <a:t>® </a:t>
            </a:r>
          </a:p>
          <a:p>
            <a:pPr algn="ctr"/>
            <a:r>
              <a:rPr lang="en-US" sz="1600" b="1" dirty="0">
                <a:latin typeface="Arial" pitchFamily="34" charset="0"/>
                <a:cs typeface="Arial" pitchFamily="34" charset="0"/>
              </a:rPr>
              <a:t>(n=60)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67224" y="5433577"/>
            <a:ext cx="1385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>
                <a:latin typeface="Arial" pitchFamily="34" charset="0"/>
                <a:cs typeface="Arial" pitchFamily="34" charset="0"/>
              </a:rPr>
              <a:t>Kovaltry</a:t>
            </a:r>
            <a:r>
              <a:rPr lang="en-US" sz="2000" b="1" baseline="30000" dirty="0">
                <a:latin typeface="Arial" pitchFamily="34" charset="0"/>
                <a:cs typeface="Arial" pitchFamily="34" charset="0"/>
              </a:rPr>
              <a:t>® </a:t>
            </a:r>
          </a:p>
          <a:p>
            <a:pPr algn="ctr"/>
            <a:r>
              <a:rPr lang="en-US" sz="1600" b="1" dirty="0">
                <a:latin typeface="Arial" pitchFamily="34" charset="0"/>
                <a:cs typeface="Arial" pitchFamily="34" charset="0"/>
              </a:rPr>
              <a:t>(n=30)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99530" y="5154745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20-28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84447" y="5154745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20-28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16446" y="5154745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20-28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9344" y="5154745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44-52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99910" y="5154745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44-52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55218" y="5154745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44-52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96567" y="5154745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Hours post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1153418" y="2866899"/>
            <a:ext cx="37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FVIII plasma level IU/mL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928" y="82962"/>
            <a:ext cx="8177022" cy="685800"/>
          </a:xfrm>
        </p:spPr>
        <p:txBody>
          <a:bodyPr/>
          <a:lstStyle/>
          <a:p>
            <a:r>
              <a:rPr lang="en-GB" dirty="0"/>
              <a:t>WAPPS: A real-world data project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5981142"/>
            <a:ext cx="12192000" cy="89255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defTabSz="457200"/>
            <a:r>
              <a:rPr lang="en-US" sz="1000" dirty="0">
                <a:solidFill>
                  <a:srgbClr val="5F5F5F"/>
                </a:solidFill>
              </a:rPr>
              <a:t>Iorio A, </a:t>
            </a:r>
            <a:r>
              <a:rPr lang="en-US" sz="1000" i="1" dirty="0">
                <a:solidFill>
                  <a:srgbClr val="5F5F5F"/>
                </a:solidFill>
              </a:rPr>
              <a:t>et al</a:t>
            </a:r>
            <a:r>
              <a:rPr lang="en-US" sz="1000" dirty="0">
                <a:solidFill>
                  <a:srgbClr val="5F5F5F"/>
                </a:solidFill>
              </a:rPr>
              <a:t>. Development of a Web-Accessible Population Pharmacokinetic Service–Hemophilia (WAPPS-</a:t>
            </a:r>
            <a:r>
              <a:rPr lang="en-US" sz="1000" dirty="0" err="1">
                <a:solidFill>
                  <a:srgbClr val="5F5F5F"/>
                </a:solidFill>
              </a:rPr>
              <a:t>Hemo</a:t>
            </a:r>
            <a:r>
              <a:rPr lang="en-US" sz="1000" dirty="0">
                <a:solidFill>
                  <a:srgbClr val="5F5F5F"/>
                </a:solidFill>
              </a:rPr>
              <a:t>): </a:t>
            </a:r>
            <a:r>
              <a:rPr lang="en-US" sz="1000" i="1" dirty="0">
                <a:solidFill>
                  <a:srgbClr val="5F5F5F"/>
                </a:solidFill>
              </a:rPr>
              <a:t>Study Protocol JMIR Res </a:t>
            </a:r>
            <a:r>
              <a:rPr lang="en-US" sz="1000" i="1" dirty="0" err="1">
                <a:solidFill>
                  <a:srgbClr val="5F5F5F"/>
                </a:solidFill>
              </a:rPr>
              <a:t>Protoc</a:t>
            </a:r>
            <a:r>
              <a:rPr lang="en-US" sz="1000" i="1" dirty="0">
                <a:solidFill>
                  <a:srgbClr val="5F5F5F"/>
                </a:solidFill>
              </a:rPr>
              <a:t> </a:t>
            </a:r>
            <a:r>
              <a:rPr lang="en-US" sz="1000" dirty="0">
                <a:solidFill>
                  <a:srgbClr val="5F5F5F"/>
                </a:solidFill>
              </a:rPr>
              <a:t>2016;5(4):e239 URL: http://www.researchprotocols.org/2016/4/e239/ doi:10.2196/resprot.6558 PMID:27977390 </a:t>
            </a:r>
          </a:p>
          <a:p>
            <a:pPr algn="r" defTabSz="457200"/>
            <a:r>
              <a:rPr lang="en-GB" sz="1000" dirty="0" err="1">
                <a:solidFill>
                  <a:srgbClr val="5F5F5F"/>
                </a:solidFill>
              </a:rPr>
              <a:t>Kogenate</a:t>
            </a:r>
            <a:r>
              <a:rPr lang="en-GB" sz="1000" dirty="0">
                <a:solidFill>
                  <a:srgbClr val="5F5F5F"/>
                </a:solidFill>
              </a:rPr>
              <a:t>® SmPC: http://www.ema.europa.eu/docs/en_GB/document_library/EPAR__Product_Information/human/000275/WC500044445.pdf </a:t>
            </a:r>
          </a:p>
          <a:p>
            <a:pPr algn="r" defTabSz="457200"/>
            <a:r>
              <a:rPr lang="en-GB" sz="1000" dirty="0" err="1">
                <a:solidFill>
                  <a:srgbClr val="5F5F5F"/>
                </a:solidFill>
              </a:rPr>
              <a:t>Kovaltry</a:t>
            </a:r>
            <a:r>
              <a:rPr lang="en-GB" sz="1000" dirty="0">
                <a:solidFill>
                  <a:srgbClr val="5F5F5F"/>
                </a:solidFill>
              </a:rPr>
              <a:t>® SmPC: http://www.ema.europa.eu/docs/en_GB/document_library/EPAR_Product_Information/human/003825/WC500202781.pdf  </a:t>
            </a:r>
          </a:p>
          <a:p>
            <a:pPr algn="r" defTabSz="457200"/>
            <a:r>
              <a:rPr lang="en-GB" sz="1000" dirty="0" err="1">
                <a:solidFill>
                  <a:srgbClr val="5F5F5F"/>
                </a:solidFill>
              </a:rPr>
              <a:t>Advate</a:t>
            </a:r>
            <a:r>
              <a:rPr lang="en-GB" sz="1000" dirty="0">
                <a:solidFill>
                  <a:srgbClr val="5F5F5F"/>
                </a:solidFill>
              </a:rPr>
              <a:t>® SmPC: http://www.ema.europa.eu/docs/en_GB/document_library/EPAR_-_Product_Information/human/000520/WC500022467.pdf </a:t>
            </a:r>
          </a:p>
        </p:txBody>
      </p:sp>
    </p:spTree>
    <p:extLst>
      <p:ext uri="{BB962C8B-B14F-4D97-AF65-F5344CB8AC3E}">
        <p14:creationId xmlns:p14="http://schemas.microsoft.com/office/powerpoint/2010/main" val="203561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Straight Connector 157"/>
          <p:cNvCxnSpPr/>
          <p:nvPr/>
        </p:nvCxnSpPr>
        <p:spPr>
          <a:xfrm flipV="1">
            <a:off x="8112224" y="3095423"/>
            <a:ext cx="0" cy="576064"/>
          </a:xfrm>
          <a:prstGeom prst="line">
            <a:avLst/>
          </a:prstGeom>
          <a:ln w="38100" cmpd="sng">
            <a:solidFill>
              <a:srgbClr val="CF3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2125694" y="3095423"/>
            <a:ext cx="0" cy="576064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Notched Right Arrow 65"/>
          <p:cNvSpPr/>
          <p:nvPr/>
        </p:nvSpPr>
        <p:spPr>
          <a:xfrm>
            <a:off x="2159563" y="2543784"/>
            <a:ext cx="8256917" cy="504056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42" tIns="54421" rIns="108842" bIns="5442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0" name="Picture 3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" t="1489" r="73622" b="17988"/>
          <a:stretch/>
        </p:blipFill>
        <p:spPr bwMode="auto">
          <a:xfrm>
            <a:off x="423887" y="4230618"/>
            <a:ext cx="1036570" cy="71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An </a:t>
            </a:r>
            <a:r>
              <a:rPr lang="en-US" dirty="0" err="1"/>
              <a:t>RTTE</a:t>
            </a:r>
            <a:r>
              <a:rPr lang="en-US" dirty="0"/>
              <a:t> model can relate </a:t>
            </a:r>
            <a:r>
              <a:rPr lang="en-US" dirty="0" err="1"/>
              <a:t>FVIII</a:t>
            </a:r>
            <a:r>
              <a:rPr lang="en-US" dirty="0"/>
              <a:t> concentration time profiles to the likelihood to bleed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87375" y="5153138"/>
            <a:ext cx="11331882" cy="110918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000" dirty="0"/>
              <a:t>The ‘hazard’ (risk of bleeding) and FVIII effect is estimated </a:t>
            </a:r>
            <a:endParaRPr lang="en-GB" sz="200" dirty="0"/>
          </a:p>
          <a:p>
            <a:pPr>
              <a:spcAft>
                <a:spcPts val="600"/>
              </a:spcAft>
            </a:pPr>
            <a:r>
              <a:rPr lang="en-GB" sz="2000" dirty="0"/>
              <a:t>The likelihood and timing of a bleeding episode (time to event) can be predicted by using the cumulative hazard</a:t>
            </a: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" t="2281" r="74757" b="16405"/>
          <a:stretch/>
        </p:blipFill>
        <p:spPr bwMode="auto">
          <a:xfrm>
            <a:off x="6504679" y="4250504"/>
            <a:ext cx="964530" cy="71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255903" y="2159319"/>
            <a:ext cx="1728192" cy="1296144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42" tIns="54421" rIns="108842" bIns="5442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46" b="17988"/>
          <a:stretch/>
        </p:blipFill>
        <p:spPr bwMode="auto">
          <a:xfrm>
            <a:off x="1784338" y="2737566"/>
            <a:ext cx="722940" cy="58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Textfeld 39"/>
          <p:cNvSpPr txBox="1"/>
          <p:nvPr/>
        </p:nvSpPr>
        <p:spPr bwMode="gray">
          <a:xfrm>
            <a:off x="1255903" y="1598313"/>
            <a:ext cx="1728192" cy="36004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700" b="1" dirty="0">
                <a:solidFill>
                  <a:srgbClr val="6D6E70"/>
                </a:solidFill>
              </a:rPr>
              <a:t>Compliant </a:t>
            </a:r>
          </a:p>
        </p:txBody>
      </p:sp>
      <p:pic>
        <p:nvPicPr>
          <p:cNvPr id="74" name="Picture 73" descr="needl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1384517" y="2058931"/>
            <a:ext cx="893548" cy="67016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5" name="Picture 74" descr="needl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1864568" y="2058931"/>
            <a:ext cx="893548" cy="67016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6" name="Picture 75" descr="blood-drop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952" y="2352185"/>
            <a:ext cx="1183006" cy="8872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4" name="Oval 83"/>
          <p:cNvSpPr/>
          <p:nvPr/>
        </p:nvSpPr>
        <p:spPr>
          <a:xfrm>
            <a:off x="7248129" y="2159319"/>
            <a:ext cx="1728192" cy="1296144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CF3F5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42" tIns="54421" rIns="108842" bIns="5442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4751" b="16405"/>
          <a:stretch/>
        </p:blipFill>
        <p:spPr bwMode="auto">
          <a:xfrm>
            <a:off x="7778930" y="2771829"/>
            <a:ext cx="695620" cy="53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85" descr="holiday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055" y="2427051"/>
            <a:ext cx="983364" cy="737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7" name="Picture 86" descr="needle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7665452" y="2036688"/>
            <a:ext cx="893548" cy="670161"/>
          </a:xfrm>
          <a:prstGeom prst="rect">
            <a:avLst/>
          </a:prstGeom>
        </p:spPr>
      </p:pic>
      <p:sp>
        <p:nvSpPr>
          <p:cNvPr id="88" name="Textfeld 39"/>
          <p:cNvSpPr txBox="1"/>
          <p:nvPr/>
        </p:nvSpPr>
        <p:spPr bwMode="gray">
          <a:xfrm>
            <a:off x="7248129" y="1598313"/>
            <a:ext cx="1728192" cy="36004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700" b="1" dirty="0">
                <a:solidFill>
                  <a:srgbClr val="6D6E70"/>
                </a:solidFill>
              </a:rPr>
              <a:t>Non-compliant </a:t>
            </a:r>
          </a:p>
        </p:txBody>
      </p:sp>
      <p:pic>
        <p:nvPicPr>
          <p:cNvPr id="92" name="Picture 91" descr="blood-drop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400" y="2352185"/>
            <a:ext cx="1183006" cy="8872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4" name="Notched Right Arrow 103"/>
          <p:cNvSpPr/>
          <p:nvPr/>
        </p:nvSpPr>
        <p:spPr>
          <a:xfrm>
            <a:off x="3980237" y="4512424"/>
            <a:ext cx="672074" cy="504056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42" tIns="54421" rIns="108842" bIns="5442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" name="Picture 101" descr="blood-drops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051" y="4429708"/>
            <a:ext cx="888809" cy="6666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3"/>
          <p:cNvGrpSpPr/>
          <p:nvPr/>
        </p:nvGrpSpPr>
        <p:grpSpPr>
          <a:xfrm>
            <a:off x="1628161" y="4488947"/>
            <a:ext cx="2312337" cy="671550"/>
            <a:chOff x="737337" y="3687177"/>
            <a:chExt cx="1734253" cy="671550"/>
          </a:xfrm>
        </p:grpSpPr>
        <p:pic>
          <p:nvPicPr>
            <p:cNvPr id="138" name="Picture 4" descr="C:\Users\phdgm\AppData\Local\Microsoft\Windows\Temporary Internet Files\Content.IE5\VZZH29ER\sinus[1]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80" t="20665" r="26086" b="12662"/>
            <a:stretch/>
          </p:blipFill>
          <p:spPr bwMode="auto">
            <a:xfrm>
              <a:off x="737337" y="3687177"/>
              <a:ext cx="722249" cy="663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4" descr="C:\Users\phdgm\AppData\Local\Microsoft\Windows\Temporary Internet Files\Content.IE5\VZZH29ER\sinus[1]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36" t="20665" r="37555" b="12662"/>
            <a:stretch/>
          </p:blipFill>
          <p:spPr bwMode="auto">
            <a:xfrm>
              <a:off x="1459586" y="3687177"/>
              <a:ext cx="730773" cy="663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4" descr="C:\Users\phdgm\AppData\Local\Microsoft\Windows\Temporary Internet Files\Content.IE5\VZZH29ER\sinus[1]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36" t="20665" r="49395" b="12662"/>
            <a:stretch/>
          </p:blipFill>
          <p:spPr bwMode="auto">
            <a:xfrm>
              <a:off x="1953362" y="3694892"/>
              <a:ext cx="518228" cy="663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54" name="Gerade Verbindung mit Pfeil 153"/>
          <p:cNvCxnSpPr/>
          <p:nvPr/>
        </p:nvCxnSpPr>
        <p:spPr bwMode="gray">
          <a:xfrm flipH="1">
            <a:off x="3861936" y="4588531"/>
            <a:ext cx="4340" cy="318540"/>
          </a:xfrm>
          <a:prstGeom prst="straightConnector1">
            <a:avLst/>
          </a:prstGeom>
          <a:ln w="57150" cmpd="sng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feld 163"/>
          <p:cNvSpPr txBox="1"/>
          <p:nvPr/>
        </p:nvSpPr>
        <p:spPr bwMode="gray">
          <a:xfrm>
            <a:off x="3668704" y="3743495"/>
            <a:ext cx="2907351" cy="65836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400" b="1" dirty="0">
                <a:solidFill>
                  <a:srgbClr val="7AC143"/>
                </a:solidFill>
              </a:rPr>
              <a:t>Lower </a:t>
            </a:r>
          </a:p>
          <a:p>
            <a:pPr algn="ctr"/>
            <a:r>
              <a:rPr lang="en-US" sz="1400" b="1" dirty="0">
                <a:solidFill>
                  <a:srgbClr val="7AC143"/>
                </a:solidFill>
              </a:rPr>
              <a:t>cumulative </a:t>
            </a:r>
          </a:p>
          <a:p>
            <a:pPr algn="ctr"/>
            <a:r>
              <a:rPr lang="en-US" sz="1400" b="1" dirty="0">
                <a:solidFill>
                  <a:srgbClr val="7AC143"/>
                </a:solidFill>
              </a:rPr>
              <a:t>hazard</a:t>
            </a:r>
          </a:p>
        </p:txBody>
      </p:sp>
      <p:sp>
        <p:nvSpPr>
          <p:cNvPr id="71" name="Textfeld 70"/>
          <p:cNvSpPr txBox="1"/>
          <p:nvPr/>
        </p:nvSpPr>
        <p:spPr bwMode="gray">
          <a:xfrm>
            <a:off x="623394" y="3744075"/>
            <a:ext cx="2976329" cy="260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700" b="1" dirty="0">
                <a:solidFill>
                  <a:srgbClr val="6D6E70"/>
                </a:solidFill>
              </a:rPr>
              <a:t>Factor VIII plasma profile</a:t>
            </a:r>
          </a:p>
        </p:txBody>
      </p:sp>
      <p:cxnSp>
        <p:nvCxnSpPr>
          <p:cNvPr id="105" name="Gerade Verbindung mit Pfeil 153"/>
          <p:cNvCxnSpPr/>
          <p:nvPr/>
        </p:nvCxnSpPr>
        <p:spPr bwMode="gray">
          <a:xfrm flipH="1">
            <a:off x="3201350" y="4588531"/>
            <a:ext cx="4340" cy="318540"/>
          </a:xfrm>
          <a:prstGeom prst="straightConnector1">
            <a:avLst/>
          </a:prstGeom>
          <a:ln w="57150" cmpd="sng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mit Pfeil 153"/>
          <p:cNvCxnSpPr/>
          <p:nvPr/>
        </p:nvCxnSpPr>
        <p:spPr bwMode="gray">
          <a:xfrm flipH="1">
            <a:off x="2574486" y="4588531"/>
            <a:ext cx="4340" cy="318540"/>
          </a:xfrm>
          <a:prstGeom prst="straightConnector1">
            <a:avLst/>
          </a:prstGeom>
          <a:ln w="57150" cmpd="sng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mit Pfeil 153"/>
          <p:cNvCxnSpPr/>
          <p:nvPr/>
        </p:nvCxnSpPr>
        <p:spPr bwMode="gray">
          <a:xfrm flipH="1">
            <a:off x="1948978" y="4588531"/>
            <a:ext cx="4340" cy="318540"/>
          </a:xfrm>
          <a:prstGeom prst="straightConnector1">
            <a:avLst/>
          </a:prstGeom>
          <a:ln w="57150" cmpd="sng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 descr="needle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15984" y="4069606"/>
            <a:ext cx="671336" cy="50350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4" name="Picture 93" descr="needle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24830" y="4069608"/>
            <a:ext cx="671336" cy="50350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5" name="Picture 94" descr="needle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69804" y="4069609"/>
            <a:ext cx="671336" cy="50350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6" name="Picture 95" descr="needle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42597" y="4069609"/>
            <a:ext cx="671336" cy="50350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37" name="Gerade Verbindung mit Pfeil 153"/>
          <p:cNvCxnSpPr/>
          <p:nvPr/>
        </p:nvCxnSpPr>
        <p:spPr bwMode="gray">
          <a:xfrm>
            <a:off x="5120524" y="4423504"/>
            <a:ext cx="1" cy="143601"/>
          </a:xfrm>
          <a:prstGeom prst="straightConnector1">
            <a:avLst/>
          </a:prstGeom>
          <a:ln w="57150" cmpd="sng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Picture 110" descr="blood-drops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11" y="4438174"/>
            <a:ext cx="888809" cy="6666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3" name="Picture 4" descr="C:\Users\phdgm\AppData\Local\Microsoft\Windows\Temporary Internet Files\Content.IE5\VZZH29ER\sinus[1]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0" t="20665" r="26086" b="12662"/>
          <a:stretch/>
        </p:blipFill>
        <p:spPr bwMode="auto">
          <a:xfrm>
            <a:off x="7600193" y="4482571"/>
            <a:ext cx="962999" cy="66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C:\Users\phdgm\AppData\Local\Microsoft\Windows\Temporary Internet Files\Content.IE5\VZZH29ER\sinus[1]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6" t="20665" r="39206" b="12662"/>
          <a:stretch/>
        </p:blipFill>
        <p:spPr bwMode="auto">
          <a:xfrm>
            <a:off x="8563192" y="4482571"/>
            <a:ext cx="934835" cy="66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6" name="Gerade Verbindung mit Pfeil 153"/>
          <p:cNvCxnSpPr/>
          <p:nvPr/>
        </p:nvCxnSpPr>
        <p:spPr bwMode="gray">
          <a:xfrm flipH="1">
            <a:off x="9833968" y="4588531"/>
            <a:ext cx="4340" cy="318540"/>
          </a:xfrm>
          <a:prstGeom prst="straightConnector1">
            <a:avLst/>
          </a:prstGeom>
          <a:ln w="57150" cmpd="sng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Gerade Verbindung mit Pfeil 153"/>
          <p:cNvCxnSpPr/>
          <p:nvPr/>
        </p:nvCxnSpPr>
        <p:spPr bwMode="gray">
          <a:xfrm flipH="1">
            <a:off x="9173382" y="4588531"/>
            <a:ext cx="4340" cy="318540"/>
          </a:xfrm>
          <a:prstGeom prst="straightConnector1">
            <a:avLst/>
          </a:prstGeom>
          <a:ln w="57150" cmpd="sng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mit Pfeil 153"/>
          <p:cNvCxnSpPr/>
          <p:nvPr/>
        </p:nvCxnSpPr>
        <p:spPr bwMode="gray">
          <a:xfrm flipH="1">
            <a:off x="8546518" y="4588531"/>
            <a:ext cx="4340" cy="318540"/>
          </a:xfrm>
          <a:prstGeom prst="straightConnector1">
            <a:avLst/>
          </a:prstGeom>
          <a:ln w="57150" cmpd="sng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Gerade Verbindung mit Pfeil 153"/>
          <p:cNvCxnSpPr/>
          <p:nvPr/>
        </p:nvCxnSpPr>
        <p:spPr bwMode="gray">
          <a:xfrm flipH="1">
            <a:off x="7921010" y="4588531"/>
            <a:ext cx="4340" cy="318540"/>
          </a:xfrm>
          <a:prstGeom prst="straightConnector1">
            <a:avLst/>
          </a:prstGeom>
          <a:ln w="57150" cmpd="sng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Picture 120" descr="needle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96483" y="4063256"/>
            <a:ext cx="671336" cy="50350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3" name="Picture 122" descr="needle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54536" y="4063256"/>
            <a:ext cx="671336" cy="50350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7" name="Picture 126" descr="needle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56962" y="4063257"/>
            <a:ext cx="671336" cy="50350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2" name="Textfeld 71"/>
          <p:cNvSpPr txBox="1"/>
          <p:nvPr/>
        </p:nvSpPr>
        <p:spPr bwMode="gray">
          <a:xfrm>
            <a:off x="6576056" y="3744075"/>
            <a:ext cx="3072340" cy="260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700" b="1" dirty="0">
                <a:solidFill>
                  <a:srgbClr val="6D6E70"/>
                </a:solidFill>
              </a:rPr>
              <a:t>Factor VIII plasma profile</a:t>
            </a:r>
          </a:p>
        </p:txBody>
      </p:sp>
      <p:sp>
        <p:nvSpPr>
          <p:cNvPr id="147" name="Textfeld 163"/>
          <p:cNvSpPr txBox="1"/>
          <p:nvPr/>
        </p:nvSpPr>
        <p:spPr bwMode="gray">
          <a:xfrm>
            <a:off x="10109528" y="3743495"/>
            <a:ext cx="1875055" cy="65836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400" b="1" dirty="0">
                <a:solidFill>
                  <a:srgbClr val="CF3F51"/>
                </a:solidFill>
              </a:rPr>
              <a:t>Higher</a:t>
            </a:r>
          </a:p>
          <a:p>
            <a:pPr algn="ctr"/>
            <a:r>
              <a:rPr lang="en-US" sz="1400" b="1" dirty="0">
                <a:solidFill>
                  <a:srgbClr val="CF3F51"/>
                </a:solidFill>
              </a:rPr>
              <a:t>cumulative </a:t>
            </a:r>
          </a:p>
          <a:p>
            <a:pPr algn="ctr"/>
            <a:r>
              <a:rPr lang="en-US" sz="1400" b="1" dirty="0">
                <a:solidFill>
                  <a:srgbClr val="CF3F51"/>
                </a:solidFill>
              </a:rPr>
              <a:t>hazard</a:t>
            </a:r>
          </a:p>
        </p:txBody>
      </p:sp>
      <p:cxnSp>
        <p:nvCxnSpPr>
          <p:cNvPr id="155" name="Gerade Verbindung mit Pfeil 153"/>
          <p:cNvCxnSpPr/>
          <p:nvPr/>
        </p:nvCxnSpPr>
        <p:spPr bwMode="gray">
          <a:xfrm>
            <a:off x="11045794" y="4351470"/>
            <a:ext cx="0" cy="143601"/>
          </a:xfrm>
          <a:prstGeom prst="straightConnector1">
            <a:avLst/>
          </a:prstGeom>
          <a:ln w="57150" cmpd="sng">
            <a:solidFill>
              <a:srgbClr val="CF3F5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497867" y="4559106"/>
            <a:ext cx="672074" cy="0"/>
          </a:xfrm>
          <a:prstGeom prst="line">
            <a:avLst/>
          </a:prstGeom>
          <a:ln w="6350" cmpd="sng">
            <a:solidFill>
              <a:srgbClr val="CF3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Picture 128" descr="needle.png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D9C3A5">
                <a:tint val="50000"/>
                <a:satMod val="180000"/>
              </a:srgbClr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97822" y="4063256"/>
            <a:ext cx="671336" cy="503502"/>
          </a:xfrm>
          <a:prstGeom prst="rect">
            <a:avLst/>
          </a:prstGeom>
        </p:spPr>
      </p:pic>
      <p:sp>
        <p:nvSpPr>
          <p:cNvPr id="156" name="Notched Right Arrow 155"/>
          <p:cNvSpPr/>
          <p:nvPr/>
        </p:nvSpPr>
        <p:spPr>
          <a:xfrm>
            <a:off x="9928767" y="4512424"/>
            <a:ext cx="672074" cy="504056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42" tIns="54421" rIns="108842" bIns="5442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6384032" y="3671486"/>
            <a:ext cx="5184576" cy="0"/>
          </a:xfrm>
          <a:prstGeom prst="line">
            <a:avLst/>
          </a:prstGeom>
          <a:ln w="38100" cmpd="sng">
            <a:solidFill>
              <a:srgbClr val="CF3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>
            <a:off x="431371" y="3671486"/>
            <a:ext cx="5184576" cy="0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312" y="4613498"/>
            <a:ext cx="922020" cy="26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843" y="4449829"/>
            <a:ext cx="906780" cy="59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Textfeld 67"/>
          <p:cNvSpPr txBox="1"/>
          <p:nvPr/>
        </p:nvSpPr>
        <p:spPr bwMode="gray">
          <a:xfrm>
            <a:off x="10444811" y="2607238"/>
            <a:ext cx="1502214" cy="429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6D6E70"/>
                </a:solidFill>
              </a:rPr>
              <a:t>Observation period</a:t>
            </a:r>
          </a:p>
        </p:txBody>
      </p:sp>
      <p:sp>
        <p:nvSpPr>
          <p:cNvPr id="61" name="Fußzeilenplatzhalter 3"/>
          <p:cNvSpPr txBox="1">
            <a:spLocks/>
          </p:cNvSpPr>
          <p:nvPr/>
        </p:nvSpPr>
        <p:spPr bwMode="gray">
          <a:xfrm>
            <a:off x="0" y="6425058"/>
            <a:ext cx="12192000" cy="4333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 defTabSz="457200">
              <a:defRPr sz="1000">
                <a:solidFill>
                  <a:srgbClr val="5F5F5F"/>
                </a:solidFill>
              </a:defRPr>
            </a:lvl1pPr>
          </a:lstStyle>
          <a:p>
            <a:r>
              <a:rPr lang="en-GB" dirty="0" err="1"/>
              <a:t>Garmann</a:t>
            </a:r>
            <a:r>
              <a:rPr lang="en-GB" dirty="0"/>
              <a:t> D, </a:t>
            </a:r>
            <a:r>
              <a:rPr lang="en-GB" dirty="0" err="1"/>
              <a:t>Frede</a:t>
            </a:r>
            <a:r>
              <a:rPr lang="en-GB" dirty="0"/>
              <a:t> M, </a:t>
            </a:r>
            <a:r>
              <a:rPr lang="en-GB" dirty="0" err="1"/>
              <a:t>Ploeger</a:t>
            </a:r>
            <a:r>
              <a:rPr lang="en-GB" dirty="0"/>
              <a:t> B and Shah A. New approach in assessing the pharmacokinetic/</a:t>
            </a:r>
            <a:r>
              <a:rPr lang="en-GB" dirty="0" err="1"/>
              <a:t>pharmacodynamic</a:t>
            </a:r>
            <a:r>
              <a:rPr lang="en-GB" dirty="0"/>
              <a:t> relationship in patients with severe </a:t>
            </a:r>
            <a:r>
              <a:rPr lang="en-GB" dirty="0" err="1"/>
              <a:t>hemophilia</a:t>
            </a:r>
            <a:r>
              <a:rPr lang="en-GB" dirty="0"/>
              <a:t> A using data from BAY 81-8973 studies. Poster presented at the American Society of </a:t>
            </a:r>
            <a:r>
              <a:rPr lang="en-GB" dirty="0" err="1"/>
              <a:t>Hematology</a:t>
            </a:r>
            <a:r>
              <a:rPr lang="en-GB" dirty="0"/>
              <a:t> Annual Congress, Orlando, Fl, USA from December 5–8th, 2015.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50972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RTTE</a:t>
            </a:r>
            <a:r>
              <a:rPr lang="en-US" dirty="0"/>
              <a:t> can be used to predict the effect of a change in dosing frequency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620698" y="2706385"/>
            <a:ext cx="6266502" cy="3312937"/>
          </a:xfrm>
        </p:spPr>
        <p:txBody>
          <a:bodyPr>
            <a:noAutofit/>
          </a:bodyPr>
          <a:lstStyle/>
          <a:p>
            <a:pPr marL="361226" indent="-361226">
              <a:spcAft>
                <a:spcPts val="600"/>
              </a:spcAft>
            </a:pPr>
            <a:r>
              <a:rPr lang="en-US" sz="2000" dirty="0">
                <a:solidFill>
                  <a:srgbClr val="6D6E70"/>
                </a:solidFill>
              </a:rPr>
              <a:t>A higher dose will be needed to maintain exposure</a:t>
            </a:r>
          </a:p>
          <a:p>
            <a:pPr marL="361226" indent="-361226">
              <a:spcAft>
                <a:spcPts val="600"/>
              </a:spcAft>
            </a:pPr>
            <a:r>
              <a:rPr lang="en-US" sz="2000" dirty="0">
                <a:solidFill>
                  <a:srgbClr val="6D6E70"/>
                </a:solidFill>
              </a:rPr>
              <a:t>This dose was calculated by using </a:t>
            </a:r>
            <a:r>
              <a:rPr lang="en-US" sz="2000" dirty="0" err="1">
                <a:solidFill>
                  <a:srgbClr val="6D6E70"/>
                </a:solidFill>
              </a:rPr>
              <a:t>popPK</a:t>
            </a:r>
            <a:endParaRPr lang="en-US" sz="2000" dirty="0">
              <a:solidFill>
                <a:srgbClr val="6D6E70"/>
              </a:solidFill>
            </a:endParaRPr>
          </a:p>
          <a:p>
            <a:pPr marL="361226" indent="-361226">
              <a:spcAft>
                <a:spcPts val="600"/>
              </a:spcAft>
            </a:pPr>
            <a:r>
              <a:rPr lang="en-US" sz="2000" dirty="0">
                <a:solidFill>
                  <a:srgbClr val="555555"/>
                </a:solidFill>
              </a:rPr>
              <a:t>Maintaining exposure (&gt;1 </a:t>
            </a:r>
            <a:r>
              <a:rPr lang="en-US" sz="2000" dirty="0" err="1">
                <a:solidFill>
                  <a:srgbClr val="555555"/>
                </a:solidFill>
              </a:rPr>
              <a:t>IU</a:t>
            </a:r>
            <a:r>
              <a:rPr lang="en-US" sz="2000" dirty="0">
                <a:solidFill>
                  <a:srgbClr val="555555"/>
                </a:solidFill>
              </a:rPr>
              <a:t>/</a:t>
            </a:r>
            <a:r>
              <a:rPr lang="en-US" sz="2000" dirty="0" err="1">
                <a:solidFill>
                  <a:srgbClr val="555555"/>
                </a:solidFill>
              </a:rPr>
              <a:t>dL</a:t>
            </a:r>
            <a:r>
              <a:rPr lang="en-US" sz="2000" dirty="0">
                <a:solidFill>
                  <a:srgbClr val="555555"/>
                </a:solidFill>
              </a:rPr>
              <a:t>) while expanding frequency might result in a comparable bleeding rate </a:t>
            </a:r>
          </a:p>
          <a:p>
            <a:pPr marL="361226" indent="-361226">
              <a:spcAft>
                <a:spcPts val="600"/>
              </a:spcAft>
            </a:pPr>
            <a:r>
              <a:rPr lang="en-US" sz="2000" dirty="0">
                <a:solidFill>
                  <a:srgbClr val="6D6E70"/>
                </a:solidFill>
              </a:rPr>
              <a:t>With 15–60 IU/kg, maintaining &gt;1IU/</a:t>
            </a:r>
            <a:r>
              <a:rPr lang="en-US" sz="2000" dirty="0" err="1">
                <a:solidFill>
                  <a:srgbClr val="6D6E70"/>
                </a:solidFill>
              </a:rPr>
              <a:t>dL</a:t>
            </a:r>
            <a:r>
              <a:rPr lang="en-US" sz="2000" dirty="0">
                <a:solidFill>
                  <a:srgbClr val="6D6E70"/>
                </a:solidFill>
              </a:rPr>
              <a:t> by 2x/week frequency was only possible in ~1/3 of patients </a:t>
            </a:r>
          </a:p>
          <a:p>
            <a:pPr marL="361226" lvl="1" indent="-361226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None/>
            </a:pPr>
            <a:r>
              <a:rPr lang="en-US" sz="2000" dirty="0">
                <a:solidFill>
                  <a:srgbClr val="C00000"/>
                </a:solidFill>
                <a:sym typeface="Wingdings" panose="05000000000000000000" pitchFamily="2" charset="2"/>
              </a:rPr>
              <a:t>	</a:t>
            </a:r>
            <a:r>
              <a:rPr lang="en-US" sz="2000" dirty="0">
                <a:solidFill>
                  <a:srgbClr val="555555"/>
                </a:solidFill>
                <a:sym typeface="Wingdings" panose="05000000000000000000" pitchFamily="2" charset="2"/>
              </a:rPr>
              <a:t>Is t</a:t>
            </a:r>
            <a:r>
              <a:rPr lang="en-US" sz="2000" dirty="0">
                <a:solidFill>
                  <a:srgbClr val="6D6E70"/>
                </a:solidFill>
              </a:rPr>
              <a:t>argeting a threshold equal to targeting an acceptable bleeding rate?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75255" y="2574705"/>
            <a:ext cx="4836672" cy="3609132"/>
            <a:chOff x="375524" y="2878571"/>
            <a:chExt cx="3868124" cy="3308862"/>
          </a:xfrm>
        </p:grpSpPr>
        <p:sp>
          <p:nvSpPr>
            <p:cNvPr id="2" name="Textfeld 1"/>
            <p:cNvSpPr txBox="1"/>
            <p:nvPr/>
          </p:nvSpPr>
          <p:spPr bwMode="gray">
            <a:xfrm rot="16200000">
              <a:off x="-993880" y="4409648"/>
              <a:ext cx="2911110" cy="17230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6D6E70"/>
                  </a:solidFill>
                </a:rPr>
                <a:t>Predicted bleeding rate </a:t>
              </a:r>
              <a:r>
                <a:rPr lang="en-US" sz="1400" dirty="0">
                  <a:solidFill>
                    <a:srgbClr val="0054A4"/>
                  </a:solidFill>
                </a:rPr>
                <a:t>2</a:t>
              </a:r>
              <a:r>
                <a:rPr lang="en-US" sz="1400" dirty="0">
                  <a:solidFill>
                    <a:srgbClr val="6D6E70"/>
                  </a:solidFill>
                </a:rPr>
                <a:t>x/week</a:t>
              </a:r>
            </a:p>
          </p:txBody>
        </p:sp>
        <p:sp>
          <p:nvSpPr>
            <p:cNvPr id="19" name="Textfeld 18"/>
            <p:cNvSpPr txBox="1"/>
            <p:nvPr/>
          </p:nvSpPr>
          <p:spPr bwMode="gray">
            <a:xfrm>
              <a:off x="899592" y="5989913"/>
              <a:ext cx="3168352" cy="1975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6D6E70"/>
                  </a:solidFill>
                </a:rPr>
                <a:t>Estimated bleeding rate </a:t>
              </a:r>
              <a:r>
                <a:rPr lang="en-US" sz="1400" dirty="0">
                  <a:solidFill>
                    <a:srgbClr val="0054A4"/>
                  </a:solidFill>
                </a:rPr>
                <a:t>3</a:t>
              </a:r>
              <a:r>
                <a:rPr lang="en-US" sz="1400" dirty="0">
                  <a:solidFill>
                    <a:srgbClr val="6D6E70"/>
                  </a:solidFill>
                </a:rPr>
                <a:t>x/week</a:t>
              </a:r>
            </a:p>
          </p:txBody>
        </p:sp>
        <p:sp>
          <p:nvSpPr>
            <p:cNvPr id="3" name="Rechteck 2"/>
            <p:cNvSpPr/>
            <p:nvPr/>
          </p:nvSpPr>
          <p:spPr>
            <a:xfrm>
              <a:off x="899592" y="2878571"/>
              <a:ext cx="3263423" cy="3386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715"/>
                </a:spcBef>
                <a:spcAft>
                  <a:spcPts val="715"/>
                </a:spcAft>
              </a:pPr>
              <a:r>
                <a:rPr lang="en-US" b="1" dirty="0">
                  <a:solidFill>
                    <a:srgbClr val="6D6E70"/>
                  </a:solidFill>
                </a:rPr>
                <a:t>Effect of frequency reduction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925" y="3304210"/>
              <a:ext cx="3686723" cy="2793430"/>
            </a:xfrm>
            <a:prstGeom prst="rect">
              <a:avLst/>
            </a:prstGeom>
          </p:spPr>
        </p:pic>
      </p:grpSp>
      <p:sp>
        <p:nvSpPr>
          <p:cNvPr id="13" name="Rechteck 12"/>
          <p:cNvSpPr/>
          <p:nvPr/>
        </p:nvSpPr>
        <p:spPr>
          <a:xfrm>
            <a:off x="1039066" y="1574579"/>
            <a:ext cx="10523598" cy="798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77775" lvl="1" indent="-277775">
              <a:spcBef>
                <a:spcPts val="715"/>
              </a:spcBef>
              <a:spcAft>
                <a:spcPts val="715"/>
              </a:spcAft>
              <a:buClr>
                <a:schemeClr val="accent1"/>
              </a:buClr>
              <a:buSzPct val="110000"/>
              <a:buFont typeface="Wingdings" pitchFamily="2" charset="2"/>
              <a:buChar char="§"/>
            </a:pPr>
            <a:r>
              <a:rPr lang="en-US" sz="2000" dirty="0">
                <a:solidFill>
                  <a:srgbClr val="6D6E70"/>
                </a:solidFill>
                <a:cs typeface="Arial" pitchFamily="34" charset="0"/>
              </a:rPr>
              <a:t>Characteristics of patients treated 3x/week and achieving FVIII &gt;1 IU/</a:t>
            </a:r>
            <a:r>
              <a:rPr lang="en-US" sz="2000" dirty="0" err="1">
                <a:solidFill>
                  <a:srgbClr val="6D6E70"/>
                </a:solidFill>
                <a:cs typeface="Arial" pitchFamily="34" charset="0"/>
              </a:rPr>
              <a:t>dL</a:t>
            </a:r>
            <a:r>
              <a:rPr lang="en-US" sz="2000" dirty="0">
                <a:solidFill>
                  <a:srgbClr val="6D6E70"/>
                </a:solidFill>
                <a:cs typeface="Arial" pitchFamily="34" charset="0"/>
              </a:rPr>
              <a:t> have been used</a:t>
            </a:r>
          </a:p>
          <a:p>
            <a:pPr marL="277775" lvl="1" indent="-277775">
              <a:spcBef>
                <a:spcPts val="715"/>
              </a:spcBef>
              <a:spcAft>
                <a:spcPts val="715"/>
              </a:spcAft>
              <a:buClr>
                <a:schemeClr val="accent1"/>
              </a:buClr>
              <a:buSzPct val="110000"/>
              <a:buFont typeface="Wingdings" pitchFamily="2" charset="2"/>
              <a:buChar char="§"/>
            </a:pPr>
            <a:r>
              <a:rPr lang="en-US" sz="2000" dirty="0">
                <a:solidFill>
                  <a:srgbClr val="6D6E70"/>
                </a:solidFill>
                <a:cs typeface="Arial" pitchFamily="34" charset="0"/>
              </a:rPr>
              <a:t>The effect of </a:t>
            </a:r>
            <a:r>
              <a:rPr lang="en-US" sz="2000" u="sng" dirty="0">
                <a:solidFill>
                  <a:srgbClr val="6D6E70"/>
                </a:solidFill>
                <a:cs typeface="Arial" pitchFamily="34" charset="0"/>
              </a:rPr>
              <a:t>frequency reduction</a:t>
            </a:r>
            <a:r>
              <a:rPr lang="en-US" sz="2000" dirty="0">
                <a:solidFill>
                  <a:srgbClr val="6D6E70"/>
                </a:solidFill>
                <a:cs typeface="Arial" pitchFamily="34" charset="0"/>
              </a:rPr>
              <a:t> to 2x/week by maintaining &gt;1 IU/</a:t>
            </a:r>
            <a:r>
              <a:rPr lang="en-US" sz="2000" dirty="0" err="1">
                <a:solidFill>
                  <a:srgbClr val="6D6E70"/>
                </a:solidFill>
                <a:cs typeface="Arial" pitchFamily="34" charset="0"/>
              </a:rPr>
              <a:t>dL</a:t>
            </a:r>
            <a:r>
              <a:rPr lang="en-US" sz="2000" dirty="0">
                <a:solidFill>
                  <a:srgbClr val="6D6E70"/>
                </a:solidFill>
                <a:cs typeface="Arial" pitchFamily="34" charset="0"/>
              </a:rPr>
              <a:t> was predicted  </a:t>
            </a:r>
          </a:p>
        </p:txBody>
      </p:sp>
      <p:sp>
        <p:nvSpPr>
          <p:cNvPr id="14" name="Fußzeilenplatzhalter 3"/>
          <p:cNvSpPr txBox="1">
            <a:spLocks/>
          </p:cNvSpPr>
          <p:nvPr/>
        </p:nvSpPr>
        <p:spPr bwMode="gray">
          <a:xfrm>
            <a:off x="0" y="6425058"/>
            <a:ext cx="12192000" cy="4333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 defTabSz="457200">
              <a:defRPr sz="1000">
                <a:solidFill>
                  <a:srgbClr val="5F5F5F"/>
                </a:solidFill>
              </a:defRPr>
            </a:lvl1pPr>
          </a:lstStyle>
          <a:p>
            <a:r>
              <a:rPr lang="en-GB" dirty="0" err="1"/>
              <a:t>Garmann</a:t>
            </a:r>
            <a:r>
              <a:rPr lang="en-GB" dirty="0"/>
              <a:t> D, </a:t>
            </a:r>
            <a:r>
              <a:rPr lang="en-GB" dirty="0" err="1"/>
              <a:t>Frede</a:t>
            </a:r>
            <a:r>
              <a:rPr lang="en-GB" dirty="0"/>
              <a:t> M, </a:t>
            </a:r>
            <a:r>
              <a:rPr lang="en-GB" dirty="0" err="1"/>
              <a:t>Ploeger</a:t>
            </a:r>
            <a:r>
              <a:rPr lang="en-GB" dirty="0"/>
              <a:t> B and Shah A. New approach in assessing the pharmacokinetic/</a:t>
            </a:r>
            <a:r>
              <a:rPr lang="en-GB" dirty="0" err="1"/>
              <a:t>pharmacodynamic</a:t>
            </a:r>
            <a:r>
              <a:rPr lang="en-GB" dirty="0"/>
              <a:t> relationship in patients with severe </a:t>
            </a:r>
            <a:r>
              <a:rPr lang="en-GB" dirty="0" err="1"/>
              <a:t>hemophilia</a:t>
            </a:r>
            <a:r>
              <a:rPr lang="en-GB" dirty="0"/>
              <a:t> A using data from BAY 81-8973 studies. Poster presented at the American Society of </a:t>
            </a:r>
            <a:r>
              <a:rPr lang="en-GB" dirty="0" err="1"/>
              <a:t>Hematology</a:t>
            </a:r>
            <a:r>
              <a:rPr lang="en-GB" dirty="0"/>
              <a:t> Annual Congress, Orlando, Fl, USA from December 5–8th, 2015.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7077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0214" y="1625485"/>
            <a:ext cx="10481085" cy="4517922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800" dirty="0" err="1"/>
              <a:t>McEneny</a:t>
            </a:r>
            <a:r>
              <a:rPr lang="en-US" sz="1800" dirty="0"/>
              <a:t>-King A, </a:t>
            </a:r>
            <a:r>
              <a:rPr lang="en-US" sz="1800" dirty="0" err="1"/>
              <a:t>Iorio</a:t>
            </a:r>
            <a:r>
              <a:rPr lang="en-US" sz="1800" dirty="0"/>
              <a:t> A, Foster G, </a:t>
            </a:r>
            <a:r>
              <a:rPr lang="en-US" sz="1800" dirty="0" err="1"/>
              <a:t>Edginton</a:t>
            </a:r>
            <a:r>
              <a:rPr lang="en-US" sz="1800" dirty="0"/>
              <a:t> AN. The use of pharmacokinetics in dose individualization of factor VIII in the treatment of hemophilia A. </a:t>
            </a:r>
            <a:r>
              <a:rPr lang="en-US" sz="1800" i="1" dirty="0"/>
              <a:t>Expert </a:t>
            </a:r>
            <a:r>
              <a:rPr lang="en-US" sz="1800" i="1" dirty="0" err="1"/>
              <a:t>Opin</a:t>
            </a:r>
            <a:r>
              <a:rPr lang="en-US" sz="1800" i="1" dirty="0"/>
              <a:t> Drug </a:t>
            </a:r>
            <a:r>
              <a:rPr lang="en-US" sz="1800" i="1" dirty="0" err="1"/>
              <a:t>Metab</a:t>
            </a:r>
            <a:r>
              <a:rPr lang="en-US" sz="1800" i="1" dirty="0"/>
              <a:t> </a:t>
            </a:r>
            <a:r>
              <a:rPr lang="en-US" sz="1800" i="1" dirty="0" err="1"/>
              <a:t>Toxicol</a:t>
            </a:r>
            <a:r>
              <a:rPr lang="en-US" sz="1800" i="1" dirty="0"/>
              <a:t> </a:t>
            </a:r>
            <a:r>
              <a:rPr lang="en-US" sz="1800" dirty="0"/>
              <a:t>2016; 12: 1313–21.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800" dirty="0" err="1"/>
              <a:t>Iorio</a:t>
            </a:r>
            <a:r>
              <a:rPr lang="en-US" sz="1800" dirty="0"/>
              <a:t> A, </a:t>
            </a:r>
            <a:r>
              <a:rPr lang="en-US" sz="1800" dirty="0" err="1"/>
              <a:t>Keepanasseril</a:t>
            </a:r>
            <a:r>
              <a:rPr lang="en-US" sz="1800" dirty="0"/>
              <a:t> A, Foster G, Navarro-</a:t>
            </a:r>
            <a:r>
              <a:rPr lang="en-US" sz="1800" dirty="0" err="1"/>
              <a:t>Ruan</a:t>
            </a:r>
            <a:r>
              <a:rPr lang="en-US" sz="1800" dirty="0"/>
              <a:t> T, </a:t>
            </a:r>
            <a:r>
              <a:rPr lang="en-US" sz="1800" dirty="0" err="1"/>
              <a:t>McEneny</a:t>
            </a:r>
            <a:r>
              <a:rPr lang="en-US" sz="1800" dirty="0"/>
              <a:t>-King A, </a:t>
            </a:r>
            <a:r>
              <a:rPr lang="en-US" sz="1800" dirty="0" err="1"/>
              <a:t>Edginton</a:t>
            </a:r>
            <a:r>
              <a:rPr lang="en-US" sz="1800" dirty="0"/>
              <a:t> AN, </a:t>
            </a:r>
            <a:r>
              <a:rPr lang="en-US" sz="1800" dirty="0" err="1"/>
              <a:t>Thabane</a:t>
            </a:r>
            <a:r>
              <a:rPr lang="en-US" sz="1800" dirty="0"/>
              <a:t> L. Development of a Web-Accessible Population Pharmacokinetic Service—Hemophilia (WAPPS-</a:t>
            </a:r>
            <a:r>
              <a:rPr lang="en-US" sz="1800" dirty="0" err="1"/>
              <a:t>Hemo</a:t>
            </a:r>
            <a:r>
              <a:rPr lang="en-US" sz="1800" dirty="0"/>
              <a:t>): Study Protocol. </a:t>
            </a:r>
            <a:r>
              <a:rPr lang="en-US" sz="1800" i="1" dirty="0"/>
              <a:t>JMIR Res </a:t>
            </a:r>
            <a:r>
              <a:rPr lang="en-US" sz="1800" i="1" dirty="0" err="1"/>
              <a:t>Protoc</a:t>
            </a:r>
            <a:r>
              <a:rPr lang="en-US" sz="1800" dirty="0"/>
              <a:t>; 2016; 5: e239.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800" dirty="0" err="1"/>
              <a:t>McEneny</a:t>
            </a:r>
            <a:r>
              <a:rPr lang="en-US" sz="1800" dirty="0"/>
              <a:t>-King A, Foster G, </a:t>
            </a:r>
            <a:r>
              <a:rPr lang="en-US" sz="1800" dirty="0" err="1"/>
              <a:t>Iorio</a:t>
            </a:r>
            <a:r>
              <a:rPr lang="en-US" sz="1800" dirty="0"/>
              <a:t> A, </a:t>
            </a:r>
            <a:r>
              <a:rPr lang="en-US" sz="1800" dirty="0" err="1"/>
              <a:t>Edginton</a:t>
            </a:r>
            <a:r>
              <a:rPr lang="en-US" sz="1800" dirty="0"/>
              <a:t> AN. Data Analysis Protocol for the Development and Evaluation of Population Pharmacokinetic Models for Incorporation Into the Web-Accessible Population Pharmacokinetic Service - Hemophilia (WAPPS-</a:t>
            </a:r>
            <a:r>
              <a:rPr lang="en-US" sz="1800" dirty="0" err="1"/>
              <a:t>Hemo</a:t>
            </a:r>
            <a:r>
              <a:rPr lang="en-US" sz="1800" dirty="0"/>
              <a:t>). </a:t>
            </a:r>
            <a:r>
              <a:rPr lang="en-US" sz="1800" i="1" dirty="0"/>
              <a:t>JMIR Res </a:t>
            </a:r>
            <a:r>
              <a:rPr lang="en-US" sz="1800" i="1" dirty="0" err="1"/>
              <a:t>Protoc</a:t>
            </a:r>
            <a:r>
              <a:rPr lang="en-US" sz="1800" i="1" dirty="0"/>
              <a:t> </a:t>
            </a:r>
            <a:r>
              <a:rPr lang="en-US" sz="1800" dirty="0"/>
              <a:t>2016; 5: e232.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800" dirty="0" err="1"/>
              <a:t>Iorio</a:t>
            </a:r>
            <a:r>
              <a:rPr lang="en-US" sz="1800" dirty="0"/>
              <a:t> A, </a:t>
            </a:r>
            <a:r>
              <a:rPr lang="en-US" sz="1800" dirty="0" err="1"/>
              <a:t>McEneny</a:t>
            </a:r>
            <a:r>
              <a:rPr lang="en-US" sz="1800" dirty="0"/>
              <a:t>-King A, Foster G, </a:t>
            </a:r>
            <a:r>
              <a:rPr lang="en-US" sz="1800" dirty="0" err="1"/>
              <a:t>Edginton</a:t>
            </a:r>
            <a:r>
              <a:rPr lang="en-US" sz="1800" dirty="0"/>
              <a:t> AN. What is the role for population pharmacokinetics in hemophilia? </a:t>
            </a:r>
            <a:r>
              <a:rPr lang="en-US" sz="1800" i="1" dirty="0" err="1"/>
              <a:t>Int</a:t>
            </a:r>
            <a:r>
              <a:rPr lang="en-US" sz="1800" i="1" dirty="0"/>
              <a:t> J </a:t>
            </a:r>
            <a:r>
              <a:rPr lang="en-US" sz="1800" i="1" dirty="0" err="1"/>
              <a:t>Pharmacokin</a:t>
            </a:r>
            <a:r>
              <a:rPr lang="en-US" sz="1800" i="1" dirty="0"/>
              <a:t> </a:t>
            </a:r>
            <a:r>
              <a:rPr lang="en-US" sz="1800" dirty="0"/>
              <a:t>2016; in press.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1800" dirty="0"/>
              <a:t>Shah A, </a:t>
            </a:r>
            <a:r>
              <a:rPr lang="en-GB" sz="1800" dirty="0" err="1"/>
              <a:t>Solms</a:t>
            </a:r>
            <a:r>
              <a:rPr lang="en-GB" sz="1800" dirty="0"/>
              <a:t> A, </a:t>
            </a:r>
            <a:r>
              <a:rPr lang="en-GB" sz="1800" dirty="0" err="1"/>
              <a:t>Garmann</a:t>
            </a:r>
            <a:r>
              <a:rPr lang="en-GB" sz="1800" dirty="0"/>
              <a:t> D, </a:t>
            </a:r>
            <a:r>
              <a:rPr lang="en-GB" sz="1800" i="1" dirty="0"/>
              <a:t>et al</a:t>
            </a:r>
            <a:r>
              <a:rPr lang="en-GB" sz="1800" dirty="0"/>
              <a:t>. </a:t>
            </a:r>
            <a:r>
              <a:rPr lang="en-GB" sz="1800" i="1" dirty="0" err="1"/>
              <a:t>Clin</a:t>
            </a:r>
            <a:r>
              <a:rPr lang="en-GB" sz="1800" i="1" dirty="0"/>
              <a:t> </a:t>
            </a:r>
            <a:r>
              <a:rPr lang="en-GB" sz="1800" i="1" dirty="0" err="1"/>
              <a:t>Pharmacokinet</a:t>
            </a:r>
            <a:r>
              <a:rPr lang="en-GB" sz="1800" dirty="0"/>
              <a:t>. 2016. </a:t>
            </a:r>
            <a:r>
              <a:rPr lang="en-GB" sz="1800" dirty="0" err="1"/>
              <a:t>doi</a:t>
            </a:r>
            <a:r>
              <a:rPr lang="en-GB" sz="1800" dirty="0"/>
              <a:t>: 10.1007/s40262-016-0492-2. [</a:t>
            </a:r>
            <a:r>
              <a:rPr lang="en-GB" sz="1800" dirty="0" err="1"/>
              <a:t>Epub</a:t>
            </a:r>
            <a:r>
              <a:rPr lang="en-GB" sz="1800" dirty="0"/>
              <a:t> ahead of print]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1800" dirty="0"/>
              <a:t>Shah A, </a:t>
            </a:r>
            <a:r>
              <a:rPr lang="en-GB" sz="1800" dirty="0" err="1"/>
              <a:t>Delesen</a:t>
            </a:r>
            <a:r>
              <a:rPr lang="en-GB" sz="1800" dirty="0"/>
              <a:t> H, </a:t>
            </a:r>
            <a:r>
              <a:rPr lang="en-GB" sz="1800" dirty="0" err="1"/>
              <a:t>Garger</a:t>
            </a:r>
            <a:r>
              <a:rPr lang="en-GB" sz="1800" dirty="0"/>
              <a:t> S, </a:t>
            </a:r>
            <a:r>
              <a:rPr lang="en-GB" sz="1800" i="1" dirty="0"/>
              <a:t>et al. Haemophilia</a:t>
            </a:r>
            <a:r>
              <a:rPr lang="en-GB" sz="1800" dirty="0"/>
              <a:t>. 2015; 21(6): 766-71. </a:t>
            </a:r>
          </a:p>
        </p:txBody>
      </p:sp>
    </p:spTree>
    <p:extLst>
      <p:ext uri="{BB962C8B-B14F-4D97-AF65-F5344CB8AC3E}">
        <p14:creationId xmlns:p14="http://schemas.microsoft.com/office/powerpoint/2010/main" val="156130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Tailoring treatment in hemophilia should be easier and quicker when using PK to explore individual characteristics in drug disposal</a:t>
            </a:r>
          </a:p>
          <a:p>
            <a:endParaRPr lang="en-US" dirty="0"/>
          </a:p>
          <a:p>
            <a:r>
              <a:rPr lang="en-US" dirty="0"/>
              <a:t>Population PK is an efficient way of reducing the need for sampling and incorporating PK into clinical practice</a:t>
            </a:r>
          </a:p>
          <a:p>
            <a:endParaRPr lang="en-US" dirty="0"/>
          </a:p>
          <a:p>
            <a:r>
              <a:rPr lang="en-US" dirty="0"/>
              <a:t>PK and </a:t>
            </a:r>
            <a:r>
              <a:rPr lang="en-US" dirty="0" err="1"/>
              <a:t>PopPK</a:t>
            </a:r>
            <a:r>
              <a:rPr lang="en-US" dirty="0"/>
              <a:t> support the innovative and incremental contribution of </a:t>
            </a:r>
            <a:r>
              <a:rPr lang="en-US" dirty="0" err="1"/>
              <a:t>Kovaltry</a:t>
            </a:r>
            <a:r>
              <a:rPr lang="en-US" baseline="30000" dirty="0"/>
              <a:t>®</a:t>
            </a:r>
            <a:r>
              <a:rPr lang="en-US" dirty="0"/>
              <a:t> to the toolbox of hemophilia treaters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5649"/>
            <a:ext cx="12192000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defTabSz="457200"/>
            <a:r>
              <a:rPr lang="en-GB" sz="1000" dirty="0" err="1">
                <a:solidFill>
                  <a:srgbClr val="5F5F5F"/>
                </a:solidFill>
              </a:rPr>
              <a:t>Kovaltry</a:t>
            </a:r>
            <a:r>
              <a:rPr lang="en-GB" sz="1000" dirty="0">
                <a:solidFill>
                  <a:srgbClr val="5F5F5F"/>
                </a:solidFill>
              </a:rPr>
              <a:t>® SmPC: http://www.ema.europa.eu/docs/en_GB/document_library/EPAR_Product_Information/human/003825/WC500202781.pdf  </a:t>
            </a:r>
          </a:p>
        </p:txBody>
      </p:sp>
    </p:spTree>
    <p:extLst>
      <p:ext uri="{BB962C8B-B14F-4D97-AF65-F5344CB8AC3E}">
        <p14:creationId xmlns:p14="http://schemas.microsoft.com/office/powerpoint/2010/main" val="691041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Any questions?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2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Outline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10214" y="2010493"/>
            <a:ext cx="10481085" cy="4517922"/>
          </a:xfrm>
        </p:spPr>
        <p:txBody>
          <a:bodyPr>
            <a:normAutofit/>
          </a:bodyPr>
          <a:lstStyle/>
          <a:p>
            <a:r>
              <a:rPr lang="en-US" sz="2400" dirty="0"/>
              <a:t>Prediction of bleeding in hemophilia patients</a:t>
            </a:r>
          </a:p>
          <a:p>
            <a:endParaRPr lang="en-US" sz="2400" dirty="0"/>
          </a:p>
          <a:p>
            <a:r>
              <a:rPr lang="en-US" sz="2400" dirty="0"/>
              <a:t>The art of predicting the risk of bleeding</a:t>
            </a:r>
          </a:p>
          <a:p>
            <a:endParaRPr lang="en-US" sz="2400" dirty="0"/>
          </a:p>
          <a:p>
            <a:r>
              <a:rPr lang="en-US" sz="2400" dirty="0"/>
              <a:t>The art of preventing bleeding</a:t>
            </a:r>
          </a:p>
          <a:p>
            <a:endParaRPr lang="en-US" sz="2400" dirty="0"/>
          </a:p>
          <a:p>
            <a:r>
              <a:rPr lang="en-US" sz="2400" dirty="0"/>
              <a:t>Individuals or clusters</a:t>
            </a:r>
          </a:p>
          <a:p>
            <a:endParaRPr lang="en-US" sz="2400" dirty="0"/>
          </a:p>
          <a:p>
            <a:r>
              <a:rPr lang="en-GB" sz="2400" dirty="0"/>
              <a:t>Population pharmacokinetics</a:t>
            </a:r>
          </a:p>
          <a:p>
            <a:endParaRPr lang="en-GB" sz="2400" dirty="0"/>
          </a:p>
          <a:p>
            <a:r>
              <a:rPr lang="en-GB" sz="2400" dirty="0"/>
              <a:t>Repeated Time To Event (RTTE)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74736" y="160638"/>
            <a:ext cx="38632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important</a:t>
            </a:r>
          </a:p>
          <a:p>
            <a:pPr algn="r"/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 PK?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324611" y="5323262"/>
            <a:ext cx="3867389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55575" indent="-1555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§"/>
              <a:defRPr sz="18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6075" indent="-169863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23875" indent="-153988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tabLst/>
              <a:defRPr sz="1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77863" indent="-153988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09625" indent="-117475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2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2800" dirty="0">
                <a:solidFill>
                  <a:schemeClr val="bg1"/>
                </a:solidFill>
              </a:rPr>
              <a:t>Alfonso Iorio</a:t>
            </a:r>
          </a:p>
          <a:p>
            <a:pPr marL="0" indent="0" algn="r">
              <a:buNone/>
            </a:pPr>
            <a:r>
              <a:rPr lang="de-DE" sz="2800" dirty="0">
                <a:solidFill>
                  <a:schemeClr val="bg1"/>
                </a:solidFill>
              </a:rPr>
              <a:t>McMaster University </a:t>
            </a:r>
          </a:p>
          <a:p>
            <a:pPr marL="0" indent="0" algn="r">
              <a:buNone/>
            </a:pPr>
            <a:r>
              <a:rPr lang="de-DE" sz="2800" dirty="0">
                <a:solidFill>
                  <a:schemeClr val="bg1"/>
                </a:solidFill>
              </a:rPr>
              <a:t>Hamilton ON Canada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48128" y="-8805"/>
            <a:ext cx="385011" cy="1623600"/>
          </a:xfrm>
          <a:prstGeom prst="rect">
            <a:avLst/>
          </a:prstGeom>
          <a:solidFill>
            <a:srgbClr val="0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en-GB" dirty="0" err="1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82" y="-1001"/>
            <a:ext cx="2713863" cy="1622523"/>
          </a:xfrm>
          <a:prstGeom prst="rect">
            <a:avLst/>
          </a:prstGeom>
        </p:spPr>
      </p:pic>
      <p:pic>
        <p:nvPicPr>
          <p:cNvPr id="17" name="Content Placeholder 5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20319" y="-1001"/>
            <a:ext cx="12312000" cy="691117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054417" y="159636"/>
            <a:ext cx="38632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important</a:t>
            </a:r>
          </a:p>
          <a:p>
            <a:pPr algn="r"/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 PK?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8204292" y="5322260"/>
            <a:ext cx="3867389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55575" indent="-15557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§"/>
              <a:defRPr sz="18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6075" indent="-169863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23875" indent="-153988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tabLst/>
              <a:defRPr sz="1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77863" indent="-153988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09625" indent="-117475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2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2800" dirty="0">
                <a:solidFill>
                  <a:schemeClr val="bg1"/>
                </a:solidFill>
              </a:rPr>
              <a:t>Alfonso Iorio</a:t>
            </a:r>
          </a:p>
          <a:p>
            <a:pPr marL="0" indent="0" algn="r">
              <a:buNone/>
            </a:pPr>
            <a:r>
              <a:rPr lang="de-DE" sz="2800" dirty="0">
                <a:solidFill>
                  <a:schemeClr val="bg1"/>
                </a:solidFill>
              </a:rPr>
              <a:t>McMaster University </a:t>
            </a:r>
          </a:p>
          <a:p>
            <a:pPr marL="0" indent="0" algn="r">
              <a:buNone/>
            </a:pPr>
            <a:r>
              <a:rPr lang="de-DE" sz="2800" dirty="0">
                <a:solidFill>
                  <a:schemeClr val="bg1"/>
                </a:solidFill>
              </a:rPr>
              <a:t>Hamilton ON Canada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de-DE" sz="28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" y="1"/>
            <a:ext cx="2713863" cy="16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8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Personalized prophylaxis</a:t>
            </a:r>
          </a:p>
        </p:txBody>
      </p:sp>
      <p:pic>
        <p:nvPicPr>
          <p:cNvPr id="3" name="Picture 2" descr="Carcao and Iorio Figure 1.t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0" b="4606"/>
          <a:stretch/>
        </p:blipFill>
        <p:spPr>
          <a:xfrm>
            <a:off x="2299633" y="1633899"/>
            <a:ext cx="9333751" cy="4347283"/>
          </a:xfrm>
          <a:prstGeom prst="rect">
            <a:avLst/>
          </a:prstGeom>
        </p:spPr>
      </p:pic>
      <p:pic>
        <p:nvPicPr>
          <p:cNvPr id="5" name="Picture 4" descr="FreeColorfulPuzzlePiec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14" y="2127723"/>
            <a:ext cx="2559818" cy="25598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0008" y="2685354"/>
            <a:ext cx="790479" cy="602347"/>
          </a:xfrm>
          <a:prstGeom prst="rect">
            <a:avLst/>
          </a:prstGeom>
          <a:noFill/>
        </p:spPr>
        <p:txBody>
          <a:bodyPr wrap="none" lIns="108842" tIns="54421" rIns="108842" bIns="54421" rtlCol="0">
            <a:spAutoFit/>
          </a:bodyPr>
          <a:lstStyle/>
          <a:p>
            <a:pPr defTabSz="544211"/>
            <a:r>
              <a:rPr lang="en-US" sz="3200" b="1" dirty="0">
                <a:solidFill>
                  <a:prstClr val="black"/>
                </a:solidFill>
              </a:rPr>
              <a:t>PK</a:t>
            </a:r>
          </a:p>
        </p:txBody>
      </p:sp>
      <p:sp>
        <p:nvSpPr>
          <p:cNvPr id="13" name="Fußzeilenplatzhalter 3"/>
          <p:cNvSpPr txBox="1">
            <a:spLocks/>
          </p:cNvSpPr>
          <p:nvPr/>
        </p:nvSpPr>
        <p:spPr bwMode="gray">
          <a:xfrm>
            <a:off x="-3122" y="6588161"/>
            <a:ext cx="12195122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 defTabSz="457200">
              <a:defRPr sz="1000">
                <a:solidFill>
                  <a:srgbClr val="5F5F5F"/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n-US" dirty="0"/>
              <a:t>Carcao MD &amp; Iorio A. Individualizing Factor Replacement Therapy in Severe Hemophilia. </a:t>
            </a:r>
            <a:r>
              <a:rPr lang="en-US" i="1" dirty="0" err="1"/>
              <a:t>Semin</a:t>
            </a:r>
            <a:r>
              <a:rPr lang="en-US" i="1" dirty="0"/>
              <a:t> </a:t>
            </a:r>
            <a:r>
              <a:rPr lang="en-US" i="1" dirty="0" err="1"/>
              <a:t>Thromb</a:t>
            </a:r>
            <a:r>
              <a:rPr lang="en-US" i="1" dirty="0"/>
              <a:t> </a:t>
            </a:r>
            <a:r>
              <a:rPr lang="en-US" i="1" dirty="0" err="1"/>
              <a:t>Hemost</a:t>
            </a:r>
            <a:r>
              <a:rPr lang="en-US" i="1" dirty="0"/>
              <a:t> </a:t>
            </a:r>
            <a:r>
              <a:rPr lang="en-US" dirty="0"/>
              <a:t>2015; 41: 864–71.</a:t>
            </a:r>
          </a:p>
        </p:txBody>
      </p:sp>
    </p:spTree>
    <p:extLst>
      <p:ext uri="{BB962C8B-B14F-4D97-AF65-F5344CB8AC3E}">
        <p14:creationId xmlns:p14="http://schemas.microsoft.com/office/powerpoint/2010/main" val="41753460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PK important?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732"/>
            <a:ext cx="5212079" cy="525126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80" y="1606732"/>
            <a:ext cx="5212080" cy="5251268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82"/>
          <a:stretch/>
        </p:blipFill>
        <p:spPr>
          <a:xfrm>
            <a:off x="10424160" y="1606732"/>
            <a:ext cx="1767840" cy="52512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90688" y="49892"/>
            <a:ext cx="3928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Because we are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 different!!</a:t>
            </a:r>
          </a:p>
        </p:txBody>
      </p:sp>
    </p:spTree>
    <p:extLst>
      <p:ext uri="{BB962C8B-B14F-4D97-AF65-F5344CB8AC3E}">
        <p14:creationId xmlns:p14="http://schemas.microsoft.com/office/powerpoint/2010/main" val="284919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1" y="0"/>
            <a:ext cx="6858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36012" y="276728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Searching for patterns…</a:t>
            </a:r>
          </a:p>
        </p:txBody>
      </p:sp>
    </p:spTree>
    <p:extLst>
      <p:ext uri="{BB962C8B-B14F-4D97-AF65-F5344CB8AC3E}">
        <p14:creationId xmlns:p14="http://schemas.microsoft.com/office/powerpoint/2010/main" val="85836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7360" y="-58935"/>
            <a:ext cx="10960664" cy="7277881"/>
          </a:xfrm>
        </p:spPr>
      </p:pic>
      <p:sp>
        <p:nvSpPr>
          <p:cNvPr id="5" name="Title 8"/>
          <p:cNvSpPr txBox="1">
            <a:spLocks/>
          </p:cNvSpPr>
          <p:nvPr/>
        </p:nvSpPr>
        <p:spPr>
          <a:xfrm>
            <a:off x="-51659" y="2526386"/>
            <a:ext cx="2789019" cy="218999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Rationale for the role </a:t>
            </a:r>
            <a:br>
              <a:rPr lang="en-GB" dirty="0"/>
            </a:br>
            <a:r>
              <a:rPr lang="en-GB" dirty="0"/>
              <a:t>of PK in </a:t>
            </a:r>
            <a:r>
              <a:rPr lang="en-GB" dirty="0" err="1"/>
              <a:t>hemophilia</a:t>
            </a:r>
            <a:r>
              <a:rPr lang="en-GB" dirty="0"/>
              <a:t> treatment</a:t>
            </a:r>
          </a:p>
        </p:txBody>
      </p:sp>
    </p:spTree>
    <p:extLst>
      <p:ext uri="{BB962C8B-B14F-4D97-AF65-F5344CB8AC3E}">
        <p14:creationId xmlns:p14="http://schemas.microsoft.com/office/powerpoint/2010/main" val="1166467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237" y="12700"/>
            <a:ext cx="5156200" cy="684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4090" y="5563404"/>
            <a:ext cx="286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Different individuals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53505" y="315066"/>
            <a:ext cx="26901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Variability</a:t>
            </a:r>
          </a:p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Inter               Intra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3198" y="1207023"/>
            <a:ext cx="2590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Low            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Low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4269" y="3033413"/>
            <a:ext cx="2728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8734" y="4989915"/>
            <a:ext cx="2659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             Low</a:t>
            </a:r>
          </a:p>
        </p:txBody>
      </p:sp>
      <p:sp>
        <p:nvSpPr>
          <p:cNvPr id="13" name="Fußzeilenplatzhalter 3"/>
          <p:cNvSpPr txBox="1">
            <a:spLocks/>
          </p:cNvSpPr>
          <p:nvPr/>
        </p:nvSpPr>
        <p:spPr bwMode="gray">
          <a:xfrm>
            <a:off x="-3122" y="6588161"/>
            <a:ext cx="12195122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 defTabSz="457200">
              <a:defRPr sz="1000">
                <a:solidFill>
                  <a:srgbClr val="5F5F5F"/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algn="l"/>
            <a:r>
              <a:rPr lang="en-GB" i="1" dirty="0" err="1"/>
              <a:t>Int</a:t>
            </a:r>
            <a:r>
              <a:rPr lang="en-GB" i="1" dirty="0"/>
              <a:t> J </a:t>
            </a:r>
            <a:r>
              <a:rPr lang="en-GB" i="1" dirty="0" err="1"/>
              <a:t>Pharmacokinet</a:t>
            </a:r>
            <a:r>
              <a:rPr lang="en-GB" i="1" dirty="0"/>
              <a:t> </a:t>
            </a:r>
            <a:r>
              <a:rPr lang="en-GB" dirty="0"/>
              <a:t>2017; 2(2). ISSN 2053-0846 (in press) </a:t>
            </a:r>
          </a:p>
        </p:txBody>
      </p:sp>
      <p:sp>
        <p:nvSpPr>
          <p:cNvPr id="14" name="Title 8"/>
          <p:cNvSpPr txBox="1">
            <a:spLocks/>
          </p:cNvSpPr>
          <p:nvPr/>
        </p:nvSpPr>
        <p:spPr>
          <a:xfrm>
            <a:off x="165315" y="2526386"/>
            <a:ext cx="2789019" cy="257255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In hemophilia, PK variability is high among subjects and low within subjects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603197" y="2326105"/>
            <a:ext cx="2700000" cy="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611219" y="4403558"/>
            <a:ext cx="2700000" cy="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402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 txBox="1">
            <a:spLocks/>
          </p:cNvSpPr>
          <p:nvPr/>
        </p:nvSpPr>
        <p:spPr>
          <a:xfrm>
            <a:off x="104962" y="2618950"/>
            <a:ext cx="3274342" cy="147571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 err="1"/>
              <a:t>Intersubject</a:t>
            </a:r>
            <a:r>
              <a:rPr lang="en-GB" dirty="0"/>
              <a:t> variability may be managed using a </a:t>
            </a:r>
            <a:r>
              <a:rPr lang="en-GB" dirty="0" err="1"/>
              <a:t>PopPK</a:t>
            </a:r>
            <a:r>
              <a:rPr lang="en-GB" dirty="0"/>
              <a:t> approach</a:t>
            </a:r>
          </a:p>
        </p:txBody>
      </p:sp>
      <p:sp>
        <p:nvSpPr>
          <p:cNvPr id="7" name="Rectangle 6"/>
          <p:cNvSpPr/>
          <p:nvPr/>
        </p:nvSpPr>
        <p:spPr>
          <a:xfrm>
            <a:off x="3918585" y="6553197"/>
            <a:ext cx="1637731" cy="26003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en-GB" dirty="0" err="1"/>
          </a:p>
        </p:txBody>
      </p:sp>
      <p:sp>
        <p:nvSpPr>
          <p:cNvPr id="8" name="Fußzeilenplatzhalter 3"/>
          <p:cNvSpPr txBox="1">
            <a:spLocks/>
          </p:cNvSpPr>
          <p:nvPr/>
        </p:nvSpPr>
        <p:spPr bwMode="gray">
          <a:xfrm>
            <a:off x="-3122" y="6588161"/>
            <a:ext cx="12195122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 defTabSz="457200">
              <a:defRPr sz="1000">
                <a:solidFill>
                  <a:srgbClr val="5F5F5F"/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algn="l"/>
            <a:r>
              <a:rPr lang="en-GB" i="1" dirty="0" err="1"/>
              <a:t>Int</a:t>
            </a:r>
            <a:r>
              <a:rPr lang="en-GB" i="1" dirty="0"/>
              <a:t> J </a:t>
            </a:r>
            <a:r>
              <a:rPr lang="en-GB" i="1" dirty="0" err="1"/>
              <a:t>Pharmacokinet</a:t>
            </a:r>
            <a:r>
              <a:rPr lang="en-GB" i="1" dirty="0"/>
              <a:t> </a:t>
            </a:r>
            <a:r>
              <a:rPr lang="en-GB" dirty="0"/>
              <a:t>2017; 2(2). ISSN 2053-0846 (in press)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375" t="4100" r="1761" b="3890"/>
          <a:stretch/>
        </p:blipFill>
        <p:spPr>
          <a:xfrm rot="5400000">
            <a:off x="4707369" y="-551379"/>
            <a:ext cx="6617368" cy="7919800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dash"/>
          </a:ln>
        </p:spPr>
      </p:pic>
      <p:sp>
        <p:nvSpPr>
          <p:cNvPr id="11" name="Freeform: Shape 10"/>
          <p:cNvSpPr/>
          <p:nvPr/>
        </p:nvSpPr>
        <p:spPr>
          <a:xfrm>
            <a:off x="4458318" y="3286273"/>
            <a:ext cx="2247569" cy="874819"/>
          </a:xfrm>
          <a:custGeom>
            <a:avLst/>
            <a:gdLst>
              <a:gd name="connsiteX0" fmla="*/ 0 w 2247569"/>
              <a:gd name="connsiteY0" fmla="*/ 0 h 874819"/>
              <a:gd name="connsiteX1" fmla="*/ 151075 w 2247569"/>
              <a:gd name="connsiteY1" fmla="*/ 180230 h 874819"/>
              <a:gd name="connsiteX2" fmla="*/ 349857 w 2247569"/>
              <a:gd name="connsiteY2" fmla="*/ 402866 h 874819"/>
              <a:gd name="connsiteX3" fmla="*/ 500932 w 2247569"/>
              <a:gd name="connsiteY3" fmla="*/ 540689 h 874819"/>
              <a:gd name="connsiteX4" fmla="*/ 636104 w 2247569"/>
              <a:gd name="connsiteY4" fmla="*/ 622852 h 874819"/>
              <a:gd name="connsiteX5" fmla="*/ 922351 w 2247569"/>
              <a:gd name="connsiteY5" fmla="*/ 744772 h 874819"/>
              <a:gd name="connsiteX6" fmla="*/ 1264257 w 2247569"/>
              <a:gd name="connsiteY6" fmla="*/ 813684 h 874819"/>
              <a:gd name="connsiteX7" fmla="*/ 1733384 w 2247569"/>
              <a:gd name="connsiteY7" fmla="*/ 861392 h 874819"/>
              <a:gd name="connsiteX8" fmla="*/ 2064689 w 2247569"/>
              <a:gd name="connsiteY8" fmla="*/ 874644 h 874819"/>
              <a:gd name="connsiteX9" fmla="*/ 2247569 w 2247569"/>
              <a:gd name="connsiteY9" fmla="*/ 869343 h 874819"/>
              <a:gd name="connsiteX10" fmla="*/ 2247569 w 2247569"/>
              <a:gd name="connsiteY10" fmla="*/ 869343 h 87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47569" h="874819">
                <a:moveTo>
                  <a:pt x="0" y="0"/>
                </a:moveTo>
                <a:cubicBezTo>
                  <a:pt x="46383" y="56543"/>
                  <a:pt x="92766" y="113086"/>
                  <a:pt x="151075" y="180230"/>
                </a:cubicBezTo>
                <a:cubicBezTo>
                  <a:pt x="209384" y="247374"/>
                  <a:pt x="291548" y="342790"/>
                  <a:pt x="349857" y="402866"/>
                </a:cubicBezTo>
                <a:cubicBezTo>
                  <a:pt x="408166" y="462942"/>
                  <a:pt x="453224" y="504025"/>
                  <a:pt x="500932" y="540689"/>
                </a:cubicBezTo>
                <a:cubicBezTo>
                  <a:pt x="548640" y="577353"/>
                  <a:pt x="565867" y="588838"/>
                  <a:pt x="636104" y="622852"/>
                </a:cubicBezTo>
                <a:cubicBezTo>
                  <a:pt x="706341" y="656866"/>
                  <a:pt x="817659" y="712967"/>
                  <a:pt x="922351" y="744772"/>
                </a:cubicBezTo>
                <a:cubicBezTo>
                  <a:pt x="1027043" y="776577"/>
                  <a:pt x="1129085" y="794247"/>
                  <a:pt x="1264257" y="813684"/>
                </a:cubicBezTo>
                <a:cubicBezTo>
                  <a:pt x="1399429" y="833121"/>
                  <a:pt x="1599979" y="851232"/>
                  <a:pt x="1733384" y="861392"/>
                </a:cubicBezTo>
                <a:cubicBezTo>
                  <a:pt x="1866789" y="871552"/>
                  <a:pt x="1978992" y="873319"/>
                  <a:pt x="2064689" y="874644"/>
                </a:cubicBezTo>
                <a:cubicBezTo>
                  <a:pt x="2150386" y="875969"/>
                  <a:pt x="2247569" y="869343"/>
                  <a:pt x="2247569" y="869343"/>
                </a:cubicBezTo>
                <a:lnTo>
                  <a:pt x="2247569" y="869343"/>
                </a:lnTo>
              </a:path>
            </a:pathLst>
          </a:cu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/>
          <p:cNvSpPr/>
          <p:nvPr/>
        </p:nvSpPr>
        <p:spPr>
          <a:xfrm>
            <a:off x="4468095" y="2693901"/>
            <a:ext cx="2637182" cy="1465690"/>
          </a:xfrm>
          <a:custGeom>
            <a:avLst/>
            <a:gdLst>
              <a:gd name="connsiteX0" fmla="*/ 0 w 2637182"/>
              <a:gd name="connsiteY0" fmla="*/ 0 h 1465690"/>
              <a:gd name="connsiteX1" fmla="*/ 100716 w 2637182"/>
              <a:gd name="connsiteY1" fmla="*/ 283596 h 1465690"/>
              <a:gd name="connsiteX2" fmla="*/ 159026 w 2637182"/>
              <a:gd name="connsiteY2" fmla="*/ 442622 h 1465690"/>
              <a:gd name="connsiteX3" fmla="*/ 275645 w 2637182"/>
              <a:gd name="connsiteY3" fmla="*/ 691763 h 1465690"/>
              <a:gd name="connsiteX4" fmla="*/ 336605 w 2637182"/>
              <a:gd name="connsiteY4" fmla="*/ 795130 h 1465690"/>
              <a:gd name="connsiteX5" fmla="*/ 410817 w 2637182"/>
              <a:gd name="connsiteY5" fmla="*/ 887895 h 1465690"/>
              <a:gd name="connsiteX6" fmla="*/ 461176 w 2637182"/>
              <a:gd name="connsiteY6" fmla="*/ 946205 h 1465690"/>
              <a:gd name="connsiteX7" fmla="*/ 540689 w 2637182"/>
              <a:gd name="connsiteY7" fmla="*/ 1004514 h 1465690"/>
              <a:gd name="connsiteX8" fmla="*/ 641405 w 2637182"/>
              <a:gd name="connsiteY8" fmla="*/ 1070775 h 1465690"/>
              <a:gd name="connsiteX9" fmla="*/ 795130 w 2637182"/>
              <a:gd name="connsiteY9" fmla="*/ 1152939 h 1465690"/>
              <a:gd name="connsiteX10" fmla="*/ 980661 w 2637182"/>
              <a:gd name="connsiteY10" fmla="*/ 1221850 h 1465690"/>
              <a:gd name="connsiteX11" fmla="*/ 1213899 w 2637182"/>
              <a:gd name="connsiteY11" fmla="*/ 1296062 h 1465690"/>
              <a:gd name="connsiteX12" fmla="*/ 1380876 w 2637182"/>
              <a:gd name="connsiteY12" fmla="*/ 1322567 h 1465690"/>
              <a:gd name="connsiteX13" fmla="*/ 1463040 w 2637182"/>
              <a:gd name="connsiteY13" fmla="*/ 1343770 h 1465690"/>
              <a:gd name="connsiteX14" fmla="*/ 1611464 w 2637182"/>
              <a:gd name="connsiteY14" fmla="*/ 1370274 h 1465690"/>
              <a:gd name="connsiteX15" fmla="*/ 1754588 w 2637182"/>
              <a:gd name="connsiteY15" fmla="*/ 1388827 h 1465690"/>
              <a:gd name="connsiteX16" fmla="*/ 1918915 w 2637182"/>
              <a:gd name="connsiteY16" fmla="*/ 1412681 h 1465690"/>
              <a:gd name="connsiteX17" fmla="*/ 2125649 w 2637182"/>
              <a:gd name="connsiteY17" fmla="*/ 1436535 h 1465690"/>
              <a:gd name="connsiteX18" fmla="*/ 2305878 w 2637182"/>
              <a:gd name="connsiteY18" fmla="*/ 1444487 h 1465690"/>
              <a:gd name="connsiteX19" fmla="*/ 2637182 w 2637182"/>
              <a:gd name="connsiteY19" fmla="*/ 1465690 h 1465690"/>
              <a:gd name="connsiteX20" fmla="*/ 2637182 w 2637182"/>
              <a:gd name="connsiteY20" fmla="*/ 1465690 h 146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37182" h="1465690">
                <a:moveTo>
                  <a:pt x="0" y="0"/>
                </a:moveTo>
                <a:cubicBezTo>
                  <a:pt x="37106" y="104913"/>
                  <a:pt x="74212" y="209826"/>
                  <a:pt x="100716" y="283596"/>
                </a:cubicBezTo>
                <a:cubicBezTo>
                  <a:pt x="127220" y="357366"/>
                  <a:pt x="129871" y="374594"/>
                  <a:pt x="159026" y="442622"/>
                </a:cubicBezTo>
                <a:cubicBezTo>
                  <a:pt x="188181" y="510650"/>
                  <a:pt x="246049" y="633012"/>
                  <a:pt x="275645" y="691763"/>
                </a:cubicBezTo>
                <a:cubicBezTo>
                  <a:pt x="305242" y="750514"/>
                  <a:pt x="314076" y="762441"/>
                  <a:pt x="336605" y="795130"/>
                </a:cubicBezTo>
                <a:cubicBezTo>
                  <a:pt x="359134" y="827819"/>
                  <a:pt x="390055" y="862716"/>
                  <a:pt x="410817" y="887895"/>
                </a:cubicBezTo>
                <a:cubicBezTo>
                  <a:pt x="431579" y="913074"/>
                  <a:pt x="439531" y="926769"/>
                  <a:pt x="461176" y="946205"/>
                </a:cubicBezTo>
                <a:cubicBezTo>
                  <a:pt x="482821" y="965641"/>
                  <a:pt x="510651" y="983752"/>
                  <a:pt x="540689" y="1004514"/>
                </a:cubicBezTo>
                <a:cubicBezTo>
                  <a:pt x="570727" y="1025276"/>
                  <a:pt x="598998" y="1046038"/>
                  <a:pt x="641405" y="1070775"/>
                </a:cubicBezTo>
                <a:cubicBezTo>
                  <a:pt x="683812" y="1095512"/>
                  <a:pt x="738587" y="1127760"/>
                  <a:pt x="795130" y="1152939"/>
                </a:cubicBezTo>
                <a:cubicBezTo>
                  <a:pt x="851673" y="1178118"/>
                  <a:pt x="910866" y="1197996"/>
                  <a:pt x="980661" y="1221850"/>
                </a:cubicBezTo>
                <a:cubicBezTo>
                  <a:pt x="1050456" y="1245704"/>
                  <a:pt x="1147197" y="1279276"/>
                  <a:pt x="1213899" y="1296062"/>
                </a:cubicBezTo>
                <a:cubicBezTo>
                  <a:pt x="1280601" y="1312848"/>
                  <a:pt x="1339353" y="1314616"/>
                  <a:pt x="1380876" y="1322567"/>
                </a:cubicBezTo>
                <a:cubicBezTo>
                  <a:pt x="1422400" y="1330518"/>
                  <a:pt x="1424609" y="1335819"/>
                  <a:pt x="1463040" y="1343770"/>
                </a:cubicBezTo>
                <a:cubicBezTo>
                  <a:pt x="1501471" y="1351721"/>
                  <a:pt x="1562873" y="1362765"/>
                  <a:pt x="1611464" y="1370274"/>
                </a:cubicBezTo>
                <a:cubicBezTo>
                  <a:pt x="1660055" y="1377783"/>
                  <a:pt x="1754588" y="1388827"/>
                  <a:pt x="1754588" y="1388827"/>
                </a:cubicBezTo>
                <a:cubicBezTo>
                  <a:pt x="1805830" y="1395895"/>
                  <a:pt x="1857072" y="1404730"/>
                  <a:pt x="1918915" y="1412681"/>
                </a:cubicBezTo>
                <a:cubicBezTo>
                  <a:pt x="1980759" y="1420632"/>
                  <a:pt x="2061155" y="1431234"/>
                  <a:pt x="2125649" y="1436535"/>
                </a:cubicBezTo>
                <a:cubicBezTo>
                  <a:pt x="2190143" y="1441836"/>
                  <a:pt x="2305878" y="1444487"/>
                  <a:pt x="2305878" y="1444487"/>
                </a:cubicBezTo>
                <a:lnTo>
                  <a:pt x="2637182" y="1465690"/>
                </a:lnTo>
                <a:lnTo>
                  <a:pt x="2637182" y="1465690"/>
                </a:lnTo>
              </a:path>
            </a:pathLst>
          </a:cu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/>
          <p:cNvSpPr/>
          <p:nvPr/>
        </p:nvSpPr>
        <p:spPr>
          <a:xfrm>
            <a:off x="4474203" y="435196"/>
            <a:ext cx="1977039" cy="1512656"/>
          </a:xfrm>
          <a:custGeom>
            <a:avLst/>
            <a:gdLst>
              <a:gd name="connsiteX0" fmla="*/ 0 w 1977039"/>
              <a:gd name="connsiteY0" fmla="*/ 0 h 1512656"/>
              <a:gd name="connsiteX1" fmla="*/ 107577 w 1977039"/>
              <a:gd name="connsiteY1" fmla="*/ 391187 h 1512656"/>
              <a:gd name="connsiteX2" fmla="*/ 176034 w 1977039"/>
              <a:gd name="connsiteY2" fmla="*/ 586780 h 1512656"/>
              <a:gd name="connsiteX3" fmla="*/ 249382 w 1977039"/>
              <a:gd name="connsiteY3" fmla="*/ 733476 h 1512656"/>
              <a:gd name="connsiteX4" fmla="*/ 430306 w 1977039"/>
              <a:gd name="connsiteY4" fmla="*/ 1012197 h 1512656"/>
              <a:gd name="connsiteX5" fmla="*/ 611230 w 1977039"/>
              <a:gd name="connsiteY5" fmla="*/ 1163782 h 1512656"/>
              <a:gd name="connsiteX6" fmla="*/ 836163 w 1977039"/>
              <a:gd name="connsiteY6" fmla="*/ 1276248 h 1512656"/>
              <a:gd name="connsiteX7" fmla="*/ 1075765 w 1977039"/>
              <a:gd name="connsiteY7" fmla="*/ 1359375 h 1512656"/>
              <a:gd name="connsiteX8" fmla="*/ 1344706 w 1977039"/>
              <a:gd name="connsiteY8" fmla="*/ 1437613 h 1512656"/>
              <a:gd name="connsiteX9" fmla="*/ 1887478 w 1977039"/>
              <a:gd name="connsiteY9" fmla="*/ 1506070 h 1512656"/>
              <a:gd name="connsiteX10" fmla="*/ 1970606 w 1977039"/>
              <a:gd name="connsiteY10" fmla="*/ 1506070 h 151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7039" h="1512656">
                <a:moveTo>
                  <a:pt x="0" y="0"/>
                </a:moveTo>
                <a:cubicBezTo>
                  <a:pt x="39119" y="146695"/>
                  <a:pt x="78238" y="293390"/>
                  <a:pt x="107577" y="391187"/>
                </a:cubicBezTo>
                <a:cubicBezTo>
                  <a:pt x="136916" y="488984"/>
                  <a:pt x="152400" y="529732"/>
                  <a:pt x="176034" y="586780"/>
                </a:cubicBezTo>
                <a:cubicBezTo>
                  <a:pt x="199668" y="643828"/>
                  <a:pt x="207003" y="662573"/>
                  <a:pt x="249382" y="733476"/>
                </a:cubicBezTo>
                <a:cubicBezTo>
                  <a:pt x="291761" y="804379"/>
                  <a:pt x="369998" y="940479"/>
                  <a:pt x="430306" y="1012197"/>
                </a:cubicBezTo>
                <a:cubicBezTo>
                  <a:pt x="490614" y="1083915"/>
                  <a:pt x="543587" y="1119774"/>
                  <a:pt x="611230" y="1163782"/>
                </a:cubicBezTo>
                <a:cubicBezTo>
                  <a:pt x="678873" y="1207790"/>
                  <a:pt x="758741" y="1243649"/>
                  <a:pt x="836163" y="1276248"/>
                </a:cubicBezTo>
                <a:cubicBezTo>
                  <a:pt x="913585" y="1308847"/>
                  <a:pt x="991008" y="1332481"/>
                  <a:pt x="1075765" y="1359375"/>
                </a:cubicBezTo>
                <a:cubicBezTo>
                  <a:pt x="1160522" y="1386269"/>
                  <a:pt x="1209421" y="1413164"/>
                  <a:pt x="1344706" y="1437613"/>
                </a:cubicBezTo>
                <a:cubicBezTo>
                  <a:pt x="1479991" y="1462062"/>
                  <a:pt x="1783162" y="1494661"/>
                  <a:pt x="1887478" y="1506070"/>
                </a:cubicBezTo>
                <a:cubicBezTo>
                  <a:pt x="1991794" y="1517479"/>
                  <a:pt x="1981200" y="1511774"/>
                  <a:pt x="1970606" y="1506070"/>
                </a:cubicBezTo>
              </a:path>
            </a:pathLst>
          </a:cu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/>
          <p:cNvSpPr/>
          <p:nvPr/>
        </p:nvSpPr>
        <p:spPr>
          <a:xfrm>
            <a:off x="4474203" y="860612"/>
            <a:ext cx="1955936" cy="1105104"/>
          </a:xfrm>
          <a:custGeom>
            <a:avLst/>
            <a:gdLst>
              <a:gd name="connsiteX0" fmla="*/ 0 w 1955936"/>
              <a:gd name="connsiteY0" fmla="*/ 0 h 1105104"/>
              <a:gd name="connsiteX1" fmla="*/ 68458 w 1955936"/>
              <a:gd name="connsiteY1" fmla="*/ 132025 h 1105104"/>
              <a:gd name="connsiteX2" fmla="*/ 185814 w 1955936"/>
              <a:gd name="connsiteY2" fmla="*/ 347178 h 1105104"/>
              <a:gd name="connsiteX3" fmla="*/ 259162 w 1955936"/>
              <a:gd name="connsiteY3" fmla="*/ 493874 h 1105104"/>
              <a:gd name="connsiteX4" fmla="*/ 381408 w 1955936"/>
              <a:gd name="connsiteY4" fmla="*/ 621009 h 1105104"/>
              <a:gd name="connsiteX5" fmla="*/ 532993 w 1955936"/>
              <a:gd name="connsiteY5" fmla="*/ 792154 h 1105104"/>
              <a:gd name="connsiteX6" fmla="*/ 704137 w 1955936"/>
              <a:gd name="connsiteY6" fmla="*/ 885061 h 1105104"/>
              <a:gd name="connsiteX7" fmla="*/ 914400 w 1955936"/>
              <a:gd name="connsiteY7" fmla="*/ 968188 h 1105104"/>
              <a:gd name="connsiteX8" fmla="*/ 1119773 w 1955936"/>
              <a:gd name="connsiteY8" fmla="*/ 1017086 h 1105104"/>
              <a:gd name="connsiteX9" fmla="*/ 1408274 w 1955936"/>
              <a:gd name="connsiteY9" fmla="*/ 1080654 h 1105104"/>
              <a:gd name="connsiteX10" fmla="*/ 1726114 w 1955936"/>
              <a:gd name="connsiteY10" fmla="*/ 1090434 h 1105104"/>
              <a:gd name="connsiteX11" fmla="*/ 1955936 w 1955936"/>
              <a:gd name="connsiteY11" fmla="*/ 1105104 h 1105104"/>
              <a:gd name="connsiteX12" fmla="*/ 1955936 w 1955936"/>
              <a:gd name="connsiteY12" fmla="*/ 1105104 h 110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5936" h="1105104">
                <a:moveTo>
                  <a:pt x="0" y="0"/>
                </a:moveTo>
                <a:cubicBezTo>
                  <a:pt x="19152" y="37081"/>
                  <a:pt x="37489" y="74162"/>
                  <a:pt x="68458" y="132025"/>
                </a:cubicBezTo>
                <a:cubicBezTo>
                  <a:pt x="99427" y="189888"/>
                  <a:pt x="154030" y="286870"/>
                  <a:pt x="185814" y="347178"/>
                </a:cubicBezTo>
                <a:cubicBezTo>
                  <a:pt x="217598" y="407486"/>
                  <a:pt x="226563" y="448236"/>
                  <a:pt x="259162" y="493874"/>
                </a:cubicBezTo>
                <a:cubicBezTo>
                  <a:pt x="291761" y="539512"/>
                  <a:pt x="335770" y="571296"/>
                  <a:pt x="381408" y="621009"/>
                </a:cubicBezTo>
                <a:cubicBezTo>
                  <a:pt x="427046" y="670722"/>
                  <a:pt x="479205" y="748145"/>
                  <a:pt x="532993" y="792154"/>
                </a:cubicBezTo>
                <a:cubicBezTo>
                  <a:pt x="586781" y="836163"/>
                  <a:pt x="640569" y="855722"/>
                  <a:pt x="704137" y="885061"/>
                </a:cubicBezTo>
                <a:cubicBezTo>
                  <a:pt x="767705" y="914400"/>
                  <a:pt x="845127" y="946184"/>
                  <a:pt x="914400" y="968188"/>
                </a:cubicBezTo>
                <a:cubicBezTo>
                  <a:pt x="983673" y="990192"/>
                  <a:pt x="1119773" y="1017086"/>
                  <a:pt x="1119773" y="1017086"/>
                </a:cubicBezTo>
                <a:cubicBezTo>
                  <a:pt x="1202085" y="1035830"/>
                  <a:pt x="1307217" y="1068429"/>
                  <a:pt x="1408274" y="1080654"/>
                </a:cubicBezTo>
                <a:cubicBezTo>
                  <a:pt x="1509331" y="1092879"/>
                  <a:pt x="1634837" y="1086359"/>
                  <a:pt x="1726114" y="1090434"/>
                </a:cubicBezTo>
                <a:cubicBezTo>
                  <a:pt x="1817391" y="1094509"/>
                  <a:pt x="1955936" y="1105104"/>
                  <a:pt x="1955936" y="1105104"/>
                </a:cubicBezTo>
                <a:lnTo>
                  <a:pt x="1955936" y="1105104"/>
                </a:lnTo>
              </a:path>
            </a:pathLst>
          </a:cu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/>
          <p:cNvSpPr/>
          <p:nvPr/>
        </p:nvSpPr>
        <p:spPr>
          <a:xfrm>
            <a:off x="8434973" y="537882"/>
            <a:ext cx="2518268" cy="1422944"/>
          </a:xfrm>
          <a:custGeom>
            <a:avLst/>
            <a:gdLst>
              <a:gd name="connsiteX0" fmla="*/ 0 w 2518268"/>
              <a:gd name="connsiteY0" fmla="*/ 0 h 1422944"/>
              <a:gd name="connsiteX1" fmla="*/ 102687 w 2518268"/>
              <a:gd name="connsiteY1" fmla="*/ 244492 h 1422944"/>
              <a:gd name="connsiteX2" fmla="*/ 229823 w 2518268"/>
              <a:gd name="connsiteY2" fmla="*/ 508544 h 1422944"/>
              <a:gd name="connsiteX3" fmla="*/ 361848 w 2518268"/>
              <a:gd name="connsiteY3" fmla="*/ 738366 h 1422944"/>
              <a:gd name="connsiteX4" fmla="*/ 498764 w 2518268"/>
              <a:gd name="connsiteY4" fmla="*/ 904621 h 1422944"/>
              <a:gd name="connsiteX5" fmla="*/ 611230 w 2518268"/>
              <a:gd name="connsiteY5" fmla="*/ 992638 h 1422944"/>
              <a:gd name="connsiteX6" fmla="*/ 723697 w 2518268"/>
              <a:gd name="connsiteY6" fmla="*/ 1056206 h 1422944"/>
              <a:gd name="connsiteX7" fmla="*/ 757925 w 2518268"/>
              <a:gd name="connsiteY7" fmla="*/ 1095324 h 1422944"/>
              <a:gd name="connsiteX8" fmla="*/ 948629 w 2518268"/>
              <a:gd name="connsiteY8" fmla="*/ 1178452 h 1422944"/>
              <a:gd name="connsiteX9" fmla="*/ 1168672 w 2518268"/>
              <a:gd name="connsiteY9" fmla="*/ 1251799 h 1422944"/>
              <a:gd name="connsiteX10" fmla="*/ 1378935 w 2518268"/>
              <a:gd name="connsiteY10" fmla="*/ 1300698 h 1422944"/>
              <a:gd name="connsiteX11" fmla="*/ 1667436 w 2518268"/>
              <a:gd name="connsiteY11" fmla="*/ 1339816 h 1422944"/>
              <a:gd name="connsiteX12" fmla="*/ 1907038 w 2518268"/>
              <a:gd name="connsiteY12" fmla="*/ 1369155 h 1422944"/>
              <a:gd name="connsiteX13" fmla="*/ 2288445 w 2518268"/>
              <a:gd name="connsiteY13" fmla="*/ 1408274 h 1422944"/>
              <a:gd name="connsiteX14" fmla="*/ 2518268 w 2518268"/>
              <a:gd name="connsiteY14" fmla="*/ 1422944 h 1422944"/>
              <a:gd name="connsiteX15" fmla="*/ 2518268 w 2518268"/>
              <a:gd name="connsiteY15" fmla="*/ 1422944 h 1422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18268" h="1422944">
                <a:moveTo>
                  <a:pt x="0" y="0"/>
                </a:moveTo>
                <a:cubicBezTo>
                  <a:pt x="32191" y="79867"/>
                  <a:pt x="64383" y="159735"/>
                  <a:pt x="102687" y="244492"/>
                </a:cubicBezTo>
                <a:cubicBezTo>
                  <a:pt x="140991" y="329249"/>
                  <a:pt x="186630" y="426232"/>
                  <a:pt x="229823" y="508544"/>
                </a:cubicBezTo>
                <a:cubicBezTo>
                  <a:pt x="273016" y="590856"/>
                  <a:pt x="317025" y="672353"/>
                  <a:pt x="361848" y="738366"/>
                </a:cubicBezTo>
                <a:cubicBezTo>
                  <a:pt x="406671" y="804379"/>
                  <a:pt x="457200" y="862242"/>
                  <a:pt x="498764" y="904621"/>
                </a:cubicBezTo>
                <a:cubicBezTo>
                  <a:pt x="540328" y="947000"/>
                  <a:pt x="573741" y="967374"/>
                  <a:pt x="611230" y="992638"/>
                </a:cubicBezTo>
                <a:cubicBezTo>
                  <a:pt x="648719" y="1017902"/>
                  <a:pt x="699248" y="1039092"/>
                  <a:pt x="723697" y="1056206"/>
                </a:cubicBezTo>
                <a:cubicBezTo>
                  <a:pt x="748146" y="1073320"/>
                  <a:pt x="720436" y="1074950"/>
                  <a:pt x="757925" y="1095324"/>
                </a:cubicBezTo>
                <a:cubicBezTo>
                  <a:pt x="795414" y="1115698"/>
                  <a:pt x="880171" y="1152373"/>
                  <a:pt x="948629" y="1178452"/>
                </a:cubicBezTo>
                <a:cubicBezTo>
                  <a:pt x="1017087" y="1204531"/>
                  <a:pt x="1096954" y="1231425"/>
                  <a:pt x="1168672" y="1251799"/>
                </a:cubicBezTo>
                <a:cubicBezTo>
                  <a:pt x="1240390" y="1272173"/>
                  <a:pt x="1295808" y="1286029"/>
                  <a:pt x="1378935" y="1300698"/>
                </a:cubicBezTo>
                <a:cubicBezTo>
                  <a:pt x="1462062" y="1315367"/>
                  <a:pt x="1667436" y="1339816"/>
                  <a:pt x="1667436" y="1339816"/>
                </a:cubicBezTo>
                <a:lnTo>
                  <a:pt x="1907038" y="1369155"/>
                </a:lnTo>
                <a:lnTo>
                  <a:pt x="2288445" y="1408274"/>
                </a:lnTo>
                <a:cubicBezTo>
                  <a:pt x="2390317" y="1417239"/>
                  <a:pt x="2518268" y="1422944"/>
                  <a:pt x="2518268" y="1422944"/>
                </a:cubicBezTo>
                <a:lnTo>
                  <a:pt x="2518268" y="1422944"/>
                </a:lnTo>
              </a:path>
            </a:pathLst>
          </a:cu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/>
          <p:cNvSpPr/>
          <p:nvPr/>
        </p:nvSpPr>
        <p:spPr>
          <a:xfrm>
            <a:off x="8434973" y="1119773"/>
            <a:ext cx="2493818" cy="860612"/>
          </a:xfrm>
          <a:custGeom>
            <a:avLst/>
            <a:gdLst>
              <a:gd name="connsiteX0" fmla="*/ 0 w 2493818"/>
              <a:gd name="connsiteY0" fmla="*/ 0 h 860612"/>
              <a:gd name="connsiteX1" fmla="*/ 161365 w 2493818"/>
              <a:gd name="connsiteY1" fmla="*/ 180924 h 860612"/>
              <a:gd name="connsiteX2" fmla="*/ 288501 w 2493818"/>
              <a:gd name="connsiteY2" fmla="*/ 288501 h 860612"/>
              <a:gd name="connsiteX3" fmla="*/ 386298 w 2493818"/>
              <a:gd name="connsiteY3" fmla="*/ 376518 h 860612"/>
              <a:gd name="connsiteX4" fmla="*/ 542772 w 2493818"/>
              <a:gd name="connsiteY4" fmla="*/ 488984 h 860612"/>
              <a:gd name="connsiteX5" fmla="*/ 777485 w 2493818"/>
              <a:gd name="connsiteY5" fmla="*/ 606340 h 860612"/>
              <a:gd name="connsiteX6" fmla="*/ 943739 w 2493818"/>
              <a:gd name="connsiteY6" fmla="*/ 684578 h 860612"/>
              <a:gd name="connsiteX7" fmla="*/ 1149113 w 2493818"/>
              <a:gd name="connsiteY7" fmla="*/ 743256 h 860612"/>
              <a:gd name="connsiteX8" fmla="*/ 1535410 w 2493818"/>
              <a:gd name="connsiteY8" fmla="*/ 816603 h 860612"/>
              <a:gd name="connsiteX9" fmla="*/ 1760343 w 2493818"/>
              <a:gd name="connsiteY9" fmla="*/ 836163 h 860612"/>
              <a:gd name="connsiteX10" fmla="*/ 2024394 w 2493818"/>
              <a:gd name="connsiteY10" fmla="*/ 850832 h 860612"/>
              <a:gd name="connsiteX11" fmla="*/ 2493818 w 2493818"/>
              <a:gd name="connsiteY11" fmla="*/ 860612 h 860612"/>
              <a:gd name="connsiteX12" fmla="*/ 2493818 w 2493818"/>
              <a:gd name="connsiteY12" fmla="*/ 860612 h 86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93818" h="860612">
                <a:moveTo>
                  <a:pt x="0" y="0"/>
                </a:moveTo>
                <a:cubicBezTo>
                  <a:pt x="56641" y="66420"/>
                  <a:pt x="113282" y="132841"/>
                  <a:pt x="161365" y="180924"/>
                </a:cubicBezTo>
                <a:cubicBezTo>
                  <a:pt x="209448" y="229007"/>
                  <a:pt x="251012" y="255902"/>
                  <a:pt x="288501" y="288501"/>
                </a:cubicBezTo>
                <a:cubicBezTo>
                  <a:pt x="325990" y="321100"/>
                  <a:pt x="343920" y="343104"/>
                  <a:pt x="386298" y="376518"/>
                </a:cubicBezTo>
                <a:cubicBezTo>
                  <a:pt x="428677" y="409932"/>
                  <a:pt x="477574" y="450680"/>
                  <a:pt x="542772" y="488984"/>
                </a:cubicBezTo>
                <a:cubicBezTo>
                  <a:pt x="607970" y="527288"/>
                  <a:pt x="710657" y="573741"/>
                  <a:pt x="777485" y="606340"/>
                </a:cubicBezTo>
                <a:cubicBezTo>
                  <a:pt x="844313" y="638939"/>
                  <a:pt x="881801" y="661759"/>
                  <a:pt x="943739" y="684578"/>
                </a:cubicBezTo>
                <a:cubicBezTo>
                  <a:pt x="1005677" y="707397"/>
                  <a:pt x="1050501" y="721252"/>
                  <a:pt x="1149113" y="743256"/>
                </a:cubicBezTo>
                <a:cubicBezTo>
                  <a:pt x="1247725" y="765260"/>
                  <a:pt x="1433538" y="801119"/>
                  <a:pt x="1535410" y="816603"/>
                </a:cubicBezTo>
                <a:cubicBezTo>
                  <a:pt x="1637282" y="832088"/>
                  <a:pt x="1678846" y="830458"/>
                  <a:pt x="1760343" y="836163"/>
                </a:cubicBezTo>
                <a:cubicBezTo>
                  <a:pt x="1841840" y="841868"/>
                  <a:pt x="1902148" y="846757"/>
                  <a:pt x="2024394" y="850832"/>
                </a:cubicBezTo>
                <a:cubicBezTo>
                  <a:pt x="2146640" y="854907"/>
                  <a:pt x="2493818" y="860612"/>
                  <a:pt x="2493818" y="860612"/>
                </a:cubicBezTo>
                <a:lnTo>
                  <a:pt x="2493818" y="860612"/>
                </a:lnTo>
              </a:path>
            </a:pathLst>
          </a:cu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: Shape 16"/>
          <p:cNvSpPr/>
          <p:nvPr/>
        </p:nvSpPr>
        <p:spPr>
          <a:xfrm>
            <a:off x="8439863" y="2576945"/>
            <a:ext cx="1882588" cy="1569639"/>
          </a:xfrm>
          <a:custGeom>
            <a:avLst/>
            <a:gdLst>
              <a:gd name="connsiteX0" fmla="*/ 0 w 1882588"/>
              <a:gd name="connsiteY0" fmla="*/ 0 h 1569639"/>
              <a:gd name="connsiteX1" fmla="*/ 63568 w 1882588"/>
              <a:gd name="connsiteY1" fmla="*/ 264052 h 1569639"/>
              <a:gd name="connsiteX2" fmla="*/ 117356 w 1882588"/>
              <a:gd name="connsiteY2" fmla="*/ 469425 h 1569639"/>
              <a:gd name="connsiteX3" fmla="*/ 156475 w 1882588"/>
              <a:gd name="connsiteY3" fmla="*/ 606341 h 1569639"/>
              <a:gd name="connsiteX4" fmla="*/ 254272 w 1882588"/>
              <a:gd name="connsiteY4" fmla="*/ 777485 h 1569639"/>
              <a:gd name="connsiteX5" fmla="*/ 332509 w 1882588"/>
              <a:gd name="connsiteY5" fmla="*/ 885061 h 1569639"/>
              <a:gd name="connsiteX6" fmla="*/ 479204 w 1882588"/>
              <a:gd name="connsiteY6" fmla="*/ 1021977 h 1569639"/>
              <a:gd name="connsiteX7" fmla="*/ 616120 w 1882588"/>
              <a:gd name="connsiteY7" fmla="*/ 1144223 h 1569639"/>
              <a:gd name="connsiteX8" fmla="*/ 728586 w 1882588"/>
              <a:gd name="connsiteY8" fmla="*/ 1217571 h 1569639"/>
              <a:gd name="connsiteX9" fmla="*/ 894841 w 1882588"/>
              <a:gd name="connsiteY9" fmla="*/ 1315367 h 1569639"/>
              <a:gd name="connsiteX10" fmla="*/ 1070875 w 1882588"/>
              <a:gd name="connsiteY10" fmla="*/ 1383825 h 1569639"/>
              <a:gd name="connsiteX11" fmla="*/ 1202901 w 1882588"/>
              <a:gd name="connsiteY11" fmla="*/ 1413164 h 1569639"/>
              <a:gd name="connsiteX12" fmla="*/ 1290918 w 1882588"/>
              <a:gd name="connsiteY12" fmla="*/ 1442503 h 1569639"/>
              <a:gd name="connsiteX13" fmla="*/ 1554969 w 1882588"/>
              <a:gd name="connsiteY13" fmla="*/ 1491402 h 1569639"/>
              <a:gd name="connsiteX14" fmla="*/ 1882588 w 1882588"/>
              <a:gd name="connsiteY14" fmla="*/ 1569639 h 1569639"/>
              <a:gd name="connsiteX15" fmla="*/ 1882588 w 1882588"/>
              <a:gd name="connsiteY15" fmla="*/ 1569639 h 1569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82588" h="1569639">
                <a:moveTo>
                  <a:pt x="0" y="0"/>
                </a:moveTo>
                <a:cubicBezTo>
                  <a:pt x="22004" y="92907"/>
                  <a:pt x="44009" y="185815"/>
                  <a:pt x="63568" y="264052"/>
                </a:cubicBezTo>
                <a:cubicBezTo>
                  <a:pt x="83127" y="342289"/>
                  <a:pt x="101872" y="412377"/>
                  <a:pt x="117356" y="469425"/>
                </a:cubicBezTo>
                <a:cubicBezTo>
                  <a:pt x="132841" y="526473"/>
                  <a:pt x="133656" y="554998"/>
                  <a:pt x="156475" y="606341"/>
                </a:cubicBezTo>
                <a:cubicBezTo>
                  <a:pt x="179294" y="657684"/>
                  <a:pt x="224933" y="731032"/>
                  <a:pt x="254272" y="777485"/>
                </a:cubicBezTo>
                <a:cubicBezTo>
                  <a:pt x="283611" y="823938"/>
                  <a:pt x="295020" y="844312"/>
                  <a:pt x="332509" y="885061"/>
                </a:cubicBezTo>
                <a:cubicBezTo>
                  <a:pt x="369998" y="925810"/>
                  <a:pt x="431936" y="978783"/>
                  <a:pt x="479204" y="1021977"/>
                </a:cubicBezTo>
                <a:cubicBezTo>
                  <a:pt x="526473" y="1065171"/>
                  <a:pt x="574556" y="1111624"/>
                  <a:pt x="616120" y="1144223"/>
                </a:cubicBezTo>
                <a:cubicBezTo>
                  <a:pt x="657684" y="1176822"/>
                  <a:pt x="682132" y="1189047"/>
                  <a:pt x="728586" y="1217571"/>
                </a:cubicBezTo>
                <a:cubicBezTo>
                  <a:pt x="775040" y="1246095"/>
                  <a:pt x="837793" y="1287658"/>
                  <a:pt x="894841" y="1315367"/>
                </a:cubicBezTo>
                <a:cubicBezTo>
                  <a:pt x="951889" y="1343076"/>
                  <a:pt x="1019532" y="1367526"/>
                  <a:pt x="1070875" y="1383825"/>
                </a:cubicBezTo>
                <a:cubicBezTo>
                  <a:pt x="1122218" y="1400124"/>
                  <a:pt x="1166227" y="1403384"/>
                  <a:pt x="1202901" y="1413164"/>
                </a:cubicBezTo>
                <a:cubicBezTo>
                  <a:pt x="1239575" y="1422944"/>
                  <a:pt x="1232240" y="1429463"/>
                  <a:pt x="1290918" y="1442503"/>
                </a:cubicBezTo>
                <a:cubicBezTo>
                  <a:pt x="1349596" y="1455543"/>
                  <a:pt x="1456357" y="1470213"/>
                  <a:pt x="1554969" y="1491402"/>
                </a:cubicBezTo>
                <a:cubicBezTo>
                  <a:pt x="1653581" y="1512591"/>
                  <a:pt x="1882588" y="1569639"/>
                  <a:pt x="1882588" y="1569639"/>
                </a:cubicBezTo>
                <a:lnTo>
                  <a:pt x="1882588" y="1569639"/>
                </a:lnTo>
              </a:path>
            </a:pathLst>
          </a:cu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: Shape 17"/>
          <p:cNvSpPr/>
          <p:nvPr/>
        </p:nvSpPr>
        <p:spPr>
          <a:xfrm>
            <a:off x="8430083" y="3481566"/>
            <a:ext cx="1902148" cy="669988"/>
          </a:xfrm>
          <a:custGeom>
            <a:avLst/>
            <a:gdLst>
              <a:gd name="connsiteX0" fmla="*/ 0 w 1902148"/>
              <a:gd name="connsiteY0" fmla="*/ 0 h 669988"/>
              <a:gd name="connsiteX1" fmla="*/ 136916 w 1902148"/>
              <a:gd name="connsiteY1" fmla="*/ 102686 h 669988"/>
              <a:gd name="connsiteX2" fmla="*/ 283611 w 1902148"/>
              <a:gd name="connsiteY2" fmla="*/ 254271 h 669988"/>
              <a:gd name="connsiteX3" fmla="*/ 391188 w 1902148"/>
              <a:gd name="connsiteY3" fmla="*/ 327619 h 669988"/>
              <a:gd name="connsiteX4" fmla="*/ 655239 w 1902148"/>
              <a:gd name="connsiteY4" fmla="*/ 469424 h 669988"/>
              <a:gd name="connsiteX5" fmla="*/ 845943 w 1902148"/>
              <a:gd name="connsiteY5" fmla="*/ 518323 h 669988"/>
              <a:gd name="connsiteX6" fmla="*/ 953519 w 1902148"/>
              <a:gd name="connsiteY6" fmla="*/ 557441 h 669988"/>
              <a:gd name="connsiteX7" fmla="*/ 1217570 w 1902148"/>
              <a:gd name="connsiteY7" fmla="*/ 601450 h 669988"/>
              <a:gd name="connsiteX8" fmla="*/ 1569639 w 1902148"/>
              <a:gd name="connsiteY8" fmla="*/ 660128 h 669988"/>
              <a:gd name="connsiteX9" fmla="*/ 1902148 w 1902148"/>
              <a:gd name="connsiteY9" fmla="*/ 669908 h 669988"/>
              <a:gd name="connsiteX10" fmla="*/ 1902148 w 1902148"/>
              <a:gd name="connsiteY10" fmla="*/ 669908 h 66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2148" h="669988">
                <a:moveTo>
                  <a:pt x="0" y="0"/>
                </a:moveTo>
                <a:cubicBezTo>
                  <a:pt x="44824" y="30154"/>
                  <a:pt x="89648" y="60308"/>
                  <a:pt x="136916" y="102686"/>
                </a:cubicBezTo>
                <a:cubicBezTo>
                  <a:pt x="184184" y="145064"/>
                  <a:pt x="241232" y="216782"/>
                  <a:pt x="283611" y="254271"/>
                </a:cubicBezTo>
                <a:cubicBezTo>
                  <a:pt x="325990" y="291760"/>
                  <a:pt x="329250" y="291760"/>
                  <a:pt x="391188" y="327619"/>
                </a:cubicBezTo>
                <a:cubicBezTo>
                  <a:pt x="453126" y="363478"/>
                  <a:pt x="579447" y="437640"/>
                  <a:pt x="655239" y="469424"/>
                </a:cubicBezTo>
                <a:cubicBezTo>
                  <a:pt x="731032" y="501208"/>
                  <a:pt x="796230" y="503654"/>
                  <a:pt x="845943" y="518323"/>
                </a:cubicBezTo>
                <a:cubicBezTo>
                  <a:pt x="895656" y="532993"/>
                  <a:pt x="891581" y="543587"/>
                  <a:pt x="953519" y="557441"/>
                </a:cubicBezTo>
                <a:cubicBezTo>
                  <a:pt x="1015457" y="571295"/>
                  <a:pt x="1217570" y="601450"/>
                  <a:pt x="1217570" y="601450"/>
                </a:cubicBezTo>
                <a:cubicBezTo>
                  <a:pt x="1320257" y="618564"/>
                  <a:pt x="1455543" y="648718"/>
                  <a:pt x="1569639" y="660128"/>
                </a:cubicBezTo>
                <a:cubicBezTo>
                  <a:pt x="1683735" y="671538"/>
                  <a:pt x="1902148" y="669908"/>
                  <a:pt x="1902148" y="669908"/>
                </a:cubicBezTo>
                <a:lnTo>
                  <a:pt x="1902148" y="669908"/>
                </a:lnTo>
              </a:path>
            </a:pathLst>
          </a:cu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: Shape 18"/>
          <p:cNvSpPr/>
          <p:nvPr/>
        </p:nvSpPr>
        <p:spPr>
          <a:xfrm>
            <a:off x="4488873" y="5100103"/>
            <a:ext cx="3491345" cy="1295807"/>
          </a:xfrm>
          <a:custGeom>
            <a:avLst/>
            <a:gdLst>
              <a:gd name="connsiteX0" fmla="*/ 0 w 3491345"/>
              <a:gd name="connsiteY0" fmla="*/ 0 h 1295807"/>
              <a:gd name="connsiteX1" fmla="*/ 244492 w 3491345"/>
              <a:gd name="connsiteY1" fmla="*/ 308060 h 1295807"/>
              <a:gd name="connsiteX2" fmla="*/ 459645 w 3491345"/>
              <a:gd name="connsiteY2" fmla="*/ 518323 h 1295807"/>
              <a:gd name="connsiteX3" fmla="*/ 625899 w 3491345"/>
              <a:gd name="connsiteY3" fmla="*/ 650348 h 1295807"/>
              <a:gd name="connsiteX4" fmla="*/ 811713 w 3491345"/>
              <a:gd name="connsiteY4" fmla="*/ 797044 h 1295807"/>
              <a:gd name="connsiteX5" fmla="*/ 1061095 w 3491345"/>
              <a:gd name="connsiteY5" fmla="*/ 914400 h 1295807"/>
              <a:gd name="connsiteX6" fmla="*/ 1354485 w 3491345"/>
              <a:gd name="connsiteY6" fmla="*/ 1026866 h 1295807"/>
              <a:gd name="connsiteX7" fmla="*/ 1515850 w 3491345"/>
              <a:gd name="connsiteY7" fmla="*/ 1070875 h 1295807"/>
              <a:gd name="connsiteX8" fmla="*/ 1814130 w 3491345"/>
              <a:gd name="connsiteY8" fmla="*/ 1144222 h 1295807"/>
              <a:gd name="connsiteX9" fmla="*/ 1999944 w 3491345"/>
              <a:gd name="connsiteY9" fmla="*/ 1168671 h 1295807"/>
              <a:gd name="connsiteX10" fmla="*/ 2273775 w 3491345"/>
              <a:gd name="connsiteY10" fmla="*/ 1207790 h 1295807"/>
              <a:gd name="connsiteX11" fmla="*/ 2567166 w 3491345"/>
              <a:gd name="connsiteY11" fmla="*/ 1217570 h 1295807"/>
              <a:gd name="connsiteX12" fmla="*/ 3193065 w 3491345"/>
              <a:gd name="connsiteY12" fmla="*/ 1276248 h 1295807"/>
              <a:gd name="connsiteX13" fmla="*/ 3491345 w 3491345"/>
              <a:gd name="connsiteY13" fmla="*/ 1295807 h 1295807"/>
              <a:gd name="connsiteX14" fmla="*/ 3491345 w 3491345"/>
              <a:gd name="connsiteY14" fmla="*/ 1295807 h 129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91345" h="1295807">
                <a:moveTo>
                  <a:pt x="0" y="0"/>
                </a:moveTo>
                <a:cubicBezTo>
                  <a:pt x="83942" y="110836"/>
                  <a:pt x="167885" y="221673"/>
                  <a:pt x="244492" y="308060"/>
                </a:cubicBezTo>
                <a:cubicBezTo>
                  <a:pt x="321099" y="394447"/>
                  <a:pt x="396077" y="461275"/>
                  <a:pt x="459645" y="518323"/>
                </a:cubicBezTo>
                <a:cubicBezTo>
                  <a:pt x="523213" y="575371"/>
                  <a:pt x="625899" y="650348"/>
                  <a:pt x="625899" y="650348"/>
                </a:cubicBezTo>
                <a:cubicBezTo>
                  <a:pt x="684577" y="696801"/>
                  <a:pt x="739180" y="753035"/>
                  <a:pt x="811713" y="797044"/>
                </a:cubicBezTo>
                <a:cubicBezTo>
                  <a:pt x="884246" y="841053"/>
                  <a:pt x="970633" y="876096"/>
                  <a:pt x="1061095" y="914400"/>
                </a:cubicBezTo>
                <a:cubicBezTo>
                  <a:pt x="1151557" y="952704"/>
                  <a:pt x="1278693" y="1000787"/>
                  <a:pt x="1354485" y="1026866"/>
                </a:cubicBezTo>
                <a:cubicBezTo>
                  <a:pt x="1430278" y="1052945"/>
                  <a:pt x="1515850" y="1070875"/>
                  <a:pt x="1515850" y="1070875"/>
                </a:cubicBezTo>
                <a:cubicBezTo>
                  <a:pt x="1592457" y="1090434"/>
                  <a:pt x="1733448" y="1127923"/>
                  <a:pt x="1814130" y="1144222"/>
                </a:cubicBezTo>
                <a:cubicBezTo>
                  <a:pt x="1894812" y="1160521"/>
                  <a:pt x="1999944" y="1168671"/>
                  <a:pt x="1999944" y="1168671"/>
                </a:cubicBezTo>
                <a:cubicBezTo>
                  <a:pt x="2076551" y="1179266"/>
                  <a:pt x="2179238" y="1199640"/>
                  <a:pt x="2273775" y="1207790"/>
                </a:cubicBezTo>
                <a:cubicBezTo>
                  <a:pt x="2368312" y="1215940"/>
                  <a:pt x="2413951" y="1206160"/>
                  <a:pt x="2567166" y="1217570"/>
                </a:cubicBezTo>
                <a:cubicBezTo>
                  <a:pt x="2720381" y="1228980"/>
                  <a:pt x="3039035" y="1263209"/>
                  <a:pt x="3193065" y="1276248"/>
                </a:cubicBezTo>
                <a:cubicBezTo>
                  <a:pt x="3347095" y="1289288"/>
                  <a:pt x="3491345" y="1295807"/>
                  <a:pt x="3491345" y="1295807"/>
                </a:cubicBezTo>
                <a:lnTo>
                  <a:pt x="3491345" y="1295807"/>
                </a:lnTo>
              </a:path>
            </a:pathLst>
          </a:cu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: Shape 19"/>
          <p:cNvSpPr/>
          <p:nvPr/>
        </p:nvSpPr>
        <p:spPr>
          <a:xfrm>
            <a:off x="4479093" y="5486400"/>
            <a:ext cx="1447393" cy="915486"/>
          </a:xfrm>
          <a:custGeom>
            <a:avLst/>
            <a:gdLst>
              <a:gd name="connsiteX0" fmla="*/ 0 w 1447393"/>
              <a:gd name="connsiteY0" fmla="*/ 0 h 915486"/>
              <a:gd name="connsiteX1" fmla="*/ 102687 w 1447393"/>
              <a:gd name="connsiteY1" fmla="*/ 317840 h 915486"/>
              <a:gd name="connsiteX2" fmla="*/ 176034 w 1447393"/>
              <a:gd name="connsiteY2" fmla="*/ 488984 h 915486"/>
              <a:gd name="connsiteX3" fmla="*/ 264051 w 1447393"/>
              <a:gd name="connsiteY3" fmla="*/ 650349 h 915486"/>
              <a:gd name="connsiteX4" fmla="*/ 361848 w 1447393"/>
              <a:gd name="connsiteY4" fmla="*/ 753035 h 915486"/>
              <a:gd name="connsiteX5" fmla="*/ 449865 w 1447393"/>
              <a:gd name="connsiteY5" fmla="*/ 806824 h 915486"/>
              <a:gd name="connsiteX6" fmla="*/ 586781 w 1447393"/>
              <a:gd name="connsiteY6" fmla="*/ 865502 h 915486"/>
              <a:gd name="connsiteX7" fmla="*/ 689467 w 1447393"/>
              <a:gd name="connsiteY7" fmla="*/ 875281 h 915486"/>
              <a:gd name="connsiteX8" fmla="*/ 875281 w 1447393"/>
              <a:gd name="connsiteY8" fmla="*/ 899730 h 915486"/>
              <a:gd name="connsiteX9" fmla="*/ 992637 w 1447393"/>
              <a:gd name="connsiteY9" fmla="*/ 914400 h 915486"/>
              <a:gd name="connsiteX10" fmla="*/ 1447393 w 1447393"/>
              <a:gd name="connsiteY10" fmla="*/ 914400 h 915486"/>
              <a:gd name="connsiteX11" fmla="*/ 1447393 w 1447393"/>
              <a:gd name="connsiteY11" fmla="*/ 914400 h 91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7393" h="915486">
                <a:moveTo>
                  <a:pt x="0" y="0"/>
                </a:moveTo>
                <a:cubicBezTo>
                  <a:pt x="36674" y="118171"/>
                  <a:pt x="73348" y="236343"/>
                  <a:pt x="102687" y="317840"/>
                </a:cubicBezTo>
                <a:cubicBezTo>
                  <a:pt x="132026" y="399337"/>
                  <a:pt x="149140" y="433566"/>
                  <a:pt x="176034" y="488984"/>
                </a:cubicBezTo>
                <a:cubicBezTo>
                  <a:pt x="202928" y="544402"/>
                  <a:pt x="233082" y="606341"/>
                  <a:pt x="264051" y="650349"/>
                </a:cubicBezTo>
                <a:cubicBezTo>
                  <a:pt x="295020" y="694357"/>
                  <a:pt x="330879" y="726956"/>
                  <a:pt x="361848" y="753035"/>
                </a:cubicBezTo>
                <a:cubicBezTo>
                  <a:pt x="392817" y="779114"/>
                  <a:pt x="412376" y="788080"/>
                  <a:pt x="449865" y="806824"/>
                </a:cubicBezTo>
                <a:cubicBezTo>
                  <a:pt x="487354" y="825568"/>
                  <a:pt x="546847" y="854093"/>
                  <a:pt x="586781" y="865502"/>
                </a:cubicBezTo>
                <a:cubicBezTo>
                  <a:pt x="626715" y="876911"/>
                  <a:pt x="641384" y="869576"/>
                  <a:pt x="689467" y="875281"/>
                </a:cubicBezTo>
                <a:cubicBezTo>
                  <a:pt x="737550" y="880986"/>
                  <a:pt x="875281" y="899730"/>
                  <a:pt x="875281" y="899730"/>
                </a:cubicBezTo>
                <a:cubicBezTo>
                  <a:pt x="925809" y="906250"/>
                  <a:pt x="897285" y="911955"/>
                  <a:pt x="992637" y="914400"/>
                </a:cubicBezTo>
                <a:cubicBezTo>
                  <a:pt x="1087989" y="916845"/>
                  <a:pt x="1447393" y="914400"/>
                  <a:pt x="1447393" y="914400"/>
                </a:cubicBezTo>
                <a:lnTo>
                  <a:pt x="1447393" y="914400"/>
                </a:lnTo>
              </a:path>
            </a:pathLst>
          </a:cu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085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61509" y="260226"/>
            <a:ext cx="9589163" cy="685800"/>
          </a:xfrm>
        </p:spPr>
        <p:txBody>
          <a:bodyPr>
            <a:noAutofit/>
          </a:bodyPr>
          <a:lstStyle/>
          <a:p>
            <a:r>
              <a:rPr lang="en-US" dirty="0"/>
              <a:t>Non-inferiority of Kovaltry</a:t>
            </a:r>
            <a:r>
              <a:rPr lang="en-US" baseline="30000" dirty="0"/>
              <a:t>®</a:t>
            </a:r>
            <a:r>
              <a:rPr lang="en-US" dirty="0"/>
              <a:t> to </a:t>
            </a:r>
            <a:r>
              <a:rPr lang="en-US" dirty="0" err="1"/>
              <a:t>Kogenate</a:t>
            </a:r>
            <a:r>
              <a:rPr lang="en-US" baseline="30000" dirty="0"/>
              <a:t>®</a:t>
            </a:r>
            <a:r>
              <a:rPr lang="en-US" dirty="0"/>
              <a:t> confirmed for PK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71500" y="1648327"/>
            <a:ext cx="5422900" cy="4151671"/>
          </a:xfrm>
        </p:spPr>
        <p:txBody>
          <a:bodyPr>
            <a:normAutofit/>
          </a:bodyPr>
          <a:lstStyle/>
          <a:p>
            <a:r>
              <a:rPr lang="en-US" sz="2000" dirty="0"/>
              <a:t>FVIII concentration decay curve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97600" y="1648327"/>
            <a:ext cx="5384800" cy="4151671"/>
          </a:xfrm>
        </p:spPr>
        <p:txBody>
          <a:bodyPr>
            <a:normAutofit/>
          </a:bodyPr>
          <a:lstStyle/>
          <a:p>
            <a:r>
              <a:rPr lang="en-US" sz="2000" dirty="0"/>
              <a:t>PK parameters, geometric means, CS assay</a:t>
            </a:r>
          </a:p>
        </p:txBody>
      </p:sp>
      <p:graphicFrame>
        <p:nvGraphicFramePr>
          <p:cNvPr id="10" name="Group 17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7469962"/>
              </p:ext>
            </p:extLst>
          </p:nvPr>
        </p:nvGraphicFramePr>
        <p:xfrm>
          <a:off x="6330612" y="2156152"/>
          <a:ext cx="5528931" cy="3123461"/>
        </p:xfrm>
        <a:graphic>
          <a:graphicData uri="http://schemas.openxmlformats.org/drawingml/2006/table">
            <a:tbl>
              <a:tblPr/>
              <a:tblGrid>
                <a:gridCol w="1559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4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8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97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Parameter</a:t>
                      </a:r>
                    </a:p>
                  </a:txBody>
                  <a:tcPr marL="58357" marR="58357" marT="21883" marB="2188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Kovaltry</a:t>
                      </a:r>
                      <a:r>
                        <a:rPr kumimoji="0" lang="en-US" sz="12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®</a:t>
                      </a:r>
                    </a:p>
                  </a:txBody>
                  <a:tcPr marL="58357" marR="58357" marT="21883" marB="2188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Kogenate</a:t>
                      </a:r>
                      <a:r>
                        <a:rPr kumimoji="0" lang="en-US" sz="12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®</a:t>
                      </a:r>
                    </a:p>
                  </a:txBody>
                  <a:tcPr marL="58357" marR="58357" marT="21883" marB="2188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-value</a:t>
                      </a:r>
                    </a:p>
                  </a:txBody>
                  <a:tcPr marL="58357" marR="58357" marT="21883" marB="2188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3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AUC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0-inf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, U*h/dL</a:t>
                      </a:r>
                    </a:p>
                  </a:txBody>
                  <a:tcPr marL="58357" marR="58357" marT="21883" marB="2188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1889.2</a:t>
                      </a:r>
                    </a:p>
                  </a:txBody>
                  <a:tcPr marL="58357" marR="58357" marT="21883" marB="2188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1583.9</a:t>
                      </a:r>
                    </a:p>
                  </a:txBody>
                  <a:tcPr marL="58357" marR="58357" marT="21883" marB="2188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8282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0.003*</a:t>
                      </a:r>
                    </a:p>
                  </a:txBody>
                  <a:tcPr marL="58357" marR="58357" marT="21883" marB="2188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3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AUC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0-tn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, U*h/dL</a:t>
                      </a:r>
                    </a:p>
                  </a:txBody>
                  <a:tcPr marL="58357" marR="58357" marT="21883" marB="2188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1668.5</a:t>
                      </a:r>
                    </a:p>
                  </a:txBody>
                  <a:tcPr marL="58357" marR="58357" marT="21883" marB="2188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200" b="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1453.9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57" marR="58357" marT="21883" marB="2188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kern="1200" dirty="0">
                          <a:solidFill>
                            <a:srgbClr val="28282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0.037*</a:t>
                      </a:r>
                    </a:p>
                  </a:txBody>
                  <a:tcPr marL="58357" marR="58357" marT="21883" marB="2188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3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max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, U/dL</a:t>
                      </a:r>
                    </a:p>
                  </a:txBody>
                  <a:tcPr marL="58357" marR="58357" marT="21883" marB="2188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130.1</a:t>
                      </a:r>
                    </a:p>
                  </a:txBody>
                  <a:tcPr marL="58357" marR="58357" marT="21883" marB="2188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136.2</a:t>
                      </a:r>
                    </a:p>
                  </a:txBody>
                  <a:tcPr marL="58357" marR="58357" marT="21883" marB="2188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0.450</a:t>
                      </a:r>
                    </a:p>
                  </a:txBody>
                  <a:tcPr marL="58357" marR="58357" marT="21883" marB="2188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3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MRT, h</a:t>
                      </a:r>
                    </a:p>
                  </a:txBody>
                  <a:tcPr marL="58357" marR="58357" marT="21883" marB="2188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19.3</a:t>
                      </a:r>
                    </a:p>
                  </a:txBody>
                  <a:tcPr marL="58357" marR="58357" marT="21883" marB="2188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16.5</a:t>
                      </a:r>
                    </a:p>
                  </a:txBody>
                  <a:tcPr marL="58357" marR="58357" marT="21883" marB="2188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8282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&lt;0.0001*</a:t>
                      </a:r>
                    </a:p>
                  </a:txBody>
                  <a:tcPr marL="58357" marR="58357" marT="21883" marB="2188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3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Clearance, dL/h/kg</a:t>
                      </a:r>
                    </a:p>
                  </a:txBody>
                  <a:tcPr marL="58357" marR="58357" marT="21883" marB="2188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8357" marR="58357" marT="21883" marB="2188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8357" marR="58357" marT="21883" marB="2188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8282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0.0003*</a:t>
                      </a:r>
                    </a:p>
                  </a:txBody>
                  <a:tcPr marL="58357" marR="58357" marT="21883" marB="2188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8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1/2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 (range), h</a:t>
                      </a:r>
                    </a:p>
                  </a:txBody>
                  <a:tcPr marL="58357" marR="58357" marT="21883" marB="2188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13.8 (7.7-23.7)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(14.3 arithm)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357" marR="58357" marT="21883" marB="2188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12.0 (6.4-20.5)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(12.4 arithm)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357" marR="58357" marT="21883" marB="2188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8282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0.002*</a:t>
                      </a:r>
                    </a:p>
                  </a:txBody>
                  <a:tcPr marL="58357" marR="58357" marT="21883" marB="2188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3" name="Group 8"/>
          <p:cNvGrpSpPr/>
          <p:nvPr/>
        </p:nvGrpSpPr>
        <p:grpSpPr>
          <a:xfrm>
            <a:off x="793670" y="2271529"/>
            <a:ext cx="5066619" cy="3226098"/>
            <a:chOff x="564772" y="1803699"/>
            <a:chExt cx="3799964" cy="3226098"/>
          </a:xfrm>
        </p:grpSpPr>
        <p:sp>
          <p:nvSpPr>
            <p:cNvPr id="6200" name="AutoShape 78"/>
            <p:cNvSpPr>
              <a:spLocks noChangeAspect="1" noChangeArrowheads="1" noTextEdit="1"/>
            </p:cNvSpPr>
            <p:nvPr/>
          </p:nvSpPr>
          <p:spPr bwMode="auto">
            <a:xfrm>
              <a:off x="728767" y="1803699"/>
              <a:ext cx="3635969" cy="3198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86"/>
              <a:endParaRPr lang="en-US">
                <a:solidFill>
                  <a:srgbClr val="555555"/>
                </a:solidFill>
              </a:endParaRPr>
            </a:p>
          </p:txBody>
        </p:sp>
        <p:sp>
          <p:nvSpPr>
            <p:cNvPr id="6225" name="Rectangle 104"/>
            <p:cNvSpPr>
              <a:spLocks noChangeArrowheads="1"/>
            </p:cNvSpPr>
            <p:nvPr/>
          </p:nvSpPr>
          <p:spPr bwMode="auto">
            <a:xfrm rot="16200000">
              <a:off x="-895240" y="3273551"/>
              <a:ext cx="3046981" cy="126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100" dirty="0">
                  <a:solidFill>
                    <a:srgbClr val="6D6E70">
                      <a:lumMod val="75000"/>
                    </a:srgbClr>
                  </a:solidFill>
                </a:rPr>
                <a:t>Geometric mean Factor VIII concentration, IU/</a:t>
              </a:r>
              <a:r>
                <a:rPr lang="en-US" altLang="en-US" sz="1100" dirty="0" err="1">
                  <a:solidFill>
                    <a:srgbClr val="6D6E70">
                      <a:lumMod val="75000"/>
                    </a:srgbClr>
                  </a:solidFill>
                </a:rPr>
                <a:t>dL</a:t>
              </a:r>
              <a:endParaRPr lang="en-US" altLang="en-US" dirty="0">
                <a:solidFill>
                  <a:srgbClr val="6D6E70">
                    <a:lumMod val="75000"/>
                  </a:srgbClr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725026" y="1915039"/>
              <a:ext cx="3385888" cy="3114758"/>
              <a:chOff x="725026" y="2006479"/>
              <a:chExt cx="3385888" cy="3114758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3205216" y="2286575"/>
                <a:ext cx="657484" cy="111095"/>
              </a:xfrm>
              <a:prstGeom prst="round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86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48" name="Text Box 4"/>
              <p:cNvSpPr txBox="1">
                <a:spLocks noChangeArrowheads="1"/>
              </p:cNvSpPr>
              <p:nvPr/>
            </p:nvSpPr>
            <p:spPr bwMode="auto">
              <a:xfrm>
                <a:off x="2952144" y="2557765"/>
                <a:ext cx="437774" cy="290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3047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3758" tIns="21879" rIns="43758" bIns="21879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186"/>
                <a:r>
                  <a:rPr lang="en-US" sz="1600">
                    <a:solidFill>
                      <a:srgbClr val="000000"/>
                    </a:solidFill>
                  </a:rPr>
                  <a:t>N=26</a:t>
                </a: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3150289" y="2226110"/>
                <a:ext cx="87402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86"/>
                <a:r>
                  <a:rPr lang="en-US" sz="900" dirty="0">
                    <a:solidFill>
                      <a:srgbClr val="000000"/>
                    </a:solidFill>
                    <a:cs typeface="Arial" pitchFamily="34" charset="0"/>
                  </a:rPr>
                  <a:t>BAY 81-8973 </a:t>
                </a:r>
              </a:p>
            </p:txBody>
          </p:sp>
          <p:sp>
            <p:nvSpPr>
              <p:cNvPr id="6202" name="Rectangle 81"/>
              <p:cNvSpPr>
                <a:spLocks noChangeArrowheads="1"/>
              </p:cNvSpPr>
              <p:nvPr/>
            </p:nvSpPr>
            <p:spPr bwMode="auto">
              <a:xfrm>
                <a:off x="954388" y="2074735"/>
                <a:ext cx="3141338" cy="2632434"/>
              </a:xfrm>
              <a:prstGeom prst="rect">
                <a:avLst/>
              </a:prstGeom>
              <a:solidFill>
                <a:srgbClr val="FFFFFF"/>
              </a:solidFill>
              <a:ln w="1588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03" name="Rectangle 82"/>
              <p:cNvSpPr>
                <a:spLocks noChangeArrowheads="1"/>
              </p:cNvSpPr>
              <p:nvPr/>
            </p:nvSpPr>
            <p:spPr bwMode="auto">
              <a:xfrm>
                <a:off x="2350056" y="4951960"/>
                <a:ext cx="35226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100">
                    <a:solidFill>
                      <a:srgbClr val="6D6E70">
                        <a:lumMod val="75000"/>
                      </a:srgbClr>
                    </a:solidFill>
                  </a:rPr>
                  <a:t>Time, h</a:t>
                </a:r>
                <a:endParaRPr lang="en-US" altLang="en-US">
                  <a:solidFill>
                    <a:srgbClr val="6D6E70">
                      <a:lumMod val="75000"/>
                    </a:srgbClr>
                  </a:solidFill>
                </a:endParaRPr>
              </a:p>
            </p:txBody>
          </p:sp>
          <p:sp>
            <p:nvSpPr>
              <p:cNvPr id="6204" name="Line 83"/>
              <p:cNvSpPr>
                <a:spLocks noChangeShapeType="1"/>
              </p:cNvSpPr>
              <p:nvPr/>
            </p:nvSpPr>
            <p:spPr bwMode="auto">
              <a:xfrm>
                <a:off x="954388" y="4707169"/>
                <a:ext cx="31413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05" name="Line 84"/>
              <p:cNvSpPr>
                <a:spLocks noChangeShapeType="1"/>
              </p:cNvSpPr>
              <p:nvPr/>
            </p:nvSpPr>
            <p:spPr bwMode="auto">
              <a:xfrm flipV="1">
                <a:off x="970297" y="4707169"/>
                <a:ext cx="0" cy="3075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06" name="Line 85"/>
              <p:cNvSpPr>
                <a:spLocks noChangeShapeType="1"/>
              </p:cNvSpPr>
              <p:nvPr/>
            </p:nvSpPr>
            <p:spPr bwMode="auto">
              <a:xfrm flipV="1">
                <a:off x="1486622" y="4707169"/>
                <a:ext cx="0" cy="3075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07" name="Line 86"/>
              <p:cNvSpPr>
                <a:spLocks noChangeShapeType="1"/>
              </p:cNvSpPr>
              <p:nvPr/>
            </p:nvSpPr>
            <p:spPr bwMode="auto">
              <a:xfrm flipV="1">
                <a:off x="2001501" y="4707169"/>
                <a:ext cx="0" cy="3075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08" name="Line 87"/>
              <p:cNvSpPr>
                <a:spLocks noChangeShapeType="1"/>
              </p:cNvSpPr>
              <p:nvPr/>
            </p:nvSpPr>
            <p:spPr bwMode="auto">
              <a:xfrm flipV="1">
                <a:off x="2517826" y="4707169"/>
                <a:ext cx="0" cy="3075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09" name="Line 88"/>
              <p:cNvSpPr>
                <a:spLocks noChangeShapeType="1"/>
              </p:cNvSpPr>
              <p:nvPr/>
            </p:nvSpPr>
            <p:spPr bwMode="auto">
              <a:xfrm flipV="1">
                <a:off x="3032704" y="4707169"/>
                <a:ext cx="0" cy="3075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10" name="Line 89"/>
              <p:cNvSpPr>
                <a:spLocks noChangeShapeType="1"/>
              </p:cNvSpPr>
              <p:nvPr/>
            </p:nvSpPr>
            <p:spPr bwMode="auto">
              <a:xfrm flipV="1">
                <a:off x="3547583" y="4707169"/>
                <a:ext cx="0" cy="3075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11" name="Line 90"/>
              <p:cNvSpPr>
                <a:spLocks noChangeShapeType="1"/>
              </p:cNvSpPr>
              <p:nvPr/>
            </p:nvSpPr>
            <p:spPr bwMode="auto">
              <a:xfrm flipV="1">
                <a:off x="4063908" y="4707169"/>
                <a:ext cx="0" cy="3075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12" name="Line 91"/>
              <p:cNvSpPr>
                <a:spLocks noChangeShapeType="1"/>
              </p:cNvSpPr>
              <p:nvPr/>
            </p:nvSpPr>
            <p:spPr bwMode="auto">
              <a:xfrm flipV="1">
                <a:off x="1227736" y="4707169"/>
                <a:ext cx="0" cy="184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13" name="Line 92"/>
              <p:cNvSpPr>
                <a:spLocks noChangeShapeType="1"/>
              </p:cNvSpPr>
              <p:nvPr/>
            </p:nvSpPr>
            <p:spPr bwMode="auto">
              <a:xfrm flipV="1">
                <a:off x="1744061" y="4707169"/>
                <a:ext cx="0" cy="184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14" name="Line 93"/>
              <p:cNvSpPr>
                <a:spLocks noChangeShapeType="1"/>
              </p:cNvSpPr>
              <p:nvPr/>
            </p:nvSpPr>
            <p:spPr bwMode="auto">
              <a:xfrm flipV="1">
                <a:off x="2258940" y="4707169"/>
                <a:ext cx="0" cy="184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15" name="Line 94"/>
              <p:cNvSpPr>
                <a:spLocks noChangeShapeType="1"/>
              </p:cNvSpPr>
              <p:nvPr/>
            </p:nvSpPr>
            <p:spPr bwMode="auto">
              <a:xfrm flipV="1">
                <a:off x="2775265" y="4707169"/>
                <a:ext cx="0" cy="184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16" name="Line 95"/>
              <p:cNvSpPr>
                <a:spLocks noChangeShapeType="1"/>
              </p:cNvSpPr>
              <p:nvPr/>
            </p:nvSpPr>
            <p:spPr bwMode="auto">
              <a:xfrm flipV="1">
                <a:off x="3290144" y="4707169"/>
                <a:ext cx="0" cy="184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17" name="Line 96"/>
              <p:cNvSpPr>
                <a:spLocks noChangeShapeType="1"/>
              </p:cNvSpPr>
              <p:nvPr/>
            </p:nvSpPr>
            <p:spPr bwMode="auto">
              <a:xfrm flipV="1">
                <a:off x="3805022" y="4707169"/>
                <a:ext cx="0" cy="184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18" name="Rectangle 97"/>
              <p:cNvSpPr>
                <a:spLocks noChangeArrowheads="1"/>
              </p:cNvSpPr>
              <p:nvPr/>
            </p:nvSpPr>
            <p:spPr bwMode="auto">
              <a:xfrm>
                <a:off x="947156" y="4779745"/>
                <a:ext cx="48090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900">
                    <a:solidFill>
                      <a:srgbClr val="000000"/>
                    </a:solidFill>
                  </a:rPr>
                  <a:t>0</a:t>
                </a:r>
                <a:endParaRPr lang="en-US" alt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19" name="Rectangle 98"/>
              <p:cNvSpPr>
                <a:spLocks noChangeArrowheads="1"/>
              </p:cNvSpPr>
              <p:nvPr/>
            </p:nvSpPr>
            <p:spPr bwMode="auto">
              <a:xfrm>
                <a:off x="1462035" y="4779745"/>
                <a:ext cx="48090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900">
                    <a:solidFill>
                      <a:srgbClr val="000000"/>
                    </a:solidFill>
                  </a:rPr>
                  <a:t>8</a:t>
                </a:r>
                <a:endParaRPr lang="en-US" alt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20" name="Rectangle 99"/>
              <p:cNvSpPr>
                <a:spLocks noChangeArrowheads="1"/>
              </p:cNvSpPr>
              <p:nvPr/>
            </p:nvSpPr>
            <p:spPr bwMode="auto">
              <a:xfrm>
                <a:off x="1953773" y="4779745"/>
                <a:ext cx="96180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900">
                    <a:solidFill>
                      <a:srgbClr val="000000"/>
                    </a:solidFill>
                  </a:rPr>
                  <a:t>16</a:t>
                </a:r>
                <a:endParaRPr lang="en-US" alt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21" name="Rectangle 100"/>
              <p:cNvSpPr>
                <a:spLocks noChangeArrowheads="1"/>
              </p:cNvSpPr>
              <p:nvPr/>
            </p:nvSpPr>
            <p:spPr bwMode="auto">
              <a:xfrm>
                <a:off x="2468652" y="4779745"/>
                <a:ext cx="96180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900">
                    <a:solidFill>
                      <a:srgbClr val="000000"/>
                    </a:solidFill>
                  </a:rPr>
                  <a:t>24</a:t>
                </a:r>
                <a:endParaRPr lang="en-US" alt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22" name="Rectangle 101"/>
              <p:cNvSpPr>
                <a:spLocks noChangeArrowheads="1"/>
              </p:cNvSpPr>
              <p:nvPr/>
            </p:nvSpPr>
            <p:spPr bwMode="auto">
              <a:xfrm>
                <a:off x="2983531" y="4779745"/>
                <a:ext cx="96180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900">
                    <a:solidFill>
                      <a:srgbClr val="000000"/>
                    </a:solidFill>
                  </a:rPr>
                  <a:t>32</a:t>
                </a:r>
                <a:endParaRPr lang="en-US" alt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23" name="Rectangle 102"/>
              <p:cNvSpPr>
                <a:spLocks noChangeArrowheads="1"/>
              </p:cNvSpPr>
              <p:nvPr/>
            </p:nvSpPr>
            <p:spPr bwMode="auto">
              <a:xfrm>
                <a:off x="3499856" y="4779745"/>
                <a:ext cx="96180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900">
                    <a:solidFill>
                      <a:srgbClr val="000000"/>
                    </a:solidFill>
                  </a:rPr>
                  <a:t>40</a:t>
                </a:r>
                <a:endParaRPr lang="en-US" alt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24" name="Rectangle 103"/>
              <p:cNvSpPr>
                <a:spLocks noChangeArrowheads="1"/>
              </p:cNvSpPr>
              <p:nvPr/>
            </p:nvSpPr>
            <p:spPr bwMode="auto">
              <a:xfrm>
                <a:off x="4014734" y="4779745"/>
                <a:ext cx="96180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900">
                    <a:solidFill>
                      <a:srgbClr val="000000"/>
                    </a:solidFill>
                  </a:rPr>
                  <a:t>48</a:t>
                </a:r>
                <a:endParaRPr lang="en-US" alt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26" name="Line 105"/>
              <p:cNvSpPr>
                <a:spLocks noChangeShapeType="1"/>
              </p:cNvSpPr>
              <p:nvPr/>
            </p:nvSpPr>
            <p:spPr bwMode="auto">
              <a:xfrm flipV="1">
                <a:off x="954388" y="2074735"/>
                <a:ext cx="0" cy="26324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27" name="Line 106"/>
              <p:cNvSpPr>
                <a:spLocks noChangeShapeType="1"/>
              </p:cNvSpPr>
              <p:nvPr/>
            </p:nvSpPr>
            <p:spPr bwMode="auto">
              <a:xfrm>
                <a:off x="924016" y="3803038"/>
                <a:ext cx="3037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28" name="Line 107"/>
              <p:cNvSpPr>
                <a:spLocks noChangeShapeType="1"/>
              </p:cNvSpPr>
              <p:nvPr/>
            </p:nvSpPr>
            <p:spPr bwMode="auto">
              <a:xfrm>
                <a:off x="924016" y="2074735"/>
                <a:ext cx="3037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29" name="Line 108"/>
              <p:cNvSpPr>
                <a:spLocks noChangeShapeType="1"/>
              </p:cNvSpPr>
              <p:nvPr/>
            </p:nvSpPr>
            <p:spPr bwMode="auto">
              <a:xfrm>
                <a:off x="935586" y="4707169"/>
                <a:ext cx="188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30" name="Line 109"/>
              <p:cNvSpPr>
                <a:spLocks noChangeShapeType="1"/>
              </p:cNvSpPr>
              <p:nvPr/>
            </p:nvSpPr>
            <p:spPr bwMode="auto">
              <a:xfrm>
                <a:off x="935586" y="4490669"/>
                <a:ext cx="188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31" name="Line 110"/>
              <p:cNvSpPr>
                <a:spLocks noChangeShapeType="1"/>
              </p:cNvSpPr>
              <p:nvPr/>
            </p:nvSpPr>
            <p:spPr bwMode="auto">
              <a:xfrm>
                <a:off x="935586" y="4323375"/>
                <a:ext cx="188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32" name="Line 111"/>
              <p:cNvSpPr>
                <a:spLocks noChangeShapeType="1"/>
              </p:cNvSpPr>
              <p:nvPr/>
            </p:nvSpPr>
            <p:spPr bwMode="auto">
              <a:xfrm>
                <a:off x="935586" y="4185602"/>
                <a:ext cx="188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33" name="Line 112"/>
              <p:cNvSpPr>
                <a:spLocks noChangeShapeType="1"/>
              </p:cNvSpPr>
              <p:nvPr/>
            </p:nvSpPr>
            <p:spPr bwMode="auto">
              <a:xfrm>
                <a:off x="935586" y="4071202"/>
                <a:ext cx="188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34" name="Line 113"/>
              <p:cNvSpPr>
                <a:spLocks noChangeShapeType="1"/>
              </p:cNvSpPr>
              <p:nvPr/>
            </p:nvSpPr>
            <p:spPr bwMode="auto">
              <a:xfrm>
                <a:off x="935586" y="3970333"/>
                <a:ext cx="188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35" name="Line 114"/>
              <p:cNvSpPr>
                <a:spLocks noChangeShapeType="1"/>
              </p:cNvSpPr>
              <p:nvPr/>
            </p:nvSpPr>
            <p:spPr bwMode="auto">
              <a:xfrm>
                <a:off x="935586" y="3881765"/>
                <a:ext cx="188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36" name="Line 115"/>
              <p:cNvSpPr>
                <a:spLocks noChangeShapeType="1"/>
              </p:cNvSpPr>
              <p:nvPr/>
            </p:nvSpPr>
            <p:spPr bwMode="auto">
              <a:xfrm>
                <a:off x="935586" y="3282702"/>
                <a:ext cx="188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37" name="Line 116"/>
              <p:cNvSpPr>
                <a:spLocks noChangeShapeType="1"/>
              </p:cNvSpPr>
              <p:nvPr/>
            </p:nvSpPr>
            <p:spPr bwMode="auto">
              <a:xfrm>
                <a:off x="935586" y="2978865"/>
                <a:ext cx="188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38" name="Line 117"/>
              <p:cNvSpPr>
                <a:spLocks noChangeShapeType="1"/>
              </p:cNvSpPr>
              <p:nvPr/>
            </p:nvSpPr>
            <p:spPr bwMode="auto">
              <a:xfrm>
                <a:off x="935586" y="2762366"/>
                <a:ext cx="188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39" name="Line 118"/>
              <p:cNvSpPr>
                <a:spLocks noChangeShapeType="1"/>
              </p:cNvSpPr>
              <p:nvPr/>
            </p:nvSpPr>
            <p:spPr bwMode="auto">
              <a:xfrm>
                <a:off x="935586" y="2595071"/>
                <a:ext cx="188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40" name="Line 119"/>
              <p:cNvSpPr>
                <a:spLocks noChangeShapeType="1"/>
              </p:cNvSpPr>
              <p:nvPr/>
            </p:nvSpPr>
            <p:spPr bwMode="auto">
              <a:xfrm>
                <a:off x="935586" y="2458529"/>
                <a:ext cx="188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41" name="Line 120"/>
              <p:cNvSpPr>
                <a:spLocks noChangeShapeType="1"/>
              </p:cNvSpPr>
              <p:nvPr/>
            </p:nvSpPr>
            <p:spPr bwMode="auto">
              <a:xfrm>
                <a:off x="935586" y="2342899"/>
                <a:ext cx="188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42" name="Line 121"/>
              <p:cNvSpPr>
                <a:spLocks noChangeShapeType="1"/>
              </p:cNvSpPr>
              <p:nvPr/>
            </p:nvSpPr>
            <p:spPr bwMode="auto">
              <a:xfrm>
                <a:off x="935586" y="2242030"/>
                <a:ext cx="188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43" name="Line 122"/>
              <p:cNvSpPr>
                <a:spLocks noChangeShapeType="1"/>
              </p:cNvSpPr>
              <p:nvPr/>
            </p:nvSpPr>
            <p:spPr bwMode="auto">
              <a:xfrm>
                <a:off x="935586" y="2153462"/>
                <a:ext cx="188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44" name="Rectangle 123"/>
              <p:cNvSpPr>
                <a:spLocks noChangeArrowheads="1"/>
              </p:cNvSpPr>
              <p:nvPr/>
            </p:nvSpPr>
            <p:spPr bwMode="auto">
              <a:xfrm>
                <a:off x="774200" y="3739545"/>
                <a:ext cx="96180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900">
                    <a:solidFill>
                      <a:srgbClr val="000000"/>
                    </a:solidFill>
                  </a:rPr>
                  <a:t>10</a:t>
                </a:r>
                <a:endParaRPr lang="en-US" alt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45" name="Rectangle 124"/>
              <p:cNvSpPr>
                <a:spLocks noChangeArrowheads="1"/>
              </p:cNvSpPr>
              <p:nvPr/>
            </p:nvSpPr>
            <p:spPr bwMode="auto">
              <a:xfrm>
                <a:off x="725026" y="2006479"/>
                <a:ext cx="144270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900">
                    <a:solidFill>
                      <a:srgbClr val="000000"/>
                    </a:solidFill>
                  </a:rPr>
                  <a:t>100</a:t>
                </a:r>
                <a:endParaRPr lang="en-US" alt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46" name="Freeform 125"/>
              <p:cNvSpPr>
                <a:spLocks/>
              </p:cNvSpPr>
              <p:nvPr/>
            </p:nvSpPr>
            <p:spPr bwMode="auto">
              <a:xfrm flipV="1">
                <a:off x="986206" y="2148542"/>
                <a:ext cx="3077702" cy="2324906"/>
              </a:xfrm>
              <a:custGeom>
                <a:avLst/>
                <a:gdLst>
                  <a:gd name="T0" fmla="*/ 0 w 4897"/>
                  <a:gd name="T1" fmla="*/ 3754 h 3754"/>
                  <a:gd name="T2" fmla="*/ 25 w 4897"/>
                  <a:gd name="T3" fmla="*/ 3676 h 3754"/>
                  <a:gd name="T4" fmla="*/ 77 w 4897"/>
                  <a:gd name="T5" fmla="*/ 3648 h 3754"/>
                  <a:gd name="T6" fmla="*/ 282 w 4897"/>
                  <a:gd name="T7" fmla="*/ 3343 h 3754"/>
                  <a:gd name="T8" fmla="*/ 590 w 4897"/>
                  <a:gd name="T9" fmla="*/ 3040 h 3754"/>
                  <a:gd name="T10" fmla="*/ 795 w 4897"/>
                  <a:gd name="T11" fmla="*/ 2758 h 3754"/>
                  <a:gd name="T12" fmla="*/ 2436 w 4897"/>
                  <a:gd name="T13" fmla="*/ 1534 h 3754"/>
                  <a:gd name="T14" fmla="*/ 3051 w 4897"/>
                  <a:gd name="T15" fmla="*/ 1098 h 3754"/>
                  <a:gd name="T16" fmla="*/ 4897 w 4897"/>
                  <a:gd name="T17" fmla="*/ 0 h 3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97" h="3754">
                    <a:moveTo>
                      <a:pt x="0" y="3754"/>
                    </a:moveTo>
                    <a:lnTo>
                      <a:pt x="25" y="3676"/>
                    </a:lnTo>
                    <a:lnTo>
                      <a:pt x="77" y="3648"/>
                    </a:lnTo>
                    <a:lnTo>
                      <a:pt x="282" y="3343"/>
                    </a:lnTo>
                    <a:lnTo>
                      <a:pt x="590" y="3040"/>
                    </a:lnTo>
                    <a:lnTo>
                      <a:pt x="795" y="2758"/>
                    </a:lnTo>
                    <a:lnTo>
                      <a:pt x="2436" y="1534"/>
                    </a:lnTo>
                    <a:lnTo>
                      <a:pt x="3051" y="1098"/>
                    </a:lnTo>
                    <a:lnTo>
                      <a:pt x="4897" y="0"/>
                    </a:lnTo>
                  </a:path>
                </a:pathLst>
              </a:custGeom>
              <a:noFill/>
              <a:ln w="1428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47" name="Freeform 126"/>
              <p:cNvSpPr>
                <a:spLocks/>
              </p:cNvSpPr>
              <p:nvPr/>
            </p:nvSpPr>
            <p:spPr bwMode="auto">
              <a:xfrm flipV="1">
                <a:off x="986206" y="2164533"/>
                <a:ext cx="3077702" cy="2077654"/>
              </a:xfrm>
              <a:custGeom>
                <a:avLst/>
                <a:gdLst>
                  <a:gd name="T0" fmla="*/ 0 w 4897"/>
                  <a:gd name="T1" fmla="*/ 3355 h 3355"/>
                  <a:gd name="T2" fmla="*/ 25 w 4897"/>
                  <a:gd name="T3" fmla="*/ 3352 h 3355"/>
                  <a:gd name="T4" fmla="*/ 77 w 4897"/>
                  <a:gd name="T5" fmla="*/ 3298 h 3355"/>
                  <a:gd name="T6" fmla="*/ 282 w 4897"/>
                  <a:gd name="T7" fmla="*/ 3024 h 3355"/>
                  <a:gd name="T8" fmla="*/ 590 w 4897"/>
                  <a:gd name="T9" fmla="*/ 2712 h 3355"/>
                  <a:gd name="T10" fmla="*/ 795 w 4897"/>
                  <a:gd name="T11" fmla="*/ 2571 h 3355"/>
                  <a:gd name="T12" fmla="*/ 2436 w 4897"/>
                  <a:gd name="T13" fmla="*/ 1496 h 3355"/>
                  <a:gd name="T14" fmla="*/ 3051 w 4897"/>
                  <a:gd name="T15" fmla="*/ 1060 h 3355"/>
                  <a:gd name="T16" fmla="*/ 4897 w 4897"/>
                  <a:gd name="T17" fmla="*/ 0 h 3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97" h="3355">
                    <a:moveTo>
                      <a:pt x="0" y="3355"/>
                    </a:moveTo>
                    <a:lnTo>
                      <a:pt x="25" y="3352"/>
                    </a:lnTo>
                    <a:lnTo>
                      <a:pt x="77" y="3298"/>
                    </a:lnTo>
                    <a:lnTo>
                      <a:pt x="282" y="3024"/>
                    </a:lnTo>
                    <a:lnTo>
                      <a:pt x="590" y="2712"/>
                    </a:lnTo>
                    <a:lnTo>
                      <a:pt x="795" y="2571"/>
                    </a:lnTo>
                    <a:lnTo>
                      <a:pt x="2436" y="1496"/>
                    </a:lnTo>
                    <a:lnTo>
                      <a:pt x="3051" y="1060"/>
                    </a:lnTo>
                    <a:lnTo>
                      <a:pt x="4897" y="0"/>
                    </a:lnTo>
                  </a:path>
                </a:pathLst>
              </a:custGeom>
              <a:noFill/>
              <a:ln w="14288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48" name="Oval 127"/>
              <p:cNvSpPr>
                <a:spLocks noChangeArrowheads="1"/>
              </p:cNvSpPr>
              <p:nvPr/>
            </p:nvSpPr>
            <p:spPr bwMode="auto">
              <a:xfrm>
                <a:off x="950049" y="2111638"/>
                <a:ext cx="73761" cy="73807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49" name="Oval 128"/>
              <p:cNvSpPr>
                <a:spLocks noChangeArrowheads="1"/>
              </p:cNvSpPr>
              <p:nvPr/>
            </p:nvSpPr>
            <p:spPr bwMode="auto">
              <a:xfrm>
                <a:off x="965958" y="2159612"/>
                <a:ext cx="73761" cy="73807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50" name="Oval 129"/>
              <p:cNvSpPr>
                <a:spLocks noChangeArrowheads="1"/>
              </p:cNvSpPr>
              <p:nvPr/>
            </p:nvSpPr>
            <p:spPr bwMode="auto">
              <a:xfrm>
                <a:off x="999223" y="2176834"/>
                <a:ext cx="73761" cy="73807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51" name="Oval 130"/>
              <p:cNvSpPr>
                <a:spLocks noChangeArrowheads="1"/>
              </p:cNvSpPr>
              <p:nvPr/>
            </p:nvSpPr>
            <p:spPr bwMode="auto">
              <a:xfrm>
                <a:off x="1127943" y="2366271"/>
                <a:ext cx="73761" cy="73807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52" name="Oval 131"/>
              <p:cNvSpPr>
                <a:spLocks noChangeArrowheads="1"/>
              </p:cNvSpPr>
              <p:nvPr/>
            </p:nvSpPr>
            <p:spPr bwMode="auto">
              <a:xfrm>
                <a:off x="1320299" y="2553247"/>
                <a:ext cx="75207" cy="73807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53" name="Oval 132"/>
              <p:cNvSpPr>
                <a:spLocks noChangeArrowheads="1"/>
              </p:cNvSpPr>
              <p:nvPr/>
            </p:nvSpPr>
            <p:spPr bwMode="auto">
              <a:xfrm>
                <a:off x="1449019" y="2727923"/>
                <a:ext cx="75207" cy="73807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54" name="Oval 133"/>
              <p:cNvSpPr>
                <a:spLocks noChangeArrowheads="1"/>
              </p:cNvSpPr>
              <p:nvPr/>
            </p:nvSpPr>
            <p:spPr bwMode="auto">
              <a:xfrm>
                <a:off x="2480222" y="3485670"/>
                <a:ext cx="73761" cy="73807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55" name="Oval 134"/>
              <p:cNvSpPr>
                <a:spLocks noChangeArrowheads="1"/>
              </p:cNvSpPr>
              <p:nvPr/>
            </p:nvSpPr>
            <p:spPr bwMode="auto">
              <a:xfrm>
                <a:off x="2866381" y="3756294"/>
                <a:ext cx="73761" cy="73807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56" name="Oval 135"/>
              <p:cNvSpPr>
                <a:spLocks noChangeArrowheads="1"/>
              </p:cNvSpPr>
              <p:nvPr/>
            </p:nvSpPr>
            <p:spPr bwMode="auto">
              <a:xfrm>
                <a:off x="4026305" y="4436545"/>
                <a:ext cx="73761" cy="73807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57" name="Oval 136"/>
              <p:cNvSpPr>
                <a:spLocks noChangeArrowheads="1"/>
              </p:cNvSpPr>
              <p:nvPr/>
            </p:nvSpPr>
            <p:spPr bwMode="auto">
              <a:xfrm>
                <a:off x="950049" y="2127630"/>
                <a:ext cx="73761" cy="73807"/>
              </a:xfrm>
              <a:prstGeom prst="ellipse">
                <a:avLst/>
              </a:prstGeom>
              <a:solidFill>
                <a:srgbClr val="008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58" name="Oval 137"/>
              <p:cNvSpPr>
                <a:spLocks noChangeArrowheads="1"/>
              </p:cNvSpPr>
              <p:nvPr/>
            </p:nvSpPr>
            <p:spPr bwMode="auto">
              <a:xfrm>
                <a:off x="965958" y="2128860"/>
                <a:ext cx="73761" cy="73807"/>
              </a:xfrm>
              <a:prstGeom prst="ellipse">
                <a:avLst/>
              </a:prstGeom>
              <a:solidFill>
                <a:srgbClr val="008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59" name="Oval 138"/>
              <p:cNvSpPr>
                <a:spLocks noChangeArrowheads="1"/>
              </p:cNvSpPr>
              <p:nvPr/>
            </p:nvSpPr>
            <p:spPr bwMode="auto">
              <a:xfrm>
                <a:off x="999223" y="2162073"/>
                <a:ext cx="73761" cy="73807"/>
              </a:xfrm>
              <a:prstGeom prst="ellipse">
                <a:avLst/>
              </a:prstGeom>
              <a:solidFill>
                <a:srgbClr val="008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60" name="Oval 139"/>
              <p:cNvSpPr>
                <a:spLocks noChangeArrowheads="1"/>
              </p:cNvSpPr>
              <p:nvPr/>
            </p:nvSpPr>
            <p:spPr bwMode="auto">
              <a:xfrm>
                <a:off x="1127943" y="2331828"/>
                <a:ext cx="73761" cy="73807"/>
              </a:xfrm>
              <a:prstGeom prst="ellipse">
                <a:avLst/>
              </a:prstGeom>
              <a:solidFill>
                <a:srgbClr val="008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61" name="Oval 140"/>
              <p:cNvSpPr>
                <a:spLocks noChangeArrowheads="1"/>
              </p:cNvSpPr>
              <p:nvPr/>
            </p:nvSpPr>
            <p:spPr bwMode="auto">
              <a:xfrm>
                <a:off x="1320299" y="2526185"/>
                <a:ext cx="75207" cy="72576"/>
              </a:xfrm>
              <a:prstGeom prst="ellipse">
                <a:avLst/>
              </a:prstGeom>
              <a:solidFill>
                <a:srgbClr val="008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62" name="Oval 141"/>
              <p:cNvSpPr>
                <a:spLocks noChangeArrowheads="1"/>
              </p:cNvSpPr>
              <p:nvPr/>
            </p:nvSpPr>
            <p:spPr bwMode="auto">
              <a:xfrm>
                <a:off x="1449019" y="2613523"/>
                <a:ext cx="75207" cy="72576"/>
              </a:xfrm>
              <a:prstGeom prst="ellipse">
                <a:avLst/>
              </a:prstGeom>
              <a:solidFill>
                <a:srgbClr val="008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63" name="Oval 142"/>
              <p:cNvSpPr>
                <a:spLocks noChangeArrowheads="1"/>
              </p:cNvSpPr>
              <p:nvPr/>
            </p:nvSpPr>
            <p:spPr bwMode="auto">
              <a:xfrm>
                <a:off x="2480222" y="3279012"/>
                <a:ext cx="73761" cy="73807"/>
              </a:xfrm>
              <a:prstGeom prst="ellipse">
                <a:avLst/>
              </a:prstGeom>
              <a:solidFill>
                <a:srgbClr val="008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64" name="Oval 143"/>
              <p:cNvSpPr>
                <a:spLocks noChangeArrowheads="1"/>
              </p:cNvSpPr>
              <p:nvPr/>
            </p:nvSpPr>
            <p:spPr bwMode="auto">
              <a:xfrm>
                <a:off x="2866381" y="3548406"/>
                <a:ext cx="73761" cy="73807"/>
              </a:xfrm>
              <a:prstGeom prst="ellipse">
                <a:avLst/>
              </a:prstGeom>
              <a:solidFill>
                <a:srgbClr val="008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65" name="Oval 144"/>
              <p:cNvSpPr>
                <a:spLocks noChangeArrowheads="1"/>
              </p:cNvSpPr>
              <p:nvPr/>
            </p:nvSpPr>
            <p:spPr bwMode="auto">
              <a:xfrm>
                <a:off x="4026305" y="4205284"/>
                <a:ext cx="73761" cy="73807"/>
              </a:xfrm>
              <a:prstGeom prst="ellipse">
                <a:avLst/>
              </a:prstGeom>
              <a:solidFill>
                <a:srgbClr val="008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66" name="Rectangle 145"/>
              <p:cNvSpPr>
                <a:spLocks noChangeArrowheads="1"/>
              </p:cNvSpPr>
              <p:nvPr/>
            </p:nvSpPr>
            <p:spPr bwMode="auto">
              <a:xfrm>
                <a:off x="2909770" y="2233419"/>
                <a:ext cx="1025418" cy="316138"/>
              </a:xfrm>
              <a:prstGeom prst="rect">
                <a:avLst/>
              </a:prstGeom>
              <a:solidFill>
                <a:srgbClr val="FFFFFF"/>
              </a:solidFill>
              <a:ln w="4763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67" name="Rectangle 146"/>
              <p:cNvSpPr>
                <a:spLocks noChangeArrowheads="1"/>
              </p:cNvSpPr>
              <p:nvPr/>
            </p:nvSpPr>
            <p:spPr bwMode="auto">
              <a:xfrm>
                <a:off x="3216382" y="2207728"/>
                <a:ext cx="548227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200" dirty="0" err="1">
                    <a:solidFill>
                      <a:srgbClr val="6D6E70">
                        <a:lumMod val="75000"/>
                      </a:srgbClr>
                    </a:solidFill>
                  </a:rPr>
                  <a:t>Kogenate</a:t>
                </a:r>
                <a:r>
                  <a:rPr lang="en-US" altLang="en-US" sz="1200" baseline="30000" dirty="0">
                    <a:solidFill>
                      <a:srgbClr val="6D6E70">
                        <a:lumMod val="75000"/>
                      </a:srgbClr>
                    </a:solidFill>
                  </a:rPr>
                  <a:t>®</a:t>
                </a:r>
                <a:endParaRPr lang="en-US" altLang="en-US" sz="3200" baseline="30000" dirty="0">
                  <a:solidFill>
                    <a:srgbClr val="6D6E70">
                      <a:lumMod val="75000"/>
                    </a:srgbClr>
                  </a:solidFill>
                </a:endParaRPr>
              </a:p>
            </p:txBody>
          </p:sp>
          <p:sp>
            <p:nvSpPr>
              <p:cNvPr id="6268" name="Line 147"/>
              <p:cNvSpPr>
                <a:spLocks noChangeShapeType="1"/>
              </p:cNvSpPr>
              <p:nvPr/>
            </p:nvSpPr>
            <p:spPr bwMode="auto">
              <a:xfrm>
                <a:off x="2971960" y="2324447"/>
                <a:ext cx="195249" cy="0"/>
              </a:xfrm>
              <a:prstGeom prst="line">
                <a:avLst/>
              </a:prstGeom>
              <a:noFill/>
              <a:ln w="1428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69" name="Oval 148"/>
              <p:cNvSpPr>
                <a:spLocks noChangeArrowheads="1"/>
              </p:cNvSpPr>
              <p:nvPr/>
            </p:nvSpPr>
            <p:spPr bwMode="auto">
              <a:xfrm>
                <a:off x="3032704" y="2287544"/>
                <a:ext cx="73761" cy="73807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70" name="Rectangle 149"/>
              <p:cNvSpPr>
                <a:spLocks noChangeArrowheads="1"/>
              </p:cNvSpPr>
              <p:nvPr/>
            </p:nvSpPr>
            <p:spPr bwMode="auto">
              <a:xfrm>
                <a:off x="3216382" y="2373053"/>
                <a:ext cx="472486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200" dirty="0" err="1">
                    <a:solidFill>
                      <a:srgbClr val="6D6E70">
                        <a:lumMod val="75000"/>
                      </a:srgbClr>
                    </a:solidFill>
                  </a:rPr>
                  <a:t>Kovaltry</a:t>
                </a:r>
                <a:r>
                  <a:rPr lang="en-US" altLang="en-US" sz="1200" baseline="30000" dirty="0">
                    <a:solidFill>
                      <a:srgbClr val="6D6E70">
                        <a:lumMod val="75000"/>
                      </a:srgbClr>
                    </a:solidFill>
                  </a:rPr>
                  <a:t>®</a:t>
                </a:r>
                <a:endParaRPr lang="en-US" altLang="en-US" sz="3200" baseline="30000" dirty="0">
                  <a:solidFill>
                    <a:srgbClr val="6D6E70">
                      <a:lumMod val="75000"/>
                    </a:srgbClr>
                  </a:solidFill>
                </a:endParaRPr>
              </a:p>
            </p:txBody>
          </p:sp>
          <p:sp>
            <p:nvSpPr>
              <p:cNvPr id="6271" name="Line 150"/>
              <p:cNvSpPr>
                <a:spLocks noChangeShapeType="1"/>
              </p:cNvSpPr>
              <p:nvPr/>
            </p:nvSpPr>
            <p:spPr bwMode="auto">
              <a:xfrm>
                <a:off x="2971960" y="2481063"/>
                <a:ext cx="195249" cy="0"/>
              </a:xfrm>
              <a:prstGeom prst="line">
                <a:avLst/>
              </a:prstGeom>
              <a:noFill/>
              <a:ln w="14288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72" name="Oval 151"/>
              <p:cNvSpPr>
                <a:spLocks noChangeArrowheads="1"/>
              </p:cNvSpPr>
              <p:nvPr/>
            </p:nvSpPr>
            <p:spPr bwMode="auto">
              <a:xfrm>
                <a:off x="3032704" y="2432991"/>
                <a:ext cx="73761" cy="73807"/>
              </a:xfrm>
              <a:prstGeom prst="ellipse">
                <a:avLst/>
              </a:prstGeom>
              <a:solidFill>
                <a:srgbClr val="008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n-US">
                  <a:solidFill>
                    <a:srgbClr val="555555"/>
                  </a:solidFill>
                </a:endParaRPr>
              </a:p>
            </p:txBody>
          </p:sp>
          <p:sp>
            <p:nvSpPr>
              <p:cNvPr id="6273" name="TextBox 6272"/>
              <p:cNvSpPr txBox="1"/>
              <p:nvPr/>
            </p:nvSpPr>
            <p:spPr>
              <a:xfrm>
                <a:off x="3068786" y="2694611"/>
                <a:ext cx="5099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186"/>
                <a:r>
                  <a:rPr lang="en-US" sz="1600" dirty="0">
                    <a:solidFill>
                      <a:srgbClr val="6D6E70">
                        <a:lumMod val="75000"/>
                      </a:srgbClr>
                    </a:solidFill>
                    <a:cs typeface="Arial" pitchFamily="34" charset="0"/>
                  </a:rPr>
                  <a:t>N=26</a:t>
                </a:r>
              </a:p>
            </p:txBody>
          </p:sp>
        </p:grpSp>
      </p:grpSp>
      <p:sp>
        <p:nvSpPr>
          <p:cNvPr id="91" name="Text Box 9"/>
          <p:cNvSpPr txBox="1">
            <a:spLocks noChangeArrowheads="1"/>
          </p:cNvSpPr>
          <p:nvPr/>
        </p:nvSpPr>
        <p:spPr bwMode="auto">
          <a:xfrm>
            <a:off x="8800610" y="5469813"/>
            <a:ext cx="30670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rgbClr val="6D6E70"/>
                </a:solidFill>
                <a:ea typeface="Arial Unicode MS" pitchFamily="34" charset="-128"/>
                <a:cs typeface="Arial" panose="020B0604020202020204" pitchFamily="34" charset="0"/>
              </a:rPr>
              <a:t>AUC, area under the curve; </a:t>
            </a:r>
            <a:r>
              <a:rPr lang="en-US" sz="1200" dirty="0" err="1">
                <a:solidFill>
                  <a:srgbClr val="6D6E70"/>
                </a:solidFill>
                <a:ea typeface="Arial Unicode MS" pitchFamily="34" charset="-128"/>
                <a:cs typeface="Arial" panose="020B0604020202020204" pitchFamily="34" charset="0"/>
              </a:rPr>
              <a:t>C</a:t>
            </a:r>
            <a:r>
              <a:rPr lang="en-US" sz="1200" baseline="-25000" dirty="0" err="1">
                <a:solidFill>
                  <a:srgbClr val="6D6E70"/>
                </a:solidFill>
                <a:ea typeface="Arial Unicode MS" pitchFamily="34" charset="-128"/>
                <a:cs typeface="Arial" panose="020B0604020202020204" pitchFamily="34" charset="0"/>
              </a:rPr>
              <a:t>max</a:t>
            </a:r>
            <a:r>
              <a:rPr lang="en-US" sz="1200" dirty="0">
                <a:solidFill>
                  <a:srgbClr val="6D6E70"/>
                </a:solidFill>
                <a:ea typeface="Arial Unicode MS" pitchFamily="34" charset="-128"/>
                <a:cs typeface="Arial" panose="020B0604020202020204" pitchFamily="34" charset="0"/>
              </a:rPr>
              <a:t>, maximum activity; CS, chromogenic substrate; MRT, mean residence time; PK, pharmacokinetic; t</a:t>
            </a:r>
            <a:r>
              <a:rPr lang="en-US" sz="1200" baseline="-25000" dirty="0">
                <a:solidFill>
                  <a:srgbClr val="6D6E70"/>
                </a:solidFill>
                <a:ea typeface="Arial Unicode MS" pitchFamily="34" charset="-128"/>
                <a:cs typeface="Arial" panose="020B0604020202020204" pitchFamily="34" charset="0"/>
              </a:rPr>
              <a:t>1/2</a:t>
            </a:r>
            <a:r>
              <a:rPr lang="en-US" sz="1200" dirty="0">
                <a:solidFill>
                  <a:srgbClr val="6D6E70"/>
                </a:solidFill>
                <a:ea typeface="Arial Unicode MS" pitchFamily="34" charset="-128"/>
                <a:cs typeface="Arial" panose="020B0604020202020204" pitchFamily="34" charset="0"/>
              </a:rPr>
              <a:t>, half-life. </a:t>
            </a:r>
            <a:r>
              <a:rPr lang="en-US" altLang="ja-JP" sz="1200" dirty="0">
                <a:solidFill>
                  <a:srgbClr val="6D6E70"/>
                </a:solidFill>
                <a:ea typeface="Arial Unicode MS" pitchFamily="34" charset="-128"/>
                <a:cs typeface="Arial" panose="020B0604020202020204" pitchFamily="34" charset="0"/>
              </a:rPr>
              <a:t>* P=&lt;0.05</a:t>
            </a:r>
            <a:endParaRPr lang="en-US" altLang="ja-JP" sz="1200" dirty="0">
              <a:solidFill>
                <a:srgbClr val="6D6E7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356101" y="5639569"/>
            <a:ext cx="7486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Results were consistent for the One-Stage Assay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873979" y="1010548"/>
            <a:ext cx="4017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LEOPOLD I Part A Crossover Design</a:t>
            </a:r>
            <a:endParaRPr lang="en-GB" sz="1600" b="1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Fußzeilenplatzhalter 3"/>
          <p:cNvSpPr txBox="1">
            <a:spLocks/>
          </p:cNvSpPr>
          <p:nvPr/>
        </p:nvSpPr>
        <p:spPr bwMode="gray">
          <a:xfrm>
            <a:off x="-3122" y="6280384"/>
            <a:ext cx="12195122" cy="5539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defTabSz="457200">
              <a:defRPr sz="1000">
                <a:solidFill>
                  <a:srgbClr val="5F5F5F"/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algn="r"/>
            <a:r>
              <a:rPr lang="en-GB" dirty="0"/>
              <a:t>Shah A, </a:t>
            </a:r>
            <a:r>
              <a:rPr lang="en-GB" dirty="0" err="1"/>
              <a:t>Delesen</a:t>
            </a:r>
            <a:r>
              <a:rPr lang="en-GB" dirty="0"/>
              <a:t> H, </a:t>
            </a:r>
            <a:r>
              <a:rPr lang="en-GB" dirty="0" err="1"/>
              <a:t>Garger</a:t>
            </a:r>
            <a:r>
              <a:rPr lang="en-GB" dirty="0"/>
              <a:t> S, </a:t>
            </a:r>
            <a:r>
              <a:rPr lang="en-GB" i="1" dirty="0"/>
              <a:t>et al. </a:t>
            </a:r>
            <a:r>
              <a:rPr lang="it-IT" i="1" dirty="0"/>
              <a:t>Haemophilia </a:t>
            </a:r>
            <a:r>
              <a:rPr lang="it-IT" dirty="0"/>
              <a:t>2015; 21(6):766-71.</a:t>
            </a:r>
          </a:p>
          <a:p>
            <a:pPr algn="r"/>
            <a:r>
              <a:rPr lang="en-GB" dirty="0" err="1"/>
              <a:t>Kogenate</a:t>
            </a:r>
            <a:r>
              <a:rPr lang="en-GB" dirty="0"/>
              <a:t>® SmPC: http://www.ema.europa.eu/docs/en_GB/document_library/EPAR__Product_Information/human/000275/WC500044445.pdf </a:t>
            </a:r>
          </a:p>
          <a:p>
            <a:pPr algn="r"/>
            <a:r>
              <a:rPr lang="en-GB" dirty="0" err="1"/>
              <a:t>Kovaltry</a:t>
            </a:r>
            <a:r>
              <a:rPr lang="en-GB" dirty="0"/>
              <a:t>® SmPC: http://www.ema.europa.eu/docs/en_GB/document_library/EPAR_Product_Information/human/003825/WC500202781.pdf  </a:t>
            </a:r>
          </a:p>
        </p:txBody>
      </p:sp>
    </p:spTree>
    <p:extLst>
      <p:ext uri="{BB962C8B-B14F-4D97-AF65-F5344CB8AC3E}">
        <p14:creationId xmlns:p14="http://schemas.microsoft.com/office/powerpoint/2010/main" val="118137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52928" y="368712"/>
            <a:ext cx="9154789" cy="685800"/>
          </a:xfrm>
        </p:spPr>
        <p:txBody>
          <a:bodyPr>
            <a:noAutofit/>
          </a:bodyPr>
          <a:lstStyle/>
          <a:p>
            <a:r>
              <a:rPr lang="en-US" dirty="0" err="1"/>
              <a:t>Kovaltry</a:t>
            </a:r>
            <a:r>
              <a:rPr lang="en-US" baseline="30000" dirty="0"/>
              <a:t>®</a:t>
            </a:r>
            <a:r>
              <a:rPr lang="en-US" dirty="0"/>
              <a:t> has a better PK profile compared with </a:t>
            </a:r>
            <a:r>
              <a:rPr lang="en-US" dirty="0" err="1"/>
              <a:t>Advate</a:t>
            </a:r>
            <a:r>
              <a:rPr lang="en-US" baseline="30000" dirty="0"/>
              <a:t>®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5472761" y="1524159"/>
            <a:ext cx="6534956" cy="4302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1400" b="1" dirty="0"/>
              <a:t>PK parameters, geometric means (%CV) </a:t>
            </a:r>
          </a:p>
          <a:p>
            <a:pPr marL="0" indent="0" algn="ctr">
              <a:buNone/>
            </a:pPr>
            <a:r>
              <a:rPr lang="de-DE" sz="1400" b="1" dirty="0"/>
              <a:t>(Chromogenic Assay)</a:t>
            </a:r>
            <a:endParaRPr lang="en-US" sz="1400" b="1" dirty="0"/>
          </a:p>
        </p:txBody>
      </p:sp>
      <p:graphicFrame>
        <p:nvGraphicFramePr>
          <p:cNvPr id="87" name="Chart 8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759873"/>
              </p:ext>
            </p:extLst>
          </p:nvPr>
        </p:nvGraphicFramePr>
        <p:xfrm>
          <a:off x="318057" y="1531044"/>
          <a:ext cx="5773271" cy="4243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74709"/>
              </p:ext>
            </p:extLst>
          </p:nvPr>
        </p:nvGraphicFramePr>
        <p:xfrm>
          <a:off x="5455888" y="2133601"/>
          <a:ext cx="6551829" cy="3161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3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7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45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7210">
                <a:tc>
                  <a:txBody>
                    <a:bodyPr/>
                    <a:lstStyle/>
                    <a:p>
                      <a:pPr algn="l"/>
                      <a:r>
                        <a:rPr lang="en-US" sz="1050" b="1" dirty="0"/>
                        <a:t>Parameters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err="1"/>
                        <a:t>Kovaltry</a:t>
                      </a:r>
                      <a:r>
                        <a:rPr lang="en-US" sz="1050" b="1" baseline="30000" dirty="0"/>
                        <a:t>®</a:t>
                      </a:r>
                      <a:r>
                        <a:rPr lang="en-US" sz="1050" b="1" dirty="0"/>
                        <a:t> 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err="1"/>
                        <a:t>Advate</a:t>
                      </a:r>
                      <a:r>
                        <a:rPr lang="en-US" sz="1050" b="1" baseline="30000" dirty="0"/>
                        <a:t>®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Geometric LS Mean - </a:t>
                      </a:r>
                      <a:r>
                        <a:rPr lang="en-US" sz="1050" b="1" baseline="0" dirty="0"/>
                        <a:t> </a:t>
                      </a:r>
                    </a:p>
                    <a:p>
                      <a:pPr algn="ctr"/>
                      <a:r>
                        <a:rPr lang="en-US" sz="1050" b="1" baseline="0" dirty="0" err="1"/>
                        <a:t>Kovaltry</a:t>
                      </a:r>
                      <a:r>
                        <a:rPr lang="en-US" sz="1050" b="1" baseline="30000" dirty="0"/>
                        <a:t>®</a:t>
                      </a:r>
                      <a:r>
                        <a:rPr lang="en-US" sz="1050" b="1" baseline="0" dirty="0"/>
                        <a:t> / </a:t>
                      </a:r>
                      <a:r>
                        <a:rPr lang="en-US" sz="1050" b="1" baseline="0" dirty="0" err="1"/>
                        <a:t>Advate</a:t>
                      </a:r>
                      <a:r>
                        <a:rPr lang="en-US" sz="1050" b="1" baseline="30000" dirty="0"/>
                        <a:t>®</a:t>
                      </a:r>
                      <a:r>
                        <a:rPr lang="en-US" sz="1050" b="1" baseline="0" dirty="0"/>
                        <a:t> (95% CI)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/>
                        <a:t>P-value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792">
                <a:tc>
                  <a:txBody>
                    <a:bodyPr/>
                    <a:lstStyle/>
                    <a:p>
                      <a:pPr algn="l"/>
                      <a:r>
                        <a:rPr lang="en-US" sz="1050" b="0" dirty="0">
                          <a:solidFill>
                            <a:srgbClr val="0C3E55"/>
                          </a:solidFill>
                        </a:rPr>
                        <a:t>AUC</a:t>
                      </a:r>
                      <a:r>
                        <a:rPr lang="en-US" sz="1050" b="0" baseline="-25000" dirty="0">
                          <a:solidFill>
                            <a:srgbClr val="0C3E55"/>
                          </a:solidFill>
                        </a:rPr>
                        <a:t>0-last</a:t>
                      </a:r>
                      <a:r>
                        <a:rPr lang="en-US" sz="1050" b="0" dirty="0">
                          <a:solidFill>
                            <a:srgbClr val="0C3E55"/>
                          </a:solidFill>
                        </a:rPr>
                        <a:t> (IU*h/</a:t>
                      </a:r>
                      <a:r>
                        <a:rPr lang="en-US" sz="1050" b="0" dirty="0" err="1">
                          <a:solidFill>
                            <a:srgbClr val="0C3E55"/>
                          </a:solidFill>
                        </a:rPr>
                        <a:t>dL</a:t>
                      </a:r>
                      <a:r>
                        <a:rPr lang="en-US" sz="1050" b="0" dirty="0">
                          <a:solidFill>
                            <a:srgbClr val="0C3E55"/>
                          </a:solidFill>
                        </a:rPr>
                        <a:t>)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rgbClr val="0C3E55"/>
                          </a:solidFill>
                        </a:rPr>
                        <a:t>2202 (23.9)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rgbClr val="0C3E55"/>
                          </a:solidFill>
                        </a:rPr>
                        <a:t>1548 (27.4)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rgbClr val="0C3E55"/>
                          </a:solidFill>
                        </a:rPr>
                        <a:t>1.42 </a:t>
                      </a:r>
                    </a:p>
                    <a:p>
                      <a:pPr algn="ctr"/>
                      <a:r>
                        <a:rPr lang="en-US" sz="1050" b="0" dirty="0">
                          <a:solidFill>
                            <a:srgbClr val="0C3E55"/>
                          </a:solidFill>
                        </a:rPr>
                        <a:t>(1.36–1.49)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rgbClr val="282828"/>
                          </a:solidFill>
                        </a:rPr>
                        <a:t>&lt;0.0001*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792">
                <a:tc>
                  <a:txBody>
                    <a:bodyPr/>
                    <a:lstStyle/>
                    <a:p>
                      <a:pPr algn="l"/>
                      <a:r>
                        <a:rPr lang="en-US" sz="1050" b="0" dirty="0">
                          <a:solidFill>
                            <a:srgbClr val="0C3E55"/>
                          </a:solidFill>
                        </a:rPr>
                        <a:t>AUC (IU*h/</a:t>
                      </a:r>
                      <a:r>
                        <a:rPr lang="en-US" sz="1050" b="0" dirty="0" err="1">
                          <a:solidFill>
                            <a:srgbClr val="0C3E55"/>
                          </a:solidFill>
                        </a:rPr>
                        <a:t>dL</a:t>
                      </a:r>
                      <a:r>
                        <a:rPr lang="en-US" sz="1050" b="0" dirty="0">
                          <a:solidFill>
                            <a:srgbClr val="0C3E55"/>
                          </a:solidFill>
                        </a:rPr>
                        <a:t>)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rgbClr val="0C3E55"/>
                          </a:solidFill>
                        </a:rPr>
                        <a:t>2440 (28.5)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rgbClr val="0C3E55"/>
                          </a:solidFill>
                        </a:rPr>
                        <a:t>1646 (31.0)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rgbClr val="0C3E55"/>
                          </a:solidFill>
                        </a:rPr>
                        <a:t>1.48 </a:t>
                      </a:r>
                    </a:p>
                    <a:p>
                      <a:pPr algn="ctr"/>
                      <a:r>
                        <a:rPr lang="en-US" sz="1050" b="0" dirty="0">
                          <a:solidFill>
                            <a:srgbClr val="0C3E55"/>
                          </a:solidFill>
                        </a:rPr>
                        <a:t>(1.41</a:t>
                      </a:r>
                      <a:r>
                        <a:rPr lang="en-US" sz="1050" b="0" baseline="0" dirty="0">
                          <a:solidFill>
                            <a:srgbClr val="0C3E55"/>
                          </a:solidFill>
                        </a:rPr>
                        <a:t>–1.55</a:t>
                      </a:r>
                      <a:r>
                        <a:rPr lang="en-US" sz="1050" b="0" dirty="0">
                          <a:solidFill>
                            <a:srgbClr val="0C3E55"/>
                          </a:solidFill>
                        </a:rPr>
                        <a:t>)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rgbClr val="282828"/>
                          </a:solidFill>
                        </a:rPr>
                        <a:t>&lt;0.0001*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792">
                <a:tc>
                  <a:txBody>
                    <a:bodyPr/>
                    <a:lstStyle/>
                    <a:p>
                      <a:pPr algn="l"/>
                      <a:r>
                        <a:rPr lang="en-US" sz="1050" b="0" dirty="0">
                          <a:solidFill>
                            <a:srgbClr val="0C3E55"/>
                          </a:solidFill>
                        </a:rPr>
                        <a:t>C</a:t>
                      </a:r>
                      <a:r>
                        <a:rPr lang="en-US" sz="1050" b="0" baseline="-25000" dirty="0">
                          <a:solidFill>
                            <a:srgbClr val="0C3E55"/>
                          </a:solidFill>
                        </a:rPr>
                        <a:t>max</a:t>
                      </a:r>
                      <a:r>
                        <a:rPr lang="en-US" sz="1050" b="0" dirty="0">
                          <a:solidFill>
                            <a:srgbClr val="0C3E55"/>
                          </a:solidFill>
                        </a:rPr>
                        <a:t> (IU/</a:t>
                      </a:r>
                      <a:r>
                        <a:rPr lang="en-US" sz="1050" b="0" dirty="0" err="1">
                          <a:solidFill>
                            <a:srgbClr val="0C3E55"/>
                          </a:solidFill>
                        </a:rPr>
                        <a:t>dL</a:t>
                      </a:r>
                      <a:r>
                        <a:rPr lang="en-US" sz="1050" b="0" dirty="0">
                          <a:solidFill>
                            <a:srgbClr val="0C3E55"/>
                          </a:solidFill>
                        </a:rPr>
                        <a:t>)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rgbClr val="0C3E55"/>
                          </a:solidFill>
                        </a:rPr>
                        <a:t>151 (19.9)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rgbClr val="0C3E55"/>
                          </a:solidFill>
                        </a:rPr>
                        <a:t>153 (17.1)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rgbClr val="282828"/>
                          </a:solidFill>
                        </a:rPr>
                        <a:t>0.98 </a:t>
                      </a:r>
                    </a:p>
                    <a:p>
                      <a:pPr algn="ctr"/>
                      <a:r>
                        <a:rPr lang="en-US" sz="1050" b="0" dirty="0">
                          <a:solidFill>
                            <a:srgbClr val="282828"/>
                          </a:solidFill>
                        </a:rPr>
                        <a:t>(0.95–1.02)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rgbClr val="282828"/>
                          </a:solidFill>
                        </a:rPr>
                        <a:t>0.32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792">
                <a:tc>
                  <a:txBody>
                    <a:bodyPr/>
                    <a:lstStyle/>
                    <a:p>
                      <a:r>
                        <a:rPr lang="en-US" sz="1050" b="0" baseline="0" dirty="0">
                          <a:solidFill>
                            <a:srgbClr val="0C3E55"/>
                          </a:solidFill>
                        </a:rPr>
                        <a:t>CL, dL/h/kg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>
                          <a:solidFill>
                            <a:srgbClr val="0C3E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0.021 (28.5)</a:t>
                      </a:r>
                      <a:endParaRPr lang="en-US" sz="1050" b="0" dirty="0">
                        <a:solidFill>
                          <a:srgbClr val="0C3E55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>
                          <a:solidFill>
                            <a:srgbClr val="0C3E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0.030 (31.0)</a:t>
                      </a:r>
                      <a:endParaRPr lang="en-US" sz="1050" b="0" dirty="0">
                        <a:solidFill>
                          <a:srgbClr val="0C3E55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kern="1200" dirty="0">
                          <a:solidFill>
                            <a:srgbClr val="0C3E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0.67 </a:t>
                      </a:r>
                    </a:p>
                    <a:p>
                      <a:pPr algn="ctr"/>
                      <a:r>
                        <a:rPr lang="en-US" sz="1050" b="0" kern="1200" dirty="0">
                          <a:solidFill>
                            <a:srgbClr val="0C3E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(0.64–0.71)</a:t>
                      </a:r>
                      <a:endParaRPr lang="en-US" sz="1050" b="0" dirty="0">
                        <a:solidFill>
                          <a:srgbClr val="0C3E55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kern="1200" dirty="0">
                          <a:solidFill>
                            <a:srgbClr val="28282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&lt;0.0001*</a:t>
                      </a:r>
                      <a:endParaRPr lang="en-US" sz="1050" b="1" dirty="0">
                        <a:solidFill>
                          <a:srgbClr val="282828"/>
                        </a:solidFill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792">
                <a:tc>
                  <a:txBody>
                    <a:bodyPr/>
                    <a:lstStyle/>
                    <a:p>
                      <a:pPr algn="l"/>
                      <a:r>
                        <a:rPr lang="en-US" sz="1050" b="0" baseline="0" dirty="0">
                          <a:solidFill>
                            <a:srgbClr val="0C3E55"/>
                          </a:solidFill>
                        </a:rPr>
                        <a:t>t</a:t>
                      </a:r>
                      <a:r>
                        <a:rPr lang="en-US" sz="1050" b="0" baseline="-25000" dirty="0">
                          <a:solidFill>
                            <a:srgbClr val="0C3E55"/>
                          </a:solidFill>
                        </a:rPr>
                        <a:t>1/2</a:t>
                      </a:r>
                      <a:r>
                        <a:rPr lang="en-US" sz="1050" b="0" dirty="0">
                          <a:solidFill>
                            <a:srgbClr val="0C3E55"/>
                          </a:solidFill>
                        </a:rPr>
                        <a:t> (</a:t>
                      </a:r>
                      <a:r>
                        <a:rPr lang="en-US" sz="1050" b="0" dirty="0" err="1">
                          <a:solidFill>
                            <a:srgbClr val="0C3E55"/>
                          </a:solidFill>
                        </a:rPr>
                        <a:t>hr</a:t>
                      </a:r>
                      <a:r>
                        <a:rPr lang="en-US" sz="1050" b="0" dirty="0">
                          <a:solidFill>
                            <a:srgbClr val="0C3E55"/>
                          </a:solidFill>
                        </a:rPr>
                        <a:t>)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rgbClr val="0C3E55"/>
                          </a:solidFill>
                        </a:rPr>
                        <a:t>13.9 (25.0)</a:t>
                      </a:r>
                    </a:p>
                    <a:p>
                      <a:pPr algn="ctr"/>
                      <a:r>
                        <a:rPr lang="en-US" sz="1050" b="0" dirty="0">
                          <a:solidFill>
                            <a:srgbClr val="0C3E55"/>
                          </a:solidFill>
                        </a:rPr>
                        <a:t>(9.95–22.2)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rgbClr val="0C3E55"/>
                          </a:solidFill>
                        </a:rPr>
                        <a:t>12.0 (23.3)</a:t>
                      </a:r>
                    </a:p>
                    <a:p>
                      <a:pPr algn="ctr"/>
                      <a:r>
                        <a:rPr lang="en-US" sz="1050" b="0" dirty="0">
                          <a:solidFill>
                            <a:srgbClr val="0C3E55"/>
                          </a:solidFill>
                        </a:rPr>
                        <a:t>(9.06–17.9)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rgbClr val="0C3E55"/>
                          </a:solidFill>
                        </a:rPr>
                        <a:t>1.16</a:t>
                      </a:r>
                      <a:r>
                        <a:rPr lang="en-US" sz="1050" b="0" baseline="0" dirty="0">
                          <a:solidFill>
                            <a:srgbClr val="0C3E55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050" b="0" baseline="0" dirty="0">
                          <a:solidFill>
                            <a:srgbClr val="0C3E55"/>
                          </a:solidFill>
                        </a:rPr>
                        <a:t>(1.10–1.23)</a:t>
                      </a:r>
                      <a:endParaRPr lang="en-US" sz="1050" b="0" dirty="0">
                        <a:solidFill>
                          <a:srgbClr val="0C3E55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rgbClr val="282828"/>
                          </a:solidFill>
                        </a:rPr>
                        <a:t>&lt;0.0001*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3873936" y="2470483"/>
            <a:ext cx="791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Arial" pitchFamily="34" charset="0"/>
                <a:cs typeface="Arial" pitchFamily="34" charset="0"/>
              </a:rPr>
              <a:t>N=18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69131" y="3502330"/>
            <a:ext cx="7585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 err="1">
                <a:latin typeface="Arial" pitchFamily="34" charset="0"/>
                <a:cs typeface="Arial" pitchFamily="34" charset="0"/>
              </a:rPr>
              <a:t>FVIII:C</a:t>
            </a:r>
            <a:r>
              <a:rPr lang="en-GB" sz="1050" dirty="0">
                <a:latin typeface="Arial" pitchFamily="34" charset="0"/>
                <a:cs typeface="Arial" pitchFamily="34" charset="0"/>
              </a:rPr>
              <a:t> 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3858" y="5230321"/>
            <a:ext cx="10086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latin typeface="Arial" pitchFamily="34" charset="0"/>
                <a:cs typeface="Arial" pitchFamily="34" charset="0"/>
              </a:rPr>
              <a:t>Time (Hours) </a:t>
            </a:r>
          </a:p>
        </p:txBody>
      </p:sp>
      <p:sp>
        <p:nvSpPr>
          <p:cNvPr id="17" name="Fußzeilenplatzhalter 3"/>
          <p:cNvSpPr txBox="1">
            <a:spLocks/>
          </p:cNvSpPr>
          <p:nvPr/>
        </p:nvSpPr>
        <p:spPr bwMode="gray">
          <a:xfrm>
            <a:off x="-3122" y="6405463"/>
            <a:ext cx="12195122" cy="42891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 defTabSz="457200">
              <a:defRPr sz="1000">
                <a:solidFill>
                  <a:srgbClr val="5F5F5F"/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n-GB" dirty="0"/>
              <a:t>Shah A, </a:t>
            </a:r>
            <a:r>
              <a:rPr lang="en-GB" dirty="0" err="1"/>
              <a:t>Solms</a:t>
            </a:r>
            <a:r>
              <a:rPr lang="en-GB" dirty="0"/>
              <a:t> A, </a:t>
            </a:r>
            <a:r>
              <a:rPr lang="en-GB" dirty="0" err="1"/>
              <a:t>Garmann</a:t>
            </a:r>
            <a:r>
              <a:rPr lang="en-GB" dirty="0"/>
              <a:t> D, et al. </a:t>
            </a:r>
            <a:r>
              <a:rPr lang="en-GB" dirty="0" err="1"/>
              <a:t>Clin</a:t>
            </a:r>
            <a:r>
              <a:rPr lang="en-GB" dirty="0"/>
              <a:t> </a:t>
            </a:r>
            <a:r>
              <a:rPr lang="en-GB" dirty="0" err="1"/>
              <a:t>Pharmacokinet</a:t>
            </a:r>
            <a:r>
              <a:rPr lang="en-GB" dirty="0"/>
              <a:t>. 2016. </a:t>
            </a:r>
            <a:r>
              <a:rPr lang="en-GB" dirty="0" err="1"/>
              <a:t>doi</a:t>
            </a:r>
            <a:r>
              <a:rPr lang="en-GB" dirty="0"/>
              <a:t>: 10.1007/s40262-016-0492-2. [</a:t>
            </a:r>
            <a:r>
              <a:rPr lang="en-GB" dirty="0" err="1"/>
              <a:t>Epub</a:t>
            </a:r>
            <a:r>
              <a:rPr lang="en-GB" dirty="0"/>
              <a:t> ahead of print] </a:t>
            </a:r>
          </a:p>
          <a:p>
            <a:r>
              <a:rPr lang="en-GB" dirty="0" err="1"/>
              <a:t>Kovaltry</a:t>
            </a:r>
            <a:r>
              <a:rPr lang="en-GB" dirty="0"/>
              <a:t>® SmPC: http://www.ema.europa.eu/docs/en_GB/document_library/EPAR_Product_Information/human/003825/WC500202781.pdf  </a:t>
            </a:r>
          </a:p>
          <a:p>
            <a:r>
              <a:rPr lang="en-GB" dirty="0" err="1"/>
              <a:t>Advate</a:t>
            </a:r>
            <a:r>
              <a:rPr lang="en-GB" dirty="0"/>
              <a:t>® SmPC: http://www.ema.europa.eu/docs/en_GB/document_library/EPAR_-_Product_Information/human/000520/WC500022467.pdf </a:t>
            </a:r>
          </a:p>
        </p:txBody>
      </p:sp>
      <p:sp>
        <p:nvSpPr>
          <p:cNvPr id="18" name="Textfeld 1"/>
          <p:cNvSpPr txBox="1"/>
          <p:nvPr/>
        </p:nvSpPr>
        <p:spPr>
          <a:xfrm>
            <a:off x="2356101" y="5655067"/>
            <a:ext cx="7486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Results were consistent for the One-Stage Assay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21264" y="5421604"/>
            <a:ext cx="86475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 err="1">
                <a:latin typeface="Arial" pitchFamily="34" charset="0"/>
                <a:cs typeface="Arial" pitchFamily="34" charset="0"/>
              </a:rPr>
              <a:t>Kovaltry</a:t>
            </a:r>
            <a:r>
              <a:rPr lang="en-GB" sz="1000" baseline="30000" dirty="0">
                <a:latin typeface="Arial" pitchFamily="34" charset="0"/>
                <a:cs typeface="Arial" pitchFamily="34" charset="0"/>
              </a:rPr>
              <a:t>®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51774" y="5454572"/>
            <a:ext cx="253596" cy="205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aseline="30000" dirty="0">
                <a:latin typeface="Arial" pitchFamily="34" charset="0"/>
                <a:cs typeface="Arial" pitchFamily="34" charset="0"/>
              </a:rPr>
              <a:t>®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8909099" y="5252841"/>
            <a:ext cx="30670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rgbClr val="6D6E70"/>
                </a:solidFill>
                <a:ea typeface="Arial Unicode MS" pitchFamily="34" charset="-128"/>
                <a:cs typeface="Arial" panose="020B0604020202020204" pitchFamily="34" charset="0"/>
              </a:rPr>
              <a:t>AUC, area under the curve; </a:t>
            </a:r>
            <a:r>
              <a:rPr lang="en-US" sz="1200" dirty="0" err="1">
                <a:solidFill>
                  <a:srgbClr val="6D6E70"/>
                </a:solidFill>
                <a:ea typeface="Arial Unicode MS" pitchFamily="34" charset="-128"/>
                <a:cs typeface="Arial" panose="020B0604020202020204" pitchFamily="34" charset="0"/>
              </a:rPr>
              <a:t>C</a:t>
            </a:r>
            <a:r>
              <a:rPr lang="en-US" sz="1200" baseline="-25000" dirty="0" err="1">
                <a:solidFill>
                  <a:srgbClr val="6D6E70"/>
                </a:solidFill>
                <a:ea typeface="Arial Unicode MS" pitchFamily="34" charset="-128"/>
                <a:cs typeface="Arial" panose="020B0604020202020204" pitchFamily="34" charset="0"/>
              </a:rPr>
              <a:t>max</a:t>
            </a:r>
            <a:r>
              <a:rPr lang="en-US" sz="1200" dirty="0">
                <a:solidFill>
                  <a:srgbClr val="6D6E70"/>
                </a:solidFill>
                <a:ea typeface="Arial Unicode MS" pitchFamily="34" charset="-128"/>
                <a:cs typeface="Arial" panose="020B0604020202020204" pitchFamily="34" charset="0"/>
              </a:rPr>
              <a:t>, maximum activity; CS, chromogenic substrate; MRT, mean residence time; PK, pharmacokinetic; t</a:t>
            </a:r>
            <a:r>
              <a:rPr lang="en-US" sz="1200" baseline="-25000" dirty="0">
                <a:solidFill>
                  <a:srgbClr val="6D6E70"/>
                </a:solidFill>
                <a:ea typeface="Arial Unicode MS" pitchFamily="34" charset="-128"/>
                <a:cs typeface="Arial" panose="020B0604020202020204" pitchFamily="34" charset="0"/>
              </a:rPr>
              <a:t>1/2</a:t>
            </a:r>
            <a:r>
              <a:rPr lang="en-US" sz="1200" dirty="0">
                <a:solidFill>
                  <a:srgbClr val="6D6E70"/>
                </a:solidFill>
                <a:ea typeface="Arial Unicode MS" pitchFamily="34" charset="-128"/>
                <a:cs typeface="Arial" panose="020B0604020202020204" pitchFamily="34" charset="0"/>
              </a:rPr>
              <a:t>, half-life. </a:t>
            </a:r>
            <a:r>
              <a:rPr lang="en-US" altLang="ja-JP" sz="1200" dirty="0">
                <a:solidFill>
                  <a:srgbClr val="6D6E70"/>
                </a:solidFill>
                <a:ea typeface="Arial Unicode MS" pitchFamily="34" charset="-128"/>
                <a:cs typeface="Arial" panose="020B0604020202020204" pitchFamily="34" charset="0"/>
              </a:rPr>
              <a:t>* P=&lt;0.05</a:t>
            </a:r>
            <a:endParaRPr lang="en-US" altLang="ja-JP" sz="1200" dirty="0">
              <a:solidFill>
                <a:srgbClr val="6D6E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4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fcdabfd90145e2336d17ef7282224b34f407081"/>
  <p:tag name="ISPRING_RESOURCE_PATHS_HASH_PRESENTER" val="56fa2ab02c495bc72bd68ff7cd588993aac"/>
</p:tagLst>
</file>

<file path=ppt/theme/theme1.xml><?xml version="1.0" encoding="utf-8"?>
<a:theme xmlns:a="http://schemas.openxmlformats.org/drawingml/2006/main" name="1_Office Theme">
  <a:themeElements>
    <a:clrScheme name="LCM-55767_P01">
      <a:dk1>
        <a:srgbClr val="6D6E70"/>
      </a:dk1>
      <a:lt1>
        <a:sysClr val="window" lastClr="FFFFFF"/>
      </a:lt1>
      <a:dk2>
        <a:srgbClr val="0054A4"/>
      </a:dk2>
      <a:lt2>
        <a:srgbClr val="FDFDFB"/>
      </a:lt2>
      <a:accent1>
        <a:srgbClr val="0093D0"/>
      </a:accent1>
      <a:accent2>
        <a:srgbClr val="6F7072"/>
      </a:accent2>
      <a:accent3>
        <a:srgbClr val="7AC143"/>
      </a:accent3>
      <a:accent4>
        <a:srgbClr val="4FBEEB"/>
      </a:accent4>
      <a:accent5>
        <a:srgbClr val="A5DEF5"/>
      </a:accent5>
      <a:accent6>
        <a:srgbClr val="B3DC94"/>
      </a:accent6>
      <a:hlink>
        <a:srgbClr val="4FBEEB"/>
      </a:hlink>
      <a:folHlink>
        <a:srgbClr val="4FBE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noFill/>
        </a:ln>
      </a:spPr>
      <a:bodyPr rtlCol="0" anchor="ctr">
        <a:sp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669E06BE83434CA3394CBEE42D07A5" ma:contentTypeVersion="" ma:contentTypeDescription="Create a new document." ma:contentTypeScope="" ma:versionID="40657ed52dc040b14184731cfbdd420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07C566-B61C-4EB9-AC55-7CF3443828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C28D352-A9F3-4EFF-AA77-D56A13706149}">
  <ds:schemaRefs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153BF43-CAE4-4C6D-83C3-D10F8F7635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1914</Words>
  <Application>Microsoft Office PowerPoint</Application>
  <PresentationFormat>Widescreen</PresentationFormat>
  <Paragraphs>317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 Unicode MS</vt:lpstr>
      <vt:lpstr>ＭＳ Ｐゴシック</vt:lpstr>
      <vt:lpstr>Arial</vt:lpstr>
      <vt:lpstr>Mangal</vt:lpstr>
      <vt:lpstr>Wingdings</vt:lpstr>
      <vt:lpstr>1_Office Theme</vt:lpstr>
      <vt:lpstr>Outline</vt:lpstr>
      <vt:lpstr>Personalized prophylaxis</vt:lpstr>
      <vt:lpstr>Why is PK important?</vt:lpstr>
      <vt:lpstr>PowerPoint Presentation</vt:lpstr>
      <vt:lpstr>PowerPoint Presentation</vt:lpstr>
      <vt:lpstr>PowerPoint Presentation</vt:lpstr>
      <vt:lpstr>PowerPoint Presentation</vt:lpstr>
      <vt:lpstr>Non-inferiority of Kovaltry® to Kogenate® confirmed for PK</vt:lpstr>
      <vt:lpstr>Kovaltry® has a better PK profile compared with Advate®</vt:lpstr>
      <vt:lpstr>Median time to 1 IU/dL was ~18h longer for Kovaltry® vs. Advate® based on 25 IU/kg dose/injection</vt:lpstr>
      <vt:lpstr>Web-Accessible Population Pharmacokinetics Service–Hemophilia Research Network </vt:lpstr>
      <vt:lpstr>WAPPS: A real-world data project</vt:lpstr>
      <vt:lpstr>An RTTE model can relate FVIII concentration time profiles to the likelihood to bleed</vt:lpstr>
      <vt:lpstr>RTTE can be used to predict the effect of a change in dosing frequency</vt:lpstr>
      <vt:lpstr>References</vt:lpstr>
      <vt:lpstr>Take home messages</vt:lpstr>
      <vt:lpstr>Any questions?</vt:lpstr>
      <vt:lpstr>Outline</vt:lpstr>
    </vt:vector>
  </TitlesOfParts>
  <Company>MSCG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Rpottinger</dc:creator>
  <cp:lastModifiedBy>dawn</cp:lastModifiedBy>
  <cp:revision>1264</cp:revision>
  <cp:lastPrinted>2014-07-23T21:08:36Z</cp:lastPrinted>
  <dcterms:created xsi:type="dcterms:W3CDTF">2012-04-05T00:38:52Z</dcterms:created>
  <dcterms:modified xsi:type="dcterms:W3CDTF">2017-07-06T14:40:11Z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0x01010009669E06BE83434CA3394CBEE42D07A5</vt:lpwstr>
  </property>
  <property fmtid="{D5CDD505-2E9C-101B-9397-08002B2CF9AE}" pid="3" name="IsMyDocuments">
    <vt:bool>true</vt:bool>
  </property>
</Properties>
</file>