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8"/>
  </p:notesMasterIdLst>
  <p:sldIdLst>
    <p:sldId id="257" r:id="rId2"/>
    <p:sldId id="258" r:id="rId3"/>
    <p:sldId id="269" r:id="rId4"/>
    <p:sldId id="260" r:id="rId5"/>
    <p:sldId id="270" r:id="rId6"/>
    <p:sldId id="261" r:id="rId7"/>
    <p:sldId id="262" r:id="rId8"/>
    <p:sldId id="274" r:id="rId9"/>
    <p:sldId id="259" r:id="rId10"/>
    <p:sldId id="276" r:id="rId11"/>
    <p:sldId id="280" r:id="rId12"/>
    <p:sldId id="281" r:id="rId13"/>
    <p:sldId id="282" r:id="rId14"/>
    <p:sldId id="277" r:id="rId15"/>
    <p:sldId id="264" r:id="rId16"/>
    <p:sldId id="265" r:id="rId17"/>
    <p:sldId id="278" r:id="rId18"/>
    <p:sldId id="272" r:id="rId19"/>
    <p:sldId id="279" r:id="rId20"/>
    <p:sldId id="268" r:id="rId21"/>
    <p:sldId id="266" r:id="rId22"/>
    <p:sldId id="283" r:id="rId23"/>
    <p:sldId id="284" r:id="rId24"/>
    <p:sldId id="275" r:id="rId25"/>
    <p:sldId id="267" r:id="rId26"/>
    <p:sldId id="271"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440"/>
    <p:restoredTop sz="93517"/>
  </p:normalViewPr>
  <p:slideViewPr>
    <p:cSldViewPr snapToGrid="0" snapToObjects="1">
      <p:cViewPr>
        <p:scale>
          <a:sx n="126" d="100"/>
          <a:sy n="126" d="100"/>
        </p:scale>
        <p:origin x="978" y="90"/>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snapToObjects="1">
      <p:cViewPr varScale="1">
        <p:scale>
          <a:sx n="67" d="100"/>
          <a:sy n="67" d="100"/>
        </p:scale>
        <p:origin x="3696"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D720F4-4A1A-4B1B-9ECD-B46338E372AE}" type="doc">
      <dgm:prSet loTypeId="urn:microsoft.com/office/officeart/2005/8/layout/funnel1" loCatId="relationship" qsTypeId="urn:microsoft.com/office/officeart/2005/8/quickstyle/simple1" qsCatId="simple" csTypeId="urn:microsoft.com/office/officeart/2005/8/colors/accent1_2" csCatId="accent1" phldr="1"/>
      <dgm:spPr/>
      <dgm:t>
        <a:bodyPr/>
        <a:lstStyle/>
        <a:p>
          <a:endParaRPr lang="en-US"/>
        </a:p>
      </dgm:t>
    </dgm:pt>
    <dgm:pt modelId="{88A3B531-F456-4908-814F-FDA006DDAB7B}">
      <dgm:prSet phldrT="[Text]" custT="1"/>
      <dgm:spPr/>
      <dgm:t>
        <a:bodyPr/>
        <a:lstStyle/>
        <a:p>
          <a:r>
            <a:rPr lang="en-CA" sz="1800" dirty="0" smtClean="0"/>
            <a:t>6795 articles screened</a:t>
          </a:r>
          <a:endParaRPr lang="en-US" sz="1800" dirty="0"/>
        </a:p>
      </dgm:t>
    </dgm:pt>
    <dgm:pt modelId="{7BE1345A-4487-4253-A8A5-7F9591770BA3}" type="parTrans" cxnId="{46D4EC94-CCBF-4ED9-9CFE-B6D714E583CA}">
      <dgm:prSet/>
      <dgm:spPr/>
      <dgm:t>
        <a:bodyPr/>
        <a:lstStyle/>
        <a:p>
          <a:endParaRPr lang="en-US"/>
        </a:p>
      </dgm:t>
    </dgm:pt>
    <dgm:pt modelId="{21C0D81E-A623-422D-9D5B-E5EC87D55C57}" type="sibTrans" cxnId="{46D4EC94-CCBF-4ED9-9CFE-B6D714E583CA}">
      <dgm:prSet/>
      <dgm:spPr/>
      <dgm:t>
        <a:bodyPr/>
        <a:lstStyle/>
        <a:p>
          <a:endParaRPr lang="en-US"/>
        </a:p>
      </dgm:t>
    </dgm:pt>
    <dgm:pt modelId="{20FA1FC1-C1D4-4FA1-901A-D39540EF1C39}">
      <dgm:prSet phldrT="[Text]" custT="1"/>
      <dgm:spPr/>
      <dgm:t>
        <a:bodyPr/>
        <a:lstStyle/>
        <a:p>
          <a:r>
            <a:rPr lang="en-CA" sz="2000" dirty="0" smtClean="0"/>
            <a:t>50 original studies included</a:t>
          </a:r>
          <a:endParaRPr lang="en-US" sz="2000" dirty="0"/>
        </a:p>
      </dgm:t>
    </dgm:pt>
    <dgm:pt modelId="{34C43228-D257-4BB4-A446-9D032E34C6C0}" type="parTrans" cxnId="{BDFFD409-9691-4405-BA09-E193E3ABEEF4}">
      <dgm:prSet/>
      <dgm:spPr/>
      <dgm:t>
        <a:bodyPr/>
        <a:lstStyle/>
        <a:p>
          <a:endParaRPr lang="en-US"/>
        </a:p>
      </dgm:t>
    </dgm:pt>
    <dgm:pt modelId="{773B31FB-6605-4DF3-8DFB-6D3F12CEC23E}" type="sibTrans" cxnId="{BDFFD409-9691-4405-BA09-E193E3ABEEF4}">
      <dgm:prSet/>
      <dgm:spPr/>
      <dgm:t>
        <a:bodyPr/>
        <a:lstStyle/>
        <a:p>
          <a:endParaRPr lang="en-US"/>
        </a:p>
      </dgm:t>
    </dgm:pt>
    <dgm:pt modelId="{4014CC0E-0B5A-416C-8EA8-1C3810B53768}" type="pres">
      <dgm:prSet presAssocID="{7DD720F4-4A1A-4B1B-9ECD-B46338E372AE}" presName="Name0" presStyleCnt="0">
        <dgm:presLayoutVars>
          <dgm:chMax val="4"/>
          <dgm:resizeHandles val="exact"/>
        </dgm:presLayoutVars>
      </dgm:prSet>
      <dgm:spPr/>
      <dgm:t>
        <a:bodyPr/>
        <a:lstStyle/>
        <a:p>
          <a:endParaRPr lang="en-US"/>
        </a:p>
      </dgm:t>
    </dgm:pt>
    <dgm:pt modelId="{4D13EBE0-0F0C-4995-835B-6F245F0FD7E0}" type="pres">
      <dgm:prSet presAssocID="{7DD720F4-4A1A-4B1B-9ECD-B46338E372AE}" presName="ellipse" presStyleLbl="trBgShp" presStyleIdx="0" presStyleCnt="1"/>
      <dgm:spPr/>
    </dgm:pt>
    <dgm:pt modelId="{47139C0F-F730-45E1-A9D0-A59BEF0DBC57}" type="pres">
      <dgm:prSet presAssocID="{7DD720F4-4A1A-4B1B-9ECD-B46338E372AE}" presName="arrow1" presStyleLbl="fgShp" presStyleIdx="0" presStyleCnt="1"/>
      <dgm:spPr/>
    </dgm:pt>
    <dgm:pt modelId="{A2AE9F61-7DAC-4106-874F-ECA731EA93BE}" type="pres">
      <dgm:prSet presAssocID="{7DD720F4-4A1A-4B1B-9ECD-B46338E372AE}" presName="rectangle" presStyleLbl="revTx" presStyleIdx="0" presStyleCnt="1" custScaleX="120864" custLinFactNeighborY="17805">
        <dgm:presLayoutVars>
          <dgm:bulletEnabled val="1"/>
        </dgm:presLayoutVars>
      </dgm:prSet>
      <dgm:spPr/>
      <dgm:t>
        <a:bodyPr/>
        <a:lstStyle/>
        <a:p>
          <a:endParaRPr lang="en-US"/>
        </a:p>
      </dgm:t>
    </dgm:pt>
    <dgm:pt modelId="{16FC640C-C566-46C0-92C7-069F3ACCA264}" type="pres">
      <dgm:prSet presAssocID="{20FA1FC1-C1D4-4FA1-901A-D39540EF1C39}" presName="item1" presStyleLbl="node1" presStyleIdx="0" presStyleCnt="1" custScaleX="120994" custScaleY="120994">
        <dgm:presLayoutVars>
          <dgm:bulletEnabled val="1"/>
        </dgm:presLayoutVars>
      </dgm:prSet>
      <dgm:spPr/>
      <dgm:t>
        <a:bodyPr/>
        <a:lstStyle/>
        <a:p>
          <a:endParaRPr lang="en-US"/>
        </a:p>
      </dgm:t>
    </dgm:pt>
    <dgm:pt modelId="{F4B17ADD-EFBC-4AB4-ABC7-ADAD7C4D8315}" type="pres">
      <dgm:prSet presAssocID="{7DD720F4-4A1A-4B1B-9ECD-B46338E372AE}" presName="funnel" presStyleLbl="trAlignAcc1" presStyleIdx="0" presStyleCnt="1"/>
      <dgm:spPr/>
    </dgm:pt>
  </dgm:ptLst>
  <dgm:cxnLst>
    <dgm:cxn modelId="{BDFFD409-9691-4405-BA09-E193E3ABEEF4}" srcId="{7DD720F4-4A1A-4B1B-9ECD-B46338E372AE}" destId="{20FA1FC1-C1D4-4FA1-901A-D39540EF1C39}" srcOrd="1" destOrd="0" parTransId="{34C43228-D257-4BB4-A446-9D032E34C6C0}" sibTransId="{773B31FB-6605-4DF3-8DFB-6D3F12CEC23E}"/>
    <dgm:cxn modelId="{46D4EC94-CCBF-4ED9-9CFE-B6D714E583CA}" srcId="{7DD720F4-4A1A-4B1B-9ECD-B46338E372AE}" destId="{88A3B531-F456-4908-814F-FDA006DDAB7B}" srcOrd="0" destOrd="0" parTransId="{7BE1345A-4487-4253-A8A5-7F9591770BA3}" sibTransId="{21C0D81E-A623-422D-9D5B-E5EC87D55C57}"/>
    <dgm:cxn modelId="{FA19FBCD-7ACC-9042-8CBF-71F6411E81A3}" type="presOf" srcId="{88A3B531-F456-4908-814F-FDA006DDAB7B}" destId="{16FC640C-C566-46C0-92C7-069F3ACCA264}" srcOrd="0" destOrd="0" presId="urn:microsoft.com/office/officeart/2005/8/layout/funnel1"/>
    <dgm:cxn modelId="{F01D7A81-A947-E54D-A9E7-070257486FD9}" type="presOf" srcId="{20FA1FC1-C1D4-4FA1-901A-D39540EF1C39}" destId="{A2AE9F61-7DAC-4106-874F-ECA731EA93BE}" srcOrd="0" destOrd="0" presId="urn:microsoft.com/office/officeart/2005/8/layout/funnel1"/>
    <dgm:cxn modelId="{791612E6-A3CE-EE48-8516-A69399563113}" type="presOf" srcId="{7DD720F4-4A1A-4B1B-9ECD-B46338E372AE}" destId="{4014CC0E-0B5A-416C-8EA8-1C3810B53768}" srcOrd="0" destOrd="0" presId="urn:microsoft.com/office/officeart/2005/8/layout/funnel1"/>
    <dgm:cxn modelId="{74444EFE-2A5E-E248-8776-6EA6745338FA}" type="presParOf" srcId="{4014CC0E-0B5A-416C-8EA8-1C3810B53768}" destId="{4D13EBE0-0F0C-4995-835B-6F245F0FD7E0}" srcOrd="0" destOrd="0" presId="urn:microsoft.com/office/officeart/2005/8/layout/funnel1"/>
    <dgm:cxn modelId="{BDAED15E-24BA-6044-8530-7DF9AD5D9B47}" type="presParOf" srcId="{4014CC0E-0B5A-416C-8EA8-1C3810B53768}" destId="{47139C0F-F730-45E1-A9D0-A59BEF0DBC57}" srcOrd="1" destOrd="0" presId="urn:microsoft.com/office/officeart/2005/8/layout/funnel1"/>
    <dgm:cxn modelId="{FF2FE3DD-77E3-8F4E-8969-FE79148D28D3}" type="presParOf" srcId="{4014CC0E-0B5A-416C-8EA8-1C3810B53768}" destId="{A2AE9F61-7DAC-4106-874F-ECA731EA93BE}" srcOrd="2" destOrd="0" presId="urn:microsoft.com/office/officeart/2005/8/layout/funnel1"/>
    <dgm:cxn modelId="{9CEECBCF-43C1-EB4C-B922-4BD3C67EBDC4}" type="presParOf" srcId="{4014CC0E-0B5A-416C-8EA8-1C3810B53768}" destId="{16FC640C-C566-46C0-92C7-069F3ACCA264}" srcOrd="3" destOrd="0" presId="urn:microsoft.com/office/officeart/2005/8/layout/funnel1"/>
    <dgm:cxn modelId="{368023B4-F9B9-1945-A5EB-25C477FC92C7}" type="presParOf" srcId="{4014CC0E-0B5A-416C-8EA8-1C3810B53768}" destId="{F4B17ADD-EFBC-4AB4-ABC7-ADAD7C4D8315}" srcOrd="4"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13EBE0-0F0C-4995-835B-6F245F0FD7E0}">
      <dsp:nvSpPr>
        <dsp:cNvPr id="0" name=""/>
        <dsp:cNvSpPr/>
      </dsp:nvSpPr>
      <dsp:spPr>
        <a:xfrm>
          <a:off x="621032" y="738316"/>
          <a:ext cx="2269497" cy="788166"/>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7139C0F-F730-45E1-A9D0-A59BEF0DBC57}">
      <dsp:nvSpPr>
        <dsp:cNvPr id="0" name=""/>
        <dsp:cNvSpPr/>
      </dsp:nvSpPr>
      <dsp:spPr>
        <a:xfrm>
          <a:off x="1539387" y="2668268"/>
          <a:ext cx="439825" cy="281488"/>
        </a:xfrm>
        <a:prstGeom prst="down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2AE9F61-7DAC-4106-874F-ECA731EA93BE}">
      <dsp:nvSpPr>
        <dsp:cNvPr id="0" name=""/>
        <dsp:cNvSpPr/>
      </dsp:nvSpPr>
      <dsp:spPr>
        <a:xfrm>
          <a:off x="483483" y="2987432"/>
          <a:ext cx="2551632" cy="5277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CA" sz="2000" kern="1200" dirty="0" smtClean="0"/>
            <a:t>50 original studies included</a:t>
          </a:r>
          <a:endParaRPr lang="en-US" sz="2000" kern="1200" dirty="0"/>
        </a:p>
      </dsp:txBody>
      <dsp:txXfrm>
        <a:off x="483483" y="2987432"/>
        <a:ext cx="2551632" cy="527790"/>
      </dsp:txXfrm>
    </dsp:sp>
    <dsp:sp modelId="{16FC640C-C566-46C0-92C7-069F3ACCA264}">
      <dsp:nvSpPr>
        <dsp:cNvPr id="0" name=""/>
        <dsp:cNvSpPr/>
      </dsp:nvSpPr>
      <dsp:spPr>
        <a:xfrm>
          <a:off x="838343" y="653027"/>
          <a:ext cx="1490053" cy="149005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CA" sz="1800" kern="1200" dirty="0" smtClean="0"/>
            <a:t>6795 articles screened</a:t>
          </a:r>
          <a:endParaRPr lang="en-US" sz="1800" kern="1200" dirty="0"/>
        </a:p>
      </dsp:txBody>
      <dsp:txXfrm>
        <a:off x="1056556" y="871240"/>
        <a:ext cx="1053627" cy="1053627"/>
      </dsp:txXfrm>
    </dsp:sp>
    <dsp:sp modelId="{F4B17ADD-EFBC-4AB4-ABC7-ADAD7C4D8315}">
      <dsp:nvSpPr>
        <dsp:cNvPr id="0" name=""/>
        <dsp:cNvSpPr/>
      </dsp:nvSpPr>
      <dsp:spPr>
        <a:xfrm>
          <a:off x="527789" y="641554"/>
          <a:ext cx="2463020" cy="1970416"/>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81DCF7-589C-5D4D-813C-FD327B590503}" type="datetimeFigureOut">
              <a:rPr lang="en-US" smtClean="0"/>
              <a:t>7/6/2017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BDED4D-FCCA-F642-B32A-3015B6F9C846}" type="slidenum">
              <a:rPr lang="en-US" smtClean="0"/>
              <a:t>‹#›</a:t>
            </a:fld>
            <a:endParaRPr lang="en-US"/>
          </a:p>
        </p:txBody>
      </p:sp>
    </p:spTree>
    <p:extLst>
      <p:ext uri="{BB962C8B-B14F-4D97-AF65-F5344CB8AC3E}">
        <p14:creationId xmlns:p14="http://schemas.microsoft.com/office/powerpoint/2010/main" val="20916614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ALFONSO</a:t>
            </a:r>
          </a:p>
          <a:p>
            <a:r>
              <a:rPr lang="en-US" dirty="0" smtClean="0"/>
              <a:t>I would change</a:t>
            </a:r>
            <a:r>
              <a:rPr lang="en-US" baseline="0" dirty="0" smtClean="0"/>
              <a:t> this slide to have the reference as a starting point, and our method paper as the ending point (e.g. joined by an arrow), and I would comment on them as two steps of an ongoing process</a:t>
            </a:r>
            <a:endParaRPr lang="en-US" dirty="0"/>
          </a:p>
        </p:txBody>
      </p:sp>
      <p:sp>
        <p:nvSpPr>
          <p:cNvPr id="4" name="Slide Number Placeholder 3"/>
          <p:cNvSpPr>
            <a:spLocks noGrp="1"/>
          </p:cNvSpPr>
          <p:nvPr>
            <p:ph type="sldNum" sz="quarter" idx="10"/>
          </p:nvPr>
        </p:nvSpPr>
        <p:spPr/>
        <p:txBody>
          <a:bodyPr/>
          <a:lstStyle/>
          <a:p>
            <a:fld id="{89F6DCB4-D161-1A4F-9F5E-BD6561EA33E3}" type="slidenum">
              <a:rPr lang="en-US" smtClean="0"/>
              <a:t>3</a:t>
            </a:fld>
            <a:endParaRPr lang="en-US"/>
          </a:p>
        </p:txBody>
      </p:sp>
    </p:spTree>
    <p:extLst>
      <p:ext uri="{BB962C8B-B14F-4D97-AF65-F5344CB8AC3E}">
        <p14:creationId xmlns:p14="http://schemas.microsoft.com/office/powerpoint/2010/main" val="21310735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BDED4D-FCCA-F642-B32A-3015B6F9C846}" type="slidenum">
              <a:rPr lang="en-US" smtClean="0"/>
              <a:t>14</a:t>
            </a:fld>
            <a:endParaRPr lang="en-US"/>
          </a:p>
        </p:txBody>
      </p:sp>
    </p:spTree>
    <p:extLst>
      <p:ext uri="{BB962C8B-B14F-4D97-AF65-F5344CB8AC3E}">
        <p14:creationId xmlns:p14="http://schemas.microsoft.com/office/powerpoint/2010/main" val="1200533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BDED4D-FCCA-F642-B32A-3015B6F9C846}" type="slidenum">
              <a:rPr lang="en-US" smtClean="0"/>
              <a:t>17</a:t>
            </a:fld>
            <a:endParaRPr lang="en-US"/>
          </a:p>
        </p:txBody>
      </p:sp>
    </p:spTree>
    <p:extLst>
      <p:ext uri="{BB962C8B-B14F-4D97-AF65-F5344CB8AC3E}">
        <p14:creationId xmlns:p14="http://schemas.microsoft.com/office/powerpoint/2010/main" val="14993621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think this is important</a:t>
            </a:r>
          </a:p>
          <a:p>
            <a:endParaRPr lang="en-US" dirty="0" smtClean="0"/>
          </a:p>
          <a:p>
            <a:r>
              <a:rPr lang="en-US" dirty="0" smtClean="0"/>
              <a:t>It will take 30 seconds -</a:t>
            </a:r>
            <a:r>
              <a:rPr lang="en-US" baseline="0" dirty="0" smtClean="0"/>
              <a:t> the message is: we used qualitative evidence, but we went through the rigorous process of commissioning a study, having it peer-reviewed and published – evidence was not brought in as “quotes” from informal interviews</a:t>
            </a:r>
          </a:p>
          <a:p>
            <a:r>
              <a:rPr lang="en-US" baseline="0" dirty="0" smtClean="0"/>
              <a:t>OF course, it is qualitative evidence, but it often is</a:t>
            </a:r>
            <a:endParaRPr lang="en-US" dirty="0"/>
          </a:p>
          <a:p>
            <a:endParaRPr lang="en-US" dirty="0" smtClean="0"/>
          </a:p>
          <a:p>
            <a:endParaRPr lang="en-US" dirty="0"/>
          </a:p>
          <a:p>
            <a:pPr marL="285750" indent="-285750">
              <a:spcAft>
                <a:spcPts val="1200"/>
              </a:spcAft>
              <a:buFont typeface="Arial" charset="0"/>
              <a:buChar char="•"/>
            </a:pPr>
            <a:r>
              <a:rPr lang="en-US" sz="1100" dirty="0" smtClean="0">
                <a:latin typeface="Arial" charset="0"/>
                <a:ea typeface="Arial" charset="0"/>
                <a:cs typeface="Arial" charset="0"/>
              </a:rPr>
              <a:t>Not a lot of evidence to inform decisions about patient-valued outcomes, equity, acceptability, and feasibility</a:t>
            </a:r>
          </a:p>
          <a:p>
            <a:pPr marL="285750" indent="-285750">
              <a:spcAft>
                <a:spcPts val="1200"/>
              </a:spcAft>
              <a:buFont typeface="Arial" charset="0"/>
              <a:buChar char="•"/>
            </a:pPr>
            <a:r>
              <a:rPr lang="en-US" sz="1100" dirty="0" smtClean="0">
                <a:latin typeface="Arial" charset="0"/>
                <a:ea typeface="Arial" charset="0"/>
                <a:cs typeface="Arial" charset="0"/>
              </a:rPr>
              <a:t>Study the perspectives of</a:t>
            </a:r>
          </a:p>
          <a:p>
            <a:pPr marL="742950" lvl="1" indent="-285750">
              <a:spcAft>
                <a:spcPts val="1200"/>
              </a:spcAft>
              <a:buFont typeface="Arial" charset="0"/>
              <a:buChar char="•"/>
            </a:pPr>
            <a:r>
              <a:rPr lang="en-US" sz="1100" dirty="0" smtClean="0">
                <a:latin typeface="Arial" charset="0"/>
                <a:ea typeface="Arial" charset="0"/>
                <a:cs typeface="Arial" charset="0"/>
              </a:rPr>
              <a:t>key stakeholders (29 interviews)</a:t>
            </a:r>
          </a:p>
          <a:p>
            <a:pPr marL="742950" lvl="1" indent="-285750">
              <a:spcAft>
                <a:spcPts val="1200"/>
              </a:spcAft>
              <a:buFont typeface="Arial" charset="0"/>
              <a:buChar char="•"/>
            </a:pPr>
            <a:r>
              <a:rPr lang="en-US" sz="1100" dirty="0" smtClean="0">
                <a:latin typeface="Arial" charset="0"/>
                <a:ea typeface="Arial" charset="0"/>
                <a:cs typeface="Arial" charset="0"/>
              </a:rPr>
              <a:t>U.S. care models (18 states, 26 centers)</a:t>
            </a:r>
          </a:p>
          <a:p>
            <a:endParaRPr lang="en-US" dirty="0"/>
          </a:p>
        </p:txBody>
      </p:sp>
      <p:sp>
        <p:nvSpPr>
          <p:cNvPr id="4" name="Slide Number Placeholder 3"/>
          <p:cNvSpPr>
            <a:spLocks noGrp="1"/>
          </p:cNvSpPr>
          <p:nvPr>
            <p:ph type="sldNum" sz="quarter" idx="10"/>
          </p:nvPr>
        </p:nvSpPr>
        <p:spPr/>
        <p:txBody>
          <a:bodyPr/>
          <a:lstStyle/>
          <a:p>
            <a:fld id="{89F6DCB4-D161-1A4F-9F5E-BD6561EA33E3}" type="slidenum">
              <a:rPr lang="en-US" smtClean="0"/>
              <a:t>18</a:t>
            </a:fld>
            <a:endParaRPr lang="en-US"/>
          </a:p>
        </p:txBody>
      </p:sp>
    </p:spTree>
    <p:extLst>
      <p:ext uri="{BB962C8B-B14F-4D97-AF65-F5344CB8AC3E}">
        <p14:creationId xmlns:p14="http://schemas.microsoft.com/office/powerpoint/2010/main" val="19036224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BDED4D-FCCA-F642-B32A-3015B6F9C846}" type="slidenum">
              <a:rPr lang="en-US" smtClean="0"/>
              <a:t>19</a:t>
            </a:fld>
            <a:endParaRPr lang="en-US"/>
          </a:p>
        </p:txBody>
      </p:sp>
    </p:spTree>
    <p:extLst>
      <p:ext uri="{BB962C8B-B14F-4D97-AF65-F5344CB8AC3E}">
        <p14:creationId xmlns:p14="http://schemas.microsoft.com/office/powerpoint/2010/main" val="11872435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 name="Shape 415"/>
          <p:cNvSpPr>
            <a:spLocks noGrp="1" noRot="1" noChangeAspect="1"/>
          </p:cNvSpPr>
          <p:nvPr>
            <p:ph type="sldImg"/>
          </p:nvPr>
        </p:nvSpPr>
        <p:spPr>
          <a:prstGeom prst="rect">
            <a:avLst/>
          </a:prstGeom>
        </p:spPr>
        <p:txBody>
          <a:bodyPr/>
          <a:lstStyle/>
          <a:p>
            <a:endParaRPr/>
          </a:p>
        </p:txBody>
      </p:sp>
      <p:sp>
        <p:nvSpPr>
          <p:cNvPr id="416" name="Shape 416"/>
          <p:cNvSpPr>
            <a:spLocks noGrp="1"/>
          </p:cNvSpPr>
          <p:nvPr>
            <p:ph type="body" sz="quarter" idx="1"/>
          </p:nvPr>
        </p:nvSpPr>
        <p:spPr>
          <a:prstGeom prst="rect">
            <a:avLst/>
          </a:prstGeom>
        </p:spPr>
        <p:txBody>
          <a:bodyPr/>
          <a:lstStyle/>
          <a:p>
            <a:pPr marL="871218" indent="-1306827" defTabSz="572516">
              <a:spcBef>
                <a:spcPts val="1200"/>
              </a:spcBef>
              <a:defRPr sz="2200">
                <a:latin typeface="Arial"/>
                <a:ea typeface="Arial"/>
                <a:cs typeface="Arial"/>
                <a:sym typeface="Arial"/>
              </a:defRPr>
            </a:pPr>
            <a:r>
              <a:t>The arguments in favour of this method were:</a:t>
            </a:r>
            <a:endParaRPr sz="3300"/>
          </a:p>
          <a:p>
            <a:pPr marL="871218" lvl="1" indent="-1306827" defTabSz="572516">
              <a:spcBef>
                <a:spcPts val="1200"/>
              </a:spcBef>
              <a:defRPr sz="2200">
                <a:latin typeface="Arial"/>
                <a:ea typeface="Arial"/>
                <a:cs typeface="Arial"/>
                <a:sym typeface="Arial"/>
              </a:defRPr>
            </a:pPr>
            <a:r>
              <a:t>(Most of) the evidence on which the SR’s are performed has been peer-reviewed</a:t>
            </a:r>
            <a:endParaRPr sz="3300"/>
          </a:p>
          <a:p>
            <a:pPr marL="871218" lvl="1" indent="-1306827" defTabSz="572516">
              <a:spcBef>
                <a:spcPts val="1200"/>
              </a:spcBef>
              <a:defRPr sz="2200">
                <a:latin typeface="Arial"/>
                <a:ea typeface="Arial"/>
                <a:cs typeface="Arial"/>
                <a:sym typeface="Arial"/>
              </a:defRPr>
            </a:pPr>
            <a:r>
              <a:t>Processes of evidence profile generation and evidence-to-decision tables has been well established by GRADE</a:t>
            </a:r>
            <a:endParaRPr sz="3300"/>
          </a:p>
          <a:p>
            <a:pPr lvl="1" indent="457200">
              <a:defRPr sz="3300"/>
            </a:pPr>
            <a:endParaRPr sz="3300"/>
          </a:p>
          <a:p>
            <a:r>
              <a:t>This is problematic when: </a:t>
            </a:r>
          </a:p>
          <a:p>
            <a:r>
              <a:t>the entirety of the evidence is low-quality or very low-quality</a:t>
            </a:r>
          </a:p>
          <a:p>
            <a:r>
              <a:t>the evidence doesn’t directly address the guideline panel’s questions</a:t>
            </a:r>
          </a:p>
          <a:p>
            <a:r>
              <a:t>there is a rich source of information - i.e. a database available that can provide more direct information than the published evidence</a:t>
            </a:r>
          </a:p>
          <a:p>
            <a:pPr>
              <a:defRPr>
                <a:latin typeface="Arial"/>
                <a:ea typeface="Arial"/>
                <a:cs typeface="Arial"/>
                <a:sym typeface="Arial"/>
              </a:defRPr>
            </a:pPr>
            <a:endParaRPr/>
          </a:p>
          <a:p>
            <a:pPr marL="457198" indent="-518793" defTabSz="519937">
              <a:spcBef>
                <a:spcPts val="2400"/>
              </a:spcBef>
              <a:defRPr sz="3000"/>
            </a:pPr>
            <a:r>
              <a:t>Points to consider:</a:t>
            </a:r>
          </a:p>
          <a:p>
            <a:pPr marL="518794" indent="-641984" defTabSz="519937">
              <a:spcBef>
                <a:spcPts val="2400"/>
              </a:spcBef>
              <a:defRPr sz="3000"/>
            </a:pPr>
            <a:r>
              <a:t>If databases are not prospectively, systematically collected, they can produce biased estimates, due to potential risks of:</a:t>
            </a:r>
          </a:p>
          <a:p>
            <a:pPr marL="580388" indent="-765172" defTabSz="519937">
              <a:spcBef>
                <a:spcPts val="2400"/>
              </a:spcBef>
              <a:defRPr sz="3000"/>
            </a:pPr>
            <a:r>
              <a:t>Biased case recruitment</a:t>
            </a:r>
          </a:p>
          <a:p>
            <a:pPr marL="580388" indent="-765172" defTabSz="519937">
              <a:spcBef>
                <a:spcPts val="2400"/>
              </a:spcBef>
              <a:defRPr sz="3000"/>
            </a:pPr>
            <a:r>
              <a:t>Inability to control for important prognostic factors if data is inconsistently collected</a:t>
            </a:r>
          </a:p>
          <a:p>
            <a:pPr marL="518794" indent="-641984" defTabSz="519937">
              <a:spcBef>
                <a:spcPts val="2400"/>
              </a:spcBef>
              <a:defRPr sz="3000"/>
            </a:pPr>
            <a:r>
              <a:t>On the other hand, in a disease that most physicians see 0-1 times in their entire career, a database with 500 patients is extremely valuable</a:t>
            </a:r>
          </a:p>
        </p:txBody>
      </p:sp>
    </p:spTree>
    <p:extLst>
      <p:ext uri="{BB962C8B-B14F-4D97-AF65-F5344CB8AC3E}">
        <p14:creationId xmlns:p14="http://schemas.microsoft.com/office/powerpoint/2010/main" val="921571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 name="Shape 460"/>
          <p:cNvSpPr>
            <a:spLocks noGrp="1" noRot="1" noChangeAspect="1"/>
          </p:cNvSpPr>
          <p:nvPr>
            <p:ph type="sldImg"/>
          </p:nvPr>
        </p:nvSpPr>
        <p:spPr>
          <a:prstGeom prst="rect">
            <a:avLst/>
          </a:prstGeom>
        </p:spPr>
        <p:txBody>
          <a:bodyPr/>
          <a:lstStyle/>
          <a:p>
            <a:endParaRPr/>
          </a:p>
        </p:txBody>
      </p:sp>
      <p:sp>
        <p:nvSpPr>
          <p:cNvPr id="461" name="Shape 461"/>
          <p:cNvSpPr>
            <a:spLocks noGrp="1"/>
          </p:cNvSpPr>
          <p:nvPr>
            <p:ph type="body" sz="quarter" idx="1"/>
          </p:nvPr>
        </p:nvSpPr>
        <p:spPr>
          <a:prstGeom prst="rect">
            <a:avLst/>
          </a:prstGeom>
        </p:spPr>
        <p:txBody>
          <a:bodyPr/>
          <a:lstStyle/>
          <a:p>
            <a:pPr marL="871218" indent="-1306827" defTabSz="572516">
              <a:spcBef>
                <a:spcPts val="1200"/>
              </a:spcBef>
              <a:defRPr sz="2200">
                <a:latin typeface="Arial"/>
                <a:ea typeface="Arial"/>
                <a:cs typeface="Arial"/>
                <a:sym typeface="Arial"/>
              </a:defRPr>
            </a:pPr>
            <a:r>
              <a:t>The arguments in favour of this method were:</a:t>
            </a:r>
            <a:endParaRPr sz="3300"/>
          </a:p>
          <a:p>
            <a:pPr marL="871218" lvl="1" indent="-1306827" defTabSz="572516">
              <a:spcBef>
                <a:spcPts val="1200"/>
              </a:spcBef>
              <a:defRPr sz="2200">
                <a:latin typeface="Arial"/>
                <a:ea typeface="Arial"/>
                <a:cs typeface="Arial"/>
                <a:sym typeface="Arial"/>
              </a:defRPr>
            </a:pPr>
            <a:r>
              <a:t>(Most of) the evidence on which the SR’s are performed has been peer-reviewed</a:t>
            </a:r>
            <a:endParaRPr sz="3300"/>
          </a:p>
          <a:p>
            <a:pPr marL="871218" lvl="1" indent="-1306827" defTabSz="572516">
              <a:spcBef>
                <a:spcPts val="1200"/>
              </a:spcBef>
              <a:defRPr sz="2200">
                <a:latin typeface="Arial"/>
                <a:ea typeface="Arial"/>
                <a:cs typeface="Arial"/>
                <a:sym typeface="Arial"/>
              </a:defRPr>
            </a:pPr>
            <a:r>
              <a:t>Processes of evidence profile generation and evidence-to-decision tables has been well established by GRADE</a:t>
            </a:r>
            <a:endParaRPr sz="3300"/>
          </a:p>
          <a:p>
            <a:pPr lvl="1" indent="457200">
              <a:defRPr sz="3300"/>
            </a:pPr>
            <a:endParaRPr sz="3300"/>
          </a:p>
          <a:p>
            <a:r>
              <a:t>This is problematic when: </a:t>
            </a:r>
          </a:p>
          <a:p>
            <a:r>
              <a:t>the entirety of the evidence is low-quality or very low-quality</a:t>
            </a:r>
          </a:p>
          <a:p>
            <a:r>
              <a:t>the evidence doesn’t directly address the guideline panel’s questions</a:t>
            </a:r>
          </a:p>
          <a:p>
            <a:r>
              <a:t>there is a rich source of information - i.e. a database available that can provide more direct information than the published evidence</a:t>
            </a:r>
          </a:p>
          <a:p>
            <a:pPr>
              <a:defRPr>
                <a:latin typeface="Arial"/>
                <a:ea typeface="Arial"/>
                <a:cs typeface="Arial"/>
                <a:sym typeface="Arial"/>
              </a:defRPr>
            </a:pPr>
            <a:endParaRPr/>
          </a:p>
          <a:p>
            <a:pPr marL="457198" indent="-518793" defTabSz="519937">
              <a:spcBef>
                <a:spcPts val="2400"/>
              </a:spcBef>
              <a:defRPr sz="3000"/>
            </a:pPr>
            <a:r>
              <a:t>Points to consider:</a:t>
            </a:r>
          </a:p>
          <a:p>
            <a:pPr marL="518794" indent="-641984" defTabSz="519937">
              <a:spcBef>
                <a:spcPts val="2400"/>
              </a:spcBef>
              <a:defRPr sz="3000"/>
            </a:pPr>
            <a:r>
              <a:t>If databases are not prospectively, systematically collected, they can produce biased estimates, due to potential risks of:</a:t>
            </a:r>
          </a:p>
          <a:p>
            <a:pPr marL="580388" indent="-765172" defTabSz="519937">
              <a:spcBef>
                <a:spcPts val="2400"/>
              </a:spcBef>
              <a:defRPr sz="3000"/>
            </a:pPr>
            <a:r>
              <a:t>Biased case recruitment</a:t>
            </a:r>
          </a:p>
          <a:p>
            <a:pPr marL="580388" indent="-765172" defTabSz="519937">
              <a:spcBef>
                <a:spcPts val="2400"/>
              </a:spcBef>
              <a:defRPr sz="3000"/>
            </a:pPr>
            <a:r>
              <a:t>Inability to control for important prognostic factors if data is inconsistently collected</a:t>
            </a:r>
          </a:p>
          <a:p>
            <a:pPr marL="518794" indent="-641984" defTabSz="519937">
              <a:spcBef>
                <a:spcPts val="2400"/>
              </a:spcBef>
              <a:defRPr sz="3000"/>
            </a:pPr>
            <a:r>
              <a:t>On the other hand, in a disease that most physicians see 0-1 times in their entire career, a database with 500 patients is extremely valuable</a:t>
            </a:r>
          </a:p>
        </p:txBody>
      </p:sp>
    </p:spTree>
    <p:extLst>
      <p:ext uri="{BB962C8B-B14F-4D97-AF65-F5344CB8AC3E}">
        <p14:creationId xmlns:p14="http://schemas.microsoft.com/office/powerpoint/2010/main" val="333785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Shape 136"/>
          <p:cNvSpPr>
            <a:spLocks noGrp="1" noRot="1" noChangeAspect="1"/>
          </p:cNvSpPr>
          <p:nvPr>
            <p:ph type="sldImg"/>
          </p:nvPr>
        </p:nvSpPr>
        <p:spPr>
          <a:prstGeom prst="rect">
            <a:avLst/>
          </a:prstGeom>
        </p:spPr>
        <p:txBody>
          <a:bodyPr/>
          <a:lstStyle/>
          <a:p>
            <a:endParaRPr/>
          </a:p>
        </p:txBody>
      </p:sp>
      <p:sp>
        <p:nvSpPr>
          <p:cNvPr id="137" name="Shape 137"/>
          <p:cNvSpPr>
            <a:spLocks noGrp="1"/>
          </p:cNvSpPr>
          <p:nvPr>
            <p:ph type="body" sz="quarter" idx="1"/>
          </p:nvPr>
        </p:nvSpPr>
        <p:spPr>
          <a:prstGeom prst="rect">
            <a:avLst/>
          </a:prstGeom>
        </p:spPr>
        <p:txBody>
          <a:bodyPr/>
          <a:lstStyle>
            <a:lvl1pPr>
              <a:defRPr>
                <a:latin typeface="Arial"/>
                <a:ea typeface="Arial"/>
                <a:cs typeface="Arial"/>
                <a:sym typeface="Arial"/>
              </a:defRPr>
            </a:lvl1pPr>
          </a:lstStyle>
          <a:p>
            <a:r>
              <a:t>Due to the rarity of the disorder, medical professionals will not encounter a CAPS patient in their careers, but if they do they tend to be inexperienced and seek expert advice</a:t>
            </a:r>
          </a:p>
        </p:txBody>
      </p:sp>
    </p:spTree>
    <p:extLst>
      <p:ext uri="{BB962C8B-B14F-4D97-AF65-F5344CB8AC3E}">
        <p14:creationId xmlns:p14="http://schemas.microsoft.com/office/powerpoint/2010/main" val="2467223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(Explain diagram first:)</a:t>
            </a:r>
            <a:r>
              <a:rPr lang="en-US" baseline="0" dirty="0" smtClean="0"/>
              <a:t> </a:t>
            </a:r>
            <a:r>
              <a:rPr lang="en-US" dirty="0" smtClean="0"/>
              <a:t>Multiple barriers to achieve good health, various health</a:t>
            </a:r>
            <a:r>
              <a:rPr lang="en-US" baseline="0" dirty="0" smtClean="0"/>
              <a:t> care providers</a:t>
            </a:r>
            <a:r>
              <a:rPr lang="en-US" dirty="0" smtClean="0"/>
              <a:t> are able to assist with these different factors</a:t>
            </a:r>
            <a:r>
              <a:rPr lang="is-IS" dirty="0" smtClean="0"/>
              <a:t>…</a:t>
            </a:r>
            <a:endParaRPr lang="en-CA" sz="1200" kern="1200" dirty="0" smtClean="0">
              <a:solidFill>
                <a:schemeClr val="tx1"/>
              </a:solidFill>
              <a:effectLst/>
              <a:latin typeface="+mn-lt"/>
              <a:ea typeface="+mn-ea"/>
              <a:cs typeface="+mn-cs"/>
            </a:endParaRPr>
          </a:p>
          <a:p>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Care for persons with hemophilia is often complex and requires management beyond the prevention and treatment of bleeding. Consultation with knowledgeable experts of the disorder, such as hematologists and specialized nurses, can be important to develop hemophilia-specific treatment and management plans, as well as other supportive measures. Experts of musculoskeletal health, such as physical therapists, may be required to manage bleeding into joints and chronic joint damage. Psychosocial support may be met by social workers to support persons with hemophilia experiencing limitations on their activities, which can result in social stigma and vocational challenges, and decreased quality of life and life satisfaction. Other supplemental support can include infectious disease specialists to manage viral infections acquired from blood products used in the 1980s, gastroenterologists to manage liver disease associated with hepatitis, dentists for dentition-related complications, and molecular geneticists for carrier detection and prenatal diagnosis. As a result, care for persons with hemophilia is often multidisciplinary and specialized. </a:t>
            </a:r>
            <a:endParaRPr lang="en-US" dirty="0" smtClean="0"/>
          </a:p>
          <a:p>
            <a:endParaRPr lang="en-US" dirty="0"/>
          </a:p>
        </p:txBody>
      </p:sp>
      <p:sp>
        <p:nvSpPr>
          <p:cNvPr id="4" name="Slide Number Placeholder 3"/>
          <p:cNvSpPr>
            <a:spLocks noGrp="1"/>
          </p:cNvSpPr>
          <p:nvPr>
            <p:ph type="sldNum" sz="quarter" idx="10"/>
          </p:nvPr>
        </p:nvSpPr>
        <p:spPr/>
        <p:txBody>
          <a:bodyPr/>
          <a:lstStyle/>
          <a:p>
            <a:fld id="{89F6DCB4-D161-1A4F-9F5E-BD6561EA33E3}" type="slidenum">
              <a:rPr lang="en-US" smtClean="0"/>
              <a:t>5</a:t>
            </a:fld>
            <a:endParaRPr lang="en-US"/>
          </a:p>
        </p:txBody>
      </p:sp>
    </p:spTree>
    <p:extLst>
      <p:ext uri="{BB962C8B-B14F-4D97-AF65-F5344CB8AC3E}">
        <p14:creationId xmlns:p14="http://schemas.microsoft.com/office/powerpoint/2010/main" val="2725330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 name="Shape 323"/>
          <p:cNvSpPr>
            <a:spLocks noGrp="1" noRot="1" noChangeAspect="1"/>
          </p:cNvSpPr>
          <p:nvPr>
            <p:ph type="sldImg"/>
          </p:nvPr>
        </p:nvSpPr>
        <p:spPr>
          <a:prstGeom prst="rect">
            <a:avLst/>
          </a:prstGeom>
        </p:spPr>
        <p:txBody>
          <a:bodyPr/>
          <a:lstStyle/>
          <a:p>
            <a:endParaRPr/>
          </a:p>
        </p:txBody>
      </p:sp>
      <p:sp>
        <p:nvSpPr>
          <p:cNvPr id="324" name="Shape 324"/>
          <p:cNvSpPr>
            <a:spLocks noGrp="1"/>
          </p:cNvSpPr>
          <p:nvPr>
            <p:ph type="body" sz="quarter" idx="1"/>
          </p:nvPr>
        </p:nvSpPr>
        <p:spPr>
          <a:prstGeom prst="rect">
            <a:avLst/>
          </a:prstGeom>
        </p:spPr>
        <p:txBody>
          <a:bodyPr/>
          <a:lstStyle>
            <a:lvl1pPr>
              <a:defRPr>
                <a:latin typeface="Arial"/>
                <a:ea typeface="Arial"/>
                <a:cs typeface="Arial"/>
                <a:sym typeface="Arial"/>
              </a:defRPr>
            </a:lvl1pPr>
          </a:lstStyle>
          <a:p>
            <a:r>
              <a:t>Excluded if not CAPS, no diagnosis discussed, &lt;5 case reports, not original work</a:t>
            </a:r>
          </a:p>
        </p:txBody>
      </p:sp>
    </p:spTree>
    <p:extLst>
      <p:ext uri="{BB962C8B-B14F-4D97-AF65-F5344CB8AC3E}">
        <p14:creationId xmlns:p14="http://schemas.microsoft.com/office/powerpoint/2010/main" val="21307978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 name="Shape 364"/>
          <p:cNvSpPr>
            <a:spLocks noGrp="1" noRot="1" noChangeAspect="1"/>
          </p:cNvSpPr>
          <p:nvPr>
            <p:ph type="sldImg"/>
          </p:nvPr>
        </p:nvSpPr>
        <p:spPr>
          <a:prstGeom prst="rect">
            <a:avLst/>
          </a:prstGeom>
        </p:spPr>
        <p:txBody>
          <a:bodyPr/>
          <a:lstStyle/>
          <a:p>
            <a:endParaRPr/>
          </a:p>
        </p:txBody>
      </p:sp>
      <p:sp>
        <p:nvSpPr>
          <p:cNvPr id="365" name="Shape 365"/>
          <p:cNvSpPr>
            <a:spLocks noGrp="1"/>
          </p:cNvSpPr>
          <p:nvPr>
            <p:ph type="body" sz="quarter" idx="1"/>
          </p:nvPr>
        </p:nvSpPr>
        <p:spPr>
          <a:prstGeom prst="rect">
            <a:avLst/>
          </a:prstGeom>
        </p:spPr>
        <p:txBody>
          <a:bodyPr/>
          <a:lstStyle>
            <a:lvl1pPr>
              <a:defRPr>
                <a:latin typeface="Arial"/>
                <a:ea typeface="Arial"/>
                <a:cs typeface="Arial"/>
                <a:sym typeface="Arial"/>
              </a:defRPr>
            </a:lvl1pPr>
          </a:lstStyle>
          <a:p>
            <a:r>
              <a:t>Excluded if not CAPS, no diagnosis discussed, &lt;5 case reports, not original work</a:t>
            </a:r>
          </a:p>
        </p:txBody>
      </p:sp>
    </p:spTree>
    <p:extLst>
      <p:ext uri="{BB962C8B-B14F-4D97-AF65-F5344CB8AC3E}">
        <p14:creationId xmlns:p14="http://schemas.microsoft.com/office/powerpoint/2010/main" val="11083310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B88B72F-F30D-40E6-AE8D-5ECE90211F97}" type="slidenum">
              <a:rPr lang="de-DE" smtClean="0"/>
              <a:pPr>
                <a:defRPr/>
              </a:pPr>
              <a:t>8</a:t>
            </a:fld>
            <a:endParaRPr lang="de-DE"/>
          </a:p>
        </p:txBody>
      </p:sp>
    </p:spTree>
    <p:extLst>
      <p:ext uri="{BB962C8B-B14F-4D97-AF65-F5344CB8AC3E}">
        <p14:creationId xmlns:p14="http://schemas.microsoft.com/office/powerpoint/2010/main" val="18273594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BDED4D-FCCA-F642-B32A-3015B6F9C846}" type="slidenum">
              <a:rPr lang="en-US" smtClean="0"/>
              <a:t>9</a:t>
            </a:fld>
            <a:endParaRPr lang="en-US"/>
          </a:p>
        </p:txBody>
      </p:sp>
    </p:spTree>
    <p:extLst>
      <p:ext uri="{BB962C8B-B14F-4D97-AF65-F5344CB8AC3E}">
        <p14:creationId xmlns:p14="http://schemas.microsoft.com/office/powerpoint/2010/main" val="17317311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BDED4D-FCCA-F642-B32A-3015B6F9C846}" type="slidenum">
              <a:rPr lang="en-US" smtClean="0"/>
              <a:t>10</a:t>
            </a:fld>
            <a:endParaRPr lang="en-US"/>
          </a:p>
        </p:txBody>
      </p:sp>
    </p:spTree>
    <p:extLst>
      <p:ext uri="{BB962C8B-B14F-4D97-AF65-F5344CB8AC3E}">
        <p14:creationId xmlns:p14="http://schemas.microsoft.com/office/powerpoint/2010/main" val="10002118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12F46721-57A5-4D60-9D1A-016833B440FB}" type="slidenum">
              <a:rPr lang="en-CA" smtClean="0"/>
              <a:t>12</a:t>
            </a:fld>
            <a:endParaRPr lang="en-CA"/>
          </a:p>
        </p:txBody>
      </p:sp>
    </p:spTree>
    <p:extLst>
      <p:ext uri="{BB962C8B-B14F-4D97-AF65-F5344CB8AC3E}">
        <p14:creationId xmlns:p14="http://schemas.microsoft.com/office/powerpoint/2010/main" val="2135815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D42599E-439B-0D49-97BE-691DA227B37F}" type="datetimeFigureOut">
              <a:rPr lang="en-US" smtClean="0"/>
              <a:t>7/6/2017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98960E-9B77-F64B-BCFB-D0014F7603A4}"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D42599E-439B-0D49-97BE-691DA227B37F}" type="datetimeFigureOut">
              <a:rPr lang="en-US" smtClean="0"/>
              <a:t>7/6/2017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98960E-9B77-F64B-BCFB-D0014F7603A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D42599E-439B-0D49-97BE-691DA227B37F}" type="datetimeFigureOut">
              <a:rPr lang="en-US" smtClean="0"/>
              <a:t>7/6/2017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98960E-9B77-F64B-BCFB-D0014F7603A4}"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1_Two Content">
    <p:spTree>
      <p:nvGrpSpPr>
        <p:cNvPr id="1" name=""/>
        <p:cNvGrpSpPr/>
        <p:nvPr/>
      </p:nvGrpSpPr>
      <p:grpSpPr>
        <a:xfrm>
          <a:off x="0" y="0"/>
          <a:ext cx="0" cy="0"/>
          <a:chOff x="0" y="0"/>
          <a:chExt cx="0" cy="0"/>
        </a:xfrm>
      </p:grpSpPr>
      <p:sp>
        <p:nvSpPr>
          <p:cNvPr id="29" name="Shape 29"/>
          <p:cNvSpPr>
            <a:spLocks noGrp="1"/>
          </p:cNvSpPr>
          <p:nvPr>
            <p:ph type="title"/>
          </p:nvPr>
        </p:nvSpPr>
        <p:spPr>
          <a:xfrm>
            <a:off x="628650" y="365125"/>
            <a:ext cx="7886700" cy="1325564"/>
          </a:xfrm>
          <a:prstGeom prst="rect">
            <a:avLst/>
          </a:prstGeom>
        </p:spPr>
        <p:txBody>
          <a:bodyPr anchor="ctr"/>
          <a:lstStyle>
            <a:lvl1pPr>
              <a:defRPr sz="4400"/>
            </a:lvl1pPr>
          </a:lstStyle>
          <a:p>
            <a:r>
              <a:t>Click to edit Master title style</a:t>
            </a:r>
          </a:p>
        </p:txBody>
      </p:sp>
      <p:sp>
        <p:nvSpPr>
          <p:cNvPr id="30" name="Shape 30"/>
          <p:cNvSpPr>
            <a:spLocks noGrp="1"/>
          </p:cNvSpPr>
          <p:nvPr>
            <p:ph type="body" sz="half" idx="1"/>
          </p:nvPr>
        </p:nvSpPr>
        <p:spPr>
          <a:xfrm>
            <a:off x="628650" y="1825625"/>
            <a:ext cx="3886200" cy="4351338"/>
          </a:xfrm>
          <a:prstGeom prst="rect">
            <a:avLst/>
          </a:prstGeom>
        </p:spPr>
        <p:txBody>
          <a:bodyPr/>
          <a:lstStyle>
            <a:lvl1pPr marL="228600" indent="-228600">
              <a:buSzPct val="100000"/>
              <a:buFont typeface="Arial"/>
              <a:buChar char="•"/>
              <a:defRPr sz="2800"/>
            </a:lvl1pPr>
            <a:lvl2pPr marL="723900" indent="-266700">
              <a:buFont typeface="Arial"/>
              <a:defRPr sz="2800"/>
            </a:lvl2pPr>
            <a:lvl3pPr marL="1234438" indent="-320038">
              <a:buFont typeface="Arial"/>
              <a:defRPr sz="2800"/>
            </a:lvl3pPr>
            <a:lvl4pPr marL="1727200" indent="-355600">
              <a:buFont typeface="Arial"/>
              <a:defRPr sz="2800"/>
            </a:lvl4pPr>
            <a:lvl5pPr marL="2184400" indent="-355600">
              <a:buFont typeface="Arial"/>
              <a:defRPr sz="2800"/>
            </a:lvl5pPr>
          </a:lstStyle>
          <a:p>
            <a:r>
              <a:t>Click to edit Master text styles</a:t>
            </a:r>
          </a:p>
          <a:p>
            <a:pPr lvl="1"/>
            <a:r>
              <a:t>Second level</a:t>
            </a:r>
          </a:p>
          <a:p>
            <a:pPr lvl="2"/>
            <a:r>
              <a:t>Third level</a:t>
            </a:r>
          </a:p>
          <a:p>
            <a:pPr lvl="3"/>
            <a:r>
              <a:t>Fourth level</a:t>
            </a:r>
          </a:p>
          <a:p>
            <a:pPr lvl="4"/>
            <a:r>
              <a:t>Fifth level</a:t>
            </a:r>
          </a:p>
        </p:txBody>
      </p:sp>
      <p:sp>
        <p:nvSpPr>
          <p:cNvPr id="31" name="Shape 31"/>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417835313"/>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D42599E-439B-0D49-97BE-691DA227B37F}" type="datetimeFigureOut">
              <a:rPr lang="en-US" smtClean="0"/>
              <a:t>7/6/2017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98960E-9B77-F64B-BCFB-D0014F7603A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D42599E-439B-0D49-97BE-691DA227B37F}" type="datetimeFigureOut">
              <a:rPr lang="en-US" smtClean="0"/>
              <a:t>7/6/2017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98960E-9B77-F64B-BCFB-D0014F7603A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D42599E-439B-0D49-97BE-691DA227B37F}" type="datetimeFigureOut">
              <a:rPr lang="en-US" smtClean="0"/>
              <a:t>7/6/2017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98960E-9B77-F64B-BCFB-D0014F7603A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D42599E-439B-0D49-97BE-691DA227B37F}" type="datetimeFigureOut">
              <a:rPr lang="en-US" smtClean="0"/>
              <a:t>7/6/2017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98960E-9B77-F64B-BCFB-D0014F7603A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D42599E-439B-0D49-97BE-691DA227B37F}" type="datetimeFigureOut">
              <a:rPr lang="en-US" smtClean="0"/>
              <a:t>7/6/2017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98960E-9B77-F64B-BCFB-D0014F7603A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42599E-439B-0D49-97BE-691DA227B37F}" type="datetimeFigureOut">
              <a:rPr lang="en-US" smtClean="0"/>
              <a:t>7/6/2017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98960E-9B77-F64B-BCFB-D0014F7603A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42599E-439B-0D49-97BE-691DA227B37F}" type="datetimeFigureOut">
              <a:rPr lang="en-US" smtClean="0"/>
              <a:t>7/6/2017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98960E-9B77-F64B-BCFB-D0014F7603A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42599E-439B-0D49-97BE-691DA227B37F}" type="datetimeFigureOut">
              <a:rPr lang="en-US" smtClean="0"/>
              <a:t>7/6/2017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98960E-9B77-F64B-BCFB-D0014F7603A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42599E-439B-0D49-97BE-691DA227B37F}" type="datetimeFigureOut">
              <a:rPr lang="en-US" smtClean="0"/>
              <a:t>7/6/2017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98960E-9B77-F64B-BCFB-D0014F7603A4}" type="slidenum">
              <a:rPr lang="en-US" smtClean="0"/>
              <a:t>‹#›</a:t>
            </a:fld>
            <a:endParaRPr lang="en-US"/>
          </a:p>
        </p:txBody>
      </p:sp>
    </p:spTree>
    <p:extLst>
      <p:ext uri="{BB962C8B-B14F-4D97-AF65-F5344CB8AC3E}">
        <p14:creationId xmlns:p14="http://schemas.microsoft.com/office/powerpoint/2010/main" val="19700450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b="1" kern="1200">
          <a:solidFill>
            <a:srgbClr val="FF00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9.tiff"/><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 name="image1.png"/>
          <p:cNvPicPr>
            <a:picLocks noChangeAspect="1"/>
          </p:cNvPicPr>
          <p:nvPr/>
        </p:nvPicPr>
        <p:blipFill>
          <a:blip r:embed="rId2">
            <a:extLst/>
          </a:blip>
          <a:stretch>
            <a:fillRect/>
          </a:stretch>
        </p:blipFill>
        <p:spPr>
          <a:xfrm>
            <a:off x="276044" y="5448134"/>
            <a:ext cx="2104847" cy="1175991"/>
          </a:xfrm>
          <a:prstGeom prst="rect">
            <a:avLst/>
          </a:prstGeom>
          <a:ln w="12700">
            <a:miter lim="400000"/>
          </a:ln>
        </p:spPr>
      </p:pic>
      <p:pic>
        <p:nvPicPr>
          <p:cNvPr id="104" name="image2.png"/>
          <p:cNvPicPr>
            <a:picLocks noChangeAspect="1"/>
          </p:cNvPicPr>
          <p:nvPr/>
        </p:nvPicPr>
        <p:blipFill>
          <a:blip r:embed="rId3">
            <a:extLst/>
          </a:blip>
          <a:stretch>
            <a:fillRect/>
          </a:stretch>
        </p:blipFill>
        <p:spPr>
          <a:xfrm>
            <a:off x="7130015" y="5659077"/>
            <a:ext cx="1802352" cy="996423"/>
          </a:xfrm>
          <a:prstGeom prst="rect">
            <a:avLst/>
          </a:prstGeom>
          <a:ln w="12700">
            <a:miter lim="400000"/>
          </a:ln>
        </p:spPr>
      </p:pic>
      <p:sp>
        <p:nvSpPr>
          <p:cNvPr id="105" name="Shape 105"/>
          <p:cNvSpPr/>
          <p:nvPr/>
        </p:nvSpPr>
        <p:spPr>
          <a:xfrm>
            <a:off x="660400" y="574858"/>
            <a:ext cx="7789333" cy="2246765"/>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lvl1pPr>
              <a:defRPr sz="4000">
                <a:latin typeface="Arial"/>
                <a:ea typeface="Arial"/>
                <a:cs typeface="Arial"/>
                <a:sym typeface="Arial"/>
              </a:defRPr>
            </a:lvl1pPr>
          </a:lstStyle>
          <a:p>
            <a:pPr algn="ctr">
              <a:defRPr>
                <a:latin typeface="+mj-lt"/>
                <a:ea typeface="+mj-ea"/>
                <a:cs typeface="+mj-cs"/>
                <a:sym typeface="Calibri"/>
              </a:defRPr>
            </a:pPr>
            <a:r>
              <a:rPr sz="2800" b="1" dirty="0">
                <a:solidFill>
                  <a:srgbClr val="FF0000"/>
                </a:solidFill>
                <a:sym typeface="Arial"/>
              </a:rPr>
              <a:t>Catastrophic Antiphospholipid Syndrome (</a:t>
            </a:r>
            <a:r>
              <a:rPr sz="2800" b="1" dirty="0" smtClean="0">
                <a:solidFill>
                  <a:srgbClr val="FF0000"/>
                </a:solidFill>
                <a:sym typeface="Arial"/>
              </a:rPr>
              <a:t>CAPS)</a:t>
            </a:r>
            <a:r>
              <a:rPr lang="en-CA" sz="2800" b="1" dirty="0">
                <a:solidFill>
                  <a:srgbClr val="FF0000"/>
                </a:solidFill>
              </a:rPr>
              <a:t> </a:t>
            </a:r>
            <a:r>
              <a:rPr lang="en-CA" sz="2800" b="1" dirty="0" smtClean="0">
                <a:solidFill>
                  <a:srgbClr val="FF0000"/>
                </a:solidFill>
                <a:sym typeface="Arial"/>
              </a:rPr>
              <a:t>and</a:t>
            </a:r>
          </a:p>
          <a:p>
            <a:pPr algn="ctr">
              <a:defRPr>
                <a:latin typeface="+mj-lt"/>
                <a:ea typeface="+mj-ea"/>
                <a:cs typeface="+mj-cs"/>
                <a:sym typeface="Calibri"/>
              </a:defRPr>
            </a:pPr>
            <a:r>
              <a:rPr lang="en-CA" sz="2800" b="1" dirty="0" smtClean="0">
                <a:solidFill>
                  <a:srgbClr val="FF0000"/>
                </a:solidFill>
                <a:sym typeface="Arial"/>
              </a:rPr>
              <a:t>Models of Care for Hemophilia</a:t>
            </a:r>
          </a:p>
          <a:p>
            <a:pPr algn="ctr">
              <a:defRPr>
                <a:latin typeface="+mj-lt"/>
                <a:ea typeface="+mj-ea"/>
                <a:cs typeface="+mj-cs"/>
                <a:sym typeface="Calibri"/>
              </a:defRPr>
            </a:pPr>
            <a:r>
              <a:rPr sz="2800" b="1" dirty="0" smtClean="0">
                <a:solidFill>
                  <a:srgbClr val="FF0000"/>
                </a:solidFill>
                <a:sym typeface="Arial"/>
              </a:rPr>
              <a:t>Clinical </a:t>
            </a:r>
            <a:r>
              <a:rPr sz="2800" b="1" dirty="0">
                <a:solidFill>
                  <a:srgbClr val="FF0000"/>
                </a:solidFill>
                <a:sym typeface="Arial"/>
              </a:rPr>
              <a:t>Practice </a:t>
            </a:r>
            <a:r>
              <a:rPr sz="2800" b="1" dirty="0" smtClean="0">
                <a:solidFill>
                  <a:srgbClr val="FF0000"/>
                </a:solidFill>
                <a:sym typeface="Arial"/>
              </a:rPr>
              <a:t>Guideline</a:t>
            </a:r>
            <a:r>
              <a:rPr lang="en-CA" sz="2800" b="1" dirty="0" smtClean="0">
                <a:solidFill>
                  <a:srgbClr val="FF0000"/>
                </a:solidFill>
                <a:sym typeface="Arial"/>
              </a:rPr>
              <a:t>s:</a:t>
            </a:r>
          </a:p>
          <a:p>
            <a:pPr algn="ctr">
              <a:defRPr>
                <a:latin typeface="+mj-lt"/>
                <a:ea typeface="+mj-ea"/>
                <a:cs typeface="+mj-cs"/>
                <a:sym typeface="Calibri"/>
              </a:defRPr>
            </a:pPr>
            <a:endParaRPr lang="en-CA" sz="2800" b="1" dirty="0" smtClean="0">
              <a:solidFill>
                <a:srgbClr val="FF0000"/>
              </a:solidFill>
              <a:sym typeface="Arial"/>
            </a:endParaRPr>
          </a:p>
          <a:p>
            <a:pPr algn="ctr">
              <a:defRPr>
                <a:latin typeface="+mj-lt"/>
                <a:ea typeface="+mj-ea"/>
                <a:cs typeface="+mj-cs"/>
                <a:sym typeface="Calibri"/>
              </a:defRPr>
            </a:pPr>
            <a:r>
              <a:rPr lang="en-CA" sz="2800" b="1" dirty="0" smtClean="0">
                <a:solidFill>
                  <a:srgbClr val="FF0000"/>
                </a:solidFill>
                <a:sym typeface="Arial"/>
              </a:rPr>
              <a:t>lessons learnt</a:t>
            </a:r>
            <a:endParaRPr sz="2800" b="1" dirty="0">
              <a:solidFill>
                <a:srgbClr val="FF0000"/>
              </a:solidFill>
              <a:sym typeface="Arial"/>
            </a:endParaRPr>
          </a:p>
        </p:txBody>
      </p:sp>
      <p:sp>
        <p:nvSpPr>
          <p:cNvPr id="106" name="Shape 106"/>
          <p:cNvSpPr/>
          <p:nvPr/>
        </p:nvSpPr>
        <p:spPr>
          <a:xfrm>
            <a:off x="1328467" y="3717132"/>
            <a:ext cx="6918384" cy="1477323"/>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a:defRPr>
                <a:latin typeface="Arial"/>
                <a:ea typeface="Arial"/>
                <a:cs typeface="Arial"/>
                <a:sym typeface="Arial"/>
              </a:defRPr>
            </a:pPr>
            <a:r>
              <a:rPr dirty="0" smtClean="0"/>
              <a:t>Dr</a:t>
            </a:r>
            <a:r>
              <a:rPr dirty="0"/>
              <a:t>. Alfonso Iorio, </a:t>
            </a:r>
            <a:r>
              <a:rPr lang="en-US" dirty="0" smtClean="0"/>
              <a:t>MD, PhD, FRCPC</a:t>
            </a:r>
          </a:p>
          <a:p>
            <a:pPr>
              <a:defRPr>
                <a:latin typeface="Arial"/>
                <a:ea typeface="Arial"/>
                <a:cs typeface="Arial"/>
                <a:sym typeface="Arial"/>
              </a:defRPr>
            </a:pPr>
            <a:endParaRPr lang="en-US" dirty="0"/>
          </a:p>
          <a:p>
            <a:pPr>
              <a:defRPr>
                <a:latin typeface="Arial"/>
                <a:ea typeface="Arial"/>
                <a:cs typeface="Arial"/>
                <a:sym typeface="Arial"/>
              </a:defRPr>
            </a:pPr>
            <a:r>
              <a:rPr lang="en-US" dirty="0" smtClean="0"/>
              <a:t>Health Information Research Unit</a:t>
            </a:r>
          </a:p>
          <a:p>
            <a:pPr>
              <a:defRPr>
                <a:latin typeface="Arial"/>
                <a:ea typeface="Arial"/>
                <a:cs typeface="Arial"/>
                <a:sym typeface="Arial"/>
              </a:defRPr>
            </a:pPr>
            <a:r>
              <a:rPr lang="en-US" dirty="0" smtClean="0"/>
              <a:t>Clinical Epidemiology and Biostatistics</a:t>
            </a:r>
          </a:p>
          <a:p>
            <a:pPr>
              <a:defRPr>
                <a:latin typeface="Arial"/>
                <a:ea typeface="Arial"/>
                <a:cs typeface="Arial"/>
                <a:sym typeface="Arial"/>
              </a:defRPr>
            </a:pPr>
            <a:r>
              <a:rPr lang="en-US" dirty="0" smtClean="0"/>
              <a:t>McMaster University</a:t>
            </a:r>
            <a:endParaRPr dirty="0"/>
          </a:p>
        </p:txBody>
      </p:sp>
    </p:spTree>
    <p:extLst>
      <p:ext uri="{BB962C8B-B14F-4D97-AF65-F5344CB8AC3E}">
        <p14:creationId xmlns:p14="http://schemas.microsoft.com/office/powerpoint/2010/main" val="6445212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and solutions</a:t>
            </a:r>
            <a:endParaRPr lang="en-US" dirty="0"/>
          </a:p>
        </p:txBody>
      </p:sp>
      <p:sp>
        <p:nvSpPr>
          <p:cNvPr id="3" name="Content Placeholder 2"/>
          <p:cNvSpPr>
            <a:spLocks noGrp="1"/>
          </p:cNvSpPr>
          <p:nvPr>
            <p:ph idx="1"/>
          </p:nvPr>
        </p:nvSpPr>
        <p:spPr>
          <a:xfrm>
            <a:off x="628650" y="1690689"/>
            <a:ext cx="7886700" cy="1474166"/>
          </a:xfrm>
        </p:spPr>
        <p:txBody>
          <a:bodyPr>
            <a:normAutofit lnSpcReduction="10000"/>
          </a:bodyPr>
          <a:lstStyle/>
          <a:p>
            <a:r>
              <a:rPr lang="en-US" dirty="0" smtClean="0"/>
              <a:t>Paucity of evidence</a:t>
            </a:r>
          </a:p>
          <a:p>
            <a:r>
              <a:rPr lang="en-US" dirty="0" smtClean="0"/>
              <a:t>Lack of critical appraisal skills</a:t>
            </a:r>
          </a:p>
          <a:p>
            <a:r>
              <a:rPr lang="en-US" dirty="0" smtClean="0"/>
              <a:t>Lack of dedicated methodology</a:t>
            </a:r>
          </a:p>
        </p:txBody>
      </p:sp>
      <p:graphicFrame>
        <p:nvGraphicFramePr>
          <p:cNvPr id="4" name="Table 3"/>
          <p:cNvGraphicFramePr>
            <a:graphicFrameLocks noGrp="1"/>
          </p:cNvGraphicFramePr>
          <p:nvPr>
            <p:extLst>
              <p:ext uri="{D42A27DB-BD31-4B8C-83A1-F6EECF244321}">
                <p14:modId xmlns:p14="http://schemas.microsoft.com/office/powerpoint/2010/main" val="1206036942"/>
              </p:ext>
            </p:extLst>
          </p:nvPr>
        </p:nvGraphicFramePr>
        <p:xfrm>
          <a:off x="628650" y="3482146"/>
          <a:ext cx="7600952" cy="2590800"/>
        </p:xfrm>
        <a:graphic>
          <a:graphicData uri="http://schemas.openxmlformats.org/drawingml/2006/table">
            <a:tbl>
              <a:tblPr firstRow="1" bandRow="1">
                <a:tableStyleId>{5C22544A-7EE6-4342-B048-85BDC9FD1C3A}</a:tableStyleId>
              </a:tblPr>
              <a:tblGrid>
                <a:gridCol w="4414838">
                  <a:extLst>
                    <a:ext uri="{9D8B030D-6E8A-4147-A177-3AD203B41FA5}">
                      <a16:colId xmlns:a16="http://schemas.microsoft.com/office/drawing/2014/main" val="20000"/>
                    </a:ext>
                  </a:extLst>
                </a:gridCol>
                <a:gridCol w="1057275">
                  <a:extLst>
                    <a:ext uri="{9D8B030D-6E8A-4147-A177-3AD203B41FA5}">
                      <a16:colId xmlns:a16="http://schemas.microsoft.com/office/drawing/2014/main" val="20001"/>
                    </a:ext>
                  </a:extLst>
                </a:gridCol>
                <a:gridCol w="2128839">
                  <a:extLst>
                    <a:ext uri="{9D8B030D-6E8A-4147-A177-3AD203B41FA5}">
                      <a16:colId xmlns:a16="http://schemas.microsoft.com/office/drawing/2014/main" val="20002"/>
                    </a:ext>
                  </a:extLst>
                </a:gridCol>
              </a:tblGrid>
              <a:tr h="0">
                <a:tc>
                  <a:txBody>
                    <a:bodyPr/>
                    <a:lstStyle/>
                    <a:p>
                      <a:endParaRPr lang="en-US" sz="2800" dirty="0"/>
                    </a:p>
                  </a:txBody>
                  <a:tcPr/>
                </a:tc>
                <a:tc>
                  <a:txBody>
                    <a:bodyPr/>
                    <a:lstStyle/>
                    <a:p>
                      <a:pPr algn="ctr"/>
                      <a:r>
                        <a:rPr lang="en-US" sz="2800" dirty="0" smtClean="0"/>
                        <a:t>CAPS</a:t>
                      </a:r>
                      <a:endParaRPr lang="en-US" sz="2800" dirty="0"/>
                    </a:p>
                  </a:txBody>
                  <a:tcPr/>
                </a:tc>
                <a:tc>
                  <a:txBody>
                    <a:bodyPr/>
                    <a:lstStyle/>
                    <a:p>
                      <a:pPr algn="ctr"/>
                      <a:r>
                        <a:rPr lang="en-US" sz="2800" dirty="0" err="1" smtClean="0"/>
                        <a:t>Haemophilia</a:t>
                      </a:r>
                      <a:endParaRPr lang="en-US" sz="2800" dirty="0"/>
                    </a:p>
                  </a:txBody>
                  <a:tcPr/>
                </a:tc>
                <a:extLst>
                  <a:ext uri="{0D108BD9-81ED-4DB2-BD59-A6C34878D82A}">
                    <a16:rowId xmlns:a16="http://schemas.microsoft.com/office/drawing/2014/main" val="10000"/>
                  </a:ext>
                </a:extLst>
              </a:tr>
              <a:tr h="370840">
                <a:tc>
                  <a:txBody>
                    <a:bodyPr/>
                    <a:lstStyle/>
                    <a:p>
                      <a:r>
                        <a:rPr lang="en-US" sz="2800" dirty="0" smtClean="0">
                          <a:solidFill>
                            <a:srgbClr val="FF0000"/>
                          </a:solidFill>
                        </a:rPr>
                        <a:t>Indirect</a:t>
                      </a:r>
                      <a:r>
                        <a:rPr lang="en-US" sz="2800" baseline="0" dirty="0" smtClean="0">
                          <a:solidFill>
                            <a:srgbClr val="FF0000"/>
                          </a:solidFill>
                        </a:rPr>
                        <a:t> evidence</a:t>
                      </a:r>
                      <a:endParaRPr lang="en-US" sz="2800" dirty="0">
                        <a:solidFill>
                          <a:srgbClr val="FF0000"/>
                        </a:solidFill>
                      </a:endParaRPr>
                    </a:p>
                  </a:txBody>
                  <a:tcPr/>
                </a:tc>
                <a:tc>
                  <a:txBody>
                    <a:bodyPr/>
                    <a:lstStyle/>
                    <a:p>
                      <a:pPr algn="ctr"/>
                      <a:endParaRPr lang="en-US" sz="2800" dirty="0">
                        <a:solidFill>
                          <a:srgbClr val="FF0000"/>
                        </a:solidFill>
                      </a:endParaRPr>
                    </a:p>
                  </a:txBody>
                  <a:tcPr/>
                </a:tc>
                <a:tc>
                  <a:txBody>
                    <a:bodyPr/>
                    <a:lstStyle/>
                    <a:p>
                      <a:pPr algn="ctr"/>
                      <a:r>
                        <a:rPr lang="en-US" sz="2800" dirty="0" smtClean="0">
                          <a:solidFill>
                            <a:srgbClr val="FF0000"/>
                          </a:solidFill>
                        </a:rPr>
                        <a:t>🀐</a:t>
                      </a:r>
                      <a:endParaRPr lang="en-US" sz="2800" dirty="0">
                        <a:solidFill>
                          <a:srgbClr val="FF0000"/>
                        </a:solidFill>
                      </a:endParaRPr>
                    </a:p>
                  </a:txBody>
                  <a:tcPr/>
                </a:tc>
                <a:extLst>
                  <a:ext uri="{0D108BD9-81ED-4DB2-BD59-A6C34878D82A}">
                    <a16:rowId xmlns:a16="http://schemas.microsoft.com/office/drawing/2014/main" val="10001"/>
                  </a:ext>
                </a:extLst>
              </a:tr>
              <a:tr h="370840">
                <a:tc>
                  <a:txBody>
                    <a:bodyPr/>
                    <a:lstStyle/>
                    <a:p>
                      <a:r>
                        <a:rPr lang="en-US" sz="2800" dirty="0" smtClean="0"/>
                        <a:t>Standardized</a:t>
                      </a:r>
                      <a:r>
                        <a:rPr lang="en-US" sz="2800" baseline="0" dirty="0" smtClean="0"/>
                        <a:t> expert opinion</a:t>
                      </a:r>
                      <a:endParaRPr lang="en-US" sz="28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smtClean="0"/>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smtClean="0"/>
                        <a:t>🀐</a:t>
                      </a:r>
                    </a:p>
                  </a:txBody>
                  <a:tcPr/>
                </a:tc>
                <a:extLst>
                  <a:ext uri="{0D108BD9-81ED-4DB2-BD59-A6C34878D82A}">
                    <a16:rowId xmlns:a16="http://schemas.microsoft.com/office/drawing/2014/main" val="10002"/>
                  </a:ext>
                </a:extLst>
              </a:tr>
              <a:tr h="370840">
                <a:tc>
                  <a:txBody>
                    <a:bodyPr/>
                    <a:lstStyle/>
                    <a:p>
                      <a:r>
                        <a:rPr lang="en-US" sz="2800" dirty="0" smtClean="0"/>
                        <a:t>Ad hoc qualitative study</a:t>
                      </a:r>
                      <a:endParaRPr lang="en-US" sz="2800" dirty="0"/>
                    </a:p>
                  </a:txBody>
                  <a:tcPr/>
                </a:tc>
                <a:tc>
                  <a:txBody>
                    <a:bodyPr/>
                    <a:lstStyle/>
                    <a:p>
                      <a:pPr algn="ctr"/>
                      <a:endParaRPr lang="en-US" sz="28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smtClean="0"/>
                        <a:t>🀐</a:t>
                      </a:r>
                    </a:p>
                  </a:txBody>
                  <a:tcPr/>
                </a:tc>
                <a:extLst>
                  <a:ext uri="{0D108BD9-81ED-4DB2-BD59-A6C34878D82A}">
                    <a16:rowId xmlns:a16="http://schemas.microsoft.com/office/drawing/2014/main" val="10003"/>
                  </a:ext>
                </a:extLst>
              </a:tr>
              <a:tr h="370840">
                <a:tc>
                  <a:txBody>
                    <a:bodyPr/>
                    <a:lstStyle/>
                    <a:p>
                      <a:r>
                        <a:rPr lang="en-US" sz="2800" dirty="0" smtClean="0"/>
                        <a:t>Direct</a:t>
                      </a:r>
                      <a:r>
                        <a:rPr lang="en-US" sz="2800" baseline="0" dirty="0" smtClean="0"/>
                        <a:t> use of registry data</a:t>
                      </a:r>
                      <a:endParaRPr lang="en-US" sz="28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smtClean="0"/>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800" dirty="0" smtClean="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5576616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Proposed methodology</a:t>
            </a:r>
            <a:endParaRPr lang="en-US" dirty="0"/>
          </a:p>
        </p:txBody>
      </p:sp>
      <p:pic>
        <p:nvPicPr>
          <p:cNvPr id="3" name="Picture 2"/>
          <p:cNvPicPr>
            <a:picLocks noChangeAspect="1"/>
          </p:cNvPicPr>
          <p:nvPr/>
        </p:nvPicPr>
        <p:blipFill>
          <a:blip r:embed="rId2"/>
          <a:stretch>
            <a:fillRect/>
          </a:stretch>
        </p:blipFill>
        <p:spPr>
          <a:xfrm>
            <a:off x="291690" y="1971675"/>
            <a:ext cx="8852309" cy="4166358"/>
          </a:xfrm>
          <a:prstGeom prst="rect">
            <a:avLst/>
          </a:prstGeom>
        </p:spPr>
      </p:pic>
    </p:spTree>
    <p:extLst>
      <p:ext uri="{BB962C8B-B14F-4D97-AF65-F5344CB8AC3E}">
        <p14:creationId xmlns:p14="http://schemas.microsoft.com/office/powerpoint/2010/main" val="21431240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63612"/>
          </a:xfrm>
        </p:spPr>
        <p:txBody>
          <a:bodyPr/>
          <a:lstStyle/>
          <a:p>
            <a:r>
              <a:rPr lang="en-CA" sz="2800" dirty="0">
                <a:cs typeface="Arial" panose="020B0604020202020204" pitchFamily="34" charset="0"/>
              </a:rPr>
              <a:t>Filling in the </a:t>
            </a:r>
            <a:r>
              <a:rPr lang="en-CA" sz="2800" dirty="0" smtClean="0">
                <a:cs typeface="Arial" panose="020B0604020202020204" pitchFamily="34" charset="0"/>
              </a:rPr>
              <a:t>Gaps</a:t>
            </a:r>
            <a:r>
              <a:rPr lang="en-CA" sz="2800" smtClean="0">
                <a:cs typeface="Arial" panose="020B0604020202020204" pitchFamily="34" charset="0"/>
              </a:rPr>
              <a:t>: finding appropriate </a:t>
            </a:r>
            <a:r>
              <a:rPr lang="en-CA" sz="2800" dirty="0">
                <a:cs typeface="Arial" panose="020B0604020202020204" pitchFamily="34" charset="0"/>
              </a:rPr>
              <a:t>d</a:t>
            </a:r>
            <a:r>
              <a:rPr lang="en-CA" sz="2800" smtClean="0">
                <a:cs typeface="Arial" panose="020B0604020202020204" pitchFamily="34" charset="0"/>
              </a:rPr>
              <a:t>iseases</a:t>
            </a:r>
            <a:endParaRPr lang="en-CA" sz="2800" dirty="0">
              <a:cs typeface="Arial" panose="020B0604020202020204" pitchFamily="34" charset="0"/>
            </a:endParaRPr>
          </a:p>
        </p:txBody>
      </p:sp>
      <p:sp>
        <p:nvSpPr>
          <p:cNvPr id="3" name="Content Placeholder 2"/>
          <p:cNvSpPr>
            <a:spLocks noGrp="1"/>
          </p:cNvSpPr>
          <p:nvPr>
            <p:ph idx="1"/>
          </p:nvPr>
        </p:nvSpPr>
        <p:spPr>
          <a:xfrm>
            <a:off x="628650" y="1511300"/>
            <a:ext cx="7886700" cy="4351338"/>
          </a:xfrm>
        </p:spPr>
        <p:txBody>
          <a:bodyPr>
            <a:noAutofit/>
          </a:bodyPr>
          <a:lstStyle/>
          <a:p>
            <a:r>
              <a:rPr lang="en-CA" sz="2400" dirty="0">
                <a:latin typeface="+mj-lt"/>
                <a:cs typeface="Arial" panose="020B0604020202020204" pitchFamily="34" charset="0"/>
              </a:rPr>
              <a:t>Parallel systematic searches of </a:t>
            </a:r>
            <a:r>
              <a:rPr lang="en-CA" sz="2400" b="1" dirty="0">
                <a:solidFill>
                  <a:srgbClr val="FF0000"/>
                </a:solidFill>
                <a:latin typeface="+mj-lt"/>
                <a:cs typeface="Arial" panose="020B0604020202020204" pitchFamily="34" charset="0"/>
              </a:rPr>
              <a:t>other chronic diseases </a:t>
            </a:r>
            <a:r>
              <a:rPr lang="en-CA" sz="2400" dirty="0">
                <a:latin typeface="+mj-lt"/>
                <a:cs typeface="Arial" panose="020B0604020202020204" pitchFamily="34" charset="0"/>
              </a:rPr>
              <a:t>were also conducted (congestive heart failure, chronic obstructive pulmonary disease, asthma, diabetes)</a:t>
            </a:r>
          </a:p>
          <a:p>
            <a:r>
              <a:rPr lang="en-CA" sz="2400" dirty="0">
                <a:latin typeface="+mj-lt"/>
                <a:cs typeface="Arial" panose="020B0604020202020204" pitchFamily="34" charset="0"/>
              </a:rPr>
              <a:t>Like hemophilia, these diseases…</a:t>
            </a:r>
          </a:p>
          <a:p>
            <a:pPr lvl="1"/>
            <a:r>
              <a:rPr lang="en-CA" sz="1800" dirty="0">
                <a:latin typeface="+mj-lt"/>
                <a:cs typeface="Arial" panose="020B0604020202020204" pitchFamily="34" charset="0"/>
              </a:rPr>
              <a:t>Are chronic</a:t>
            </a:r>
          </a:p>
          <a:p>
            <a:pPr lvl="1"/>
            <a:r>
              <a:rPr lang="en-CA" sz="1800" dirty="0">
                <a:latin typeface="+mj-lt"/>
                <a:cs typeface="Arial" panose="020B0604020202020204" pitchFamily="34" charset="0"/>
              </a:rPr>
              <a:t>Are high resource users</a:t>
            </a:r>
          </a:p>
          <a:p>
            <a:pPr lvl="1"/>
            <a:r>
              <a:rPr lang="en-CA" sz="1800" dirty="0">
                <a:latin typeface="+mj-lt"/>
                <a:cs typeface="Arial" panose="020B0604020202020204" pitchFamily="34" charset="0"/>
              </a:rPr>
              <a:t>Affect individuals over the life span (for asthma and diabetes)</a:t>
            </a:r>
          </a:p>
          <a:p>
            <a:pPr lvl="1"/>
            <a:r>
              <a:rPr lang="en-CA" sz="1800" dirty="0">
                <a:latin typeface="+mj-lt"/>
                <a:cs typeface="Arial" panose="020B0604020202020204" pitchFamily="34" charset="0"/>
              </a:rPr>
              <a:t>Deliver care via well established multidisciplinary integrated </a:t>
            </a:r>
            <a:r>
              <a:rPr lang="en-CA" sz="1800" dirty="0" smtClean="0">
                <a:latin typeface="+mj-lt"/>
                <a:cs typeface="Arial" panose="020B0604020202020204" pitchFamily="34" charset="0"/>
              </a:rPr>
              <a:t>models</a:t>
            </a:r>
          </a:p>
          <a:p>
            <a:pPr lvl="1"/>
            <a:endParaRPr lang="en-CA" sz="1800" dirty="0">
              <a:latin typeface="+mj-lt"/>
              <a:cs typeface="Arial" panose="020B0604020202020204" pitchFamily="34" charset="0"/>
            </a:endParaRPr>
          </a:p>
          <a:p>
            <a:r>
              <a:rPr lang="en-CA" sz="2000" dirty="0" smtClean="0">
                <a:latin typeface="+mj-lt"/>
                <a:cs typeface="Arial" panose="020B0604020202020204" pitchFamily="34" charset="0"/>
              </a:rPr>
              <a:t>Assessment of directness was performed by the panel on</a:t>
            </a:r>
          </a:p>
          <a:p>
            <a:pPr lvl="1"/>
            <a:r>
              <a:rPr lang="en-CA" sz="1600" dirty="0" smtClean="0">
                <a:latin typeface="+mj-lt"/>
                <a:cs typeface="Arial" panose="020B0604020202020204" pitchFamily="34" charset="0"/>
              </a:rPr>
              <a:t>Population</a:t>
            </a:r>
          </a:p>
          <a:p>
            <a:pPr lvl="1"/>
            <a:r>
              <a:rPr lang="en-CA" sz="1600" dirty="0" err="1" smtClean="0">
                <a:latin typeface="+mj-lt"/>
                <a:cs typeface="Arial" panose="020B0604020202020204" pitchFamily="34" charset="0"/>
              </a:rPr>
              <a:t>Interventon</a:t>
            </a:r>
            <a:endParaRPr lang="en-CA" sz="1600" dirty="0" smtClean="0">
              <a:latin typeface="+mj-lt"/>
              <a:cs typeface="Arial" panose="020B0604020202020204" pitchFamily="34" charset="0"/>
            </a:endParaRPr>
          </a:p>
          <a:p>
            <a:pPr lvl="1"/>
            <a:r>
              <a:rPr lang="en-CA" sz="1600" dirty="0" smtClean="0">
                <a:latin typeface="+mj-lt"/>
                <a:cs typeface="Arial" panose="020B0604020202020204" pitchFamily="34" charset="0"/>
              </a:rPr>
              <a:t>Outcome</a:t>
            </a:r>
          </a:p>
          <a:p>
            <a:r>
              <a:rPr lang="en-CA" sz="2000" dirty="0" smtClean="0">
                <a:latin typeface="+mj-lt"/>
                <a:cs typeface="Arial" panose="020B0604020202020204" pitchFamily="34" charset="0"/>
              </a:rPr>
              <a:t>Without knowledge of the evidence synthesis results</a:t>
            </a:r>
            <a:endParaRPr lang="en-CA" sz="2000" dirty="0">
              <a:latin typeface="+mj-lt"/>
              <a:cs typeface="Arial" panose="020B0604020202020204" pitchFamily="34" charset="0"/>
            </a:endParaRPr>
          </a:p>
        </p:txBody>
      </p:sp>
    </p:spTree>
    <p:extLst>
      <p:ext uri="{BB962C8B-B14F-4D97-AF65-F5344CB8AC3E}">
        <p14:creationId xmlns:p14="http://schemas.microsoft.com/office/powerpoint/2010/main" val="1690432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Evidence review</a:t>
            </a:r>
            <a:endParaRPr lang="en-US" dirty="0"/>
          </a:p>
        </p:txBody>
      </p:sp>
      <p:pic>
        <p:nvPicPr>
          <p:cNvPr id="3" name="Picture 2"/>
          <p:cNvPicPr>
            <a:picLocks noChangeAspect="1"/>
          </p:cNvPicPr>
          <p:nvPr/>
        </p:nvPicPr>
        <p:blipFill>
          <a:blip r:embed="rId2"/>
          <a:stretch>
            <a:fillRect/>
          </a:stretch>
        </p:blipFill>
        <p:spPr>
          <a:xfrm>
            <a:off x="279400" y="1690689"/>
            <a:ext cx="8585200" cy="4686300"/>
          </a:xfrm>
          <a:prstGeom prst="rect">
            <a:avLst/>
          </a:prstGeom>
        </p:spPr>
      </p:pic>
      <p:sp>
        <p:nvSpPr>
          <p:cNvPr id="4" name="TextBox 3"/>
          <p:cNvSpPr txBox="1"/>
          <p:nvPr/>
        </p:nvSpPr>
        <p:spPr>
          <a:xfrm>
            <a:off x="814387" y="2929605"/>
            <a:ext cx="7272338" cy="2554545"/>
          </a:xfrm>
          <a:prstGeom prst="rect">
            <a:avLst/>
          </a:prstGeom>
          <a:solidFill>
            <a:schemeClr val="bg1"/>
          </a:solidFill>
          <a:ln w="38100">
            <a:solidFill>
              <a:srgbClr val="FF0000"/>
            </a:solidFill>
          </a:ln>
        </p:spPr>
        <p:txBody>
          <a:bodyPr wrap="square" rtlCol="0">
            <a:spAutoFit/>
          </a:bodyPr>
          <a:lstStyle/>
          <a:p>
            <a:pPr algn="ctr"/>
            <a:r>
              <a:rPr lang="en-US" sz="3200" dirty="0" smtClean="0"/>
              <a:t>The effect size for the impact of </a:t>
            </a:r>
            <a:r>
              <a:rPr lang="en-US" sz="3200" smtClean="0"/>
              <a:t>the integrated </a:t>
            </a:r>
            <a:r>
              <a:rPr lang="en-US" sz="3200" dirty="0" smtClean="0"/>
              <a:t>model of care was a composite of the one from this review of RCTs and comparative observational trials in hemophilia </a:t>
            </a:r>
            <a:endParaRPr lang="en-US" sz="3200" dirty="0"/>
          </a:p>
        </p:txBody>
      </p:sp>
    </p:spTree>
    <p:extLst>
      <p:ext uri="{BB962C8B-B14F-4D97-AF65-F5344CB8AC3E}">
        <p14:creationId xmlns:p14="http://schemas.microsoft.com/office/powerpoint/2010/main" val="1290670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and solutions</a:t>
            </a:r>
            <a:endParaRPr lang="en-US" dirty="0"/>
          </a:p>
        </p:txBody>
      </p:sp>
      <p:sp>
        <p:nvSpPr>
          <p:cNvPr id="3" name="Content Placeholder 2"/>
          <p:cNvSpPr>
            <a:spLocks noGrp="1"/>
          </p:cNvSpPr>
          <p:nvPr>
            <p:ph idx="1"/>
          </p:nvPr>
        </p:nvSpPr>
        <p:spPr>
          <a:xfrm>
            <a:off x="628650" y="1690689"/>
            <a:ext cx="7886700" cy="1474166"/>
          </a:xfrm>
        </p:spPr>
        <p:txBody>
          <a:bodyPr>
            <a:normAutofit lnSpcReduction="10000"/>
          </a:bodyPr>
          <a:lstStyle/>
          <a:p>
            <a:r>
              <a:rPr lang="en-US" dirty="0" smtClean="0"/>
              <a:t>Paucity of evidence</a:t>
            </a:r>
          </a:p>
          <a:p>
            <a:r>
              <a:rPr lang="en-US" dirty="0" smtClean="0"/>
              <a:t>Lack of critical appraisal skills</a:t>
            </a:r>
          </a:p>
          <a:p>
            <a:r>
              <a:rPr lang="en-US" dirty="0" smtClean="0"/>
              <a:t>Lack of dedicated methodology</a:t>
            </a:r>
          </a:p>
        </p:txBody>
      </p:sp>
      <p:graphicFrame>
        <p:nvGraphicFramePr>
          <p:cNvPr id="4" name="Table 3"/>
          <p:cNvGraphicFramePr>
            <a:graphicFrameLocks noGrp="1"/>
          </p:cNvGraphicFramePr>
          <p:nvPr>
            <p:extLst>
              <p:ext uri="{D42A27DB-BD31-4B8C-83A1-F6EECF244321}">
                <p14:modId xmlns:p14="http://schemas.microsoft.com/office/powerpoint/2010/main" val="1912223808"/>
              </p:ext>
            </p:extLst>
          </p:nvPr>
        </p:nvGraphicFramePr>
        <p:xfrm>
          <a:off x="628650" y="3482146"/>
          <a:ext cx="7600952" cy="2590800"/>
        </p:xfrm>
        <a:graphic>
          <a:graphicData uri="http://schemas.openxmlformats.org/drawingml/2006/table">
            <a:tbl>
              <a:tblPr firstRow="1" bandRow="1">
                <a:tableStyleId>{5C22544A-7EE6-4342-B048-85BDC9FD1C3A}</a:tableStyleId>
              </a:tblPr>
              <a:tblGrid>
                <a:gridCol w="4414838">
                  <a:extLst>
                    <a:ext uri="{9D8B030D-6E8A-4147-A177-3AD203B41FA5}">
                      <a16:colId xmlns:a16="http://schemas.microsoft.com/office/drawing/2014/main" val="20000"/>
                    </a:ext>
                  </a:extLst>
                </a:gridCol>
                <a:gridCol w="1057275">
                  <a:extLst>
                    <a:ext uri="{9D8B030D-6E8A-4147-A177-3AD203B41FA5}">
                      <a16:colId xmlns:a16="http://schemas.microsoft.com/office/drawing/2014/main" val="20001"/>
                    </a:ext>
                  </a:extLst>
                </a:gridCol>
                <a:gridCol w="2128839">
                  <a:extLst>
                    <a:ext uri="{9D8B030D-6E8A-4147-A177-3AD203B41FA5}">
                      <a16:colId xmlns:a16="http://schemas.microsoft.com/office/drawing/2014/main" val="20002"/>
                    </a:ext>
                  </a:extLst>
                </a:gridCol>
              </a:tblGrid>
              <a:tr h="0">
                <a:tc>
                  <a:txBody>
                    <a:bodyPr/>
                    <a:lstStyle/>
                    <a:p>
                      <a:endParaRPr lang="en-US" sz="2800" dirty="0"/>
                    </a:p>
                  </a:txBody>
                  <a:tcPr/>
                </a:tc>
                <a:tc>
                  <a:txBody>
                    <a:bodyPr/>
                    <a:lstStyle/>
                    <a:p>
                      <a:pPr algn="ctr"/>
                      <a:r>
                        <a:rPr lang="en-US" sz="2800" dirty="0" smtClean="0"/>
                        <a:t>CAPS</a:t>
                      </a:r>
                      <a:endParaRPr lang="en-US" sz="2800" dirty="0"/>
                    </a:p>
                  </a:txBody>
                  <a:tcPr/>
                </a:tc>
                <a:tc>
                  <a:txBody>
                    <a:bodyPr/>
                    <a:lstStyle/>
                    <a:p>
                      <a:pPr algn="ctr"/>
                      <a:r>
                        <a:rPr lang="en-US" sz="2800" dirty="0" err="1" smtClean="0"/>
                        <a:t>Haemophilia</a:t>
                      </a:r>
                      <a:endParaRPr lang="en-US" sz="2800" dirty="0"/>
                    </a:p>
                  </a:txBody>
                  <a:tcPr/>
                </a:tc>
                <a:extLst>
                  <a:ext uri="{0D108BD9-81ED-4DB2-BD59-A6C34878D82A}">
                    <a16:rowId xmlns:a16="http://schemas.microsoft.com/office/drawing/2014/main" val="10000"/>
                  </a:ext>
                </a:extLst>
              </a:tr>
              <a:tr h="370840">
                <a:tc>
                  <a:txBody>
                    <a:bodyPr/>
                    <a:lstStyle/>
                    <a:p>
                      <a:r>
                        <a:rPr lang="en-US" sz="2800" dirty="0" smtClean="0"/>
                        <a:t>Indirect</a:t>
                      </a:r>
                      <a:r>
                        <a:rPr lang="en-US" sz="2800" baseline="0" dirty="0" smtClean="0"/>
                        <a:t> evidence</a:t>
                      </a:r>
                      <a:endParaRPr lang="en-US" sz="2800" dirty="0"/>
                    </a:p>
                  </a:txBody>
                  <a:tcPr/>
                </a:tc>
                <a:tc>
                  <a:txBody>
                    <a:bodyPr/>
                    <a:lstStyle/>
                    <a:p>
                      <a:pPr algn="ctr"/>
                      <a:endParaRPr lang="en-US" sz="2800" dirty="0"/>
                    </a:p>
                  </a:txBody>
                  <a:tcPr/>
                </a:tc>
                <a:tc>
                  <a:txBody>
                    <a:bodyPr/>
                    <a:lstStyle/>
                    <a:p>
                      <a:pPr algn="ctr"/>
                      <a:r>
                        <a:rPr lang="en-US" sz="2800" dirty="0" smtClean="0"/>
                        <a:t>🀐</a:t>
                      </a:r>
                      <a:endParaRPr lang="en-US" sz="2800" dirty="0"/>
                    </a:p>
                  </a:txBody>
                  <a:tcPr/>
                </a:tc>
                <a:extLst>
                  <a:ext uri="{0D108BD9-81ED-4DB2-BD59-A6C34878D82A}">
                    <a16:rowId xmlns:a16="http://schemas.microsoft.com/office/drawing/2014/main" val="10001"/>
                  </a:ext>
                </a:extLst>
              </a:tr>
              <a:tr h="370840">
                <a:tc>
                  <a:txBody>
                    <a:bodyPr/>
                    <a:lstStyle/>
                    <a:p>
                      <a:r>
                        <a:rPr lang="en-US" sz="2800" dirty="0" smtClean="0">
                          <a:solidFill>
                            <a:srgbClr val="FF0000"/>
                          </a:solidFill>
                        </a:rPr>
                        <a:t>Standardized</a:t>
                      </a:r>
                      <a:r>
                        <a:rPr lang="en-US" sz="2800" baseline="0" dirty="0" smtClean="0">
                          <a:solidFill>
                            <a:srgbClr val="FF0000"/>
                          </a:solidFill>
                        </a:rPr>
                        <a:t> expert opinion</a:t>
                      </a:r>
                      <a:endParaRPr lang="en-US" sz="2800" dirty="0">
                        <a:solidFill>
                          <a:srgbClr val="FF000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smtClean="0">
                          <a:solidFill>
                            <a:srgbClr val="FF0000"/>
                          </a:solidFill>
                        </a:rPr>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smtClean="0">
                          <a:solidFill>
                            <a:srgbClr val="FF0000"/>
                          </a:solidFill>
                        </a:rPr>
                        <a:t>🀐</a:t>
                      </a:r>
                    </a:p>
                  </a:txBody>
                  <a:tcPr/>
                </a:tc>
                <a:extLst>
                  <a:ext uri="{0D108BD9-81ED-4DB2-BD59-A6C34878D82A}">
                    <a16:rowId xmlns:a16="http://schemas.microsoft.com/office/drawing/2014/main" val="10002"/>
                  </a:ext>
                </a:extLst>
              </a:tr>
              <a:tr h="370840">
                <a:tc>
                  <a:txBody>
                    <a:bodyPr/>
                    <a:lstStyle/>
                    <a:p>
                      <a:r>
                        <a:rPr lang="en-US" sz="2800" dirty="0" smtClean="0"/>
                        <a:t>Ad hoc qualitative study</a:t>
                      </a:r>
                      <a:endParaRPr lang="en-US" sz="2800" dirty="0"/>
                    </a:p>
                  </a:txBody>
                  <a:tcPr/>
                </a:tc>
                <a:tc>
                  <a:txBody>
                    <a:bodyPr/>
                    <a:lstStyle/>
                    <a:p>
                      <a:pPr algn="ctr"/>
                      <a:endParaRPr lang="en-US" sz="28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smtClean="0"/>
                        <a:t>🀐</a:t>
                      </a:r>
                    </a:p>
                  </a:txBody>
                  <a:tcPr/>
                </a:tc>
                <a:extLst>
                  <a:ext uri="{0D108BD9-81ED-4DB2-BD59-A6C34878D82A}">
                    <a16:rowId xmlns:a16="http://schemas.microsoft.com/office/drawing/2014/main" val="10003"/>
                  </a:ext>
                </a:extLst>
              </a:tr>
              <a:tr h="370840">
                <a:tc>
                  <a:txBody>
                    <a:bodyPr/>
                    <a:lstStyle/>
                    <a:p>
                      <a:r>
                        <a:rPr lang="en-US" sz="2800" dirty="0" smtClean="0"/>
                        <a:t>Direct</a:t>
                      </a:r>
                      <a:r>
                        <a:rPr lang="en-US" sz="2800" baseline="0" dirty="0" smtClean="0"/>
                        <a:t> use of registry data</a:t>
                      </a:r>
                      <a:endParaRPr lang="en-US" sz="28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smtClean="0"/>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800" dirty="0" smtClean="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582717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 name="Shape 463"/>
          <p:cNvSpPr>
            <a:spLocks noGrp="1"/>
          </p:cNvSpPr>
          <p:nvPr>
            <p:ph type="title"/>
          </p:nvPr>
        </p:nvSpPr>
        <p:spPr>
          <a:xfrm>
            <a:off x="628650" y="111125"/>
            <a:ext cx="7886700" cy="936974"/>
          </a:xfrm>
          <a:prstGeom prst="rect">
            <a:avLst/>
          </a:prstGeom>
        </p:spPr>
        <p:txBody>
          <a:bodyPr/>
          <a:lstStyle>
            <a:lvl1pPr>
              <a:defRPr sz="2800">
                <a:latin typeface="Arial"/>
                <a:ea typeface="Arial"/>
                <a:cs typeface="Arial"/>
                <a:sym typeface="Arial"/>
              </a:defRPr>
            </a:lvl1pPr>
          </a:lstStyle>
          <a:p>
            <a:r>
              <a:t>Systematic Observations</a:t>
            </a:r>
          </a:p>
        </p:txBody>
      </p:sp>
      <p:graphicFrame>
        <p:nvGraphicFramePr>
          <p:cNvPr id="464" name="Table 464"/>
          <p:cNvGraphicFramePr/>
          <p:nvPr/>
        </p:nvGraphicFramePr>
        <p:xfrm>
          <a:off x="616594" y="1231900"/>
          <a:ext cx="7910810" cy="5182172"/>
        </p:xfrm>
        <a:graphic>
          <a:graphicData uri="http://schemas.openxmlformats.org/drawingml/2006/table">
            <a:tbl>
              <a:tblPr bandRow="1"/>
              <a:tblGrid>
                <a:gridCol w="1323767">
                  <a:extLst>
                    <a:ext uri="{9D8B030D-6E8A-4147-A177-3AD203B41FA5}">
                      <a16:colId xmlns:a16="http://schemas.microsoft.com/office/drawing/2014/main" val="20000"/>
                    </a:ext>
                  </a:extLst>
                </a:gridCol>
                <a:gridCol w="6587043">
                  <a:extLst>
                    <a:ext uri="{9D8B030D-6E8A-4147-A177-3AD203B41FA5}">
                      <a16:colId xmlns:a16="http://schemas.microsoft.com/office/drawing/2014/main" val="20001"/>
                    </a:ext>
                  </a:extLst>
                </a:gridCol>
              </a:tblGrid>
              <a:tr h="1590477">
                <a:tc>
                  <a:txBody>
                    <a:bodyPr/>
                    <a:lstStyle/>
                    <a:p>
                      <a:pPr algn="l" defTabSz="457200">
                        <a:lnSpc>
                          <a:spcPct val="107916"/>
                        </a:lnSpc>
                        <a:defRPr sz="1600" b="1">
                          <a:uFill>
                            <a:solidFill>
                              <a:srgbClr val="000000"/>
                            </a:solidFill>
                          </a:uFill>
                        </a:defRPr>
                      </a:pPr>
                      <a:r>
                        <a:t>Population (n=55)</a:t>
                      </a:r>
                    </a:p>
                  </a:txBody>
                  <a:tcPr marL="50800" marR="50800" marT="50800" marB="5080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rgbClr val="FFF2CC"/>
                    </a:solidFill>
                  </a:tcPr>
                </a:tc>
                <a:tc>
                  <a:txBody>
                    <a:bodyPr/>
                    <a:lstStyle/>
                    <a:p>
                      <a:pPr marL="594359" indent="-365759" algn="l" defTabSz="457200">
                        <a:lnSpc>
                          <a:spcPct val="107916"/>
                        </a:lnSpc>
                        <a:buSzPct val="100000"/>
                        <a:buFont typeface="Symbol"/>
                        <a:buChar char="•"/>
                        <a:defRPr sz="1600">
                          <a:uFill>
                            <a:solidFill>
                              <a:srgbClr val="000000"/>
                            </a:solidFill>
                          </a:uFill>
                        </a:defRPr>
                      </a:pPr>
                      <a:r>
                        <a:t>Mainly Caucasian middle aged women (approx. 60%) and men, range 20 to 50 years old (with few patients 5 to 13 years old, and up to 75 years old)</a:t>
                      </a:r>
                    </a:p>
                    <a:p>
                      <a:pPr marL="594359" indent="-365759" algn="l" defTabSz="457200">
                        <a:lnSpc>
                          <a:spcPct val="107916"/>
                        </a:lnSpc>
                        <a:buSzPct val="100000"/>
                        <a:buFont typeface="Symbol"/>
                        <a:buChar char="•"/>
                        <a:defRPr sz="1600">
                          <a:uFill>
                            <a:solidFill>
                              <a:srgbClr val="000000"/>
                            </a:solidFill>
                          </a:uFill>
                        </a:defRPr>
                      </a:pPr>
                      <a:r>
                        <a:t>SLE (approx. 45%) and primary APS (approx. 45%)</a:t>
                      </a:r>
                    </a:p>
                    <a:p>
                      <a:pPr marL="594359" indent="-365759" algn="l" defTabSz="457200">
                        <a:lnSpc>
                          <a:spcPct val="107916"/>
                        </a:lnSpc>
                        <a:buSzPct val="100000"/>
                        <a:buFont typeface="Symbol"/>
                        <a:buChar char="•"/>
                        <a:defRPr sz="1600">
                          <a:uFill>
                            <a:solidFill>
                              <a:srgbClr val="000000"/>
                            </a:solidFill>
                          </a:uFill>
                        </a:defRPr>
                      </a:pPr>
                      <a:r>
                        <a:t>One report with lungs, brain, and kidney were organs most frequently affected</a:t>
                      </a:r>
                    </a:p>
                  </a:txBody>
                  <a:tcPr marL="50800" marR="50800" marT="50800" marB="5080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rgbClr val="000000">
                        <a:alpha val="0"/>
                      </a:srgbClr>
                    </a:solidFill>
                  </a:tcPr>
                </a:tc>
                <a:extLst>
                  <a:ext uri="{0D108BD9-81ED-4DB2-BD59-A6C34878D82A}">
                    <a16:rowId xmlns:a16="http://schemas.microsoft.com/office/drawing/2014/main" val="10000"/>
                  </a:ext>
                </a:extLst>
              </a:tr>
              <a:tr h="3505943">
                <a:tc>
                  <a:txBody>
                    <a:bodyPr/>
                    <a:lstStyle/>
                    <a:p>
                      <a:pPr algn="l" defTabSz="457200">
                        <a:lnSpc>
                          <a:spcPct val="107916"/>
                        </a:lnSpc>
                        <a:defRPr sz="1600" b="1">
                          <a:uFill>
                            <a:solidFill>
                              <a:srgbClr val="000000"/>
                            </a:solidFill>
                          </a:uFill>
                        </a:defRPr>
                      </a:pPr>
                      <a:r>
                        <a:t>Intervention</a:t>
                      </a:r>
                    </a:p>
                  </a:txBody>
                  <a:tcPr marL="50800" marR="50800" marT="50800" marB="5080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rgbClr val="FFF2CC"/>
                    </a:solidFill>
                  </a:tcPr>
                </a:tc>
                <a:tc>
                  <a:txBody>
                    <a:bodyPr/>
                    <a:lstStyle/>
                    <a:p>
                      <a:pPr marL="594359" indent="-365759" algn="l" defTabSz="457200">
                        <a:lnSpc>
                          <a:spcPct val="107916"/>
                        </a:lnSpc>
                        <a:buSzPct val="100000"/>
                        <a:buFont typeface="Symbol"/>
                        <a:buChar char="•"/>
                        <a:defRPr sz="1600">
                          <a:uFill>
                            <a:solidFill>
                              <a:srgbClr val="000000"/>
                            </a:solidFill>
                          </a:uFill>
                        </a:defRPr>
                      </a:pPr>
                      <a:r>
                        <a:t>All patients received plasma exchange (with the exception of n=3 (5.5%) patients)</a:t>
                      </a:r>
                    </a:p>
                    <a:p>
                      <a:pPr marL="594359" indent="-365759" algn="l" defTabSz="457200">
                        <a:lnSpc>
                          <a:spcPct val="107916"/>
                        </a:lnSpc>
                        <a:buSzPct val="100000"/>
                        <a:buFont typeface="Symbol"/>
                        <a:buChar char="•"/>
                        <a:defRPr sz="1600">
                          <a:uFill>
                            <a:solidFill>
                              <a:srgbClr val="000000"/>
                            </a:solidFill>
                          </a:uFill>
                        </a:defRPr>
                      </a:pPr>
                      <a:r>
                        <a:t>Plasma exchange was first line for almost all patients, approx. n=15 (27%) second line (e.g., when anticoagulation and corticosteroids do not control the disease)</a:t>
                      </a:r>
                    </a:p>
                    <a:p>
                      <a:pPr marL="594359" indent="-365759" algn="l" defTabSz="457200">
                        <a:lnSpc>
                          <a:spcPct val="107916"/>
                        </a:lnSpc>
                        <a:buSzPct val="100000"/>
                        <a:buFont typeface="Symbol"/>
                        <a:buChar char="•"/>
                        <a:defRPr sz="1600">
                          <a:uFill>
                            <a:solidFill>
                              <a:srgbClr val="000000"/>
                            </a:solidFill>
                          </a:uFill>
                        </a:defRPr>
                      </a:pPr>
                      <a:r>
                        <a:t>Type of treatment dependent on severity, response to first line treatment, presence of SLE, etc.</a:t>
                      </a:r>
                    </a:p>
                    <a:p>
                      <a:pPr marL="594359" indent="-365759" algn="l" defTabSz="457200">
                        <a:lnSpc>
                          <a:spcPct val="107916"/>
                        </a:lnSpc>
                        <a:buSzPct val="100000"/>
                        <a:buFont typeface="Symbol"/>
                        <a:buChar char="•"/>
                        <a:defRPr sz="1600">
                          <a:uFill>
                            <a:solidFill>
                              <a:srgbClr val="000000"/>
                            </a:solidFill>
                          </a:uFill>
                        </a:defRPr>
                      </a:pPr>
                      <a:r>
                        <a:t>Examples of treatment combinations included:</a:t>
                      </a:r>
                    </a:p>
                    <a:p>
                      <a:pPr marL="1051560" indent="-365760" algn="l" defTabSz="457200">
                        <a:lnSpc>
                          <a:spcPct val="107916"/>
                        </a:lnSpc>
                        <a:buSzPct val="100000"/>
                        <a:buFont typeface="Courier New"/>
                        <a:buChar char="o"/>
                        <a:defRPr sz="1600">
                          <a:uFill>
                            <a:solidFill>
                              <a:srgbClr val="000000"/>
                            </a:solidFill>
                          </a:uFill>
                        </a:defRPr>
                      </a:pPr>
                      <a:r>
                        <a:t>Plasma exchange + IVIG (70% of patients) + anticoagulation + corticosteroids + cyclophosphamide (20% of SLE patients)</a:t>
                      </a:r>
                    </a:p>
                    <a:p>
                      <a:pPr marL="1051560" indent="-365760" algn="l" defTabSz="457200">
                        <a:lnSpc>
                          <a:spcPct val="107916"/>
                        </a:lnSpc>
                        <a:buSzPct val="100000"/>
                        <a:buFont typeface="Courier New"/>
                        <a:buChar char="o"/>
                        <a:defRPr sz="1600">
                          <a:uFill>
                            <a:solidFill>
                              <a:srgbClr val="000000"/>
                            </a:solidFill>
                          </a:uFill>
                        </a:defRPr>
                      </a:pPr>
                      <a:r>
                        <a:t>Plasma exchange + anticoagulation + IVIG</a:t>
                      </a:r>
                    </a:p>
                    <a:p>
                      <a:pPr marL="1051560" indent="-365760" algn="l" defTabSz="457200">
                        <a:lnSpc>
                          <a:spcPct val="107916"/>
                        </a:lnSpc>
                        <a:buSzPct val="100000"/>
                        <a:buFont typeface="Courier New"/>
                        <a:buChar char="o"/>
                        <a:defRPr sz="1600">
                          <a:uFill>
                            <a:solidFill>
                              <a:srgbClr val="000000"/>
                            </a:solidFill>
                          </a:uFill>
                        </a:defRPr>
                      </a:pPr>
                      <a:r>
                        <a:t>Plasma exchange + anticoagulation + corticosteroid + cyclophosphamide (30% of patients)</a:t>
                      </a:r>
                    </a:p>
                  </a:txBody>
                  <a:tcPr marL="50800" marR="50800" marT="50800" marB="5080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rgbClr val="000000">
                        <a:alpha val="0"/>
                      </a:srgb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079558479"/>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 name="Shape 466"/>
          <p:cNvSpPr>
            <a:spLocks noGrp="1"/>
          </p:cNvSpPr>
          <p:nvPr>
            <p:ph type="title"/>
          </p:nvPr>
        </p:nvSpPr>
        <p:spPr>
          <a:xfrm>
            <a:off x="628650" y="111125"/>
            <a:ext cx="7886700" cy="936974"/>
          </a:xfrm>
          <a:prstGeom prst="rect">
            <a:avLst/>
          </a:prstGeom>
        </p:spPr>
        <p:txBody>
          <a:bodyPr/>
          <a:lstStyle>
            <a:lvl1pPr>
              <a:defRPr sz="2800">
                <a:latin typeface="Arial"/>
                <a:ea typeface="Arial"/>
                <a:cs typeface="Arial"/>
                <a:sym typeface="Arial"/>
              </a:defRPr>
            </a:lvl1pPr>
          </a:lstStyle>
          <a:p>
            <a:r>
              <a:t>Systematic Observations</a:t>
            </a:r>
          </a:p>
        </p:txBody>
      </p:sp>
      <p:graphicFrame>
        <p:nvGraphicFramePr>
          <p:cNvPr id="467" name="Table 467"/>
          <p:cNvGraphicFramePr/>
          <p:nvPr/>
        </p:nvGraphicFramePr>
        <p:xfrm>
          <a:off x="914648" y="1231900"/>
          <a:ext cx="7314700" cy="5330544"/>
        </p:xfrm>
        <a:graphic>
          <a:graphicData uri="http://schemas.openxmlformats.org/drawingml/2006/table">
            <a:tbl>
              <a:tblPr bandRow="1"/>
              <a:tblGrid>
                <a:gridCol w="1841584">
                  <a:extLst>
                    <a:ext uri="{9D8B030D-6E8A-4147-A177-3AD203B41FA5}">
                      <a16:colId xmlns:a16="http://schemas.microsoft.com/office/drawing/2014/main" val="20000"/>
                    </a:ext>
                  </a:extLst>
                </a:gridCol>
                <a:gridCol w="927833">
                  <a:extLst>
                    <a:ext uri="{9D8B030D-6E8A-4147-A177-3AD203B41FA5}">
                      <a16:colId xmlns:a16="http://schemas.microsoft.com/office/drawing/2014/main" val="20001"/>
                    </a:ext>
                  </a:extLst>
                </a:gridCol>
                <a:gridCol w="898104">
                  <a:extLst>
                    <a:ext uri="{9D8B030D-6E8A-4147-A177-3AD203B41FA5}">
                      <a16:colId xmlns:a16="http://schemas.microsoft.com/office/drawing/2014/main" val="20002"/>
                    </a:ext>
                  </a:extLst>
                </a:gridCol>
                <a:gridCol w="912968">
                  <a:extLst>
                    <a:ext uri="{9D8B030D-6E8A-4147-A177-3AD203B41FA5}">
                      <a16:colId xmlns:a16="http://schemas.microsoft.com/office/drawing/2014/main" val="20003"/>
                    </a:ext>
                  </a:extLst>
                </a:gridCol>
                <a:gridCol w="912968">
                  <a:extLst>
                    <a:ext uri="{9D8B030D-6E8A-4147-A177-3AD203B41FA5}">
                      <a16:colId xmlns:a16="http://schemas.microsoft.com/office/drawing/2014/main" val="20004"/>
                    </a:ext>
                  </a:extLst>
                </a:gridCol>
                <a:gridCol w="934873">
                  <a:extLst>
                    <a:ext uri="{9D8B030D-6E8A-4147-A177-3AD203B41FA5}">
                      <a16:colId xmlns:a16="http://schemas.microsoft.com/office/drawing/2014/main" val="20005"/>
                    </a:ext>
                  </a:extLst>
                </a:gridCol>
                <a:gridCol w="886370">
                  <a:extLst>
                    <a:ext uri="{9D8B030D-6E8A-4147-A177-3AD203B41FA5}">
                      <a16:colId xmlns:a16="http://schemas.microsoft.com/office/drawing/2014/main" val="20006"/>
                    </a:ext>
                  </a:extLst>
                </a:gridCol>
              </a:tblGrid>
              <a:tr h="740070">
                <a:tc>
                  <a:txBody>
                    <a:bodyPr/>
                    <a:lstStyle/>
                    <a:p>
                      <a:pPr algn="l" defTabSz="457200">
                        <a:lnSpc>
                          <a:spcPct val="107916"/>
                        </a:lnSpc>
                        <a:defRPr sz="1400" b="1">
                          <a:uFill>
                            <a:solidFill>
                              <a:srgbClr val="000000"/>
                            </a:solidFill>
                          </a:uFill>
                          <a:latin typeface="Arial"/>
                          <a:ea typeface="Arial"/>
                          <a:cs typeface="Arial"/>
                          <a:sym typeface="Arial"/>
                        </a:defRPr>
                      </a:pPr>
                      <a:r>
                        <a:rPr>
                          <a:latin typeface="+mj-lt"/>
                          <a:ea typeface="+mj-ea"/>
                          <a:cs typeface="+mj-cs"/>
                          <a:sym typeface="Calibri"/>
                        </a:rPr>
                        <a:t>Outcome</a:t>
                      </a:r>
                    </a:p>
                  </a:txBody>
                  <a:tcPr marL="50800" marR="50800" marT="50800" marB="5080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rgbClr val="FFF2CC"/>
                    </a:solidFill>
                  </a:tcPr>
                </a:tc>
                <a:tc>
                  <a:txBody>
                    <a:bodyPr/>
                    <a:lstStyle/>
                    <a:p>
                      <a:pPr algn="l" defTabSz="457200">
                        <a:lnSpc>
                          <a:spcPct val="107916"/>
                        </a:lnSpc>
                        <a:defRPr sz="1400" b="1">
                          <a:uFill>
                            <a:solidFill>
                              <a:srgbClr val="000000"/>
                            </a:solidFill>
                          </a:uFill>
                        </a:defRPr>
                      </a:pPr>
                      <a:r>
                        <a:t>Large or moderate benefit</a:t>
                      </a:r>
                    </a:p>
                  </a:txBody>
                  <a:tcPr marL="50800" marR="50800" marT="50800" marB="5080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rgbClr val="FFF2CC"/>
                    </a:solidFill>
                  </a:tcPr>
                </a:tc>
                <a:tc>
                  <a:txBody>
                    <a:bodyPr/>
                    <a:lstStyle/>
                    <a:p>
                      <a:pPr algn="l" defTabSz="457200">
                        <a:lnSpc>
                          <a:spcPct val="107916"/>
                        </a:lnSpc>
                        <a:defRPr sz="1400" b="1">
                          <a:uFill>
                            <a:solidFill>
                              <a:srgbClr val="000000"/>
                            </a:solidFill>
                          </a:uFill>
                        </a:defRPr>
                      </a:pPr>
                      <a:r>
                        <a:t>Small benefit</a:t>
                      </a:r>
                    </a:p>
                  </a:txBody>
                  <a:tcPr marL="50800" marR="50800" marT="50800" marB="5080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rgbClr val="FFF2CC"/>
                    </a:solidFill>
                  </a:tcPr>
                </a:tc>
                <a:tc>
                  <a:txBody>
                    <a:bodyPr/>
                    <a:lstStyle/>
                    <a:p>
                      <a:pPr algn="l" defTabSz="457200">
                        <a:lnSpc>
                          <a:spcPct val="107916"/>
                        </a:lnSpc>
                        <a:defRPr sz="1400" b="1">
                          <a:uFill>
                            <a:solidFill>
                              <a:srgbClr val="000000"/>
                            </a:solidFill>
                          </a:uFill>
                        </a:defRPr>
                      </a:pPr>
                      <a:r>
                        <a:t>No effect</a:t>
                      </a:r>
                    </a:p>
                  </a:txBody>
                  <a:tcPr marL="50800" marR="50800" marT="50800" marB="5080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rgbClr val="FFF2CC"/>
                    </a:solidFill>
                  </a:tcPr>
                </a:tc>
                <a:tc>
                  <a:txBody>
                    <a:bodyPr/>
                    <a:lstStyle/>
                    <a:p>
                      <a:pPr algn="l" defTabSz="457200">
                        <a:lnSpc>
                          <a:spcPct val="107916"/>
                        </a:lnSpc>
                        <a:defRPr sz="1400" b="1">
                          <a:uFill>
                            <a:solidFill>
                              <a:srgbClr val="000000"/>
                            </a:solidFill>
                          </a:uFill>
                        </a:defRPr>
                      </a:pPr>
                      <a:r>
                        <a:t>Small harm</a:t>
                      </a:r>
                    </a:p>
                  </a:txBody>
                  <a:tcPr marL="50800" marR="50800" marT="50800" marB="5080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rgbClr val="FFF2CC"/>
                    </a:solidFill>
                  </a:tcPr>
                </a:tc>
                <a:tc>
                  <a:txBody>
                    <a:bodyPr/>
                    <a:lstStyle/>
                    <a:p>
                      <a:pPr algn="l" defTabSz="457200">
                        <a:lnSpc>
                          <a:spcPct val="107916"/>
                        </a:lnSpc>
                        <a:defRPr sz="1400" b="1">
                          <a:uFill>
                            <a:solidFill>
                              <a:srgbClr val="000000"/>
                            </a:solidFill>
                          </a:uFill>
                        </a:defRPr>
                      </a:pPr>
                      <a:r>
                        <a:t>Large or moderate harm</a:t>
                      </a:r>
                    </a:p>
                  </a:txBody>
                  <a:tcPr marL="50800" marR="50800" marT="50800" marB="5080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rgbClr val="FFF2CC"/>
                    </a:solidFill>
                  </a:tcPr>
                </a:tc>
                <a:tc>
                  <a:txBody>
                    <a:bodyPr/>
                    <a:lstStyle/>
                    <a:p>
                      <a:pPr algn="l" defTabSz="457200">
                        <a:lnSpc>
                          <a:spcPct val="107916"/>
                        </a:lnSpc>
                        <a:defRPr sz="1400" b="1">
                          <a:uFill>
                            <a:solidFill>
                              <a:srgbClr val="000000"/>
                            </a:solidFill>
                          </a:uFill>
                        </a:defRPr>
                      </a:pPr>
                      <a:r>
                        <a:t>No info on this outcome</a:t>
                      </a:r>
                    </a:p>
                  </a:txBody>
                  <a:tcPr marL="50800" marR="50800" marT="50800" marB="5080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rgbClr val="FFF2CC"/>
                    </a:solidFill>
                  </a:tcPr>
                </a:tc>
                <a:extLst>
                  <a:ext uri="{0D108BD9-81ED-4DB2-BD59-A6C34878D82A}">
                    <a16:rowId xmlns:a16="http://schemas.microsoft.com/office/drawing/2014/main" val="10000"/>
                  </a:ext>
                </a:extLst>
              </a:tr>
              <a:tr h="612818">
                <a:tc>
                  <a:txBody>
                    <a:bodyPr/>
                    <a:lstStyle/>
                    <a:p>
                      <a:pPr algn="l" defTabSz="457200">
                        <a:defRPr sz="1400">
                          <a:uFill>
                            <a:solidFill>
                              <a:srgbClr val="000000"/>
                            </a:solidFill>
                          </a:uFill>
                        </a:defRPr>
                      </a:pPr>
                      <a:r>
                        <a:t>1. Death</a:t>
                      </a:r>
                    </a:p>
                  </a:txBody>
                  <a:tcPr marL="50800" marR="50800" marT="50800" marB="5080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rgbClr val="000000">
                        <a:alpha val="0"/>
                      </a:srgbClr>
                    </a:solidFill>
                  </a:tcPr>
                </a:tc>
                <a:tc>
                  <a:txBody>
                    <a:bodyPr/>
                    <a:lstStyle/>
                    <a:p>
                      <a:pPr algn="l" defTabSz="457200">
                        <a:defRPr sz="1400">
                          <a:uFill>
                            <a:solidFill>
                              <a:srgbClr val="000000"/>
                            </a:solidFill>
                          </a:uFill>
                        </a:defRPr>
                      </a:pPr>
                      <a:r>
                        <a:t>6</a:t>
                      </a:r>
                    </a:p>
                    <a:p>
                      <a:pPr algn="l" defTabSz="457200">
                        <a:defRPr sz="1400">
                          <a:uFill>
                            <a:solidFill>
                              <a:srgbClr val="000000"/>
                            </a:solidFill>
                          </a:uFill>
                        </a:defRPr>
                      </a:pPr>
                      <a:r>
                        <a:t>(n=45)</a:t>
                      </a:r>
                    </a:p>
                  </a:txBody>
                  <a:tcPr marL="50800" marR="50800" marT="50800" marB="5080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rgbClr val="000000">
                        <a:alpha val="0"/>
                      </a:srgbClr>
                    </a:solidFill>
                  </a:tcPr>
                </a:tc>
                <a:tc>
                  <a:txBody>
                    <a:bodyPr/>
                    <a:lstStyle/>
                    <a:p>
                      <a:pPr algn="l" defTabSz="457200">
                        <a:lnSpc>
                          <a:spcPct val="107916"/>
                        </a:lnSpc>
                        <a:defRPr sz="1400">
                          <a:uFill>
                            <a:solidFill>
                              <a:srgbClr val="000000"/>
                            </a:solidFill>
                          </a:uFill>
                        </a:defRPr>
                      </a:pPr>
                      <a:r>
                        <a:t>1</a:t>
                      </a:r>
                    </a:p>
                    <a:p>
                      <a:pPr algn="l" defTabSz="457200">
                        <a:lnSpc>
                          <a:spcPct val="107916"/>
                        </a:lnSpc>
                        <a:defRPr sz="1400">
                          <a:uFill>
                            <a:solidFill>
                              <a:srgbClr val="000000"/>
                            </a:solidFill>
                          </a:uFill>
                        </a:defRPr>
                      </a:pPr>
                      <a:r>
                        <a:t>(n=1)</a:t>
                      </a:r>
                    </a:p>
                  </a:txBody>
                  <a:tcPr marL="50800" marR="50800" marT="50800" marB="5080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rgbClr val="000000">
                        <a:alpha val="0"/>
                      </a:srgbClr>
                    </a:solidFill>
                  </a:tcPr>
                </a:tc>
                <a:tc>
                  <a:txBody>
                    <a:bodyPr/>
                    <a:lstStyle/>
                    <a:p>
                      <a:pPr algn="l" defTabSz="457200">
                        <a:lnSpc>
                          <a:spcPct val="107916"/>
                        </a:lnSpc>
                        <a:defRPr sz="1400">
                          <a:uFill>
                            <a:solidFill>
                              <a:srgbClr val="000000"/>
                            </a:solidFill>
                          </a:uFill>
                        </a:defRPr>
                      </a:pPr>
                      <a:r>
                        <a:t>1</a:t>
                      </a:r>
                    </a:p>
                    <a:p>
                      <a:pPr algn="l" defTabSz="457200">
                        <a:lnSpc>
                          <a:spcPct val="107916"/>
                        </a:lnSpc>
                        <a:defRPr sz="1400">
                          <a:uFill>
                            <a:solidFill>
                              <a:srgbClr val="000000"/>
                            </a:solidFill>
                          </a:uFill>
                        </a:defRPr>
                      </a:pPr>
                      <a:r>
                        <a:t>(n=4)</a:t>
                      </a:r>
                    </a:p>
                  </a:txBody>
                  <a:tcPr marL="50800" marR="50800" marT="50800" marB="5080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rgbClr val="000000">
                        <a:alpha val="0"/>
                      </a:srgbClr>
                    </a:solidFill>
                  </a:tcPr>
                </a:tc>
                <a:tc>
                  <a:txBody>
                    <a:bodyPr/>
                    <a:lstStyle/>
                    <a:p>
                      <a:pPr algn="l" defTabSz="457200">
                        <a:lnSpc>
                          <a:spcPct val="107916"/>
                        </a:lnSpc>
                        <a:defRPr sz="1400">
                          <a:uFill>
                            <a:solidFill>
                              <a:srgbClr val="000000"/>
                            </a:solidFill>
                          </a:uFill>
                        </a:defRPr>
                      </a:pPr>
                      <a:endParaRPr/>
                    </a:p>
                  </a:txBody>
                  <a:tcPr marL="50800" marR="50800" marT="50800" marB="5080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rgbClr val="000000">
                        <a:alpha val="0"/>
                      </a:srgbClr>
                    </a:solidFill>
                  </a:tcPr>
                </a:tc>
                <a:tc>
                  <a:txBody>
                    <a:bodyPr/>
                    <a:lstStyle/>
                    <a:p>
                      <a:pPr algn="l" defTabSz="457200">
                        <a:lnSpc>
                          <a:spcPct val="107916"/>
                        </a:lnSpc>
                        <a:defRPr sz="1400">
                          <a:uFill>
                            <a:solidFill>
                              <a:srgbClr val="000000"/>
                            </a:solidFill>
                          </a:uFill>
                        </a:defRPr>
                      </a:pPr>
                      <a:endParaRPr/>
                    </a:p>
                  </a:txBody>
                  <a:tcPr marL="50800" marR="50800" marT="50800" marB="5080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rgbClr val="000000">
                        <a:alpha val="0"/>
                      </a:srgbClr>
                    </a:solidFill>
                  </a:tcPr>
                </a:tc>
                <a:tc>
                  <a:txBody>
                    <a:bodyPr/>
                    <a:lstStyle/>
                    <a:p>
                      <a:pPr algn="l" defTabSz="457200">
                        <a:lnSpc>
                          <a:spcPct val="107916"/>
                        </a:lnSpc>
                        <a:defRPr sz="1400">
                          <a:uFill>
                            <a:solidFill>
                              <a:srgbClr val="000000"/>
                            </a:solidFill>
                          </a:uFill>
                        </a:defRPr>
                      </a:pPr>
                      <a:r>
                        <a:t>3</a:t>
                      </a:r>
                    </a:p>
                  </a:txBody>
                  <a:tcPr marL="50800" marR="50800" marT="50800" marB="5080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rgbClr val="000000">
                        <a:alpha val="0"/>
                      </a:srgbClr>
                    </a:solidFill>
                  </a:tcPr>
                </a:tc>
                <a:extLst>
                  <a:ext uri="{0D108BD9-81ED-4DB2-BD59-A6C34878D82A}">
                    <a16:rowId xmlns:a16="http://schemas.microsoft.com/office/drawing/2014/main" val="10001"/>
                  </a:ext>
                </a:extLst>
              </a:tr>
              <a:tr h="694862">
                <a:tc>
                  <a:txBody>
                    <a:bodyPr/>
                    <a:lstStyle/>
                    <a:p>
                      <a:pPr algn="l" defTabSz="457200">
                        <a:defRPr sz="1400">
                          <a:uFill>
                            <a:solidFill>
                              <a:srgbClr val="000000"/>
                            </a:solidFill>
                          </a:uFill>
                        </a:defRPr>
                      </a:pPr>
                      <a:r>
                        <a:t>2. Permanent organ dysfunction (dialysis, lung disease)</a:t>
                      </a:r>
                    </a:p>
                  </a:txBody>
                  <a:tcPr marL="50800" marR="50800" marT="50800" marB="5080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rgbClr val="000000">
                        <a:alpha val="0"/>
                      </a:srgbClr>
                    </a:solidFill>
                  </a:tcPr>
                </a:tc>
                <a:tc>
                  <a:txBody>
                    <a:bodyPr/>
                    <a:lstStyle/>
                    <a:p>
                      <a:pPr algn="l" defTabSz="457200">
                        <a:lnSpc>
                          <a:spcPct val="107916"/>
                        </a:lnSpc>
                        <a:defRPr sz="1400">
                          <a:uFill>
                            <a:solidFill>
                              <a:srgbClr val="000000"/>
                            </a:solidFill>
                          </a:uFill>
                        </a:defRPr>
                      </a:pPr>
                      <a:r>
                        <a:t>4</a:t>
                      </a:r>
                    </a:p>
                    <a:p>
                      <a:pPr algn="l" defTabSz="457200">
                        <a:lnSpc>
                          <a:spcPct val="107916"/>
                        </a:lnSpc>
                        <a:defRPr sz="1400">
                          <a:uFill>
                            <a:solidFill>
                              <a:srgbClr val="000000"/>
                            </a:solidFill>
                          </a:uFill>
                        </a:defRPr>
                      </a:pPr>
                      <a:r>
                        <a:t>(n=24)</a:t>
                      </a:r>
                    </a:p>
                  </a:txBody>
                  <a:tcPr marL="50800" marR="50800" marT="50800" marB="5080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rgbClr val="000000">
                        <a:alpha val="0"/>
                      </a:srgbClr>
                    </a:solidFill>
                  </a:tcPr>
                </a:tc>
                <a:tc>
                  <a:txBody>
                    <a:bodyPr/>
                    <a:lstStyle/>
                    <a:p>
                      <a:pPr algn="l" defTabSz="457200">
                        <a:lnSpc>
                          <a:spcPct val="107916"/>
                        </a:lnSpc>
                        <a:defRPr sz="1400">
                          <a:uFill>
                            <a:solidFill>
                              <a:srgbClr val="000000"/>
                            </a:solidFill>
                          </a:uFill>
                        </a:defRPr>
                      </a:pPr>
                      <a:r>
                        <a:t>2</a:t>
                      </a:r>
                    </a:p>
                    <a:p>
                      <a:pPr algn="l" defTabSz="457200">
                        <a:lnSpc>
                          <a:spcPct val="107916"/>
                        </a:lnSpc>
                        <a:defRPr sz="1400">
                          <a:uFill>
                            <a:solidFill>
                              <a:srgbClr val="000000"/>
                            </a:solidFill>
                          </a:uFill>
                        </a:defRPr>
                      </a:pPr>
                      <a:r>
                        <a:t>(n=20)</a:t>
                      </a:r>
                    </a:p>
                  </a:txBody>
                  <a:tcPr marL="50800" marR="50800" marT="50800" marB="5080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rgbClr val="000000">
                        <a:alpha val="0"/>
                      </a:srgbClr>
                    </a:solidFill>
                  </a:tcPr>
                </a:tc>
                <a:tc>
                  <a:txBody>
                    <a:bodyPr/>
                    <a:lstStyle/>
                    <a:p>
                      <a:pPr algn="l" defTabSz="457200">
                        <a:lnSpc>
                          <a:spcPct val="107916"/>
                        </a:lnSpc>
                        <a:defRPr sz="1400">
                          <a:uFill>
                            <a:solidFill>
                              <a:srgbClr val="000000"/>
                            </a:solidFill>
                          </a:uFill>
                        </a:defRPr>
                      </a:pPr>
                      <a:r>
                        <a:t>3</a:t>
                      </a:r>
                    </a:p>
                    <a:p>
                      <a:pPr algn="l" defTabSz="457200">
                        <a:lnSpc>
                          <a:spcPct val="107916"/>
                        </a:lnSpc>
                        <a:defRPr sz="1400">
                          <a:uFill>
                            <a:solidFill>
                              <a:srgbClr val="000000"/>
                            </a:solidFill>
                          </a:uFill>
                        </a:defRPr>
                      </a:pPr>
                      <a:r>
                        <a:t>(n=6)</a:t>
                      </a:r>
                    </a:p>
                  </a:txBody>
                  <a:tcPr marL="50800" marR="50800" marT="50800" marB="5080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rgbClr val="000000">
                        <a:alpha val="0"/>
                      </a:srgbClr>
                    </a:solidFill>
                  </a:tcPr>
                </a:tc>
                <a:tc>
                  <a:txBody>
                    <a:bodyPr/>
                    <a:lstStyle/>
                    <a:p>
                      <a:pPr algn="l" defTabSz="457200">
                        <a:lnSpc>
                          <a:spcPct val="107916"/>
                        </a:lnSpc>
                        <a:defRPr sz="1400">
                          <a:uFill>
                            <a:solidFill>
                              <a:srgbClr val="000000"/>
                            </a:solidFill>
                          </a:uFill>
                        </a:defRPr>
                      </a:pPr>
                      <a:endParaRPr/>
                    </a:p>
                  </a:txBody>
                  <a:tcPr marL="50800" marR="50800" marT="50800" marB="5080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rgbClr val="000000">
                        <a:alpha val="0"/>
                      </a:srgbClr>
                    </a:solidFill>
                  </a:tcPr>
                </a:tc>
                <a:tc>
                  <a:txBody>
                    <a:bodyPr/>
                    <a:lstStyle/>
                    <a:p>
                      <a:pPr algn="l" defTabSz="457200">
                        <a:lnSpc>
                          <a:spcPct val="107916"/>
                        </a:lnSpc>
                        <a:defRPr sz="1400">
                          <a:uFill>
                            <a:solidFill>
                              <a:srgbClr val="000000"/>
                            </a:solidFill>
                          </a:uFill>
                        </a:defRPr>
                      </a:pPr>
                      <a:endParaRPr/>
                    </a:p>
                  </a:txBody>
                  <a:tcPr marL="50800" marR="50800" marT="50800" marB="5080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rgbClr val="000000">
                        <a:alpha val="0"/>
                      </a:srgbClr>
                    </a:solidFill>
                  </a:tcPr>
                </a:tc>
                <a:tc>
                  <a:txBody>
                    <a:bodyPr/>
                    <a:lstStyle/>
                    <a:p>
                      <a:pPr algn="l" defTabSz="457200">
                        <a:lnSpc>
                          <a:spcPct val="107916"/>
                        </a:lnSpc>
                        <a:defRPr sz="1400">
                          <a:uFill>
                            <a:solidFill>
                              <a:srgbClr val="000000"/>
                            </a:solidFill>
                          </a:uFill>
                        </a:defRPr>
                      </a:pPr>
                      <a:r>
                        <a:t>3</a:t>
                      </a:r>
                    </a:p>
                  </a:txBody>
                  <a:tcPr marL="50800" marR="50800" marT="50800" marB="5080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rgbClr val="000000">
                        <a:alpha val="0"/>
                      </a:srgbClr>
                    </a:solidFill>
                  </a:tcPr>
                </a:tc>
                <a:extLst>
                  <a:ext uri="{0D108BD9-81ED-4DB2-BD59-A6C34878D82A}">
                    <a16:rowId xmlns:a16="http://schemas.microsoft.com/office/drawing/2014/main" val="10002"/>
                  </a:ext>
                </a:extLst>
              </a:tr>
              <a:tr h="694862">
                <a:tc>
                  <a:txBody>
                    <a:bodyPr/>
                    <a:lstStyle/>
                    <a:p>
                      <a:pPr algn="l" defTabSz="457200">
                        <a:defRPr sz="1400">
                          <a:uFill>
                            <a:solidFill>
                              <a:srgbClr val="000000"/>
                            </a:solidFill>
                          </a:uFill>
                        </a:defRPr>
                      </a:pPr>
                      <a:r>
                        <a:t>3. Permanent neurologic deficit (stroke, dementia)</a:t>
                      </a:r>
                    </a:p>
                  </a:txBody>
                  <a:tcPr marL="50800" marR="50800" marT="50800" marB="5080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rgbClr val="000000">
                        <a:alpha val="0"/>
                      </a:srgbClr>
                    </a:solidFill>
                  </a:tcPr>
                </a:tc>
                <a:tc>
                  <a:txBody>
                    <a:bodyPr/>
                    <a:lstStyle/>
                    <a:p>
                      <a:pPr algn="l" defTabSz="457200">
                        <a:lnSpc>
                          <a:spcPct val="107916"/>
                        </a:lnSpc>
                        <a:defRPr sz="1400">
                          <a:uFill>
                            <a:solidFill>
                              <a:srgbClr val="000000"/>
                            </a:solidFill>
                          </a:uFill>
                        </a:defRPr>
                      </a:pPr>
                      <a:r>
                        <a:t>3</a:t>
                      </a:r>
                    </a:p>
                    <a:p>
                      <a:pPr algn="l" defTabSz="457200">
                        <a:lnSpc>
                          <a:spcPct val="107916"/>
                        </a:lnSpc>
                        <a:defRPr sz="1400">
                          <a:uFill>
                            <a:solidFill>
                              <a:srgbClr val="000000"/>
                            </a:solidFill>
                          </a:uFill>
                        </a:defRPr>
                      </a:pPr>
                      <a:r>
                        <a:t>(n=13)</a:t>
                      </a:r>
                    </a:p>
                  </a:txBody>
                  <a:tcPr marL="50800" marR="50800" marT="50800" marB="5080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rgbClr val="000000">
                        <a:alpha val="0"/>
                      </a:srgbClr>
                    </a:solidFill>
                  </a:tcPr>
                </a:tc>
                <a:tc>
                  <a:txBody>
                    <a:bodyPr/>
                    <a:lstStyle/>
                    <a:p>
                      <a:pPr algn="l" defTabSz="457200">
                        <a:lnSpc>
                          <a:spcPct val="107916"/>
                        </a:lnSpc>
                        <a:defRPr sz="1400">
                          <a:uFill>
                            <a:solidFill>
                              <a:srgbClr val="000000"/>
                            </a:solidFill>
                          </a:uFill>
                        </a:defRPr>
                      </a:pPr>
                      <a:r>
                        <a:t>2</a:t>
                      </a:r>
                    </a:p>
                    <a:p>
                      <a:pPr algn="l" defTabSz="457200">
                        <a:lnSpc>
                          <a:spcPct val="107916"/>
                        </a:lnSpc>
                        <a:defRPr sz="1400">
                          <a:uFill>
                            <a:solidFill>
                              <a:srgbClr val="000000"/>
                            </a:solidFill>
                          </a:uFill>
                        </a:defRPr>
                      </a:pPr>
                      <a:r>
                        <a:t>(n=16)</a:t>
                      </a:r>
                    </a:p>
                  </a:txBody>
                  <a:tcPr marL="50800" marR="50800" marT="50800" marB="5080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rgbClr val="000000">
                        <a:alpha val="0"/>
                      </a:srgbClr>
                    </a:solidFill>
                  </a:tcPr>
                </a:tc>
                <a:tc>
                  <a:txBody>
                    <a:bodyPr/>
                    <a:lstStyle/>
                    <a:p>
                      <a:pPr algn="l" defTabSz="457200">
                        <a:lnSpc>
                          <a:spcPct val="107916"/>
                        </a:lnSpc>
                        <a:defRPr sz="1400">
                          <a:uFill>
                            <a:solidFill>
                              <a:srgbClr val="000000"/>
                            </a:solidFill>
                          </a:uFill>
                        </a:defRPr>
                      </a:pPr>
                      <a:r>
                        <a:t>3</a:t>
                      </a:r>
                    </a:p>
                    <a:p>
                      <a:pPr algn="l" defTabSz="457200">
                        <a:lnSpc>
                          <a:spcPct val="107916"/>
                        </a:lnSpc>
                        <a:defRPr sz="1400">
                          <a:uFill>
                            <a:solidFill>
                              <a:srgbClr val="000000"/>
                            </a:solidFill>
                          </a:uFill>
                        </a:defRPr>
                      </a:pPr>
                      <a:r>
                        <a:t>(n=12)</a:t>
                      </a:r>
                    </a:p>
                  </a:txBody>
                  <a:tcPr marL="50800" marR="50800" marT="50800" marB="5080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rgbClr val="000000">
                        <a:alpha val="0"/>
                      </a:srgbClr>
                    </a:solidFill>
                  </a:tcPr>
                </a:tc>
                <a:tc>
                  <a:txBody>
                    <a:bodyPr/>
                    <a:lstStyle/>
                    <a:p>
                      <a:pPr algn="l" defTabSz="457200">
                        <a:lnSpc>
                          <a:spcPct val="107916"/>
                        </a:lnSpc>
                        <a:defRPr sz="1400">
                          <a:uFill>
                            <a:solidFill>
                              <a:srgbClr val="000000"/>
                            </a:solidFill>
                          </a:uFill>
                        </a:defRPr>
                      </a:pPr>
                      <a:endParaRPr/>
                    </a:p>
                  </a:txBody>
                  <a:tcPr marL="50800" marR="50800" marT="50800" marB="5080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rgbClr val="000000">
                        <a:alpha val="0"/>
                      </a:srgbClr>
                    </a:solidFill>
                  </a:tcPr>
                </a:tc>
                <a:tc>
                  <a:txBody>
                    <a:bodyPr/>
                    <a:lstStyle/>
                    <a:p>
                      <a:pPr algn="l" defTabSz="457200">
                        <a:lnSpc>
                          <a:spcPct val="107916"/>
                        </a:lnSpc>
                        <a:defRPr sz="1400">
                          <a:uFill>
                            <a:solidFill>
                              <a:srgbClr val="000000"/>
                            </a:solidFill>
                          </a:uFill>
                        </a:defRPr>
                      </a:pPr>
                      <a:endParaRPr/>
                    </a:p>
                  </a:txBody>
                  <a:tcPr marL="50800" marR="50800" marT="50800" marB="5080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rgbClr val="000000">
                        <a:alpha val="0"/>
                      </a:srgbClr>
                    </a:solidFill>
                  </a:tcPr>
                </a:tc>
                <a:tc>
                  <a:txBody>
                    <a:bodyPr/>
                    <a:lstStyle/>
                    <a:p>
                      <a:pPr algn="l" defTabSz="457200">
                        <a:lnSpc>
                          <a:spcPct val="107916"/>
                        </a:lnSpc>
                        <a:defRPr sz="1400">
                          <a:uFill>
                            <a:solidFill>
                              <a:srgbClr val="000000"/>
                            </a:solidFill>
                          </a:uFill>
                        </a:defRPr>
                      </a:pPr>
                      <a:r>
                        <a:t>5</a:t>
                      </a:r>
                    </a:p>
                  </a:txBody>
                  <a:tcPr marL="50800" marR="50800" marT="50800" marB="5080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rgbClr val="000000">
                        <a:alpha val="0"/>
                      </a:srgbClr>
                    </a:solidFill>
                  </a:tcPr>
                </a:tc>
                <a:extLst>
                  <a:ext uri="{0D108BD9-81ED-4DB2-BD59-A6C34878D82A}">
                    <a16:rowId xmlns:a16="http://schemas.microsoft.com/office/drawing/2014/main" val="10003"/>
                  </a:ext>
                </a:extLst>
              </a:tr>
              <a:tr h="612818">
                <a:tc>
                  <a:txBody>
                    <a:bodyPr/>
                    <a:lstStyle/>
                    <a:p>
                      <a:pPr algn="l" defTabSz="457200">
                        <a:defRPr sz="1400">
                          <a:uFill>
                            <a:solidFill>
                              <a:srgbClr val="000000"/>
                            </a:solidFill>
                          </a:uFill>
                        </a:defRPr>
                      </a:pPr>
                      <a:r>
                        <a:t>4. Complete recovery (absence of 2 or 3)</a:t>
                      </a:r>
                    </a:p>
                  </a:txBody>
                  <a:tcPr marL="50800" marR="50800" marT="50800" marB="5080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rgbClr val="000000">
                        <a:alpha val="0"/>
                      </a:srgbClr>
                    </a:solidFill>
                  </a:tcPr>
                </a:tc>
                <a:tc>
                  <a:txBody>
                    <a:bodyPr/>
                    <a:lstStyle/>
                    <a:p>
                      <a:pPr algn="l" defTabSz="457200">
                        <a:lnSpc>
                          <a:spcPct val="107916"/>
                        </a:lnSpc>
                        <a:defRPr sz="1400">
                          <a:uFill>
                            <a:solidFill>
                              <a:srgbClr val="000000"/>
                            </a:solidFill>
                          </a:uFill>
                        </a:defRPr>
                      </a:pPr>
                      <a:r>
                        <a:t>4</a:t>
                      </a:r>
                    </a:p>
                    <a:p>
                      <a:pPr algn="l" defTabSz="457200">
                        <a:lnSpc>
                          <a:spcPct val="107916"/>
                        </a:lnSpc>
                        <a:defRPr sz="1400">
                          <a:uFill>
                            <a:solidFill>
                              <a:srgbClr val="000000"/>
                            </a:solidFill>
                          </a:uFill>
                        </a:defRPr>
                      </a:pPr>
                      <a:r>
                        <a:t>(n=28)</a:t>
                      </a:r>
                    </a:p>
                  </a:txBody>
                  <a:tcPr marL="50800" marR="50800" marT="50800" marB="5080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rgbClr val="000000">
                        <a:alpha val="0"/>
                      </a:srgbClr>
                    </a:solidFill>
                  </a:tcPr>
                </a:tc>
                <a:tc>
                  <a:txBody>
                    <a:bodyPr/>
                    <a:lstStyle/>
                    <a:p>
                      <a:pPr algn="l" defTabSz="457200">
                        <a:lnSpc>
                          <a:spcPct val="107916"/>
                        </a:lnSpc>
                        <a:defRPr sz="1400">
                          <a:uFill>
                            <a:solidFill>
                              <a:srgbClr val="000000"/>
                            </a:solidFill>
                          </a:uFill>
                        </a:defRPr>
                      </a:pPr>
                      <a:r>
                        <a:t>2</a:t>
                      </a:r>
                    </a:p>
                    <a:p>
                      <a:pPr algn="l" defTabSz="457200">
                        <a:lnSpc>
                          <a:spcPct val="107916"/>
                        </a:lnSpc>
                        <a:defRPr sz="1400">
                          <a:uFill>
                            <a:solidFill>
                              <a:srgbClr val="000000"/>
                            </a:solidFill>
                          </a:uFill>
                        </a:defRPr>
                      </a:pPr>
                      <a:r>
                        <a:t>(n=10)</a:t>
                      </a:r>
                    </a:p>
                  </a:txBody>
                  <a:tcPr marL="50800" marR="50800" marT="50800" marB="5080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rgbClr val="000000">
                        <a:alpha val="0"/>
                      </a:srgbClr>
                    </a:solidFill>
                  </a:tcPr>
                </a:tc>
                <a:tc>
                  <a:txBody>
                    <a:bodyPr/>
                    <a:lstStyle/>
                    <a:p>
                      <a:pPr algn="l" defTabSz="457200">
                        <a:lnSpc>
                          <a:spcPct val="107916"/>
                        </a:lnSpc>
                        <a:defRPr sz="1400">
                          <a:uFill>
                            <a:solidFill>
                              <a:srgbClr val="000000"/>
                            </a:solidFill>
                          </a:uFill>
                        </a:defRPr>
                      </a:pPr>
                      <a:r>
                        <a:t>4</a:t>
                      </a:r>
                    </a:p>
                    <a:p>
                      <a:pPr algn="l" defTabSz="457200">
                        <a:lnSpc>
                          <a:spcPct val="107916"/>
                        </a:lnSpc>
                        <a:defRPr sz="1400">
                          <a:uFill>
                            <a:solidFill>
                              <a:srgbClr val="000000"/>
                            </a:solidFill>
                          </a:uFill>
                        </a:defRPr>
                      </a:pPr>
                      <a:r>
                        <a:t>(n=17)</a:t>
                      </a:r>
                    </a:p>
                  </a:txBody>
                  <a:tcPr marL="50800" marR="50800" marT="50800" marB="5080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rgbClr val="000000">
                        <a:alpha val="0"/>
                      </a:srgbClr>
                    </a:solidFill>
                  </a:tcPr>
                </a:tc>
                <a:tc>
                  <a:txBody>
                    <a:bodyPr/>
                    <a:lstStyle/>
                    <a:p>
                      <a:pPr algn="l" defTabSz="457200">
                        <a:lnSpc>
                          <a:spcPct val="107916"/>
                        </a:lnSpc>
                        <a:defRPr sz="1400">
                          <a:uFill>
                            <a:solidFill>
                              <a:srgbClr val="000000"/>
                            </a:solidFill>
                          </a:uFill>
                        </a:defRPr>
                      </a:pPr>
                      <a:endParaRPr/>
                    </a:p>
                  </a:txBody>
                  <a:tcPr marL="50800" marR="50800" marT="50800" marB="5080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rgbClr val="000000">
                        <a:alpha val="0"/>
                      </a:srgbClr>
                    </a:solidFill>
                  </a:tcPr>
                </a:tc>
                <a:tc>
                  <a:txBody>
                    <a:bodyPr/>
                    <a:lstStyle/>
                    <a:p>
                      <a:pPr algn="l" defTabSz="457200">
                        <a:lnSpc>
                          <a:spcPct val="107916"/>
                        </a:lnSpc>
                        <a:defRPr sz="1400">
                          <a:uFill>
                            <a:solidFill>
                              <a:srgbClr val="000000"/>
                            </a:solidFill>
                          </a:uFill>
                        </a:defRPr>
                      </a:pPr>
                      <a:endParaRPr/>
                    </a:p>
                  </a:txBody>
                  <a:tcPr marL="50800" marR="50800" marT="50800" marB="5080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rgbClr val="000000">
                        <a:alpha val="0"/>
                      </a:srgbClr>
                    </a:solidFill>
                  </a:tcPr>
                </a:tc>
                <a:tc>
                  <a:txBody>
                    <a:bodyPr/>
                    <a:lstStyle/>
                    <a:p>
                      <a:pPr algn="l" defTabSz="457200">
                        <a:lnSpc>
                          <a:spcPct val="107916"/>
                        </a:lnSpc>
                        <a:defRPr sz="1400">
                          <a:uFill>
                            <a:solidFill>
                              <a:srgbClr val="000000"/>
                            </a:solidFill>
                          </a:uFill>
                        </a:defRPr>
                      </a:pPr>
                      <a:r>
                        <a:t>2</a:t>
                      </a:r>
                    </a:p>
                  </a:txBody>
                  <a:tcPr marL="50800" marR="50800" marT="50800" marB="5080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rgbClr val="000000">
                        <a:alpha val="0"/>
                      </a:srgbClr>
                    </a:solidFill>
                  </a:tcPr>
                </a:tc>
                <a:extLst>
                  <a:ext uri="{0D108BD9-81ED-4DB2-BD59-A6C34878D82A}">
                    <a16:rowId xmlns:a16="http://schemas.microsoft.com/office/drawing/2014/main" val="10004"/>
                  </a:ext>
                </a:extLst>
              </a:tr>
              <a:tr h="612818">
                <a:tc>
                  <a:txBody>
                    <a:bodyPr/>
                    <a:lstStyle/>
                    <a:p>
                      <a:pPr algn="l" defTabSz="457200">
                        <a:defRPr sz="1400">
                          <a:uFill>
                            <a:solidFill>
                              <a:srgbClr val="000000"/>
                            </a:solidFill>
                          </a:uFill>
                        </a:defRPr>
                      </a:pPr>
                      <a:r>
                        <a:t>5. Major bleeding (per ISTH criteria)</a:t>
                      </a:r>
                    </a:p>
                  </a:txBody>
                  <a:tcPr marL="50800" marR="50800" marT="50800" marB="5080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rgbClr val="000000">
                        <a:alpha val="0"/>
                      </a:srgbClr>
                    </a:solidFill>
                  </a:tcPr>
                </a:tc>
                <a:tc>
                  <a:txBody>
                    <a:bodyPr/>
                    <a:lstStyle/>
                    <a:p>
                      <a:pPr algn="l" defTabSz="457200">
                        <a:lnSpc>
                          <a:spcPct val="107916"/>
                        </a:lnSpc>
                        <a:defRPr sz="1400">
                          <a:uFill>
                            <a:solidFill>
                              <a:srgbClr val="000000"/>
                            </a:solidFill>
                          </a:uFill>
                        </a:defRPr>
                      </a:pPr>
                      <a:r>
                        <a:t>3</a:t>
                      </a:r>
                    </a:p>
                    <a:p>
                      <a:pPr algn="l" defTabSz="457200">
                        <a:lnSpc>
                          <a:spcPct val="107916"/>
                        </a:lnSpc>
                        <a:defRPr sz="1400">
                          <a:uFill>
                            <a:solidFill>
                              <a:srgbClr val="000000"/>
                            </a:solidFill>
                          </a:uFill>
                        </a:defRPr>
                      </a:pPr>
                      <a:r>
                        <a:t>(n=13)</a:t>
                      </a:r>
                    </a:p>
                  </a:txBody>
                  <a:tcPr marL="50800" marR="50800" marT="50800" marB="5080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rgbClr val="000000">
                        <a:alpha val="0"/>
                      </a:srgbClr>
                    </a:solidFill>
                  </a:tcPr>
                </a:tc>
                <a:tc>
                  <a:txBody>
                    <a:bodyPr/>
                    <a:lstStyle/>
                    <a:p>
                      <a:pPr algn="l" defTabSz="457200">
                        <a:lnSpc>
                          <a:spcPct val="107916"/>
                        </a:lnSpc>
                        <a:defRPr sz="1400">
                          <a:uFill>
                            <a:solidFill>
                              <a:srgbClr val="000000"/>
                            </a:solidFill>
                          </a:uFill>
                        </a:defRPr>
                      </a:pPr>
                      <a:endParaRPr/>
                    </a:p>
                  </a:txBody>
                  <a:tcPr marL="50800" marR="50800" marT="50800" marB="5080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rgbClr val="000000">
                        <a:alpha val="0"/>
                      </a:srgbClr>
                    </a:solidFill>
                  </a:tcPr>
                </a:tc>
                <a:tc>
                  <a:txBody>
                    <a:bodyPr/>
                    <a:lstStyle/>
                    <a:p>
                      <a:pPr algn="l" defTabSz="457200">
                        <a:lnSpc>
                          <a:spcPct val="107916"/>
                        </a:lnSpc>
                        <a:defRPr sz="1400">
                          <a:uFill>
                            <a:solidFill>
                              <a:srgbClr val="000000"/>
                            </a:solidFill>
                          </a:uFill>
                        </a:defRPr>
                      </a:pPr>
                      <a:r>
                        <a:t>6 </a:t>
                      </a:r>
                    </a:p>
                    <a:p>
                      <a:pPr algn="l" defTabSz="457200">
                        <a:lnSpc>
                          <a:spcPct val="107916"/>
                        </a:lnSpc>
                        <a:defRPr sz="1400">
                          <a:uFill>
                            <a:solidFill>
                              <a:srgbClr val="000000"/>
                            </a:solidFill>
                          </a:uFill>
                        </a:defRPr>
                      </a:pPr>
                      <a:r>
                        <a:t>(n=37)</a:t>
                      </a:r>
                    </a:p>
                  </a:txBody>
                  <a:tcPr marL="50800" marR="50800" marT="50800" marB="5080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rgbClr val="000000">
                        <a:alpha val="0"/>
                      </a:srgbClr>
                    </a:solidFill>
                  </a:tcPr>
                </a:tc>
                <a:tc>
                  <a:txBody>
                    <a:bodyPr/>
                    <a:lstStyle/>
                    <a:p>
                      <a:pPr algn="l" defTabSz="457200">
                        <a:lnSpc>
                          <a:spcPct val="107916"/>
                        </a:lnSpc>
                        <a:defRPr sz="1400">
                          <a:uFill>
                            <a:solidFill>
                              <a:srgbClr val="000000"/>
                            </a:solidFill>
                          </a:uFill>
                        </a:defRPr>
                      </a:pPr>
                      <a:endParaRPr/>
                    </a:p>
                  </a:txBody>
                  <a:tcPr marL="50800" marR="50800" marT="50800" marB="5080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rgbClr val="000000">
                        <a:alpha val="0"/>
                      </a:srgbClr>
                    </a:solidFill>
                  </a:tcPr>
                </a:tc>
                <a:tc>
                  <a:txBody>
                    <a:bodyPr/>
                    <a:lstStyle/>
                    <a:p>
                      <a:pPr algn="l" defTabSz="457200">
                        <a:lnSpc>
                          <a:spcPct val="107916"/>
                        </a:lnSpc>
                        <a:defRPr sz="1400">
                          <a:uFill>
                            <a:solidFill>
                              <a:srgbClr val="000000"/>
                            </a:solidFill>
                          </a:uFill>
                        </a:defRPr>
                      </a:pPr>
                      <a:endParaRPr/>
                    </a:p>
                  </a:txBody>
                  <a:tcPr marL="50800" marR="50800" marT="50800" marB="5080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rgbClr val="000000">
                        <a:alpha val="0"/>
                      </a:srgbClr>
                    </a:solidFill>
                  </a:tcPr>
                </a:tc>
                <a:tc>
                  <a:txBody>
                    <a:bodyPr/>
                    <a:lstStyle/>
                    <a:p>
                      <a:pPr algn="l" defTabSz="457200">
                        <a:lnSpc>
                          <a:spcPct val="107916"/>
                        </a:lnSpc>
                        <a:defRPr sz="1400">
                          <a:uFill>
                            <a:solidFill>
                              <a:srgbClr val="000000"/>
                            </a:solidFill>
                          </a:uFill>
                        </a:defRPr>
                      </a:pPr>
                      <a:r>
                        <a:t>3</a:t>
                      </a:r>
                    </a:p>
                  </a:txBody>
                  <a:tcPr marL="50800" marR="50800" marT="50800" marB="5080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rgbClr val="000000">
                        <a:alpha val="0"/>
                      </a:srgbClr>
                    </a:solidFill>
                  </a:tcPr>
                </a:tc>
                <a:extLst>
                  <a:ext uri="{0D108BD9-81ED-4DB2-BD59-A6C34878D82A}">
                    <a16:rowId xmlns:a16="http://schemas.microsoft.com/office/drawing/2014/main" val="10005"/>
                  </a:ext>
                </a:extLst>
              </a:tr>
              <a:tr h="612818">
                <a:tc>
                  <a:txBody>
                    <a:bodyPr/>
                    <a:lstStyle/>
                    <a:p>
                      <a:pPr algn="l" defTabSz="457200">
                        <a:defRPr sz="1400">
                          <a:uFill>
                            <a:solidFill>
                              <a:srgbClr val="000000"/>
                            </a:solidFill>
                          </a:uFill>
                        </a:defRPr>
                      </a:pPr>
                      <a:r>
                        <a:t>6. Amputation (digit, extremity)</a:t>
                      </a:r>
                    </a:p>
                  </a:txBody>
                  <a:tcPr marL="50800" marR="50800" marT="50800" marB="5080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rgbClr val="000000">
                        <a:alpha val="0"/>
                      </a:srgbClr>
                    </a:solidFill>
                  </a:tcPr>
                </a:tc>
                <a:tc>
                  <a:txBody>
                    <a:bodyPr/>
                    <a:lstStyle/>
                    <a:p>
                      <a:pPr algn="l" defTabSz="457200">
                        <a:lnSpc>
                          <a:spcPct val="107916"/>
                        </a:lnSpc>
                        <a:defRPr sz="1400">
                          <a:uFill>
                            <a:solidFill>
                              <a:srgbClr val="000000"/>
                            </a:solidFill>
                          </a:uFill>
                        </a:defRPr>
                      </a:pPr>
                      <a:r>
                        <a:t>2</a:t>
                      </a:r>
                    </a:p>
                    <a:p>
                      <a:pPr algn="l" defTabSz="457200">
                        <a:lnSpc>
                          <a:spcPct val="107916"/>
                        </a:lnSpc>
                        <a:defRPr sz="1400">
                          <a:uFill>
                            <a:solidFill>
                              <a:srgbClr val="000000"/>
                            </a:solidFill>
                          </a:uFill>
                        </a:defRPr>
                      </a:pPr>
                      <a:r>
                        <a:t>(n=11)</a:t>
                      </a:r>
                    </a:p>
                  </a:txBody>
                  <a:tcPr marL="50800" marR="50800" marT="50800" marB="5080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rgbClr val="000000">
                        <a:alpha val="0"/>
                      </a:srgbClr>
                    </a:solidFill>
                  </a:tcPr>
                </a:tc>
                <a:tc>
                  <a:txBody>
                    <a:bodyPr/>
                    <a:lstStyle/>
                    <a:p>
                      <a:pPr algn="l" defTabSz="457200">
                        <a:lnSpc>
                          <a:spcPct val="107916"/>
                        </a:lnSpc>
                        <a:defRPr sz="1400">
                          <a:uFill>
                            <a:solidFill>
                              <a:srgbClr val="000000"/>
                            </a:solidFill>
                          </a:uFill>
                        </a:defRPr>
                      </a:pPr>
                      <a:r>
                        <a:t>2</a:t>
                      </a:r>
                    </a:p>
                    <a:p>
                      <a:pPr algn="l" defTabSz="457200">
                        <a:lnSpc>
                          <a:spcPct val="107916"/>
                        </a:lnSpc>
                        <a:defRPr sz="1400">
                          <a:uFill>
                            <a:solidFill>
                              <a:srgbClr val="000000"/>
                            </a:solidFill>
                          </a:uFill>
                        </a:defRPr>
                      </a:pPr>
                      <a:r>
                        <a:t>(n=20)</a:t>
                      </a:r>
                    </a:p>
                  </a:txBody>
                  <a:tcPr marL="50800" marR="50800" marT="50800" marB="5080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rgbClr val="000000">
                        <a:alpha val="0"/>
                      </a:srgbClr>
                    </a:solidFill>
                  </a:tcPr>
                </a:tc>
                <a:tc>
                  <a:txBody>
                    <a:bodyPr/>
                    <a:lstStyle/>
                    <a:p>
                      <a:pPr algn="l" defTabSz="457200">
                        <a:lnSpc>
                          <a:spcPct val="107916"/>
                        </a:lnSpc>
                        <a:defRPr sz="1400">
                          <a:uFill>
                            <a:solidFill>
                              <a:srgbClr val="000000"/>
                            </a:solidFill>
                          </a:uFill>
                        </a:defRPr>
                      </a:pPr>
                      <a:r>
                        <a:t>2</a:t>
                      </a:r>
                    </a:p>
                    <a:p>
                      <a:pPr algn="l" defTabSz="457200">
                        <a:lnSpc>
                          <a:spcPct val="107916"/>
                        </a:lnSpc>
                        <a:defRPr sz="1400">
                          <a:uFill>
                            <a:solidFill>
                              <a:srgbClr val="000000"/>
                            </a:solidFill>
                          </a:uFill>
                        </a:defRPr>
                      </a:pPr>
                      <a:r>
                        <a:t>(n=3)</a:t>
                      </a:r>
                    </a:p>
                  </a:txBody>
                  <a:tcPr marL="50800" marR="50800" marT="50800" marB="5080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rgbClr val="000000">
                        <a:alpha val="0"/>
                      </a:srgbClr>
                    </a:solidFill>
                  </a:tcPr>
                </a:tc>
                <a:tc>
                  <a:txBody>
                    <a:bodyPr/>
                    <a:lstStyle/>
                    <a:p>
                      <a:pPr algn="l" defTabSz="457200">
                        <a:lnSpc>
                          <a:spcPct val="107916"/>
                        </a:lnSpc>
                        <a:defRPr sz="1400">
                          <a:uFill>
                            <a:solidFill>
                              <a:srgbClr val="000000"/>
                            </a:solidFill>
                          </a:uFill>
                        </a:defRPr>
                      </a:pPr>
                      <a:endParaRPr/>
                    </a:p>
                  </a:txBody>
                  <a:tcPr marL="50800" marR="50800" marT="50800" marB="5080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rgbClr val="000000">
                        <a:alpha val="0"/>
                      </a:srgbClr>
                    </a:solidFill>
                  </a:tcPr>
                </a:tc>
                <a:tc>
                  <a:txBody>
                    <a:bodyPr/>
                    <a:lstStyle/>
                    <a:p>
                      <a:pPr algn="l" defTabSz="457200">
                        <a:lnSpc>
                          <a:spcPct val="107916"/>
                        </a:lnSpc>
                        <a:defRPr sz="1400">
                          <a:uFill>
                            <a:solidFill>
                              <a:srgbClr val="000000"/>
                            </a:solidFill>
                          </a:uFill>
                        </a:defRPr>
                      </a:pPr>
                      <a:endParaRPr/>
                    </a:p>
                  </a:txBody>
                  <a:tcPr marL="50800" marR="50800" marT="50800" marB="5080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rgbClr val="000000">
                        <a:alpha val="0"/>
                      </a:srgbClr>
                    </a:solidFill>
                  </a:tcPr>
                </a:tc>
                <a:tc>
                  <a:txBody>
                    <a:bodyPr/>
                    <a:lstStyle/>
                    <a:p>
                      <a:pPr algn="l" defTabSz="457200">
                        <a:lnSpc>
                          <a:spcPct val="107916"/>
                        </a:lnSpc>
                        <a:defRPr sz="1400">
                          <a:uFill>
                            <a:solidFill>
                              <a:srgbClr val="000000"/>
                            </a:solidFill>
                          </a:uFill>
                        </a:defRPr>
                      </a:pPr>
                      <a:r>
                        <a:t>6</a:t>
                      </a:r>
                    </a:p>
                  </a:txBody>
                  <a:tcPr marL="50800" marR="50800" marT="50800" marB="5080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rgbClr val="000000">
                        <a:alpha val="0"/>
                      </a:srgbClr>
                    </a:solidFill>
                  </a:tcPr>
                </a:tc>
                <a:extLst>
                  <a:ext uri="{0D108BD9-81ED-4DB2-BD59-A6C34878D82A}">
                    <a16:rowId xmlns:a16="http://schemas.microsoft.com/office/drawing/2014/main" val="10006"/>
                  </a:ext>
                </a:extLst>
              </a:tr>
              <a:tr h="613655">
                <a:tc>
                  <a:txBody>
                    <a:bodyPr/>
                    <a:lstStyle/>
                    <a:p>
                      <a:pPr algn="l" defTabSz="457200">
                        <a:defRPr sz="1400">
                          <a:uFill>
                            <a:solidFill>
                              <a:srgbClr val="000000"/>
                            </a:solidFill>
                          </a:uFill>
                        </a:defRPr>
                      </a:pPr>
                      <a:r>
                        <a:t>7. Thrombosis/ thrombotic event</a:t>
                      </a:r>
                    </a:p>
                  </a:txBody>
                  <a:tcPr marL="50800" marR="50800" marT="50800" marB="5080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rgbClr val="000000">
                        <a:alpha val="0"/>
                      </a:srgbClr>
                    </a:solidFill>
                  </a:tcPr>
                </a:tc>
                <a:tc>
                  <a:txBody>
                    <a:bodyPr/>
                    <a:lstStyle/>
                    <a:p>
                      <a:pPr algn="l" defTabSz="457200">
                        <a:lnSpc>
                          <a:spcPct val="107916"/>
                        </a:lnSpc>
                        <a:defRPr sz="1400">
                          <a:uFill>
                            <a:solidFill>
                              <a:srgbClr val="000000"/>
                            </a:solidFill>
                          </a:uFill>
                        </a:defRPr>
                      </a:pPr>
                      <a:r>
                        <a:t>3</a:t>
                      </a:r>
                    </a:p>
                    <a:p>
                      <a:pPr algn="l" defTabSz="457200">
                        <a:lnSpc>
                          <a:spcPct val="107916"/>
                        </a:lnSpc>
                        <a:defRPr sz="1400">
                          <a:uFill>
                            <a:solidFill>
                              <a:srgbClr val="000000"/>
                            </a:solidFill>
                          </a:uFill>
                        </a:defRPr>
                      </a:pPr>
                      <a:r>
                        <a:t>(n=30)</a:t>
                      </a:r>
                    </a:p>
                  </a:txBody>
                  <a:tcPr marL="50800" marR="50800" marT="50800" marB="5080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rgbClr val="000000">
                        <a:alpha val="0"/>
                      </a:srgbClr>
                    </a:solidFill>
                  </a:tcPr>
                </a:tc>
                <a:tc>
                  <a:txBody>
                    <a:bodyPr/>
                    <a:lstStyle/>
                    <a:p>
                      <a:pPr algn="l" defTabSz="457200">
                        <a:lnSpc>
                          <a:spcPct val="107916"/>
                        </a:lnSpc>
                        <a:defRPr sz="1400">
                          <a:uFill>
                            <a:solidFill>
                              <a:srgbClr val="000000"/>
                            </a:solidFill>
                          </a:uFill>
                        </a:defRPr>
                      </a:pPr>
                      <a:r>
                        <a:t>2</a:t>
                      </a:r>
                    </a:p>
                    <a:p>
                      <a:pPr algn="l" defTabSz="457200">
                        <a:lnSpc>
                          <a:spcPct val="107916"/>
                        </a:lnSpc>
                        <a:defRPr sz="1400">
                          <a:uFill>
                            <a:solidFill>
                              <a:srgbClr val="000000"/>
                            </a:solidFill>
                          </a:uFill>
                        </a:defRPr>
                      </a:pPr>
                      <a:r>
                        <a:t>(n=12)</a:t>
                      </a:r>
                    </a:p>
                  </a:txBody>
                  <a:tcPr marL="50800" marR="50800" marT="50800" marB="5080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rgbClr val="000000">
                        <a:alpha val="0"/>
                      </a:srgbClr>
                    </a:solidFill>
                  </a:tcPr>
                </a:tc>
                <a:tc>
                  <a:txBody>
                    <a:bodyPr/>
                    <a:lstStyle/>
                    <a:p>
                      <a:pPr algn="l" defTabSz="457200">
                        <a:lnSpc>
                          <a:spcPct val="107916"/>
                        </a:lnSpc>
                        <a:defRPr sz="1400">
                          <a:uFill>
                            <a:solidFill>
                              <a:srgbClr val="000000"/>
                            </a:solidFill>
                          </a:uFill>
                        </a:defRPr>
                      </a:pPr>
                      <a:r>
                        <a:t>3</a:t>
                      </a:r>
                    </a:p>
                    <a:p>
                      <a:pPr algn="l" defTabSz="457200">
                        <a:lnSpc>
                          <a:spcPct val="107916"/>
                        </a:lnSpc>
                        <a:defRPr sz="1400">
                          <a:uFill>
                            <a:solidFill>
                              <a:srgbClr val="000000"/>
                            </a:solidFill>
                          </a:uFill>
                        </a:defRPr>
                      </a:pPr>
                      <a:r>
                        <a:t>(n=8)</a:t>
                      </a:r>
                    </a:p>
                  </a:txBody>
                  <a:tcPr marL="50800" marR="50800" marT="50800" marB="5080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rgbClr val="000000">
                        <a:alpha val="0"/>
                      </a:srgbClr>
                    </a:solidFill>
                  </a:tcPr>
                </a:tc>
                <a:tc>
                  <a:txBody>
                    <a:bodyPr/>
                    <a:lstStyle/>
                    <a:p>
                      <a:pPr algn="l" defTabSz="457200">
                        <a:lnSpc>
                          <a:spcPct val="107916"/>
                        </a:lnSpc>
                        <a:defRPr sz="1400">
                          <a:uFill>
                            <a:solidFill>
                              <a:srgbClr val="000000"/>
                            </a:solidFill>
                          </a:uFill>
                        </a:defRPr>
                      </a:pPr>
                      <a:endParaRPr/>
                    </a:p>
                  </a:txBody>
                  <a:tcPr marL="50800" marR="50800" marT="50800" marB="5080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rgbClr val="000000">
                        <a:alpha val="0"/>
                      </a:srgbClr>
                    </a:solidFill>
                  </a:tcPr>
                </a:tc>
                <a:tc>
                  <a:txBody>
                    <a:bodyPr/>
                    <a:lstStyle/>
                    <a:p>
                      <a:pPr algn="l" defTabSz="457200">
                        <a:lnSpc>
                          <a:spcPct val="107916"/>
                        </a:lnSpc>
                        <a:defRPr sz="1400">
                          <a:uFill>
                            <a:solidFill>
                              <a:srgbClr val="000000"/>
                            </a:solidFill>
                          </a:uFill>
                        </a:defRPr>
                      </a:pPr>
                      <a:endParaRPr/>
                    </a:p>
                  </a:txBody>
                  <a:tcPr marL="50800" marR="50800" marT="50800" marB="5080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rgbClr val="000000">
                        <a:alpha val="0"/>
                      </a:srgbClr>
                    </a:solidFill>
                  </a:tcPr>
                </a:tc>
                <a:tc>
                  <a:txBody>
                    <a:bodyPr/>
                    <a:lstStyle/>
                    <a:p>
                      <a:pPr algn="l" defTabSz="457200">
                        <a:lnSpc>
                          <a:spcPct val="107916"/>
                        </a:lnSpc>
                        <a:defRPr sz="1400">
                          <a:uFill>
                            <a:solidFill>
                              <a:srgbClr val="000000"/>
                            </a:solidFill>
                          </a:uFill>
                        </a:defRPr>
                      </a:pPr>
                      <a:r>
                        <a:t>3</a:t>
                      </a:r>
                    </a:p>
                  </a:txBody>
                  <a:tcPr marL="50800" marR="50800" marT="50800" marB="5080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rgbClr val="000000">
                        <a:alpha val="0"/>
                      </a:srgbClr>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50023050"/>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and solutions</a:t>
            </a:r>
            <a:endParaRPr lang="en-US" dirty="0"/>
          </a:p>
        </p:txBody>
      </p:sp>
      <p:sp>
        <p:nvSpPr>
          <p:cNvPr id="3" name="Content Placeholder 2"/>
          <p:cNvSpPr>
            <a:spLocks noGrp="1"/>
          </p:cNvSpPr>
          <p:nvPr>
            <p:ph idx="1"/>
          </p:nvPr>
        </p:nvSpPr>
        <p:spPr>
          <a:xfrm>
            <a:off x="628650" y="1690689"/>
            <a:ext cx="7886700" cy="1474166"/>
          </a:xfrm>
        </p:spPr>
        <p:txBody>
          <a:bodyPr>
            <a:normAutofit lnSpcReduction="10000"/>
          </a:bodyPr>
          <a:lstStyle/>
          <a:p>
            <a:r>
              <a:rPr lang="en-US" dirty="0" smtClean="0"/>
              <a:t>Paucity of evidence</a:t>
            </a:r>
          </a:p>
          <a:p>
            <a:r>
              <a:rPr lang="en-US" dirty="0" smtClean="0"/>
              <a:t>Lack of critical appraisal skills</a:t>
            </a:r>
          </a:p>
          <a:p>
            <a:r>
              <a:rPr lang="en-US" dirty="0" smtClean="0"/>
              <a:t>Lack of dedicated methodology</a:t>
            </a:r>
          </a:p>
        </p:txBody>
      </p:sp>
      <p:graphicFrame>
        <p:nvGraphicFramePr>
          <p:cNvPr id="4" name="Table 3"/>
          <p:cNvGraphicFramePr>
            <a:graphicFrameLocks noGrp="1"/>
          </p:cNvGraphicFramePr>
          <p:nvPr>
            <p:extLst>
              <p:ext uri="{D42A27DB-BD31-4B8C-83A1-F6EECF244321}">
                <p14:modId xmlns:p14="http://schemas.microsoft.com/office/powerpoint/2010/main" val="1652763701"/>
              </p:ext>
            </p:extLst>
          </p:nvPr>
        </p:nvGraphicFramePr>
        <p:xfrm>
          <a:off x="628650" y="3482146"/>
          <a:ext cx="7600952" cy="2590800"/>
        </p:xfrm>
        <a:graphic>
          <a:graphicData uri="http://schemas.openxmlformats.org/drawingml/2006/table">
            <a:tbl>
              <a:tblPr firstRow="1" bandRow="1">
                <a:tableStyleId>{5C22544A-7EE6-4342-B048-85BDC9FD1C3A}</a:tableStyleId>
              </a:tblPr>
              <a:tblGrid>
                <a:gridCol w="4414838">
                  <a:extLst>
                    <a:ext uri="{9D8B030D-6E8A-4147-A177-3AD203B41FA5}">
                      <a16:colId xmlns:a16="http://schemas.microsoft.com/office/drawing/2014/main" val="20000"/>
                    </a:ext>
                  </a:extLst>
                </a:gridCol>
                <a:gridCol w="1057275">
                  <a:extLst>
                    <a:ext uri="{9D8B030D-6E8A-4147-A177-3AD203B41FA5}">
                      <a16:colId xmlns:a16="http://schemas.microsoft.com/office/drawing/2014/main" val="20001"/>
                    </a:ext>
                  </a:extLst>
                </a:gridCol>
                <a:gridCol w="2128839">
                  <a:extLst>
                    <a:ext uri="{9D8B030D-6E8A-4147-A177-3AD203B41FA5}">
                      <a16:colId xmlns:a16="http://schemas.microsoft.com/office/drawing/2014/main" val="20002"/>
                    </a:ext>
                  </a:extLst>
                </a:gridCol>
              </a:tblGrid>
              <a:tr h="0">
                <a:tc>
                  <a:txBody>
                    <a:bodyPr/>
                    <a:lstStyle/>
                    <a:p>
                      <a:endParaRPr lang="en-US" sz="2800" dirty="0"/>
                    </a:p>
                  </a:txBody>
                  <a:tcPr/>
                </a:tc>
                <a:tc>
                  <a:txBody>
                    <a:bodyPr/>
                    <a:lstStyle/>
                    <a:p>
                      <a:pPr algn="ctr"/>
                      <a:r>
                        <a:rPr lang="en-US" sz="2800" dirty="0" smtClean="0"/>
                        <a:t>CAPS</a:t>
                      </a:r>
                      <a:endParaRPr lang="en-US" sz="2800" dirty="0"/>
                    </a:p>
                  </a:txBody>
                  <a:tcPr/>
                </a:tc>
                <a:tc>
                  <a:txBody>
                    <a:bodyPr/>
                    <a:lstStyle/>
                    <a:p>
                      <a:pPr algn="ctr"/>
                      <a:r>
                        <a:rPr lang="en-US" sz="2800" dirty="0" err="1" smtClean="0"/>
                        <a:t>Haemophilia</a:t>
                      </a:r>
                      <a:endParaRPr lang="en-US" sz="2800" dirty="0"/>
                    </a:p>
                  </a:txBody>
                  <a:tcPr/>
                </a:tc>
                <a:extLst>
                  <a:ext uri="{0D108BD9-81ED-4DB2-BD59-A6C34878D82A}">
                    <a16:rowId xmlns:a16="http://schemas.microsoft.com/office/drawing/2014/main" val="10000"/>
                  </a:ext>
                </a:extLst>
              </a:tr>
              <a:tr h="370840">
                <a:tc>
                  <a:txBody>
                    <a:bodyPr/>
                    <a:lstStyle/>
                    <a:p>
                      <a:r>
                        <a:rPr lang="en-US" sz="2800" dirty="0" smtClean="0"/>
                        <a:t>Indirect</a:t>
                      </a:r>
                      <a:r>
                        <a:rPr lang="en-US" sz="2800" baseline="0" dirty="0" smtClean="0"/>
                        <a:t> evidence</a:t>
                      </a:r>
                      <a:endParaRPr lang="en-US" sz="2800" dirty="0"/>
                    </a:p>
                  </a:txBody>
                  <a:tcPr/>
                </a:tc>
                <a:tc>
                  <a:txBody>
                    <a:bodyPr/>
                    <a:lstStyle/>
                    <a:p>
                      <a:pPr algn="ctr"/>
                      <a:endParaRPr lang="en-US" sz="2800" dirty="0"/>
                    </a:p>
                  </a:txBody>
                  <a:tcPr/>
                </a:tc>
                <a:tc>
                  <a:txBody>
                    <a:bodyPr/>
                    <a:lstStyle/>
                    <a:p>
                      <a:pPr algn="ctr"/>
                      <a:r>
                        <a:rPr lang="en-US" sz="2800" dirty="0" smtClean="0"/>
                        <a:t>🀐</a:t>
                      </a:r>
                      <a:endParaRPr lang="en-US" sz="2800" dirty="0"/>
                    </a:p>
                  </a:txBody>
                  <a:tcPr/>
                </a:tc>
                <a:extLst>
                  <a:ext uri="{0D108BD9-81ED-4DB2-BD59-A6C34878D82A}">
                    <a16:rowId xmlns:a16="http://schemas.microsoft.com/office/drawing/2014/main" val="10001"/>
                  </a:ext>
                </a:extLst>
              </a:tr>
              <a:tr h="370840">
                <a:tc>
                  <a:txBody>
                    <a:bodyPr/>
                    <a:lstStyle/>
                    <a:p>
                      <a:r>
                        <a:rPr lang="en-US" sz="2800" dirty="0" smtClean="0"/>
                        <a:t>Standardized</a:t>
                      </a:r>
                      <a:r>
                        <a:rPr lang="en-US" sz="2800" baseline="0" dirty="0" smtClean="0"/>
                        <a:t> expert opinion</a:t>
                      </a:r>
                      <a:endParaRPr lang="en-US" sz="28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smtClean="0"/>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smtClean="0"/>
                        <a:t>🀐</a:t>
                      </a:r>
                    </a:p>
                  </a:txBody>
                  <a:tcPr/>
                </a:tc>
                <a:extLst>
                  <a:ext uri="{0D108BD9-81ED-4DB2-BD59-A6C34878D82A}">
                    <a16:rowId xmlns:a16="http://schemas.microsoft.com/office/drawing/2014/main" val="10002"/>
                  </a:ext>
                </a:extLst>
              </a:tr>
              <a:tr h="370840">
                <a:tc>
                  <a:txBody>
                    <a:bodyPr/>
                    <a:lstStyle/>
                    <a:p>
                      <a:r>
                        <a:rPr lang="en-US" sz="2800" dirty="0" smtClean="0">
                          <a:solidFill>
                            <a:srgbClr val="FF0000"/>
                          </a:solidFill>
                        </a:rPr>
                        <a:t>Ad hoc qualitative study</a:t>
                      </a:r>
                      <a:endParaRPr lang="en-US" sz="2800" dirty="0">
                        <a:solidFill>
                          <a:srgbClr val="FF0000"/>
                        </a:solidFill>
                      </a:endParaRPr>
                    </a:p>
                  </a:txBody>
                  <a:tcPr/>
                </a:tc>
                <a:tc>
                  <a:txBody>
                    <a:bodyPr/>
                    <a:lstStyle/>
                    <a:p>
                      <a:pPr algn="ctr"/>
                      <a:endParaRPr lang="en-US" sz="2800" dirty="0">
                        <a:solidFill>
                          <a:srgbClr val="FF000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smtClean="0">
                          <a:solidFill>
                            <a:srgbClr val="FF0000"/>
                          </a:solidFill>
                        </a:rPr>
                        <a:t>🀐</a:t>
                      </a:r>
                    </a:p>
                  </a:txBody>
                  <a:tcPr/>
                </a:tc>
                <a:extLst>
                  <a:ext uri="{0D108BD9-81ED-4DB2-BD59-A6C34878D82A}">
                    <a16:rowId xmlns:a16="http://schemas.microsoft.com/office/drawing/2014/main" val="10003"/>
                  </a:ext>
                </a:extLst>
              </a:tr>
              <a:tr h="370840">
                <a:tc>
                  <a:txBody>
                    <a:bodyPr/>
                    <a:lstStyle/>
                    <a:p>
                      <a:r>
                        <a:rPr lang="en-US" sz="2800" dirty="0" smtClean="0"/>
                        <a:t>Direct</a:t>
                      </a:r>
                      <a:r>
                        <a:rPr lang="en-US" sz="2800" baseline="0" dirty="0" smtClean="0"/>
                        <a:t> use of registry data</a:t>
                      </a:r>
                      <a:endParaRPr lang="en-US" sz="28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smtClean="0"/>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800" dirty="0" smtClean="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2490719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2.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6607" y="5914419"/>
            <a:ext cx="1297785" cy="717475"/>
          </a:xfrm>
          <a:prstGeom prst="rect">
            <a:avLst/>
          </a:prstGeom>
          <a:ln w="12700">
            <a:miter lim="400000"/>
          </a:ln>
        </p:spPr>
      </p:pic>
      <p:pic>
        <p:nvPicPr>
          <p:cNvPr id="3"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861453" y="5818101"/>
            <a:ext cx="1956984" cy="780742"/>
          </a:xfrm>
          <a:prstGeom prst="rect">
            <a:avLst/>
          </a:prstGeom>
          <a:noFill/>
          <a:ln w="9525">
            <a:noFill/>
            <a:miter lim="800000"/>
            <a:headEnd/>
            <a:tailEnd/>
          </a:ln>
        </p:spPr>
      </p:pic>
      <p:sp>
        <p:nvSpPr>
          <p:cNvPr id="4" name="TextBox 3"/>
          <p:cNvSpPr txBox="1"/>
          <p:nvPr/>
        </p:nvSpPr>
        <p:spPr>
          <a:xfrm>
            <a:off x="1506738" y="610330"/>
            <a:ext cx="6333207" cy="1077218"/>
          </a:xfrm>
          <a:prstGeom prst="rect">
            <a:avLst/>
          </a:prstGeom>
          <a:noFill/>
        </p:spPr>
        <p:txBody>
          <a:bodyPr wrap="square" rtlCol="0">
            <a:spAutoFit/>
          </a:bodyPr>
          <a:lstStyle/>
          <a:p>
            <a:pPr algn="ctr"/>
            <a:r>
              <a:rPr lang="en-US" sz="3200" dirty="0" smtClean="0">
                <a:solidFill>
                  <a:srgbClr val="011893"/>
                </a:solidFill>
                <a:latin typeface="Arial" charset="0"/>
                <a:ea typeface="Arial" charset="0"/>
                <a:cs typeface="Arial" charset="0"/>
              </a:rPr>
              <a:t>Conducting qualitative interviews with key stakeholders</a:t>
            </a:r>
            <a:endParaRPr lang="en-US" sz="3200" b="1" u="sng" dirty="0" smtClean="0">
              <a:solidFill>
                <a:srgbClr val="011893"/>
              </a:solidFill>
              <a:latin typeface="Arial" charset="0"/>
              <a:ea typeface="Arial" charset="0"/>
              <a:cs typeface="Arial" charset="0"/>
            </a:endParaRPr>
          </a:p>
        </p:txBody>
      </p:sp>
      <p:pic>
        <p:nvPicPr>
          <p:cNvPr id="7" name="Picture 6"/>
          <p:cNvPicPr>
            <a:picLocks noChangeAspect="1"/>
          </p:cNvPicPr>
          <p:nvPr/>
        </p:nvPicPr>
        <p:blipFill>
          <a:blip r:embed="rId5"/>
          <a:stretch>
            <a:fillRect/>
          </a:stretch>
        </p:blipFill>
        <p:spPr>
          <a:xfrm>
            <a:off x="542983" y="1797075"/>
            <a:ext cx="8130083" cy="3815181"/>
          </a:xfrm>
          <a:prstGeom prst="rect">
            <a:avLst/>
          </a:prstGeom>
        </p:spPr>
      </p:pic>
    </p:spTree>
    <p:extLst>
      <p:ext uri="{BB962C8B-B14F-4D97-AF65-F5344CB8AC3E}">
        <p14:creationId xmlns:p14="http://schemas.microsoft.com/office/powerpoint/2010/main" val="369888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and solutions</a:t>
            </a:r>
            <a:endParaRPr lang="en-US" dirty="0"/>
          </a:p>
        </p:txBody>
      </p:sp>
      <p:sp>
        <p:nvSpPr>
          <p:cNvPr id="3" name="Content Placeholder 2"/>
          <p:cNvSpPr>
            <a:spLocks noGrp="1"/>
          </p:cNvSpPr>
          <p:nvPr>
            <p:ph idx="1"/>
          </p:nvPr>
        </p:nvSpPr>
        <p:spPr>
          <a:xfrm>
            <a:off x="628650" y="1690689"/>
            <a:ext cx="7886700" cy="1474166"/>
          </a:xfrm>
        </p:spPr>
        <p:txBody>
          <a:bodyPr>
            <a:normAutofit lnSpcReduction="10000"/>
          </a:bodyPr>
          <a:lstStyle/>
          <a:p>
            <a:r>
              <a:rPr lang="en-US" dirty="0" smtClean="0"/>
              <a:t>Paucity of evidence</a:t>
            </a:r>
          </a:p>
          <a:p>
            <a:r>
              <a:rPr lang="en-US" dirty="0" smtClean="0"/>
              <a:t>Lack of critical appraisal skills</a:t>
            </a:r>
          </a:p>
          <a:p>
            <a:r>
              <a:rPr lang="en-US" dirty="0" smtClean="0"/>
              <a:t>Lack of dedicated methodology</a:t>
            </a:r>
          </a:p>
        </p:txBody>
      </p:sp>
      <p:graphicFrame>
        <p:nvGraphicFramePr>
          <p:cNvPr id="4" name="Table 3"/>
          <p:cNvGraphicFramePr>
            <a:graphicFrameLocks noGrp="1"/>
          </p:cNvGraphicFramePr>
          <p:nvPr>
            <p:extLst>
              <p:ext uri="{D42A27DB-BD31-4B8C-83A1-F6EECF244321}">
                <p14:modId xmlns:p14="http://schemas.microsoft.com/office/powerpoint/2010/main" val="1731646117"/>
              </p:ext>
            </p:extLst>
          </p:nvPr>
        </p:nvGraphicFramePr>
        <p:xfrm>
          <a:off x="628650" y="3482146"/>
          <a:ext cx="7600952" cy="2590800"/>
        </p:xfrm>
        <a:graphic>
          <a:graphicData uri="http://schemas.openxmlformats.org/drawingml/2006/table">
            <a:tbl>
              <a:tblPr firstRow="1" bandRow="1">
                <a:tableStyleId>{5C22544A-7EE6-4342-B048-85BDC9FD1C3A}</a:tableStyleId>
              </a:tblPr>
              <a:tblGrid>
                <a:gridCol w="4414838">
                  <a:extLst>
                    <a:ext uri="{9D8B030D-6E8A-4147-A177-3AD203B41FA5}">
                      <a16:colId xmlns:a16="http://schemas.microsoft.com/office/drawing/2014/main" val="20000"/>
                    </a:ext>
                  </a:extLst>
                </a:gridCol>
                <a:gridCol w="1057275">
                  <a:extLst>
                    <a:ext uri="{9D8B030D-6E8A-4147-A177-3AD203B41FA5}">
                      <a16:colId xmlns:a16="http://schemas.microsoft.com/office/drawing/2014/main" val="20001"/>
                    </a:ext>
                  </a:extLst>
                </a:gridCol>
                <a:gridCol w="2128839">
                  <a:extLst>
                    <a:ext uri="{9D8B030D-6E8A-4147-A177-3AD203B41FA5}">
                      <a16:colId xmlns:a16="http://schemas.microsoft.com/office/drawing/2014/main" val="20002"/>
                    </a:ext>
                  </a:extLst>
                </a:gridCol>
              </a:tblGrid>
              <a:tr h="0">
                <a:tc>
                  <a:txBody>
                    <a:bodyPr/>
                    <a:lstStyle/>
                    <a:p>
                      <a:endParaRPr lang="en-US" sz="2800" dirty="0"/>
                    </a:p>
                  </a:txBody>
                  <a:tcPr/>
                </a:tc>
                <a:tc>
                  <a:txBody>
                    <a:bodyPr/>
                    <a:lstStyle/>
                    <a:p>
                      <a:pPr algn="ctr"/>
                      <a:r>
                        <a:rPr lang="en-US" sz="2800" dirty="0" smtClean="0"/>
                        <a:t>CAPS</a:t>
                      </a:r>
                      <a:endParaRPr lang="en-US" sz="2800" dirty="0"/>
                    </a:p>
                  </a:txBody>
                  <a:tcPr/>
                </a:tc>
                <a:tc>
                  <a:txBody>
                    <a:bodyPr/>
                    <a:lstStyle/>
                    <a:p>
                      <a:pPr algn="ctr"/>
                      <a:r>
                        <a:rPr lang="en-US" sz="2800" dirty="0" err="1" smtClean="0"/>
                        <a:t>Haemophilia</a:t>
                      </a:r>
                      <a:endParaRPr lang="en-US" sz="2800" dirty="0"/>
                    </a:p>
                  </a:txBody>
                  <a:tcPr/>
                </a:tc>
                <a:extLst>
                  <a:ext uri="{0D108BD9-81ED-4DB2-BD59-A6C34878D82A}">
                    <a16:rowId xmlns:a16="http://schemas.microsoft.com/office/drawing/2014/main" val="10000"/>
                  </a:ext>
                </a:extLst>
              </a:tr>
              <a:tr h="370840">
                <a:tc>
                  <a:txBody>
                    <a:bodyPr/>
                    <a:lstStyle/>
                    <a:p>
                      <a:r>
                        <a:rPr lang="en-US" sz="2800" dirty="0" smtClean="0"/>
                        <a:t>Indirect</a:t>
                      </a:r>
                      <a:r>
                        <a:rPr lang="en-US" sz="2800" baseline="0" dirty="0" smtClean="0"/>
                        <a:t> evidence</a:t>
                      </a:r>
                      <a:endParaRPr lang="en-US" sz="2800" dirty="0"/>
                    </a:p>
                  </a:txBody>
                  <a:tcPr/>
                </a:tc>
                <a:tc>
                  <a:txBody>
                    <a:bodyPr/>
                    <a:lstStyle/>
                    <a:p>
                      <a:pPr algn="ctr"/>
                      <a:endParaRPr lang="en-US" sz="2800" dirty="0"/>
                    </a:p>
                  </a:txBody>
                  <a:tcPr/>
                </a:tc>
                <a:tc>
                  <a:txBody>
                    <a:bodyPr/>
                    <a:lstStyle/>
                    <a:p>
                      <a:pPr algn="ctr"/>
                      <a:r>
                        <a:rPr lang="en-US" sz="2800" dirty="0" smtClean="0"/>
                        <a:t>🀐</a:t>
                      </a:r>
                      <a:endParaRPr lang="en-US" sz="2800" dirty="0"/>
                    </a:p>
                  </a:txBody>
                  <a:tcPr/>
                </a:tc>
                <a:extLst>
                  <a:ext uri="{0D108BD9-81ED-4DB2-BD59-A6C34878D82A}">
                    <a16:rowId xmlns:a16="http://schemas.microsoft.com/office/drawing/2014/main" val="10001"/>
                  </a:ext>
                </a:extLst>
              </a:tr>
              <a:tr h="370840">
                <a:tc>
                  <a:txBody>
                    <a:bodyPr/>
                    <a:lstStyle/>
                    <a:p>
                      <a:r>
                        <a:rPr lang="en-US" sz="2800" dirty="0" smtClean="0"/>
                        <a:t>Standardized</a:t>
                      </a:r>
                      <a:r>
                        <a:rPr lang="en-US" sz="2800" baseline="0" dirty="0" smtClean="0"/>
                        <a:t> expert opinion</a:t>
                      </a:r>
                      <a:endParaRPr lang="en-US" sz="28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smtClean="0"/>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smtClean="0"/>
                        <a:t>🀐</a:t>
                      </a:r>
                    </a:p>
                  </a:txBody>
                  <a:tcPr/>
                </a:tc>
                <a:extLst>
                  <a:ext uri="{0D108BD9-81ED-4DB2-BD59-A6C34878D82A}">
                    <a16:rowId xmlns:a16="http://schemas.microsoft.com/office/drawing/2014/main" val="10002"/>
                  </a:ext>
                </a:extLst>
              </a:tr>
              <a:tr h="370840">
                <a:tc>
                  <a:txBody>
                    <a:bodyPr/>
                    <a:lstStyle/>
                    <a:p>
                      <a:r>
                        <a:rPr lang="en-US" sz="2800" dirty="0" smtClean="0"/>
                        <a:t>Ad hoc qualitative study</a:t>
                      </a:r>
                      <a:endParaRPr lang="en-US" sz="2800" dirty="0"/>
                    </a:p>
                  </a:txBody>
                  <a:tcPr/>
                </a:tc>
                <a:tc>
                  <a:txBody>
                    <a:bodyPr/>
                    <a:lstStyle/>
                    <a:p>
                      <a:pPr algn="ctr"/>
                      <a:endParaRPr lang="en-US" sz="28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smtClean="0"/>
                        <a:t>🀐</a:t>
                      </a:r>
                    </a:p>
                  </a:txBody>
                  <a:tcPr/>
                </a:tc>
                <a:extLst>
                  <a:ext uri="{0D108BD9-81ED-4DB2-BD59-A6C34878D82A}">
                    <a16:rowId xmlns:a16="http://schemas.microsoft.com/office/drawing/2014/main" val="10003"/>
                  </a:ext>
                </a:extLst>
              </a:tr>
              <a:tr h="370840">
                <a:tc>
                  <a:txBody>
                    <a:bodyPr/>
                    <a:lstStyle/>
                    <a:p>
                      <a:r>
                        <a:rPr lang="en-US" sz="2800" dirty="0" smtClean="0">
                          <a:solidFill>
                            <a:srgbClr val="FF0000"/>
                          </a:solidFill>
                        </a:rPr>
                        <a:t>Direct</a:t>
                      </a:r>
                      <a:r>
                        <a:rPr lang="en-US" sz="2800" baseline="0" dirty="0" smtClean="0">
                          <a:solidFill>
                            <a:srgbClr val="FF0000"/>
                          </a:solidFill>
                        </a:rPr>
                        <a:t> use of registry data</a:t>
                      </a:r>
                      <a:endParaRPr lang="en-US" sz="2800" dirty="0">
                        <a:solidFill>
                          <a:srgbClr val="FF000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smtClean="0">
                          <a:solidFill>
                            <a:srgbClr val="FF0000"/>
                          </a:solidFill>
                        </a:rPr>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800" dirty="0" smtClean="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985487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 name="image1.png"/>
          <p:cNvPicPr>
            <a:picLocks noChangeAspect="1"/>
          </p:cNvPicPr>
          <p:nvPr/>
        </p:nvPicPr>
        <p:blipFill>
          <a:blip r:embed="rId2">
            <a:extLst/>
          </a:blip>
          <a:stretch>
            <a:fillRect/>
          </a:stretch>
        </p:blipFill>
        <p:spPr>
          <a:xfrm>
            <a:off x="276044" y="5448134"/>
            <a:ext cx="2104847" cy="1175991"/>
          </a:xfrm>
          <a:prstGeom prst="rect">
            <a:avLst/>
          </a:prstGeom>
          <a:ln w="12700">
            <a:miter lim="400000"/>
          </a:ln>
        </p:spPr>
      </p:pic>
      <p:pic>
        <p:nvPicPr>
          <p:cNvPr id="122" name="image2.png"/>
          <p:cNvPicPr>
            <a:picLocks noChangeAspect="1"/>
          </p:cNvPicPr>
          <p:nvPr/>
        </p:nvPicPr>
        <p:blipFill>
          <a:blip r:embed="rId3">
            <a:extLst/>
          </a:blip>
          <a:stretch>
            <a:fillRect/>
          </a:stretch>
        </p:blipFill>
        <p:spPr>
          <a:xfrm>
            <a:off x="7130015" y="5659077"/>
            <a:ext cx="1802352" cy="996423"/>
          </a:xfrm>
          <a:prstGeom prst="rect">
            <a:avLst/>
          </a:prstGeom>
          <a:ln w="12700">
            <a:miter lim="400000"/>
          </a:ln>
        </p:spPr>
      </p:pic>
      <p:sp>
        <p:nvSpPr>
          <p:cNvPr id="2" name="Title 1"/>
          <p:cNvSpPr>
            <a:spLocks noGrp="1"/>
          </p:cNvSpPr>
          <p:nvPr>
            <p:ph type="title"/>
          </p:nvPr>
        </p:nvSpPr>
        <p:spPr>
          <a:xfrm>
            <a:off x="628650" y="365126"/>
            <a:ext cx="7886700" cy="920943"/>
          </a:xfrm>
        </p:spPr>
        <p:txBody>
          <a:bodyPr>
            <a:noAutofit/>
          </a:bodyPr>
          <a:lstStyle/>
          <a:p>
            <a:r>
              <a:rPr lang="en-US" sz="3200" dirty="0"/>
              <a:t>The RARE-</a:t>
            </a:r>
            <a:r>
              <a:rPr lang="en-US" sz="3200" dirty="0" err="1"/>
              <a:t>Bestpractices</a:t>
            </a:r>
            <a:r>
              <a:rPr lang="en-US" sz="3200" dirty="0"/>
              <a:t> CPG Project work </a:t>
            </a:r>
            <a:r>
              <a:rPr lang="en-US" sz="3200" dirty="0" smtClean="0"/>
              <a:t>unit</a:t>
            </a:r>
            <a:endParaRPr lang="en-US" sz="3200" dirty="0"/>
          </a:p>
        </p:txBody>
      </p:sp>
      <p:sp>
        <p:nvSpPr>
          <p:cNvPr id="8" name="Shape 123"/>
          <p:cNvSpPr>
            <a:spLocks noGrp="1"/>
          </p:cNvSpPr>
          <p:nvPr>
            <p:ph idx="1"/>
          </p:nvPr>
        </p:nvSpPr>
        <p:spPr>
          <a:xfrm>
            <a:off x="628650" y="1393743"/>
            <a:ext cx="7886700" cy="394671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a:defRPr sz="2000" b="1"/>
            </a:pPr>
            <a:r>
              <a:rPr sz="2400" dirty="0"/>
              <a:t>Objectives:</a:t>
            </a:r>
          </a:p>
          <a:p>
            <a:pPr marL="742950" lvl="1" indent="-285750">
              <a:buSzPct val="100000"/>
              <a:buFont typeface="Arial"/>
              <a:buChar char="•"/>
              <a:defRPr sz="2000"/>
            </a:pPr>
            <a:r>
              <a:rPr dirty="0"/>
              <a:t>To define methodological quality standards for BP guidelines </a:t>
            </a:r>
            <a:r>
              <a:rPr lang="en-CA" dirty="0" err="1" smtClean="0"/>
              <a:t>i</a:t>
            </a:r>
            <a:r>
              <a:rPr dirty="0" smtClean="0"/>
              <a:t>n R</a:t>
            </a:r>
            <a:r>
              <a:rPr lang="en-CA" dirty="0" smtClean="0"/>
              <a:t>are </a:t>
            </a:r>
            <a:r>
              <a:rPr dirty="0" smtClean="0"/>
              <a:t>D</a:t>
            </a:r>
            <a:r>
              <a:rPr lang="en-CA" dirty="0" err="1" smtClean="0"/>
              <a:t>isease</a:t>
            </a:r>
            <a:endParaRPr dirty="0"/>
          </a:p>
          <a:p>
            <a:pPr marL="742950" lvl="1" indent="-285750">
              <a:buSzPct val="100000"/>
              <a:buFont typeface="Arial"/>
              <a:buChar char="•"/>
              <a:defRPr sz="2000"/>
            </a:pPr>
            <a:r>
              <a:rPr dirty="0"/>
              <a:t>To </a:t>
            </a:r>
            <a:r>
              <a:rPr lang="en-US" dirty="0" smtClean="0"/>
              <a:t>pilot test the proposed methods on two </a:t>
            </a:r>
            <a:r>
              <a:rPr dirty="0" smtClean="0"/>
              <a:t>guideline </a:t>
            </a:r>
            <a:r>
              <a:rPr dirty="0"/>
              <a:t>for </a:t>
            </a:r>
            <a:r>
              <a:rPr dirty="0" smtClean="0"/>
              <a:t>specific </a:t>
            </a:r>
            <a:r>
              <a:rPr dirty="0"/>
              <a:t>rare </a:t>
            </a:r>
            <a:r>
              <a:rPr dirty="0" smtClean="0"/>
              <a:t>condition</a:t>
            </a:r>
            <a:r>
              <a:rPr lang="en-US" dirty="0" smtClean="0"/>
              <a:t>s</a:t>
            </a:r>
            <a:r>
              <a:rPr dirty="0" smtClean="0"/>
              <a:t> </a:t>
            </a:r>
            <a:r>
              <a:rPr lang="en-US" dirty="0" smtClean="0"/>
              <a:t>(CAPS, SCD)</a:t>
            </a:r>
            <a:endParaRPr sz="4000" dirty="0"/>
          </a:p>
          <a:p>
            <a:pPr>
              <a:defRPr sz="2000" b="1"/>
            </a:pPr>
            <a:r>
              <a:rPr sz="2400" dirty="0"/>
              <a:t>Deliverables:</a:t>
            </a:r>
          </a:p>
          <a:p>
            <a:pPr marL="800100" lvl="1" indent="-342900">
              <a:buSzPct val="100000"/>
              <a:buFont typeface="Arial"/>
              <a:buChar char="•"/>
              <a:defRPr sz="2000"/>
            </a:pPr>
            <a:r>
              <a:rPr lang="en-US" dirty="0" smtClean="0"/>
              <a:t>Methods document</a:t>
            </a:r>
          </a:p>
          <a:p>
            <a:pPr marL="1257300" lvl="2" indent="-342900">
              <a:buSzPct val="100000"/>
              <a:buFont typeface="Arial"/>
              <a:buChar char="•"/>
              <a:defRPr sz="2000"/>
            </a:pPr>
            <a:r>
              <a:rPr lang="en-US" dirty="0" err="1" smtClean="0"/>
              <a:t>Pai</a:t>
            </a:r>
            <a:r>
              <a:rPr lang="en-US" dirty="0" smtClean="0"/>
              <a:t> M paper</a:t>
            </a:r>
          </a:p>
          <a:p>
            <a:pPr marL="1257300" lvl="2" indent="-342900">
              <a:buSzPct val="100000"/>
              <a:buFont typeface="Arial"/>
              <a:buChar char="•"/>
              <a:defRPr sz="2000"/>
            </a:pPr>
            <a:r>
              <a:rPr lang="en-US" dirty="0" smtClean="0"/>
              <a:t>NHF-McMaster CPG methods</a:t>
            </a:r>
            <a:endParaRPr lang="en-US" dirty="0"/>
          </a:p>
          <a:p>
            <a:pPr marL="800100" lvl="1" indent="-342900">
              <a:buSzPct val="100000"/>
              <a:buFont typeface="Arial"/>
              <a:buChar char="•"/>
              <a:defRPr sz="2000"/>
            </a:pPr>
            <a:r>
              <a:rPr dirty="0" smtClean="0"/>
              <a:t>Pilot </a:t>
            </a:r>
            <a:r>
              <a:rPr dirty="0"/>
              <a:t>BP </a:t>
            </a:r>
            <a:r>
              <a:rPr dirty="0" smtClean="0"/>
              <a:t>guideline</a:t>
            </a:r>
            <a:r>
              <a:rPr lang="en-US" dirty="0" smtClean="0"/>
              <a:t>s</a:t>
            </a:r>
            <a:endParaRPr lang="en-US" dirty="0"/>
          </a:p>
          <a:p>
            <a:pPr marL="342900" indent="-342900">
              <a:buSzPct val="100000"/>
              <a:buFont typeface="Arial"/>
              <a:buChar char="•"/>
              <a:defRPr sz="2000"/>
            </a:pPr>
            <a:endParaRPr lang="en-CA" sz="2400" dirty="0"/>
          </a:p>
        </p:txBody>
      </p:sp>
    </p:spTree>
    <p:extLst>
      <p:ext uri="{BB962C8B-B14F-4D97-AF65-F5344CB8AC3E}">
        <p14:creationId xmlns:p14="http://schemas.microsoft.com/office/powerpoint/2010/main" val="560326546"/>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 name="Shape 413"/>
          <p:cNvSpPr/>
          <p:nvPr/>
        </p:nvSpPr>
        <p:spPr>
          <a:xfrm>
            <a:off x="228360" y="87704"/>
            <a:ext cx="8489317" cy="820560"/>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defRPr sz="3200">
                <a:latin typeface="Arial"/>
                <a:ea typeface="Arial"/>
                <a:cs typeface="Arial"/>
                <a:sym typeface="Arial"/>
              </a:defRPr>
            </a:lvl1pPr>
            <a:lvl2pPr>
              <a:defRPr>
                <a:latin typeface="Arial"/>
                <a:ea typeface="Arial"/>
                <a:cs typeface="Arial"/>
                <a:sym typeface="Arial"/>
              </a:defRPr>
            </a:lvl2pPr>
          </a:lstStyle>
          <a:p>
            <a:r>
              <a:t>Systematic review results </a:t>
            </a:r>
          </a:p>
          <a:p>
            <a:pPr lvl="1"/>
            <a:r>
              <a:t>              Should TPE be used as first-line therapy for CAPS?</a:t>
            </a:r>
          </a:p>
        </p:txBody>
      </p:sp>
      <p:graphicFrame>
        <p:nvGraphicFramePr>
          <p:cNvPr id="414" name="Table 414"/>
          <p:cNvGraphicFramePr/>
          <p:nvPr/>
        </p:nvGraphicFramePr>
        <p:xfrm>
          <a:off x="207591" y="989328"/>
          <a:ext cx="8728813" cy="5477585"/>
        </p:xfrm>
        <a:graphic>
          <a:graphicData uri="http://schemas.openxmlformats.org/drawingml/2006/table">
            <a:tbl>
              <a:tblPr firstRow="1" firstCol="1" bandRow="1"/>
              <a:tblGrid>
                <a:gridCol w="1500719">
                  <a:extLst>
                    <a:ext uri="{9D8B030D-6E8A-4147-A177-3AD203B41FA5}">
                      <a16:colId xmlns:a16="http://schemas.microsoft.com/office/drawing/2014/main" val="20000"/>
                    </a:ext>
                  </a:extLst>
                </a:gridCol>
                <a:gridCol w="921365">
                  <a:extLst>
                    <a:ext uri="{9D8B030D-6E8A-4147-A177-3AD203B41FA5}">
                      <a16:colId xmlns:a16="http://schemas.microsoft.com/office/drawing/2014/main" val="20001"/>
                    </a:ext>
                  </a:extLst>
                </a:gridCol>
                <a:gridCol w="1373566">
                  <a:extLst>
                    <a:ext uri="{9D8B030D-6E8A-4147-A177-3AD203B41FA5}">
                      <a16:colId xmlns:a16="http://schemas.microsoft.com/office/drawing/2014/main" val="20002"/>
                    </a:ext>
                  </a:extLst>
                </a:gridCol>
                <a:gridCol w="1709349">
                  <a:extLst>
                    <a:ext uri="{9D8B030D-6E8A-4147-A177-3AD203B41FA5}">
                      <a16:colId xmlns:a16="http://schemas.microsoft.com/office/drawing/2014/main" val="20003"/>
                    </a:ext>
                  </a:extLst>
                </a:gridCol>
                <a:gridCol w="2224534">
                  <a:extLst>
                    <a:ext uri="{9D8B030D-6E8A-4147-A177-3AD203B41FA5}">
                      <a16:colId xmlns:a16="http://schemas.microsoft.com/office/drawing/2014/main" val="20004"/>
                    </a:ext>
                  </a:extLst>
                </a:gridCol>
                <a:gridCol w="999280">
                  <a:extLst>
                    <a:ext uri="{9D8B030D-6E8A-4147-A177-3AD203B41FA5}">
                      <a16:colId xmlns:a16="http://schemas.microsoft.com/office/drawing/2014/main" val="20005"/>
                    </a:ext>
                  </a:extLst>
                </a:gridCol>
              </a:tblGrid>
              <a:tr h="1137718">
                <a:tc>
                  <a:txBody>
                    <a:bodyPr/>
                    <a:lstStyle/>
                    <a:p>
                      <a:pPr algn="ctr">
                        <a:defRPr sz="1800"/>
                      </a:pPr>
                      <a:r>
                        <a:t>Outcome,</a:t>
                      </a:r>
                    </a:p>
                    <a:p>
                      <a:pPr algn="ctr">
                        <a:defRPr sz="1800"/>
                      </a:pPr>
                      <a:r>
                        <a:t>Number of studies</a:t>
                      </a:r>
                    </a:p>
                  </a:txBody>
                  <a:tcPr marL="0" marR="0" marT="0" marB="0" anchor="ctr" horzOverflow="overflow"/>
                </a:tc>
                <a:tc>
                  <a:txBody>
                    <a:bodyPr/>
                    <a:lstStyle/>
                    <a:p>
                      <a:pPr algn="ctr">
                        <a:defRPr sz="1800" b="0">
                          <a:solidFill>
                            <a:srgbClr val="000000"/>
                          </a:solidFill>
                        </a:defRPr>
                      </a:pPr>
                      <a:r>
                        <a:rPr b="1">
                          <a:solidFill>
                            <a:srgbClr val="FFFFFF"/>
                          </a:solidFill>
                        </a:rPr>
                        <a:t>n - TPE</a:t>
                      </a:r>
                    </a:p>
                  </a:txBody>
                  <a:tcPr marL="0" marR="0" marT="0" marB="0" anchor="ctr" horzOverflow="overflow"/>
                </a:tc>
                <a:tc>
                  <a:txBody>
                    <a:bodyPr/>
                    <a:lstStyle/>
                    <a:p>
                      <a:pPr algn="ctr">
                        <a:defRPr sz="1800" b="0">
                          <a:solidFill>
                            <a:srgbClr val="000000"/>
                          </a:solidFill>
                        </a:defRPr>
                      </a:pPr>
                      <a:r>
                        <a:rPr b="1">
                          <a:solidFill>
                            <a:srgbClr val="FFFFFF"/>
                          </a:solidFill>
                        </a:rPr>
                        <a:t>n - No TPE</a:t>
                      </a:r>
                    </a:p>
                  </a:txBody>
                  <a:tcPr marL="0" marR="0" marT="0" marB="0" anchor="ctr" horzOverflow="overflow"/>
                </a:tc>
                <a:tc>
                  <a:txBody>
                    <a:bodyPr/>
                    <a:lstStyle/>
                    <a:p>
                      <a:pPr algn="ctr">
                        <a:defRPr sz="1800" b="0">
                          <a:solidFill>
                            <a:srgbClr val="000000"/>
                          </a:solidFill>
                        </a:defRPr>
                      </a:pPr>
                      <a:r>
                        <a:rPr b="1">
                          <a:solidFill>
                            <a:srgbClr val="FFFFFF"/>
                          </a:solidFill>
                        </a:rPr>
                        <a:t>Relative effect (95% CI)</a:t>
                      </a:r>
                    </a:p>
                  </a:txBody>
                  <a:tcPr marL="0" marR="0" marT="0" marB="0" anchor="ctr" horzOverflow="overflow"/>
                </a:tc>
                <a:tc>
                  <a:txBody>
                    <a:bodyPr/>
                    <a:lstStyle/>
                    <a:p>
                      <a:pPr algn="ctr">
                        <a:defRPr sz="1800" b="0">
                          <a:solidFill>
                            <a:srgbClr val="000000"/>
                          </a:solidFill>
                        </a:defRPr>
                      </a:pPr>
                      <a:r>
                        <a:rPr b="1">
                          <a:solidFill>
                            <a:srgbClr val="FFFFFF"/>
                          </a:solidFill>
                        </a:rPr>
                        <a:t>Absolute effect (95% CI)</a:t>
                      </a:r>
                    </a:p>
                  </a:txBody>
                  <a:tcPr marL="0" marR="0" marT="0" marB="0" anchor="ctr" horzOverflow="overflow"/>
                </a:tc>
                <a:tc>
                  <a:txBody>
                    <a:bodyPr/>
                    <a:lstStyle/>
                    <a:p>
                      <a:pPr algn="ctr">
                        <a:defRPr sz="1800" b="0">
                          <a:solidFill>
                            <a:srgbClr val="000000"/>
                          </a:solidFill>
                        </a:defRPr>
                      </a:pPr>
                      <a:r>
                        <a:rPr b="1">
                          <a:solidFill>
                            <a:srgbClr val="FFFFFF"/>
                          </a:solidFill>
                        </a:rPr>
                        <a:t>Quality</a:t>
                      </a:r>
                    </a:p>
                  </a:txBody>
                  <a:tcPr marL="0" marR="0" marT="0" marB="0" anchor="ctr" horzOverflow="overflow"/>
                </a:tc>
                <a:extLst>
                  <a:ext uri="{0D108BD9-81ED-4DB2-BD59-A6C34878D82A}">
                    <a16:rowId xmlns:a16="http://schemas.microsoft.com/office/drawing/2014/main" val="10000"/>
                  </a:ext>
                </a:extLst>
              </a:tr>
              <a:tr h="926713">
                <a:tc>
                  <a:txBody>
                    <a:bodyPr/>
                    <a:lstStyle/>
                    <a:p>
                      <a:pPr algn="ctr">
                        <a:defRPr sz="1800"/>
                      </a:pPr>
                      <a:r>
                        <a:t>Death</a:t>
                      </a:r>
                    </a:p>
                    <a:p>
                      <a:pPr algn="ctr">
                        <a:defRPr sz="1800"/>
                      </a:pPr>
                      <a:r>
                        <a:t>n=6</a:t>
                      </a:r>
                    </a:p>
                  </a:txBody>
                  <a:tcPr marL="0" marR="0" marT="0" marB="0" anchor="ctr" horzOverflow="overflow"/>
                </a:tc>
                <a:tc>
                  <a:txBody>
                    <a:bodyPr/>
                    <a:lstStyle/>
                    <a:p>
                      <a:pPr algn="ctr">
                        <a:defRPr sz="1800"/>
                      </a:pPr>
                      <a:r>
                        <a:t>34/112 (30.4%)</a:t>
                      </a:r>
                    </a:p>
                  </a:txBody>
                  <a:tcPr marL="0" marR="0" marT="0" marB="0" anchor="ctr" horzOverflow="overflow"/>
                </a:tc>
                <a:tc>
                  <a:txBody>
                    <a:bodyPr/>
                    <a:lstStyle/>
                    <a:p>
                      <a:pPr algn="ctr">
                        <a:defRPr sz="1800"/>
                      </a:pPr>
                      <a:r>
                        <a:t>97/229 (42.4%)</a:t>
                      </a:r>
                    </a:p>
                  </a:txBody>
                  <a:tcPr marL="0" marR="0" marT="0" marB="0" anchor="ctr" horzOverflow="overflow"/>
                </a:tc>
                <a:tc>
                  <a:txBody>
                    <a:bodyPr/>
                    <a:lstStyle/>
                    <a:p>
                      <a:pPr algn="ctr">
                        <a:defRPr sz="1800" b="1"/>
                      </a:pPr>
                      <a:r>
                        <a:t>OR 0.68 </a:t>
                      </a:r>
                      <a:r>
                        <a:rPr b="0"/>
                        <a:t>(0.41-1.12)</a:t>
                      </a:r>
                    </a:p>
                  </a:txBody>
                  <a:tcPr marL="0" marR="0" marT="0" marB="0" anchor="ctr" horzOverflow="overflow"/>
                </a:tc>
                <a:tc>
                  <a:txBody>
                    <a:bodyPr/>
                    <a:lstStyle/>
                    <a:p>
                      <a:pPr algn="ctr">
                        <a:defRPr sz="1800" b="1"/>
                      </a:pPr>
                      <a:r>
                        <a:t>90 fewer per 1000</a:t>
                      </a:r>
                      <a:r>
                        <a:rPr b="0"/>
                        <a:t> (28 more to 192 fewer)</a:t>
                      </a:r>
                    </a:p>
                  </a:txBody>
                  <a:tcPr marL="0" marR="0" marT="0" marB="0" anchor="ctr" horzOverflow="overflow"/>
                </a:tc>
                <a:tc>
                  <a:txBody>
                    <a:bodyPr/>
                    <a:lstStyle/>
                    <a:p>
                      <a:pPr algn="ctr">
                        <a:defRPr sz="1800"/>
                      </a:pPr>
                      <a:r>
                        <a:t>Very low</a:t>
                      </a:r>
                    </a:p>
                  </a:txBody>
                  <a:tcPr marL="0" marR="0" marT="0" marB="0" anchor="ctr" horzOverflow="overflow"/>
                </a:tc>
                <a:extLst>
                  <a:ext uri="{0D108BD9-81ED-4DB2-BD59-A6C34878D82A}">
                    <a16:rowId xmlns:a16="http://schemas.microsoft.com/office/drawing/2014/main" val="10001"/>
                  </a:ext>
                </a:extLst>
              </a:tr>
              <a:tr h="1137718">
                <a:tc>
                  <a:txBody>
                    <a:bodyPr/>
                    <a:lstStyle/>
                    <a:p>
                      <a:pPr algn="ctr">
                        <a:defRPr sz="1800"/>
                      </a:pPr>
                      <a:r>
                        <a:t>Permanent organ dysfunction</a:t>
                      </a:r>
                    </a:p>
                    <a:p>
                      <a:pPr algn="ctr">
                        <a:defRPr sz="1800"/>
                      </a:pPr>
                      <a:r>
                        <a:t>n=2</a:t>
                      </a:r>
                    </a:p>
                  </a:txBody>
                  <a:tcPr marL="0" marR="0" marT="0" marB="0" anchor="ctr" horzOverflow="overflow"/>
                </a:tc>
                <a:tc>
                  <a:txBody>
                    <a:bodyPr/>
                    <a:lstStyle/>
                    <a:p>
                      <a:pPr algn="ctr">
                        <a:defRPr sz="1800"/>
                      </a:pPr>
                      <a:r>
                        <a:t>5/7 (71.4%)</a:t>
                      </a:r>
                    </a:p>
                  </a:txBody>
                  <a:tcPr marL="0" marR="0" marT="0" marB="0" anchor="ctr" horzOverflow="overflow"/>
                </a:tc>
                <a:tc>
                  <a:txBody>
                    <a:bodyPr/>
                    <a:lstStyle/>
                    <a:p>
                      <a:pPr algn="ctr">
                        <a:defRPr sz="1800"/>
                      </a:pPr>
                      <a:r>
                        <a:t>6/17 (35.3%)</a:t>
                      </a:r>
                    </a:p>
                  </a:txBody>
                  <a:tcPr marL="0" marR="0" marT="0" marB="0" anchor="ctr" horzOverflow="overflow"/>
                </a:tc>
                <a:tc>
                  <a:txBody>
                    <a:bodyPr/>
                    <a:lstStyle/>
                    <a:p>
                      <a:pPr algn="ctr">
                        <a:defRPr sz="1800" b="1"/>
                      </a:pPr>
                      <a:r>
                        <a:t>OR 5.01</a:t>
                      </a:r>
                    </a:p>
                    <a:p>
                      <a:pPr algn="ctr">
                        <a:defRPr sz="1800"/>
                      </a:pPr>
                      <a:r>
                        <a:t>(0.72-34.75)</a:t>
                      </a:r>
                    </a:p>
                  </a:txBody>
                  <a:tcPr marL="0" marR="0" marT="0" marB="0" anchor="ctr" horzOverflow="overflow"/>
                </a:tc>
                <a:tc>
                  <a:txBody>
                    <a:bodyPr/>
                    <a:lstStyle/>
                    <a:p>
                      <a:pPr algn="ctr">
                        <a:defRPr sz="1800" b="1"/>
                      </a:pPr>
                      <a:r>
                        <a:t>379 more per 1000</a:t>
                      </a:r>
                    </a:p>
                    <a:p>
                      <a:pPr algn="ctr">
                        <a:defRPr sz="1800"/>
                      </a:pPr>
                      <a:r>
                        <a:t>(71 fewer to 597 more)</a:t>
                      </a:r>
                    </a:p>
                  </a:txBody>
                  <a:tcPr marL="0" marR="0" marT="0" marB="0" anchor="ctr" horzOverflow="overflow"/>
                </a:tc>
                <a:tc>
                  <a:txBody>
                    <a:bodyPr/>
                    <a:lstStyle/>
                    <a:p>
                      <a:pPr algn="ctr">
                        <a:defRPr sz="1800"/>
                      </a:pPr>
                      <a:r>
                        <a:t>Very low</a:t>
                      </a:r>
                    </a:p>
                  </a:txBody>
                  <a:tcPr marL="0" marR="0" marT="0" marB="0" anchor="ctr" horzOverflow="overflow"/>
                </a:tc>
                <a:extLst>
                  <a:ext uri="{0D108BD9-81ED-4DB2-BD59-A6C34878D82A}">
                    <a16:rowId xmlns:a16="http://schemas.microsoft.com/office/drawing/2014/main" val="10002"/>
                  </a:ext>
                </a:extLst>
              </a:tr>
              <a:tr h="1137718">
                <a:tc>
                  <a:txBody>
                    <a:bodyPr/>
                    <a:lstStyle/>
                    <a:p>
                      <a:pPr algn="ctr">
                        <a:defRPr sz="1800"/>
                      </a:pPr>
                      <a:r>
                        <a:t>Permanent neurologic dysfunction</a:t>
                      </a:r>
                    </a:p>
                    <a:p>
                      <a:pPr algn="ctr">
                        <a:defRPr sz="1800"/>
                      </a:pPr>
                      <a:r>
                        <a:t>n=2</a:t>
                      </a:r>
                    </a:p>
                  </a:txBody>
                  <a:tcPr marL="0" marR="0" marT="0" marB="0" anchor="ctr" horzOverflow="overflow"/>
                </a:tc>
                <a:tc>
                  <a:txBody>
                    <a:bodyPr/>
                    <a:lstStyle/>
                    <a:p>
                      <a:pPr algn="ctr">
                        <a:defRPr sz="1800"/>
                      </a:pPr>
                      <a:r>
                        <a:t>1/7 (14.3%)</a:t>
                      </a:r>
                    </a:p>
                  </a:txBody>
                  <a:tcPr marL="0" marR="0" marT="0" marB="0" anchor="ctr" horzOverflow="overflow"/>
                </a:tc>
                <a:tc>
                  <a:txBody>
                    <a:bodyPr/>
                    <a:lstStyle/>
                    <a:p>
                      <a:pPr algn="ctr">
                        <a:defRPr sz="1800"/>
                      </a:pPr>
                      <a:r>
                        <a:t>1/17 (5.9%)</a:t>
                      </a:r>
                    </a:p>
                  </a:txBody>
                  <a:tcPr marL="0" marR="0" marT="0" marB="0" anchor="ctr" horzOverflow="overflow"/>
                </a:tc>
                <a:tc>
                  <a:txBody>
                    <a:bodyPr/>
                    <a:lstStyle/>
                    <a:p>
                      <a:pPr algn="ctr">
                        <a:defRPr sz="1800" b="1"/>
                      </a:pPr>
                      <a:r>
                        <a:t>OR 8.00</a:t>
                      </a:r>
                    </a:p>
                    <a:p>
                      <a:pPr algn="ctr">
                        <a:defRPr sz="1800"/>
                      </a:pPr>
                      <a:r>
                        <a:t>(0.25-255.75)</a:t>
                      </a:r>
                    </a:p>
                  </a:txBody>
                  <a:tcPr marL="0" marR="0" marT="0" marB="0" anchor="ctr" horzOverflow="overflow"/>
                </a:tc>
                <a:tc>
                  <a:txBody>
                    <a:bodyPr/>
                    <a:lstStyle/>
                    <a:p>
                      <a:pPr algn="ctr">
                        <a:defRPr sz="1800" b="1"/>
                      </a:pPr>
                      <a:r>
                        <a:t>275 more per 1000</a:t>
                      </a:r>
                    </a:p>
                    <a:p>
                      <a:pPr algn="ctr">
                        <a:defRPr sz="1800"/>
                      </a:pPr>
                      <a:r>
                        <a:t>(43 fewer to 882 more)</a:t>
                      </a:r>
                    </a:p>
                  </a:txBody>
                  <a:tcPr marL="0" marR="0" marT="0" marB="0" anchor="ctr" horzOverflow="overflow"/>
                </a:tc>
                <a:tc>
                  <a:txBody>
                    <a:bodyPr/>
                    <a:lstStyle/>
                    <a:p>
                      <a:pPr algn="ctr">
                        <a:defRPr sz="1800"/>
                      </a:pPr>
                      <a:r>
                        <a:t>Very low</a:t>
                      </a:r>
                    </a:p>
                  </a:txBody>
                  <a:tcPr marL="0" marR="0" marT="0" marB="0" anchor="ctr" horzOverflow="overflow"/>
                </a:tc>
                <a:extLst>
                  <a:ext uri="{0D108BD9-81ED-4DB2-BD59-A6C34878D82A}">
                    <a16:rowId xmlns:a16="http://schemas.microsoft.com/office/drawing/2014/main" val="10003"/>
                  </a:ext>
                </a:extLst>
              </a:tr>
              <a:tr h="1137718">
                <a:tc>
                  <a:txBody>
                    <a:bodyPr/>
                    <a:lstStyle/>
                    <a:p>
                      <a:pPr algn="ctr">
                        <a:defRPr sz="1800"/>
                      </a:pPr>
                      <a:r>
                        <a:t>Complete recovery</a:t>
                      </a:r>
                    </a:p>
                    <a:p>
                      <a:pPr algn="ctr">
                        <a:defRPr sz="1800"/>
                      </a:pPr>
                      <a:r>
                        <a:t>n=2</a:t>
                      </a:r>
                    </a:p>
                  </a:txBody>
                  <a:tcPr marL="0" marR="0" marT="0" marB="0" anchor="ctr" horzOverflow="overflow"/>
                </a:tc>
                <a:tc>
                  <a:txBody>
                    <a:bodyPr/>
                    <a:lstStyle/>
                    <a:p>
                      <a:pPr algn="ctr">
                        <a:defRPr sz="1800"/>
                      </a:pPr>
                      <a:r>
                        <a:t>2/7 (28.6%)</a:t>
                      </a:r>
                    </a:p>
                  </a:txBody>
                  <a:tcPr marL="0" marR="0" marT="0" marB="0" anchor="ctr" horzOverflow="overflow"/>
                </a:tc>
                <a:tc>
                  <a:txBody>
                    <a:bodyPr/>
                    <a:lstStyle/>
                    <a:p>
                      <a:pPr algn="ctr">
                        <a:defRPr sz="1800"/>
                      </a:pPr>
                      <a:r>
                        <a:t>9/17 (52.9%)</a:t>
                      </a:r>
                    </a:p>
                  </a:txBody>
                  <a:tcPr marL="0" marR="0" marT="0" marB="0" anchor="ctr" horzOverflow="overflow"/>
                </a:tc>
                <a:tc>
                  <a:txBody>
                    <a:bodyPr/>
                    <a:lstStyle/>
                    <a:p>
                      <a:pPr algn="ctr">
                        <a:defRPr sz="1800" b="1"/>
                      </a:pPr>
                      <a:r>
                        <a:t>OR 0.27 </a:t>
                      </a:r>
                    </a:p>
                    <a:p>
                      <a:pPr algn="ctr">
                        <a:defRPr sz="1800"/>
                      </a:pPr>
                      <a:r>
                        <a:t>(0.04-1.85)</a:t>
                      </a:r>
                    </a:p>
                  </a:txBody>
                  <a:tcPr marL="0" marR="0" marT="0" marB="0" anchor="ctr" horzOverflow="overflow"/>
                </a:tc>
                <a:tc>
                  <a:txBody>
                    <a:bodyPr/>
                    <a:lstStyle/>
                    <a:p>
                      <a:pPr algn="ctr">
                        <a:defRPr sz="1800" b="1"/>
                      </a:pPr>
                      <a:r>
                        <a:t>296 fewer per 1000</a:t>
                      </a:r>
                    </a:p>
                    <a:p>
                      <a:pPr algn="ctr">
                        <a:defRPr sz="1800"/>
                      </a:pPr>
                      <a:r>
                        <a:t>(146 more to 486 fewer)</a:t>
                      </a:r>
                    </a:p>
                  </a:txBody>
                  <a:tcPr marL="0" marR="0" marT="0" marB="0" anchor="ctr" horzOverflow="overflow"/>
                </a:tc>
                <a:tc>
                  <a:txBody>
                    <a:bodyPr/>
                    <a:lstStyle/>
                    <a:p>
                      <a:pPr algn="ctr">
                        <a:defRPr sz="1800"/>
                      </a:pPr>
                      <a:r>
                        <a:t>Very low</a:t>
                      </a:r>
                    </a:p>
                  </a:txBody>
                  <a:tcPr marL="0" marR="0" marT="0" marB="0" anchor="ctr" horzOverflow="overflow"/>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888029006"/>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 name="Shape 456"/>
          <p:cNvSpPr/>
          <p:nvPr/>
        </p:nvSpPr>
        <p:spPr>
          <a:xfrm>
            <a:off x="437487" y="514402"/>
            <a:ext cx="8478329" cy="486205"/>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defRPr sz="2800">
                <a:latin typeface="Arial"/>
                <a:ea typeface="Arial"/>
                <a:cs typeface="Arial"/>
                <a:sym typeface="Arial"/>
              </a:defRPr>
            </a:lvl1pPr>
          </a:lstStyle>
          <a:p>
            <a:r>
              <a:t>Supplementary Data from the CAPS Registry</a:t>
            </a:r>
          </a:p>
        </p:txBody>
      </p:sp>
      <p:pic>
        <p:nvPicPr>
          <p:cNvPr id="457" name="image1.png"/>
          <p:cNvPicPr>
            <a:picLocks noChangeAspect="1"/>
          </p:cNvPicPr>
          <p:nvPr/>
        </p:nvPicPr>
        <p:blipFill>
          <a:blip r:embed="rId3">
            <a:extLst/>
          </a:blip>
          <a:stretch>
            <a:fillRect/>
          </a:stretch>
        </p:blipFill>
        <p:spPr>
          <a:xfrm>
            <a:off x="276044" y="5448134"/>
            <a:ext cx="2104847" cy="1175991"/>
          </a:xfrm>
          <a:prstGeom prst="rect">
            <a:avLst/>
          </a:prstGeom>
          <a:ln w="12700">
            <a:miter lim="400000"/>
          </a:ln>
        </p:spPr>
      </p:pic>
      <p:pic>
        <p:nvPicPr>
          <p:cNvPr id="458" name="image2.png"/>
          <p:cNvPicPr>
            <a:picLocks noChangeAspect="1"/>
          </p:cNvPicPr>
          <p:nvPr/>
        </p:nvPicPr>
        <p:blipFill>
          <a:blip r:embed="rId4">
            <a:extLst/>
          </a:blip>
          <a:stretch>
            <a:fillRect/>
          </a:stretch>
        </p:blipFill>
        <p:spPr>
          <a:xfrm>
            <a:off x="7130015" y="5659077"/>
            <a:ext cx="1802352" cy="996423"/>
          </a:xfrm>
          <a:prstGeom prst="rect">
            <a:avLst/>
          </a:prstGeom>
          <a:ln w="12700">
            <a:miter lim="400000"/>
          </a:ln>
        </p:spPr>
      </p:pic>
      <p:sp>
        <p:nvSpPr>
          <p:cNvPr id="459" name="Shape 459"/>
          <p:cNvSpPr/>
          <p:nvPr/>
        </p:nvSpPr>
        <p:spPr>
          <a:xfrm>
            <a:off x="513751" y="1876551"/>
            <a:ext cx="7608498" cy="1415768"/>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marL="457200" lvl="1" indent="-435609" defTabSz="572516">
              <a:spcBef>
                <a:spcPts val="1200"/>
              </a:spcBef>
              <a:buSzPct val="100000"/>
              <a:buFont typeface="Arial"/>
              <a:buChar char="•"/>
              <a:defRPr sz="2200">
                <a:latin typeface="Arial"/>
                <a:ea typeface="Arial"/>
                <a:cs typeface="Arial"/>
                <a:sym typeface="Arial"/>
              </a:defRPr>
            </a:pPr>
            <a:r>
              <a:rPr dirty="0" smtClean="0"/>
              <a:t>Of </a:t>
            </a:r>
            <a:r>
              <a:rPr dirty="0"/>
              <a:t>patients receiving PLEX (n=169), 60 died</a:t>
            </a:r>
          </a:p>
          <a:p>
            <a:pPr marL="457200" lvl="1" indent="-435609" defTabSz="572516">
              <a:spcBef>
                <a:spcPts val="1200"/>
              </a:spcBef>
              <a:buSzPct val="100000"/>
              <a:buFont typeface="Arial"/>
              <a:buChar char="•"/>
              <a:defRPr sz="2200">
                <a:latin typeface="Arial"/>
                <a:ea typeface="Arial"/>
                <a:cs typeface="Arial"/>
                <a:sym typeface="Arial"/>
              </a:defRPr>
            </a:pPr>
            <a:r>
              <a:rPr dirty="0"/>
              <a:t>Of patients not receiving PLEX (n=318), 122 died</a:t>
            </a:r>
          </a:p>
          <a:p>
            <a:pPr marL="457200" lvl="1" indent="-435609" defTabSz="572516">
              <a:spcBef>
                <a:spcPts val="1200"/>
              </a:spcBef>
              <a:buSzPct val="100000"/>
              <a:buFont typeface="Arial"/>
              <a:buChar char="•"/>
              <a:defRPr sz="2200">
                <a:latin typeface="Arial"/>
                <a:ea typeface="Arial"/>
                <a:cs typeface="Arial"/>
                <a:sym typeface="Arial"/>
              </a:defRPr>
            </a:pPr>
            <a:r>
              <a:rPr dirty="0"/>
              <a:t>OR for mortality = 0.88 [95% CI 0.60, 1.30]</a:t>
            </a:r>
          </a:p>
        </p:txBody>
      </p:sp>
    </p:spTree>
    <p:extLst>
      <p:ext uri="{BB962C8B-B14F-4D97-AF65-F5344CB8AC3E}">
        <p14:creationId xmlns:p14="http://schemas.microsoft.com/office/powerpoint/2010/main" val="1034471434"/>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Bottom line?</a:t>
            </a:r>
            <a:endParaRPr lang="en-US" dirty="0"/>
          </a:p>
        </p:txBody>
      </p:sp>
      <p:sp>
        <p:nvSpPr>
          <p:cNvPr id="3" name="Content Placeholder 2"/>
          <p:cNvSpPr>
            <a:spLocks noGrp="1"/>
          </p:cNvSpPr>
          <p:nvPr>
            <p:ph idx="1"/>
          </p:nvPr>
        </p:nvSpPr>
        <p:spPr/>
        <p:txBody>
          <a:bodyPr/>
          <a:lstStyle/>
          <a:p>
            <a:r>
              <a:rPr lang="en-US" dirty="0" smtClean="0"/>
              <a:t>Panel participation?</a:t>
            </a:r>
          </a:p>
          <a:p>
            <a:endParaRPr lang="en-US" dirty="0"/>
          </a:p>
          <a:p>
            <a:r>
              <a:rPr lang="en-US" dirty="0" smtClean="0"/>
              <a:t>Panel satisfaction with the process?</a:t>
            </a:r>
          </a:p>
          <a:p>
            <a:endParaRPr lang="en-US" dirty="0"/>
          </a:p>
          <a:p>
            <a:r>
              <a:rPr lang="en-US" dirty="0" smtClean="0"/>
              <a:t>Quality of end product</a:t>
            </a:r>
          </a:p>
          <a:p>
            <a:endParaRPr lang="en-US" dirty="0"/>
          </a:p>
          <a:p>
            <a:endParaRPr lang="en-US" dirty="0"/>
          </a:p>
        </p:txBody>
      </p:sp>
    </p:spTree>
    <p:extLst>
      <p:ext uri="{BB962C8B-B14F-4D97-AF65-F5344CB8AC3E}">
        <p14:creationId xmlns:p14="http://schemas.microsoft.com/office/powerpoint/2010/main" val="8649861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a:t>
            </a:r>
            <a:endParaRPr lang="en-US" dirty="0"/>
          </a:p>
        </p:txBody>
      </p:sp>
      <p:sp>
        <p:nvSpPr>
          <p:cNvPr id="3" name="Text Placeholder 2"/>
          <p:cNvSpPr>
            <a:spLocks noGrp="1"/>
          </p:cNvSpPr>
          <p:nvPr>
            <p:ph type="body" idx="1"/>
          </p:nvPr>
        </p:nvSpPr>
        <p:spPr>
          <a:xfrm>
            <a:off x="1708572" y="1455489"/>
            <a:ext cx="1712069" cy="823912"/>
          </a:xfrm>
        </p:spPr>
        <p:txBody>
          <a:bodyPr/>
          <a:lstStyle/>
          <a:p>
            <a:pPr algn="ctr"/>
            <a:r>
              <a:rPr lang="en-US" dirty="0" smtClean="0"/>
              <a:t>Hemophilia</a:t>
            </a:r>
            <a:endParaRPr lang="en-US" dirty="0"/>
          </a:p>
        </p:txBody>
      </p:sp>
      <p:graphicFrame>
        <p:nvGraphicFramePr>
          <p:cNvPr id="7" name="Content Placeholder 6"/>
          <p:cNvGraphicFramePr>
            <a:graphicFrameLocks noGrp="1"/>
          </p:cNvGraphicFramePr>
          <p:nvPr>
            <p:ph sz="half" idx="2"/>
            <p:extLst>
              <p:ext uri="{D42A27DB-BD31-4B8C-83A1-F6EECF244321}">
                <p14:modId xmlns:p14="http://schemas.microsoft.com/office/powerpoint/2010/main" val="1343996247"/>
              </p:ext>
            </p:extLst>
          </p:nvPr>
        </p:nvGraphicFramePr>
        <p:xfrm>
          <a:off x="630238" y="2505075"/>
          <a:ext cx="3868738" cy="1483360"/>
        </p:xfrm>
        <a:graphic>
          <a:graphicData uri="http://schemas.openxmlformats.org/drawingml/2006/table">
            <a:tbl>
              <a:tblPr firstRow="1" bandRow="1">
                <a:tableStyleId>{5C22544A-7EE6-4342-B048-85BDC9FD1C3A}</a:tableStyleId>
              </a:tblPr>
              <a:tblGrid>
                <a:gridCol w="884237">
                  <a:extLst>
                    <a:ext uri="{9D8B030D-6E8A-4147-A177-3AD203B41FA5}">
                      <a16:colId xmlns:a16="http://schemas.microsoft.com/office/drawing/2014/main" val="20000"/>
                    </a:ext>
                  </a:extLst>
                </a:gridCol>
                <a:gridCol w="2984501">
                  <a:extLst>
                    <a:ext uri="{9D8B030D-6E8A-4147-A177-3AD203B41FA5}">
                      <a16:colId xmlns:a16="http://schemas.microsoft.com/office/drawing/2014/main" val="20001"/>
                    </a:ext>
                  </a:extLst>
                </a:gridCol>
              </a:tblGrid>
              <a:tr h="370840">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0"/>
                  </a:ext>
                </a:extLst>
              </a:tr>
              <a:tr h="370840">
                <a:tc>
                  <a:txBody>
                    <a:bodyPr/>
                    <a:lstStyle/>
                    <a:p>
                      <a:pPr algn="ctr"/>
                      <a:r>
                        <a:rPr lang="en-US" dirty="0" smtClean="0"/>
                        <a:t>1</a:t>
                      </a:r>
                      <a:endParaRPr lang="en-US" dirty="0"/>
                    </a:p>
                  </a:txBody>
                  <a:tcPr/>
                </a:tc>
                <a:tc>
                  <a:txBody>
                    <a:bodyPr/>
                    <a:lstStyle/>
                    <a:p>
                      <a:r>
                        <a:rPr lang="en-US" dirty="0" smtClean="0"/>
                        <a:t>Conditional; moderate</a:t>
                      </a:r>
                      <a:endParaRPr lang="en-US" dirty="0"/>
                    </a:p>
                  </a:txBody>
                  <a:tcPr/>
                </a:tc>
                <a:extLst>
                  <a:ext uri="{0D108BD9-81ED-4DB2-BD59-A6C34878D82A}">
                    <a16:rowId xmlns:a16="http://schemas.microsoft.com/office/drawing/2014/main" val="10001"/>
                  </a:ext>
                </a:extLst>
              </a:tr>
              <a:tr h="370840">
                <a:tc>
                  <a:txBody>
                    <a:bodyPr/>
                    <a:lstStyle/>
                    <a:p>
                      <a:pPr algn="ctr"/>
                      <a:r>
                        <a:rPr lang="en-US" dirty="0" smtClean="0"/>
                        <a:t>1b</a:t>
                      </a:r>
                      <a:endParaRPr lang="en-US" dirty="0"/>
                    </a:p>
                  </a:txBody>
                  <a:tcPr/>
                </a:tc>
                <a:tc>
                  <a:txBody>
                    <a:bodyPr/>
                    <a:lstStyle/>
                    <a:p>
                      <a:r>
                        <a:rPr lang="en-US" dirty="0" smtClean="0"/>
                        <a:t>Strong;</a:t>
                      </a:r>
                      <a:r>
                        <a:rPr lang="en-US" baseline="0" dirty="0" smtClean="0"/>
                        <a:t> moderate</a:t>
                      </a:r>
                      <a:endParaRPr lang="en-US" dirty="0"/>
                    </a:p>
                  </a:txBody>
                  <a:tcPr/>
                </a:tc>
                <a:extLst>
                  <a:ext uri="{0D108BD9-81ED-4DB2-BD59-A6C34878D82A}">
                    <a16:rowId xmlns:a16="http://schemas.microsoft.com/office/drawing/2014/main" val="10002"/>
                  </a:ext>
                </a:extLst>
              </a:tr>
              <a:tr h="370840">
                <a:tc>
                  <a:txBody>
                    <a:bodyPr/>
                    <a:lstStyle/>
                    <a:p>
                      <a:pPr algn="ctr"/>
                      <a:r>
                        <a:rPr lang="en-US" dirty="0" smtClean="0"/>
                        <a:t>2</a:t>
                      </a:r>
                      <a:endParaRPr lang="en-US" dirty="0"/>
                    </a:p>
                  </a:txBody>
                  <a:tcPr/>
                </a:tc>
                <a:tc>
                  <a:txBody>
                    <a:bodyPr/>
                    <a:lstStyle/>
                    <a:p>
                      <a:r>
                        <a:rPr lang="en-US" dirty="0" smtClean="0"/>
                        <a:t>Conditional;</a:t>
                      </a:r>
                      <a:r>
                        <a:rPr lang="en-US" baseline="0" dirty="0" smtClean="0"/>
                        <a:t> very low</a:t>
                      </a:r>
                      <a:endParaRPr lang="en-US" dirty="0"/>
                    </a:p>
                  </a:txBody>
                  <a:tcPr/>
                </a:tc>
                <a:extLst>
                  <a:ext uri="{0D108BD9-81ED-4DB2-BD59-A6C34878D82A}">
                    <a16:rowId xmlns:a16="http://schemas.microsoft.com/office/drawing/2014/main" val="10003"/>
                  </a:ext>
                </a:extLst>
              </a:tr>
            </a:tbl>
          </a:graphicData>
        </a:graphic>
      </p:graphicFrame>
      <p:sp>
        <p:nvSpPr>
          <p:cNvPr id="5" name="Text Placeholder 4"/>
          <p:cNvSpPr>
            <a:spLocks noGrp="1"/>
          </p:cNvSpPr>
          <p:nvPr>
            <p:ph type="body" sz="quarter" idx="3"/>
          </p:nvPr>
        </p:nvSpPr>
        <p:spPr>
          <a:xfrm>
            <a:off x="6047899" y="1468258"/>
            <a:ext cx="1050290" cy="823912"/>
          </a:xfrm>
        </p:spPr>
        <p:txBody>
          <a:bodyPr/>
          <a:lstStyle/>
          <a:p>
            <a:pPr algn="ctr"/>
            <a:r>
              <a:rPr lang="en-US" dirty="0" smtClean="0"/>
              <a:t>CAPS</a:t>
            </a:r>
            <a:endParaRPr lang="en-US" dirty="0"/>
          </a:p>
        </p:txBody>
      </p:sp>
      <p:graphicFrame>
        <p:nvGraphicFramePr>
          <p:cNvPr id="8" name="Content Placeholder 7"/>
          <p:cNvGraphicFramePr>
            <a:graphicFrameLocks noGrp="1"/>
          </p:cNvGraphicFramePr>
          <p:nvPr>
            <p:ph sz="quarter" idx="4"/>
            <p:extLst>
              <p:ext uri="{D42A27DB-BD31-4B8C-83A1-F6EECF244321}">
                <p14:modId xmlns:p14="http://schemas.microsoft.com/office/powerpoint/2010/main" val="981153386"/>
              </p:ext>
            </p:extLst>
          </p:nvPr>
        </p:nvGraphicFramePr>
        <p:xfrm>
          <a:off x="4629150" y="2505075"/>
          <a:ext cx="3887788" cy="4348480"/>
        </p:xfrm>
        <a:graphic>
          <a:graphicData uri="http://schemas.openxmlformats.org/drawingml/2006/table">
            <a:tbl>
              <a:tblPr firstRow="1" bandRow="1">
                <a:tableStyleId>{5C22544A-7EE6-4342-B048-85BDC9FD1C3A}</a:tableStyleId>
              </a:tblPr>
              <a:tblGrid>
                <a:gridCol w="857250">
                  <a:extLst>
                    <a:ext uri="{9D8B030D-6E8A-4147-A177-3AD203B41FA5}">
                      <a16:colId xmlns:a16="http://schemas.microsoft.com/office/drawing/2014/main" val="20000"/>
                    </a:ext>
                  </a:extLst>
                </a:gridCol>
                <a:gridCol w="3030538">
                  <a:extLst>
                    <a:ext uri="{9D8B030D-6E8A-4147-A177-3AD203B41FA5}">
                      <a16:colId xmlns:a16="http://schemas.microsoft.com/office/drawing/2014/main" val="20001"/>
                    </a:ext>
                  </a:extLst>
                </a:gridCol>
              </a:tblGrid>
              <a:tr h="370840">
                <a:tc>
                  <a:txBody>
                    <a:bodyPr/>
                    <a:lstStyle/>
                    <a:p>
                      <a:endParaRPr lang="en-US" dirty="0"/>
                    </a:p>
                  </a:txBody>
                  <a:tcPr/>
                </a:tc>
                <a:tc>
                  <a:txBody>
                    <a:bodyPr/>
                    <a:lstStyle/>
                    <a:p>
                      <a:endParaRPr lang="en-US"/>
                    </a:p>
                  </a:txBody>
                  <a:tcPr/>
                </a:tc>
                <a:extLst>
                  <a:ext uri="{0D108BD9-81ED-4DB2-BD59-A6C34878D82A}">
                    <a16:rowId xmlns:a16="http://schemas.microsoft.com/office/drawing/2014/main" val="10000"/>
                  </a:ext>
                </a:extLst>
              </a:tr>
              <a:tr h="370840">
                <a:tc>
                  <a:txBody>
                    <a:bodyPr/>
                    <a:lstStyle/>
                    <a:p>
                      <a:pPr algn="ctr"/>
                      <a:r>
                        <a:rPr lang="en-US" dirty="0" smtClean="0"/>
                        <a:t>1</a:t>
                      </a:r>
                      <a:endParaRPr lang="en-US" dirty="0"/>
                    </a:p>
                  </a:txBody>
                  <a:tcPr/>
                </a:tc>
                <a:tc>
                  <a:txBody>
                    <a:bodyPr/>
                    <a:lstStyle/>
                    <a:p>
                      <a:pPr algn="ctr">
                        <a:spcAft>
                          <a:spcPts val="0"/>
                        </a:spcAft>
                      </a:pPr>
                      <a:r>
                        <a:rPr lang="fr-FR" sz="1600" dirty="0" err="1">
                          <a:solidFill>
                            <a:srgbClr val="000000"/>
                          </a:solidFill>
                          <a:effectLst/>
                          <a:uFill>
                            <a:solidFill>
                              <a:srgbClr val="000000"/>
                            </a:solidFill>
                          </a:uFill>
                          <a:latin typeface="Helvetica" charset="0"/>
                          <a:ea typeface="Arial Unicode MS" charset="0"/>
                          <a:cs typeface="Arial Unicode MS" charset="0"/>
                        </a:rPr>
                        <a:t>conditional</a:t>
                      </a:r>
                      <a:r>
                        <a:rPr lang="fr-FR" sz="1600" dirty="0">
                          <a:solidFill>
                            <a:srgbClr val="000000"/>
                          </a:solidFill>
                          <a:effectLst/>
                          <a:uFill>
                            <a:solidFill>
                              <a:srgbClr val="000000"/>
                            </a:solidFill>
                          </a:uFill>
                          <a:latin typeface="Helvetica" charset="0"/>
                          <a:ea typeface="Arial Unicode MS" charset="0"/>
                          <a:cs typeface="Arial Unicode MS" charset="0"/>
                        </a:rPr>
                        <a:t> </a:t>
                      </a:r>
                      <a:r>
                        <a:rPr lang="fr-FR" sz="1600" dirty="0" smtClean="0">
                          <a:solidFill>
                            <a:srgbClr val="000000"/>
                          </a:solidFill>
                          <a:effectLst/>
                          <a:uFill>
                            <a:solidFill>
                              <a:srgbClr val="000000"/>
                            </a:solidFill>
                          </a:uFill>
                          <a:latin typeface="Helvetica" charset="0"/>
                          <a:ea typeface="Arial Unicode MS" charset="0"/>
                          <a:cs typeface="Arial Unicode MS" charset="0"/>
                        </a:rPr>
                        <a:t>for /</a:t>
                      </a:r>
                      <a:r>
                        <a:rPr lang="fr-FR" sz="1600" baseline="0" dirty="0" smtClean="0">
                          <a:solidFill>
                            <a:srgbClr val="000000"/>
                          </a:solidFill>
                          <a:effectLst/>
                          <a:uFill>
                            <a:solidFill>
                              <a:srgbClr val="000000"/>
                            </a:solidFill>
                          </a:uFill>
                          <a:latin typeface="Helvetica" charset="0"/>
                          <a:ea typeface="Arial Unicode MS" charset="0"/>
                          <a:cs typeface="Arial Unicode MS" charset="0"/>
                        </a:rPr>
                        <a:t> </a:t>
                      </a:r>
                      <a:r>
                        <a:rPr lang="fr-FR" sz="1600" dirty="0" err="1" smtClean="0">
                          <a:solidFill>
                            <a:srgbClr val="000000"/>
                          </a:solidFill>
                          <a:effectLst/>
                          <a:uFill>
                            <a:solidFill>
                              <a:srgbClr val="000000"/>
                            </a:solidFill>
                          </a:uFill>
                          <a:latin typeface="Helvetica" charset="0"/>
                          <a:ea typeface="Arial Unicode MS" charset="0"/>
                          <a:cs typeface="Arial Unicode MS" charset="0"/>
                        </a:rPr>
                        <a:t>very</a:t>
                      </a:r>
                      <a:r>
                        <a:rPr lang="fr-FR" sz="1600" dirty="0" smtClean="0">
                          <a:solidFill>
                            <a:srgbClr val="000000"/>
                          </a:solidFill>
                          <a:effectLst/>
                          <a:uFill>
                            <a:solidFill>
                              <a:srgbClr val="000000"/>
                            </a:solidFill>
                          </a:uFill>
                          <a:latin typeface="Helvetica" charset="0"/>
                          <a:ea typeface="Arial Unicode MS" charset="0"/>
                          <a:cs typeface="Arial Unicode MS" charset="0"/>
                        </a:rPr>
                        <a:t> </a:t>
                      </a:r>
                      <a:r>
                        <a:rPr lang="fr-FR" sz="1600" dirty="0" err="1" smtClean="0">
                          <a:solidFill>
                            <a:srgbClr val="000000"/>
                          </a:solidFill>
                          <a:effectLst/>
                          <a:uFill>
                            <a:solidFill>
                              <a:srgbClr val="000000"/>
                            </a:solidFill>
                          </a:uFill>
                          <a:latin typeface="Helvetica" charset="0"/>
                          <a:ea typeface="Arial Unicode MS" charset="0"/>
                          <a:cs typeface="Arial Unicode MS" charset="0"/>
                        </a:rPr>
                        <a:t>low</a:t>
                      </a:r>
                      <a:endParaRPr lang="en-US" sz="2400" dirty="0">
                        <a:solidFill>
                          <a:srgbClr val="000000"/>
                        </a:solidFill>
                        <a:effectLst/>
                        <a:uFill>
                          <a:solidFill>
                            <a:srgbClr val="000000"/>
                          </a:solidFill>
                        </a:uFill>
                        <a:latin typeface="Helvetica" charset="0"/>
                        <a:ea typeface="Arial Unicode MS" charset="0"/>
                        <a:cs typeface="Arial Unicode MS" charset="0"/>
                      </a:endParaRPr>
                    </a:p>
                  </a:txBody>
                  <a:tcPr marL="50800" marR="50800" marT="50800" marB="50800"/>
                </a:tc>
                <a:extLst>
                  <a:ext uri="{0D108BD9-81ED-4DB2-BD59-A6C34878D82A}">
                    <a16:rowId xmlns:a16="http://schemas.microsoft.com/office/drawing/2014/main" val="10001"/>
                  </a:ext>
                </a:extLst>
              </a:tr>
              <a:tr h="370840">
                <a:tc>
                  <a:txBody>
                    <a:bodyPr/>
                    <a:lstStyle/>
                    <a:p>
                      <a:pPr algn="ctr"/>
                      <a:r>
                        <a:rPr lang="en-US" dirty="0" smtClean="0"/>
                        <a:t>2</a:t>
                      </a:r>
                      <a:endParaRPr lang="en-US" dirty="0"/>
                    </a:p>
                  </a:txBody>
                  <a:tcPr/>
                </a:tc>
                <a:tc>
                  <a:txBody>
                    <a:bodyPr/>
                    <a:lstStyle/>
                    <a:p>
                      <a:pPr algn="ctr">
                        <a:spcAft>
                          <a:spcPts val="0"/>
                        </a:spcAft>
                      </a:pPr>
                      <a:r>
                        <a:rPr lang="fr-FR" sz="1600" dirty="0" err="1" smtClean="0">
                          <a:solidFill>
                            <a:srgbClr val="000000"/>
                          </a:solidFill>
                          <a:effectLst/>
                          <a:uFill>
                            <a:solidFill>
                              <a:srgbClr val="000000"/>
                            </a:solidFill>
                          </a:uFill>
                          <a:latin typeface="Helvetica" charset="0"/>
                          <a:ea typeface="Arial Unicode MS" charset="0"/>
                          <a:cs typeface="Arial Unicode MS" charset="0"/>
                        </a:rPr>
                        <a:t>strong</a:t>
                      </a:r>
                      <a:r>
                        <a:rPr lang="fr-FR" sz="1600" baseline="0" dirty="0" smtClean="0">
                          <a:solidFill>
                            <a:srgbClr val="000000"/>
                          </a:solidFill>
                          <a:effectLst/>
                          <a:uFill>
                            <a:solidFill>
                              <a:srgbClr val="000000"/>
                            </a:solidFill>
                          </a:uFill>
                          <a:latin typeface="Helvetica" charset="0"/>
                          <a:ea typeface="Arial Unicode MS" charset="0"/>
                          <a:cs typeface="Arial Unicode MS" charset="0"/>
                        </a:rPr>
                        <a:t> for /</a:t>
                      </a:r>
                      <a:r>
                        <a:rPr lang="fr-FR" sz="1600" dirty="0" err="1" smtClean="0">
                          <a:solidFill>
                            <a:srgbClr val="000000"/>
                          </a:solidFill>
                          <a:effectLst/>
                          <a:uFill>
                            <a:solidFill>
                              <a:srgbClr val="000000"/>
                            </a:solidFill>
                          </a:uFill>
                          <a:latin typeface="Helvetica" charset="0"/>
                          <a:ea typeface="Arial Unicode MS" charset="0"/>
                          <a:cs typeface="Arial Unicode MS" charset="0"/>
                        </a:rPr>
                        <a:t>very</a:t>
                      </a:r>
                      <a:r>
                        <a:rPr lang="fr-FR" sz="1600" dirty="0" smtClean="0">
                          <a:solidFill>
                            <a:srgbClr val="000000"/>
                          </a:solidFill>
                          <a:effectLst/>
                          <a:uFill>
                            <a:solidFill>
                              <a:srgbClr val="000000"/>
                            </a:solidFill>
                          </a:uFill>
                          <a:latin typeface="Helvetica" charset="0"/>
                          <a:ea typeface="Arial Unicode MS" charset="0"/>
                          <a:cs typeface="Arial Unicode MS" charset="0"/>
                        </a:rPr>
                        <a:t> </a:t>
                      </a:r>
                      <a:r>
                        <a:rPr lang="fr-FR" sz="1600" dirty="0" err="1" smtClean="0">
                          <a:solidFill>
                            <a:srgbClr val="000000"/>
                          </a:solidFill>
                          <a:effectLst/>
                          <a:uFill>
                            <a:solidFill>
                              <a:srgbClr val="000000"/>
                            </a:solidFill>
                          </a:uFill>
                          <a:latin typeface="Helvetica" charset="0"/>
                          <a:ea typeface="Arial Unicode MS" charset="0"/>
                          <a:cs typeface="Arial Unicode MS" charset="0"/>
                        </a:rPr>
                        <a:t>low</a:t>
                      </a:r>
                      <a:endParaRPr lang="en-US" sz="2400" dirty="0">
                        <a:solidFill>
                          <a:srgbClr val="000000"/>
                        </a:solidFill>
                        <a:effectLst/>
                        <a:uFill>
                          <a:solidFill>
                            <a:srgbClr val="000000"/>
                          </a:solidFill>
                        </a:uFill>
                        <a:latin typeface="Helvetica" charset="0"/>
                        <a:ea typeface="Arial Unicode MS" charset="0"/>
                        <a:cs typeface="Arial Unicode MS" charset="0"/>
                      </a:endParaRPr>
                    </a:p>
                  </a:txBody>
                  <a:tcPr marL="50800" marR="50800" marT="50800" marB="50800"/>
                </a:tc>
                <a:extLst>
                  <a:ext uri="{0D108BD9-81ED-4DB2-BD59-A6C34878D82A}">
                    <a16:rowId xmlns:a16="http://schemas.microsoft.com/office/drawing/2014/main" val="10002"/>
                  </a:ext>
                </a:extLst>
              </a:tr>
              <a:tr h="370840">
                <a:tc>
                  <a:txBody>
                    <a:bodyPr/>
                    <a:lstStyle/>
                    <a:p>
                      <a:pPr algn="ctr"/>
                      <a:r>
                        <a:rPr lang="en-US" dirty="0" smtClean="0"/>
                        <a:t>3</a:t>
                      </a:r>
                      <a:endParaRPr lang="en-US" dirty="0"/>
                    </a:p>
                  </a:txBody>
                  <a:tcPr/>
                </a:tc>
                <a:tc>
                  <a:txBody>
                    <a:bodyPr/>
                    <a:lstStyle/>
                    <a:p>
                      <a:pPr algn="ctr">
                        <a:spcAft>
                          <a:spcPts val="0"/>
                        </a:spcAft>
                      </a:pPr>
                      <a:r>
                        <a:rPr lang="fr-FR" sz="1600" dirty="0" err="1" smtClean="0">
                          <a:solidFill>
                            <a:srgbClr val="000000"/>
                          </a:solidFill>
                          <a:effectLst/>
                          <a:uFill>
                            <a:solidFill>
                              <a:srgbClr val="000000"/>
                            </a:solidFill>
                          </a:uFill>
                          <a:latin typeface="Helvetica" charset="0"/>
                          <a:ea typeface="Arial Unicode MS" charset="0"/>
                          <a:cs typeface="Arial Unicode MS" charset="0"/>
                        </a:rPr>
                        <a:t>conditional</a:t>
                      </a:r>
                      <a:r>
                        <a:rPr lang="fr-FR" sz="1600" dirty="0" smtClean="0">
                          <a:solidFill>
                            <a:srgbClr val="000000"/>
                          </a:solidFill>
                          <a:effectLst/>
                          <a:uFill>
                            <a:solidFill>
                              <a:srgbClr val="000000"/>
                            </a:solidFill>
                          </a:uFill>
                          <a:latin typeface="Helvetica" charset="0"/>
                          <a:ea typeface="Arial Unicode MS" charset="0"/>
                          <a:cs typeface="Arial Unicode MS" charset="0"/>
                        </a:rPr>
                        <a:t> </a:t>
                      </a:r>
                      <a:r>
                        <a:rPr lang="fr-FR" sz="1600" dirty="0" err="1" smtClean="0">
                          <a:solidFill>
                            <a:srgbClr val="FF0000"/>
                          </a:solidFill>
                          <a:effectLst/>
                          <a:uFill>
                            <a:solidFill>
                              <a:srgbClr val="000000"/>
                            </a:solidFill>
                          </a:uFill>
                          <a:latin typeface="Helvetica" charset="0"/>
                          <a:ea typeface="Arial Unicode MS" charset="0"/>
                          <a:cs typeface="Arial Unicode MS" charset="0"/>
                        </a:rPr>
                        <a:t>against</a:t>
                      </a:r>
                      <a:r>
                        <a:rPr lang="fr-FR" sz="1600" dirty="0" smtClean="0">
                          <a:solidFill>
                            <a:srgbClr val="000000"/>
                          </a:solidFill>
                          <a:effectLst/>
                          <a:uFill>
                            <a:solidFill>
                              <a:srgbClr val="000000"/>
                            </a:solidFill>
                          </a:uFill>
                          <a:latin typeface="Helvetica" charset="0"/>
                          <a:ea typeface="Arial Unicode MS" charset="0"/>
                          <a:cs typeface="Arial Unicode MS" charset="0"/>
                        </a:rPr>
                        <a:t> /</a:t>
                      </a:r>
                      <a:r>
                        <a:rPr lang="fr-FR" sz="1600" baseline="0" dirty="0" smtClean="0">
                          <a:solidFill>
                            <a:srgbClr val="000000"/>
                          </a:solidFill>
                          <a:effectLst/>
                          <a:uFill>
                            <a:solidFill>
                              <a:srgbClr val="000000"/>
                            </a:solidFill>
                          </a:uFill>
                          <a:latin typeface="Helvetica" charset="0"/>
                          <a:ea typeface="Arial Unicode MS" charset="0"/>
                          <a:cs typeface="Arial Unicode MS" charset="0"/>
                        </a:rPr>
                        <a:t> </a:t>
                      </a:r>
                      <a:r>
                        <a:rPr lang="fr-FR" sz="1600" dirty="0" err="1" smtClean="0">
                          <a:solidFill>
                            <a:srgbClr val="000000"/>
                          </a:solidFill>
                          <a:effectLst/>
                          <a:uFill>
                            <a:solidFill>
                              <a:srgbClr val="000000"/>
                            </a:solidFill>
                          </a:uFill>
                          <a:latin typeface="Helvetica" charset="0"/>
                          <a:ea typeface="Arial Unicode MS" charset="0"/>
                          <a:cs typeface="Arial Unicode MS" charset="0"/>
                        </a:rPr>
                        <a:t>very</a:t>
                      </a:r>
                      <a:r>
                        <a:rPr lang="fr-FR" sz="1600" dirty="0" smtClean="0">
                          <a:solidFill>
                            <a:srgbClr val="000000"/>
                          </a:solidFill>
                          <a:effectLst/>
                          <a:uFill>
                            <a:solidFill>
                              <a:srgbClr val="000000"/>
                            </a:solidFill>
                          </a:uFill>
                          <a:latin typeface="Helvetica" charset="0"/>
                          <a:ea typeface="Arial Unicode MS" charset="0"/>
                          <a:cs typeface="Arial Unicode MS" charset="0"/>
                        </a:rPr>
                        <a:t> </a:t>
                      </a:r>
                      <a:r>
                        <a:rPr lang="fr-FR" sz="1600" dirty="0" err="1" smtClean="0">
                          <a:solidFill>
                            <a:srgbClr val="000000"/>
                          </a:solidFill>
                          <a:effectLst/>
                          <a:uFill>
                            <a:solidFill>
                              <a:srgbClr val="000000"/>
                            </a:solidFill>
                          </a:uFill>
                          <a:latin typeface="Helvetica" charset="0"/>
                          <a:ea typeface="Arial Unicode MS" charset="0"/>
                          <a:cs typeface="Arial Unicode MS" charset="0"/>
                        </a:rPr>
                        <a:t>low</a:t>
                      </a:r>
                      <a:endParaRPr lang="en-US" sz="2400" dirty="0">
                        <a:solidFill>
                          <a:srgbClr val="000000"/>
                        </a:solidFill>
                        <a:effectLst/>
                        <a:uFill>
                          <a:solidFill>
                            <a:srgbClr val="000000"/>
                          </a:solidFill>
                        </a:uFill>
                        <a:latin typeface="Helvetica" charset="0"/>
                        <a:ea typeface="Arial Unicode MS" charset="0"/>
                        <a:cs typeface="Arial Unicode MS" charset="0"/>
                      </a:endParaRPr>
                    </a:p>
                  </a:txBody>
                  <a:tcPr marL="50800" marR="50800" marT="50800" marB="50800"/>
                </a:tc>
                <a:extLst>
                  <a:ext uri="{0D108BD9-81ED-4DB2-BD59-A6C34878D82A}">
                    <a16:rowId xmlns:a16="http://schemas.microsoft.com/office/drawing/2014/main" val="10003"/>
                  </a:ext>
                </a:extLst>
              </a:tr>
              <a:tr h="370840">
                <a:tc>
                  <a:txBody>
                    <a:bodyPr/>
                    <a:lstStyle/>
                    <a:p>
                      <a:pPr algn="ctr"/>
                      <a:r>
                        <a:rPr lang="en-US" dirty="0" smtClean="0"/>
                        <a:t>4</a:t>
                      </a:r>
                      <a:endParaRPr lang="en-US" dirty="0"/>
                    </a:p>
                  </a:txBody>
                  <a:tcPr/>
                </a:tc>
                <a:tc>
                  <a:txBody>
                    <a:bodyPr/>
                    <a:lstStyle/>
                    <a:p>
                      <a:pPr algn="ctr">
                        <a:spcAft>
                          <a:spcPts val="0"/>
                        </a:spcAft>
                      </a:pPr>
                      <a:r>
                        <a:rPr lang="fr-FR" sz="1600" dirty="0" err="1" smtClean="0">
                          <a:solidFill>
                            <a:srgbClr val="000000"/>
                          </a:solidFill>
                          <a:effectLst/>
                          <a:uFill>
                            <a:solidFill>
                              <a:srgbClr val="000000"/>
                            </a:solidFill>
                          </a:uFill>
                          <a:latin typeface="Helvetica" charset="0"/>
                          <a:ea typeface="Arial Unicode MS" charset="0"/>
                          <a:cs typeface="Arial Unicode MS" charset="0"/>
                        </a:rPr>
                        <a:t>conditional</a:t>
                      </a:r>
                      <a:r>
                        <a:rPr lang="fr-FR" sz="1600" dirty="0" smtClean="0">
                          <a:solidFill>
                            <a:srgbClr val="000000"/>
                          </a:solidFill>
                          <a:effectLst/>
                          <a:uFill>
                            <a:solidFill>
                              <a:srgbClr val="000000"/>
                            </a:solidFill>
                          </a:uFill>
                          <a:latin typeface="Helvetica" charset="0"/>
                          <a:ea typeface="Arial Unicode MS" charset="0"/>
                          <a:cs typeface="Arial Unicode MS" charset="0"/>
                        </a:rPr>
                        <a:t> for /</a:t>
                      </a:r>
                      <a:r>
                        <a:rPr lang="fr-FR" sz="1600" baseline="0" dirty="0" smtClean="0">
                          <a:solidFill>
                            <a:srgbClr val="000000"/>
                          </a:solidFill>
                          <a:effectLst/>
                          <a:uFill>
                            <a:solidFill>
                              <a:srgbClr val="000000"/>
                            </a:solidFill>
                          </a:uFill>
                          <a:latin typeface="Helvetica" charset="0"/>
                          <a:ea typeface="Arial Unicode MS" charset="0"/>
                          <a:cs typeface="Arial Unicode MS" charset="0"/>
                        </a:rPr>
                        <a:t> </a:t>
                      </a:r>
                      <a:r>
                        <a:rPr lang="fr-FR" sz="1600" dirty="0" err="1" smtClean="0">
                          <a:solidFill>
                            <a:srgbClr val="000000"/>
                          </a:solidFill>
                          <a:effectLst/>
                          <a:uFill>
                            <a:solidFill>
                              <a:srgbClr val="000000"/>
                            </a:solidFill>
                          </a:uFill>
                          <a:latin typeface="Helvetica" charset="0"/>
                          <a:ea typeface="Arial Unicode MS" charset="0"/>
                          <a:cs typeface="Arial Unicode MS" charset="0"/>
                        </a:rPr>
                        <a:t>very</a:t>
                      </a:r>
                      <a:r>
                        <a:rPr lang="fr-FR" sz="1600" dirty="0" smtClean="0">
                          <a:solidFill>
                            <a:srgbClr val="000000"/>
                          </a:solidFill>
                          <a:effectLst/>
                          <a:uFill>
                            <a:solidFill>
                              <a:srgbClr val="000000"/>
                            </a:solidFill>
                          </a:uFill>
                          <a:latin typeface="Helvetica" charset="0"/>
                          <a:ea typeface="Arial Unicode MS" charset="0"/>
                          <a:cs typeface="Arial Unicode MS" charset="0"/>
                        </a:rPr>
                        <a:t> </a:t>
                      </a:r>
                      <a:r>
                        <a:rPr lang="fr-FR" sz="1600" dirty="0" err="1" smtClean="0">
                          <a:solidFill>
                            <a:srgbClr val="000000"/>
                          </a:solidFill>
                          <a:effectLst/>
                          <a:uFill>
                            <a:solidFill>
                              <a:srgbClr val="000000"/>
                            </a:solidFill>
                          </a:uFill>
                          <a:latin typeface="Helvetica" charset="0"/>
                          <a:ea typeface="Arial Unicode MS" charset="0"/>
                          <a:cs typeface="Arial Unicode MS" charset="0"/>
                        </a:rPr>
                        <a:t>low</a:t>
                      </a:r>
                      <a:endParaRPr lang="en-US" sz="2400" dirty="0">
                        <a:solidFill>
                          <a:srgbClr val="000000"/>
                        </a:solidFill>
                        <a:effectLst/>
                        <a:uFill>
                          <a:solidFill>
                            <a:srgbClr val="000000"/>
                          </a:solidFill>
                        </a:uFill>
                        <a:latin typeface="Helvetica" charset="0"/>
                        <a:ea typeface="Arial Unicode MS" charset="0"/>
                        <a:cs typeface="Arial Unicode MS" charset="0"/>
                      </a:endParaRPr>
                    </a:p>
                  </a:txBody>
                  <a:tcPr marL="50800" marR="50800" marT="50800" marB="50800"/>
                </a:tc>
                <a:extLst>
                  <a:ext uri="{0D108BD9-81ED-4DB2-BD59-A6C34878D82A}">
                    <a16:rowId xmlns:a16="http://schemas.microsoft.com/office/drawing/2014/main" val="10004"/>
                  </a:ext>
                </a:extLst>
              </a:tr>
              <a:tr h="370840">
                <a:tc>
                  <a:txBody>
                    <a:bodyPr/>
                    <a:lstStyle/>
                    <a:p>
                      <a:pPr algn="ctr"/>
                      <a:r>
                        <a:rPr lang="en-US" dirty="0" smtClean="0"/>
                        <a:t>5</a:t>
                      </a:r>
                      <a:endParaRPr lang="en-US" dirty="0"/>
                    </a:p>
                  </a:txBody>
                  <a:tcPr/>
                </a:tc>
                <a:tc>
                  <a:txBody>
                    <a:bodyPr/>
                    <a:lstStyle/>
                    <a:p>
                      <a:pPr algn="ctr">
                        <a:spcAft>
                          <a:spcPts val="0"/>
                        </a:spcAft>
                      </a:pPr>
                      <a:r>
                        <a:rPr lang="fr-FR" sz="1600" dirty="0" err="1" smtClean="0">
                          <a:solidFill>
                            <a:srgbClr val="000000"/>
                          </a:solidFill>
                          <a:effectLst/>
                          <a:uFill>
                            <a:solidFill>
                              <a:srgbClr val="000000"/>
                            </a:solidFill>
                          </a:uFill>
                          <a:latin typeface="Helvetica" charset="0"/>
                          <a:ea typeface="Arial Unicode MS" charset="0"/>
                          <a:cs typeface="Arial Unicode MS" charset="0"/>
                        </a:rPr>
                        <a:t>conditional</a:t>
                      </a:r>
                      <a:r>
                        <a:rPr lang="fr-FR" sz="1600" dirty="0" smtClean="0">
                          <a:solidFill>
                            <a:srgbClr val="000000"/>
                          </a:solidFill>
                          <a:effectLst/>
                          <a:uFill>
                            <a:solidFill>
                              <a:srgbClr val="000000"/>
                            </a:solidFill>
                          </a:uFill>
                          <a:latin typeface="Helvetica" charset="0"/>
                          <a:ea typeface="Arial Unicode MS" charset="0"/>
                          <a:cs typeface="Arial Unicode MS" charset="0"/>
                        </a:rPr>
                        <a:t> for /</a:t>
                      </a:r>
                      <a:r>
                        <a:rPr lang="fr-FR" sz="1600" baseline="0" dirty="0" smtClean="0">
                          <a:solidFill>
                            <a:srgbClr val="000000"/>
                          </a:solidFill>
                          <a:effectLst/>
                          <a:uFill>
                            <a:solidFill>
                              <a:srgbClr val="000000"/>
                            </a:solidFill>
                          </a:uFill>
                          <a:latin typeface="Helvetica" charset="0"/>
                          <a:ea typeface="Arial Unicode MS" charset="0"/>
                          <a:cs typeface="Arial Unicode MS" charset="0"/>
                        </a:rPr>
                        <a:t> </a:t>
                      </a:r>
                      <a:r>
                        <a:rPr lang="fr-FR" sz="1600" dirty="0" err="1" smtClean="0">
                          <a:solidFill>
                            <a:srgbClr val="000000"/>
                          </a:solidFill>
                          <a:effectLst/>
                          <a:uFill>
                            <a:solidFill>
                              <a:srgbClr val="000000"/>
                            </a:solidFill>
                          </a:uFill>
                          <a:latin typeface="Helvetica" charset="0"/>
                          <a:ea typeface="Arial Unicode MS" charset="0"/>
                          <a:cs typeface="Arial Unicode MS" charset="0"/>
                        </a:rPr>
                        <a:t>very</a:t>
                      </a:r>
                      <a:r>
                        <a:rPr lang="fr-FR" sz="1600" dirty="0" smtClean="0">
                          <a:solidFill>
                            <a:srgbClr val="000000"/>
                          </a:solidFill>
                          <a:effectLst/>
                          <a:uFill>
                            <a:solidFill>
                              <a:srgbClr val="000000"/>
                            </a:solidFill>
                          </a:uFill>
                          <a:latin typeface="Helvetica" charset="0"/>
                          <a:ea typeface="Arial Unicode MS" charset="0"/>
                          <a:cs typeface="Arial Unicode MS" charset="0"/>
                        </a:rPr>
                        <a:t> </a:t>
                      </a:r>
                      <a:r>
                        <a:rPr lang="fr-FR" sz="1600" dirty="0" err="1" smtClean="0">
                          <a:solidFill>
                            <a:srgbClr val="000000"/>
                          </a:solidFill>
                          <a:effectLst/>
                          <a:uFill>
                            <a:solidFill>
                              <a:srgbClr val="000000"/>
                            </a:solidFill>
                          </a:uFill>
                          <a:latin typeface="Helvetica" charset="0"/>
                          <a:ea typeface="Arial Unicode MS" charset="0"/>
                          <a:cs typeface="Arial Unicode MS" charset="0"/>
                        </a:rPr>
                        <a:t>low</a:t>
                      </a:r>
                      <a:endParaRPr lang="en-US" sz="2400" dirty="0">
                        <a:solidFill>
                          <a:srgbClr val="000000"/>
                        </a:solidFill>
                        <a:effectLst/>
                        <a:uFill>
                          <a:solidFill>
                            <a:srgbClr val="000000"/>
                          </a:solidFill>
                        </a:uFill>
                        <a:latin typeface="Helvetica" charset="0"/>
                        <a:ea typeface="Arial Unicode MS" charset="0"/>
                        <a:cs typeface="Arial Unicode MS" charset="0"/>
                      </a:endParaRPr>
                    </a:p>
                  </a:txBody>
                  <a:tcPr marL="50800" marR="50800" marT="50800" marB="50800"/>
                </a:tc>
                <a:extLst>
                  <a:ext uri="{0D108BD9-81ED-4DB2-BD59-A6C34878D82A}">
                    <a16:rowId xmlns:a16="http://schemas.microsoft.com/office/drawing/2014/main" val="10005"/>
                  </a:ext>
                </a:extLst>
              </a:tr>
              <a:tr h="370840">
                <a:tc>
                  <a:txBody>
                    <a:bodyPr/>
                    <a:lstStyle/>
                    <a:p>
                      <a:pPr algn="ctr"/>
                      <a:r>
                        <a:rPr lang="en-US" dirty="0" smtClean="0"/>
                        <a:t>6</a:t>
                      </a:r>
                      <a:endParaRPr lang="en-US" dirty="0"/>
                    </a:p>
                  </a:txBody>
                  <a:tcPr/>
                </a:tc>
                <a:tc>
                  <a:txBody>
                    <a:bodyPr/>
                    <a:lstStyle/>
                    <a:p>
                      <a:pPr algn="ctr">
                        <a:spcAft>
                          <a:spcPts val="0"/>
                        </a:spcAft>
                      </a:pPr>
                      <a:r>
                        <a:rPr lang="fr-FR" sz="1600" dirty="0" err="1" smtClean="0">
                          <a:solidFill>
                            <a:srgbClr val="000000"/>
                          </a:solidFill>
                          <a:effectLst/>
                          <a:uFill>
                            <a:solidFill>
                              <a:srgbClr val="000000"/>
                            </a:solidFill>
                          </a:uFill>
                          <a:latin typeface="Helvetica" charset="0"/>
                          <a:ea typeface="Arial Unicode MS" charset="0"/>
                          <a:cs typeface="Arial Unicode MS" charset="0"/>
                        </a:rPr>
                        <a:t>conditional</a:t>
                      </a:r>
                      <a:r>
                        <a:rPr lang="fr-FR" sz="1600" dirty="0" smtClean="0">
                          <a:solidFill>
                            <a:srgbClr val="000000"/>
                          </a:solidFill>
                          <a:effectLst/>
                          <a:uFill>
                            <a:solidFill>
                              <a:srgbClr val="000000"/>
                            </a:solidFill>
                          </a:uFill>
                          <a:latin typeface="Helvetica" charset="0"/>
                          <a:ea typeface="Arial Unicode MS" charset="0"/>
                          <a:cs typeface="Arial Unicode MS" charset="0"/>
                        </a:rPr>
                        <a:t> </a:t>
                      </a:r>
                      <a:r>
                        <a:rPr lang="fr-FR" sz="1600" dirty="0" err="1" smtClean="0">
                          <a:solidFill>
                            <a:srgbClr val="FF0000"/>
                          </a:solidFill>
                          <a:effectLst/>
                          <a:uFill>
                            <a:solidFill>
                              <a:srgbClr val="000000"/>
                            </a:solidFill>
                          </a:uFill>
                          <a:latin typeface="Helvetica" charset="0"/>
                          <a:ea typeface="Arial Unicode MS" charset="0"/>
                          <a:cs typeface="Arial Unicode MS" charset="0"/>
                        </a:rPr>
                        <a:t>against</a:t>
                      </a:r>
                      <a:r>
                        <a:rPr lang="fr-FR" sz="1600" dirty="0" smtClean="0">
                          <a:solidFill>
                            <a:srgbClr val="000000"/>
                          </a:solidFill>
                          <a:effectLst/>
                          <a:uFill>
                            <a:solidFill>
                              <a:srgbClr val="000000"/>
                            </a:solidFill>
                          </a:uFill>
                          <a:latin typeface="Helvetica" charset="0"/>
                          <a:ea typeface="Arial Unicode MS" charset="0"/>
                          <a:cs typeface="Arial Unicode MS" charset="0"/>
                        </a:rPr>
                        <a:t> /</a:t>
                      </a:r>
                      <a:r>
                        <a:rPr lang="fr-FR" sz="1600" baseline="0" dirty="0" smtClean="0">
                          <a:solidFill>
                            <a:srgbClr val="000000"/>
                          </a:solidFill>
                          <a:effectLst/>
                          <a:uFill>
                            <a:solidFill>
                              <a:srgbClr val="000000"/>
                            </a:solidFill>
                          </a:uFill>
                          <a:latin typeface="Helvetica" charset="0"/>
                          <a:ea typeface="Arial Unicode MS" charset="0"/>
                          <a:cs typeface="Arial Unicode MS" charset="0"/>
                        </a:rPr>
                        <a:t> </a:t>
                      </a:r>
                      <a:r>
                        <a:rPr lang="fr-FR" sz="1600" dirty="0" err="1" smtClean="0">
                          <a:solidFill>
                            <a:srgbClr val="000000"/>
                          </a:solidFill>
                          <a:effectLst/>
                          <a:uFill>
                            <a:solidFill>
                              <a:srgbClr val="000000"/>
                            </a:solidFill>
                          </a:uFill>
                          <a:latin typeface="Helvetica" charset="0"/>
                          <a:ea typeface="Arial Unicode MS" charset="0"/>
                          <a:cs typeface="Arial Unicode MS" charset="0"/>
                        </a:rPr>
                        <a:t>very</a:t>
                      </a:r>
                      <a:r>
                        <a:rPr lang="fr-FR" sz="1600" dirty="0" smtClean="0">
                          <a:solidFill>
                            <a:srgbClr val="000000"/>
                          </a:solidFill>
                          <a:effectLst/>
                          <a:uFill>
                            <a:solidFill>
                              <a:srgbClr val="000000"/>
                            </a:solidFill>
                          </a:uFill>
                          <a:latin typeface="Helvetica" charset="0"/>
                          <a:ea typeface="Arial Unicode MS" charset="0"/>
                          <a:cs typeface="Arial Unicode MS" charset="0"/>
                        </a:rPr>
                        <a:t> </a:t>
                      </a:r>
                      <a:r>
                        <a:rPr lang="fr-FR" sz="1600" dirty="0" err="1" smtClean="0">
                          <a:solidFill>
                            <a:srgbClr val="000000"/>
                          </a:solidFill>
                          <a:effectLst/>
                          <a:uFill>
                            <a:solidFill>
                              <a:srgbClr val="000000"/>
                            </a:solidFill>
                          </a:uFill>
                          <a:latin typeface="Helvetica" charset="0"/>
                          <a:ea typeface="Arial Unicode MS" charset="0"/>
                          <a:cs typeface="Arial Unicode MS" charset="0"/>
                        </a:rPr>
                        <a:t>low</a:t>
                      </a:r>
                      <a:endParaRPr lang="en-US" sz="2400" dirty="0">
                        <a:solidFill>
                          <a:srgbClr val="000000"/>
                        </a:solidFill>
                        <a:effectLst/>
                        <a:uFill>
                          <a:solidFill>
                            <a:srgbClr val="000000"/>
                          </a:solidFill>
                        </a:uFill>
                        <a:latin typeface="Helvetica" charset="0"/>
                        <a:ea typeface="Arial Unicode MS" charset="0"/>
                        <a:cs typeface="Arial Unicode MS" charset="0"/>
                      </a:endParaRPr>
                    </a:p>
                  </a:txBody>
                  <a:tcPr marL="50800" marR="50800" marT="50800" marB="50800"/>
                </a:tc>
                <a:extLst>
                  <a:ext uri="{0D108BD9-81ED-4DB2-BD59-A6C34878D82A}">
                    <a16:rowId xmlns:a16="http://schemas.microsoft.com/office/drawing/2014/main" val="10006"/>
                  </a:ext>
                </a:extLst>
              </a:tr>
              <a:tr h="370840">
                <a:tc>
                  <a:txBody>
                    <a:bodyPr/>
                    <a:lstStyle/>
                    <a:p>
                      <a:pPr algn="ctr"/>
                      <a:r>
                        <a:rPr lang="en-US" dirty="0" smtClean="0"/>
                        <a:t>7a</a:t>
                      </a:r>
                    </a:p>
                    <a:p>
                      <a:pPr algn="ctr"/>
                      <a:r>
                        <a:rPr lang="en-US" dirty="0" smtClean="0"/>
                        <a:t>7b</a:t>
                      </a:r>
                      <a:endParaRPr lang="en-US" dirty="0"/>
                    </a:p>
                  </a:txBody>
                  <a:tcPr/>
                </a:tc>
                <a:tc>
                  <a:txBody>
                    <a:bodyPr/>
                    <a:lstStyle/>
                    <a:p>
                      <a:pPr algn="ctr">
                        <a:spcAft>
                          <a:spcPts val="0"/>
                        </a:spcAft>
                      </a:pPr>
                      <a:r>
                        <a:rPr lang="fr-FR" sz="1600" dirty="0" err="1" smtClean="0">
                          <a:solidFill>
                            <a:srgbClr val="000000"/>
                          </a:solidFill>
                          <a:effectLst/>
                          <a:uFill>
                            <a:solidFill>
                              <a:srgbClr val="000000"/>
                            </a:solidFill>
                          </a:uFill>
                          <a:latin typeface="Helvetica" charset="0"/>
                          <a:ea typeface="Arial Unicode MS" charset="0"/>
                          <a:cs typeface="Arial Unicode MS" charset="0"/>
                        </a:rPr>
                        <a:t>conditional</a:t>
                      </a:r>
                      <a:r>
                        <a:rPr lang="fr-FR" sz="1600" dirty="0" smtClean="0">
                          <a:solidFill>
                            <a:srgbClr val="000000"/>
                          </a:solidFill>
                          <a:effectLst/>
                          <a:uFill>
                            <a:solidFill>
                              <a:srgbClr val="000000"/>
                            </a:solidFill>
                          </a:uFill>
                          <a:latin typeface="Helvetica" charset="0"/>
                          <a:ea typeface="Arial Unicode MS" charset="0"/>
                          <a:cs typeface="Arial Unicode MS" charset="0"/>
                        </a:rPr>
                        <a:t> for /</a:t>
                      </a:r>
                      <a:r>
                        <a:rPr lang="fr-FR" sz="1600" baseline="0" dirty="0" smtClean="0">
                          <a:solidFill>
                            <a:srgbClr val="000000"/>
                          </a:solidFill>
                          <a:effectLst/>
                          <a:uFill>
                            <a:solidFill>
                              <a:srgbClr val="000000"/>
                            </a:solidFill>
                          </a:uFill>
                          <a:latin typeface="Helvetica" charset="0"/>
                          <a:ea typeface="Arial Unicode MS" charset="0"/>
                          <a:cs typeface="Arial Unicode MS" charset="0"/>
                        </a:rPr>
                        <a:t> </a:t>
                      </a:r>
                      <a:r>
                        <a:rPr lang="fr-FR" sz="1600" dirty="0" err="1" smtClean="0">
                          <a:solidFill>
                            <a:srgbClr val="000000"/>
                          </a:solidFill>
                          <a:effectLst/>
                          <a:uFill>
                            <a:solidFill>
                              <a:srgbClr val="000000"/>
                            </a:solidFill>
                          </a:uFill>
                          <a:latin typeface="Helvetica" charset="0"/>
                          <a:ea typeface="Arial Unicode MS" charset="0"/>
                          <a:cs typeface="Arial Unicode MS" charset="0"/>
                        </a:rPr>
                        <a:t>very</a:t>
                      </a:r>
                      <a:r>
                        <a:rPr lang="fr-FR" sz="1600" dirty="0" smtClean="0">
                          <a:solidFill>
                            <a:srgbClr val="000000"/>
                          </a:solidFill>
                          <a:effectLst/>
                          <a:uFill>
                            <a:solidFill>
                              <a:srgbClr val="000000"/>
                            </a:solidFill>
                          </a:uFill>
                          <a:latin typeface="Helvetica" charset="0"/>
                          <a:ea typeface="Arial Unicode MS" charset="0"/>
                          <a:cs typeface="Arial Unicode MS" charset="0"/>
                        </a:rPr>
                        <a:t> </a:t>
                      </a:r>
                      <a:r>
                        <a:rPr lang="fr-FR" sz="1600" dirty="0" err="1" smtClean="0">
                          <a:solidFill>
                            <a:srgbClr val="000000"/>
                          </a:solidFill>
                          <a:effectLst/>
                          <a:uFill>
                            <a:solidFill>
                              <a:srgbClr val="000000"/>
                            </a:solidFill>
                          </a:uFill>
                          <a:latin typeface="Helvetica" charset="0"/>
                          <a:ea typeface="Arial Unicode MS" charset="0"/>
                          <a:cs typeface="Arial Unicode MS" charset="0"/>
                        </a:rPr>
                        <a:t>low</a:t>
                      </a:r>
                      <a:endParaRPr lang="en-US" sz="2400" dirty="0" smtClean="0">
                        <a:solidFill>
                          <a:srgbClr val="000000"/>
                        </a:solidFill>
                        <a:effectLst/>
                        <a:uFill>
                          <a:solidFill>
                            <a:srgbClr val="000000"/>
                          </a:solidFill>
                        </a:uFill>
                        <a:latin typeface="Helvetica" charset="0"/>
                        <a:ea typeface="Arial Unicode MS" charset="0"/>
                        <a:cs typeface="Arial Unicode MS" charset="0"/>
                      </a:endParaRPr>
                    </a:p>
                    <a:p>
                      <a:pPr algn="ctr">
                        <a:spcAft>
                          <a:spcPts val="0"/>
                        </a:spcAft>
                      </a:pPr>
                      <a:r>
                        <a:rPr lang="en-US" sz="1600" dirty="0" smtClean="0">
                          <a:solidFill>
                            <a:srgbClr val="000000"/>
                          </a:solidFill>
                          <a:effectLst/>
                          <a:uFill>
                            <a:solidFill>
                              <a:srgbClr val="000000"/>
                            </a:solidFill>
                          </a:uFill>
                          <a:latin typeface="Helvetica" charset="0"/>
                          <a:ea typeface="Arial Unicode MS" charset="0"/>
                          <a:cs typeface="Arial Unicode MS" charset="0"/>
                        </a:rPr>
                        <a:t>S</a:t>
                      </a:r>
                      <a:r>
                        <a:rPr lang="fr-FR" sz="1600" dirty="0" err="1" smtClean="0">
                          <a:solidFill>
                            <a:srgbClr val="000000"/>
                          </a:solidFill>
                          <a:effectLst/>
                          <a:uFill>
                            <a:solidFill>
                              <a:srgbClr val="000000"/>
                            </a:solidFill>
                          </a:uFill>
                          <a:latin typeface="Helvetica" charset="0"/>
                          <a:ea typeface="Arial Unicode MS" charset="0"/>
                          <a:cs typeface="Arial Unicode MS" charset="0"/>
                        </a:rPr>
                        <a:t>trong</a:t>
                      </a:r>
                      <a:r>
                        <a:rPr lang="fr-FR" sz="1600" dirty="0" smtClean="0">
                          <a:solidFill>
                            <a:srgbClr val="000000"/>
                          </a:solidFill>
                          <a:effectLst/>
                          <a:uFill>
                            <a:solidFill>
                              <a:srgbClr val="000000"/>
                            </a:solidFill>
                          </a:uFill>
                          <a:latin typeface="Helvetica" charset="0"/>
                          <a:ea typeface="Arial Unicode MS" charset="0"/>
                          <a:cs typeface="Arial Unicode MS" charset="0"/>
                        </a:rPr>
                        <a:t> for /</a:t>
                      </a:r>
                      <a:r>
                        <a:rPr lang="fr-FR" sz="1600" baseline="0" dirty="0" smtClean="0">
                          <a:solidFill>
                            <a:srgbClr val="000000"/>
                          </a:solidFill>
                          <a:effectLst/>
                          <a:uFill>
                            <a:solidFill>
                              <a:srgbClr val="000000"/>
                            </a:solidFill>
                          </a:uFill>
                          <a:latin typeface="Helvetica" charset="0"/>
                          <a:ea typeface="Arial Unicode MS" charset="0"/>
                          <a:cs typeface="Arial Unicode MS" charset="0"/>
                        </a:rPr>
                        <a:t> </a:t>
                      </a:r>
                      <a:r>
                        <a:rPr lang="fr-FR" sz="1600" dirty="0" err="1" smtClean="0">
                          <a:solidFill>
                            <a:srgbClr val="000000"/>
                          </a:solidFill>
                          <a:effectLst/>
                          <a:uFill>
                            <a:solidFill>
                              <a:srgbClr val="000000"/>
                            </a:solidFill>
                          </a:uFill>
                          <a:latin typeface="Helvetica" charset="0"/>
                          <a:ea typeface="Arial Unicode MS" charset="0"/>
                          <a:cs typeface="Arial Unicode MS" charset="0"/>
                        </a:rPr>
                        <a:t>very</a:t>
                      </a:r>
                      <a:r>
                        <a:rPr lang="fr-FR" sz="1600" dirty="0" smtClean="0">
                          <a:solidFill>
                            <a:srgbClr val="000000"/>
                          </a:solidFill>
                          <a:effectLst/>
                          <a:uFill>
                            <a:solidFill>
                              <a:srgbClr val="000000"/>
                            </a:solidFill>
                          </a:uFill>
                          <a:latin typeface="Helvetica" charset="0"/>
                          <a:ea typeface="Arial Unicode MS" charset="0"/>
                          <a:cs typeface="Arial Unicode MS" charset="0"/>
                        </a:rPr>
                        <a:t> </a:t>
                      </a:r>
                      <a:r>
                        <a:rPr lang="fr-FR" sz="1600" dirty="0" err="1" smtClean="0">
                          <a:solidFill>
                            <a:srgbClr val="000000"/>
                          </a:solidFill>
                          <a:effectLst/>
                          <a:uFill>
                            <a:solidFill>
                              <a:srgbClr val="000000"/>
                            </a:solidFill>
                          </a:uFill>
                          <a:latin typeface="Helvetica" charset="0"/>
                          <a:ea typeface="Arial Unicode MS" charset="0"/>
                          <a:cs typeface="Arial Unicode MS" charset="0"/>
                        </a:rPr>
                        <a:t>low</a:t>
                      </a:r>
                      <a:endParaRPr lang="en-US" sz="2400" dirty="0" smtClean="0">
                        <a:solidFill>
                          <a:srgbClr val="000000"/>
                        </a:solidFill>
                        <a:effectLst/>
                        <a:uFill>
                          <a:solidFill>
                            <a:srgbClr val="000000"/>
                          </a:solidFill>
                        </a:uFill>
                        <a:latin typeface="Helvetica" charset="0"/>
                        <a:ea typeface="Arial Unicode MS" charset="0"/>
                        <a:cs typeface="Arial Unicode MS" charset="0"/>
                      </a:endParaRPr>
                    </a:p>
                  </a:txBody>
                  <a:tcPr marL="50800" marR="50800" marT="50800" marB="50800"/>
                </a:tc>
                <a:extLst>
                  <a:ext uri="{0D108BD9-81ED-4DB2-BD59-A6C34878D82A}">
                    <a16:rowId xmlns:a16="http://schemas.microsoft.com/office/drawing/2014/main" val="10007"/>
                  </a:ext>
                </a:extLst>
              </a:tr>
              <a:tr h="370840">
                <a:tc>
                  <a:txBody>
                    <a:bodyPr/>
                    <a:lstStyle/>
                    <a:p>
                      <a:pPr algn="ctr"/>
                      <a:r>
                        <a:rPr lang="en-US" dirty="0" smtClean="0"/>
                        <a:t>8</a:t>
                      </a:r>
                      <a:endParaRPr lang="en-US" dirty="0"/>
                    </a:p>
                  </a:txBody>
                  <a:tcPr/>
                </a:tc>
                <a:tc>
                  <a:txBody>
                    <a:bodyPr/>
                    <a:lstStyle/>
                    <a:p>
                      <a:pPr algn="ctr">
                        <a:spcAft>
                          <a:spcPts val="0"/>
                        </a:spcAft>
                      </a:pPr>
                      <a:r>
                        <a:rPr lang="fr-FR" sz="1600" dirty="0" err="1" smtClean="0">
                          <a:solidFill>
                            <a:srgbClr val="000000"/>
                          </a:solidFill>
                          <a:effectLst/>
                          <a:uFill>
                            <a:solidFill>
                              <a:srgbClr val="000000"/>
                            </a:solidFill>
                          </a:uFill>
                          <a:latin typeface="Helvetica" charset="0"/>
                          <a:ea typeface="Arial Unicode MS" charset="0"/>
                          <a:cs typeface="Arial Unicode MS" charset="0"/>
                        </a:rPr>
                        <a:t>conditional</a:t>
                      </a:r>
                      <a:r>
                        <a:rPr lang="fr-FR" sz="1600" dirty="0" smtClean="0">
                          <a:solidFill>
                            <a:srgbClr val="000000"/>
                          </a:solidFill>
                          <a:effectLst/>
                          <a:uFill>
                            <a:solidFill>
                              <a:srgbClr val="000000"/>
                            </a:solidFill>
                          </a:uFill>
                          <a:latin typeface="Helvetica" charset="0"/>
                          <a:ea typeface="Arial Unicode MS" charset="0"/>
                          <a:cs typeface="Arial Unicode MS" charset="0"/>
                        </a:rPr>
                        <a:t> for /</a:t>
                      </a:r>
                      <a:r>
                        <a:rPr lang="fr-FR" sz="1600" baseline="0" dirty="0" smtClean="0">
                          <a:solidFill>
                            <a:srgbClr val="000000"/>
                          </a:solidFill>
                          <a:effectLst/>
                          <a:uFill>
                            <a:solidFill>
                              <a:srgbClr val="000000"/>
                            </a:solidFill>
                          </a:uFill>
                          <a:latin typeface="Helvetica" charset="0"/>
                          <a:ea typeface="Arial Unicode MS" charset="0"/>
                          <a:cs typeface="Arial Unicode MS" charset="0"/>
                        </a:rPr>
                        <a:t> </a:t>
                      </a:r>
                      <a:r>
                        <a:rPr lang="fr-FR" sz="1600" dirty="0" err="1" smtClean="0">
                          <a:solidFill>
                            <a:srgbClr val="000000"/>
                          </a:solidFill>
                          <a:effectLst/>
                          <a:uFill>
                            <a:solidFill>
                              <a:srgbClr val="000000"/>
                            </a:solidFill>
                          </a:uFill>
                          <a:latin typeface="Helvetica" charset="0"/>
                          <a:ea typeface="Arial Unicode MS" charset="0"/>
                          <a:cs typeface="Arial Unicode MS" charset="0"/>
                        </a:rPr>
                        <a:t>very</a:t>
                      </a:r>
                      <a:r>
                        <a:rPr lang="fr-FR" sz="1600" dirty="0" smtClean="0">
                          <a:solidFill>
                            <a:srgbClr val="000000"/>
                          </a:solidFill>
                          <a:effectLst/>
                          <a:uFill>
                            <a:solidFill>
                              <a:srgbClr val="000000"/>
                            </a:solidFill>
                          </a:uFill>
                          <a:latin typeface="Helvetica" charset="0"/>
                          <a:ea typeface="Arial Unicode MS" charset="0"/>
                          <a:cs typeface="Arial Unicode MS" charset="0"/>
                        </a:rPr>
                        <a:t> </a:t>
                      </a:r>
                      <a:r>
                        <a:rPr lang="fr-FR" sz="1600" dirty="0" err="1" smtClean="0">
                          <a:solidFill>
                            <a:srgbClr val="000000"/>
                          </a:solidFill>
                          <a:effectLst/>
                          <a:uFill>
                            <a:solidFill>
                              <a:srgbClr val="000000"/>
                            </a:solidFill>
                          </a:uFill>
                          <a:latin typeface="Helvetica" charset="0"/>
                          <a:ea typeface="Arial Unicode MS" charset="0"/>
                          <a:cs typeface="Arial Unicode MS" charset="0"/>
                        </a:rPr>
                        <a:t>low</a:t>
                      </a:r>
                      <a:endParaRPr lang="en-US" sz="2400" dirty="0">
                        <a:solidFill>
                          <a:srgbClr val="000000"/>
                        </a:solidFill>
                        <a:effectLst/>
                        <a:uFill>
                          <a:solidFill>
                            <a:srgbClr val="000000"/>
                          </a:solidFill>
                        </a:uFill>
                        <a:latin typeface="Helvetica" charset="0"/>
                        <a:ea typeface="Arial Unicode MS" charset="0"/>
                        <a:cs typeface="Arial Unicode MS" charset="0"/>
                      </a:endParaRPr>
                    </a:p>
                  </a:txBody>
                  <a:tcPr marL="50800" marR="50800" marT="50800" marB="50800"/>
                </a:tc>
                <a:extLst>
                  <a:ext uri="{0D108BD9-81ED-4DB2-BD59-A6C34878D82A}">
                    <a16:rowId xmlns:a16="http://schemas.microsoft.com/office/drawing/2014/main" val="10008"/>
                  </a:ext>
                </a:extLst>
              </a:tr>
              <a:tr h="370840">
                <a:tc>
                  <a:txBody>
                    <a:bodyPr/>
                    <a:lstStyle/>
                    <a:p>
                      <a:pPr algn="ctr"/>
                      <a:r>
                        <a:rPr lang="en-US" dirty="0" smtClean="0"/>
                        <a:t>9</a:t>
                      </a:r>
                      <a:endParaRPr lang="en-US" dirty="0"/>
                    </a:p>
                  </a:txBody>
                  <a:tcPr/>
                </a:tc>
                <a:tc>
                  <a:txBody>
                    <a:bodyPr/>
                    <a:lstStyle/>
                    <a:p>
                      <a:pPr algn="ctr">
                        <a:spcAft>
                          <a:spcPts val="0"/>
                        </a:spcAft>
                      </a:pPr>
                      <a:r>
                        <a:rPr lang="fr-FR" sz="1600" dirty="0" err="1" smtClean="0">
                          <a:solidFill>
                            <a:srgbClr val="000000"/>
                          </a:solidFill>
                          <a:effectLst/>
                          <a:uFill>
                            <a:solidFill>
                              <a:srgbClr val="000000"/>
                            </a:solidFill>
                          </a:uFill>
                          <a:latin typeface="Helvetica" charset="0"/>
                          <a:ea typeface="Arial Unicode MS" charset="0"/>
                          <a:cs typeface="Arial Unicode MS" charset="0"/>
                        </a:rPr>
                        <a:t>neutral</a:t>
                      </a:r>
                      <a:r>
                        <a:rPr lang="fr-FR" sz="1600" dirty="0" smtClean="0">
                          <a:solidFill>
                            <a:srgbClr val="000000"/>
                          </a:solidFill>
                          <a:effectLst/>
                          <a:uFill>
                            <a:solidFill>
                              <a:srgbClr val="000000"/>
                            </a:solidFill>
                          </a:uFill>
                          <a:latin typeface="Helvetica" charset="0"/>
                          <a:ea typeface="Arial Unicode MS" charset="0"/>
                          <a:cs typeface="Arial Unicode MS" charset="0"/>
                        </a:rPr>
                        <a:t> /</a:t>
                      </a:r>
                      <a:r>
                        <a:rPr lang="fr-FR" sz="1600" baseline="0" dirty="0" smtClean="0">
                          <a:solidFill>
                            <a:srgbClr val="000000"/>
                          </a:solidFill>
                          <a:effectLst/>
                          <a:uFill>
                            <a:solidFill>
                              <a:srgbClr val="000000"/>
                            </a:solidFill>
                          </a:uFill>
                          <a:latin typeface="Helvetica" charset="0"/>
                          <a:ea typeface="Arial Unicode MS" charset="0"/>
                          <a:cs typeface="Arial Unicode MS" charset="0"/>
                        </a:rPr>
                        <a:t> </a:t>
                      </a:r>
                      <a:r>
                        <a:rPr lang="fr-FR" sz="1600" dirty="0" err="1" smtClean="0">
                          <a:solidFill>
                            <a:srgbClr val="000000"/>
                          </a:solidFill>
                          <a:effectLst/>
                          <a:uFill>
                            <a:solidFill>
                              <a:srgbClr val="000000"/>
                            </a:solidFill>
                          </a:uFill>
                          <a:latin typeface="Helvetica" charset="0"/>
                          <a:ea typeface="Arial Unicode MS" charset="0"/>
                          <a:cs typeface="Arial Unicode MS" charset="0"/>
                        </a:rPr>
                        <a:t>very</a:t>
                      </a:r>
                      <a:r>
                        <a:rPr lang="fr-FR" sz="1600" dirty="0" smtClean="0">
                          <a:solidFill>
                            <a:srgbClr val="000000"/>
                          </a:solidFill>
                          <a:effectLst/>
                          <a:uFill>
                            <a:solidFill>
                              <a:srgbClr val="000000"/>
                            </a:solidFill>
                          </a:uFill>
                          <a:latin typeface="Helvetica" charset="0"/>
                          <a:ea typeface="Arial Unicode MS" charset="0"/>
                          <a:cs typeface="Arial Unicode MS" charset="0"/>
                        </a:rPr>
                        <a:t> </a:t>
                      </a:r>
                      <a:r>
                        <a:rPr lang="fr-FR" sz="1600" dirty="0" err="1" smtClean="0">
                          <a:solidFill>
                            <a:srgbClr val="000000"/>
                          </a:solidFill>
                          <a:effectLst/>
                          <a:uFill>
                            <a:solidFill>
                              <a:srgbClr val="000000"/>
                            </a:solidFill>
                          </a:uFill>
                          <a:latin typeface="Helvetica" charset="0"/>
                          <a:ea typeface="Arial Unicode MS" charset="0"/>
                          <a:cs typeface="Arial Unicode MS" charset="0"/>
                        </a:rPr>
                        <a:t>low</a:t>
                      </a:r>
                      <a:endParaRPr lang="en-US" sz="2400" dirty="0">
                        <a:solidFill>
                          <a:srgbClr val="000000"/>
                        </a:solidFill>
                        <a:effectLst/>
                        <a:uFill>
                          <a:solidFill>
                            <a:srgbClr val="000000"/>
                          </a:solidFill>
                        </a:uFill>
                        <a:latin typeface="Helvetica" charset="0"/>
                        <a:ea typeface="Arial Unicode MS" charset="0"/>
                        <a:cs typeface="Arial Unicode MS" charset="0"/>
                      </a:endParaRPr>
                    </a:p>
                  </a:txBody>
                  <a:tcPr marL="50800" marR="50800" marT="50800" marB="50800"/>
                </a:tc>
                <a:extLst>
                  <a:ext uri="{0D108BD9-81ED-4DB2-BD59-A6C34878D82A}">
                    <a16:rowId xmlns:a16="http://schemas.microsoft.com/office/drawing/2014/main" val="10009"/>
                  </a:ext>
                </a:extLst>
              </a:tr>
              <a:tr h="370840">
                <a:tc>
                  <a:txBody>
                    <a:bodyPr/>
                    <a:lstStyle/>
                    <a:p>
                      <a:pPr algn="ctr"/>
                      <a:r>
                        <a:rPr lang="en-US" dirty="0" smtClean="0"/>
                        <a:t>10</a:t>
                      </a:r>
                      <a:endParaRPr lang="en-US" dirty="0"/>
                    </a:p>
                  </a:txBody>
                  <a:tcPr/>
                </a:tc>
                <a:tc>
                  <a:txBody>
                    <a:bodyPr/>
                    <a:lstStyle/>
                    <a:p>
                      <a:pPr algn="ctr">
                        <a:spcAft>
                          <a:spcPts val="0"/>
                        </a:spcAft>
                      </a:pPr>
                      <a:r>
                        <a:rPr lang="fr-FR" sz="1600" dirty="0" err="1" smtClean="0">
                          <a:solidFill>
                            <a:srgbClr val="000000"/>
                          </a:solidFill>
                          <a:effectLst/>
                          <a:uFill>
                            <a:solidFill>
                              <a:srgbClr val="000000"/>
                            </a:solidFill>
                          </a:uFill>
                          <a:latin typeface="Helvetica" charset="0"/>
                          <a:ea typeface="Arial Unicode MS" charset="0"/>
                          <a:cs typeface="Arial Unicode MS" charset="0"/>
                        </a:rPr>
                        <a:t>conditional</a:t>
                      </a:r>
                      <a:r>
                        <a:rPr lang="fr-FR" sz="1600" dirty="0" smtClean="0">
                          <a:solidFill>
                            <a:srgbClr val="000000"/>
                          </a:solidFill>
                          <a:effectLst/>
                          <a:uFill>
                            <a:solidFill>
                              <a:srgbClr val="000000"/>
                            </a:solidFill>
                          </a:uFill>
                          <a:latin typeface="Helvetica" charset="0"/>
                          <a:ea typeface="Arial Unicode MS" charset="0"/>
                          <a:cs typeface="Arial Unicode MS" charset="0"/>
                        </a:rPr>
                        <a:t> for /</a:t>
                      </a:r>
                      <a:r>
                        <a:rPr lang="fr-FR" sz="1600" baseline="0" dirty="0" smtClean="0">
                          <a:solidFill>
                            <a:srgbClr val="000000"/>
                          </a:solidFill>
                          <a:effectLst/>
                          <a:uFill>
                            <a:solidFill>
                              <a:srgbClr val="000000"/>
                            </a:solidFill>
                          </a:uFill>
                          <a:latin typeface="Helvetica" charset="0"/>
                          <a:ea typeface="Arial Unicode MS" charset="0"/>
                          <a:cs typeface="Arial Unicode MS" charset="0"/>
                        </a:rPr>
                        <a:t> </a:t>
                      </a:r>
                      <a:r>
                        <a:rPr lang="fr-FR" sz="1600" dirty="0" err="1" smtClean="0">
                          <a:solidFill>
                            <a:srgbClr val="000000"/>
                          </a:solidFill>
                          <a:effectLst/>
                          <a:uFill>
                            <a:solidFill>
                              <a:srgbClr val="000000"/>
                            </a:solidFill>
                          </a:uFill>
                          <a:latin typeface="Helvetica" charset="0"/>
                          <a:ea typeface="Arial Unicode MS" charset="0"/>
                          <a:cs typeface="Arial Unicode MS" charset="0"/>
                        </a:rPr>
                        <a:t>very</a:t>
                      </a:r>
                      <a:r>
                        <a:rPr lang="fr-FR" sz="1600" dirty="0" smtClean="0">
                          <a:solidFill>
                            <a:srgbClr val="000000"/>
                          </a:solidFill>
                          <a:effectLst/>
                          <a:uFill>
                            <a:solidFill>
                              <a:srgbClr val="000000"/>
                            </a:solidFill>
                          </a:uFill>
                          <a:latin typeface="Helvetica" charset="0"/>
                          <a:ea typeface="Arial Unicode MS" charset="0"/>
                          <a:cs typeface="Arial Unicode MS" charset="0"/>
                        </a:rPr>
                        <a:t> </a:t>
                      </a:r>
                      <a:r>
                        <a:rPr lang="fr-FR" sz="1600" dirty="0" err="1" smtClean="0">
                          <a:solidFill>
                            <a:srgbClr val="000000"/>
                          </a:solidFill>
                          <a:effectLst/>
                          <a:uFill>
                            <a:solidFill>
                              <a:srgbClr val="000000"/>
                            </a:solidFill>
                          </a:uFill>
                          <a:latin typeface="Helvetica" charset="0"/>
                          <a:ea typeface="Arial Unicode MS" charset="0"/>
                          <a:cs typeface="Arial Unicode MS" charset="0"/>
                        </a:rPr>
                        <a:t>low</a:t>
                      </a:r>
                      <a:endParaRPr lang="en-US" sz="2400" dirty="0">
                        <a:solidFill>
                          <a:srgbClr val="000000"/>
                        </a:solidFill>
                        <a:effectLst/>
                        <a:uFill>
                          <a:solidFill>
                            <a:srgbClr val="000000"/>
                          </a:solidFill>
                        </a:uFill>
                        <a:latin typeface="Helvetica" charset="0"/>
                        <a:ea typeface="Arial Unicode MS" charset="0"/>
                        <a:cs typeface="Arial Unicode MS" charset="0"/>
                      </a:endParaRPr>
                    </a:p>
                  </a:txBody>
                  <a:tcPr marL="50800" marR="50800" marT="50800" marB="50800"/>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580223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lstStyle/>
          <a:p>
            <a:r>
              <a:rPr lang="en-US" dirty="0" smtClean="0"/>
              <a:t>EBG can be issued in the field of rare disease without necessarily ending in a crowd of weak recommendation and very low quality evidence</a:t>
            </a:r>
          </a:p>
          <a:p>
            <a:endParaRPr lang="en-US" dirty="0"/>
          </a:p>
          <a:p>
            <a:r>
              <a:rPr lang="en-US" dirty="0" smtClean="0"/>
              <a:t>Involvement of panel expert very critical</a:t>
            </a:r>
          </a:p>
          <a:p>
            <a:endParaRPr lang="en-US" dirty="0"/>
          </a:p>
          <a:p>
            <a:r>
              <a:rPr lang="en-US" dirty="0" smtClean="0"/>
              <a:t>Don’t stop at published RCT-based evidence</a:t>
            </a:r>
          </a:p>
          <a:p>
            <a:endParaRPr lang="en-US" dirty="0"/>
          </a:p>
          <a:p>
            <a:r>
              <a:rPr lang="en-US" dirty="0" smtClean="0"/>
              <a:t>GRADE </a:t>
            </a:r>
            <a:r>
              <a:rPr lang="en-US" i="1" dirty="0" smtClean="0">
                <a:solidFill>
                  <a:srgbClr val="FF0000"/>
                </a:solidFill>
              </a:rPr>
              <a:t>can</a:t>
            </a:r>
            <a:r>
              <a:rPr lang="en-US" dirty="0" smtClean="0"/>
              <a:t> support the process</a:t>
            </a:r>
            <a:endParaRPr lang="en-US" dirty="0"/>
          </a:p>
        </p:txBody>
      </p:sp>
    </p:spTree>
    <p:extLst>
      <p:ext uri="{BB962C8B-B14F-4D97-AF65-F5344CB8AC3E}">
        <p14:creationId xmlns:p14="http://schemas.microsoft.com/office/powerpoint/2010/main" val="17216559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7" name="image1.png"/>
          <p:cNvPicPr>
            <a:picLocks noChangeAspect="1"/>
          </p:cNvPicPr>
          <p:nvPr/>
        </p:nvPicPr>
        <p:blipFill>
          <a:blip r:embed="rId2">
            <a:extLst/>
          </a:blip>
          <a:stretch>
            <a:fillRect/>
          </a:stretch>
        </p:blipFill>
        <p:spPr>
          <a:xfrm>
            <a:off x="276044" y="5448134"/>
            <a:ext cx="2104847" cy="1175991"/>
          </a:xfrm>
          <a:prstGeom prst="rect">
            <a:avLst/>
          </a:prstGeom>
          <a:ln w="12700">
            <a:miter lim="400000"/>
          </a:ln>
        </p:spPr>
      </p:pic>
      <p:pic>
        <p:nvPicPr>
          <p:cNvPr id="498" name="image2.png"/>
          <p:cNvPicPr>
            <a:picLocks noChangeAspect="1"/>
          </p:cNvPicPr>
          <p:nvPr/>
        </p:nvPicPr>
        <p:blipFill>
          <a:blip r:embed="rId3">
            <a:extLst/>
          </a:blip>
          <a:stretch>
            <a:fillRect/>
          </a:stretch>
        </p:blipFill>
        <p:spPr>
          <a:xfrm>
            <a:off x="7130015" y="5659077"/>
            <a:ext cx="1802352" cy="996423"/>
          </a:xfrm>
          <a:prstGeom prst="rect">
            <a:avLst/>
          </a:prstGeom>
          <a:ln w="12700">
            <a:miter lim="400000"/>
          </a:ln>
        </p:spPr>
      </p:pic>
      <p:sp>
        <p:nvSpPr>
          <p:cNvPr id="499" name="Shape 499"/>
          <p:cNvSpPr/>
          <p:nvPr/>
        </p:nvSpPr>
        <p:spPr>
          <a:xfrm>
            <a:off x="3387445" y="133491"/>
            <a:ext cx="2369107" cy="523216"/>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lvl1pPr>
              <a:defRPr sz="2800">
                <a:latin typeface="Arial"/>
                <a:ea typeface="Arial"/>
                <a:cs typeface="Arial"/>
                <a:sym typeface="Arial"/>
              </a:defRPr>
            </a:lvl1pPr>
          </a:lstStyle>
          <a:p>
            <a:pPr>
              <a:defRPr>
                <a:latin typeface="+mj-lt"/>
                <a:ea typeface="+mj-ea"/>
                <a:cs typeface="+mj-cs"/>
                <a:sym typeface="Calibri"/>
              </a:defRPr>
            </a:pPr>
            <a:r>
              <a:rPr lang="en-CA" dirty="0" smtClean="0">
                <a:latin typeface="Arial"/>
                <a:ea typeface="Arial"/>
                <a:cs typeface="Arial"/>
                <a:sym typeface="Arial"/>
              </a:rPr>
              <a:t>CAPS - </a:t>
            </a:r>
            <a:r>
              <a:rPr dirty="0" smtClean="0">
                <a:latin typeface="Arial"/>
                <a:ea typeface="Arial"/>
                <a:cs typeface="Arial"/>
                <a:sym typeface="Arial"/>
              </a:rPr>
              <a:t>Panel</a:t>
            </a:r>
            <a:endParaRPr dirty="0">
              <a:latin typeface="Arial"/>
              <a:ea typeface="Arial"/>
              <a:cs typeface="Arial"/>
              <a:sym typeface="Arial"/>
            </a:endParaRPr>
          </a:p>
        </p:txBody>
      </p:sp>
      <p:sp>
        <p:nvSpPr>
          <p:cNvPr id="500" name="Shape 500"/>
          <p:cNvSpPr/>
          <p:nvPr/>
        </p:nvSpPr>
        <p:spPr>
          <a:xfrm>
            <a:off x="744268" y="678599"/>
            <a:ext cx="3905409" cy="2524022"/>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a:defRPr sz="1400">
                <a:latin typeface="Arial"/>
                <a:ea typeface="Arial"/>
                <a:cs typeface="Arial"/>
                <a:sym typeface="Arial"/>
              </a:defRPr>
            </a:pPr>
            <a:r>
              <a:t>Dr. Ricard Cervera (Barcelona)</a:t>
            </a:r>
          </a:p>
          <a:p>
            <a:pPr>
              <a:defRPr sz="1400">
                <a:latin typeface="Arial"/>
                <a:ea typeface="Arial"/>
                <a:cs typeface="Arial"/>
                <a:sym typeface="Arial"/>
              </a:defRPr>
            </a:pPr>
            <a:r>
              <a:t>Dr. Ignasi Rodriguez Pinto (Barcelona)</a:t>
            </a:r>
          </a:p>
          <a:p>
            <a:pPr>
              <a:defRPr sz="1400">
                <a:latin typeface="Arial"/>
                <a:ea typeface="Arial"/>
                <a:cs typeface="Arial"/>
                <a:sym typeface="Arial"/>
              </a:defRPr>
            </a:pPr>
            <a:r>
              <a:t>Dr. Gerard Espinosa (Barcelona)</a:t>
            </a:r>
          </a:p>
          <a:p>
            <a:pPr>
              <a:defRPr sz="1400">
                <a:latin typeface="Arial"/>
                <a:ea typeface="Arial"/>
                <a:cs typeface="Arial"/>
                <a:sym typeface="Arial"/>
              </a:defRPr>
            </a:pPr>
            <a:r>
              <a:t>Dr. Munther Khamashta (London, UK)</a:t>
            </a:r>
          </a:p>
          <a:p>
            <a:pPr>
              <a:defRPr sz="1400">
                <a:latin typeface="Arial"/>
                <a:ea typeface="Arial"/>
                <a:cs typeface="Arial"/>
                <a:sym typeface="Arial"/>
              </a:defRPr>
            </a:pPr>
            <a:r>
              <a:t>Dr. Francesco Dentali (Insubria, Italy)</a:t>
            </a:r>
          </a:p>
          <a:p>
            <a:pPr>
              <a:defRPr sz="1400">
                <a:latin typeface="Arial"/>
                <a:ea typeface="Arial"/>
                <a:cs typeface="Arial"/>
                <a:sym typeface="Arial"/>
              </a:defRPr>
            </a:pPr>
            <a:r>
              <a:t>Dr. Vittorio Pengo (Padua, Italy)</a:t>
            </a:r>
          </a:p>
          <a:p>
            <a:pPr>
              <a:defRPr sz="1400">
                <a:latin typeface="Arial"/>
                <a:ea typeface="Arial"/>
                <a:cs typeface="Arial"/>
                <a:sym typeface="Arial"/>
              </a:defRPr>
            </a:pPr>
            <a:r>
              <a:t>Dr. Doruk Erkan (New York)</a:t>
            </a:r>
          </a:p>
          <a:p>
            <a:pPr>
              <a:defRPr sz="1400">
                <a:latin typeface="Arial"/>
                <a:ea typeface="Arial"/>
                <a:cs typeface="Arial"/>
                <a:sym typeface="Arial"/>
              </a:defRPr>
            </a:pPr>
            <a:r>
              <a:t>Dr. Jacob Rand (New York)</a:t>
            </a:r>
          </a:p>
          <a:p>
            <a:pPr>
              <a:defRPr sz="1400">
                <a:latin typeface="Arial"/>
                <a:ea typeface="Arial"/>
                <a:cs typeface="Arial"/>
                <a:sym typeface="Arial"/>
              </a:defRPr>
            </a:pPr>
            <a:r>
              <a:t>Dr. Sarah O'Brien (Columbus, Ohio)</a:t>
            </a:r>
          </a:p>
          <a:p>
            <a:pPr>
              <a:defRPr sz="1400">
                <a:latin typeface="Arial"/>
                <a:ea typeface="Arial"/>
                <a:cs typeface="Arial"/>
                <a:sym typeface="Arial"/>
              </a:defRPr>
            </a:pPr>
            <a:r>
              <a:t>Dr. Marc Carrier (Ottawa, Canada)</a:t>
            </a:r>
          </a:p>
          <a:p>
            <a:pPr>
              <a:defRPr sz="1400">
                <a:latin typeface="Arial"/>
                <a:ea typeface="Arial"/>
                <a:cs typeface="Arial"/>
                <a:sym typeface="Arial"/>
              </a:defRPr>
            </a:pPr>
            <a:r>
              <a:t>Dr. Mark Crowther (Hamilton, Canada)</a:t>
            </a:r>
          </a:p>
        </p:txBody>
      </p:sp>
      <p:sp>
        <p:nvSpPr>
          <p:cNvPr id="501" name="Shape 501"/>
          <p:cNvSpPr/>
          <p:nvPr/>
        </p:nvSpPr>
        <p:spPr>
          <a:xfrm>
            <a:off x="3225151" y="3693995"/>
            <a:ext cx="2693698" cy="695223"/>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p>
            <a:pPr>
              <a:defRPr sz="1400">
                <a:latin typeface="Arial"/>
                <a:ea typeface="Arial"/>
                <a:cs typeface="Arial"/>
                <a:sym typeface="Arial"/>
              </a:defRPr>
            </a:pPr>
            <a:r>
              <a:t>Cristina Morciano (Rome)</a:t>
            </a:r>
          </a:p>
          <a:p>
            <a:pPr>
              <a:defRPr sz="1400">
                <a:latin typeface="Arial"/>
                <a:ea typeface="Arial"/>
                <a:cs typeface="Arial"/>
                <a:sym typeface="Arial"/>
              </a:defRPr>
            </a:pPr>
            <a:r>
              <a:t>Paolo Laricchiuta (Rome)</a:t>
            </a:r>
          </a:p>
          <a:p>
            <a:pPr>
              <a:defRPr sz="1400">
                <a:latin typeface="Arial"/>
                <a:ea typeface="Arial"/>
                <a:cs typeface="Arial"/>
                <a:sym typeface="Arial"/>
              </a:defRPr>
            </a:pPr>
            <a:r>
              <a:t>Cindy Yeung (Hamilton, Canada)</a:t>
            </a:r>
          </a:p>
        </p:txBody>
      </p:sp>
      <p:sp>
        <p:nvSpPr>
          <p:cNvPr id="502" name="Shape 502"/>
          <p:cNvSpPr/>
          <p:nvPr/>
        </p:nvSpPr>
        <p:spPr>
          <a:xfrm>
            <a:off x="4883270" y="780199"/>
            <a:ext cx="3642081" cy="2320822"/>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p>
            <a:pPr>
              <a:defRPr sz="1400">
                <a:latin typeface="Arial"/>
                <a:ea typeface="Arial"/>
                <a:cs typeface="Arial"/>
                <a:sym typeface="Arial"/>
              </a:defRPr>
            </a:pPr>
            <a:r>
              <a:rPr dirty="0"/>
              <a:t>Dr. Karen Moffat (Hamilton, Canada)</a:t>
            </a:r>
          </a:p>
          <a:p>
            <a:pPr>
              <a:defRPr sz="1400">
                <a:latin typeface="Arial"/>
                <a:ea typeface="Arial"/>
                <a:cs typeface="Arial"/>
                <a:sym typeface="Arial"/>
              </a:defRPr>
            </a:pPr>
            <a:r>
              <a:rPr dirty="0"/>
              <a:t>Dr. Holger Schunemann (Hamilton, Canada)</a:t>
            </a:r>
          </a:p>
          <a:p>
            <a:pPr>
              <a:defRPr sz="1400">
                <a:latin typeface="Arial"/>
                <a:ea typeface="Arial"/>
                <a:cs typeface="Arial"/>
                <a:sym typeface="Arial"/>
              </a:defRPr>
            </a:pPr>
            <a:r>
              <a:rPr dirty="0"/>
              <a:t>Dr. Alfonso Iorio (Hamilton, Canada)</a:t>
            </a:r>
          </a:p>
          <a:p>
            <a:pPr>
              <a:defRPr sz="1400">
                <a:latin typeface="Arial"/>
                <a:ea typeface="Arial"/>
                <a:cs typeface="Arial"/>
                <a:sym typeface="Arial"/>
              </a:defRPr>
            </a:pPr>
            <a:r>
              <a:rPr dirty="0"/>
              <a:t>Dr. Chris Hillis (Hamilton, Canada)</a:t>
            </a:r>
          </a:p>
          <a:p>
            <a:pPr>
              <a:defRPr sz="1400">
                <a:latin typeface="Arial"/>
                <a:ea typeface="Arial"/>
                <a:cs typeface="Arial"/>
                <a:sym typeface="Arial"/>
              </a:defRPr>
            </a:pPr>
            <a:r>
              <a:rPr dirty="0"/>
              <a:t>Dr. Kim Legault (Hamilton, Canada)</a:t>
            </a:r>
          </a:p>
          <a:p>
            <a:pPr>
              <a:defRPr sz="1400">
                <a:latin typeface="Arial"/>
                <a:ea typeface="Arial"/>
                <a:cs typeface="Arial"/>
                <a:sym typeface="Arial"/>
              </a:defRPr>
            </a:pPr>
            <a:r>
              <a:rPr dirty="0"/>
              <a:t>Dr. Thomas Sejersen (Stockholm)</a:t>
            </a:r>
          </a:p>
          <a:p>
            <a:pPr>
              <a:defRPr sz="1400">
                <a:latin typeface="Arial"/>
                <a:ea typeface="Arial"/>
                <a:cs typeface="Arial"/>
                <a:sym typeface="Arial"/>
              </a:defRPr>
            </a:pPr>
            <a:r>
              <a:rPr dirty="0"/>
              <a:t>Dr. Joerg Meerpohl (Freiberg)</a:t>
            </a:r>
          </a:p>
          <a:p>
            <a:pPr>
              <a:defRPr sz="1400">
                <a:latin typeface="Arial"/>
                <a:ea typeface="Arial"/>
                <a:cs typeface="Arial"/>
                <a:sym typeface="Arial"/>
              </a:defRPr>
            </a:pPr>
            <a:r>
              <a:rPr dirty="0"/>
              <a:t>Dr. Domenica Taruscio (Rome)</a:t>
            </a:r>
          </a:p>
          <a:p>
            <a:pPr>
              <a:defRPr sz="1400">
                <a:latin typeface="Arial"/>
                <a:ea typeface="Arial"/>
                <a:cs typeface="Arial"/>
                <a:sym typeface="Arial"/>
              </a:defRPr>
            </a:pPr>
            <a:r>
              <a:rPr dirty="0"/>
              <a:t>Dr. Elie Akl (Beirut)</a:t>
            </a:r>
          </a:p>
          <a:p>
            <a:pPr>
              <a:defRPr sz="1400">
                <a:latin typeface="Arial"/>
                <a:ea typeface="Arial"/>
                <a:cs typeface="Arial"/>
                <a:sym typeface="Arial"/>
              </a:defRPr>
            </a:pPr>
            <a:r>
              <a:rPr dirty="0"/>
              <a:t>Ms. Lisa Thom (Patient representative)</a:t>
            </a:r>
          </a:p>
        </p:txBody>
      </p:sp>
      <p:sp>
        <p:nvSpPr>
          <p:cNvPr id="503" name="Shape 503"/>
          <p:cNvSpPr/>
          <p:nvPr/>
        </p:nvSpPr>
        <p:spPr>
          <a:xfrm>
            <a:off x="3183924" y="3185897"/>
            <a:ext cx="2776151" cy="486206"/>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defRPr sz="2800">
                <a:latin typeface="Arial"/>
                <a:ea typeface="Arial"/>
                <a:cs typeface="Arial"/>
                <a:sym typeface="Arial"/>
              </a:defRPr>
            </a:lvl1pPr>
          </a:lstStyle>
          <a:p>
            <a:pPr>
              <a:defRPr>
                <a:latin typeface="+mj-lt"/>
                <a:ea typeface="+mj-ea"/>
                <a:cs typeface="+mj-cs"/>
                <a:sym typeface="Calibri"/>
              </a:defRPr>
            </a:pPr>
            <a:r>
              <a:rPr>
                <a:latin typeface="Arial"/>
                <a:ea typeface="Arial"/>
                <a:cs typeface="Arial"/>
                <a:sym typeface="Arial"/>
              </a:rPr>
              <a:t>Panel Observers</a:t>
            </a:r>
          </a:p>
        </p:txBody>
      </p:sp>
      <p:sp>
        <p:nvSpPr>
          <p:cNvPr id="504" name="Shape 504"/>
          <p:cNvSpPr/>
          <p:nvPr/>
        </p:nvSpPr>
        <p:spPr>
          <a:xfrm>
            <a:off x="2443827" y="4614998"/>
            <a:ext cx="4256346" cy="486206"/>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defRPr sz="2800">
                <a:latin typeface="Arial"/>
                <a:ea typeface="Arial"/>
                <a:cs typeface="Arial"/>
                <a:sym typeface="Arial"/>
              </a:defRPr>
            </a:lvl1pPr>
          </a:lstStyle>
          <a:p>
            <a:pPr>
              <a:defRPr>
                <a:latin typeface="+mj-lt"/>
                <a:ea typeface="+mj-ea"/>
                <a:cs typeface="+mj-cs"/>
                <a:sym typeface="Calibri"/>
              </a:defRPr>
            </a:pPr>
            <a:r>
              <a:rPr>
                <a:latin typeface="Arial"/>
                <a:ea typeface="Arial"/>
                <a:cs typeface="Arial"/>
                <a:sym typeface="Arial"/>
              </a:rPr>
              <a:t>Panel Steering Committee</a:t>
            </a:r>
          </a:p>
        </p:txBody>
      </p:sp>
      <p:sp>
        <p:nvSpPr>
          <p:cNvPr id="505" name="Shape 505"/>
          <p:cNvSpPr/>
          <p:nvPr/>
        </p:nvSpPr>
        <p:spPr>
          <a:xfrm>
            <a:off x="2934413" y="5136485"/>
            <a:ext cx="3642081" cy="1101622"/>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p>
            <a:pPr>
              <a:defRPr sz="1400">
                <a:latin typeface="Arial"/>
                <a:ea typeface="Arial"/>
                <a:cs typeface="Arial"/>
                <a:sym typeface="Arial"/>
              </a:defRPr>
            </a:pPr>
            <a:r>
              <a:t>Dr. Holger Schunemann (Hamilton, Canada)</a:t>
            </a:r>
          </a:p>
          <a:p>
            <a:pPr>
              <a:defRPr sz="1400">
                <a:latin typeface="Arial"/>
                <a:ea typeface="Arial"/>
                <a:cs typeface="Arial"/>
                <a:sym typeface="Arial"/>
              </a:defRPr>
            </a:pPr>
            <a:r>
              <a:t>Dr. Mark Crowther (Hamilton, Canada)</a:t>
            </a:r>
          </a:p>
          <a:p>
            <a:pPr>
              <a:defRPr sz="1400">
                <a:latin typeface="Arial"/>
                <a:ea typeface="Arial"/>
                <a:cs typeface="Arial"/>
                <a:sym typeface="Arial"/>
              </a:defRPr>
            </a:pPr>
            <a:r>
              <a:t>Dr. Alfonso Iorio (Hamilton, Canada)</a:t>
            </a:r>
          </a:p>
          <a:p>
            <a:pPr>
              <a:defRPr sz="1400">
                <a:latin typeface="Arial"/>
                <a:ea typeface="Arial"/>
                <a:cs typeface="Arial"/>
                <a:sym typeface="Arial"/>
              </a:defRPr>
            </a:pPr>
            <a:r>
              <a:t>Dr. Chris Hillis (Hamilton, Canada)</a:t>
            </a:r>
          </a:p>
          <a:p>
            <a:pPr>
              <a:defRPr sz="1400">
                <a:latin typeface="Arial"/>
                <a:ea typeface="Arial"/>
                <a:cs typeface="Arial"/>
                <a:sym typeface="Arial"/>
              </a:defRPr>
            </a:pPr>
            <a:r>
              <a:t>Dr. Kim Legault (Hamilton, Canada)</a:t>
            </a:r>
          </a:p>
        </p:txBody>
      </p:sp>
    </p:spTree>
    <p:extLst>
      <p:ext uri="{BB962C8B-B14F-4D97-AF65-F5344CB8AC3E}">
        <p14:creationId xmlns:p14="http://schemas.microsoft.com/office/powerpoint/2010/main" val="323784473"/>
      </p:ext>
    </p:extLst>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2.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824811" y="2270089"/>
            <a:ext cx="2565292" cy="1418211"/>
          </a:xfrm>
          <a:prstGeom prst="rect">
            <a:avLst/>
          </a:prstGeom>
          <a:ln w="12700">
            <a:miter lim="400000"/>
          </a:ln>
        </p:spPr>
      </p:pic>
      <p:sp>
        <p:nvSpPr>
          <p:cNvPr id="4" name="TextBox 3"/>
          <p:cNvSpPr txBox="1"/>
          <p:nvPr/>
        </p:nvSpPr>
        <p:spPr>
          <a:xfrm>
            <a:off x="1112552" y="384118"/>
            <a:ext cx="6333207" cy="584775"/>
          </a:xfrm>
          <a:prstGeom prst="rect">
            <a:avLst/>
          </a:prstGeom>
          <a:noFill/>
        </p:spPr>
        <p:txBody>
          <a:bodyPr wrap="square" rtlCol="0">
            <a:spAutoFit/>
          </a:bodyPr>
          <a:lstStyle/>
          <a:p>
            <a:pPr algn="ctr"/>
            <a:r>
              <a:rPr lang="en-US" sz="3200" smtClean="0">
                <a:solidFill>
                  <a:srgbClr val="011893"/>
                </a:solidFill>
                <a:latin typeface="Arial" charset="0"/>
                <a:ea typeface="Arial" charset="0"/>
                <a:cs typeface="Arial" charset="0"/>
              </a:rPr>
              <a:t>Hemophilia panel</a:t>
            </a:r>
            <a:endParaRPr lang="en-US" sz="3200" dirty="0" smtClean="0">
              <a:solidFill>
                <a:srgbClr val="011893"/>
              </a:solidFill>
              <a:latin typeface="Arial" charset="0"/>
              <a:ea typeface="Arial" charset="0"/>
              <a:cs typeface="Arial" charset="0"/>
            </a:endParaRPr>
          </a:p>
        </p:txBody>
      </p:sp>
      <p:sp>
        <p:nvSpPr>
          <p:cNvPr id="5" name="TextBox 4"/>
          <p:cNvSpPr txBox="1"/>
          <p:nvPr/>
        </p:nvSpPr>
        <p:spPr>
          <a:xfrm>
            <a:off x="2482613" y="2243255"/>
            <a:ext cx="2116285" cy="1107996"/>
          </a:xfrm>
          <a:prstGeom prst="rect">
            <a:avLst/>
          </a:prstGeom>
          <a:noFill/>
        </p:spPr>
        <p:txBody>
          <a:bodyPr wrap="none" rtlCol="0">
            <a:spAutoFit/>
          </a:bodyPr>
          <a:lstStyle/>
          <a:p>
            <a:pPr marL="285750" marR="0" lvl="0" indent="-285750" algn="ctr" defTabSz="914400" eaLnBrk="1" fontAlgn="auto" latinLnBrk="0" hangingPunct="1">
              <a:lnSpc>
                <a:spcPct val="100000"/>
              </a:lnSpc>
              <a:spcBef>
                <a:spcPts val="0"/>
              </a:spcBef>
              <a:spcAft>
                <a:spcPts val="0"/>
              </a:spcAft>
              <a:buClrTx/>
              <a:buSzTx/>
              <a:buFont typeface="Arial" charset="0"/>
              <a:buNone/>
              <a:tabLst/>
              <a:defRPr/>
            </a:pPr>
            <a:r>
              <a:rPr lang="en-US" sz="2200" dirty="0" smtClean="0">
                <a:latin typeface="Arial" charset="0"/>
                <a:ea typeface="Arial" charset="0"/>
                <a:cs typeface="Arial" charset="0"/>
              </a:rPr>
              <a:t>Mark Skinner</a:t>
            </a:r>
          </a:p>
          <a:p>
            <a:pPr marL="285750" marR="0" lvl="0" indent="-285750" algn="ctr" defTabSz="914400" eaLnBrk="1" fontAlgn="auto" latinLnBrk="0" hangingPunct="1">
              <a:lnSpc>
                <a:spcPct val="100000"/>
              </a:lnSpc>
              <a:spcBef>
                <a:spcPts val="0"/>
              </a:spcBef>
              <a:spcAft>
                <a:spcPts val="0"/>
              </a:spcAft>
              <a:buClrTx/>
              <a:buSzTx/>
              <a:buFont typeface="Arial" charset="0"/>
              <a:buNone/>
              <a:tabLst/>
              <a:defRPr/>
            </a:pPr>
            <a:r>
              <a:rPr lang="en-US" sz="2200" dirty="0" smtClean="0">
                <a:latin typeface="Arial" charset="0"/>
                <a:ea typeface="Arial" charset="0"/>
                <a:cs typeface="Arial" charset="0"/>
              </a:rPr>
              <a:t>Ellen Riker</a:t>
            </a:r>
          </a:p>
          <a:p>
            <a:pPr marL="285750" marR="0" lvl="0" indent="-285750" algn="ctr" defTabSz="914400" eaLnBrk="1" fontAlgn="auto" latinLnBrk="0" hangingPunct="1">
              <a:lnSpc>
                <a:spcPct val="100000"/>
              </a:lnSpc>
              <a:spcBef>
                <a:spcPts val="0"/>
              </a:spcBef>
              <a:spcAft>
                <a:spcPts val="0"/>
              </a:spcAft>
              <a:buClrTx/>
              <a:buSzTx/>
              <a:buFont typeface="Arial" charset="0"/>
              <a:buNone/>
              <a:tabLst/>
              <a:defRPr/>
            </a:pPr>
            <a:r>
              <a:rPr lang="en-US" sz="2200" dirty="0" smtClean="0">
                <a:latin typeface="Arial" charset="0"/>
                <a:ea typeface="Arial" charset="0"/>
                <a:cs typeface="Arial" charset="0"/>
              </a:rPr>
              <a:t>Marla Feinstein</a:t>
            </a:r>
            <a:endParaRPr lang="en-US" sz="2200" dirty="0">
              <a:latin typeface="Arial" charset="0"/>
              <a:ea typeface="Arial" charset="0"/>
              <a:cs typeface="Arial" charset="0"/>
            </a:endParaRPr>
          </a:p>
        </p:txBody>
      </p:sp>
      <p:pic>
        <p:nvPicPr>
          <p:cNvPr id="8" name="Picture 7"/>
          <p:cNvPicPr>
            <a:picLocks noChangeAspect="1"/>
          </p:cNvPicPr>
          <p:nvPr/>
        </p:nvPicPr>
        <p:blipFill>
          <a:blip r:embed="rId3"/>
          <a:stretch>
            <a:fillRect/>
          </a:stretch>
        </p:blipFill>
        <p:spPr>
          <a:xfrm>
            <a:off x="1338192" y="1632428"/>
            <a:ext cx="4116808" cy="610827"/>
          </a:xfrm>
          <a:prstGeom prst="rect">
            <a:avLst/>
          </a:prstGeom>
        </p:spPr>
      </p:pic>
      <p:sp>
        <p:nvSpPr>
          <p:cNvPr id="10" name="TextBox 9"/>
          <p:cNvSpPr txBox="1"/>
          <p:nvPr/>
        </p:nvSpPr>
        <p:spPr>
          <a:xfrm>
            <a:off x="5616793" y="3570324"/>
            <a:ext cx="2981329" cy="2123658"/>
          </a:xfrm>
          <a:prstGeom prst="rect">
            <a:avLst/>
          </a:prstGeom>
          <a:noFill/>
        </p:spPr>
        <p:txBody>
          <a:bodyPr wrap="none" rtlCol="0">
            <a:spAutoFit/>
          </a:bodyPr>
          <a:lstStyle/>
          <a:p>
            <a:pPr marL="285750" indent="-285750" algn="ctr"/>
            <a:r>
              <a:rPr lang="en-US" sz="2200" dirty="0" err="1">
                <a:latin typeface="Arial" charset="0"/>
                <a:ea typeface="Arial" charset="0"/>
                <a:cs typeface="Arial" charset="0"/>
              </a:rPr>
              <a:t>Menaka</a:t>
            </a:r>
            <a:r>
              <a:rPr lang="en-US" sz="2200" dirty="0">
                <a:latin typeface="Arial" charset="0"/>
                <a:ea typeface="Arial" charset="0"/>
                <a:cs typeface="Arial" charset="0"/>
              </a:rPr>
              <a:t> </a:t>
            </a:r>
            <a:r>
              <a:rPr lang="en-US" sz="2200" dirty="0" err="1" smtClean="0">
                <a:latin typeface="Arial" charset="0"/>
                <a:ea typeface="Arial" charset="0"/>
                <a:cs typeface="Arial" charset="0"/>
              </a:rPr>
              <a:t>Pai</a:t>
            </a:r>
            <a:endParaRPr lang="en-US" sz="2200" dirty="0" smtClean="0">
              <a:latin typeface="Arial" charset="0"/>
              <a:ea typeface="Arial" charset="0"/>
              <a:cs typeface="Arial" charset="0"/>
            </a:endParaRPr>
          </a:p>
          <a:p>
            <a:pPr marL="285750" marR="0" lvl="0" indent="-285750" algn="ctr" defTabSz="914400" eaLnBrk="1" fontAlgn="auto" latinLnBrk="0" hangingPunct="1">
              <a:lnSpc>
                <a:spcPct val="100000"/>
              </a:lnSpc>
              <a:spcBef>
                <a:spcPts val="0"/>
              </a:spcBef>
              <a:spcAft>
                <a:spcPts val="0"/>
              </a:spcAft>
              <a:buClrTx/>
              <a:buSzTx/>
              <a:buFont typeface="Arial" charset="0"/>
              <a:buNone/>
              <a:tabLst/>
              <a:defRPr/>
            </a:pPr>
            <a:r>
              <a:rPr lang="en-US" sz="2200" dirty="0" smtClean="0">
                <a:latin typeface="Arial" charset="0"/>
                <a:ea typeface="Arial" charset="0"/>
                <a:cs typeface="Arial" charset="0"/>
              </a:rPr>
              <a:t>Shannon Lane</a:t>
            </a:r>
          </a:p>
          <a:p>
            <a:pPr marL="285750" indent="-285750" algn="ctr"/>
            <a:r>
              <a:rPr lang="en-US" sz="2200" dirty="0">
                <a:latin typeface="Arial" charset="0"/>
                <a:ea typeface="Arial" charset="0"/>
                <a:cs typeface="Arial" charset="0"/>
              </a:rPr>
              <a:t>Tamara </a:t>
            </a:r>
            <a:r>
              <a:rPr lang="en-US" sz="2200" dirty="0" err="1" smtClean="0">
                <a:latin typeface="Arial" charset="0"/>
                <a:ea typeface="Arial" charset="0"/>
                <a:cs typeface="Arial" charset="0"/>
              </a:rPr>
              <a:t>Ruan</a:t>
            </a:r>
            <a:r>
              <a:rPr lang="en-US" sz="2200" dirty="0" smtClean="0">
                <a:latin typeface="Arial" charset="0"/>
                <a:ea typeface="Arial" charset="0"/>
                <a:cs typeface="Arial" charset="0"/>
              </a:rPr>
              <a:t>-Navarro</a:t>
            </a:r>
          </a:p>
          <a:p>
            <a:pPr marL="285750" marR="0" lvl="0" indent="-285750" algn="ctr" defTabSz="914400" eaLnBrk="1" fontAlgn="auto" latinLnBrk="0" hangingPunct="1">
              <a:lnSpc>
                <a:spcPct val="100000"/>
              </a:lnSpc>
              <a:spcBef>
                <a:spcPts val="0"/>
              </a:spcBef>
              <a:spcAft>
                <a:spcPts val="0"/>
              </a:spcAft>
              <a:buClrTx/>
              <a:buSzTx/>
              <a:buFont typeface="Arial" charset="0"/>
              <a:buNone/>
              <a:tabLst/>
              <a:defRPr/>
            </a:pPr>
            <a:r>
              <a:rPr lang="en-US" sz="2200" dirty="0" smtClean="0">
                <a:latin typeface="Arial" charset="0"/>
                <a:ea typeface="Arial" charset="0"/>
                <a:cs typeface="Arial" charset="0"/>
              </a:rPr>
              <a:t>Nancy </a:t>
            </a:r>
            <a:r>
              <a:rPr lang="en-US" sz="2200" dirty="0" err="1" smtClean="0">
                <a:latin typeface="Arial" charset="0"/>
                <a:ea typeface="Arial" charset="0"/>
                <a:cs typeface="Arial" charset="0"/>
              </a:rPr>
              <a:t>Santesso</a:t>
            </a:r>
            <a:endParaRPr lang="en-US" sz="2200" dirty="0" smtClean="0">
              <a:latin typeface="Arial" charset="0"/>
              <a:ea typeface="Arial" charset="0"/>
              <a:cs typeface="Arial" charset="0"/>
            </a:endParaRPr>
          </a:p>
          <a:p>
            <a:pPr marL="285750" marR="0" lvl="0" indent="-285750" algn="ctr" defTabSz="914400" eaLnBrk="1" fontAlgn="auto" latinLnBrk="0" hangingPunct="1">
              <a:lnSpc>
                <a:spcPct val="100000"/>
              </a:lnSpc>
              <a:spcBef>
                <a:spcPts val="0"/>
              </a:spcBef>
              <a:spcAft>
                <a:spcPts val="0"/>
              </a:spcAft>
              <a:buClrTx/>
              <a:buSzTx/>
              <a:buFont typeface="Arial" charset="0"/>
              <a:buNone/>
              <a:tabLst/>
              <a:defRPr/>
            </a:pPr>
            <a:r>
              <a:rPr lang="en-US" sz="2200" dirty="0" smtClean="0">
                <a:latin typeface="Arial" charset="0"/>
                <a:ea typeface="Arial" charset="0"/>
                <a:cs typeface="Arial" charset="0"/>
              </a:rPr>
              <a:t>Alfonso Iorio</a:t>
            </a:r>
          </a:p>
          <a:p>
            <a:pPr marL="285750" marR="0" lvl="0" indent="-285750" algn="ctr" defTabSz="914400" eaLnBrk="1" fontAlgn="auto" latinLnBrk="0" hangingPunct="1">
              <a:lnSpc>
                <a:spcPct val="100000"/>
              </a:lnSpc>
              <a:spcBef>
                <a:spcPts val="0"/>
              </a:spcBef>
              <a:spcAft>
                <a:spcPts val="0"/>
              </a:spcAft>
              <a:buClrTx/>
              <a:buSzTx/>
              <a:buFont typeface="Arial" charset="0"/>
              <a:buNone/>
              <a:tabLst/>
              <a:defRPr/>
            </a:pPr>
            <a:r>
              <a:rPr lang="en-US" sz="2200" dirty="0" smtClean="0">
                <a:latin typeface="Arial" charset="0"/>
                <a:ea typeface="Arial" charset="0"/>
                <a:cs typeface="Arial" charset="0"/>
              </a:rPr>
              <a:t>Holger Schünemann</a:t>
            </a:r>
          </a:p>
        </p:txBody>
      </p:sp>
      <p:sp>
        <p:nvSpPr>
          <p:cNvPr id="12" name="TextBox 11"/>
          <p:cNvSpPr txBox="1"/>
          <p:nvPr/>
        </p:nvSpPr>
        <p:spPr>
          <a:xfrm>
            <a:off x="1072953" y="3970434"/>
            <a:ext cx="2043653" cy="2585323"/>
          </a:xfrm>
          <a:prstGeom prst="rect">
            <a:avLst/>
          </a:prstGeom>
          <a:noFill/>
        </p:spPr>
        <p:txBody>
          <a:bodyPr wrap="square" rtlCol="0">
            <a:spAutoFit/>
          </a:bodyPr>
          <a:lstStyle/>
          <a:p>
            <a:pPr marL="285750" marR="0" lvl="0" indent="-285750" defTabSz="914400" eaLnBrk="1" fontAlgn="auto" latinLnBrk="0" hangingPunct="1">
              <a:lnSpc>
                <a:spcPct val="100000"/>
              </a:lnSpc>
              <a:spcBef>
                <a:spcPts val="0"/>
              </a:spcBef>
              <a:spcAft>
                <a:spcPts val="0"/>
              </a:spcAft>
              <a:buClrTx/>
              <a:buSzTx/>
              <a:buFont typeface="Arial" charset="0"/>
              <a:buNone/>
              <a:tabLst/>
              <a:defRPr/>
            </a:pPr>
            <a:r>
              <a:rPr lang="en-US" dirty="0" smtClean="0">
                <a:latin typeface="Arial" charset="0"/>
                <a:ea typeface="Arial" charset="0"/>
                <a:cs typeface="Arial" charset="0"/>
              </a:rPr>
              <a:t>Kari Atkinson</a:t>
            </a:r>
          </a:p>
          <a:p>
            <a:pPr marL="285750" marR="0" lvl="0" indent="-285750" defTabSz="914400" eaLnBrk="1" fontAlgn="auto" latinLnBrk="0" hangingPunct="1">
              <a:lnSpc>
                <a:spcPct val="100000"/>
              </a:lnSpc>
              <a:spcBef>
                <a:spcPts val="0"/>
              </a:spcBef>
              <a:spcAft>
                <a:spcPts val="0"/>
              </a:spcAft>
              <a:buClrTx/>
              <a:buSzTx/>
              <a:buFont typeface="Arial" charset="0"/>
              <a:buNone/>
              <a:tabLst/>
              <a:defRPr/>
            </a:pPr>
            <a:r>
              <a:rPr lang="en-US" dirty="0" smtClean="0">
                <a:latin typeface="Arial" charset="0"/>
                <a:ea typeface="Arial" charset="0"/>
                <a:cs typeface="Arial" charset="0"/>
              </a:rPr>
              <a:t>Marianne Clancy</a:t>
            </a:r>
          </a:p>
          <a:p>
            <a:pPr marL="285750" marR="0" lvl="0" indent="-285750" defTabSz="914400" eaLnBrk="1" fontAlgn="auto" latinLnBrk="0" hangingPunct="1">
              <a:lnSpc>
                <a:spcPct val="100000"/>
              </a:lnSpc>
              <a:spcBef>
                <a:spcPts val="0"/>
              </a:spcBef>
              <a:spcAft>
                <a:spcPts val="0"/>
              </a:spcAft>
              <a:buClrTx/>
              <a:buSzTx/>
              <a:buFont typeface="Arial" charset="0"/>
              <a:buNone/>
              <a:tabLst/>
              <a:defRPr/>
            </a:pPr>
            <a:r>
              <a:rPr lang="en-US" dirty="0" smtClean="0">
                <a:latin typeface="Arial" charset="0"/>
                <a:ea typeface="Arial" charset="0"/>
                <a:cs typeface="Arial" charset="0"/>
              </a:rPr>
              <a:t>Randall Curtis</a:t>
            </a:r>
          </a:p>
          <a:p>
            <a:pPr marL="285750" marR="0" lvl="0" indent="-285750" defTabSz="914400" eaLnBrk="1" fontAlgn="auto" latinLnBrk="0" hangingPunct="1">
              <a:lnSpc>
                <a:spcPct val="100000"/>
              </a:lnSpc>
              <a:spcBef>
                <a:spcPts val="0"/>
              </a:spcBef>
              <a:spcAft>
                <a:spcPts val="0"/>
              </a:spcAft>
              <a:buClrTx/>
              <a:buSzTx/>
              <a:buFont typeface="Arial" charset="0"/>
              <a:buNone/>
              <a:tabLst/>
              <a:defRPr/>
            </a:pPr>
            <a:r>
              <a:rPr lang="en-US" dirty="0" smtClean="0">
                <a:latin typeface="Arial" charset="0"/>
                <a:ea typeface="Arial" charset="0"/>
                <a:cs typeface="Arial" charset="0"/>
              </a:rPr>
              <a:t>Sue </a:t>
            </a:r>
            <a:r>
              <a:rPr lang="en-US" dirty="0" err="1" smtClean="0">
                <a:latin typeface="Arial" charset="0"/>
                <a:ea typeface="Arial" charset="0"/>
                <a:cs typeface="Arial" charset="0"/>
              </a:rPr>
              <a:t>Geraghty</a:t>
            </a:r>
            <a:endParaRPr lang="en-US" dirty="0" smtClean="0">
              <a:latin typeface="Arial" charset="0"/>
              <a:ea typeface="Arial" charset="0"/>
              <a:cs typeface="Arial" charset="0"/>
            </a:endParaRPr>
          </a:p>
          <a:p>
            <a:pPr marL="285750" marR="0" lvl="0" indent="-285750" defTabSz="914400" eaLnBrk="1" fontAlgn="auto" latinLnBrk="0" hangingPunct="1">
              <a:lnSpc>
                <a:spcPct val="100000"/>
              </a:lnSpc>
              <a:spcBef>
                <a:spcPts val="0"/>
              </a:spcBef>
              <a:spcAft>
                <a:spcPts val="0"/>
              </a:spcAft>
              <a:buClrTx/>
              <a:buSzTx/>
              <a:buFont typeface="Arial" charset="0"/>
              <a:buNone/>
              <a:tabLst/>
              <a:defRPr/>
            </a:pPr>
            <a:r>
              <a:rPr lang="en-US" dirty="0" smtClean="0">
                <a:latin typeface="Arial" charset="0"/>
                <a:ea typeface="Arial" charset="0"/>
                <a:cs typeface="Arial" charset="0"/>
              </a:rPr>
              <a:t>Alfonso Iorio</a:t>
            </a:r>
          </a:p>
          <a:p>
            <a:pPr marL="285750" indent="-285750"/>
            <a:r>
              <a:rPr lang="en-US" dirty="0">
                <a:latin typeface="Arial" charset="0"/>
                <a:ea typeface="Arial" charset="0"/>
                <a:cs typeface="Arial" charset="0"/>
              </a:rPr>
              <a:t>Craig </a:t>
            </a:r>
            <a:r>
              <a:rPr lang="en-US" dirty="0" smtClean="0">
                <a:latin typeface="Arial" charset="0"/>
                <a:ea typeface="Arial" charset="0"/>
                <a:cs typeface="Arial" charset="0"/>
              </a:rPr>
              <a:t>Kessler</a:t>
            </a:r>
          </a:p>
          <a:p>
            <a:pPr marL="285750" lvl="0" indent="-285750">
              <a:defRPr/>
            </a:pPr>
            <a:r>
              <a:rPr lang="en-US" dirty="0">
                <a:latin typeface="Arial" charset="0"/>
                <a:ea typeface="Arial" charset="0"/>
                <a:cs typeface="Arial" charset="0"/>
              </a:rPr>
              <a:t>Nigel Key</a:t>
            </a:r>
          </a:p>
          <a:p>
            <a:pPr marL="285750" lvl="0" indent="-285750">
              <a:defRPr/>
            </a:pPr>
            <a:r>
              <a:rPr lang="en-US" dirty="0">
                <a:latin typeface="Arial" charset="0"/>
                <a:ea typeface="Arial" charset="0"/>
                <a:cs typeface="Arial" charset="0"/>
              </a:rPr>
              <a:t>Kristy Lee</a:t>
            </a:r>
          </a:p>
          <a:p>
            <a:pPr marL="285750" lvl="0" indent="-285750">
              <a:defRPr/>
            </a:pPr>
            <a:r>
              <a:rPr lang="en-US" dirty="0">
                <a:latin typeface="Arial" charset="0"/>
                <a:ea typeface="Arial" charset="0"/>
                <a:cs typeface="Arial" charset="0"/>
              </a:rPr>
              <a:t>Jeanne </a:t>
            </a:r>
            <a:r>
              <a:rPr lang="en-US" dirty="0" smtClean="0">
                <a:latin typeface="Arial" charset="0"/>
                <a:ea typeface="Arial" charset="0"/>
                <a:cs typeface="Arial" charset="0"/>
              </a:rPr>
              <a:t>Lusher</a:t>
            </a:r>
            <a:endParaRPr lang="en-US" dirty="0">
              <a:latin typeface="Arial" charset="0"/>
              <a:ea typeface="Arial" charset="0"/>
              <a:cs typeface="Arial" charset="0"/>
            </a:endParaRPr>
          </a:p>
        </p:txBody>
      </p:sp>
      <p:sp>
        <p:nvSpPr>
          <p:cNvPr id="13" name="Rectangle 12"/>
          <p:cNvSpPr/>
          <p:nvPr/>
        </p:nvSpPr>
        <p:spPr>
          <a:xfrm>
            <a:off x="1491957" y="3570324"/>
            <a:ext cx="3106941" cy="400110"/>
          </a:xfrm>
          <a:prstGeom prst="rect">
            <a:avLst/>
          </a:prstGeom>
        </p:spPr>
        <p:txBody>
          <a:bodyPr wrap="none">
            <a:spAutoFit/>
          </a:bodyPr>
          <a:lstStyle/>
          <a:p>
            <a:pPr marL="285750" lvl="0" indent="-285750">
              <a:defRPr/>
            </a:pPr>
            <a:r>
              <a:rPr lang="en-US" sz="2000" dirty="0">
                <a:solidFill>
                  <a:srgbClr val="011893"/>
                </a:solidFill>
                <a:latin typeface="Arial" charset="0"/>
                <a:ea typeface="Arial" charset="0"/>
                <a:cs typeface="Arial" charset="0"/>
              </a:rPr>
              <a:t>Guideline panel members</a:t>
            </a:r>
          </a:p>
        </p:txBody>
      </p:sp>
      <p:sp>
        <p:nvSpPr>
          <p:cNvPr id="14" name="TextBox 13"/>
          <p:cNvSpPr txBox="1"/>
          <p:nvPr/>
        </p:nvSpPr>
        <p:spPr>
          <a:xfrm>
            <a:off x="3142018" y="3968715"/>
            <a:ext cx="2274277" cy="2585323"/>
          </a:xfrm>
          <a:prstGeom prst="rect">
            <a:avLst/>
          </a:prstGeom>
          <a:noFill/>
        </p:spPr>
        <p:txBody>
          <a:bodyPr wrap="square" rtlCol="0">
            <a:spAutoFit/>
          </a:bodyPr>
          <a:lstStyle/>
          <a:p>
            <a:pPr marL="285750" indent="-285750"/>
            <a:r>
              <a:rPr lang="en-US" dirty="0">
                <a:latin typeface="Arial" charset="0"/>
                <a:ea typeface="Arial" charset="0"/>
                <a:cs typeface="Arial" charset="0"/>
              </a:rPr>
              <a:t>Mike </a:t>
            </a:r>
            <a:r>
              <a:rPr lang="en-US" dirty="0" err="1" smtClean="0">
                <a:latin typeface="Arial" charset="0"/>
                <a:ea typeface="Arial" charset="0"/>
                <a:cs typeface="Arial" charset="0"/>
              </a:rPr>
              <a:t>Makris</a:t>
            </a:r>
            <a:endParaRPr lang="en-US" dirty="0" smtClean="0">
              <a:latin typeface="Arial" charset="0"/>
              <a:ea typeface="Arial" charset="0"/>
              <a:cs typeface="Arial" charset="0"/>
            </a:endParaRPr>
          </a:p>
          <a:p>
            <a:pPr marL="285750" marR="0" lvl="0" indent="-285750" defTabSz="914400" eaLnBrk="1" fontAlgn="auto" latinLnBrk="0" hangingPunct="1">
              <a:lnSpc>
                <a:spcPct val="100000"/>
              </a:lnSpc>
              <a:spcBef>
                <a:spcPts val="0"/>
              </a:spcBef>
              <a:spcAft>
                <a:spcPts val="0"/>
              </a:spcAft>
              <a:buClrTx/>
              <a:buSzTx/>
              <a:buFont typeface="Arial" charset="0"/>
              <a:buNone/>
              <a:tabLst/>
              <a:defRPr/>
            </a:pPr>
            <a:r>
              <a:rPr lang="en-US" dirty="0" smtClean="0">
                <a:latin typeface="Arial" charset="0"/>
                <a:ea typeface="Arial" charset="0"/>
                <a:cs typeface="Arial" charset="0"/>
              </a:rPr>
              <a:t>Maria Martins-Lopes</a:t>
            </a:r>
          </a:p>
          <a:p>
            <a:pPr marL="285750" marR="0" lvl="0" indent="-285750" defTabSz="914400" eaLnBrk="1" fontAlgn="auto" latinLnBrk="0" hangingPunct="1">
              <a:lnSpc>
                <a:spcPct val="100000"/>
              </a:lnSpc>
              <a:spcBef>
                <a:spcPts val="0"/>
              </a:spcBef>
              <a:spcAft>
                <a:spcPts val="0"/>
              </a:spcAft>
              <a:buClrTx/>
              <a:buSzTx/>
              <a:buFont typeface="Arial" charset="0"/>
              <a:buNone/>
              <a:tabLst/>
              <a:defRPr/>
            </a:pPr>
            <a:r>
              <a:rPr lang="en-US" dirty="0" smtClean="0">
                <a:latin typeface="Arial" charset="0"/>
                <a:ea typeface="Arial" charset="0"/>
                <a:cs typeface="Arial" charset="0"/>
              </a:rPr>
              <a:t>Ruth </a:t>
            </a:r>
            <a:r>
              <a:rPr lang="en-US" dirty="0" err="1" smtClean="0">
                <a:latin typeface="Arial" charset="0"/>
                <a:ea typeface="Arial" charset="0"/>
                <a:cs typeface="Arial" charset="0"/>
              </a:rPr>
              <a:t>Mulvany</a:t>
            </a:r>
            <a:endParaRPr lang="en-US" dirty="0" smtClean="0">
              <a:latin typeface="Arial" charset="0"/>
              <a:ea typeface="Arial" charset="0"/>
              <a:cs typeface="Arial" charset="0"/>
            </a:endParaRPr>
          </a:p>
          <a:p>
            <a:pPr marL="285750" lvl="0" indent="-285750">
              <a:defRPr/>
            </a:pPr>
            <a:r>
              <a:rPr lang="en-US" dirty="0">
                <a:latin typeface="Arial" charset="0"/>
                <a:ea typeface="Arial" charset="0"/>
                <a:cs typeface="Arial" charset="0"/>
              </a:rPr>
              <a:t>Holger Schünemann</a:t>
            </a:r>
          </a:p>
          <a:p>
            <a:pPr marL="285750" lvl="0" indent="-285750">
              <a:defRPr/>
            </a:pPr>
            <a:r>
              <a:rPr lang="en-US" dirty="0">
                <a:latin typeface="Arial" charset="0"/>
                <a:ea typeface="Arial" charset="0"/>
                <a:cs typeface="Arial" charset="0"/>
              </a:rPr>
              <a:t>Michelle </a:t>
            </a:r>
            <a:r>
              <a:rPr lang="en-US" dirty="0" err="1">
                <a:latin typeface="Arial" charset="0"/>
                <a:ea typeface="Arial" charset="0"/>
                <a:cs typeface="Arial" charset="0"/>
              </a:rPr>
              <a:t>Sholzberg</a:t>
            </a:r>
            <a:endParaRPr lang="en-US" dirty="0">
              <a:latin typeface="Arial" charset="0"/>
              <a:ea typeface="Arial" charset="0"/>
              <a:cs typeface="Arial" charset="0"/>
            </a:endParaRPr>
          </a:p>
          <a:p>
            <a:pPr marL="285750" lvl="0" indent="-285750">
              <a:defRPr/>
            </a:pPr>
            <a:r>
              <a:rPr lang="en-US" dirty="0">
                <a:latin typeface="Arial" charset="0"/>
                <a:ea typeface="Arial" charset="0"/>
                <a:cs typeface="Arial" charset="0"/>
              </a:rPr>
              <a:t>Mark Skinner</a:t>
            </a:r>
          </a:p>
          <a:p>
            <a:pPr marL="285750" lvl="0" indent="-285750">
              <a:defRPr/>
            </a:pPr>
            <a:r>
              <a:rPr lang="en-US" dirty="0">
                <a:latin typeface="Arial" charset="0"/>
                <a:ea typeface="Arial" charset="0"/>
                <a:cs typeface="Arial" charset="0"/>
              </a:rPr>
              <a:t>Mike </a:t>
            </a:r>
            <a:r>
              <a:rPr lang="en-US" dirty="0" err="1">
                <a:latin typeface="Arial" charset="0"/>
                <a:ea typeface="Arial" charset="0"/>
                <a:cs typeface="Arial" charset="0"/>
              </a:rPr>
              <a:t>Soucie</a:t>
            </a:r>
            <a:endParaRPr lang="en-US" dirty="0">
              <a:latin typeface="Arial" charset="0"/>
              <a:ea typeface="Arial" charset="0"/>
              <a:cs typeface="Arial" charset="0"/>
            </a:endParaRPr>
          </a:p>
          <a:p>
            <a:pPr marL="285750" lvl="0" indent="-285750">
              <a:defRPr/>
            </a:pPr>
            <a:r>
              <a:rPr lang="en-US" dirty="0">
                <a:latin typeface="Arial" charset="0"/>
                <a:ea typeface="Arial" charset="0"/>
                <a:cs typeface="Arial" charset="0"/>
              </a:rPr>
              <a:t>Doug Stratton</a:t>
            </a:r>
          </a:p>
          <a:p>
            <a:pPr marL="285750" lvl="0" indent="-285750">
              <a:defRPr/>
            </a:pPr>
            <a:r>
              <a:rPr lang="en-US" dirty="0">
                <a:latin typeface="Arial" charset="0"/>
                <a:ea typeface="Arial" charset="0"/>
                <a:cs typeface="Arial" charset="0"/>
              </a:rPr>
              <a:t>Vicky </a:t>
            </a:r>
            <a:r>
              <a:rPr lang="en-US" dirty="0" err="1" smtClean="0">
                <a:latin typeface="Arial" charset="0"/>
                <a:ea typeface="Arial" charset="0"/>
                <a:cs typeface="Arial" charset="0"/>
              </a:rPr>
              <a:t>Whittemore</a:t>
            </a:r>
            <a:endParaRPr lang="en-US" dirty="0">
              <a:latin typeface="Arial" charset="0"/>
              <a:ea typeface="Arial" charset="0"/>
              <a:cs typeface="Arial" charset="0"/>
            </a:endParaRPr>
          </a:p>
        </p:txBody>
      </p:sp>
    </p:spTree>
    <p:extLst>
      <p:ext uri="{BB962C8B-B14F-4D97-AF65-F5344CB8AC3E}">
        <p14:creationId xmlns:p14="http://schemas.microsoft.com/office/powerpoint/2010/main" val="20271804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2.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6607" y="5914419"/>
            <a:ext cx="1297785" cy="717475"/>
          </a:xfrm>
          <a:prstGeom prst="rect">
            <a:avLst/>
          </a:prstGeom>
          <a:ln w="12700">
            <a:miter lim="400000"/>
          </a:ln>
        </p:spPr>
      </p:pic>
      <p:pic>
        <p:nvPicPr>
          <p:cNvPr id="3"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861453" y="5818101"/>
            <a:ext cx="1956984" cy="780742"/>
          </a:xfrm>
          <a:prstGeom prst="rect">
            <a:avLst/>
          </a:prstGeom>
          <a:noFill/>
          <a:ln w="9525">
            <a:noFill/>
            <a:miter lim="800000"/>
            <a:headEnd/>
            <a:tailEnd/>
          </a:ln>
        </p:spPr>
      </p:pic>
      <p:pic>
        <p:nvPicPr>
          <p:cNvPr id="6" name="Picture 5" descr="rare methods.eps"/>
          <p:cNvPicPr>
            <a:picLocks noChangeAspect="1"/>
          </p:cNvPicPr>
          <p:nvPr/>
        </p:nvPicPr>
        <p:blipFill rotWithShape="1">
          <a:blip r:embed="rId5" cstate="screen">
            <a:extLst>
              <a:ext uri="{28A0092B-C50C-407E-A947-70E740481C1C}">
                <a14:useLocalDpi xmlns:a14="http://schemas.microsoft.com/office/drawing/2010/main"/>
              </a:ext>
            </a:extLst>
          </a:blip>
          <a:srcRect l="5647" r="6442" b="63704"/>
          <a:stretch/>
        </p:blipFill>
        <p:spPr>
          <a:xfrm>
            <a:off x="1123902" y="1808177"/>
            <a:ext cx="7098878" cy="3792977"/>
          </a:xfrm>
          <a:prstGeom prst="rect">
            <a:avLst/>
          </a:prstGeom>
        </p:spPr>
      </p:pic>
      <p:pic>
        <p:nvPicPr>
          <p:cNvPr id="7" name="image1.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744485" y="5601154"/>
            <a:ext cx="1851463" cy="1034424"/>
          </a:xfrm>
          <a:prstGeom prst="rect">
            <a:avLst/>
          </a:prstGeom>
          <a:ln w="12700">
            <a:miter lim="400000"/>
          </a:ln>
        </p:spPr>
      </p:pic>
      <p:sp>
        <p:nvSpPr>
          <p:cNvPr id="5" name="Title 4"/>
          <p:cNvSpPr>
            <a:spLocks noGrp="1"/>
          </p:cNvSpPr>
          <p:nvPr>
            <p:ph type="title"/>
          </p:nvPr>
        </p:nvSpPr>
        <p:spPr/>
        <p:txBody>
          <a:bodyPr>
            <a:normAutofit/>
          </a:bodyPr>
          <a:lstStyle/>
          <a:p>
            <a:r>
              <a:rPr lang="en-US" dirty="0"/>
              <a:t>Guideline development </a:t>
            </a:r>
            <a:r>
              <a:rPr lang="en-US" dirty="0" smtClean="0"/>
              <a:t>for</a:t>
            </a:r>
            <a:br>
              <a:rPr lang="en-US" dirty="0" smtClean="0"/>
            </a:br>
            <a:r>
              <a:rPr lang="en-US" dirty="0" smtClean="0"/>
              <a:t>rare diseases</a:t>
            </a:r>
            <a:endParaRPr lang="en-US" dirty="0"/>
          </a:p>
        </p:txBody>
      </p:sp>
    </p:spTree>
    <p:extLst>
      <p:ext uri="{BB962C8B-B14F-4D97-AF65-F5344CB8AC3E}">
        <p14:creationId xmlns:p14="http://schemas.microsoft.com/office/powerpoint/2010/main" val="7325226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 name="image1.png"/>
          <p:cNvPicPr>
            <a:picLocks noChangeAspect="1"/>
          </p:cNvPicPr>
          <p:nvPr/>
        </p:nvPicPr>
        <p:blipFill>
          <a:blip r:embed="rId3">
            <a:extLst/>
          </a:blip>
          <a:stretch>
            <a:fillRect/>
          </a:stretch>
        </p:blipFill>
        <p:spPr>
          <a:xfrm>
            <a:off x="276044" y="5448134"/>
            <a:ext cx="2104847" cy="1175991"/>
          </a:xfrm>
          <a:prstGeom prst="rect">
            <a:avLst/>
          </a:prstGeom>
          <a:ln w="12700">
            <a:miter lim="400000"/>
          </a:ln>
        </p:spPr>
      </p:pic>
      <p:pic>
        <p:nvPicPr>
          <p:cNvPr id="134" name="image2.png"/>
          <p:cNvPicPr>
            <a:picLocks noChangeAspect="1"/>
          </p:cNvPicPr>
          <p:nvPr/>
        </p:nvPicPr>
        <p:blipFill>
          <a:blip r:embed="rId4">
            <a:extLst/>
          </a:blip>
          <a:stretch>
            <a:fillRect/>
          </a:stretch>
        </p:blipFill>
        <p:spPr>
          <a:xfrm>
            <a:off x="7130015" y="5659077"/>
            <a:ext cx="1802352" cy="996423"/>
          </a:xfrm>
          <a:prstGeom prst="rect">
            <a:avLst/>
          </a:prstGeom>
          <a:ln w="12700">
            <a:miter lim="400000"/>
          </a:ln>
        </p:spPr>
      </p:pic>
      <p:sp>
        <p:nvSpPr>
          <p:cNvPr id="135" name="Shape 135"/>
          <p:cNvSpPr/>
          <p:nvPr/>
        </p:nvSpPr>
        <p:spPr>
          <a:xfrm>
            <a:off x="672861" y="1934979"/>
            <a:ext cx="7936301" cy="310853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marL="342900" indent="-342900">
              <a:spcBef>
                <a:spcPts val="1200"/>
              </a:spcBef>
              <a:buSzPct val="100000"/>
              <a:buFont typeface="Arial"/>
              <a:buChar char="•"/>
              <a:defRPr sz="2400">
                <a:latin typeface="Arial"/>
                <a:ea typeface="Arial"/>
                <a:cs typeface="Arial"/>
                <a:sym typeface="Arial"/>
              </a:defRPr>
            </a:pPr>
            <a:r>
              <a:rPr dirty="0"/>
              <a:t>CAPS is a very rare </a:t>
            </a:r>
            <a:r>
              <a:rPr dirty="0" smtClean="0"/>
              <a:t>disorder</a:t>
            </a:r>
            <a:endParaRPr lang="en-US" dirty="0"/>
          </a:p>
          <a:p>
            <a:pPr marL="800100" lvl="1" indent="-342900">
              <a:spcBef>
                <a:spcPts val="1200"/>
              </a:spcBef>
              <a:buSzPct val="100000"/>
              <a:buFont typeface="Arial"/>
              <a:buChar char="•"/>
              <a:defRPr sz="2400">
                <a:latin typeface="Arial"/>
                <a:ea typeface="Arial"/>
                <a:cs typeface="Arial"/>
                <a:sym typeface="Arial"/>
              </a:defRPr>
            </a:pPr>
            <a:r>
              <a:rPr sz="2000" dirty="0" smtClean="0"/>
              <a:t>incidence </a:t>
            </a:r>
            <a:r>
              <a:rPr sz="2000" dirty="0"/>
              <a:t>rates have not been published; it is thought to </a:t>
            </a:r>
            <a:r>
              <a:rPr lang="en-US" sz="2000" dirty="0" smtClean="0"/>
              <a:t>	</a:t>
            </a:r>
            <a:r>
              <a:rPr sz="2000" dirty="0" smtClean="0"/>
              <a:t>represent </a:t>
            </a:r>
            <a:r>
              <a:rPr lang="en-US" sz="2000" dirty="0" smtClean="0"/>
              <a:t> </a:t>
            </a:r>
            <a:r>
              <a:rPr sz="2000" dirty="0" smtClean="0"/>
              <a:t>&lt;</a:t>
            </a:r>
            <a:r>
              <a:rPr sz="2000" dirty="0"/>
              <a:t>1% of APS </a:t>
            </a:r>
            <a:r>
              <a:rPr sz="2000" dirty="0" smtClean="0"/>
              <a:t>patients</a:t>
            </a:r>
            <a:endParaRPr sz="2000" dirty="0"/>
          </a:p>
          <a:p>
            <a:pPr marL="342900" indent="-342900">
              <a:spcBef>
                <a:spcPts val="1200"/>
              </a:spcBef>
              <a:buSzPct val="100000"/>
              <a:buFont typeface="Arial"/>
              <a:buChar char="•"/>
              <a:defRPr sz="2400">
                <a:latin typeface="Arial"/>
                <a:ea typeface="Arial"/>
                <a:cs typeface="Arial"/>
                <a:sym typeface="Arial"/>
              </a:defRPr>
            </a:pPr>
            <a:r>
              <a:rPr dirty="0"/>
              <a:t>CAPS is life-threatening </a:t>
            </a:r>
            <a:r>
              <a:rPr dirty="0" smtClean="0"/>
              <a:t>disorder</a:t>
            </a:r>
            <a:endParaRPr lang="en-US" dirty="0"/>
          </a:p>
          <a:p>
            <a:pPr marL="800100" lvl="1" indent="-342900">
              <a:spcBef>
                <a:spcPts val="1200"/>
              </a:spcBef>
              <a:buSzPct val="100000"/>
              <a:buFont typeface="Arial"/>
              <a:buChar char="•"/>
              <a:defRPr sz="2400">
                <a:latin typeface="Arial"/>
                <a:ea typeface="Arial"/>
                <a:cs typeface="Arial"/>
                <a:sym typeface="Arial"/>
              </a:defRPr>
            </a:pPr>
            <a:r>
              <a:rPr sz="2000" dirty="0" smtClean="0"/>
              <a:t>with </a:t>
            </a:r>
            <a:r>
              <a:rPr lang="en-US" sz="2000" dirty="0" smtClean="0"/>
              <a:t>available treatment</a:t>
            </a:r>
            <a:r>
              <a:rPr lang="en-US" sz="2000" dirty="0"/>
              <a:t> </a:t>
            </a:r>
            <a:r>
              <a:rPr lang="en-US" sz="2000" dirty="0" smtClean="0"/>
              <a:t>options</a:t>
            </a:r>
            <a:endParaRPr sz="2000" dirty="0"/>
          </a:p>
          <a:p>
            <a:pPr marL="342900" indent="-342900">
              <a:spcBef>
                <a:spcPts val="1200"/>
              </a:spcBef>
              <a:buSzPct val="100000"/>
              <a:buFont typeface="Arial"/>
              <a:buChar char="•"/>
              <a:defRPr sz="2400">
                <a:latin typeface="Arial"/>
                <a:ea typeface="Arial"/>
                <a:cs typeface="Arial"/>
                <a:sym typeface="Arial"/>
              </a:defRPr>
            </a:pPr>
            <a:r>
              <a:rPr dirty="0"/>
              <a:t>Current level of evidence in CAPS reflective of most rare diseases</a:t>
            </a:r>
          </a:p>
        </p:txBody>
      </p:sp>
      <p:sp>
        <p:nvSpPr>
          <p:cNvPr id="2" name="Title 1"/>
          <p:cNvSpPr>
            <a:spLocks noGrp="1"/>
          </p:cNvSpPr>
          <p:nvPr>
            <p:ph type="title"/>
          </p:nvPr>
        </p:nvSpPr>
        <p:spPr/>
        <p:txBody>
          <a:bodyPr>
            <a:normAutofit/>
          </a:bodyPr>
          <a:lstStyle/>
          <a:p>
            <a:r>
              <a:rPr lang="en-US" dirty="0"/>
              <a:t>Why a guideline for CAPS diagnosis and treatment</a:t>
            </a:r>
            <a:r>
              <a:rPr lang="en-US" dirty="0" smtClean="0"/>
              <a:t>?</a:t>
            </a:r>
            <a:endParaRPr lang="en-US" dirty="0"/>
          </a:p>
        </p:txBody>
      </p:sp>
    </p:spTree>
    <p:extLst>
      <p:ext uri="{BB962C8B-B14F-4D97-AF65-F5344CB8AC3E}">
        <p14:creationId xmlns:p14="http://schemas.microsoft.com/office/powerpoint/2010/main" val="2108381736"/>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2.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6607" y="5914419"/>
            <a:ext cx="1297785" cy="717475"/>
          </a:xfrm>
          <a:prstGeom prst="rect">
            <a:avLst/>
          </a:prstGeom>
          <a:ln w="12700">
            <a:miter lim="400000"/>
          </a:ln>
        </p:spPr>
      </p:pic>
      <p:pic>
        <p:nvPicPr>
          <p:cNvPr id="3"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861453" y="5818101"/>
            <a:ext cx="1956984" cy="780742"/>
          </a:xfrm>
          <a:prstGeom prst="rect">
            <a:avLst/>
          </a:prstGeom>
          <a:noFill/>
          <a:ln w="9525">
            <a:noFill/>
            <a:miter lim="800000"/>
            <a:headEnd/>
            <a:tailEnd/>
          </a:ln>
        </p:spPr>
      </p:pic>
      <p:sp>
        <p:nvSpPr>
          <p:cNvPr id="45" name="Rounded Rectangle 44"/>
          <p:cNvSpPr/>
          <p:nvPr/>
        </p:nvSpPr>
        <p:spPr>
          <a:xfrm>
            <a:off x="3338606" y="3635365"/>
            <a:ext cx="2921666" cy="487371"/>
          </a:xfrm>
          <a:prstGeom prst="roundRect">
            <a:avLst>
              <a:gd name="adj" fmla="val 890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charset="0"/>
              <a:ea typeface="Arial" charset="0"/>
              <a:cs typeface="Arial" charset="0"/>
            </a:endParaRPr>
          </a:p>
        </p:txBody>
      </p:sp>
      <p:sp>
        <p:nvSpPr>
          <p:cNvPr id="46" name="TextBox 45"/>
          <p:cNvSpPr txBox="1"/>
          <p:nvPr/>
        </p:nvSpPr>
        <p:spPr>
          <a:xfrm>
            <a:off x="3541419" y="3679661"/>
            <a:ext cx="2601700" cy="369332"/>
          </a:xfrm>
          <a:prstGeom prst="rect">
            <a:avLst/>
          </a:prstGeom>
          <a:noFill/>
        </p:spPr>
        <p:txBody>
          <a:bodyPr wrap="square" rtlCol="0">
            <a:spAutoFit/>
          </a:bodyPr>
          <a:lstStyle/>
          <a:p>
            <a:r>
              <a:rPr lang="en-US" dirty="0" smtClean="0">
                <a:latin typeface="Arial" charset="0"/>
                <a:ea typeface="Arial" charset="0"/>
                <a:cs typeface="Arial" charset="0"/>
              </a:rPr>
              <a:t>person with hemophilia</a:t>
            </a:r>
            <a:endParaRPr lang="en-US" dirty="0">
              <a:latin typeface="Arial" charset="0"/>
              <a:ea typeface="Arial" charset="0"/>
              <a:cs typeface="Arial" charset="0"/>
            </a:endParaRPr>
          </a:p>
        </p:txBody>
      </p:sp>
      <p:sp>
        <p:nvSpPr>
          <p:cNvPr id="47" name="TextBox 46"/>
          <p:cNvSpPr txBox="1"/>
          <p:nvPr/>
        </p:nvSpPr>
        <p:spPr>
          <a:xfrm>
            <a:off x="2419248" y="2243803"/>
            <a:ext cx="2263706" cy="923330"/>
          </a:xfrm>
          <a:prstGeom prst="rect">
            <a:avLst/>
          </a:prstGeom>
          <a:noFill/>
        </p:spPr>
        <p:txBody>
          <a:bodyPr wrap="square" rtlCol="0">
            <a:spAutoFit/>
          </a:bodyPr>
          <a:lstStyle/>
          <a:p>
            <a:r>
              <a:rPr lang="en-US" smtClean="0">
                <a:latin typeface="Arial" charset="0"/>
                <a:ea typeface="Arial" charset="0"/>
                <a:cs typeface="Arial" charset="0"/>
              </a:rPr>
              <a:t>hemophilia-specific </a:t>
            </a:r>
            <a:r>
              <a:rPr lang="en-US" dirty="0" smtClean="0">
                <a:latin typeface="Arial" charset="0"/>
                <a:ea typeface="Arial" charset="0"/>
                <a:cs typeface="Arial" charset="0"/>
              </a:rPr>
              <a:t>treatment </a:t>
            </a:r>
            <a:r>
              <a:rPr lang="en-US" smtClean="0">
                <a:latin typeface="Arial" charset="0"/>
                <a:ea typeface="Arial" charset="0"/>
                <a:cs typeface="Arial" charset="0"/>
              </a:rPr>
              <a:t>and management plans</a:t>
            </a:r>
            <a:endParaRPr lang="en-US">
              <a:latin typeface="Arial" charset="0"/>
              <a:ea typeface="Arial" charset="0"/>
              <a:cs typeface="Arial" charset="0"/>
            </a:endParaRPr>
          </a:p>
        </p:txBody>
      </p:sp>
      <p:sp>
        <p:nvSpPr>
          <p:cNvPr id="48" name="TextBox 47"/>
          <p:cNvSpPr txBox="1"/>
          <p:nvPr/>
        </p:nvSpPr>
        <p:spPr>
          <a:xfrm>
            <a:off x="5236261" y="2748881"/>
            <a:ext cx="2513290" cy="369332"/>
          </a:xfrm>
          <a:prstGeom prst="rect">
            <a:avLst/>
          </a:prstGeom>
          <a:noFill/>
        </p:spPr>
        <p:txBody>
          <a:bodyPr wrap="square" rtlCol="0">
            <a:spAutoFit/>
          </a:bodyPr>
          <a:lstStyle/>
          <a:p>
            <a:r>
              <a:rPr lang="en-US" dirty="0" smtClean="0">
                <a:latin typeface="Arial" charset="0"/>
                <a:ea typeface="Arial" charset="0"/>
                <a:cs typeface="Arial" charset="0"/>
              </a:rPr>
              <a:t>musculoskeletal health</a:t>
            </a:r>
            <a:endParaRPr lang="en-US" dirty="0">
              <a:latin typeface="Arial" charset="0"/>
              <a:ea typeface="Arial" charset="0"/>
              <a:cs typeface="Arial" charset="0"/>
            </a:endParaRPr>
          </a:p>
        </p:txBody>
      </p:sp>
      <p:sp>
        <p:nvSpPr>
          <p:cNvPr id="49" name="TextBox 48"/>
          <p:cNvSpPr txBox="1"/>
          <p:nvPr/>
        </p:nvSpPr>
        <p:spPr>
          <a:xfrm>
            <a:off x="5806202" y="4908222"/>
            <a:ext cx="2339102" cy="369332"/>
          </a:xfrm>
          <a:prstGeom prst="rect">
            <a:avLst/>
          </a:prstGeom>
          <a:noFill/>
        </p:spPr>
        <p:txBody>
          <a:bodyPr wrap="none" rtlCol="0">
            <a:spAutoFit/>
          </a:bodyPr>
          <a:lstStyle/>
          <a:p>
            <a:r>
              <a:rPr lang="en-US" smtClean="0">
                <a:latin typeface="Arial" charset="0"/>
                <a:ea typeface="Arial" charset="0"/>
                <a:cs typeface="Arial" charset="0"/>
              </a:rPr>
              <a:t>psychosocial support</a:t>
            </a:r>
            <a:endParaRPr lang="en-US">
              <a:latin typeface="Arial" charset="0"/>
              <a:ea typeface="Arial" charset="0"/>
              <a:cs typeface="Arial" charset="0"/>
            </a:endParaRPr>
          </a:p>
        </p:txBody>
      </p:sp>
      <p:sp>
        <p:nvSpPr>
          <p:cNvPr id="50" name="TextBox 49"/>
          <p:cNvSpPr txBox="1"/>
          <p:nvPr/>
        </p:nvSpPr>
        <p:spPr>
          <a:xfrm>
            <a:off x="1695401" y="5474519"/>
            <a:ext cx="3059732" cy="375186"/>
          </a:xfrm>
          <a:prstGeom prst="rect">
            <a:avLst/>
          </a:prstGeom>
          <a:noFill/>
        </p:spPr>
        <p:txBody>
          <a:bodyPr wrap="square" rtlCol="0">
            <a:spAutoFit/>
          </a:bodyPr>
          <a:lstStyle/>
          <a:p>
            <a:r>
              <a:rPr lang="en-US">
                <a:latin typeface="Arial" charset="0"/>
                <a:ea typeface="Arial" charset="0"/>
                <a:cs typeface="Arial" charset="0"/>
              </a:rPr>
              <a:t>l</a:t>
            </a:r>
            <a:r>
              <a:rPr lang="en-US" smtClean="0">
                <a:latin typeface="Arial" charset="0"/>
                <a:ea typeface="Arial" charset="0"/>
                <a:cs typeface="Arial" charset="0"/>
              </a:rPr>
              <a:t>imitations on their activities</a:t>
            </a:r>
            <a:endParaRPr lang="en-US">
              <a:latin typeface="Arial" charset="0"/>
              <a:ea typeface="Arial" charset="0"/>
              <a:cs typeface="Arial" charset="0"/>
            </a:endParaRPr>
          </a:p>
        </p:txBody>
      </p:sp>
      <p:sp>
        <p:nvSpPr>
          <p:cNvPr id="51" name="TextBox 50"/>
          <p:cNvSpPr txBox="1"/>
          <p:nvPr/>
        </p:nvSpPr>
        <p:spPr>
          <a:xfrm>
            <a:off x="4842269" y="5289853"/>
            <a:ext cx="1518364" cy="369332"/>
          </a:xfrm>
          <a:prstGeom prst="rect">
            <a:avLst/>
          </a:prstGeom>
          <a:noFill/>
        </p:spPr>
        <p:txBody>
          <a:bodyPr wrap="none" rtlCol="0">
            <a:spAutoFit/>
          </a:bodyPr>
          <a:lstStyle/>
          <a:p>
            <a:r>
              <a:rPr lang="en-US" dirty="0" smtClean="0">
                <a:latin typeface="Arial" charset="0"/>
                <a:ea typeface="Arial" charset="0"/>
                <a:cs typeface="Arial" charset="0"/>
              </a:rPr>
              <a:t>social stigma</a:t>
            </a:r>
            <a:endParaRPr lang="en-US" dirty="0">
              <a:latin typeface="Arial" charset="0"/>
              <a:ea typeface="Arial" charset="0"/>
              <a:cs typeface="Arial" charset="0"/>
            </a:endParaRPr>
          </a:p>
        </p:txBody>
      </p:sp>
      <p:sp>
        <p:nvSpPr>
          <p:cNvPr id="52" name="TextBox 51"/>
          <p:cNvSpPr txBox="1"/>
          <p:nvPr/>
        </p:nvSpPr>
        <p:spPr>
          <a:xfrm>
            <a:off x="822990" y="5092888"/>
            <a:ext cx="2534973" cy="369332"/>
          </a:xfrm>
          <a:prstGeom prst="rect">
            <a:avLst/>
          </a:prstGeom>
          <a:noFill/>
        </p:spPr>
        <p:txBody>
          <a:bodyPr wrap="square" rtlCol="0">
            <a:spAutoFit/>
          </a:bodyPr>
          <a:lstStyle/>
          <a:p>
            <a:r>
              <a:rPr lang="en-US" dirty="0" smtClean="0">
                <a:latin typeface="Arial" charset="0"/>
                <a:ea typeface="Arial" charset="0"/>
                <a:cs typeface="Arial" charset="0"/>
              </a:rPr>
              <a:t>vocational challenges</a:t>
            </a:r>
            <a:endParaRPr lang="en-US" dirty="0">
              <a:latin typeface="Arial" charset="0"/>
              <a:ea typeface="Arial" charset="0"/>
              <a:cs typeface="Arial" charset="0"/>
            </a:endParaRPr>
          </a:p>
        </p:txBody>
      </p:sp>
      <p:sp>
        <p:nvSpPr>
          <p:cNvPr id="53" name="TextBox 52"/>
          <p:cNvSpPr txBox="1"/>
          <p:nvPr/>
        </p:nvSpPr>
        <p:spPr>
          <a:xfrm>
            <a:off x="3369891" y="5808301"/>
            <a:ext cx="2681872" cy="646331"/>
          </a:xfrm>
          <a:prstGeom prst="rect">
            <a:avLst/>
          </a:prstGeom>
          <a:noFill/>
        </p:spPr>
        <p:txBody>
          <a:bodyPr wrap="square" rtlCol="0">
            <a:spAutoFit/>
          </a:bodyPr>
          <a:lstStyle/>
          <a:p>
            <a:r>
              <a:rPr lang="en-US" dirty="0" smtClean="0">
                <a:latin typeface="Arial" charset="0"/>
                <a:ea typeface="Arial" charset="0"/>
                <a:cs typeface="Arial" charset="0"/>
              </a:rPr>
              <a:t>decreased quality of life and life satisfaction</a:t>
            </a:r>
            <a:endParaRPr lang="en-US" dirty="0">
              <a:latin typeface="Arial" charset="0"/>
              <a:ea typeface="Arial" charset="0"/>
              <a:cs typeface="Arial" charset="0"/>
            </a:endParaRPr>
          </a:p>
        </p:txBody>
      </p:sp>
      <p:sp>
        <p:nvSpPr>
          <p:cNvPr id="54" name="TextBox 53"/>
          <p:cNvSpPr txBox="1"/>
          <p:nvPr/>
        </p:nvSpPr>
        <p:spPr>
          <a:xfrm>
            <a:off x="6970455" y="4302375"/>
            <a:ext cx="1492716" cy="369332"/>
          </a:xfrm>
          <a:prstGeom prst="rect">
            <a:avLst/>
          </a:prstGeom>
          <a:noFill/>
        </p:spPr>
        <p:txBody>
          <a:bodyPr wrap="none" rtlCol="0">
            <a:spAutoFit/>
          </a:bodyPr>
          <a:lstStyle/>
          <a:p>
            <a:r>
              <a:rPr lang="en-US" dirty="0" smtClean="0">
                <a:latin typeface="Arial" charset="0"/>
                <a:ea typeface="Arial" charset="0"/>
                <a:cs typeface="Arial" charset="0"/>
              </a:rPr>
              <a:t>HIV infection</a:t>
            </a:r>
            <a:endParaRPr lang="en-US" dirty="0">
              <a:latin typeface="Arial" charset="0"/>
              <a:ea typeface="Arial" charset="0"/>
              <a:cs typeface="Arial" charset="0"/>
            </a:endParaRPr>
          </a:p>
        </p:txBody>
      </p:sp>
      <p:sp>
        <p:nvSpPr>
          <p:cNvPr id="55" name="TextBox 54"/>
          <p:cNvSpPr txBox="1"/>
          <p:nvPr/>
        </p:nvSpPr>
        <p:spPr>
          <a:xfrm>
            <a:off x="6767830" y="3372551"/>
            <a:ext cx="2082621" cy="369332"/>
          </a:xfrm>
          <a:prstGeom prst="rect">
            <a:avLst/>
          </a:prstGeom>
          <a:noFill/>
        </p:spPr>
        <p:txBody>
          <a:bodyPr wrap="none" rtlCol="0">
            <a:spAutoFit/>
          </a:bodyPr>
          <a:lstStyle/>
          <a:p>
            <a:r>
              <a:rPr lang="en-US" dirty="0" smtClean="0">
                <a:latin typeface="Arial" charset="0"/>
                <a:ea typeface="Arial" charset="0"/>
                <a:cs typeface="Arial" charset="0"/>
              </a:rPr>
              <a:t>chronic hepatitis C</a:t>
            </a:r>
            <a:endParaRPr lang="en-US" dirty="0">
              <a:latin typeface="Arial" charset="0"/>
              <a:ea typeface="Arial" charset="0"/>
              <a:cs typeface="Arial" charset="0"/>
            </a:endParaRPr>
          </a:p>
        </p:txBody>
      </p:sp>
      <p:sp>
        <p:nvSpPr>
          <p:cNvPr id="56" name="TextBox 55"/>
          <p:cNvSpPr txBox="1"/>
          <p:nvPr/>
        </p:nvSpPr>
        <p:spPr>
          <a:xfrm>
            <a:off x="4735071" y="2068004"/>
            <a:ext cx="1274708" cy="369332"/>
          </a:xfrm>
          <a:prstGeom prst="rect">
            <a:avLst/>
          </a:prstGeom>
          <a:noFill/>
        </p:spPr>
        <p:txBody>
          <a:bodyPr wrap="none" rtlCol="0">
            <a:spAutoFit/>
          </a:bodyPr>
          <a:lstStyle/>
          <a:p>
            <a:r>
              <a:rPr lang="en-US" dirty="0" err="1" smtClean="0">
                <a:latin typeface="Arial" charset="0"/>
                <a:ea typeface="Arial" charset="0"/>
                <a:cs typeface="Arial" charset="0"/>
              </a:rPr>
              <a:t>arthopathy</a:t>
            </a:r>
            <a:endParaRPr lang="en-US" dirty="0">
              <a:latin typeface="Arial" charset="0"/>
              <a:ea typeface="Arial" charset="0"/>
              <a:cs typeface="Arial" charset="0"/>
            </a:endParaRPr>
          </a:p>
        </p:txBody>
      </p:sp>
      <p:sp>
        <p:nvSpPr>
          <p:cNvPr id="57" name="TextBox 56"/>
          <p:cNvSpPr txBox="1"/>
          <p:nvPr/>
        </p:nvSpPr>
        <p:spPr>
          <a:xfrm>
            <a:off x="541561" y="4129911"/>
            <a:ext cx="1903619" cy="668716"/>
          </a:xfrm>
          <a:prstGeom prst="rect">
            <a:avLst/>
          </a:prstGeom>
          <a:noFill/>
        </p:spPr>
        <p:txBody>
          <a:bodyPr wrap="square" rtlCol="0">
            <a:spAutoFit/>
          </a:bodyPr>
          <a:lstStyle/>
          <a:p>
            <a:r>
              <a:rPr lang="en-US" dirty="0" smtClean="0">
                <a:latin typeface="Arial" charset="0"/>
                <a:ea typeface="Arial" charset="0"/>
                <a:cs typeface="Arial" charset="0"/>
              </a:rPr>
              <a:t>dentition-related complications</a:t>
            </a:r>
            <a:endParaRPr lang="en-US" dirty="0">
              <a:latin typeface="Arial" charset="0"/>
              <a:ea typeface="Arial" charset="0"/>
              <a:cs typeface="Arial" charset="0"/>
            </a:endParaRPr>
          </a:p>
        </p:txBody>
      </p:sp>
      <p:sp>
        <p:nvSpPr>
          <p:cNvPr id="58" name="TextBox 57"/>
          <p:cNvSpPr txBox="1"/>
          <p:nvPr/>
        </p:nvSpPr>
        <p:spPr>
          <a:xfrm>
            <a:off x="671170" y="3048197"/>
            <a:ext cx="1824183" cy="923330"/>
          </a:xfrm>
          <a:prstGeom prst="rect">
            <a:avLst/>
          </a:prstGeom>
          <a:noFill/>
        </p:spPr>
        <p:txBody>
          <a:bodyPr wrap="square" rtlCol="0">
            <a:spAutoFit/>
          </a:bodyPr>
          <a:lstStyle/>
          <a:p>
            <a:r>
              <a:rPr lang="en-US" dirty="0" smtClean="0">
                <a:latin typeface="Arial" charset="0"/>
                <a:ea typeface="Arial" charset="0"/>
                <a:cs typeface="Arial" charset="0"/>
              </a:rPr>
              <a:t>non hemophilia-related complications</a:t>
            </a:r>
            <a:endParaRPr lang="en-US" dirty="0">
              <a:latin typeface="Arial" charset="0"/>
              <a:ea typeface="Arial" charset="0"/>
              <a:cs typeface="Arial" charset="0"/>
            </a:endParaRPr>
          </a:p>
        </p:txBody>
      </p:sp>
      <p:cxnSp>
        <p:nvCxnSpPr>
          <p:cNvPr id="59" name="Straight Arrow Connector 58"/>
          <p:cNvCxnSpPr>
            <a:endCxn id="58" idx="3"/>
          </p:cNvCxnSpPr>
          <p:nvPr/>
        </p:nvCxnSpPr>
        <p:spPr>
          <a:xfrm flipH="1" flipV="1">
            <a:off x="2495353" y="3509862"/>
            <a:ext cx="828211" cy="387593"/>
          </a:xfrm>
          <a:prstGeom prst="straightConnector1">
            <a:avLst/>
          </a:prstGeom>
          <a:ln>
            <a:solidFill>
              <a:srgbClr val="011893"/>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endCxn id="47" idx="2"/>
          </p:cNvCxnSpPr>
          <p:nvPr/>
        </p:nvCxnSpPr>
        <p:spPr>
          <a:xfrm flipH="1" flipV="1">
            <a:off x="3551101" y="3167133"/>
            <a:ext cx="290311" cy="453875"/>
          </a:xfrm>
          <a:prstGeom prst="straightConnector1">
            <a:avLst/>
          </a:prstGeom>
          <a:ln>
            <a:solidFill>
              <a:srgbClr val="011893"/>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stCxn id="45" idx="0"/>
            <a:endCxn id="56" idx="2"/>
          </p:cNvCxnSpPr>
          <p:nvPr/>
        </p:nvCxnSpPr>
        <p:spPr>
          <a:xfrm flipV="1">
            <a:off x="4799439" y="2437336"/>
            <a:ext cx="572986" cy="1198029"/>
          </a:xfrm>
          <a:prstGeom prst="straightConnector1">
            <a:avLst/>
          </a:prstGeom>
          <a:ln>
            <a:solidFill>
              <a:srgbClr val="011893"/>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5385016" y="4134344"/>
            <a:ext cx="758492" cy="757000"/>
          </a:xfrm>
          <a:prstGeom prst="straightConnector1">
            <a:avLst/>
          </a:prstGeom>
          <a:ln>
            <a:solidFill>
              <a:srgbClr val="011893"/>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stCxn id="45" idx="3"/>
            <a:endCxn id="54" idx="1"/>
          </p:cNvCxnSpPr>
          <p:nvPr/>
        </p:nvCxnSpPr>
        <p:spPr>
          <a:xfrm>
            <a:off x="6260272" y="3879051"/>
            <a:ext cx="710183" cy="607990"/>
          </a:xfrm>
          <a:prstGeom prst="straightConnector1">
            <a:avLst/>
          </a:prstGeom>
          <a:ln>
            <a:solidFill>
              <a:srgbClr val="011893"/>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a:stCxn id="45" idx="2"/>
            <a:endCxn id="52" idx="0"/>
          </p:cNvCxnSpPr>
          <p:nvPr/>
        </p:nvCxnSpPr>
        <p:spPr>
          <a:xfrm flipH="1">
            <a:off x="2090477" y="4122736"/>
            <a:ext cx="2708962" cy="970152"/>
          </a:xfrm>
          <a:prstGeom prst="straightConnector1">
            <a:avLst/>
          </a:prstGeom>
          <a:ln>
            <a:solidFill>
              <a:srgbClr val="011893"/>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stCxn id="45" idx="2"/>
            <a:endCxn id="50" idx="0"/>
          </p:cNvCxnSpPr>
          <p:nvPr/>
        </p:nvCxnSpPr>
        <p:spPr>
          <a:xfrm flipH="1">
            <a:off x="3225267" y="4122736"/>
            <a:ext cx="1574172" cy="1351783"/>
          </a:xfrm>
          <a:prstGeom prst="straightConnector1">
            <a:avLst/>
          </a:prstGeom>
          <a:ln>
            <a:solidFill>
              <a:srgbClr val="011893"/>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stCxn id="45" idx="2"/>
            <a:endCxn id="53" idx="0"/>
          </p:cNvCxnSpPr>
          <p:nvPr/>
        </p:nvCxnSpPr>
        <p:spPr>
          <a:xfrm flipH="1">
            <a:off x="4710827" y="4122736"/>
            <a:ext cx="88612" cy="1685565"/>
          </a:xfrm>
          <a:prstGeom prst="straightConnector1">
            <a:avLst/>
          </a:prstGeom>
          <a:ln>
            <a:solidFill>
              <a:srgbClr val="011893"/>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a:stCxn id="45" idx="2"/>
            <a:endCxn id="51" idx="0"/>
          </p:cNvCxnSpPr>
          <p:nvPr/>
        </p:nvCxnSpPr>
        <p:spPr>
          <a:xfrm>
            <a:off x="4799439" y="4122736"/>
            <a:ext cx="802012" cy="1167117"/>
          </a:xfrm>
          <a:prstGeom prst="straightConnector1">
            <a:avLst/>
          </a:prstGeom>
          <a:ln>
            <a:solidFill>
              <a:srgbClr val="011893"/>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stCxn id="45" idx="3"/>
            <a:endCxn id="55" idx="1"/>
          </p:cNvCxnSpPr>
          <p:nvPr/>
        </p:nvCxnSpPr>
        <p:spPr>
          <a:xfrm flipV="1">
            <a:off x="6260272" y="3557217"/>
            <a:ext cx="507558" cy="321834"/>
          </a:xfrm>
          <a:prstGeom prst="straightConnector1">
            <a:avLst/>
          </a:prstGeom>
          <a:ln>
            <a:solidFill>
              <a:srgbClr val="011893"/>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endCxn id="57" idx="3"/>
          </p:cNvCxnSpPr>
          <p:nvPr/>
        </p:nvCxnSpPr>
        <p:spPr>
          <a:xfrm flipH="1">
            <a:off x="2445180" y="4122736"/>
            <a:ext cx="893428" cy="341533"/>
          </a:xfrm>
          <a:prstGeom prst="straightConnector1">
            <a:avLst/>
          </a:prstGeom>
          <a:ln>
            <a:solidFill>
              <a:srgbClr val="011893"/>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endCxn id="48" idx="2"/>
          </p:cNvCxnSpPr>
          <p:nvPr/>
        </p:nvCxnSpPr>
        <p:spPr>
          <a:xfrm flipV="1">
            <a:off x="4826238" y="3118213"/>
            <a:ext cx="1666668" cy="502795"/>
          </a:xfrm>
          <a:prstGeom prst="straightConnector1">
            <a:avLst/>
          </a:prstGeom>
          <a:ln>
            <a:solidFill>
              <a:srgbClr val="011893"/>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5085932" y="1815987"/>
            <a:ext cx="1736373" cy="369332"/>
          </a:xfrm>
          <a:prstGeom prst="rect">
            <a:avLst/>
          </a:prstGeom>
          <a:noFill/>
        </p:spPr>
        <p:txBody>
          <a:bodyPr wrap="none" rtlCol="0">
            <a:spAutoFit/>
          </a:bodyPr>
          <a:lstStyle/>
          <a:p>
            <a:r>
              <a:rPr lang="en-US" smtClean="0">
                <a:solidFill>
                  <a:srgbClr val="011893"/>
                </a:solidFill>
                <a:latin typeface="Arial" charset="0"/>
                <a:ea typeface="Arial" charset="0"/>
                <a:cs typeface="Arial" charset="0"/>
              </a:rPr>
              <a:t>physiotherapist</a:t>
            </a:r>
            <a:endParaRPr lang="en-US">
              <a:solidFill>
                <a:srgbClr val="011893"/>
              </a:solidFill>
              <a:latin typeface="Arial" charset="0"/>
              <a:ea typeface="Arial" charset="0"/>
              <a:cs typeface="Arial" charset="0"/>
            </a:endParaRPr>
          </a:p>
        </p:txBody>
      </p:sp>
      <p:sp>
        <p:nvSpPr>
          <p:cNvPr id="72" name="TextBox 71"/>
          <p:cNvSpPr txBox="1"/>
          <p:nvPr/>
        </p:nvSpPr>
        <p:spPr>
          <a:xfrm>
            <a:off x="5659572" y="2476781"/>
            <a:ext cx="2909043" cy="369332"/>
          </a:xfrm>
          <a:prstGeom prst="rect">
            <a:avLst/>
          </a:prstGeom>
          <a:noFill/>
        </p:spPr>
        <p:txBody>
          <a:bodyPr wrap="square" rtlCol="0">
            <a:spAutoFit/>
          </a:bodyPr>
          <a:lstStyle/>
          <a:p>
            <a:r>
              <a:rPr lang="en-US" dirty="0" err="1" smtClean="0">
                <a:solidFill>
                  <a:srgbClr val="011893"/>
                </a:solidFill>
                <a:latin typeface="Arial" charset="0"/>
                <a:ea typeface="Arial" charset="0"/>
                <a:cs typeface="Arial" charset="0"/>
              </a:rPr>
              <a:t>orthopaedic</a:t>
            </a:r>
            <a:r>
              <a:rPr lang="en-US" dirty="0" smtClean="0">
                <a:solidFill>
                  <a:srgbClr val="011893"/>
                </a:solidFill>
                <a:latin typeface="Arial" charset="0"/>
                <a:ea typeface="Arial" charset="0"/>
                <a:cs typeface="Arial" charset="0"/>
              </a:rPr>
              <a:t> specialists</a:t>
            </a:r>
            <a:endParaRPr lang="en-US" dirty="0">
              <a:solidFill>
                <a:srgbClr val="011893"/>
              </a:solidFill>
              <a:latin typeface="Arial" charset="0"/>
              <a:ea typeface="Arial" charset="0"/>
              <a:cs typeface="Arial" charset="0"/>
            </a:endParaRPr>
          </a:p>
        </p:txBody>
      </p:sp>
      <p:sp>
        <p:nvSpPr>
          <p:cNvPr id="73" name="TextBox 72"/>
          <p:cNvSpPr txBox="1"/>
          <p:nvPr/>
        </p:nvSpPr>
        <p:spPr>
          <a:xfrm>
            <a:off x="6637616" y="3677858"/>
            <a:ext cx="2343049" cy="646331"/>
          </a:xfrm>
          <a:prstGeom prst="rect">
            <a:avLst/>
          </a:prstGeom>
          <a:noFill/>
        </p:spPr>
        <p:txBody>
          <a:bodyPr wrap="square" rtlCol="0">
            <a:spAutoFit/>
          </a:bodyPr>
          <a:lstStyle/>
          <a:p>
            <a:r>
              <a:rPr lang="en-US" dirty="0" smtClean="0">
                <a:solidFill>
                  <a:srgbClr val="011893"/>
                </a:solidFill>
                <a:latin typeface="Arial" charset="0"/>
                <a:ea typeface="Arial" charset="0"/>
                <a:cs typeface="Arial" charset="0"/>
              </a:rPr>
              <a:t>infectious disease specialists</a:t>
            </a:r>
            <a:endParaRPr lang="en-US" dirty="0">
              <a:solidFill>
                <a:srgbClr val="011893"/>
              </a:solidFill>
              <a:latin typeface="Arial" charset="0"/>
              <a:ea typeface="Arial" charset="0"/>
              <a:cs typeface="Arial" charset="0"/>
            </a:endParaRPr>
          </a:p>
        </p:txBody>
      </p:sp>
      <p:sp>
        <p:nvSpPr>
          <p:cNvPr id="74" name="TextBox 73"/>
          <p:cNvSpPr txBox="1"/>
          <p:nvPr/>
        </p:nvSpPr>
        <p:spPr>
          <a:xfrm>
            <a:off x="5372425" y="5541870"/>
            <a:ext cx="1531188" cy="369332"/>
          </a:xfrm>
          <a:prstGeom prst="rect">
            <a:avLst/>
          </a:prstGeom>
          <a:noFill/>
        </p:spPr>
        <p:txBody>
          <a:bodyPr wrap="none" rtlCol="0">
            <a:spAutoFit/>
          </a:bodyPr>
          <a:lstStyle/>
          <a:p>
            <a:r>
              <a:rPr lang="en-US" dirty="0" smtClean="0">
                <a:solidFill>
                  <a:srgbClr val="011893"/>
                </a:solidFill>
                <a:latin typeface="Arial" charset="0"/>
                <a:ea typeface="Arial" charset="0"/>
                <a:cs typeface="Arial" charset="0"/>
              </a:rPr>
              <a:t>social worker</a:t>
            </a:r>
            <a:endParaRPr lang="en-US" dirty="0">
              <a:solidFill>
                <a:srgbClr val="011893"/>
              </a:solidFill>
              <a:latin typeface="Arial" charset="0"/>
              <a:ea typeface="Arial" charset="0"/>
              <a:cs typeface="Arial" charset="0"/>
            </a:endParaRPr>
          </a:p>
        </p:txBody>
      </p:sp>
      <p:sp>
        <p:nvSpPr>
          <p:cNvPr id="75" name="TextBox 74"/>
          <p:cNvSpPr txBox="1"/>
          <p:nvPr/>
        </p:nvSpPr>
        <p:spPr>
          <a:xfrm>
            <a:off x="6975753" y="5150835"/>
            <a:ext cx="1454244" cy="369332"/>
          </a:xfrm>
          <a:prstGeom prst="rect">
            <a:avLst/>
          </a:prstGeom>
          <a:noFill/>
        </p:spPr>
        <p:txBody>
          <a:bodyPr wrap="none" rtlCol="0">
            <a:spAutoFit/>
          </a:bodyPr>
          <a:lstStyle/>
          <a:p>
            <a:r>
              <a:rPr lang="en-US" smtClean="0">
                <a:solidFill>
                  <a:srgbClr val="011893"/>
                </a:solidFill>
                <a:latin typeface="Arial" charset="0"/>
                <a:ea typeface="Arial" charset="0"/>
                <a:cs typeface="Arial" charset="0"/>
              </a:rPr>
              <a:t>psychologist</a:t>
            </a:r>
            <a:endParaRPr lang="en-US">
              <a:solidFill>
                <a:srgbClr val="011893"/>
              </a:solidFill>
              <a:latin typeface="Arial" charset="0"/>
              <a:ea typeface="Arial" charset="0"/>
              <a:cs typeface="Arial" charset="0"/>
            </a:endParaRPr>
          </a:p>
        </p:txBody>
      </p:sp>
      <p:sp>
        <p:nvSpPr>
          <p:cNvPr id="76" name="TextBox 75"/>
          <p:cNvSpPr txBox="1"/>
          <p:nvPr/>
        </p:nvSpPr>
        <p:spPr>
          <a:xfrm>
            <a:off x="336810" y="4647004"/>
            <a:ext cx="864339" cy="369332"/>
          </a:xfrm>
          <a:prstGeom prst="rect">
            <a:avLst/>
          </a:prstGeom>
          <a:noFill/>
        </p:spPr>
        <p:txBody>
          <a:bodyPr wrap="none" rtlCol="0">
            <a:spAutoFit/>
          </a:bodyPr>
          <a:lstStyle/>
          <a:p>
            <a:r>
              <a:rPr lang="en-US" smtClean="0">
                <a:solidFill>
                  <a:srgbClr val="011893"/>
                </a:solidFill>
                <a:latin typeface="Arial" charset="0"/>
                <a:ea typeface="Arial" charset="0"/>
                <a:cs typeface="Arial" charset="0"/>
              </a:rPr>
              <a:t>dentist</a:t>
            </a:r>
            <a:endParaRPr lang="en-US">
              <a:solidFill>
                <a:srgbClr val="011893"/>
              </a:solidFill>
              <a:latin typeface="Arial" charset="0"/>
              <a:ea typeface="Arial" charset="0"/>
              <a:cs typeface="Arial" charset="0"/>
            </a:endParaRPr>
          </a:p>
        </p:txBody>
      </p:sp>
      <p:sp>
        <p:nvSpPr>
          <p:cNvPr id="77" name="TextBox 76"/>
          <p:cNvSpPr txBox="1"/>
          <p:nvPr/>
        </p:nvSpPr>
        <p:spPr>
          <a:xfrm>
            <a:off x="314637" y="2785335"/>
            <a:ext cx="2210998" cy="369332"/>
          </a:xfrm>
          <a:prstGeom prst="rect">
            <a:avLst/>
          </a:prstGeom>
          <a:noFill/>
        </p:spPr>
        <p:txBody>
          <a:bodyPr wrap="square" rtlCol="0">
            <a:spAutoFit/>
          </a:bodyPr>
          <a:lstStyle/>
          <a:p>
            <a:r>
              <a:rPr lang="en-US" dirty="0" smtClean="0">
                <a:solidFill>
                  <a:srgbClr val="011893"/>
                </a:solidFill>
                <a:latin typeface="Arial" charset="0"/>
                <a:ea typeface="Arial" charset="0"/>
                <a:cs typeface="Arial" charset="0"/>
              </a:rPr>
              <a:t>general practitioner</a:t>
            </a:r>
            <a:endParaRPr lang="en-US" dirty="0">
              <a:solidFill>
                <a:srgbClr val="011893"/>
              </a:solidFill>
              <a:latin typeface="Arial" charset="0"/>
              <a:ea typeface="Arial" charset="0"/>
              <a:cs typeface="Arial" charset="0"/>
            </a:endParaRPr>
          </a:p>
        </p:txBody>
      </p:sp>
      <p:sp>
        <p:nvSpPr>
          <p:cNvPr id="78" name="TextBox 77"/>
          <p:cNvSpPr txBox="1"/>
          <p:nvPr/>
        </p:nvSpPr>
        <p:spPr>
          <a:xfrm>
            <a:off x="1416742" y="1687548"/>
            <a:ext cx="1492716" cy="369332"/>
          </a:xfrm>
          <a:prstGeom prst="rect">
            <a:avLst/>
          </a:prstGeom>
          <a:noFill/>
        </p:spPr>
        <p:txBody>
          <a:bodyPr wrap="none" rtlCol="0">
            <a:spAutoFit/>
          </a:bodyPr>
          <a:lstStyle/>
          <a:p>
            <a:r>
              <a:rPr lang="en-US" smtClean="0">
                <a:solidFill>
                  <a:srgbClr val="011893"/>
                </a:solidFill>
                <a:latin typeface="Arial" charset="0"/>
                <a:ea typeface="Arial" charset="0"/>
                <a:cs typeface="Arial" charset="0"/>
              </a:rPr>
              <a:t>hematologist</a:t>
            </a:r>
            <a:endParaRPr lang="en-US">
              <a:solidFill>
                <a:srgbClr val="011893"/>
              </a:solidFill>
              <a:latin typeface="Arial" charset="0"/>
              <a:ea typeface="Arial" charset="0"/>
              <a:cs typeface="Arial" charset="0"/>
            </a:endParaRPr>
          </a:p>
        </p:txBody>
      </p:sp>
      <p:sp>
        <p:nvSpPr>
          <p:cNvPr id="79" name="TextBox 78"/>
          <p:cNvSpPr txBox="1"/>
          <p:nvPr/>
        </p:nvSpPr>
        <p:spPr>
          <a:xfrm>
            <a:off x="1899855" y="1928600"/>
            <a:ext cx="1941557" cy="369332"/>
          </a:xfrm>
          <a:prstGeom prst="rect">
            <a:avLst/>
          </a:prstGeom>
          <a:noFill/>
        </p:spPr>
        <p:txBody>
          <a:bodyPr wrap="none" rtlCol="0">
            <a:spAutoFit/>
          </a:bodyPr>
          <a:lstStyle/>
          <a:p>
            <a:r>
              <a:rPr lang="en-US" dirty="0" smtClean="0">
                <a:solidFill>
                  <a:srgbClr val="011893"/>
                </a:solidFill>
                <a:latin typeface="Arial" charset="0"/>
                <a:ea typeface="Arial" charset="0"/>
                <a:cs typeface="Arial" charset="0"/>
              </a:rPr>
              <a:t>hemophilia nurse</a:t>
            </a:r>
            <a:endParaRPr lang="en-US" dirty="0">
              <a:solidFill>
                <a:srgbClr val="011893"/>
              </a:solidFill>
              <a:latin typeface="Arial" charset="0"/>
              <a:ea typeface="Arial" charset="0"/>
              <a:cs typeface="Arial" charset="0"/>
            </a:endParaRPr>
          </a:p>
        </p:txBody>
      </p:sp>
      <p:sp>
        <p:nvSpPr>
          <p:cNvPr id="5" name="Oval 4"/>
          <p:cNvSpPr/>
          <p:nvPr/>
        </p:nvSpPr>
        <p:spPr>
          <a:xfrm>
            <a:off x="4439050" y="1700128"/>
            <a:ext cx="4024121" cy="152330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536889" y="4683228"/>
            <a:ext cx="8443775" cy="191561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6121043" y="3343829"/>
            <a:ext cx="3175358" cy="152330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p:cNvSpPr>
            <a:spLocks noGrp="1"/>
          </p:cNvSpPr>
          <p:nvPr>
            <p:ph type="title"/>
          </p:nvPr>
        </p:nvSpPr>
        <p:spPr>
          <a:xfrm>
            <a:off x="628650" y="365127"/>
            <a:ext cx="7886700" cy="688502"/>
          </a:xfrm>
        </p:spPr>
        <p:txBody>
          <a:bodyPr>
            <a:normAutofit/>
          </a:bodyPr>
          <a:lstStyle/>
          <a:p>
            <a:r>
              <a:rPr lang="en-US" sz="4000"/>
              <a:t>Hemophilia </a:t>
            </a:r>
            <a:r>
              <a:rPr lang="en-US" sz="4000" smtClean="0"/>
              <a:t>management is complex</a:t>
            </a:r>
            <a:endParaRPr lang="en-US" sz="4000" dirty="0"/>
          </a:p>
        </p:txBody>
      </p:sp>
    </p:spTree>
    <p:extLst>
      <p:ext uri="{BB962C8B-B14F-4D97-AF65-F5344CB8AC3E}">
        <p14:creationId xmlns:p14="http://schemas.microsoft.com/office/powerpoint/2010/main" val="4040349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 name="Shape 301"/>
          <p:cNvSpPr/>
          <p:nvPr/>
        </p:nvSpPr>
        <p:spPr>
          <a:xfrm>
            <a:off x="694375" y="423688"/>
            <a:ext cx="7685831" cy="1077214"/>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p>
            <a:pPr>
              <a:defRPr sz="3200">
                <a:latin typeface="Arial"/>
                <a:ea typeface="Arial"/>
                <a:cs typeface="Arial"/>
                <a:sym typeface="Arial"/>
              </a:defRPr>
            </a:pPr>
            <a:r>
              <a:rPr lang="en-US"/>
              <a:t>Evidence synthesis: </a:t>
            </a:r>
            <a:r>
              <a:rPr smtClean="0"/>
              <a:t>Retrieved </a:t>
            </a:r>
            <a:r>
              <a:t>articles for </a:t>
            </a:r>
            <a:r>
              <a:rPr b="1"/>
              <a:t>therapy </a:t>
            </a:r>
            <a:r>
              <a:t>questions</a:t>
            </a:r>
          </a:p>
        </p:txBody>
      </p:sp>
      <p:pic>
        <p:nvPicPr>
          <p:cNvPr id="302" name="image1.png"/>
          <p:cNvPicPr>
            <a:picLocks noChangeAspect="1"/>
          </p:cNvPicPr>
          <p:nvPr/>
        </p:nvPicPr>
        <p:blipFill>
          <a:blip r:embed="rId3">
            <a:extLst/>
          </a:blip>
          <a:stretch>
            <a:fillRect/>
          </a:stretch>
        </p:blipFill>
        <p:spPr>
          <a:xfrm>
            <a:off x="276044" y="5448134"/>
            <a:ext cx="2104847" cy="1175991"/>
          </a:xfrm>
          <a:prstGeom prst="rect">
            <a:avLst/>
          </a:prstGeom>
          <a:ln w="12700">
            <a:miter lim="400000"/>
          </a:ln>
        </p:spPr>
      </p:pic>
      <p:pic>
        <p:nvPicPr>
          <p:cNvPr id="303" name="image2.png"/>
          <p:cNvPicPr>
            <a:picLocks noChangeAspect="1"/>
          </p:cNvPicPr>
          <p:nvPr/>
        </p:nvPicPr>
        <p:blipFill>
          <a:blip r:embed="rId4">
            <a:extLst/>
          </a:blip>
          <a:stretch>
            <a:fillRect/>
          </a:stretch>
        </p:blipFill>
        <p:spPr>
          <a:xfrm>
            <a:off x="7130015" y="5659077"/>
            <a:ext cx="1802352" cy="996423"/>
          </a:xfrm>
          <a:prstGeom prst="rect">
            <a:avLst/>
          </a:prstGeom>
          <a:ln w="12700">
            <a:miter lim="400000"/>
          </a:ln>
        </p:spPr>
      </p:pic>
      <p:grpSp>
        <p:nvGrpSpPr>
          <p:cNvPr id="306" name="Group 306"/>
          <p:cNvGrpSpPr/>
          <p:nvPr/>
        </p:nvGrpSpPr>
        <p:grpSpPr>
          <a:xfrm>
            <a:off x="2380889" y="1698319"/>
            <a:ext cx="2691444" cy="1109453"/>
            <a:chOff x="0" y="-1"/>
            <a:chExt cx="2691443" cy="1109452"/>
          </a:xfrm>
        </p:grpSpPr>
        <p:sp>
          <p:nvSpPr>
            <p:cNvPr id="304" name="Shape 304"/>
            <p:cNvSpPr/>
            <p:nvPr/>
          </p:nvSpPr>
          <p:spPr>
            <a:xfrm>
              <a:off x="-1" y="-2"/>
              <a:ext cx="2691444" cy="1109454"/>
            </a:xfrm>
            <a:prstGeom prst="rect">
              <a:avLst/>
            </a:prstGeom>
            <a:solidFill>
              <a:srgbClr val="D9D9D9"/>
            </a:solidFill>
            <a:ln w="12700" cap="flat">
              <a:solidFill>
                <a:schemeClr val="accent3"/>
              </a:solidFill>
              <a:prstDash val="solid"/>
              <a:miter lim="800000"/>
            </a:ln>
            <a:effectLst/>
          </p:spPr>
          <p:txBody>
            <a:bodyPr wrap="square" lIns="45718" tIns="45718" rIns="45718" bIns="45718" numCol="1" anchor="ctr">
              <a:noAutofit/>
            </a:bodyPr>
            <a:lstStyle/>
            <a:p>
              <a:pPr algn="ctr">
                <a:defRPr>
                  <a:latin typeface="Arial"/>
                  <a:ea typeface="Arial"/>
                  <a:cs typeface="Arial"/>
                  <a:sym typeface="Arial"/>
                </a:defRPr>
              </a:pPr>
              <a:endParaRPr/>
            </a:p>
          </p:txBody>
        </p:sp>
        <p:sp>
          <p:nvSpPr>
            <p:cNvPr id="305" name="Shape 305"/>
            <p:cNvSpPr/>
            <p:nvPr/>
          </p:nvSpPr>
          <p:spPr>
            <a:xfrm>
              <a:off x="-1" y="379393"/>
              <a:ext cx="2691444" cy="35066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8" tIns="45718" rIns="45718" bIns="45718" numCol="1" anchor="ctr">
              <a:spAutoFit/>
            </a:bodyPr>
            <a:lstStyle>
              <a:lvl1pPr algn="ctr">
                <a:defRPr>
                  <a:latin typeface="Arial"/>
                  <a:ea typeface="Arial"/>
                  <a:cs typeface="Arial"/>
                  <a:sym typeface="Arial"/>
                </a:defRPr>
              </a:lvl1pPr>
            </a:lstStyle>
            <a:p>
              <a:r>
                <a:t>671 abstracts</a:t>
              </a:r>
            </a:p>
          </p:txBody>
        </p:sp>
      </p:grpSp>
      <p:grpSp>
        <p:nvGrpSpPr>
          <p:cNvPr id="309" name="Group 309"/>
          <p:cNvGrpSpPr/>
          <p:nvPr/>
        </p:nvGrpSpPr>
        <p:grpSpPr>
          <a:xfrm>
            <a:off x="2380889" y="3382263"/>
            <a:ext cx="2691444" cy="1109453"/>
            <a:chOff x="0" y="-1"/>
            <a:chExt cx="2691443" cy="1109452"/>
          </a:xfrm>
        </p:grpSpPr>
        <p:sp>
          <p:nvSpPr>
            <p:cNvPr id="307" name="Shape 307"/>
            <p:cNvSpPr/>
            <p:nvPr/>
          </p:nvSpPr>
          <p:spPr>
            <a:xfrm>
              <a:off x="-1" y="-2"/>
              <a:ext cx="2691444" cy="1109454"/>
            </a:xfrm>
            <a:prstGeom prst="rect">
              <a:avLst/>
            </a:prstGeom>
            <a:solidFill>
              <a:srgbClr val="D9D9D9"/>
            </a:solidFill>
            <a:ln w="12700" cap="flat">
              <a:solidFill>
                <a:schemeClr val="accent3"/>
              </a:solidFill>
              <a:prstDash val="solid"/>
              <a:miter lim="800000"/>
            </a:ln>
            <a:effectLst/>
          </p:spPr>
          <p:txBody>
            <a:bodyPr wrap="square" lIns="45718" tIns="45718" rIns="45718" bIns="45718" numCol="1" anchor="ctr">
              <a:noAutofit/>
            </a:bodyPr>
            <a:lstStyle/>
            <a:p>
              <a:pPr algn="ctr">
                <a:defRPr>
                  <a:latin typeface="Arial"/>
                  <a:ea typeface="Arial"/>
                  <a:cs typeface="Arial"/>
                  <a:sym typeface="Arial"/>
                </a:defRPr>
              </a:pPr>
              <a:endParaRPr/>
            </a:p>
          </p:txBody>
        </p:sp>
        <p:sp>
          <p:nvSpPr>
            <p:cNvPr id="308" name="Shape 308"/>
            <p:cNvSpPr/>
            <p:nvPr/>
          </p:nvSpPr>
          <p:spPr>
            <a:xfrm>
              <a:off x="-1" y="246043"/>
              <a:ext cx="2691444" cy="61736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8" tIns="45718" rIns="45718" bIns="45718" numCol="1" anchor="ctr">
              <a:spAutoFit/>
            </a:bodyPr>
            <a:lstStyle>
              <a:lvl1pPr algn="ctr">
                <a:defRPr>
                  <a:latin typeface="Arial"/>
                  <a:ea typeface="Arial"/>
                  <a:cs typeface="Arial"/>
                  <a:sym typeface="Arial"/>
                </a:defRPr>
              </a:lvl1pPr>
            </a:lstStyle>
            <a:p>
              <a:r>
                <a:t>39 articles for full-text screening</a:t>
              </a:r>
            </a:p>
          </p:txBody>
        </p:sp>
      </p:grpSp>
      <p:grpSp>
        <p:nvGrpSpPr>
          <p:cNvPr id="312" name="Group 312"/>
          <p:cNvGrpSpPr/>
          <p:nvPr/>
        </p:nvGrpSpPr>
        <p:grpSpPr>
          <a:xfrm>
            <a:off x="2380889" y="5104473"/>
            <a:ext cx="2691444" cy="1109453"/>
            <a:chOff x="0" y="-1"/>
            <a:chExt cx="2691443" cy="1109452"/>
          </a:xfrm>
        </p:grpSpPr>
        <p:sp>
          <p:nvSpPr>
            <p:cNvPr id="310" name="Shape 310"/>
            <p:cNvSpPr/>
            <p:nvPr/>
          </p:nvSpPr>
          <p:spPr>
            <a:xfrm>
              <a:off x="-1" y="-2"/>
              <a:ext cx="2691444" cy="1109454"/>
            </a:xfrm>
            <a:prstGeom prst="rect">
              <a:avLst/>
            </a:prstGeom>
            <a:solidFill>
              <a:srgbClr val="D9D9D9"/>
            </a:solidFill>
            <a:ln w="12700" cap="flat">
              <a:solidFill>
                <a:schemeClr val="accent3"/>
              </a:solidFill>
              <a:prstDash val="solid"/>
              <a:miter lim="800000"/>
            </a:ln>
            <a:effectLst/>
          </p:spPr>
          <p:txBody>
            <a:bodyPr wrap="square" lIns="45718" tIns="45718" rIns="45718" bIns="45718" numCol="1" anchor="ctr">
              <a:noAutofit/>
            </a:bodyPr>
            <a:lstStyle/>
            <a:p>
              <a:pPr algn="ctr">
                <a:defRPr b="1">
                  <a:latin typeface="Arial"/>
                  <a:ea typeface="Arial"/>
                  <a:cs typeface="Arial"/>
                  <a:sym typeface="Arial"/>
                </a:defRPr>
              </a:pPr>
              <a:endParaRPr/>
            </a:p>
          </p:txBody>
        </p:sp>
        <p:sp>
          <p:nvSpPr>
            <p:cNvPr id="311" name="Shape 311"/>
            <p:cNvSpPr/>
            <p:nvPr/>
          </p:nvSpPr>
          <p:spPr>
            <a:xfrm>
              <a:off x="-1" y="379393"/>
              <a:ext cx="2691444" cy="35066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8" tIns="45718" rIns="45718" bIns="45718" numCol="1" anchor="ctr">
              <a:spAutoFit/>
            </a:bodyPr>
            <a:lstStyle>
              <a:lvl1pPr algn="ctr">
                <a:defRPr b="1">
                  <a:latin typeface="Arial"/>
                  <a:ea typeface="Arial"/>
                  <a:cs typeface="Arial"/>
                  <a:sym typeface="Arial"/>
                </a:defRPr>
              </a:lvl1pPr>
            </a:lstStyle>
            <a:p>
              <a:r>
                <a:t>8 articles included</a:t>
              </a:r>
            </a:p>
          </p:txBody>
        </p:sp>
      </p:grpSp>
      <p:grpSp>
        <p:nvGrpSpPr>
          <p:cNvPr id="315" name="Group 315"/>
          <p:cNvGrpSpPr/>
          <p:nvPr/>
        </p:nvGrpSpPr>
        <p:grpSpPr>
          <a:xfrm>
            <a:off x="5520903" y="2484156"/>
            <a:ext cx="2658457" cy="1095855"/>
            <a:chOff x="0" y="-1"/>
            <a:chExt cx="2658455" cy="1095854"/>
          </a:xfrm>
        </p:grpSpPr>
        <p:sp>
          <p:nvSpPr>
            <p:cNvPr id="313" name="Shape 313"/>
            <p:cNvSpPr/>
            <p:nvPr/>
          </p:nvSpPr>
          <p:spPr>
            <a:xfrm>
              <a:off x="-1" y="-2"/>
              <a:ext cx="2658457" cy="1095856"/>
            </a:xfrm>
            <a:prstGeom prst="rect">
              <a:avLst/>
            </a:prstGeom>
            <a:solidFill>
              <a:srgbClr val="D9D9D9"/>
            </a:solidFill>
            <a:ln w="12700" cap="flat">
              <a:solidFill>
                <a:schemeClr val="accent3"/>
              </a:solidFill>
              <a:prstDash val="solid"/>
              <a:miter lim="800000"/>
            </a:ln>
            <a:effectLst/>
          </p:spPr>
          <p:txBody>
            <a:bodyPr wrap="square" lIns="45718" tIns="45718" rIns="45718" bIns="45718" numCol="1" anchor="ctr">
              <a:noAutofit/>
            </a:bodyPr>
            <a:lstStyle/>
            <a:p>
              <a:pPr algn="ctr">
                <a:defRPr>
                  <a:solidFill>
                    <a:srgbClr val="FFFFFF"/>
                  </a:solidFill>
                </a:defRPr>
              </a:pPr>
              <a:endParaRPr/>
            </a:p>
          </p:txBody>
        </p:sp>
        <p:sp>
          <p:nvSpPr>
            <p:cNvPr id="314" name="Shape 314"/>
            <p:cNvSpPr/>
            <p:nvPr/>
          </p:nvSpPr>
          <p:spPr>
            <a:xfrm>
              <a:off x="-1" y="372594"/>
              <a:ext cx="2658457" cy="35066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8" tIns="45718" rIns="45718" bIns="45718" numCol="1" anchor="ctr">
              <a:spAutoFit/>
            </a:bodyPr>
            <a:lstStyle>
              <a:lvl1pPr algn="ctr">
                <a:defRPr>
                  <a:latin typeface="Arial"/>
                  <a:ea typeface="Arial"/>
                  <a:cs typeface="Arial"/>
                  <a:sym typeface="Arial"/>
                </a:defRPr>
              </a:lvl1pPr>
            </a:lstStyle>
            <a:p>
              <a:r>
                <a:t>632 records excluded</a:t>
              </a:r>
            </a:p>
          </p:txBody>
        </p:sp>
      </p:grpSp>
      <p:grpSp>
        <p:nvGrpSpPr>
          <p:cNvPr id="318" name="Group 318"/>
          <p:cNvGrpSpPr/>
          <p:nvPr/>
        </p:nvGrpSpPr>
        <p:grpSpPr>
          <a:xfrm>
            <a:off x="5520903" y="4293969"/>
            <a:ext cx="2658457" cy="1095855"/>
            <a:chOff x="0" y="-1"/>
            <a:chExt cx="2658455" cy="1095854"/>
          </a:xfrm>
        </p:grpSpPr>
        <p:sp>
          <p:nvSpPr>
            <p:cNvPr id="316" name="Shape 316"/>
            <p:cNvSpPr/>
            <p:nvPr/>
          </p:nvSpPr>
          <p:spPr>
            <a:xfrm>
              <a:off x="-1" y="-2"/>
              <a:ext cx="2658457" cy="1095856"/>
            </a:xfrm>
            <a:prstGeom prst="rect">
              <a:avLst/>
            </a:prstGeom>
            <a:solidFill>
              <a:srgbClr val="D9D9D9"/>
            </a:solidFill>
            <a:ln w="12700" cap="flat">
              <a:solidFill>
                <a:schemeClr val="accent3"/>
              </a:solidFill>
              <a:prstDash val="solid"/>
              <a:miter lim="800000"/>
            </a:ln>
            <a:effectLst/>
          </p:spPr>
          <p:txBody>
            <a:bodyPr wrap="square" lIns="45718" tIns="45718" rIns="45718" bIns="45718" numCol="1" anchor="ctr">
              <a:noAutofit/>
            </a:bodyPr>
            <a:lstStyle/>
            <a:p>
              <a:pPr algn="ctr">
                <a:defRPr>
                  <a:solidFill>
                    <a:srgbClr val="FFFFFF"/>
                  </a:solidFill>
                </a:defRPr>
              </a:pPr>
              <a:endParaRPr/>
            </a:p>
          </p:txBody>
        </p:sp>
        <p:sp>
          <p:nvSpPr>
            <p:cNvPr id="317" name="Shape 317"/>
            <p:cNvSpPr/>
            <p:nvPr/>
          </p:nvSpPr>
          <p:spPr>
            <a:xfrm>
              <a:off x="-1" y="372594"/>
              <a:ext cx="2658457" cy="35066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8" tIns="45718" rIns="45718" bIns="45718" numCol="1" anchor="ctr">
              <a:spAutoFit/>
            </a:bodyPr>
            <a:lstStyle>
              <a:lvl1pPr algn="ctr">
                <a:defRPr>
                  <a:latin typeface="Arial"/>
                  <a:ea typeface="Arial"/>
                  <a:cs typeface="Arial"/>
                  <a:sym typeface="Arial"/>
                </a:defRPr>
              </a:lvl1pPr>
            </a:lstStyle>
            <a:p>
              <a:r>
                <a:t>32 records excluded</a:t>
              </a:r>
            </a:p>
          </p:txBody>
        </p:sp>
      </p:grpSp>
      <p:sp>
        <p:nvSpPr>
          <p:cNvPr id="319" name="Shape 319"/>
          <p:cNvSpPr/>
          <p:nvPr/>
        </p:nvSpPr>
        <p:spPr>
          <a:xfrm>
            <a:off x="3720261" y="2813936"/>
            <a:ext cx="12701" cy="561979"/>
          </a:xfrm>
          <a:custGeom>
            <a:avLst/>
            <a:gdLst/>
            <a:ahLst/>
            <a:cxnLst>
              <a:cxn ang="0">
                <a:pos x="wd2" y="hd2"/>
              </a:cxn>
              <a:cxn ang="5400000">
                <a:pos x="wd2" y="hd2"/>
              </a:cxn>
              <a:cxn ang="10800000">
                <a:pos x="wd2" y="hd2"/>
              </a:cxn>
              <a:cxn ang="16200000">
                <a:pos x="wd2" y="hd2"/>
              </a:cxn>
            </a:cxnLst>
            <a:rect l="0" t="0" r="r" b="b"/>
            <a:pathLst>
              <a:path w="16200" h="21600" extrusionOk="0">
                <a:moveTo>
                  <a:pt x="16200" y="0"/>
                </a:moveTo>
                <a:cubicBezTo>
                  <a:pt x="-5400" y="7200"/>
                  <a:pt x="-5400" y="14400"/>
                  <a:pt x="16200" y="21600"/>
                </a:cubicBezTo>
              </a:path>
            </a:pathLst>
          </a:custGeom>
          <a:ln w="6350">
            <a:solidFill>
              <a:srgbClr val="000000"/>
            </a:solidFill>
            <a:miter/>
            <a:tailEnd type="triangle"/>
          </a:ln>
        </p:spPr>
        <p:txBody>
          <a:bodyPr lIns="45718" tIns="45718" rIns="45718" bIns="45718"/>
          <a:lstStyle/>
          <a:p>
            <a:endParaRPr/>
          </a:p>
        </p:txBody>
      </p:sp>
      <p:sp>
        <p:nvSpPr>
          <p:cNvPr id="320" name="Shape 320"/>
          <p:cNvSpPr/>
          <p:nvPr/>
        </p:nvSpPr>
        <p:spPr>
          <a:xfrm flipH="1">
            <a:off x="3726610" y="4491713"/>
            <a:ext cx="3" cy="612763"/>
          </a:xfrm>
          <a:prstGeom prst="line">
            <a:avLst/>
          </a:prstGeom>
          <a:ln w="6350">
            <a:solidFill>
              <a:srgbClr val="000000"/>
            </a:solidFill>
            <a:miter/>
            <a:tailEnd type="triangle"/>
          </a:ln>
        </p:spPr>
        <p:txBody>
          <a:bodyPr lIns="45718" tIns="45718" rIns="45718" bIns="45718"/>
          <a:lstStyle/>
          <a:p>
            <a:endParaRPr/>
          </a:p>
        </p:txBody>
      </p:sp>
      <p:sp>
        <p:nvSpPr>
          <p:cNvPr id="321" name="Shape 321"/>
          <p:cNvSpPr/>
          <p:nvPr/>
        </p:nvSpPr>
        <p:spPr>
          <a:xfrm>
            <a:off x="3726610" y="3032081"/>
            <a:ext cx="1794295" cy="3"/>
          </a:xfrm>
          <a:prstGeom prst="line">
            <a:avLst/>
          </a:prstGeom>
          <a:ln w="6350">
            <a:solidFill>
              <a:srgbClr val="000000"/>
            </a:solidFill>
            <a:miter/>
            <a:tailEnd type="triangle"/>
          </a:ln>
        </p:spPr>
        <p:txBody>
          <a:bodyPr lIns="45718" tIns="45718" rIns="45718" bIns="45718"/>
          <a:lstStyle/>
          <a:p>
            <a:endParaRPr/>
          </a:p>
        </p:txBody>
      </p:sp>
      <p:sp>
        <p:nvSpPr>
          <p:cNvPr id="322" name="Shape 322"/>
          <p:cNvSpPr/>
          <p:nvPr/>
        </p:nvSpPr>
        <p:spPr>
          <a:xfrm>
            <a:off x="3726610" y="4841895"/>
            <a:ext cx="1794295" cy="3"/>
          </a:xfrm>
          <a:prstGeom prst="line">
            <a:avLst/>
          </a:prstGeom>
          <a:ln w="6350">
            <a:solidFill>
              <a:srgbClr val="000000"/>
            </a:solidFill>
            <a:miter/>
            <a:tailEnd type="triangle"/>
          </a:ln>
        </p:spPr>
        <p:txBody>
          <a:bodyPr lIns="45718" tIns="45718" rIns="45718" bIns="45718"/>
          <a:lstStyle/>
          <a:p>
            <a:endParaRPr/>
          </a:p>
        </p:txBody>
      </p:sp>
    </p:spTree>
    <p:extLst>
      <p:ext uri="{BB962C8B-B14F-4D97-AF65-F5344CB8AC3E}">
        <p14:creationId xmlns:p14="http://schemas.microsoft.com/office/powerpoint/2010/main" val="531407616"/>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1" name="Shape 341"/>
          <p:cNvSpPr/>
          <p:nvPr/>
        </p:nvSpPr>
        <p:spPr>
          <a:xfrm>
            <a:off x="672861" y="309129"/>
            <a:ext cx="7642800" cy="1077214"/>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p>
            <a:pPr>
              <a:defRPr sz="3200">
                <a:latin typeface="Arial"/>
                <a:ea typeface="Arial"/>
                <a:cs typeface="Arial"/>
                <a:sym typeface="Arial"/>
              </a:defRPr>
            </a:pPr>
            <a:r>
              <a:rPr lang="en-US"/>
              <a:t>Evidence synthesis: r</a:t>
            </a:r>
            <a:r>
              <a:rPr smtClean="0"/>
              <a:t>etrieved </a:t>
            </a:r>
            <a:r>
              <a:t>articles for </a:t>
            </a:r>
            <a:r>
              <a:rPr b="1"/>
              <a:t>diagnosis</a:t>
            </a:r>
            <a:r>
              <a:t> questions</a:t>
            </a:r>
          </a:p>
        </p:txBody>
      </p:sp>
      <p:pic>
        <p:nvPicPr>
          <p:cNvPr id="342" name="image1.png"/>
          <p:cNvPicPr>
            <a:picLocks noChangeAspect="1"/>
          </p:cNvPicPr>
          <p:nvPr/>
        </p:nvPicPr>
        <p:blipFill>
          <a:blip r:embed="rId3">
            <a:extLst/>
          </a:blip>
          <a:stretch>
            <a:fillRect/>
          </a:stretch>
        </p:blipFill>
        <p:spPr>
          <a:xfrm>
            <a:off x="276044" y="5448134"/>
            <a:ext cx="2104847" cy="1175991"/>
          </a:xfrm>
          <a:prstGeom prst="rect">
            <a:avLst/>
          </a:prstGeom>
          <a:ln w="12700">
            <a:miter lim="400000"/>
          </a:ln>
        </p:spPr>
      </p:pic>
      <p:pic>
        <p:nvPicPr>
          <p:cNvPr id="343" name="image2.png"/>
          <p:cNvPicPr>
            <a:picLocks noChangeAspect="1"/>
          </p:cNvPicPr>
          <p:nvPr/>
        </p:nvPicPr>
        <p:blipFill>
          <a:blip r:embed="rId4">
            <a:extLst/>
          </a:blip>
          <a:stretch>
            <a:fillRect/>
          </a:stretch>
        </p:blipFill>
        <p:spPr>
          <a:xfrm>
            <a:off x="7130015" y="5659077"/>
            <a:ext cx="1802352" cy="996423"/>
          </a:xfrm>
          <a:prstGeom prst="rect">
            <a:avLst/>
          </a:prstGeom>
          <a:ln w="12700">
            <a:miter lim="400000"/>
          </a:ln>
        </p:spPr>
      </p:pic>
      <p:grpSp>
        <p:nvGrpSpPr>
          <p:cNvPr id="346" name="Group 346"/>
          <p:cNvGrpSpPr/>
          <p:nvPr/>
        </p:nvGrpSpPr>
        <p:grpSpPr>
          <a:xfrm>
            <a:off x="2380889" y="1698319"/>
            <a:ext cx="2691444" cy="1109453"/>
            <a:chOff x="0" y="-1"/>
            <a:chExt cx="2691443" cy="1109452"/>
          </a:xfrm>
        </p:grpSpPr>
        <p:sp>
          <p:nvSpPr>
            <p:cNvPr id="344" name="Shape 344"/>
            <p:cNvSpPr/>
            <p:nvPr/>
          </p:nvSpPr>
          <p:spPr>
            <a:xfrm>
              <a:off x="-1" y="-2"/>
              <a:ext cx="2691444" cy="1109454"/>
            </a:xfrm>
            <a:prstGeom prst="rect">
              <a:avLst/>
            </a:prstGeom>
            <a:solidFill>
              <a:srgbClr val="D9D9D9"/>
            </a:solidFill>
            <a:ln w="12700" cap="flat">
              <a:solidFill>
                <a:schemeClr val="accent3"/>
              </a:solidFill>
              <a:prstDash val="solid"/>
              <a:miter lim="800000"/>
            </a:ln>
            <a:effectLst/>
          </p:spPr>
          <p:txBody>
            <a:bodyPr wrap="square" lIns="45718" tIns="45718" rIns="45718" bIns="45718" numCol="1" anchor="ctr">
              <a:noAutofit/>
            </a:bodyPr>
            <a:lstStyle/>
            <a:p>
              <a:pPr algn="ctr">
                <a:defRPr>
                  <a:latin typeface="Arial"/>
                  <a:ea typeface="Arial"/>
                  <a:cs typeface="Arial"/>
                  <a:sym typeface="Arial"/>
                </a:defRPr>
              </a:pPr>
              <a:endParaRPr/>
            </a:p>
          </p:txBody>
        </p:sp>
        <p:sp>
          <p:nvSpPr>
            <p:cNvPr id="345" name="Shape 345"/>
            <p:cNvSpPr/>
            <p:nvPr/>
          </p:nvSpPr>
          <p:spPr>
            <a:xfrm>
              <a:off x="-1" y="379393"/>
              <a:ext cx="2691444" cy="35066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8" tIns="45718" rIns="45718" bIns="45718" numCol="1" anchor="ctr">
              <a:spAutoFit/>
            </a:bodyPr>
            <a:lstStyle>
              <a:lvl1pPr algn="ctr">
                <a:defRPr>
                  <a:latin typeface="Arial"/>
                  <a:ea typeface="Arial"/>
                  <a:cs typeface="Arial"/>
                  <a:sym typeface="Arial"/>
                </a:defRPr>
              </a:lvl1pPr>
            </a:lstStyle>
            <a:p>
              <a:r>
                <a:t>519 abstracts</a:t>
              </a:r>
            </a:p>
          </p:txBody>
        </p:sp>
      </p:grpSp>
      <p:grpSp>
        <p:nvGrpSpPr>
          <p:cNvPr id="349" name="Group 349"/>
          <p:cNvGrpSpPr/>
          <p:nvPr/>
        </p:nvGrpSpPr>
        <p:grpSpPr>
          <a:xfrm>
            <a:off x="2380889" y="3382263"/>
            <a:ext cx="2691444" cy="1109453"/>
            <a:chOff x="0" y="-1"/>
            <a:chExt cx="2691443" cy="1109452"/>
          </a:xfrm>
        </p:grpSpPr>
        <p:sp>
          <p:nvSpPr>
            <p:cNvPr id="347" name="Shape 347"/>
            <p:cNvSpPr/>
            <p:nvPr/>
          </p:nvSpPr>
          <p:spPr>
            <a:xfrm>
              <a:off x="-1" y="-2"/>
              <a:ext cx="2691444" cy="1109454"/>
            </a:xfrm>
            <a:prstGeom prst="rect">
              <a:avLst/>
            </a:prstGeom>
            <a:solidFill>
              <a:srgbClr val="D9D9D9"/>
            </a:solidFill>
            <a:ln w="12700" cap="flat">
              <a:solidFill>
                <a:schemeClr val="accent3"/>
              </a:solidFill>
              <a:prstDash val="solid"/>
              <a:miter lim="800000"/>
            </a:ln>
            <a:effectLst/>
          </p:spPr>
          <p:txBody>
            <a:bodyPr wrap="square" lIns="45718" tIns="45718" rIns="45718" bIns="45718" numCol="1" anchor="ctr">
              <a:noAutofit/>
            </a:bodyPr>
            <a:lstStyle/>
            <a:p>
              <a:pPr algn="ctr">
                <a:defRPr>
                  <a:latin typeface="Arial"/>
                  <a:ea typeface="Arial"/>
                  <a:cs typeface="Arial"/>
                  <a:sym typeface="Arial"/>
                </a:defRPr>
              </a:pPr>
              <a:endParaRPr/>
            </a:p>
          </p:txBody>
        </p:sp>
        <p:sp>
          <p:nvSpPr>
            <p:cNvPr id="348" name="Shape 348"/>
            <p:cNvSpPr/>
            <p:nvPr/>
          </p:nvSpPr>
          <p:spPr>
            <a:xfrm>
              <a:off x="-1" y="246043"/>
              <a:ext cx="2691444" cy="61736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8" tIns="45718" rIns="45718" bIns="45718" numCol="1" anchor="ctr">
              <a:spAutoFit/>
            </a:bodyPr>
            <a:lstStyle>
              <a:lvl1pPr algn="ctr">
                <a:defRPr>
                  <a:latin typeface="Arial"/>
                  <a:ea typeface="Arial"/>
                  <a:cs typeface="Arial"/>
                  <a:sym typeface="Arial"/>
                </a:defRPr>
              </a:lvl1pPr>
            </a:lstStyle>
            <a:p>
              <a:r>
                <a:t>21 articles for full-text screening</a:t>
              </a:r>
            </a:p>
          </p:txBody>
        </p:sp>
      </p:grpSp>
      <p:grpSp>
        <p:nvGrpSpPr>
          <p:cNvPr id="352" name="Group 352"/>
          <p:cNvGrpSpPr/>
          <p:nvPr/>
        </p:nvGrpSpPr>
        <p:grpSpPr>
          <a:xfrm>
            <a:off x="2380889" y="5104473"/>
            <a:ext cx="2691444" cy="1109453"/>
            <a:chOff x="0" y="-1"/>
            <a:chExt cx="2691443" cy="1109452"/>
          </a:xfrm>
        </p:grpSpPr>
        <p:sp>
          <p:nvSpPr>
            <p:cNvPr id="350" name="Shape 350"/>
            <p:cNvSpPr/>
            <p:nvPr/>
          </p:nvSpPr>
          <p:spPr>
            <a:xfrm>
              <a:off x="-1" y="-2"/>
              <a:ext cx="2691444" cy="1109454"/>
            </a:xfrm>
            <a:prstGeom prst="rect">
              <a:avLst/>
            </a:prstGeom>
            <a:solidFill>
              <a:srgbClr val="D9D9D9"/>
            </a:solidFill>
            <a:ln w="12700" cap="flat">
              <a:solidFill>
                <a:schemeClr val="accent3"/>
              </a:solidFill>
              <a:prstDash val="solid"/>
              <a:miter lim="800000"/>
            </a:ln>
            <a:effectLst/>
          </p:spPr>
          <p:txBody>
            <a:bodyPr wrap="square" lIns="45718" tIns="45718" rIns="45718" bIns="45718" numCol="1" anchor="ctr">
              <a:noAutofit/>
            </a:bodyPr>
            <a:lstStyle/>
            <a:p>
              <a:pPr algn="ctr">
                <a:defRPr b="1">
                  <a:latin typeface="Arial"/>
                  <a:ea typeface="Arial"/>
                  <a:cs typeface="Arial"/>
                  <a:sym typeface="Arial"/>
                </a:defRPr>
              </a:pPr>
              <a:endParaRPr/>
            </a:p>
          </p:txBody>
        </p:sp>
        <p:sp>
          <p:nvSpPr>
            <p:cNvPr id="351" name="Shape 351"/>
            <p:cNvSpPr/>
            <p:nvPr/>
          </p:nvSpPr>
          <p:spPr>
            <a:xfrm>
              <a:off x="-1" y="379393"/>
              <a:ext cx="2691444" cy="35066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8" tIns="45718" rIns="45718" bIns="45718" numCol="1" anchor="ctr">
              <a:spAutoFit/>
            </a:bodyPr>
            <a:lstStyle>
              <a:lvl1pPr algn="ctr">
                <a:defRPr b="1">
                  <a:latin typeface="Arial"/>
                  <a:ea typeface="Arial"/>
                  <a:cs typeface="Arial"/>
                  <a:sym typeface="Arial"/>
                </a:defRPr>
              </a:lvl1pPr>
            </a:lstStyle>
            <a:p>
              <a:r>
                <a:t>1 article included</a:t>
              </a:r>
            </a:p>
          </p:txBody>
        </p:sp>
      </p:grpSp>
      <p:grpSp>
        <p:nvGrpSpPr>
          <p:cNvPr id="355" name="Group 355"/>
          <p:cNvGrpSpPr/>
          <p:nvPr/>
        </p:nvGrpSpPr>
        <p:grpSpPr>
          <a:xfrm>
            <a:off x="5520903" y="2484156"/>
            <a:ext cx="2658457" cy="1095855"/>
            <a:chOff x="0" y="-1"/>
            <a:chExt cx="2658455" cy="1095854"/>
          </a:xfrm>
        </p:grpSpPr>
        <p:sp>
          <p:nvSpPr>
            <p:cNvPr id="353" name="Shape 353"/>
            <p:cNvSpPr/>
            <p:nvPr/>
          </p:nvSpPr>
          <p:spPr>
            <a:xfrm>
              <a:off x="-1" y="-2"/>
              <a:ext cx="2658457" cy="1095856"/>
            </a:xfrm>
            <a:prstGeom prst="rect">
              <a:avLst/>
            </a:prstGeom>
            <a:solidFill>
              <a:srgbClr val="D9D9D9"/>
            </a:solidFill>
            <a:ln w="12700" cap="flat">
              <a:solidFill>
                <a:schemeClr val="accent3"/>
              </a:solidFill>
              <a:prstDash val="solid"/>
              <a:miter lim="800000"/>
            </a:ln>
            <a:effectLst/>
          </p:spPr>
          <p:txBody>
            <a:bodyPr wrap="square" lIns="45718" tIns="45718" rIns="45718" bIns="45718" numCol="1" anchor="ctr">
              <a:noAutofit/>
            </a:bodyPr>
            <a:lstStyle/>
            <a:p>
              <a:pPr algn="ctr">
                <a:defRPr>
                  <a:solidFill>
                    <a:srgbClr val="FFFFFF"/>
                  </a:solidFill>
                </a:defRPr>
              </a:pPr>
              <a:endParaRPr/>
            </a:p>
          </p:txBody>
        </p:sp>
        <p:sp>
          <p:nvSpPr>
            <p:cNvPr id="354" name="Shape 354"/>
            <p:cNvSpPr/>
            <p:nvPr/>
          </p:nvSpPr>
          <p:spPr>
            <a:xfrm>
              <a:off x="-1" y="372594"/>
              <a:ext cx="2658457" cy="35066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8" tIns="45718" rIns="45718" bIns="45718" numCol="1" anchor="ctr">
              <a:spAutoFit/>
            </a:bodyPr>
            <a:lstStyle>
              <a:lvl1pPr algn="ctr">
                <a:defRPr>
                  <a:latin typeface="Arial"/>
                  <a:ea typeface="Arial"/>
                  <a:cs typeface="Arial"/>
                  <a:sym typeface="Arial"/>
                </a:defRPr>
              </a:lvl1pPr>
            </a:lstStyle>
            <a:p>
              <a:r>
                <a:t>498 records excluded</a:t>
              </a:r>
            </a:p>
          </p:txBody>
        </p:sp>
      </p:grpSp>
      <p:grpSp>
        <p:nvGrpSpPr>
          <p:cNvPr id="358" name="Group 358"/>
          <p:cNvGrpSpPr/>
          <p:nvPr/>
        </p:nvGrpSpPr>
        <p:grpSpPr>
          <a:xfrm>
            <a:off x="5520903" y="4293969"/>
            <a:ext cx="2658457" cy="1095855"/>
            <a:chOff x="0" y="-1"/>
            <a:chExt cx="2658455" cy="1095854"/>
          </a:xfrm>
        </p:grpSpPr>
        <p:sp>
          <p:nvSpPr>
            <p:cNvPr id="356" name="Shape 356"/>
            <p:cNvSpPr/>
            <p:nvPr/>
          </p:nvSpPr>
          <p:spPr>
            <a:xfrm>
              <a:off x="-1" y="-2"/>
              <a:ext cx="2658457" cy="1095856"/>
            </a:xfrm>
            <a:prstGeom prst="rect">
              <a:avLst/>
            </a:prstGeom>
            <a:solidFill>
              <a:srgbClr val="D9D9D9"/>
            </a:solidFill>
            <a:ln w="12700" cap="flat">
              <a:solidFill>
                <a:schemeClr val="accent3"/>
              </a:solidFill>
              <a:prstDash val="solid"/>
              <a:miter lim="800000"/>
            </a:ln>
            <a:effectLst/>
          </p:spPr>
          <p:txBody>
            <a:bodyPr wrap="square" lIns="45718" tIns="45718" rIns="45718" bIns="45718" numCol="1" anchor="ctr">
              <a:noAutofit/>
            </a:bodyPr>
            <a:lstStyle/>
            <a:p>
              <a:pPr algn="ctr">
                <a:defRPr>
                  <a:solidFill>
                    <a:srgbClr val="FFFFFF"/>
                  </a:solidFill>
                </a:defRPr>
              </a:pPr>
              <a:endParaRPr/>
            </a:p>
          </p:txBody>
        </p:sp>
        <p:sp>
          <p:nvSpPr>
            <p:cNvPr id="357" name="Shape 357"/>
            <p:cNvSpPr/>
            <p:nvPr/>
          </p:nvSpPr>
          <p:spPr>
            <a:xfrm>
              <a:off x="-1" y="372594"/>
              <a:ext cx="2658457" cy="35066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8" tIns="45718" rIns="45718" bIns="45718" numCol="1" anchor="ctr">
              <a:spAutoFit/>
            </a:bodyPr>
            <a:lstStyle>
              <a:lvl1pPr algn="ctr">
                <a:defRPr>
                  <a:latin typeface="Arial"/>
                  <a:ea typeface="Arial"/>
                  <a:cs typeface="Arial"/>
                  <a:sym typeface="Arial"/>
                </a:defRPr>
              </a:lvl1pPr>
            </a:lstStyle>
            <a:p>
              <a:r>
                <a:t>20 records excluded</a:t>
              </a:r>
            </a:p>
          </p:txBody>
        </p:sp>
      </p:grpSp>
      <p:sp>
        <p:nvSpPr>
          <p:cNvPr id="359" name="Shape 359"/>
          <p:cNvSpPr/>
          <p:nvPr/>
        </p:nvSpPr>
        <p:spPr>
          <a:xfrm>
            <a:off x="3720261" y="2813936"/>
            <a:ext cx="12701" cy="561979"/>
          </a:xfrm>
          <a:custGeom>
            <a:avLst/>
            <a:gdLst/>
            <a:ahLst/>
            <a:cxnLst>
              <a:cxn ang="0">
                <a:pos x="wd2" y="hd2"/>
              </a:cxn>
              <a:cxn ang="5400000">
                <a:pos x="wd2" y="hd2"/>
              </a:cxn>
              <a:cxn ang="10800000">
                <a:pos x="wd2" y="hd2"/>
              </a:cxn>
              <a:cxn ang="16200000">
                <a:pos x="wd2" y="hd2"/>
              </a:cxn>
            </a:cxnLst>
            <a:rect l="0" t="0" r="r" b="b"/>
            <a:pathLst>
              <a:path w="16200" h="21600" extrusionOk="0">
                <a:moveTo>
                  <a:pt x="16200" y="0"/>
                </a:moveTo>
                <a:cubicBezTo>
                  <a:pt x="-5400" y="7200"/>
                  <a:pt x="-5400" y="14400"/>
                  <a:pt x="16200" y="21600"/>
                </a:cubicBezTo>
              </a:path>
            </a:pathLst>
          </a:custGeom>
          <a:ln w="6350">
            <a:solidFill>
              <a:srgbClr val="000000"/>
            </a:solidFill>
            <a:miter/>
            <a:tailEnd type="triangle"/>
          </a:ln>
        </p:spPr>
        <p:txBody>
          <a:bodyPr lIns="45718" tIns="45718" rIns="45718" bIns="45718"/>
          <a:lstStyle/>
          <a:p>
            <a:endParaRPr/>
          </a:p>
        </p:txBody>
      </p:sp>
      <p:sp>
        <p:nvSpPr>
          <p:cNvPr id="360" name="Shape 360"/>
          <p:cNvSpPr/>
          <p:nvPr/>
        </p:nvSpPr>
        <p:spPr>
          <a:xfrm flipH="1">
            <a:off x="3726610" y="4491713"/>
            <a:ext cx="3" cy="612763"/>
          </a:xfrm>
          <a:prstGeom prst="line">
            <a:avLst/>
          </a:prstGeom>
          <a:ln w="6350">
            <a:solidFill>
              <a:srgbClr val="000000"/>
            </a:solidFill>
            <a:miter/>
            <a:tailEnd type="triangle"/>
          </a:ln>
        </p:spPr>
        <p:txBody>
          <a:bodyPr lIns="45718" tIns="45718" rIns="45718" bIns="45718"/>
          <a:lstStyle/>
          <a:p>
            <a:endParaRPr/>
          </a:p>
        </p:txBody>
      </p:sp>
      <p:sp>
        <p:nvSpPr>
          <p:cNvPr id="361" name="Shape 361"/>
          <p:cNvSpPr/>
          <p:nvPr/>
        </p:nvSpPr>
        <p:spPr>
          <a:xfrm>
            <a:off x="3726610" y="3032081"/>
            <a:ext cx="1794295" cy="3"/>
          </a:xfrm>
          <a:prstGeom prst="line">
            <a:avLst/>
          </a:prstGeom>
          <a:ln w="6350">
            <a:solidFill>
              <a:srgbClr val="000000"/>
            </a:solidFill>
            <a:miter/>
            <a:tailEnd type="triangle"/>
          </a:ln>
        </p:spPr>
        <p:txBody>
          <a:bodyPr lIns="45718" tIns="45718" rIns="45718" bIns="45718"/>
          <a:lstStyle/>
          <a:p>
            <a:endParaRPr/>
          </a:p>
        </p:txBody>
      </p:sp>
      <p:sp>
        <p:nvSpPr>
          <p:cNvPr id="362" name="Shape 362"/>
          <p:cNvSpPr/>
          <p:nvPr/>
        </p:nvSpPr>
        <p:spPr>
          <a:xfrm>
            <a:off x="3726610" y="4841895"/>
            <a:ext cx="1794295" cy="3"/>
          </a:xfrm>
          <a:prstGeom prst="line">
            <a:avLst/>
          </a:prstGeom>
          <a:ln w="6350">
            <a:solidFill>
              <a:srgbClr val="000000"/>
            </a:solidFill>
            <a:miter/>
            <a:tailEnd type="triangle"/>
          </a:ln>
        </p:spPr>
        <p:txBody>
          <a:bodyPr lIns="45718" tIns="45718" rIns="45718" bIns="45718"/>
          <a:lstStyle/>
          <a:p>
            <a:endParaRPr/>
          </a:p>
        </p:txBody>
      </p:sp>
      <p:sp>
        <p:nvSpPr>
          <p:cNvPr id="363" name="Shape 363"/>
          <p:cNvSpPr/>
          <p:nvPr/>
        </p:nvSpPr>
        <p:spPr>
          <a:xfrm>
            <a:off x="207033" y="4140084"/>
            <a:ext cx="2173859" cy="1241322"/>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a:defRPr sz="1300">
                <a:latin typeface="Arial"/>
                <a:ea typeface="Arial"/>
                <a:cs typeface="Arial"/>
                <a:sym typeface="Arial"/>
              </a:defRPr>
            </a:pPr>
            <a:r>
              <a:t>*Cervera 2005 - Validation of the preliminary criteria for the classification of catastrophic antiphospholipid syndrome</a:t>
            </a:r>
          </a:p>
          <a:p>
            <a:pPr algn="r">
              <a:defRPr sz="1400">
                <a:latin typeface="Arial"/>
                <a:ea typeface="Arial"/>
                <a:cs typeface="Arial"/>
                <a:sym typeface="Arial"/>
              </a:defRPr>
            </a:pPr>
            <a:r>
              <a:t>*CAPS-Registry </a:t>
            </a:r>
          </a:p>
        </p:txBody>
      </p:sp>
    </p:spTree>
    <p:extLst>
      <p:ext uri="{BB962C8B-B14F-4D97-AF65-F5344CB8AC3E}">
        <p14:creationId xmlns:p14="http://schemas.microsoft.com/office/powerpoint/2010/main" val="394118397"/>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799" y="284537"/>
            <a:ext cx="8589639" cy="889200"/>
          </a:xfrm>
        </p:spPr>
        <p:txBody>
          <a:bodyPr/>
          <a:lstStyle/>
          <a:p>
            <a:r>
              <a:rPr lang="en-CA" sz="3200" b="1" dirty="0">
                <a:cs typeface="Arial" panose="020B0604020202020204" pitchFamily="34" charset="0"/>
              </a:rPr>
              <a:t>High quality evidence on hemophilia was scarce…</a:t>
            </a:r>
            <a:endParaRPr lang="en-US" sz="3200" b="1" dirty="0"/>
          </a:p>
        </p:txBody>
      </p:sp>
      <p:sp>
        <p:nvSpPr>
          <p:cNvPr id="3" name="Content Placeholder 2"/>
          <p:cNvSpPr>
            <a:spLocks noGrp="1"/>
          </p:cNvSpPr>
          <p:nvPr>
            <p:ph idx="1"/>
          </p:nvPr>
        </p:nvSpPr>
        <p:spPr>
          <a:xfrm>
            <a:off x="596268" y="1173737"/>
            <a:ext cx="3678020" cy="4351338"/>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lang="en-CA" dirty="0">
              <a:latin typeface="+mj-lt"/>
              <a:cs typeface="Arial" panose="020B0604020202020204" pitchFamily="34" charset="0"/>
            </a:endParaRPr>
          </a:p>
        </p:txBody>
      </p:sp>
      <p:graphicFrame>
        <p:nvGraphicFramePr>
          <p:cNvPr id="5" name="Diagram 4"/>
          <p:cNvGraphicFramePr/>
          <p:nvPr>
            <p:extLst>
              <p:ext uri="{D42A27DB-BD31-4B8C-83A1-F6EECF244321}">
                <p14:modId xmlns:p14="http://schemas.microsoft.com/office/powerpoint/2010/main" val="742399835"/>
              </p:ext>
            </p:extLst>
          </p:nvPr>
        </p:nvGraphicFramePr>
        <p:xfrm>
          <a:off x="275504" y="1449721"/>
          <a:ext cx="3518600" cy="40628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4625757" y="2579964"/>
            <a:ext cx="4231758" cy="1538883"/>
          </a:xfrm>
          <a:prstGeom prst="rect">
            <a:avLst/>
          </a:prstGeom>
          <a:noFill/>
        </p:spPr>
        <p:txBody>
          <a:bodyPr wrap="square" lIns="0" tIns="0" rIns="0" bIns="0" rtlCol="0">
            <a:spAutoFit/>
          </a:bodyPr>
          <a:lstStyle/>
          <a:p>
            <a:pPr algn="l"/>
            <a:r>
              <a:rPr lang="en-CA" sz="2000" b="1" dirty="0">
                <a:latin typeface="+mj-lt"/>
              </a:rPr>
              <a:t>NO systematic reviews!</a:t>
            </a:r>
          </a:p>
          <a:p>
            <a:pPr algn="l"/>
            <a:r>
              <a:rPr lang="en-CA" sz="2000" b="1" dirty="0">
                <a:latin typeface="+mj-lt"/>
              </a:rPr>
              <a:t>NO randomized trials!</a:t>
            </a:r>
          </a:p>
          <a:p>
            <a:pPr algn="l"/>
            <a:r>
              <a:rPr lang="en-CA" sz="2000" b="1" dirty="0">
                <a:latin typeface="+mj-lt"/>
              </a:rPr>
              <a:t>7 </a:t>
            </a:r>
            <a:r>
              <a:rPr lang="en-CA" sz="2000" b="1" dirty="0" smtClean="0">
                <a:latin typeface="+mj-lt"/>
              </a:rPr>
              <a:t>non-</a:t>
            </a:r>
            <a:r>
              <a:rPr lang="en-CA" sz="2000" b="1" dirty="0" err="1" smtClean="0">
                <a:latin typeface="+mj-lt"/>
              </a:rPr>
              <a:t>rnd</a:t>
            </a:r>
            <a:r>
              <a:rPr lang="en-CA" sz="2000" b="1" dirty="0" smtClean="0">
                <a:latin typeface="+mj-lt"/>
              </a:rPr>
              <a:t> comparative </a:t>
            </a:r>
            <a:r>
              <a:rPr lang="en-CA" sz="2000" b="1" dirty="0">
                <a:latin typeface="+mj-lt"/>
              </a:rPr>
              <a:t>studies</a:t>
            </a:r>
          </a:p>
          <a:p>
            <a:pPr algn="l"/>
            <a:r>
              <a:rPr lang="en-CA" sz="2000" b="1" dirty="0">
                <a:latin typeface="+mj-lt"/>
              </a:rPr>
              <a:t>19 </a:t>
            </a:r>
            <a:r>
              <a:rPr lang="en-CA" sz="2000" b="1" dirty="0" smtClean="0">
                <a:latin typeface="+mj-lt"/>
              </a:rPr>
              <a:t>non-</a:t>
            </a:r>
            <a:r>
              <a:rPr lang="en-CA" sz="2000" b="1" dirty="0" err="1" smtClean="0">
                <a:latin typeface="+mj-lt"/>
              </a:rPr>
              <a:t>rnd</a:t>
            </a:r>
            <a:r>
              <a:rPr lang="en-CA" sz="2000" b="1" dirty="0" smtClean="0">
                <a:latin typeface="+mj-lt"/>
              </a:rPr>
              <a:t>, </a:t>
            </a:r>
            <a:r>
              <a:rPr lang="en-CA" sz="2000" b="1" dirty="0">
                <a:latin typeface="+mj-lt"/>
              </a:rPr>
              <a:t>non-comparative studies</a:t>
            </a:r>
          </a:p>
          <a:p>
            <a:pPr algn="l"/>
            <a:r>
              <a:rPr lang="en-CA" sz="2000" b="1" dirty="0">
                <a:latin typeface="+mj-lt"/>
              </a:rPr>
              <a:t>24 “narrative” papers</a:t>
            </a:r>
          </a:p>
        </p:txBody>
      </p:sp>
    </p:spTree>
    <p:extLst>
      <p:ext uri="{BB962C8B-B14F-4D97-AF65-F5344CB8AC3E}">
        <p14:creationId xmlns:p14="http://schemas.microsoft.com/office/powerpoint/2010/main" val="8882600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and solutions</a:t>
            </a:r>
            <a:endParaRPr lang="en-US" dirty="0"/>
          </a:p>
        </p:txBody>
      </p:sp>
      <p:sp>
        <p:nvSpPr>
          <p:cNvPr id="3" name="Content Placeholder 2"/>
          <p:cNvSpPr>
            <a:spLocks noGrp="1"/>
          </p:cNvSpPr>
          <p:nvPr>
            <p:ph idx="1"/>
          </p:nvPr>
        </p:nvSpPr>
        <p:spPr>
          <a:xfrm>
            <a:off x="628650" y="1690689"/>
            <a:ext cx="7886700" cy="1474166"/>
          </a:xfrm>
        </p:spPr>
        <p:txBody>
          <a:bodyPr>
            <a:normAutofit lnSpcReduction="10000"/>
          </a:bodyPr>
          <a:lstStyle/>
          <a:p>
            <a:r>
              <a:rPr lang="en-US" dirty="0" smtClean="0"/>
              <a:t>Paucity of evidence</a:t>
            </a:r>
          </a:p>
          <a:p>
            <a:r>
              <a:rPr lang="en-US" dirty="0" smtClean="0"/>
              <a:t>Lack of critical appraisal skills</a:t>
            </a:r>
          </a:p>
          <a:p>
            <a:r>
              <a:rPr lang="en-US" dirty="0" smtClean="0"/>
              <a:t>Lack of dedicated methodology</a:t>
            </a:r>
          </a:p>
        </p:txBody>
      </p:sp>
      <p:graphicFrame>
        <p:nvGraphicFramePr>
          <p:cNvPr id="4" name="Table 3"/>
          <p:cNvGraphicFramePr>
            <a:graphicFrameLocks noGrp="1"/>
          </p:cNvGraphicFramePr>
          <p:nvPr>
            <p:extLst>
              <p:ext uri="{D42A27DB-BD31-4B8C-83A1-F6EECF244321}">
                <p14:modId xmlns:p14="http://schemas.microsoft.com/office/powerpoint/2010/main" val="1565252018"/>
              </p:ext>
            </p:extLst>
          </p:nvPr>
        </p:nvGraphicFramePr>
        <p:xfrm>
          <a:off x="628650" y="3482146"/>
          <a:ext cx="7600952" cy="2590800"/>
        </p:xfrm>
        <a:graphic>
          <a:graphicData uri="http://schemas.openxmlformats.org/drawingml/2006/table">
            <a:tbl>
              <a:tblPr firstRow="1" bandRow="1">
                <a:tableStyleId>{5C22544A-7EE6-4342-B048-85BDC9FD1C3A}</a:tableStyleId>
              </a:tblPr>
              <a:tblGrid>
                <a:gridCol w="4414838">
                  <a:extLst>
                    <a:ext uri="{9D8B030D-6E8A-4147-A177-3AD203B41FA5}">
                      <a16:colId xmlns:a16="http://schemas.microsoft.com/office/drawing/2014/main" val="20000"/>
                    </a:ext>
                  </a:extLst>
                </a:gridCol>
                <a:gridCol w="1057275">
                  <a:extLst>
                    <a:ext uri="{9D8B030D-6E8A-4147-A177-3AD203B41FA5}">
                      <a16:colId xmlns:a16="http://schemas.microsoft.com/office/drawing/2014/main" val="20001"/>
                    </a:ext>
                  </a:extLst>
                </a:gridCol>
                <a:gridCol w="2128839">
                  <a:extLst>
                    <a:ext uri="{9D8B030D-6E8A-4147-A177-3AD203B41FA5}">
                      <a16:colId xmlns:a16="http://schemas.microsoft.com/office/drawing/2014/main" val="20002"/>
                    </a:ext>
                  </a:extLst>
                </a:gridCol>
              </a:tblGrid>
              <a:tr h="0">
                <a:tc>
                  <a:txBody>
                    <a:bodyPr/>
                    <a:lstStyle/>
                    <a:p>
                      <a:endParaRPr lang="en-US" sz="2800" dirty="0"/>
                    </a:p>
                  </a:txBody>
                  <a:tcPr/>
                </a:tc>
                <a:tc>
                  <a:txBody>
                    <a:bodyPr/>
                    <a:lstStyle/>
                    <a:p>
                      <a:pPr algn="ctr"/>
                      <a:r>
                        <a:rPr lang="en-US" sz="2800" dirty="0" smtClean="0"/>
                        <a:t>CAPS</a:t>
                      </a:r>
                      <a:endParaRPr lang="en-US" sz="2800" dirty="0"/>
                    </a:p>
                  </a:txBody>
                  <a:tcPr/>
                </a:tc>
                <a:tc>
                  <a:txBody>
                    <a:bodyPr/>
                    <a:lstStyle/>
                    <a:p>
                      <a:pPr algn="ctr"/>
                      <a:r>
                        <a:rPr lang="en-US" sz="2800" dirty="0" err="1" smtClean="0"/>
                        <a:t>Haemophilia</a:t>
                      </a:r>
                      <a:endParaRPr lang="en-US" sz="2800" dirty="0"/>
                    </a:p>
                  </a:txBody>
                  <a:tcPr/>
                </a:tc>
                <a:extLst>
                  <a:ext uri="{0D108BD9-81ED-4DB2-BD59-A6C34878D82A}">
                    <a16:rowId xmlns:a16="http://schemas.microsoft.com/office/drawing/2014/main" val="10000"/>
                  </a:ext>
                </a:extLst>
              </a:tr>
              <a:tr h="370840">
                <a:tc>
                  <a:txBody>
                    <a:bodyPr/>
                    <a:lstStyle/>
                    <a:p>
                      <a:r>
                        <a:rPr lang="en-US" sz="2800" dirty="0" smtClean="0"/>
                        <a:t>Indirect</a:t>
                      </a:r>
                      <a:r>
                        <a:rPr lang="en-US" sz="2800" baseline="0" dirty="0" smtClean="0"/>
                        <a:t> evidence</a:t>
                      </a:r>
                      <a:endParaRPr lang="en-US" sz="2800" dirty="0"/>
                    </a:p>
                  </a:txBody>
                  <a:tcPr/>
                </a:tc>
                <a:tc>
                  <a:txBody>
                    <a:bodyPr/>
                    <a:lstStyle/>
                    <a:p>
                      <a:pPr algn="ctr"/>
                      <a:endParaRPr lang="en-US" sz="2800" dirty="0"/>
                    </a:p>
                  </a:txBody>
                  <a:tcPr/>
                </a:tc>
                <a:tc>
                  <a:txBody>
                    <a:bodyPr/>
                    <a:lstStyle/>
                    <a:p>
                      <a:pPr algn="ctr"/>
                      <a:r>
                        <a:rPr lang="en-US" sz="2800" dirty="0" smtClean="0"/>
                        <a:t>🀐</a:t>
                      </a:r>
                      <a:endParaRPr lang="en-US" sz="2800" dirty="0"/>
                    </a:p>
                  </a:txBody>
                  <a:tcPr/>
                </a:tc>
                <a:extLst>
                  <a:ext uri="{0D108BD9-81ED-4DB2-BD59-A6C34878D82A}">
                    <a16:rowId xmlns:a16="http://schemas.microsoft.com/office/drawing/2014/main" val="10001"/>
                  </a:ext>
                </a:extLst>
              </a:tr>
              <a:tr h="370840">
                <a:tc>
                  <a:txBody>
                    <a:bodyPr/>
                    <a:lstStyle/>
                    <a:p>
                      <a:r>
                        <a:rPr lang="en-US" sz="2800" dirty="0" smtClean="0"/>
                        <a:t>Standardized</a:t>
                      </a:r>
                      <a:r>
                        <a:rPr lang="en-US" sz="2800" baseline="0" dirty="0" smtClean="0"/>
                        <a:t> expert opinion</a:t>
                      </a:r>
                      <a:endParaRPr lang="en-US" sz="28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smtClean="0"/>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smtClean="0"/>
                        <a:t>🀐</a:t>
                      </a:r>
                    </a:p>
                  </a:txBody>
                  <a:tcPr/>
                </a:tc>
                <a:extLst>
                  <a:ext uri="{0D108BD9-81ED-4DB2-BD59-A6C34878D82A}">
                    <a16:rowId xmlns:a16="http://schemas.microsoft.com/office/drawing/2014/main" val="10002"/>
                  </a:ext>
                </a:extLst>
              </a:tr>
              <a:tr h="370840">
                <a:tc>
                  <a:txBody>
                    <a:bodyPr/>
                    <a:lstStyle/>
                    <a:p>
                      <a:r>
                        <a:rPr lang="en-US" sz="2800" dirty="0" smtClean="0"/>
                        <a:t>Ad hoc qualitative study</a:t>
                      </a:r>
                      <a:endParaRPr lang="en-US" sz="2800" dirty="0"/>
                    </a:p>
                  </a:txBody>
                  <a:tcPr/>
                </a:tc>
                <a:tc>
                  <a:txBody>
                    <a:bodyPr/>
                    <a:lstStyle/>
                    <a:p>
                      <a:pPr algn="ctr"/>
                      <a:endParaRPr lang="en-US" sz="28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smtClean="0"/>
                        <a:t>🀐</a:t>
                      </a:r>
                    </a:p>
                  </a:txBody>
                  <a:tcPr/>
                </a:tc>
                <a:extLst>
                  <a:ext uri="{0D108BD9-81ED-4DB2-BD59-A6C34878D82A}">
                    <a16:rowId xmlns:a16="http://schemas.microsoft.com/office/drawing/2014/main" val="10003"/>
                  </a:ext>
                </a:extLst>
              </a:tr>
              <a:tr h="370840">
                <a:tc>
                  <a:txBody>
                    <a:bodyPr/>
                    <a:lstStyle/>
                    <a:p>
                      <a:r>
                        <a:rPr lang="en-US" sz="2800" dirty="0" smtClean="0"/>
                        <a:t>Direct</a:t>
                      </a:r>
                      <a:r>
                        <a:rPr lang="en-US" sz="2800" baseline="0" dirty="0" smtClean="0"/>
                        <a:t> use of registry data</a:t>
                      </a:r>
                      <a:endParaRPr lang="en-US" sz="28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smtClean="0"/>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800" dirty="0" smtClean="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579460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168</TotalTime>
  <Words>2301</Words>
  <Application>Microsoft Office PowerPoint</Application>
  <PresentationFormat>On-screen Show (4:3)</PresentationFormat>
  <Paragraphs>447</Paragraphs>
  <Slides>26</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 Unicode MS</vt:lpstr>
      <vt:lpstr>Arial</vt:lpstr>
      <vt:lpstr>Calibri</vt:lpstr>
      <vt:lpstr>Calibri Light</vt:lpstr>
      <vt:lpstr>Courier New</vt:lpstr>
      <vt:lpstr>Helvetica</vt:lpstr>
      <vt:lpstr>Symbol</vt:lpstr>
      <vt:lpstr>Office Theme</vt:lpstr>
      <vt:lpstr>PowerPoint Presentation</vt:lpstr>
      <vt:lpstr>The RARE-Bestpractices CPG Project work unit</vt:lpstr>
      <vt:lpstr>Guideline development for rare diseases</vt:lpstr>
      <vt:lpstr>Why a guideline for CAPS diagnosis and treatment?</vt:lpstr>
      <vt:lpstr>Hemophilia management is complex</vt:lpstr>
      <vt:lpstr>PowerPoint Presentation</vt:lpstr>
      <vt:lpstr>PowerPoint Presentation</vt:lpstr>
      <vt:lpstr>High quality evidence on hemophilia was scarce…</vt:lpstr>
      <vt:lpstr>Challenges and solutions</vt:lpstr>
      <vt:lpstr>Challenges and solutions</vt:lpstr>
      <vt:lpstr>Proposed methodology</vt:lpstr>
      <vt:lpstr>Filling in the Gaps: finding appropriate diseases</vt:lpstr>
      <vt:lpstr>Evidence review</vt:lpstr>
      <vt:lpstr>Challenges and solutions</vt:lpstr>
      <vt:lpstr>Systematic Observations</vt:lpstr>
      <vt:lpstr>Systematic Observations</vt:lpstr>
      <vt:lpstr>Challenges and solutions</vt:lpstr>
      <vt:lpstr>PowerPoint Presentation</vt:lpstr>
      <vt:lpstr>Challenges and solutions</vt:lpstr>
      <vt:lpstr>PowerPoint Presentation</vt:lpstr>
      <vt:lpstr>PowerPoint Presentation</vt:lpstr>
      <vt:lpstr>Bottom line?</vt:lpstr>
      <vt:lpstr>Recommendations</vt:lpstr>
      <vt:lpstr>Conclusions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Alfonso Iorio</dc:creator>
  <cp:lastModifiedBy>dawn</cp:lastModifiedBy>
  <cp:revision>13</cp:revision>
  <dcterms:created xsi:type="dcterms:W3CDTF">2016-11-07T14:54:01Z</dcterms:created>
  <dcterms:modified xsi:type="dcterms:W3CDTF">2017-07-06T14:21:41Z</dcterms:modified>
</cp:coreProperties>
</file>