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1"/>
  </p:notesMasterIdLst>
  <p:sldIdLst>
    <p:sldId id="288" r:id="rId3"/>
    <p:sldId id="289" r:id="rId4"/>
    <p:sldId id="299" r:id="rId5"/>
    <p:sldId id="265" r:id="rId6"/>
    <p:sldId id="275" r:id="rId7"/>
    <p:sldId id="274" r:id="rId8"/>
    <p:sldId id="333" r:id="rId9"/>
    <p:sldId id="256" r:id="rId10"/>
    <p:sldId id="293" r:id="rId11"/>
    <p:sldId id="300" r:id="rId12"/>
    <p:sldId id="302" r:id="rId13"/>
    <p:sldId id="301" r:id="rId14"/>
    <p:sldId id="322" r:id="rId15"/>
    <p:sldId id="297" r:id="rId16"/>
    <p:sldId id="298" r:id="rId17"/>
    <p:sldId id="307" r:id="rId18"/>
    <p:sldId id="324" r:id="rId19"/>
    <p:sldId id="287" r:id="rId20"/>
    <p:sldId id="303" r:id="rId21"/>
    <p:sldId id="258" r:id="rId22"/>
    <p:sldId id="262" r:id="rId23"/>
    <p:sldId id="331" r:id="rId24"/>
    <p:sldId id="308" r:id="rId25"/>
    <p:sldId id="294" r:id="rId26"/>
    <p:sldId id="295" r:id="rId27"/>
    <p:sldId id="296" r:id="rId28"/>
    <p:sldId id="312" r:id="rId29"/>
    <p:sldId id="309" r:id="rId30"/>
    <p:sldId id="310" r:id="rId31"/>
    <p:sldId id="311" r:id="rId32"/>
    <p:sldId id="335" r:id="rId33"/>
    <p:sldId id="313" r:id="rId34"/>
    <p:sldId id="264" r:id="rId35"/>
    <p:sldId id="325" r:id="rId36"/>
    <p:sldId id="266" r:id="rId37"/>
    <p:sldId id="267" r:id="rId38"/>
    <p:sldId id="292" r:id="rId39"/>
    <p:sldId id="272" r:id="rId40"/>
    <p:sldId id="319" r:id="rId41"/>
    <p:sldId id="320" r:id="rId42"/>
    <p:sldId id="318" r:id="rId43"/>
    <p:sldId id="316" r:id="rId44"/>
    <p:sldId id="317" r:id="rId45"/>
    <p:sldId id="273" r:id="rId46"/>
    <p:sldId id="290" r:id="rId47"/>
    <p:sldId id="332" r:id="rId48"/>
    <p:sldId id="326" r:id="rId49"/>
    <p:sldId id="29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2488"/>
  </p:normalViewPr>
  <p:slideViewPr>
    <p:cSldViewPr snapToGrid="0" snapToObjects="1">
      <p:cViewPr>
        <p:scale>
          <a:sx n="150" d="100"/>
          <a:sy n="150" d="100"/>
        </p:scale>
        <p:origin x="1962" y="1314"/>
      </p:cViewPr>
      <p:guideLst>
        <p:guide orient="horz" pos="2160"/>
        <p:guide pos="2880"/>
      </p:guideLst>
    </p:cSldViewPr>
  </p:slideViewPr>
  <p:notesTextViewPr>
    <p:cViewPr>
      <p:scale>
        <a:sx n="1" d="1"/>
        <a:sy n="1" d="1"/>
      </p:scale>
      <p:origin x="0" y="0"/>
    </p:cViewPr>
  </p:notesTextViewPr>
  <p:sorterViewPr>
    <p:cViewPr>
      <p:scale>
        <a:sx n="111" d="100"/>
        <a:sy n="111" d="100"/>
      </p:scale>
      <p:origin x="0" y="8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6992D-21AE-40D5-8C2D-8D58D81CC0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66E34BE-04E4-4DE5-A95D-857DAC7E80B9}">
      <dgm:prSet phldrT="[Text]"/>
      <dgm:spPr/>
      <dgm:t>
        <a:bodyPr/>
        <a:lstStyle/>
        <a:p>
          <a:r>
            <a:rPr lang="en-US" dirty="0" smtClean="0"/>
            <a:t>P</a:t>
          </a:r>
          <a:endParaRPr lang="en-US" dirty="0"/>
        </a:p>
      </dgm:t>
    </dgm:pt>
    <dgm:pt modelId="{0391BF74-31D6-4A44-A786-78D965DDA219}" type="parTrans" cxnId="{E5A49321-3278-45CF-B7E4-A549B47A55BB}">
      <dgm:prSet/>
      <dgm:spPr/>
      <dgm:t>
        <a:bodyPr/>
        <a:lstStyle/>
        <a:p>
          <a:endParaRPr lang="en-US"/>
        </a:p>
      </dgm:t>
    </dgm:pt>
    <dgm:pt modelId="{5650C924-5D52-4027-A1E8-5EB74F22F1E6}" type="sibTrans" cxnId="{E5A49321-3278-45CF-B7E4-A549B47A55BB}">
      <dgm:prSet/>
      <dgm:spPr/>
      <dgm:t>
        <a:bodyPr/>
        <a:lstStyle/>
        <a:p>
          <a:endParaRPr lang="en-US"/>
        </a:p>
      </dgm:t>
    </dgm:pt>
    <dgm:pt modelId="{6FE94F18-4019-4A19-BC03-60EF208AC901}">
      <dgm:prSet phldrT="[Text]"/>
      <dgm:spPr/>
      <dgm:t>
        <a:bodyPr/>
        <a:lstStyle/>
        <a:p>
          <a:r>
            <a:rPr lang="en-US" dirty="0" smtClean="0"/>
            <a:t>Population</a:t>
          </a:r>
          <a:endParaRPr lang="en-US" dirty="0"/>
        </a:p>
      </dgm:t>
    </dgm:pt>
    <dgm:pt modelId="{45FC8C11-4121-4EF0-B7EF-E0A931E039D1}" type="parTrans" cxnId="{9CB5B007-7B0D-4263-BCD7-CE4D5EEDE093}">
      <dgm:prSet/>
      <dgm:spPr/>
      <dgm:t>
        <a:bodyPr/>
        <a:lstStyle/>
        <a:p>
          <a:endParaRPr lang="en-US"/>
        </a:p>
      </dgm:t>
    </dgm:pt>
    <dgm:pt modelId="{F95F043A-A84C-4A8F-8BB8-029611A29A7D}" type="sibTrans" cxnId="{9CB5B007-7B0D-4263-BCD7-CE4D5EEDE093}">
      <dgm:prSet/>
      <dgm:spPr/>
      <dgm:t>
        <a:bodyPr/>
        <a:lstStyle/>
        <a:p>
          <a:endParaRPr lang="en-US"/>
        </a:p>
      </dgm:t>
    </dgm:pt>
    <dgm:pt modelId="{1B3FCEBE-1269-4DC3-A189-BCC2B7E7D7C2}">
      <dgm:prSet phldrT="[Text]"/>
      <dgm:spPr/>
      <dgm:t>
        <a:bodyPr/>
        <a:lstStyle/>
        <a:p>
          <a:r>
            <a:rPr lang="en-US" smtClean="0"/>
            <a:t>I</a:t>
          </a:r>
          <a:endParaRPr lang="en-US" dirty="0"/>
        </a:p>
      </dgm:t>
    </dgm:pt>
    <dgm:pt modelId="{C8834D4E-2982-4D2C-B7F9-E9529F5DD8A0}" type="parTrans" cxnId="{4020F295-E8DB-49BB-BAB1-D0DA31C27F1D}">
      <dgm:prSet/>
      <dgm:spPr/>
      <dgm:t>
        <a:bodyPr/>
        <a:lstStyle/>
        <a:p>
          <a:endParaRPr lang="en-US"/>
        </a:p>
      </dgm:t>
    </dgm:pt>
    <dgm:pt modelId="{0990D0AB-CCE8-47C3-9089-6EFDFD72790B}" type="sibTrans" cxnId="{4020F295-E8DB-49BB-BAB1-D0DA31C27F1D}">
      <dgm:prSet/>
      <dgm:spPr/>
      <dgm:t>
        <a:bodyPr/>
        <a:lstStyle/>
        <a:p>
          <a:endParaRPr lang="en-US"/>
        </a:p>
      </dgm:t>
    </dgm:pt>
    <dgm:pt modelId="{CC4C2E0A-E806-4246-A41E-437CF5663485}">
      <dgm:prSet phldrT="[Text]"/>
      <dgm:spPr/>
      <dgm:t>
        <a:bodyPr/>
        <a:lstStyle/>
        <a:p>
          <a:r>
            <a:rPr lang="en-US" dirty="0" smtClean="0"/>
            <a:t>Intervention</a:t>
          </a:r>
          <a:endParaRPr lang="en-US" dirty="0"/>
        </a:p>
      </dgm:t>
    </dgm:pt>
    <dgm:pt modelId="{1179516E-A0DB-4842-ACF7-291C9BEC2B5B}" type="parTrans" cxnId="{60EB697A-6568-4440-B4FC-CC5E56135DB6}">
      <dgm:prSet/>
      <dgm:spPr/>
      <dgm:t>
        <a:bodyPr/>
        <a:lstStyle/>
        <a:p>
          <a:endParaRPr lang="en-US"/>
        </a:p>
      </dgm:t>
    </dgm:pt>
    <dgm:pt modelId="{B325D1D2-DA53-45FE-B4F8-B2FDAAF83E89}" type="sibTrans" cxnId="{60EB697A-6568-4440-B4FC-CC5E56135DB6}">
      <dgm:prSet/>
      <dgm:spPr/>
      <dgm:t>
        <a:bodyPr/>
        <a:lstStyle/>
        <a:p>
          <a:endParaRPr lang="en-US"/>
        </a:p>
      </dgm:t>
    </dgm:pt>
    <dgm:pt modelId="{F4E3F1BE-B7B3-438C-B18B-C0EEA755B97B}">
      <dgm:prSet phldrT="[Text]"/>
      <dgm:spPr/>
      <dgm:t>
        <a:bodyPr/>
        <a:lstStyle/>
        <a:p>
          <a:r>
            <a:rPr lang="en-US" dirty="0" smtClean="0"/>
            <a:t>C</a:t>
          </a:r>
          <a:endParaRPr lang="en-US" dirty="0"/>
        </a:p>
      </dgm:t>
    </dgm:pt>
    <dgm:pt modelId="{2381AD91-9387-4E3E-A546-BC19E0982359}" type="parTrans" cxnId="{DF910564-F432-4C7B-B8E5-455467F475BA}">
      <dgm:prSet/>
      <dgm:spPr/>
      <dgm:t>
        <a:bodyPr/>
        <a:lstStyle/>
        <a:p>
          <a:endParaRPr lang="en-US"/>
        </a:p>
      </dgm:t>
    </dgm:pt>
    <dgm:pt modelId="{3B3AC660-3F40-4E1F-808B-71767BF6C0CB}" type="sibTrans" cxnId="{DF910564-F432-4C7B-B8E5-455467F475BA}">
      <dgm:prSet/>
      <dgm:spPr/>
      <dgm:t>
        <a:bodyPr/>
        <a:lstStyle/>
        <a:p>
          <a:endParaRPr lang="en-US"/>
        </a:p>
      </dgm:t>
    </dgm:pt>
    <dgm:pt modelId="{4AA22C48-21F6-48C0-B279-AD46F692D971}">
      <dgm:prSet phldrT="[Text]"/>
      <dgm:spPr/>
      <dgm:t>
        <a:bodyPr/>
        <a:lstStyle/>
        <a:p>
          <a:r>
            <a:rPr lang="en-US" dirty="0" smtClean="0"/>
            <a:t>Comparator</a:t>
          </a:r>
          <a:endParaRPr lang="en-US" dirty="0"/>
        </a:p>
      </dgm:t>
    </dgm:pt>
    <dgm:pt modelId="{E9770870-0AC5-477E-98EC-8F5E6E8993B5}" type="parTrans" cxnId="{9F2AD135-A4BE-49D6-8E8C-9F40E26D253A}">
      <dgm:prSet/>
      <dgm:spPr/>
      <dgm:t>
        <a:bodyPr/>
        <a:lstStyle/>
        <a:p>
          <a:endParaRPr lang="en-US"/>
        </a:p>
      </dgm:t>
    </dgm:pt>
    <dgm:pt modelId="{24E39D2C-ECC2-4179-A65D-34072C7FBBE3}" type="sibTrans" cxnId="{9F2AD135-A4BE-49D6-8E8C-9F40E26D253A}">
      <dgm:prSet/>
      <dgm:spPr/>
      <dgm:t>
        <a:bodyPr/>
        <a:lstStyle/>
        <a:p>
          <a:endParaRPr lang="en-US"/>
        </a:p>
      </dgm:t>
    </dgm:pt>
    <dgm:pt modelId="{A017901E-6E64-426B-8312-D3883428382E}">
      <dgm:prSet phldrT="[Text]"/>
      <dgm:spPr/>
      <dgm:t>
        <a:bodyPr/>
        <a:lstStyle/>
        <a:p>
          <a:r>
            <a:rPr lang="en-US" dirty="0" smtClean="0"/>
            <a:t>O</a:t>
          </a:r>
          <a:endParaRPr lang="en-US" dirty="0"/>
        </a:p>
      </dgm:t>
    </dgm:pt>
    <dgm:pt modelId="{A89AC59D-5003-42CF-B590-9938775426F0}" type="parTrans" cxnId="{CAF9A13B-08F6-4A68-B0A2-85394FA3BAC8}">
      <dgm:prSet/>
      <dgm:spPr/>
      <dgm:t>
        <a:bodyPr/>
        <a:lstStyle/>
        <a:p>
          <a:endParaRPr lang="en-US"/>
        </a:p>
      </dgm:t>
    </dgm:pt>
    <dgm:pt modelId="{F25248B2-13B6-4290-97F2-DB607ED8A6A4}" type="sibTrans" cxnId="{CAF9A13B-08F6-4A68-B0A2-85394FA3BAC8}">
      <dgm:prSet/>
      <dgm:spPr/>
      <dgm:t>
        <a:bodyPr/>
        <a:lstStyle/>
        <a:p>
          <a:endParaRPr lang="en-US"/>
        </a:p>
      </dgm:t>
    </dgm:pt>
    <dgm:pt modelId="{FBFFC60A-9A7E-4517-95FB-BE93E39509D4}">
      <dgm:prSet phldrT="[Text]"/>
      <dgm:spPr/>
      <dgm:t>
        <a:bodyPr/>
        <a:lstStyle/>
        <a:p>
          <a:r>
            <a:rPr lang="en-US" dirty="0" smtClean="0"/>
            <a:t>Outcome</a:t>
          </a:r>
          <a:endParaRPr lang="en-US" dirty="0"/>
        </a:p>
      </dgm:t>
    </dgm:pt>
    <dgm:pt modelId="{CEAF2D1F-B084-4592-A20A-1606761D8F90}" type="parTrans" cxnId="{74A8E37A-4CCA-4256-BDF2-E81BDC01EA29}">
      <dgm:prSet/>
      <dgm:spPr/>
      <dgm:t>
        <a:bodyPr/>
        <a:lstStyle/>
        <a:p>
          <a:endParaRPr lang="en-US"/>
        </a:p>
      </dgm:t>
    </dgm:pt>
    <dgm:pt modelId="{A9B6B1C1-7A18-41C6-BA0D-F6DBDCFA4EAA}" type="sibTrans" cxnId="{74A8E37A-4CCA-4256-BDF2-E81BDC01EA29}">
      <dgm:prSet/>
      <dgm:spPr/>
      <dgm:t>
        <a:bodyPr/>
        <a:lstStyle/>
        <a:p>
          <a:endParaRPr lang="en-US"/>
        </a:p>
      </dgm:t>
    </dgm:pt>
    <dgm:pt modelId="{B5CB1436-5F72-4399-A36A-C465434CF33C}" type="pres">
      <dgm:prSet presAssocID="{6EF6992D-21AE-40D5-8C2D-8D58D81CC09A}" presName="Name0" presStyleCnt="0">
        <dgm:presLayoutVars>
          <dgm:dir/>
          <dgm:animLvl val="lvl"/>
          <dgm:resizeHandles val="exact"/>
        </dgm:presLayoutVars>
      </dgm:prSet>
      <dgm:spPr/>
      <dgm:t>
        <a:bodyPr/>
        <a:lstStyle/>
        <a:p>
          <a:endParaRPr lang="en-US"/>
        </a:p>
      </dgm:t>
    </dgm:pt>
    <dgm:pt modelId="{A86AF17D-7768-4721-801C-EF97EA594BA9}" type="pres">
      <dgm:prSet presAssocID="{166E34BE-04E4-4DE5-A95D-857DAC7E80B9}" presName="linNode" presStyleCnt="0"/>
      <dgm:spPr/>
    </dgm:pt>
    <dgm:pt modelId="{3A716B7C-B4B6-41FA-A77D-D1411BA51FC1}" type="pres">
      <dgm:prSet presAssocID="{166E34BE-04E4-4DE5-A95D-857DAC7E80B9}" presName="parentText" presStyleLbl="node1" presStyleIdx="0" presStyleCnt="4">
        <dgm:presLayoutVars>
          <dgm:chMax val="1"/>
          <dgm:bulletEnabled val="1"/>
        </dgm:presLayoutVars>
      </dgm:prSet>
      <dgm:spPr/>
      <dgm:t>
        <a:bodyPr/>
        <a:lstStyle/>
        <a:p>
          <a:endParaRPr lang="en-US"/>
        </a:p>
      </dgm:t>
    </dgm:pt>
    <dgm:pt modelId="{32621D60-796E-47B3-AF93-5807287EA66A}" type="pres">
      <dgm:prSet presAssocID="{166E34BE-04E4-4DE5-A95D-857DAC7E80B9}" presName="descendantText" presStyleLbl="alignAccFollowNode1" presStyleIdx="0" presStyleCnt="4">
        <dgm:presLayoutVars>
          <dgm:bulletEnabled val="1"/>
        </dgm:presLayoutVars>
      </dgm:prSet>
      <dgm:spPr/>
      <dgm:t>
        <a:bodyPr/>
        <a:lstStyle/>
        <a:p>
          <a:endParaRPr lang="en-US"/>
        </a:p>
      </dgm:t>
    </dgm:pt>
    <dgm:pt modelId="{0E7F1980-C785-48CC-8398-C43FAD6977B3}" type="pres">
      <dgm:prSet presAssocID="{5650C924-5D52-4027-A1E8-5EB74F22F1E6}" presName="sp" presStyleCnt="0"/>
      <dgm:spPr/>
    </dgm:pt>
    <dgm:pt modelId="{31944ED3-F0A1-465F-9871-15A7ED9E1602}" type="pres">
      <dgm:prSet presAssocID="{1B3FCEBE-1269-4DC3-A189-BCC2B7E7D7C2}" presName="linNode" presStyleCnt="0"/>
      <dgm:spPr/>
    </dgm:pt>
    <dgm:pt modelId="{21D8DD52-4AA0-4422-9C23-FD8469320DDE}" type="pres">
      <dgm:prSet presAssocID="{1B3FCEBE-1269-4DC3-A189-BCC2B7E7D7C2}" presName="parentText" presStyleLbl="node1" presStyleIdx="1" presStyleCnt="4">
        <dgm:presLayoutVars>
          <dgm:chMax val="1"/>
          <dgm:bulletEnabled val="1"/>
        </dgm:presLayoutVars>
      </dgm:prSet>
      <dgm:spPr/>
      <dgm:t>
        <a:bodyPr/>
        <a:lstStyle/>
        <a:p>
          <a:endParaRPr lang="en-US"/>
        </a:p>
      </dgm:t>
    </dgm:pt>
    <dgm:pt modelId="{EEC7F31A-D4E7-46CA-A553-19B3DAE033CB}" type="pres">
      <dgm:prSet presAssocID="{1B3FCEBE-1269-4DC3-A189-BCC2B7E7D7C2}" presName="descendantText" presStyleLbl="alignAccFollowNode1" presStyleIdx="1" presStyleCnt="4">
        <dgm:presLayoutVars>
          <dgm:bulletEnabled val="1"/>
        </dgm:presLayoutVars>
      </dgm:prSet>
      <dgm:spPr/>
      <dgm:t>
        <a:bodyPr/>
        <a:lstStyle/>
        <a:p>
          <a:endParaRPr lang="en-US"/>
        </a:p>
      </dgm:t>
    </dgm:pt>
    <dgm:pt modelId="{EDBAA418-2B50-49F3-8E19-2128A847D4A5}" type="pres">
      <dgm:prSet presAssocID="{0990D0AB-CCE8-47C3-9089-6EFDFD72790B}" presName="sp" presStyleCnt="0"/>
      <dgm:spPr/>
    </dgm:pt>
    <dgm:pt modelId="{56D31AAA-36AC-41BB-8022-65D53CB74BB0}" type="pres">
      <dgm:prSet presAssocID="{F4E3F1BE-B7B3-438C-B18B-C0EEA755B97B}" presName="linNode" presStyleCnt="0"/>
      <dgm:spPr/>
    </dgm:pt>
    <dgm:pt modelId="{CCF20CD9-FC2C-463D-BD26-221428FAAB73}" type="pres">
      <dgm:prSet presAssocID="{F4E3F1BE-B7B3-438C-B18B-C0EEA755B97B}" presName="parentText" presStyleLbl="node1" presStyleIdx="2" presStyleCnt="4">
        <dgm:presLayoutVars>
          <dgm:chMax val="1"/>
          <dgm:bulletEnabled val="1"/>
        </dgm:presLayoutVars>
      </dgm:prSet>
      <dgm:spPr/>
      <dgm:t>
        <a:bodyPr/>
        <a:lstStyle/>
        <a:p>
          <a:endParaRPr lang="en-US"/>
        </a:p>
      </dgm:t>
    </dgm:pt>
    <dgm:pt modelId="{E6EC364A-C0E3-46BC-955B-B004C32B5CAA}" type="pres">
      <dgm:prSet presAssocID="{F4E3F1BE-B7B3-438C-B18B-C0EEA755B97B}" presName="descendantText" presStyleLbl="alignAccFollowNode1" presStyleIdx="2" presStyleCnt="4">
        <dgm:presLayoutVars>
          <dgm:bulletEnabled val="1"/>
        </dgm:presLayoutVars>
      </dgm:prSet>
      <dgm:spPr/>
      <dgm:t>
        <a:bodyPr/>
        <a:lstStyle/>
        <a:p>
          <a:endParaRPr lang="en-US"/>
        </a:p>
      </dgm:t>
    </dgm:pt>
    <dgm:pt modelId="{BBDAD4DD-2946-4296-84BF-8CFB40EF2A17}" type="pres">
      <dgm:prSet presAssocID="{3B3AC660-3F40-4E1F-808B-71767BF6C0CB}" presName="sp" presStyleCnt="0"/>
      <dgm:spPr/>
    </dgm:pt>
    <dgm:pt modelId="{40A77E0F-EF95-4708-8E79-43CA2E50E424}" type="pres">
      <dgm:prSet presAssocID="{A017901E-6E64-426B-8312-D3883428382E}" presName="linNode" presStyleCnt="0"/>
      <dgm:spPr/>
    </dgm:pt>
    <dgm:pt modelId="{0AF421EB-00BB-48BD-9E63-11D8286B0FBB}" type="pres">
      <dgm:prSet presAssocID="{A017901E-6E64-426B-8312-D3883428382E}" presName="parentText" presStyleLbl="node1" presStyleIdx="3" presStyleCnt="4">
        <dgm:presLayoutVars>
          <dgm:chMax val="1"/>
          <dgm:bulletEnabled val="1"/>
        </dgm:presLayoutVars>
      </dgm:prSet>
      <dgm:spPr/>
      <dgm:t>
        <a:bodyPr/>
        <a:lstStyle/>
        <a:p>
          <a:endParaRPr lang="en-US"/>
        </a:p>
      </dgm:t>
    </dgm:pt>
    <dgm:pt modelId="{1374793F-A6C2-47F8-8EED-514504E2C84F}" type="pres">
      <dgm:prSet presAssocID="{A017901E-6E64-426B-8312-D3883428382E}" presName="descendantText" presStyleLbl="alignAccFollowNode1" presStyleIdx="3" presStyleCnt="4">
        <dgm:presLayoutVars>
          <dgm:bulletEnabled val="1"/>
        </dgm:presLayoutVars>
      </dgm:prSet>
      <dgm:spPr/>
      <dgm:t>
        <a:bodyPr/>
        <a:lstStyle/>
        <a:p>
          <a:endParaRPr lang="en-US"/>
        </a:p>
      </dgm:t>
    </dgm:pt>
  </dgm:ptLst>
  <dgm:cxnLst>
    <dgm:cxn modelId="{B7B5BF06-7523-4F4F-837B-7DABC426D597}" type="presOf" srcId="{FBFFC60A-9A7E-4517-95FB-BE93E39509D4}" destId="{1374793F-A6C2-47F8-8EED-514504E2C84F}" srcOrd="0" destOrd="0" presId="urn:microsoft.com/office/officeart/2005/8/layout/vList5"/>
    <dgm:cxn modelId="{DF910564-F432-4C7B-B8E5-455467F475BA}" srcId="{6EF6992D-21AE-40D5-8C2D-8D58D81CC09A}" destId="{F4E3F1BE-B7B3-438C-B18B-C0EEA755B97B}" srcOrd="2" destOrd="0" parTransId="{2381AD91-9387-4E3E-A546-BC19E0982359}" sibTransId="{3B3AC660-3F40-4E1F-808B-71767BF6C0CB}"/>
    <dgm:cxn modelId="{42E95AA7-EED6-564F-A0EE-9E7795B0F78F}" type="presOf" srcId="{CC4C2E0A-E806-4246-A41E-437CF5663485}" destId="{EEC7F31A-D4E7-46CA-A553-19B3DAE033CB}" srcOrd="0" destOrd="0" presId="urn:microsoft.com/office/officeart/2005/8/layout/vList5"/>
    <dgm:cxn modelId="{60E01E70-E40B-0140-9EF4-689E678A1D92}" type="presOf" srcId="{6EF6992D-21AE-40D5-8C2D-8D58D81CC09A}" destId="{B5CB1436-5F72-4399-A36A-C465434CF33C}" srcOrd="0" destOrd="0" presId="urn:microsoft.com/office/officeart/2005/8/layout/vList5"/>
    <dgm:cxn modelId="{4148D9C9-86C4-D64F-8669-11119A6E6D0D}" type="presOf" srcId="{4AA22C48-21F6-48C0-B279-AD46F692D971}" destId="{E6EC364A-C0E3-46BC-955B-B004C32B5CAA}" srcOrd="0" destOrd="0" presId="urn:microsoft.com/office/officeart/2005/8/layout/vList5"/>
    <dgm:cxn modelId="{4020F295-E8DB-49BB-BAB1-D0DA31C27F1D}" srcId="{6EF6992D-21AE-40D5-8C2D-8D58D81CC09A}" destId="{1B3FCEBE-1269-4DC3-A189-BCC2B7E7D7C2}" srcOrd="1" destOrd="0" parTransId="{C8834D4E-2982-4D2C-B7F9-E9529F5DD8A0}" sibTransId="{0990D0AB-CCE8-47C3-9089-6EFDFD72790B}"/>
    <dgm:cxn modelId="{2158A1A0-90F5-3741-B23A-6EE1F16F1E6F}" type="presOf" srcId="{166E34BE-04E4-4DE5-A95D-857DAC7E80B9}" destId="{3A716B7C-B4B6-41FA-A77D-D1411BA51FC1}" srcOrd="0" destOrd="0" presId="urn:microsoft.com/office/officeart/2005/8/layout/vList5"/>
    <dgm:cxn modelId="{74A8E37A-4CCA-4256-BDF2-E81BDC01EA29}" srcId="{A017901E-6E64-426B-8312-D3883428382E}" destId="{FBFFC60A-9A7E-4517-95FB-BE93E39509D4}" srcOrd="0" destOrd="0" parTransId="{CEAF2D1F-B084-4592-A20A-1606761D8F90}" sibTransId="{A9B6B1C1-7A18-41C6-BA0D-F6DBDCFA4EAA}"/>
    <dgm:cxn modelId="{E3FE1BB5-2E1B-194E-8552-1498C3F3B1C4}" type="presOf" srcId="{6FE94F18-4019-4A19-BC03-60EF208AC901}" destId="{32621D60-796E-47B3-AF93-5807287EA66A}" srcOrd="0" destOrd="0" presId="urn:microsoft.com/office/officeart/2005/8/layout/vList5"/>
    <dgm:cxn modelId="{CAF9A13B-08F6-4A68-B0A2-85394FA3BAC8}" srcId="{6EF6992D-21AE-40D5-8C2D-8D58D81CC09A}" destId="{A017901E-6E64-426B-8312-D3883428382E}" srcOrd="3" destOrd="0" parTransId="{A89AC59D-5003-42CF-B590-9938775426F0}" sibTransId="{F25248B2-13B6-4290-97F2-DB607ED8A6A4}"/>
    <dgm:cxn modelId="{E5A49321-3278-45CF-B7E4-A549B47A55BB}" srcId="{6EF6992D-21AE-40D5-8C2D-8D58D81CC09A}" destId="{166E34BE-04E4-4DE5-A95D-857DAC7E80B9}" srcOrd="0" destOrd="0" parTransId="{0391BF74-31D6-4A44-A786-78D965DDA219}" sibTransId="{5650C924-5D52-4027-A1E8-5EB74F22F1E6}"/>
    <dgm:cxn modelId="{48BACDE5-C64E-7740-8845-35FC933332D1}" type="presOf" srcId="{F4E3F1BE-B7B3-438C-B18B-C0EEA755B97B}" destId="{CCF20CD9-FC2C-463D-BD26-221428FAAB73}" srcOrd="0" destOrd="0" presId="urn:microsoft.com/office/officeart/2005/8/layout/vList5"/>
    <dgm:cxn modelId="{9CB5B007-7B0D-4263-BCD7-CE4D5EEDE093}" srcId="{166E34BE-04E4-4DE5-A95D-857DAC7E80B9}" destId="{6FE94F18-4019-4A19-BC03-60EF208AC901}" srcOrd="0" destOrd="0" parTransId="{45FC8C11-4121-4EF0-B7EF-E0A931E039D1}" sibTransId="{F95F043A-A84C-4A8F-8BB8-029611A29A7D}"/>
    <dgm:cxn modelId="{9F2AD135-A4BE-49D6-8E8C-9F40E26D253A}" srcId="{F4E3F1BE-B7B3-438C-B18B-C0EEA755B97B}" destId="{4AA22C48-21F6-48C0-B279-AD46F692D971}" srcOrd="0" destOrd="0" parTransId="{E9770870-0AC5-477E-98EC-8F5E6E8993B5}" sibTransId="{24E39D2C-ECC2-4179-A65D-34072C7FBBE3}"/>
    <dgm:cxn modelId="{986163CB-E8D5-D047-85A3-51B493090150}" type="presOf" srcId="{1B3FCEBE-1269-4DC3-A189-BCC2B7E7D7C2}" destId="{21D8DD52-4AA0-4422-9C23-FD8469320DDE}" srcOrd="0" destOrd="0" presId="urn:microsoft.com/office/officeart/2005/8/layout/vList5"/>
    <dgm:cxn modelId="{CAFE11C6-06B4-4044-9389-D88AA4286C2B}" type="presOf" srcId="{A017901E-6E64-426B-8312-D3883428382E}" destId="{0AF421EB-00BB-48BD-9E63-11D8286B0FBB}" srcOrd="0" destOrd="0" presId="urn:microsoft.com/office/officeart/2005/8/layout/vList5"/>
    <dgm:cxn modelId="{60EB697A-6568-4440-B4FC-CC5E56135DB6}" srcId="{1B3FCEBE-1269-4DC3-A189-BCC2B7E7D7C2}" destId="{CC4C2E0A-E806-4246-A41E-437CF5663485}" srcOrd="0" destOrd="0" parTransId="{1179516E-A0DB-4842-ACF7-291C9BEC2B5B}" sibTransId="{B325D1D2-DA53-45FE-B4F8-B2FDAAF83E89}"/>
    <dgm:cxn modelId="{38FFA337-7058-BE41-821F-038FA79DE398}" type="presParOf" srcId="{B5CB1436-5F72-4399-A36A-C465434CF33C}" destId="{A86AF17D-7768-4721-801C-EF97EA594BA9}" srcOrd="0" destOrd="0" presId="urn:microsoft.com/office/officeart/2005/8/layout/vList5"/>
    <dgm:cxn modelId="{7E05EE2D-A097-BB48-81EE-AF934F5D8075}" type="presParOf" srcId="{A86AF17D-7768-4721-801C-EF97EA594BA9}" destId="{3A716B7C-B4B6-41FA-A77D-D1411BA51FC1}" srcOrd="0" destOrd="0" presId="urn:microsoft.com/office/officeart/2005/8/layout/vList5"/>
    <dgm:cxn modelId="{9A89F64E-F038-C042-9FAB-9F65D2759D0E}" type="presParOf" srcId="{A86AF17D-7768-4721-801C-EF97EA594BA9}" destId="{32621D60-796E-47B3-AF93-5807287EA66A}" srcOrd="1" destOrd="0" presId="urn:microsoft.com/office/officeart/2005/8/layout/vList5"/>
    <dgm:cxn modelId="{4BED162E-54F6-844B-8AAF-F20509E5EBD7}" type="presParOf" srcId="{B5CB1436-5F72-4399-A36A-C465434CF33C}" destId="{0E7F1980-C785-48CC-8398-C43FAD6977B3}" srcOrd="1" destOrd="0" presId="urn:microsoft.com/office/officeart/2005/8/layout/vList5"/>
    <dgm:cxn modelId="{DD9D994D-7B1C-9346-9F77-22488D984DA2}" type="presParOf" srcId="{B5CB1436-5F72-4399-A36A-C465434CF33C}" destId="{31944ED3-F0A1-465F-9871-15A7ED9E1602}" srcOrd="2" destOrd="0" presId="urn:microsoft.com/office/officeart/2005/8/layout/vList5"/>
    <dgm:cxn modelId="{C19B636B-5B71-E946-9097-7DD8F81ADA6F}" type="presParOf" srcId="{31944ED3-F0A1-465F-9871-15A7ED9E1602}" destId="{21D8DD52-4AA0-4422-9C23-FD8469320DDE}" srcOrd="0" destOrd="0" presId="urn:microsoft.com/office/officeart/2005/8/layout/vList5"/>
    <dgm:cxn modelId="{66071B6D-372C-AA44-A191-A676478565EA}" type="presParOf" srcId="{31944ED3-F0A1-465F-9871-15A7ED9E1602}" destId="{EEC7F31A-D4E7-46CA-A553-19B3DAE033CB}" srcOrd="1" destOrd="0" presId="urn:microsoft.com/office/officeart/2005/8/layout/vList5"/>
    <dgm:cxn modelId="{6CECCBD1-EC6C-0740-8DBF-1733974DF953}" type="presParOf" srcId="{B5CB1436-5F72-4399-A36A-C465434CF33C}" destId="{EDBAA418-2B50-49F3-8E19-2128A847D4A5}" srcOrd="3" destOrd="0" presId="urn:microsoft.com/office/officeart/2005/8/layout/vList5"/>
    <dgm:cxn modelId="{DC0B2C03-9AD8-B747-AE10-1AB5061BB28F}" type="presParOf" srcId="{B5CB1436-5F72-4399-A36A-C465434CF33C}" destId="{56D31AAA-36AC-41BB-8022-65D53CB74BB0}" srcOrd="4" destOrd="0" presId="urn:microsoft.com/office/officeart/2005/8/layout/vList5"/>
    <dgm:cxn modelId="{8DDB00C6-5DD4-954A-A4E3-04B584EF9313}" type="presParOf" srcId="{56D31AAA-36AC-41BB-8022-65D53CB74BB0}" destId="{CCF20CD9-FC2C-463D-BD26-221428FAAB73}" srcOrd="0" destOrd="0" presId="urn:microsoft.com/office/officeart/2005/8/layout/vList5"/>
    <dgm:cxn modelId="{65CBF3DC-982B-2D44-82E4-FCDE82AFA612}" type="presParOf" srcId="{56D31AAA-36AC-41BB-8022-65D53CB74BB0}" destId="{E6EC364A-C0E3-46BC-955B-B004C32B5CAA}" srcOrd="1" destOrd="0" presId="urn:microsoft.com/office/officeart/2005/8/layout/vList5"/>
    <dgm:cxn modelId="{EF9F4999-D650-114B-9155-AF25C941848F}" type="presParOf" srcId="{B5CB1436-5F72-4399-A36A-C465434CF33C}" destId="{BBDAD4DD-2946-4296-84BF-8CFB40EF2A17}" srcOrd="5" destOrd="0" presId="urn:microsoft.com/office/officeart/2005/8/layout/vList5"/>
    <dgm:cxn modelId="{9DCB609A-A80D-0F49-AC54-FD685B5D3B52}" type="presParOf" srcId="{B5CB1436-5F72-4399-A36A-C465434CF33C}" destId="{40A77E0F-EF95-4708-8E79-43CA2E50E424}" srcOrd="6" destOrd="0" presId="urn:microsoft.com/office/officeart/2005/8/layout/vList5"/>
    <dgm:cxn modelId="{1A0C1C52-B71F-194C-8E45-688EE77E9E46}" type="presParOf" srcId="{40A77E0F-EF95-4708-8E79-43CA2E50E424}" destId="{0AF421EB-00BB-48BD-9E63-11D8286B0FBB}" srcOrd="0" destOrd="0" presId="urn:microsoft.com/office/officeart/2005/8/layout/vList5"/>
    <dgm:cxn modelId="{758F3DA6-FBD1-1544-A5B4-6210553C3A88}" type="presParOf" srcId="{40A77E0F-EF95-4708-8E79-43CA2E50E424}" destId="{1374793F-A6C2-47F8-8EED-514504E2C8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76F21F-802C-417B-A1FA-CD84A07D62C2}" type="doc">
      <dgm:prSet loTypeId="urn:microsoft.com/office/officeart/2005/8/layout/hProcess9" loCatId="process" qsTypeId="urn:microsoft.com/office/officeart/2005/8/quickstyle/simple1" qsCatId="simple" csTypeId="urn:microsoft.com/office/officeart/2005/8/colors/accent2_2" csCatId="accent2" phldr="1"/>
      <dgm:spPr/>
    </dgm:pt>
    <dgm:pt modelId="{C08B887D-0CBE-4CFC-810B-8DC97C9F61E6}">
      <dgm:prSet phldrT="[Text]"/>
      <dgm:spPr/>
      <dgm:t>
        <a:bodyPr/>
        <a:lstStyle/>
        <a:p>
          <a:r>
            <a:rPr lang="en-CA" dirty="0" smtClean="0"/>
            <a:t>Long list generated by consultants</a:t>
          </a:r>
          <a:endParaRPr lang="en-CA" dirty="0"/>
        </a:p>
      </dgm:t>
    </dgm:pt>
    <dgm:pt modelId="{5D70B2DC-1D55-4063-A83C-7E47B52E90C2}" type="parTrans" cxnId="{254D4FC7-CE7A-4104-9C26-85EEF4EEEB90}">
      <dgm:prSet/>
      <dgm:spPr/>
      <dgm:t>
        <a:bodyPr/>
        <a:lstStyle/>
        <a:p>
          <a:endParaRPr lang="en-CA"/>
        </a:p>
      </dgm:t>
    </dgm:pt>
    <dgm:pt modelId="{77946C41-0051-4B06-BB74-84065E7982DC}" type="sibTrans" cxnId="{254D4FC7-CE7A-4104-9C26-85EEF4EEEB90}">
      <dgm:prSet/>
      <dgm:spPr/>
      <dgm:t>
        <a:bodyPr/>
        <a:lstStyle/>
        <a:p>
          <a:endParaRPr lang="en-CA"/>
        </a:p>
      </dgm:t>
    </dgm:pt>
    <dgm:pt modelId="{DCDCBC62-1F1C-4FE9-B2A3-867DD7EB21CE}">
      <dgm:prSet phldrT="[Text]"/>
      <dgm:spPr/>
      <dgm:t>
        <a:bodyPr/>
        <a:lstStyle/>
        <a:p>
          <a:r>
            <a:rPr lang="en-CA" dirty="0" smtClean="0"/>
            <a:t>Electronic surveys sent out to stakeholders</a:t>
          </a:r>
          <a:endParaRPr lang="en-CA" dirty="0"/>
        </a:p>
      </dgm:t>
    </dgm:pt>
    <dgm:pt modelId="{FCAB42AB-8896-414A-BD6E-951829BBF8E4}" type="parTrans" cxnId="{6B362014-B0D9-4053-8158-E8C98DF24342}">
      <dgm:prSet/>
      <dgm:spPr/>
      <dgm:t>
        <a:bodyPr/>
        <a:lstStyle/>
        <a:p>
          <a:endParaRPr lang="en-CA"/>
        </a:p>
      </dgm:t>
    </dgm:pt>
    <dgm:pt modelId="{107AC854-4FB6-4FFD-AD3B-B071416712C6}" type="sibTrans" cxnId="{6B362014-B0D9-4053-8158-E8C98DF24342}">
      <dgm:prSet/>
      <dgm:spPr/>
      <dgm:t>
        <a:bodyPr/>
        <a:lstStyle/>
        <a:p>
          <a:endParaRPr lang="en-CA"/>
        </a:p>
      </dgm:t>
    </dgm:pt>
    <dgm:pt modelId="{F3F034FA-959B-4912-8E7F-F7B119796428}">
      <dgm:prSet phldrT="[Text]"/>
      <dgm:spPr/>
      <dgm:t>
        <a:bodyPr/>
        <a:lstStyle/>
        <a:p>
          <a:r>
            <a:rPr lang="en-CA" dirty="0" smtClean="0"/>
            <a:t>Short list presented to panel to review and refine</a:t>
          </a:r>
          <a:endParaRPr lang="en-CA" dirty="0"/>
        </a:p>
      </dgm:t>
    </dgm:pt>
    <dgm:pt modelId="{1D9A4FB6-579C-4A12-838F-3CC8E7B58D44}" type="parTrans" cxnId="{100D0140-4641-4479-9D2B-C5366F3BF443}">
      <dgm:prSet/>
      <dgm:spPr/>
      <dgm:t>
        <a:bodyPr/>
        <a:lstStyle/>
        <a:p>
          <a:endParaRPr lang="en-CA"/>
        </a:p>
      </dgm:t>
    </dgm:pt>
    <dgm:pt modelId="{BB624F8F-6E24-4299-95B0-D01ED97A6007}" type="sibTrans" cxnId="{100D0140-4641-4479-9D2B-C5366F3BF443}">
      <dgm:prSet/>
      <dgm:spPr/>
      <dgm:t>
        <a:bodyPr/>
        <a:lstStyle/>
        <a:p>
          <a:endParaRPr lang="en-CA"/>
        </a:p>
      </dgm:t>
    </dgm:pt>
    <dgm:pt modelId="{18943A13-E94D-4090-9BA7-09DA922120ED}" type="pres">
      <dgm:prSet presAssocID="{FB76F21F-802C-417B-A1FA-CD84A07D62C2}" presName="CompostProcess" presStyleCnt="0">
        <dgm:presLayoutVars>
          <dgm:dir/>
          <dgm:resizeHandles val="exact"/>
        </dgm:presLayoutVars>
      </dgm:prSet>
      <dgm:spPr/>
    </dgm:pt>
    <dgm:pt modelId="{ACD8E5CC-B9D4-4992-A070-F519A18BC5DE}" type="pres">
      <dgm:prSet presAssocID="{FB76F21F-802C-417B-A1FA-CD84A07D62C2}" presName="arrow" presStyleLbl="bgShp" presStyleIdx="0" presStyleCnt="1"/>
      <dgm:spPr/>
    </dgm:pt>
    <dgm:pt modelId="{F8330C02-8628-4EEC-AC4A-5209301E0CD0}" type="pres">
      <dgm:prSet presAssocID="{FB76F21F-802C-417B-A1FA-CD84A07D62C2}" presName="linearProcess" presStyleCnt="0"/>
      <dgm:spPr/>
    </dgm:pt>
    <dgm:pt modelId="{7D791761-87AA-4FED-9CFF-D80C11DE2F3E}" type="pres">
      <dgm:prSet presAssocID="{C08B887D-0CBE-4CFC-810B-8DC97C9F61E6}" presName="textNode" presStyleLbl="node1" presStyleIdx="0" presStyleCnt="3">
        <dgm:presLayoutVars>
          <dgm:bulletEnabled val="1"/>
        </dgm:presLayoutVars>
      </dgm:prSet>
      <dgm:spPr/>
      <dgm:t>
        <a:bodyPr/>
        <a:lstStyle/>
        <a:p>
          <a:endParaRPr lang="en-CA"/>
        </a:p>
      </dgm:t>
    </dgm:pt>
    <dgm:pt modelId="{A3B4FA4F-8F3B-4F06-8BBA-8F9F6C826F24}" type="pres">
      <dgm:prSet presAssocID="{77946C41-0051-4B06-BB74-84065E7982DC}" presName="sibTrans" presStyleCnt="0"/>
      <dgm:spPr/>
    </dgm:pt>
    <dgm:pt modelId="{BF2C7E13-D47D-4468-BF19-E9B81972C501}" type="pres">
      <dgm:prSet presAssocID="{DCDCBC62-1F1C-4FE9-B2A3-867DD7EB21CE}" presName="textNode" presStyleLbl="node1" presStyleIdx="1" presStyleCnt="3">
        <dgm:presLayoutVars>
          <dgm:bulletEnabled val="1"/>
        </dgm:presLayoutVars>
      </dgm:prSet>
      <dgm:spPr/>
      <dgm:t>
        <a:bodyPr/>
        <a:lstStyle/>
        <a:p>
          <a:endParaRPr lang="en-CA"/>
        </a:p>
      </dgm:t>
    </dgm:pt>
    <dgm:pt modelId="{BFF10F92-CD9A-43C1-A50E-7E1B7DE97204}" type="pres">
      <dgm:prSet presAssocID="{107AC854-4FB6-4FFD-AD3B-B071416712C6}" presName="sibTrans" presStyleCnt="0"/>
      <dgm:spPr/>
    </dgm:pt>
    <dgm:pt modelId="{B1264C74-D272-4E48-B642-02018A3EEE68}" type="pres">
      <dgm:prSet presAssocID="{F3F034FA-959B-4912-8E7F-F7B119796428}" presName="textNode" presStyleLbl="node1" presStyleIdx="2" presStyleCnt="3">
        <dgm:presLayoutVars>
          <dgm:bulletEnabled val="1"/>
        </dgm:presLayoutVars>
      </dgm:prSet>
      <dgm:spPr/>
      <dgm:t>
        <a:bodyPr/>
        <a:lstStyle/>
        <a:p>
          <a:endParaRPr lang="en-CA"/>
        </a:p>
      </dgm:t>
    </dgm:pt>
  </dgm:ptLst>
  <dgm:cxnLst>
    <dgm:cxn modelId="{254D4FC7-CE7A-4104-9C26-85EEF4EEEB90}" srcId="{FB76F21F-802C-417B-A1FA-CD84A07D62C2}" destId="{C08B887D-0CBE-4CFC-810B-8DC97C9F61E6}" srcOrd="0" destOrd="0" parTransId="{5D70B2DC-1D55-4063-A83C-7E47B52E90C2}" sibTransId="{77946C41-0051-4B06-BB74-84065E7982DC}"/>
    <dgm:cxn modelId="{100D0140-4641-4479-9D2B-C5366F3BF443}" srcId="{FB76F21F-802C-417B-A1FA-CD84A07D62C2}" destId="{F3F034FA-959B-4912-8E7F-F7B119796428}" srcOrd="2" destOrd="0" parTransId="{1D9A4FB6-579C-4A12-838F-3CC8E7B58D44}" sibTransId="{BB624F8F-6E24-4299-95B0-D01ED97A6007}"/>
    <dgm:cxn modelId="{6B362014-B0D9-4053-8158-E8C98DF24342}" srcId="{FB76F21F-802C-417B-A1FA-CD84A07D62C2}" destId="{DCDCBC62-1F1C-4FE9-B2A3-867DD7EB21CE}" srcOrd="1" destOrd="0" parTransId="{FCAB42AB-8896-414A-BD6E-951829BBF8E4}" sibTransId="{107AC854-4FB6-4FFD-AD3B-B071416712C6}"/>
    <dgm:cxn modelId="{506AAD36-7878-0F43-99F7-A43A509D134E}" type="presOf" srcId="{FB76F21F-802C-417B-A1FA-CD84A07D62C2}" destId="{18943A13-E94D-4090-9BA7-09DA922120ED}" srcOrd="0" destOrd="0" presId="urn:microsoft.com/office/officeart/2005/8/layout/hProcess9"/>
    <dgm:cxn modelId="{8B49E1A4-574A-A448-A376-75600214F7B2}" type="presOf" srcId="{DCDCBC62-1F1C-4FE9-B2A3-867DD7EB21CE}" destId="{BF2C7E13-D47D-4468-BF19-E9B81972C501}" srcOrd="0" destOrd="0" presId="urn:microsoft.com/office/officeart/2005/8/layout/hProcess9"/>
    <dgm:cxn modelId="{32D71323-5058-644B-BA79-2972CC84ADCC}" type="presOf" srcId="{C08B887D-0CBE-4CFC-810B-8DC97C9F61E6}" destId="{7D791761-87AA-4FED-9CFF-D80C11DE2F3E}" srcOrd="0" destOrd="0" presId="urn:microsoft.com/office/officeart/2005/8/layout/hProcess9"/>
    <dgm:cxn modelId="{A802DEF8-9757-7248-B020-84AD942F9C88}" type="presOf" srcId="{F3F034FA-959B-4912-8E7F-F7B119796428}" destId="{B1264C74-D272-4E48-B642-02018A3EEE68}" srcOrd="0" destOrd="0" presId="urn:microsoft.com/office/officeart/2005/8/layout/hProcess9"/>
    <dgm:cxn modelId="{BD310965-4CE7-8245-970B-FF0570D74672}" type="presParOf" srcId="{18943A13-E94D-4090-9BA7-09DA922120ED}" destId="{ACD8E5CC-B9D4-4992-A070-F519A18BC5DE}" srcOrd="0" destOrd="0" presId="urn:microsoft.com/office/officeart/2005/8/layout/hProcess9"/>
    <dgm:cxn modelId="{85744C8E-1EA9-BD4F-A4BD-408562A890F6}" type="presParOf" srcId="{18943A13-E94D-4090-9BA7-09DA922120ED}" destId="{F8330C02-8628-4EEC-AC4A-5209301E0CD0}" srcOrd="1" destOrd="0" presId="urn:microsoft.com/office/officeart/2005/8/layout/hProcess9"/>
    <dgm:cxn modelId="{035305DC-14DA-E646-BFD0-150132B5FE21}" type="presParOf" srcId="{F8330C02-8628-4EEC-AC4A-5209301E0CD0}" destId="{7D791761-87AA-4FED-9CFF-D80C11DE2F3E}" srcOrd="0" destOrd="0" presId="urn:microsoft.com/office/officeart/2005/8/layout/hProcess9"/>
    <dgm:cxn modelId="{04787148-24F2-3247-82FB-F8257A97DBBE}" type="presParOf" srcId="{F8330C02-8628-4EEC-AC4A-5209301E0CD0}" destId="{A3B4FA4F-8F3B-4F06-8BBA-8F9F6C826F24}" srcOrd="1" destOrd="0" presId="urn:microsoft.com/office/officeart/2005/8/layout/hProcess9"/>
    <dgm:cxn modelId="{87109D05-A979-6F4A-B7E0-ED2A47EA3CE0}" type="presParOf" srcId="{F8330C02-8628-4EEC-AC4A-5209301E0CD0}" destId="{BF2C7E13-D47D-4468-BF19-E9B81972C501}" srcOrd="2" destOrd="0" presId="urn:microsoft.com/office/officeart/2005/8/layout/hProcess9"/>
    <dgm:cxn modelId="{87C6085F-9C41-3141-9E8D-26695A2DE2A6}" type="presParOf" srcId="{F8330C02-8628-4EEC-AC4A-5209301E0CD0}" destId="{BFF10F92-CD9A-43C1-A50E-7E1B7DE97204}" srcOrd="3" destOrd="0" presId="urn:microsoft.com/office/officeart/2005/8/layout/hProcess9"/>
    <dgm:cxn modelId="{ED44C682-467C-9F41-8532-DC9B49B45951}" type="presParOf" srcId="{F8330C02-8628-4EEC-AC4A-5209301E0CD0}" destId="{B1264C74-D272-4E48-B642-02018A3EEE6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22E1F-5BA1-4435-9AF4-6431AC266B91}" type="doc">
      <dgm:prSet loTypeId="urn:microsoft.com/office/officeart/2005/8/layout/hProcess11" loCatId="process" qsTypeId="urn:microsoft.com/office/officeart/2005/8/quickstyle/simple1" qsCatId="simple" csTypeId="urn:microsoft.com/office/officeart/2005/8/colors/colorful1#1" csCatId="colorful" phldr="1"/>
      <dgm:spPr/>
    </dgm:pt>
    <dgm:pt modelId="{B4605B36-0539-4440-9A78-B8049ECF3C28}">
      <dgm:prSet phldrT="[Text]" custT="1"/>
      <dgm:spPr/>
      <dgm:t>
        <a:bodyPr vert="vert270"/>
        <a:lstStyle/>
        <a:p>
          <a:r>
            <a:rPr lang="en-US" sz="1600" b="1" dirty="0" smtClean="0"/>
            <a:t>Panel selection, vet COI, 1st panel mtg (Jun 14)</a:t>
          </a:r>
          <a:endParaRPr lang="en-US" sz="1600" b="1" dirty="0"/>
        </a:p>
      </dgm:t>
    </dgm:pt>
    <dgm:pt modelId="{6C2BE548-2178-495D-90A4-51B34B592FDA}" type="parTrans" cxnId="{5C83C0BC-F0DE-43F5-B0F3-0328A959B312}">
      <dgm:prSet/>
      <dgm:spPr/>
      <dgm:t>
        <a:bodyPr/>
        <a:lstStyle/>
        <a:p>
          <a:endParaRPr lang="en-US"/>
        </a:p>
      </dgm:t>
    </dgm:pt>
    <dgm:pt modelId="{8EFFEFAC-4690-4082-A95F-DF0747C92836}" type="sibTrans" cxnId="{5C83C0BC-F0DE-43F5-B0F3-0328A959B312}">
      <dgm:prSet/>
      <dgm:spPr/>
      <dgm:t>
        <a:bodyPr/>
        <a:lstStyle/>
        <a:p>
          <a:endParaRPr lang="en-US"/>
        </a:p>
      </dgm:t>
    </dgm:pt>
    <dgm:pt modelId="{3103343A-71CF-4424-BD52-7352720E225D}">
      <dgm:prSet phldrT="[Text]" custT="1"/>
      <dgm:spPr/>
      <dgm:t>
        <a:bodyPr vert="vert270"/>
        <a:lstStyle/>
        <a:p>
          <a:r>
            <a:rPr lang="en-US" sz="1600" b="1" dirty="0" smtClean="0"/>
            <a:t>Finalize guideline questions (Jul 14)</a:t>
          </a:r>
          <a:endParaRPr lang="en-US" sz="1600" b="1" dirty="0"/>
        </a:p>
      </dgm:t>
    </dgm:pt>
    <dgm:pt modelId="{D6646D10-4FEA-4289-B07A-F228D1BE8B49}" type="parTrans" cxnId="{3D230D0E-86D0-4675-B4E6-8D7548DEE18B}">
      <dgm:prSet/>
      <dgm:spPr/>
      <dgm:t>
        <a:bodyPr/>
        <a:lstStyle/>
        <a:p>
          <a:endParaRPr lang="en-US"/>
        </a:p>
      </dgm:t>
    </dgm:pt>
    <dgm:pt modelId="{5DAA8B0A-059F-4DE9-82FC-C1A9B5ECD26E}" type="sibTrans" cxnId="{3D230D0E-86D0-4675-B4E6-8D7548DEE18B}">
      <dgm:prSet/>
      <dgm:spPr/>
      <dgm:t>
        <a:bodyPr/>
        <a:lstStyle/>
        <a:p>
          <a:endParaRPr lang="en-US"/>
        </a:p>
      </dgm:t>
    </dgm:pt>
    <dgm:pt modelId="{B11D5D75-7549-4291-AB0A-851FD14F71DC}">
      <dgm:prSet phldrT="[Text]" custT="1"/>
      <dgm:spPr/>
      <dgm:t>
        <a:bodyPr vert="vert270"/>
        <a:lstStyle/>
        <a:p>
          <a:r>
            <a:rPr lang="en-US" sz="1600" b="1" dirty="0" smtClean="0"/>
            <a:t>Find quantitative evidence (Aug-Nov 14)</a:t>
          </a:r>
          <a:endParaRPr lang="en-US" sz="1600" b="1" dirty="0"/>
        </a:p>
      </dgm:t>
    </dgm:pt>
    <dgm:pt modelId="{7A243432-E3AD-4C7C-8C5A-946D189931CF}" type="parTrans" cxnId="{263A1CEC-643F-4CA2-BE4D-8815B2F70863}">
      <dgm:prSet/>
      <dgm:spPr/>
      <dgm:t>
        <a:bodyPr/>
        <a:lstStyle/>
        <a:p>
          <a:endParaRPr lang="en-US"/>
        </a:p>
      </dgm:t>
    </dgm:pt>
    <dgm:pt modelId="{6E5327D0-5C0E-4210-9EA9-5A0BF05B8E81}" type="sibTrans" cxnId="{263A1CEC-643F-4CA2-BE4D-8815B2F70863}">
      <dgm:prSet/>
      <dgm:spPr/>
      <dgm:t>
        <a:bodyPr/>
        <a:lstStyle/>
        <a:p>
          <a:endParaRPr lang="en-US"/>
        </a:p>
      </dgm:t>
    </dgm:pt>
    <dgm:pt modelId="{9DAC6B51-64B8-4A88-90D7-DF00948BF92C}">
      <dgm:prSet custT="1"/>
      <dgm:spPr/>
      <dgm:t>
        <a:bodyPr vert="vert270"/>
        <a:lstStyle/>
        <a:p>
          <a:r>
            <a:rPr lang="en-US" sz="1600" b="1" dirty="0" smtClean="0"/>
            <a:t>Find/Generate qualitative evidence (Sep 14-Jan 15)</a:t>
          </a:r>
          <a:endParaRPr lang="en-US" sz="1600" b="1" dirty="0"/>
        </a:p>
      </dgm:t>
    </dgm:pt>
    <dgm:pt modelId="{51C64B11-652D-45CD-86DA-9E44F6644C25}" type="parTrans" cxnId="{BAFC6FCF-4877-42A8-A294-F7B222310572}">
      <dgm:prSet/>
      <dgm:spPr/>
      <dgm:t>
        <a:bodyPr/>
        <a:lstStyle/>
        <a:p>
          <a:endParaRPr lang="en-US"/>
        </a:p>
      </dgm:t>
    </dgm:pt>
    <dgm:pt modelId="{1239C0F1-BB11-4319-A089-CC9AB2446566}" type="sibTrans" cxnId="{BAFC6FCF-4877-42A8-A294-F7B222310572}">
      <dgm:prSet/>
      <dgm:spPr/>
      <dgm:t>
        <a:bodyPr/>
        <a:lstStyle/>
        <a:p>
          <a:endParaRPr lang="en-US"/>
        </a:p>
      </dgm:t>
    </dgm:pt>
    <dgm:pt modelId="{62EED071-FCFF-49BB-BCDC-4C68CBD57780}">
      <dgm:prSet custT="1"/>
      <dgm:spPr/>
      <dgm:t>
        <a:bodyPr vert="vert270"/>
        <a:lstStyle/>
        <a:p>
          <a:r>
            <a:rPr lang="en-US" sz="1600" b="1" dirty="0" smtClean="0"/>
            <a:t>Summarize evidence (Feb-Apr 15)</a:t>
          </a:r>
          <a:endParaRPr lang="en-US" sz="1600" b="1" dirty="0"/>
        </a:p>
      </dgm:t>
    </dgm:pt>
    <dgm:pt modelId="{C5DA7290-DC1F-4DA6-809C-9C5FC1C01E5D}" type="parTrans" cxnId="{D321F677-1D38-43B5-BF9C-EA1F8BA285B1}">
      <dgm:prSet/>
      <dgm:spPr/>
      <dgm:t>
        <a:bodyPr/>
        <a:lstStyle/>
        <a:p>
          <a:endParaRPr lang="en-US"/>
        </a:p>
      </dgm:t>
    </dgm:pt>
    <dgm:pt modelId="{01CF4D0C-C7AA-4DAD-9E95-C52EAE031A79}" type="sibTrans" cxnId="{D321F677-1D38-43B5-BF9C-EA1F8BA285B1}">
      <dgm:prSet/>
      <dgm:spPr/>
      <dgm:t>
        <a:bodyPr/>
        <a:lstStyle/>
        <a:p>
          <a:endParaRPr lang="en-US"/>
        </a:p>
      </dgm:t>
    </dgm:pt>
    <dgm:pt modelId="{F38CDEB0-7C18-44D2-9D1E-181F3F311FDE}">
      <dgm:prSet custT="1"/>
      <dgm:spPr/>
      <dgm:t>
        <a:bodyPr vert="vert270"/>
        <a:lstStyle/>
        <a:p>
          <a:r>
            <a:rPr lang="en-US" sz="1600" b="1" dirty="0" smtClean="0"/>
            <a:t>2nd panel mtg (May 2015)</a:t>
          </a:r>
          <a:endParaRPr lang="en-US" sz="1600" b="1" dirty="0"/>
        </a:p>
      </dgm:t>
    </dgm:pt>
    <dgm:pt modelId="{6E515AC1-69E1-4302-BD44-7A84DB1218BA}" type="parTrans" cxnId="{1D3D06DF-52CD-484A-8F2B-DC86D873CA97}">
      <dgm:prSet/>
      <dgm:spPr/>
      <dgm:t>
        <a:bodyPr/>
        <a:lstStyle/>
        <a:p>
          <a:endParaRPr lang="en-US"/>
        </a:p>
      </dgm:t>
    </dgm:pt>
    <dgm:pt modelId="{3DD43001-094F-4F01-AFDE-D633481DCAD9}" type="sibTrans" cxnId="{1D3D06DF-52CD-484A-8F2B-DC86D873CA97}">
      <dgm:prSet/>
      <dgm:spPr/>
      <dgm:t>
        <a:bodyPr/>
        <a:lstStyle/>
        <a:p>
          <a:endParaRPr lang="en-US"/>
        </a:p>
      </dgm:t>
    </dgm:pt>
    <dgm:pt modelId="{3E7C37C1-769D-4DE6-ACA6-F8AE7F0BAD9B}">
      <dgm:prSet custT="1"/>
      <dgm:spPr/>
      <dgm:t>
        <a:bodyPr vert="vert270"/>
        <a:lstStyle/>
        <a:p>
          <a:r>
            <a:rPr lang="en-US" sz="1600" b="1" dirty="0" smtClean="0"/>
            <a:t>Draft final guideline (Jun-Aug 15)</a:t>
          </a:r>
          <a:endParaRPr lang="en-US" sz="1600" b="1" dirty="0"/>
        </a:p>
      </dgm:t>
    </dgm:pt>
    <dgm:pt modelId="{64B694F8-7893-4489-9FDA-E50F8AA1D30E}" type="parTrans" cxnId="{11733C65-96E6-447D-8ABA-AEAF4FF4703E}">
      <dgm:prSet/>
      <dgm:spPr/>
      <dgm:t>
        <a:bodyPr/>
        <a:lstStyle/>
        <a:p>
          <a:endParaRPr lang="en-US"/>
        </a:p>
      </dgm:t>
    </dgm:pt>
    <dgm:pt modelId="{01815FA5-9EA0-4B4D-8EB5-0FDFDDC27AE2}" type="sibTrans" cxnId="{11733C65-96E6-447D-8ABA-AEAF4FF4703E}">
      <dgm:prSet/>
      <dgm:spPr/>
      <dgm:t>
        <a:bodyPr/>
        <a:lstStyle/>
        <a:p>
          <a:endParaRPr lang="en-US"/>
        </a:p>
      </dgm:t>
    </dgm:pt>
    <dgm:pt modelId="{2B02B8C1-7727-4A50-AD01-513C8710225D}">
      <dgm:prSet custT="1"/>
      <dgm:spPr/>
      <dgm:t>
        <a:bodyPr vert="vert270"/>
        <a:lstStyle/>
        <a:p>
          <a:r>
            <a:rPr lang="en-US" sz="1600" b="1" dirty="0" smtClean="0"/>
            <a:t>Stakeholder open comments and peer review (Sep-Oct 15)</a:t>
          </a:r>
          <a:endParaRPr lang="en-US" sz="1600" b="1" dirty="0"/>
        </a:p>
      </dgm:t>
    </dgm:pt>
    <dgm:pt modelId="{AA942E30-8BA5-4B1F-8222-F2CE2BE89060}" type="parTrans" cxnId="{DF2D26D9-B98B-49ED-A1A4-04727BCEB283}">
      <dgm:prSet/>
      <dgm:spPr/>
      <dgm:t>
        <a:bodyPr/>
        <a:lstStyle/>
        <a:p>
          <a:endParaRPr lang="en-US"/>
        </a:p>
      </dgm:t>
    </dgm:pt>
    <dgm:pt modelId="{417B8718-6C8E-47A0-96D7-F5ECE6D0F76E}" type="sibTrans" cxnId="{DF2D26D9-B98B-49ED-A1A4-04727BCEB283}">
      <dgm:prSet/>
      <dgm:spPr/>
      <dgm:t>
        <a:bodyPr/>
        <a:lstStyle/>
        <a:p>
          <a:endParaRPr lang="en-US"/>
        </a:p>
      </dgm:t>
    </dgm:pt>
    <dgm:pt modelId="{8D4B3C12-1D69-3E43-8654-5264C006515D}">
      <dgm:prSet custT="1"/>
      <dgm:spPr/>
      <dgm:t>
        <a:bodyPr vert="vert270"/>
        <a:lstStyle/>
        <a:p>
          <a:r>
            <a:rPr lang="en-US" sz="1600" b="1" dirty="0" smtClean="0"/>
            <a:t>Revise guideline report (Nov-Dec 15)</a:t>
          </a:r>
          <a:endParaRPr lang="en-US" sz="1600" b="1" dirty="0"/>
        </a:p>
      </dgm:t>
    </dgm:pt>
    <dgm:pt modelId="{D2DB8CB3-E238-6D4F-BE5E-3298F538A641}" type="parTrans" cxnId="{E78C84A5-D1F7-244B-AD59-A3EB1AE0B4A2}">
      <dgm:prSet/>
      <dgm:spPr/>
      <dgm:t>
        <a:bodyPr/>
        <a:lstStyle/>
        <a:p>
          <a:endParaRPr lang="en-US"/>
        </a:p>
      </dgm:t>
    </dgm:pt>
    <dgm:pt modelId="{64A47241-5663-9A4B-8EC4-8D4B4016DE9D}" type="sibTrans" cxnId="{E78C84A5-D1F7-244B-AD59-A3EB1AE0B4A2}">
      <dgm:prSet/>
      <dgm:spPr/>
      <dgm:t>
        <a:bodyPr/>
        <a:lstStyle/>
        <a:p>
          <a:endParaRPr lang="en-US"/>
        </a:p>
      </dgm:t>
    </dgm:pt>
    <dgm:pt modelId="{2318BD2E-2F60-8641-AA94-FB9B2F3B6C92}">
      <dgm:prSet custT="1"/>
      <dgm:spPr/>
      <dgm:t>
        <a:bodyPr vert="vert270"/>
        <a:lstStyle/>
        <a:p>
          <a:r>
            <a:rPr lang="en-US" sz="1600" b="1" dirty="0" smtClean="0"/>
            <a:t>Publish/Disseminate (Early 16)</a:t>
          </a:r>
          <a:endParaRPr lang="en-US" sz="1600" b="1" dirty="0"/>
        </a:p>
      </dgm:t>
    </dgm:pt>
    <dgm:pt modelId="{44F6FEE5-DA0F-1546-BA5D-736003D61308}" type="parTrans" cxnId="{E9562BE0-7DF3-D140-9E24-F96C412AF7C5}">
      <dgm:prSet/>
      <dgm:spPr/>
      <dgm:t>
        <a:bodyPr/>
        <a:lstStyle/>
        <a:p>
          <a:endParaRPr lang="en-US"/>
        </a:p>
      </dgm:t>
    </dgm:pt>
    <dgm:pt modelId="{AF85997A-9E4B-5D44-A704-F7774FC17334}" type="sibTrans" cxnId="{E9562BE0-7DF3-D140-9E24-F96C412AF7C5}">
      <dgm:prSet/>
      <dgm:spPr/>
      <dgm:t>
        <a:bodyPr/>
        <a:lstStyle/>
        <a:p>
          <a:endParaRPr lang="en-US"/>
        </a:p>
      </dgm:t>
    </dgm:pt>
    <dgm:pt modelId="{D9271444-8620-4DE8-9AE4-143C92E9A925}" type="pres">
      <dgm:prSet presAssocID="{BBA22E1F-5BA1-4435-9AF4-6431AC266B91}" presName="Name0" presStyleCnt="0">
        <dgm:presLayoutVars>
          <dgm:dir/>
          <dgm:resizeHandles val="exact"/>
        </dgm:presLayoutVars>
      </dgm:prSet>
      <dgm:spPr/>
    </dgm:pt>
    <dgm:pt modelId="{437FDC15-CEA0-459C-86DE-422C4E624026}" type="pres">
      <dgm:prSet presAssocID="{BBA22E1F-5BA1-4435-9AF4-6431AC266B91}" presName="arrow" presStyleLbl="bgShp" presStyleIdx="0" presStyleCnt="1" custAng="0"/>
      <dgm:spPr/>
      <dgm:t>
        <a:bodyPr/>
        <a:lstStyle/>
        <a:p>
          <a:endParaRPr lang="en-US"/>
        </a:p>
      </dgm:t>
    </dgm:pt>
    <dgm:pt modelId="{6C035D8C-0EF3-4584-A9A0-7E025CB3EC52}" type="pres">
      <dgm:prSet presAssocID="{BBA22E1F-5BA1-4435-9AF4-6431AC266B91}" presName="points" presStyleCnt="0"/>
      <dgm:spPr/>
    </dgm:pt>
    <dgm:pt modelId="{33DF124D-B133-4F08-938B-BDDA829F4390}" type="pres">
      <dgm:prSet presAssocID="{B4605B36-0539-4440-9A78-B8049ECF3C28}" presName="compositeA" presStyleCnt="0"/>
      <dgm:spPr/>
    </dgm:pt>
    <dgm:pt modelId="{F582BFAB-467A-47E7-BAA7-E8FF0C1F1234}" type="pres">
      <dgm:prSet presAssocID="{B4605B36-0539-4440-9A78-B8049ECF3C28}" presName="textA" presStyleLbl="revTx" presStyleIdx="0" presStyleCnt="10" custAng="2702139" custLinFactNeighborX="66140" custLinFactNeighborY="849">
        <dgm:presLayoutVars>
          <dgm:bulletEnabled val="1"/>
        </dgm:presLayoutVars>
      </dgm:prSet>
      <dgm:spPr/>
      <dgm:t>
        <a:bodyPr/>
        <a:lstStyle/>
        <a:p>
          <a:endParaRPr lang="en-US"/>
        </a:p>
      </dgm:t>
    </dgm:pt>
    <dgm:pt modelId="{A74F19D0-1044-48CF-A485-6DC65112D54D}" type="pres">
      <dgm:prSet presAssocID="{B4605B36-0539-4440-9A78-B8049ECF3C28}" presName="circleA" presStyleLbl="node1" presStyleIdx="0" presStyleCnt="10" custAng="2702139" custLinFactNeighborX="13582" custLinFactNeighborY="5094"/>
      <dgm:spPr>
        <a:solidFill>
          <a:schemeClr val="accent6"/>
        </a:solidFill>
      </dgm:spPr>
    </dgm:pt>
    <dgm:pt modelId="{78720613-85EA-47F0-94F2-18263CB9B265}" type="pres">
      <dgm:prSet presAssocID="{B4605B36-0539-4440-9A78-B8049ECF3C28}" presName="spaceA" presStyleCnt="0"/>
      <dgm:spPr/>
    </dgm:pt>
    <dgm:pt modelId="{42813853-ADD4-423A-AF39-139288D65D69}" type="pres">
      <dgm:prSet presAssocID="{8EFFEFAC-4690-4082-A95F-DF0747C92836}" presName="space" presStyleCnt="0"/>
      <dgm:spPr/>
    </dgm:pt>
    <dgm:pt modelId="{2A93FF0C-1E5E-4E6F-9BF9-33D08396AEA7}" type="pres">
      <dgm:prSet presAssocID="{3103343A-71CF-4424-BD52-7352720E225D}" presName="compositeB" presStyleCnt="0"/>
      <dgm:spPr/>
    </dgm:pt>
    <dgm:pt modelId="{C1D8375D-AD50-4A77-B3C9-0E90D035DF56}" type="pres">
      <dgm:prSet presAssocID="{3103343A-71CF-4424-BD52-7352720E225D}" presName="textB" presStyleLbl="revTx" presStyleIdx="1" presStyleCnt="10" custAng="2702139" custLinFactNeighborX="-38860" custLinFactNeighborY="424">
        <dgm:presLayoutVars>
          <dgm:bulletEnabled val="1"/>
        </dgm:presLayoutVars>
      </dgm:prSet>
      <dgm:spPr/>
      <dgm:t>
        <a:bodyPr/>
        <a:lstStyle/>
        <a:p>
          <a:endParaRPr lang="en-US"/>
        </a:p>
      </dgm:t>
    </dgm:pt>
    <dgm:pt modelId="{3FC8BC97-165A-4440-8924-F5FA6A3E7911}" type="pres">
      <dgm:prSet presAssocID="{3103343A-71CF-4424-BD52-7352720E225D}" presName="circleB" presStyleLbl="node1" presStyleIdx="1" presStyleCnt="10" custAng="2702139" custLinFactNeighborX="13582" custLinFactNeighborY="5094"/>
      <dgm:spPr>
        <a:solidFill>
          <a:schemeClr val="accent6"/>
        </a:solidFill>
      </dgm:spPr>
    </dgm:pt>
    <dgm:pt modelId="{E1F660EE-2DE8-4636-974B-841C01D40E78}" type="pres">
      <dgm:prSet presAssocID="{3103343A-71CF-4424-BD52-7352720E225D}" presName="spaceB" presStyleCnt="0"/>
      <dgm:spPr/>
    </dgm:pt>
    <dgm:pt modelId="{C55C44A8-944E-4275-9817-112AC6F162FD}" type="pres">
      <dgm:prSet presAssocID="{5DAA8B0A-059F-4DE9-82FC-C1A9B5ECD26E}" presName="space" presStyleCnt="0"/>
      <dgm:spPr/>
    </dgm:pt>
    <dgm:pt modelId="{236489EF-C181-4350-AFA5-5799C0C63DC7}" type="pres">
      <dgm:prSet presAssocID="{B11D5D75-7549-4291-AB0A-851FD14F71DC}" presName="compositeA" presStyleCnt="0"/>
      <dgm:spPr/>
    </dgm:pt>
    <dgm:pt modelId="{FA2466AA-3EB4-44C8-9521-66901BB043C4}" type="pres">
      <dgm:prSet presAssocID="{B11D5D75-7549-4291-AB0A-851FD14F71DC}" presName="textA" presStyleLbl="revTx" presStyleIdx="2" presStyleCnt="10" custAng="2702139" custLinFactNeighborX="66140" custLinFactNeighborY="849">
        <dgm:presLayoutVars>
          <dgm:bulletEnabled val="1"/>
        </dgm:presLayoutVars>
      </dgm:prSet>
      <dgm:spPr/>
      <dgm:t>
        <a:bodyPr/>
        <a:lstStyle/>
        <a:p>
          <a:endParaRPr lang="en-US"/>
        </a:p>
      </dgm:t>
    </dgm:pt>
    <dgm:pt modelId="{7DA7BC84-BB32-4129-9A42-7E6A8F8FEADD}" type="pres">
      <dgm:prSet presAssocID="{B11D5D75-7549-4291-AB0A-851FD14F71DC}" presName="circleA" presStyleLbl="node1" presStyleIdx="2" presStyleCnt="10" custAng="2702139" custLinFactNeighborX="13582" custLinFactNeighborY="5094"/>
      <dgm:spPr>
        <a:solidFill>
          <a:schemeClr val="accent6"/>
        </a:solidFill>
      </dgm:spPr>
    </dgm:pt>
    <dgm:pt modelId="{D5AE4A2A-F745-4ECF-B203-99B53AF71AF9}" type="pres">
      <dgm:prSet presAssocID="{B11D5D75-7549-4291-AB0A-851FD14F71DC}" presName="spaceA" presStyleCnt="0"/>
      <dgm:spPr/>
    </dgm:pt>
    <dgm:pt modelId="{AD97FBCF-0022-4570-9396-EE5E901C4D09}" type="pres">
      <dgm:prSet presAssocID="{6E5327D0-5C0E-4210-9EA9-5A0BF05B8E81}" presName="space" presStyleCnt="0"/>
      <dgm:spPr/>
    </dgm:pt>
    <dgm:pt modelId="{66C6C463-A095-4A7B-B4E8-D278F2FEB39B}" type="pres">
      <dgm:prSet presAssocID="{9DAC6B51-64B8-4A88-90D7-DF00948BF92C}" presName="compositeB" presStyleCnt="0"/>
      <dgm:spPr/>
    </dgm:pt>
    <dgm:pt modelId="{09E62D7F-B842-4D1F-A0E5-2AE1F3DBE66B}" type="pres">
      <dgm:prSet presAssocID="{9DAC6B51-64B8-4A88-90D7-DF00948BF92C}" presName="textB" presStyleLbl="revTx" presStyleIdx="3" presStyleCnt="10" custAng="2702139" custLinFactNeighborX="-38860" custLinFactNeighborY="424">
        <dgm:presLayoutVars>
          <dgm:bulletEnabled val="1"/>
        </dgm:presLayoutVars>
      </dgm:prSet>
      <dgm:spPr/>
      <dgm:t>
        <a:bodyPr/>
        <a:lstStyle/>
        <a:p>
          <a:endParaRPr lang="en-US"/>
        </a:p>
      </dgm:t>
    </dgm:pt>
    <dgm:pt modelId="{5EFD4C1E-F60F-4295-A3A1-B10E32BA04FE}" type="pres">
      <dgm:prSet presAssocID="{9DAC6B51-64B8-4A88-90D7-DF00948BF92C}" presName="circleB" presStyleLbl="node1" presStyleIdx="3" presStyleCnt="10" custAng="2702139" custLinFactNeighborX="13582" custLinFactNeighborY="5094"/>
      <dgm:spPr>
        <a:solidFill>
          <a:schemeClr val="accent6"/>
        </a:solidFill>
      </dgm:spPr>
    </dgm:pt>
    <dgm:pt modelId="{33BBAF4A-2A70-47DA-B5B9-9DF2BD88C960}" type="pres">
      <dgm:prSet presAssocID="{9DAC6B51-64B8-4A88-90D7-DF00948BF92C}" presName="spaceB" presStyleCnt="0"/>
      <dgm:spPr/>
    </dgm:pt>
    <dgm:pt modelId="{C40A8A93-7C50-43FE-8EC7-307497E09B06}" type="pres">
      <dgm:prSet presAssocID="{1239C0F1-BB11-4319-A089-CC9AB2446566}" presName="space" presStyleCnt="0"/>
      <dgm:spPr/>
    </dgm:pt>
    <dgm:pt modelId="{5FBF8284-9CB6-49C4-8EDF-61E95AB5C302}" type="pres">
      <dgm:prSet presAssocID="{62EED071-FCFF-49BB-BCDC-4C68CBD57780}" presName="compositeA" presStyleCnt="0"/>
      <dgm:spPr/>
    </dgm:pt>
    <dgm:pt modelId="{236EDC66-2DEB-4A69-8E05-C90CB4BD69C8}" type="pres">
      <dgm:prSet presAssocID="{62EED071-FCFF-49BB-BCDC-4C68CBD57780}" presName="textA" presStyleLbl="revTx" presStyleIdx="4" presStyleCnt="10" custAng="2702139" custScaleY="110744" custLinFactNeighborX="66140" custLinFactNeighborY="849">
        <dgm:presLayoutVars>
          <dgm:bulletEnabled val="1"/>
        </dgm:presLayoutVars>
      </dgm:prSet>
      <dgm:spPr/>
      <dgm:t>
        <a:bodyPr/>
        <a:lstStyle/>
        <a:p>
          <a:endParaRPr lang="en-US"/>
        </a:p>
      </dgm:t>
    </dgm:pt>
    <dgm:pt modelId="{556E5370-A68B-49D2-B04F-B5A84D2E507A}" type="pres">
      <dgm:prSet presAssocID="{62EED071-FCFF-49BB-BCDC-4C68CBD57780}" presName="circleA" presStyleLbl="node1" presStyleIdx="4" presStyleCnt="10" custAng="2702139" custLinFactNeighborX="13582" custLinFactNeighborY="-3396"/>
      <dgm:spPr>
        <a:solidFill>
          <a:schemeClr val="accent6"/>
        </a:solidFill>
      </dgm:spPr>
    </dgm:pt>
    <dgm:pt modelId="{5F96D9FD-D3CA-4B20-9C60-44CA4F31315A}" type="pres">
      <dgm:prSet presAssocID="{62EED071-FCFF-49BB-BCDC-4C68CBD57780}" presName="spaceA" presStyleCnt="0"/>
      <dgm:spPr/>
    </dgm:pt>
    <dgm:pt modelId="{10087939-13BF-45D0-8734-46F12BFDEEF2}" type="pres">
      <dgm:prSet presAssocID="{01CF4D0C-C7AA-4DAD-9E95-C52EAE031A79}" presName="space" presStyleCnt="0"/>
      <dgm:spPr/>
    </dgm:pt>
    <dgm:pt modelId="{225251E8-F9B3-40E7-8705-03714F05B7B1}" type="pres">
      <dgm:prSet presAssocID="{F38CDEB0-7C18-44D2-9D1E-181F3F311FDE}" presName="compositeB" presStyleCnt="0"/>
      <dgm:spPr/>
    </dgm:pt>
    <dgm:pt modelId="{EAE58055-4CB4-49F4-82EC-F19C123D641C}" type="pres">
      <dgm:prSet presAssocID="{F38CDEB0-7C18-44D2-9D1E-181F3F311FDE}" presName="textB" presStyleLbl="revTx" presStyleIdx="5" presStyleCnt="10" custAng="2702139" custLinFactNeighborX="-38860" custLinFactNeighborY="424">
        <dgm:presLayoutVars>
          <dgm:bulletEnabled val="1"/>
        </dgm:presLayoutVars>
      </dgm:prSet>
      <dgm:spPr/>
      <dgm:t>
        <a:bodyPr/>
        <a:lstStyle/>
        <a:p>
          <a:endParaRPr lang="en-US"/>
        </a:p>
      </dgm:t>
    </dgm:pt>
    <dgm:pt modelId="{EF20F64F-47DE-41DF-B12A-B0AC56742B4E}" type="pres">
      <dgm:prSet presAssocID="{F38CDEB0-7C18-44D2-9D1E-181F3F311FDE}" presName="circleB" presStyleLbl="node1" presStyleIdx="5" presStyleCnt="10" custAng="2702139" custLinFactNeighborX="13582" custLinFactNeighborY="5094"/>
      <dgm:spPr>
        <a:solidFill>
          <a:schemeClr val="accent6"/>
        </a:solidFill>
      </dgm:spPr>
    </dgm:pt>
    <dgm:pt modelId="{285E2DB1-88B0-425A-9423-D54F4F2DFDDD}" type="pres">
      <dgm:prSet presAssocID="{F38CDEB0-7C18-44D2-9D1E-181F3F311FDE}" presName="spaceB" presStyleCnt="0"/>
      <dgm:spPr/>
    </dgm:pt>
    <dgm:pt modelId="{29F7D313-AD77-456F-BFEC-CD5F0B972D3E}" type="pres">
      <dgm:prSet presAssocID="{3DD43001-094F-4F01-AFDE-D633481DCAD9}" presName="space" presStyleCnt="0"/>
      <dgm:spPr/>
    </dgm:pt>
    <dgm:pt modelId="{EE704B78-FF89-44C7-9101-C5C2B52D48DB}" type="pres">
      <dgm:prSet presAssocID="{3E7C37C1-769D-4DE6-ACA6-F8AE7F0BAD9B}" presName="compositeA" presStyleCnt="0"/>
      <dgm:spPr/>
    </dgm:pt>
    <dgm:pt modelId="{4CD26106-D925-4947-B27C-29327E3889F7}" type="pres">
      <dgm:prSet presAssocID="{3E7C37C1-769D-4DE6-ACA6-F8AE7F0BAD9B}" presName="textA" presStyleLbl="revTx" presStyleIdx="6" presStyleCnt="10" custAng="2702139" custScaleY="110356" custLinFactNeighborX="66140" custLinFactNeighborY="849">
        <dgm:presLayoutVars>
          <dgm:bulletEnabled val="1"/>
        </dgm:presLayoutVars>
      </dgm:prSet>
      <dgm:spPr/>
      <dgm:t>
        <a:bodyPr/>
        <a:lstStyle/>
        <a:p>
          <a:endParaRPr lang="en-US"/>
        </a:p>
      </dgm:t>
    </dgm:pt>
    <dgm:pt modelId="{DFB6B7EF-06E3-46E7-97B7-6FD6FC495DBF}" type="pres">
      <dgm:prSet presAssocID="{3E7C37C1-769D-4DE6-ACA6-F8AE7F0BAD9B}" presName="circleA" presStyleLbl="node1" presStyleIdx="6" presStyleCnt="10" custAng="2702139" custLinFactNeighborX="8489" custLinFactNeighborY="-5094"/>
      <dgm:spPr>
        <a:solidFill>
          <a:schemeClr val="accent6"/>
        </a:solidFill>
      </dgm:spPr>
    </dgm:pt>
    <dgm:pt modelId="{50807D92-7FFF-422F-939B-5562159F9F39}" type="pres">
      <dgm:prSet presAssocID="{3E7C37C1-769D-4DE6-ACA6-F8AE7F0BAD9B}" presName="spaceA" presStyleCnt="0"/>
      <dgm:spPr/>
    </dgm:pt>
    <dgm:pt modelId="{D6836D6F-4F52-43CE-B09A-63CD7EF96646}" type="pres">
      <dgm:prSet presAssocID="{01815FA5-9EA0-4B4D-8EB5-0FDFDDC27AE2}" presName="space" presStyleCnt="0"/>
      <dgm:spPr/>
    </dgm:pt>
    <dgm:pt modelId="{818BA72D-1E50-4AB4-8D2A-6968B802302F}" type="pres">
      <dgm:prSet presAssocID="{2B02B8C1-7727-4A50-AD01-513C8710225D}" presName="compositeB" presStyleCnt="0"/>
      <dgm:spPr/>
    </dgm:pt>
    <dgm:pt modelId="{82AB3B43-BD9C-46BA-BF53-13E24426E684}" type="pres">
      <dgm:prSet presAssocID="{2B02B8C1-7727-4A50-AD01-513C8710225D}" presName="textB" presStyleLbl="revTx" presStyleIdx="7" presStyleCnt="10" custAng="2702139" custLinFactNeighborX="-38860" custLinFactNeighborY="424">
        <dgm:presLayoutVars>
          <dgm:bulletEnabled val="1"/>
        </dgm:presLayoutVars>
      </dgm:prSet>
      <dgm:spPr/>
      <dgm:t>
        <a:bodyPr/>
        <a:lstStyle/>
        <a:p>
          <a:endParaRPr lang="en-US"/>
        </a:p>
      </dgm:t>
    </dgm:pt>
    <dgm:pt modelId="{4212EE7F-532F-48E7-AC59-9E97C1830B1D}" type="pres">
      <dgm:prSet presAssocID="{2B02B8C1-7727-4A50-AD01-513C8710225D}" presName="circleB" presStyleLbl="node1" presStyleIdx="7" presStyleCnt="10" custAng="2702139" custLinFactNeighborX="8489" custLinFactNeighborY="3396"/>
      <dgm:spPr>
        <a:solidFill>
          <a:schemeClr val="accent6"/>
        </a:solidFill>
      </dgm:spPr>
    </dgm:pt>
    <dgm:pt modelId="{48BBF3BA-523B-4445-8045-38D27E3AB20D}" type="pres">
      <dgm:prSet presAssocID="{2B02B8C1-7727-4A50-AD01-513C8710225D}" presName="spaceB" presStyleCnt="0"/>
      <dgm:spPr/>
    </dgm:pt>
    <dgm:pt modelId="{DE4214B3-BC8E-B248-A151-3E7DC0805082}" type="pres">
      <dgm:prSet presAssocID="{417B8718-6C8E-47A0-96D7-F5ECE6D0F76E}" presName="space" presStyleCnt="0"/>
      <dgm:spPr/>
    </dgm:pt>
    <dgm:pt modelId="{4ACA3383-DD8D-FC47-99CE-6F83C9EDECB6}" type="pres">
      <dgm:prSet presAssocID="{8D4B3C12-1D69-3E43-8654-5264C006515D}" presName="compositeA" presStyleCnt="0"/>
      <dgm:spPr/>
    </dgm:pt>
    <dgm:pt modelId="{B6E6B566-4FCF-EB4C-964F-80B3882870F9}" type="pres">
      <dgm:prSet presAssocID="{8D4B3C12-1D69-3E43-8654-5264C006515D}" presName="textA" presStyleLbl="revTx" presStyleIdx="8" presStyleCnt="10" custAng="2675250" custScaleY="107495" custLinFactNeighborX="66140" custLinFactNeighborY="849">
        <dgm:presLayoutVars>
          <dgm:bulletEnabled val="1"/>
        </dgm:presLayoutVars>
      </dgm:prSet>
      <dgm:spPr/>
      <dgm:t>
        <a:bodyPr/>
        <a:lstStyle/>
        <a:p>
          <a:endParaRPr lang="en-US"/>
        </a:p>
      </dgm:t>
    </dgm:pt>
    <dgm:pt modelId="{C2AF44CF-EF70-B149-94A7-D7C69CD09D76}" type="pres">
      <dgm:prSet presAssocID="{8D4B3C12-1D69-3E43-8654-5264C006515D}" presName="circleA" presStyleLbl="node1" presStyleIdx="8" presStyleCnt="10" custLinFactNeighborX="8489" custLinFactNeighborY="-3396"/>
      <dgm:spPr>
        <a:solidFill>
          <a:schemeClr val="accent6"/>
        </a:solidFill>
      </dgm:spPr>
    </dgm:pt>
    <dgm:pt modelId="{9EC21A3F-7383-D346-B2D6-19A55ADF51DC}" type="pres">
      <dgm:prSet presAssocID="{8D4B3C12-1D69-3E43-8654-5264C006515D}" presName="spaceA" presStyleCnt="0"/>
      <dgm:spPr/>
    </dgm:pt>
    <dgm:pt modelId="{636B911D-3F4D-6E49-B39F-AD7C3A933EC9}" type="pres">
      <dgm:prSet presAssocID="{64A47241-5663-9A4B-8EC4-8D4B4016DE9D}" presName="space" presStyleCnt="0"/>
      <dgm:spPr/>
    </dgm:pt>
    <dgm:pt modelId="{26C72691-A33E-3E42-A257-D289DCD65025}" type="pres">
      <dgm:prSet presAssocID="{2318BD2E-2F60-8641-AA94-FB9B2F3B6C92}" presName="compositeB" presStyleCnt="0"/>
      <dgm:spPr/>
    </dgm:pt>
    <dgm:pt modelId="{0341AA62-8FC8-DF43-8D99-ADE2374D35E7}" type="pres">
      <dgm:prSet presAssocID="{2318BD2E-2F60-8641-AA94-FB9B2F3B6C92}" presName="textB" presStyleLbl="revTx" presStyleIdx="9" presStyleCnt="10" custAng="2697324" custScaleX="96509" custScaleY="112440" custLinFactNeighborX="-38860" custLinFactNeighborY="424">
        <dgm:presLayoutVars>
          <dgm:bulletEnabled val="1"/>
        </dgm:presLayoutVars>
      </dgm:prSet>
      <dgm:spPr/>
      <dgm:t>
        <a:bodyPr/>
        <a:lstStyle/>
        <a:p>
          <a:endParaRPr lang="en-US"/>
        </a:p>
      </dgm:t>
    </dgm:pt>
    <dgm:pt modelId="{EF9792A9-96C3-7047-9388-5698F5CF4190}" type="pres">
      <dgm:prSet presAssocID="{2318BD2E-2F60-8641-AA94-FB9B2F3B6C92}" presName="circleB" presStyleLbl="node1" presStyleIdx="9" presStyleCnt="10" custLinFactNeighborY="13584"/>
      <dgm:spPr>
        <a:solidFill>
          <a:schemeClr val="accent4"/>
        </a:solidFill>
      </dgm:spPr>
    </dgm:pt>
    <dgm:pt modelId="{FA7D42F1-857D-E44A-A90F-7184B194D00F}" type="pres">
      <dgm:prSet presAssocID="{2318BD2E-2F60-8641-AA94-FB9B2F3B6C92}" presName="spaceB" presStyleCnt="0"/>
      <dgm:spPr/>
    </dgm:pt>
  </dgm:ptLst>
  <dgm:cxnLst>
    <dgm:cxn modelId="{CB800791-5F79-5D4D-99B5-009026C96694}" type="presOf" srcId="{B4605B36-0539-4440-9A78-B8049ECF3C28}" destId="{F582BFAB-467A-47E7-BAA7-E8FF0C1F1234}" srcOrd="0" destOrd="0" presId="urn:microsoft.com/office/officeart/2005/8/layout/hProcess11"/>
    <dgm:cxn modelId="{263A1CEC-643F-4CA2-BE4D-8815B2F70863}" srcId="{BBA22E1F-5BA1-4435-9AF4-6431AC266B91}" destId="{B11D5D75-7549-4291-AB0A-851FD14F71DC}" srcOrd="2" destOrd="0" parTransId="{7A243432-E3AD-4C7C-8C5A-946D189931CF}" sibTransId="{6E5327D0-5C0E-4210-9EA9-5A0BF05B8E81}"/>
    <dgm:cxn modelId="{D321F677-1D38-43B5-BF9C-EA1F8BA285B1}" srcId="{BBA22E1F-5BA1-4435-9AF4-6431AC266B91}" destId="{62EED071-FCFF-49BB-BCDC-4C68CBD57780}" srcOrd="4" destOrd="0" parTransId="{C5DA7290-DC1F-4DA6-809C-9C5FC1C01E5D}" sibTransId="{01CF4D0C-C7AA-4DAD-9E95-C52EAE031A79}"/>
    <dgm:cxn modelId="{181A4589-1AD2-4245-B323-41D83AB9153A}" type="presOf" srcId="{BBA22E1F-5BA1-4435-9AF4-6431AC266B91}" destId="{D9271444-8620-4DE8-9AE4-143C92E9A925}" srcOrd="0" destOrd="0" presId="urn:microsoft.com/office/officeart/2005/8/layout/hProcess11"/>
    <dgm:cxn modelId="{E78C84A5-D1F7-244B-AD59-A3EB1AE0B4A2}" srcId="{BBA22E1F-5BA1-4435-9AF4-6431AC266B91}" destId="{8D4B3C12-1D69-3E43-8654-5264C006515D}" srcOrd="8" destOrd="0" parTransId="{D2DB8CB3-E238-6D4F-BE5E-3298F538A641}" sibTransId="{64A47241-5663-9A4B-8EC4-8D4B4016DE9D}"/>
    <dgm:cxn modelId="{7BF9844D-96A6-3B41-990A-2170A5775014}" type="presOf" srcId="{F38CDEB0-7C18-44D2-9D1E-181F3F311FDE}" destId="{EAE58055-4CB4-49F4-82EC-F19C123D641C}" srcOrd="0" destOrd="0" presId="urn:microsoft.com/office/officeart/2005/8/layout/hProcess11"/>
    <dgm:cxn modelId="{5C83C0BC-F0DE-43F5-B0F3-0328A959B312}" srcId="{BBA22E1F-5BA1-4435-9AF4-6431AC266B91}" destId="{B4605B36-0539-4440-9A78-B8049ECF3C28}" srcOrd="0" destOrd="0" parTransId="{6C2BE548-2178-495D-90A4-51B34B592FDA}" sibTransId="{8EFFEFAC-4690-4082-A95F-DF0747C92836}"/>
    <dgm:cxn modelId="{DCD65ACC-AC1F-7842-9C17-A75A779598A6}" type="presOf" srcId="{62EED071-FCFF-49BB-BCDC-4C68CBD57780}" destId="{236EDC66-2DEB-4A69-8E05-C90CB4BD69C8}" srcOrd="0" destOrd="0" presId="urn:microsoft.com/office/officeart/2005/8/layout/hProcess11"/>
    <dgm:cxn modelId="{DE7341EA-CA7A-A641-9EC9-7CA3DACA106B}" type="presOf" srcId="{2318BD2E-2F60-8641-AA94-FB9B2F3B6C92}" destId="{0341AA62-8FC8-DF43-8D99-ADE2374D35E7}" srcOrd="0" destOrd="0" presId="urn:microsoft.com/office/officeart/2005/8/layout/hProcess11"/>
    <dgm:cxn modelId="{3D230D0E-86D0-4675-B4E6-8D7548DEE18B}" srcId="{BBA22E1F-5BA1-4435-9AF4-6431AC266B91}" destId="{3103343A-71CF-4424-BD52-7352720E225D}" srcOrd="1" destOrd="0" parTransId="{D6646D10-4FEA-4289-B07A-F228D1BE8B49}" sibTransId="{5DAA8B0A-059F-4DE9-82FC-C1A9B5ECD26E}"/>
    <dgm:cxn modelId="{4927E5BD-AF82-0447-A828-F260BA96B30C}" type="presOf" srcId="{3E7C37C1-769D-4DE6-ACA6-F8AE7F0BAD9B}" destId="{4CD26106-D925-4947-B27C-29327E3889F7}" srcOrd="0" destOrd="0" presId="urn:microsoft.com/office/officeart/2005/8/layout/hProcess11"/>
    <dgm:cxn modelId="{84022D65-A764-1B49-8417-68F5512AFAE1}" type="presOf" srcId="{B11D5D75-7549-4291-AB0A-851FD14F71DC}" destId="{FA2466AA-3EB4-44C8-9521-66901BB043C4}" srcOrd="0" destOrd="0" presId="urn:microsoft.com/office/officeart/2005/8/layout/hProcess11"/>
    <dgm:cxn modelId="{DF2D26D9-B98B-49ED-A1A4-04727BCEB283}" srcId="{BBA22E1F-5BA1-4435-9AF4-6431AC266B91}" destId="{2B02B8C1-7727-4A50-AD01-513C8710225D}" srcOrd="7" destOrd="0" parTransId="{AA942E30-8BA5-4B1F-8222-F2CE2BE89060}" sibTransId="{417B8718-6C8E-47A0-96D7-F5ECE6D0F76E}"/>
    <dgm:cxn modelId="{1D3D06DF-52CD-484A-8F2B-DC86D873CA97}" srcId="{BBA22E1F-5BA1-4435-9AF4-6431AC266B91}" destId="{F38CDEB0-7C18-44D2-9D1E-181F3F311FDE}" srcOrd="5" destOrd="0" parTransId="{6E515AC1-69E1-4302-BD44-7A84DB1218BA}" sibTransId="{3DD43001-094F-4F01-AFDE-D633481DCAD9}"/>
    <dgm:cxn modelId="{5092461A-2E97-1945-955A-32E66E4D8621}" type="presOf" srcId="{2B02B8C1-7727-4A50-AD01-513C8710225D}" destId="{82AB3B43-BD9C-46BA-BF53-13E24426E684}" srcOrd="0" destOrd="0" presId="urn:microsoft.com/office/officeart/2005/8/layout/hProcess11"/>
    <dgm:cxn modelId="{11733C65-96E6-447D-8ABA-AEAF4FF4703E}" srcId="{BBA22E1F-5BA1-4435-9AF4-6431AC266B91}" destId="{3E7C37C1-769D-4DE6-ACA6-F8AE7F0BAD9B}" srcOrd="6" destOrd="0" parTransId="{64B694F8-7893-4489-9FDA-E50F8AA1D30E}" sibTransId="{01815FA5-9EA0-4B4D-8EB5-0FDFDDC27AE2}"/>
    <dgm:cxn modelId="{5EBDAF59-F5F6-0747-8190-842E3A264A02}" type="presOf" srcId="{8D4B3C12-1D69-3E43-8654-5264C006515D}" destId="{B6E6B566-4FCF-EB4C-964F-80B3882870F9}" srcOrd="0" destOrd="0" presId="urn:microsoft.com/office/officeart/2005/8/layout/hProcess11"/>
    <dgm:cxn modelId="{13CB5226-8660-2E44-9706-05C2DDF08141}" type="presOf" srcId="{9DAC6B51-64B8-4A88-90D7-DF00948BF92C}" destId="{09E62D7F-B842-4D1F-A0E5-2AE1F3DBE66B}" srcOrd="0" destOrd="0" presId="urn:microsoft.com/office/officeart/2005/8/layout/hProcess11"/>
    <dgm:cxn modelId="{0CA68C92-5EC6-BB40-9CC9-D29CBDAF1D6B}" type="presOf" srcId="{3103343A-71CF-4424-BD52-7352720E225D}" destId="{C1D8375D-AD50-4A77-B3C9-0E90D035DF56}" srcOrd="0" destOrd="0" presId="urn:microsoft.com/office/officeart/2005/8/layout/hProcess11"/>
    <dgm:cxn modelId="{BAFC6FCF-4877-42A8-A294-F7B222310572}" srcId="{BBA22E1F-5BA1-4435-9AF4-6431AC266B91}" destId="{9DAC6B51-64B8-4A88-90D7-DF00948BF92C}" srcOrd="3" destOrd="0" parTransId="{51C64B11-652D-45CD-86DA-9E44F6644C25}" sibTransId="{1239C0F1-BB11-4319-A089-CC9AB2446566}"/>
    <dgm:cxn modelId="{E9562BE0-7DF3-D140-9E24-F96C412AF7C5}" srcId="{BBA22E1F-5BA1-4435-9AF4-6431AC266B91}" destId="{2318BD2E-2F60-8641-AA94-FB9B2F3B6C92}" srcOrd="9" destOrd="0" parTransId="{44F6FEE5-DA0F-1546-BA5D-736003D61308}" sibTransId="{AF85997A-9E4B-5D44-A704-F7774FC17334}"/>
    <dgm:cxn modelId="{773B4517-43D3-754C-879B-E3D688D55C0E}" type="presParOf" srcId="{D9271444-8620-4DE8-9AE4-143C92E9A925}" destId="{437FDC15-CEA0-459C-86DE-422C4E624026}" srcOrd="0" destOrd="0" presId="urn:microsoft.com/office/officeart/2005/8/layout/hProcess11"/>
    <dgm:cxn modelId="{EF4884ED-1B83-404F-851F-45742D661FA9}" type="presParOf" srcId="{D9271444-8620-4DE8-9AE4-143C92E9A925}" destId="{6C035D8C-0EF3-4584-A9A0-7E025CB3EC52}" srcOrd="1" destOrd="0" presId="urn:microsoft.com/office/officeart/2005/8/layout/hProcess11"/>
    <dgm:cxn modelId="{4495DB33-95BD-3043-A85C-85DCEB8CD174}" type="presParOf" srcId="{6C035D8C-0EF3-4584-A9A0-7E025CB3EC52}" destId="{33DF124D-B133-4F08-938B-BDDA829F4390}" srcOrd="0" destOrd="0" presId="urn:microsoft.com/office/officeart/2005/8/layout/hProcess11"/>
    <dgm:cxn modelId="{3B91B672-083F-BD4B-B528-751EF2EFF531}" type="presParOf" srcId="{33DF124D-B133-4F08-938B-BDDA829F4390}" destId="{F582BFAB-467A-47E7-BAA7-E8FF0C1F1234}" srcOrd="0" destOrd="0" presId="urn:microsoft.com/office/officeart/2005/8/layout/hProcess11"/>
    <dgm:cxn modelId="{11AAF8BF-F196-5147-82CA-D24C4A4F0066}" type="presParOf" srcId="{33DF124D-B133-4F08-938B-BDDA829F4390}" destId="{A74F19D0-1044-48CF-A485-6DC65112D54D}" srcOrd="1" destOrd="0" presId="urn:microsoft.com/office/officeart/2005/8/layout/hProcess11"/>
    <dgm:cxn modelId="{9D164F2F-7BC5-4E44-82B9-E87FD57C7148}" type="presParOf" srcId="{33DF124D-B133-4F08-938B-BDDA829F4390}" destId="{78720613-85EA-47F0-94F2-18263CB9B265}" srcOrd="2" destOrd="0" presId="urn:microsoft.com/office/officeart/2005/8/layout/hProcess11"/>
    <dgm:cxn modelId="{52297235-3960-D643-9122-EE81D421223F}" type="presParOf" srcId="{6C035D8C-0EF3-4584-A9A0-7E025CB3EC52}" destId="{42813853-ADD4-423A-AF39-139288D65D69}" srcOrd="1" destOrd="0" presId="urn:microsoft.com/office/officeart/2005/8/layout/hProcess11"/>
    <dgm:cxn modelId="{95DB6C50-FA37-6F44-BD20-80A492A0BD63}" type="presParOf" srcId="{6C035D8C-0EF3-4584-A9A0-7E025CB3EC52}" destId="{2A93FF0C-1E5E-4E6F-9BF9-33D08396AEA7}" srcOrd="2" destOrd="0" presId="urn:microsoft.com/office/officeart/2005/8/layout/hProcess11"/>
    <dgm:cxn modelId="{F445A133-537F-D14A-AE7D-86C2BE568366}" type="presParOf" srcId="{2A93FF0C-1E5E-4E6F-9BF9-33D08396AEA7}" destId="{C1D8375D-AD50-4A77-B3C9-0E90D035DF56}" srcOrd="0" destOrd="0" presId="urn:microsoft.com/office/officeart/2005/8/layout/hProcess11"/>
    <dgm:cxn modelId="{A27C3078-5E11-2047-8CBE-99268965E377}" type="presParOf" srcId="{2A93FF0C-1E5E-4E6F-9BF9-33D08396AEA7}" destId="{3FC8BC97-165A-4440-8924-F5FA6A3E7911}" srcOrd="1" destOrd="0" presId="urn:microsoft.com/office/officeart/2005/8/layout/hProcess11"/>
    <dgm:cxn modelId="{CB177C95-ACC8-B244-99D2-39628F3CD28E}" type="presParOf" srcId="{2A93FF0C-1E5E-4E6F-9BF9-33D08396AEA7}" destId="{E1F660EE-2DE8-4636-974B-841C01D40E78}" srcOrd="2" destOrd="0" presId="urn:microsoft.com/office/officeart/2005/8/layout/hProcess11"/>
    <dgm:cxn modelId="{6D6F7B7D-6CEB-8E4F-9ADB-FF66951B8441}" type="presParOf" srcId="{6C035D8C-0EF3-4584-A9A0-7E025CB3EC52}" destId="{C55C44A8-944E-4275-9817-112AC6F162FD}" srcOrd="3" destOrd="0" presId="urn:microsoft.com/office/officeart/2005/8/layout/hProcess11"/>
    <dgm:cxn modelId="{5A6DD1F2-27DC-C142-AC79-06CC4F8BFC93}" type="presParOf" srcId="{6C035D8C-0EF3-4584-A9A0-7E025CB3EC52}" destId="{236489EF-C181-4350-AFA5-5799C0C63DC7}" srcOrd="4" destOrd="0" presId="urn:microsoft.com/office/officeart/2005/8/layout/hProcess11"/>
    <dgm:cxn modelId="{8777E360-52C1-9A4C-A369-01579559DDE4}" type="presParOf" srcId="{236489EF-C181-4350-AFA5-5799C0C63DC7}" destId="{FA2466AA-3EB4-44C8-9521-66901BB043C4}" srcOrd="0" destOrd="0" presId="urn:microsoft.com/office/officeart/2005/8/layout/hProcess11"/>
    <dgm:cxn modelId="{1ACF0ED3-5583-A245-84E0-E59E36F0582E}" type="presParOf" srcId="{236489EF-C181-4350-AFA5-5799C0C63DC7}" destId="{7DA7BC84-BB32-4129-9A42-7E6A8F8FEADD}" srcOrd="1" destOrd="0" presId="urn:microsoft.com/office/officeart/2005/8/layout/hProcess11"/>
    <dgm:cxn modelId="{2B9446F9-7845-0149-959C-1A3B8A794FD7}" type="presParOf" srcId="{236489EF-C181-4350-AFA5-5799C0C63DC7}" destId="{D5AE4A2A-F745-4ECF-B203-99B53AF71AF9}" srcOrd="2" destOrd="0" presId="urn:microsoft.com/office/officeart/2005/8/layout/hProcess11"/>
    <dgm:cxn modelId="{AA0249AC-2283-6848-870B-D9260F4CE17B}" type="presParOf" srcId="{6C035D8C-0EF3-4584-A9A0-7E025CB3EC52}" destId="{AD97FBCF-0022-4570-9396-EE5E901C4D09}" srcOrd="5" destOrd="0" presId="urn:microsoft.com/office/officeart/2005/8/layout/hProcess11"/>
    <dgm:cxn modelId="{B4C21E97-C6B4-104E-B916-9CC937532736}" type="presParOf" srcId="{6C035D8C-0EF3-4584-A9A0-7E025CB3EC52}" destId="{66C6C463-A095-4A7B-B4E8-D278F2FEB39B}" srcOrd="6" destOrd="0" presId="urn:microsoft.com/office/officeart/2005/8/layout/hProcess11"/>
    <dgm:cxn modelId="{3E0E488D-6FC5-9745-BDA1-63C8BB16A444}" type="presParOf" srcId="{66C6C463-A095-4A7B-B4E8-D278F2FEB39B}" destId="{09E62D7F-B842-4D1F-A0E5-2AE1F3DBE66B}" srcOrd="0" destOrd="0" presId="urn:microsoft.com/office/officeart/2005/8/layout/hProcess11"/>
    <dgm:cxn modelId="{C786A034-EF70-884C-A92B-DB97BDB355E1}" type="presParOf" srcId="{66C6C463-A095-4A7B-B4E8-D278F2FEB39B}" destId="{5EFD4C1E-F60F-4295-A3A1-B10E32BA04FE}" srcOrd="1" destOrd="0" presId="urn:microsoft.com/office/officeart/2005/8/layout/hProcess11"/>
    <dgm:cxn modelId="{6E9FD835-29F9-8643-B009-CAB1EF8BE351}" type="presParOf" srcId="{66C6C463-A095-4A7B-B4E8-D278F2FEB39B}" destId="{33BBAF4A-2A70-47DA-B5B9-9DF2BD88C960}" srcOrd="2" destOrd="0" presId="urn:microsoft.com/office/officeart/2005/8/layout/hProcess11"/>
    <dgm:cxn modelId="{3AFD980A-619B-7247-9D93-7DC4D16D492A}" type="presParOf" srcId="{6C035D8C-0EF3-4584-A9A0-7E025CB3EC52}" destId="{C40A8A93-7C50-43FE-8EC7-307497E09B06}" srcOrd="7" destOrd="0" presId="urn:microsoft.com/office/officeart/2005/8/layout/hProcess11"/>
    <dgm:cxn modelId="{441A40C1-0E64-9D4D-8F57-39F7081F2137}" type="presParOf" srcId="{6C035D8C-0EF3-4584-A9A0-7E025CB3EC52}" destId="{5FBF8284-9CB6-49C4-8EDF-61E95AB5C302}" srcOrd="8" destOrd="0" presId="urn:microsoft.com/office/officeart/2005/8/layout/hProcess11"/>
    <dgm:cxn modelId="{A3D0D638-D1FC-034F-B664-A66821FAD164}" type="presParOf" srcId="{5FBF8284-9CB6-49C4-8EDF-61E95AB5C302}" destId="{236EDC66-2DEB-4A69-8E05-C90CB4BD69C8}" srcOrd="0" destOrd="0" presId="urn:microsoft.com/office/officeart/2005/8/layout/hProcess11"/>
    <dgm:cxn modelId="{E605F922-A03A-D244-9964-61C4799B09CC}" type="presParOf" srcId="{5FBF8284-9CB6-49C4-8EDF-61E95AB5C302}" destId="{556E5370-A68B-49D2-B04F-B5A84D2E507A}" srcOrd="1" destOrd="0" presId="urn:microsoft.com/office/officeart/2005/8/layout/hProcess11"/>
    <dgm:cxn modelId="{0142CC6C-6F0D-6C4B-AC69-8669F7EE384F}" type="presParOf" srcId="{5FBF8284-9CB6-49C4-8EDF-61E95AB5C302}" destId="{5F96D9FD-D3CA-4B20-9C60-44CA4F31315A}" srcOrd="2" destOrd="0" presId="urn:microsoft.com/office/officeart/2005/8/layout/hProcess11"/>
    <dgm:cxn modelId="{AB185E01-8C10-F24B-9A6B-4E02687CC72D}" type="presParOf" srcId="{6C035D8C-0EF3-4584-A9A0-7E025CB3EC52}" destId="{10087939-13BF-45D0-8734-46F12BFDEEF2}" srcOrd="9" destOrd="0" presId="urn:microsoft.com/office/officeart/2005/8/layout/hProcess11"/>
    <dgm:cxn modelId="{7964D807-625A-7B4B-B244-ECF22B29D65B}" type="presParOf" srcId="{6C035D8C-0EF3-4584-A9A0-7E025CB3EC52}" destId="{225251E8-F9B3-40E7-8705-03714F05B7B1}" srcOrd="10" destOrd="0" presId="urn:microsoft.com/office/officeart/2005/8/layout/hProcess11"/>
    <dgm:cxn modelId="{ABE34EBC-51CE-6249-9D8A-F278F6575F62}" type="presParOf" srcId="{225251E8-F9B3-40E7-8705-03714F05B7B1}" destId="{EAE58055-4CB4-49F4-82EC-F19C123D641C}" srcOrd="0" destOrd="0" presId="urn:microsoft.com/office/officeart/2005/8/layout/hProcess11"/>
    <dgm:cxn modelId="{E3684710-F8FD-DF4B-A9D5-E60DD631CE53}" type="presParOf" srcId="{225251E8-F9B3-40E7-8705-03714F05B7B1}" destId="{EF20F64F-47DE-41DF-B12A-B0AC56742B4E}" srcOrd="1" destOrd="0" presId="urn:microsoft.com/office/officeart/2005/8/layout/hProcess11"/>
    <dgm:cxn modelId="{7919F0A2-297A-DA40-9F16-C210EC994D70}" type="presParOf" srcId="{225251E8-F9B3-40E7-8705-03714F05B7B1}" destId="{285E2DB1-88B0-425A-9423-D54F4F2DFDDD}" srcOrd="2" destOrd="0" presId="urn:microsoft.com/office/officeart/2005/8/layout/hProcess11"/>
    <dgm:cxn modelId="{F9AF4BA8-38CE-2C49-8CF3-74AB3DD4B86E}" type="presParOf" srcId="{6C035D8C-0EF3-4584-A9A0-7E025CB3EC52}" destId="{29F7D313-AD77-456F-BFEC-CD5F0B972D3E}" srcOrd="11" destOrd="0" presId="urn:microsoft.com/office/officeart/2005/8/layout/hProcess11"/>
    <dgm:cxn modelId="{9CBDAF36-4817-244D-8DDE-B7C0CBFDC665}" type="presParOf" srcId="{6C035D8C-0EF3-4584-A9A0-7E025CB3EC52}" destId="{EE704B78-FF89-44C7-9101-C5C2B52D48DB}" srcOrd="12" destOrd="0" presId="urn:microsoft.com/office/officeart/2005/8/layout/hProcess11"/>
    <dgm:cxn modelId="{2E774F0D-B85E-5A45-A63D-F93B99CE8DDB}" type="presParOf" srcId="{EE704B78-FF89-44C7-9101-C5C2B52D48DB}" destId="{4CD26106-D925-4947-B27C-29327E3889F7}" srcOrd="0" destOrd="0" presId="urn:microsoft.com/office/officeart/2005/8/layout/hProcess11"/>
    <dgm:cxn modelId="{D30238EB-FC73-294C-ABC7-1C183B184059}" type="presParOf" srcId="{EE704B78-FF89-44C7-9101-C5C2B52D48DB}" destId="{DFB6B7EF-06E3-46E7-97B7-6FD6FC495DBF}" srcOrd="1" destOrd="0" presId="urn:microsoft.com/office/officeart/2005/8/layout/hProcess11"/>
    <dgm:cxn modelId="{7F20CBB8-DDA4-E543-AC36-56AF414C2011}" type="presParOf" srcId="{EE704B78-FF89-44C7-9101-C5C2B52D48DB}" destId="{50807D92-7FFF-422F-939B-5562159F9F39}" srcOrd="2" destOrd="0" presId="urn:microsoft.com/office/officeart/2005/8/layout/hProcess11"/>
    <dgm:cxn modelId="{6276C983-71B8-DD44-834E-C6A66149EA0D}" type="presParOf" srcId="{6C035D8C-0EF3-4584-A9A0-7E025CB3EC52}" destId="{D6836D6F-4F52-43CE-B09A-63CD7EF96646}" srcOrd="13" destOrd="0" presId="urn:microsoft.com/office/officeart/2005/8/layout/hProcess11"/>
    <dgm:cxn modelId="{EA550D6B-95DB-A341-99E5-9E8749424820}" type="presParOf" srcId="{6C035D8C-0EF3-4584-A9A0-7E025CB3EC52}" destId="{818BA72D-1E50-4AB4-8D2A-6968B802302F}" srcOrd="14" destOrd="0" presId="urn:microsoft.com/office/officeart/2005/8/layout/hProcess11"/>
    <dgm:cxn modelId="{68655BF1-9712-3649-9B1A-279E9B723C86}" type="presParOf" srcId="{818BA72D-1E50-4AB4-8D2A-6968B802302F}" destId="{82AB3B43-BD9C-46BA-BF53-13E24426E684}" srcOrd="0" destOrd="0" presId="urn:microsoft.com/office/officeart/2005/8/layout/hProcess11"/>
    <dgm:cxn modelId="{90DE5887-E00D-C945-861B-35E65149C460}" type="presParOf" srcId="{818BA72D-1E50-4AB4-8D2A-6968B802302F}" destId="{4212EE7F-532F-48E7-AC59-9E97C1830B1D}" srcOrd="1" destOrd="0" presId="urn:microsoft.com/office/officeart/2005/8/layout/hProcess11"/>
    <dgm:cxn modelId="{9A0B52B6-AF77-3E47-8461-35541991DAAD}" type="presParOf" srcId="{818BA72D-1E50-4AB4-8D2A-6968B802302F}" destId="{48BBF3BA-523B-4445-8045-38D27E3AB20D}" srcOrd="2" destOrd="0" presId="urn:microsoft.com/office/officeart/2005/8/layout/hProcess11"/>
    <dgm:cxn modelId="{191F4557-8148-FB4F-8EDA-5F5731F71414}" type="presParOf" srcId="{6C035D8C-0EF3-4584-A9A0-7E025CB3EC52}" destId="{DE4214B3-BC8E-B248-A151-3E7DC0805082}" srcOrd="15" destOrd="0" presId="urn:microsoft.com/office/officeart/2005/8/layout/hProcess11"/>
    <dgm:cxn modelId="{6B4E330B-91E4-B547-9A0A-CA8265DF3ACC}" type="presParOf" srcId="{6C035D8C-0EF3-4584-A9A0-7E025CB3EC52}" destId="{4ACA3383-DD8D-FC47-99CE-6F83C9EDECB6}" srcOrd="16" destOrd="0" presId="urn:microsoft.com/office/officeart/2005/8/layout/hProcess11"/>
    <dgm:cxn modelId="{1B549A9E-56F4-8546-B3CB-C30BF4B66074}" type="presParOf" srcId="{4ACA3383-DD8D-FC47-99CE-6F83C9EDECB6}" destId="{B6E6B566-4FCF-EB4C-964F-80B3882870F9}" srcOrd="0" destOrd="0" presId="urn:microsoft.com/office/officeart/2005/8/layout/hProcess11"/>
    <dgm:cxn modelId="{ED799713-EFAD-E64B-A452-FDAF5B26F4B3}" type="presParOf" srcId="{4ACA3383-DD8D-FC47-99CE-6F83C9EDECB6}" destId="{C2AF44CF-EF70-B149-94A7-D7C69CD09D76}" srcOrd="1" destOrd="0" presId="urn:microsoft.com/office/officeart/2005/8/layout/hProcess11"/>
    <dgm:cxn modelId="{0B7DB7AB-13D4-394B-97B3-46DAB2A0F578}" type="presParOf" srcId="{4ACA3383-DD8D-FC47-99CE-6F83C9EDECB6}" destId="{9EC21A3F-7383-D346-B2D6-19A55ADF51DC}" srcOrd="2" destOrd="0" presId="urn:microsoft.com/office/officeart/2005/8/layout/hProcess11"/>
    <dgm:cxn modelId="{7090CB8C-07FA-D54E-BE6B-177A9F37B164}" type="presParOf" srcId="{6C035D8C-0EF3-4584-A9A0-7E025CB3EC52}" destId="{636B911D-3F4D-6E49-B39F-AD7C3A933EC9}" srcOrd="17" destOrd="0" presId="urn:microsoft.com/office/officeart/2005/8/layout/hProcess11"/>
    <dgm:cxn modelId="{610067C7-374C-0D4F-9267-ACC40C9CEC42}" type="presParOf" srcId="{6C035D8C-0EF3-4584-A9A0-7E025CB3EC52}" destId="{26C72691-A33E-3E42-A257-D289DCD65025}" srcOrd="18" destOrd="0" presId="urn:microsoft.com/office/officeart/2005/8/layout/hProcess11"/>
    <dgm:cxn modelId="{9F7E0F53-9C11-584D-B011-73B20C1757E6}" type="presParOf" srcId="{26C72691-A33E-3E42-A257-D289DCD65025}" destId="{0341AA62-8FC8-DF43-8D99-ADE2374D35E7}" srcOrd="0" destOrd="0" presId="urn:microsoft.com/office/officeart/2005/8/layout/hProcess11"/>
    <dgm:cxn modelId="{A5210703-D6A7-D245-8EF3-D5843EE3E428}" type="presParOf" srcId="{26C72691-A33E-3E42-A257-D289DCD65025}" destId="{EF9792A9-96C3-7047-9388-5698F5CF4190}" srcOrd="1" destOrd="0" presId="urn:microsoft.com/office/officeart/2005/8/layout/hProcess11"/>
    <dgm:cxn modelId="{47AC6505-4985-5D40-8470-04D30F93330E}" type="presParOf" srcId="{26C72691-A33E-3E42-A257-D289DCD65025}" destId="{FA7D42F1-857D-E44A-A90F-7184B194D00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F0B68-8E7C-AB41-8850-BE04F2A4040B}" type="datetimeFigureOut">
              <a:rPr lang="en-US" smtClean="0"/>
              <a:t>4/25/2016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E270F-2E93-3441-AE82-9DB295A2A53B}" type="slidenum">
              <a:rPr lang="en-US" smtClean="0"/>
              <a:t>‹#›</a:t>
            </a:fld>
            <a:endParaRPr lang="en-US" dirty="0"/>
          </a:p>
        </p:txBody>
      </p:sp>
    </p:spTree>
    <p:extLst>
      <p:ext uri="{BB962C8B-B14F-4D97-AF65-F5344CB8AC3E}">
        <p14:creationId xmlns:p14="http://schemas.microsoft.com/office/powerpoint/2010/main" val="195243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978BD8-B4D7-3541-ABBF-5691D49A4FDB}" type="slidenum">
              <a:rPr lang="en-US" sz="1200">
                <a:latin typeface="Calibri" charset="0"/>
              </a:rPr>
              <a:pPr eaLnBrk="1" hangingPunct="1"/>
              <a:t>3</a:t>
            </a:fld>
            <a:endParaRPr lang="en-US" sz="1200">
              <a:latin typeface="Calibri"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5113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initial phase of the CPG initiative addresses the comprehensive care model for haemophilia. In addition to recognizing the importance of a range of coordinated services to most patients with haemophilia, addressing the comprehensive care model as the first evidence-based CPG will establish a foundation upon which more specific CPGs addressing other aspects of care may be developed.  The comprehensive care CPG will:</a:t>
            </a:r>
          </a:p>
          <a:p>
            <a:r>
              <a:rPr lang="en-US" sz="1200" kern="1200" dirty="0" smtClean="0">
                <a:solidFill>
                  <a:schemeClr val="tx1"/>
                </a:solidFill>
                <a:effectLst/>
                <a:latin typeface="+mn-lt"/>
                <a:ea typeface="+mn-ea"/>
                <a:cs typeface="+mn-cs"/>
              </a:rPr>
              <a:t>-	define comprehensive care as it relates to the haemophilia patient;</a:t>
            </a:r>
          </a:p>
          <a:p>
            <a:r>
              <a:rPr lang="en-US" sz="1200" kern="1200" dirty="0" smtClean="0">
                <a:solidFill>
                  <a:schemeClr val="tx1"/>
                </a:solidFill>
                <a:effectLst/>
                <a:latin typeface="+mn-lt"/>
                <a:ea typeface="+mn-ea"/>
                <a:cs typeface="+mn-cs"/>
              </a:rPr>
              <a:t>-	specify the coordinated set of diagnostic, therapeutic, and certain auxiliary and supplemental services that are most important for haemophilia patients across the U.S.;</a:t>
            </a:r>
          </a:p>
          <a:p>
            <a:r>
              <a:rPr lang="en-US" sz="1200" kern="1200" dirty="0" smtClean="0">
                <a:solidFill>
                  <a:schemeClr val="tx1"/>
                </a:solidFill>
                <a:effectLst/>
                <a:latin typeface="+mn-lt"/>
                <a:ea typeface="+mn-ea"/>
                <a:cs typeface="+mn-cs"/>
              </a:rPr>
              <a:t>-	identify the range of clinical and non-clinical members of a haemophilia comprehensive care team (including, e.g., social workers, dentists);</a:t>
            </a:r>
          </a:p>
          <a:p>
            <a:r>
              <a:rPr lang="en-US" sz="1200" kern="1200" dirty="0" smtClean="0">
                <a:solidFill>
                  <a:schemeClr val="tx1"/>
                </a:solidFill>
                <a:effectLst/>
                <a:latin typeface="+mn-lt"/>
                <a:ea typeface="+mn-ea"/>
                <a:cs typeface="+mn-cs"/>
              </a:rPr>
              <a:t>-	identify best-practices and evidence-based standards of comprehensive/coordinated care for haemophilia treatment centers (HTCs) and individual clinical practices.</a:t>
            </a:r>
          </a:p>
          <a:p>
            <a:r>
              <a:rPr lang="en-US" sz="1200" kern="1200" dirty="0" smtClean="0">
                <a:solidFill>
                  <a:schemeClr val="tx1"/>
                </a:solidFill>
                <a:effectLst/>
                <a:latin typeface="+mn-lt"/>
                <a:ea typeface="+mn-ea"/>
                <a:cs typeface="+mn-cs"/>
              </a:rPr>
              <a:t>NHF foresees that the development of the comprehensive care CPG will provide a catalyst to promote harmonization of care delivery and reduce practice variations among the US HTC system. An agreed evidence-based benchmark would allow for both internal and external evaluation of adherence to best practices and benchmark available services with an HTC. Ultimately will serve as an important starting point for establishment of a US HTC self-audit or accreditation system.</a:t>
            </a:r>
          </a:p>
          <a:p>
            <a:endParaRPr lang="en-US" dirty="0"/>
          </a:p>
        </p:txBody>
      </p:sp>
      <p:sp>
        <p:nvSpPr>
          <p:cNvPr id="4" name="Slide Number Placeholder 3"/>
          <p:cNvSpPr>
            <a:spLocks noGrp="1"/>
          </p:cNvSpPr>
          <p:nvPr>
            <p:ph type="sldNum" sz="quarter" idx="10"/>
          </p:nvPr>
        </p:nvSpPr>
        <p:spPr/>
        <p:txBody>
          <a:bodyPr/>
          <a:lstStyle/>
          <a:p>
            <a:fld id="{107E270F-2E93-3441-AE82-9DB295A2A53B}" type="slidenum">
              <a:rPr lang="en-US" smtClean="0"/>
              <a:t>8</a:t>
            </a:fld>
            <a:endParaRPr lang="en-US" dirty="0"/>
          </a:p>
        </p:txBody>
      </p:sp>
    </p:spTree>
    <p:extLst>
      <p:ext uri="{BB962C8B-B14F-4D97-AF65-F5344CB8AC3E}">
        <p14:creationId xmlns:p14="http://schemas.microsoft.com/office/powerpoint/2010/main" val="110026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3788C1-2A3A-8C4E-817E-3A95B982E39F}" type="slidenum">
              <a:rPr lang="en-US" sz="1200">
                <a:latin typeface="Calibri" charset="0"/>
              </a:rPr>
              <a:pPr eaLnBrk="1" hangingPunct="1"/>
              <a:t>10</a:t>
            </a:fld>
            <a:endParaRPr lang="en-US" sz="1200">
              <a:latin typeface="Calibri"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3459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A30FABF-2844-4238-A93C-246C89A3C27F}" type="slidenum">
              <a:rPr lang="en-CA" smtClean="0"/>
              <a:pPr/>
              <a:t>11</a:t>
            </a:fld>
            <a:endParaRPr lang="en-CA"/>
          </a:p>
        </p:txBody>
      </p:sp>
    </p:spTree>
    <p:extLst>
      <p:ext uri="{BB962C8B-B14F-4D97-AF65-F5344CB8AC3E}">
        <p14:creationId xmlns:p14="http://schemas.microsoft.com/office/powerpoint/2010/main" val="292494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5C78D5-0CA5-134A-BFE5-1624FB5DEE07}" type="slidenum">
              <a:rPr lang="en-US" sz="1200">
                <a:latin typeface="Calibri" charset="0"/>
              </a:rPr>
              <a:pPr eaLnBrk="1" hangingPunct="1"/>
              <a:t>12</a:t>
            </a:fld>
            <a:endParaRPr lang="en-US" sz="1200">
              <a:latin typeface="Calibri" charset="0"/>
            </a:endParaRPr>
          </a:p>
        </p:txBody>
      </p:sp>
      <p:sp>
        <p:nvSpPr>
          <p:cNvPr id="62466" name="Rectangle 2"/>
          <p:cNvSpPr>
            <a:spLocks noGrp="1" noRot="1" noChangeAspect="1" noChangeArrowheads="1" noTextEdit="1"/>
          </p:cNvSpPr>
          <p:nvPr>
            <p:ph type="sldImg"/>
          </p:nvPr>
        </p:nvSpPr>
        <p:spPr bwMode="auto">
          <a:xfrm>
            <a:off x="1289050" y="674688"/>
            <a:ext cx="4502150" cy="3376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CA" sz="1200" b="0" i="0" kern="1200" dirty="0" smtClean="0">
              <a:solidFill>
                <a:schemeClr val="tx1"/>
              </a:solidFill>
              <a:latin typeface="+mn-lt"/>
              <a:ea typeface="+mn-ea"/>
              <a:cs typeface="+mn-cs"/>
            </a:endParaRPr>
          </a:p>
        </p:txBody>
      </p:sp>
    </p:spTree>
    <p:extLst>
      <p:ext uri="{BB962C8B-B14F-4D97-AF65-F5344CB8AC3E}">
        <p14:creationId xmlns:p14="http://schemas.microsoft.com/office/powerpoint/2010/main" val="410434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0" i="0" u="none" strike="noStrike" kern="1200" baseline="0" dirty="0" smtClean="0">
                <a:solidFill>
                  <a:schemeClr val="tx1"/>
                </a:solidFill>
                <a:latin typeface="+mn-lt"/>
                <a:ea typeface="+mn-ea"/>
                <a:cs typeface="+mn-cs"/>
              </a:rPr>
              <a:t>Overall, 67% of identified patients received care in HTCs during the period. Of the remainder, 13% had received care primarily from private physicians or hematologists, 4% primarily from hospital- and nonhospital-based clinics, 8% received care only in hospitals or emergency rooms, and the rest received care from a variety of other sources.</a:t>
            </a:r>
            <a:endParaRPr lang="en-US" sz="4400" dirty="0"/>
          </a:p>
        </p:txBody>
      </p:sp>
      <p:sp>
        <p:nvSpPr>
          <p:cNvPr id="4" name="Slide Number Placeholder 3"/>
          <p:cNvSpPr>
            <a:spLocks noGrp="1"/>
          </p:cNvSpPr>
          <p:nvPr>
            <p:ph type="sldNum" sz="quarter" idx="10"/>
          </p:nvPr>
        </p:nvSpPr>
        <p:spPr/>
        <p:txBody>
          <a:bodyPr/>
          <a:lstStyle/>
          <a:p>
            <a:fld id="{12F46721-57A5-4D60-9D1A-016833B440FB}" type="slidenum">
              <a:rPr lang="en-CA" smtClean="0"/>
              <a:t>23</a:t>
            </a:fld>
            <a:endParaRPr lang="en-CA"/>
          </a:p>
        </p:txBody>
      </p:sp>
    </p:spTree>
    <p:extLst>
      <p:ext uri="{BB962C8B-B14F-4D97-AF65-F5344CB8AC3E}">
        <p14:creationId xmlns:p14="http://schemas.microsoft.com/office/powerpoint/2010/main" val="393021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on bleedings</a:t>
            </a:r>
            <a:endParaRPr lang="en-US" dirty="0"/>
          </a:p>
        </p:txBody>
      </p:sp>
      <p:sp>
        <p:nvSpPr>
          <p:cNvPr id="4" name="Slide Number Placeholder 3"/>
          <p:cNvSpPr>
            <a:spLocks noGrp="1"/>
          </p:cNvSpPr>
          <p:nvPr>
            <p:ph type="sldNum" sz="quarter" idx="10"/>
          </p:nvPr>
        </p:nvSpPr>
        <p:spPr/>
        <p:txBody>
          <a:bodyPr/>
          <a:lstStyle/>
          <a:p>
            <a:fld id="{107E270F-2E93-3441-AE82-9DB295A2A53B}" type="slidenum">
              <a:rPr lang="en-US" smtClean="0"/>
              <a:t>28</a:t>
            </a:fld>
            <a:endParaRPr lang="en-US" dirty="0"/>
          </a:p>
        </p:txBody>
      </p:sp>
    </p:spTree>
    <p:extLst>
      <p:ext uri="{BB962C8B-B14F-4D97-AF65-F5344CB8AC3E}">
        <p14:creationId xmlns:p14="http://schemas.microsoft.com/office/powerpoint/2010/main" val="313075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on easiness of changing pieces</a:t>
            </a:r>
            <a:r>
              <a:rPr lang="en-US" baseline="0" dirty="0" smtClean="0"/>
              <a:t> in the process</a:t>
            </a:r>
            <a:endParaRPr lang="en-US" dirty="0"/>
          </a:p>
        </p:txBody>
      </p:sp>
      <p:sp>
        <p:nvSpPr>
          <p:cNvPr id="4" name="Slide Number Placeholder 3"/>
          <p:cNvSpPr>
            <a:spLocks noGrp="1"/>
          </p:cNvSpPr>
          <p:nvPr>
            <p:ph type="sldNum" sz="quarter" idx="10"/>
          </p:nvPr>
        </p:nvSpPr>
        <p:spPr/>
        <p:txBody>
          <a:bodyPr/>
          <a:lstStyle/>
          <a:p>
            <a:fld id="{107E270F-2E93-3441-AE82-9DB295A2A53B}" type="slidenum">
              <a:rPr lang="en-US" smtClean="0"/>
              <a:t>29</a:t>
            </a:fld>
            <a:endParaRPr lang="en-US" dirty="0"/>
          </a:p>
        </p:txBody>
      </p:sp>
    </p:spTree>
    <p:extLst>
      <p:ext uri="{BB962C8B-B14F-4D97-AF65-F5344CB8AC3E}">
        <p14:creationId xmlns:p14="http://schemas.microsoft.com/office/powerpoint/2010/main" val="34531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initial phase of the CPG initiative addresses the comprehensive care model for haemophilia. In addition to recognizing the importance of a range of coordinated services to most patients with haemophilia, addressing the comprehensive care model as the first evidence-based CPG will establish a foundation upon which more specific CPGs addressing other aspects of care may be developed.  The comprehensive care CPG will:</a:t>
            </a:r>
          </a:p>
          <a:p>
            <a:r>
              <a:rPr lang="en-US" sz="1200" kern="1200" dirty="0" smtClean="0">
                <a:solidFill>
                  <a:schemeClr val="tx1"/>
                </a:solidFill>
                <a:effectLst/>
                <a:latin typeface="+mn-lt"/>
                <a:ea typeface="+mn-ea"/>
                <a:cs typeface="+mn-cs"/>
              </a:rPr>
              <a:t>-	define comprehensive care as it relates to the haemophilia patient;</a:t>
            </a:r>
          </a:p>
          <a:p>
            <a:r>
              <a:rPr lang="en-US" sz="1200" kern="1200" dirty="0" smtClean="0">
                <a:solidFill>
                  <a:schemeClr val="tx1"/>
                </a:solidFill>
                <a:effectLst/>
                <a:latin typeface="+mn-lt"/>
                <a:ea typeface="+mn-ea"/>
                <a:cs typeface="+mn-cs"/>
              </a:rPr>
              <a:t>-	specify the coordinated set of diagnostic, therapeutic, and certain auxiliary and supplemental services that are most important for haemophilia patients across the U.S.;</a:t>
            </a:r>
          </a:p>
          <a:p>
            <a:r>
              <a:rPr lang="en-US" sz="1200" kern="1200" dirty="0" smtClean="0">
                <a:solidFill>
                  <a:schemeClr val="tx1"/>
                </a:solidFill>
                <a:effectLst/>
                <a:latin typeface="+mn-lt"/>
                <a:ea typeface="+mn-ea"/>
                <a:cs typeface="+mn-cs"/>
              </a:rPr>
              <a:t>-	identify the range of clinical and non-clinical members of a haemophilia comprehensive care team (including, e.g., social workers, dentists);</a:t>
            </a:r>
          </a:p>
          <a:p>
            <a:r>
              <a:rPr lang="en-US" sz="1200" kern="1200" dirty="0" smtClean="0">
                <a:solidFill>
                  <a:schemeClr val="tx1"/>
                </a:solidFill>
                <a:effectLst/>
                <a:latin typeface="+mn-lt"/>
                <a:ea typeface="+mn-ea"/>
                <a:cs typeface="+mn-cs"/>
              </a:rPr>
              <a:t>-	identify best-practices and evidence-based standards of comprehensive/coordinated care for haemophilia treatment centers (HTCs) and individual clinical practices.</a:t>
            </a:r>
          </a:p>
          <a:p>
            <a:r>
              <a:rPr lang="en-US" sz="1200" kern="1200" dirty="0" smtClean="0">
                <a:solidFill>
                  <a:schemeClr val="tx1"/>
                </a:solidFill>
                <a:effectLst/>
                <a:latin typeface="+mn-lt"/>
                <a:ea typeface="+mn-ea"/>
                <a:cs typeface="+mn-cs"/>
              </a:rPr>
              <a:t>NHF foresees that the development of the comprehensive care CPG will provide a catalyst to promote harmonization of care delivery and reduce practice variations among the US HTC system. An agreed evidence-based benchmark would allow for both internal and external evaluation of adherence to best practices and benchmark available services with an HTC. Ultimately will serve as an important starting point for establishment of a US HTC self-audit or accreditation system.</a:t>
            </a:r>
          </a:p>
          <a:p>
            <a:endParaRPr lang="en-US" dirty="0"/>
          </a:p>
        </p:txBody>
      </p:sp>
      <p:sp>
        <p:nvSpPr>
          <p:cNvPr id="4" name="Slide Number Placeholder 3"/>
          <p:cNvSpPr>
            <a:spLocks noGrp="1"/>
          </p:cNvSpPr>
          <p:nvPr>
            <p:ph type="sldNum" sz="quarter" idx="10"/>
          </p:nvPr>
        </p:nvSpPr>
        <p:spPr/>
        <p:txBody>
          <a:bodyPr/>
          <a:lstStyle/>
          <a:p>
            <a:fld id="{107E270F-2E93-3441-AE82-9DB295A2A53B}" type="slidenum">
              <a:rPr lang="en-US" smtClean="0"/>
              <a:t>44</a:t>
            </a:fld>
            <a:endParaRPr lang="en-US" dirty="0"/>
          </a:p>
        </p:txBody>
      </p:sp>
    </p:spTree>
    <p:extLst>
      <p:ext uri="{BB962C8B-B14F-4D97-AF65-F5344CB8AC3E}">
        <p14:creationId xmlns:p14="http://schemas.microsoft.com/office/powerpoint/2010/main" val="28966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94168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49818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778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58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4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123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17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84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134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54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208654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1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58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8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20517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60213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85217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66014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98545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197427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AB77-6CFC-B142-B1E0-91FD09B38603}" type="datetimeFigureOut">
              <a:rPr lang="en-US" smtClean="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486BA7-F035-804B-8D1F-8584E3AF4791}" type="slidenum">
              <a:rPr lang="en-US" smtClean="0"/>
              <a:t>‹#›</a:t>
            </a:fld>
            <a:endParaRPr lang="en-US" dirty="0"/>
          </a:p>
        </p:txBody>
      </p:sp>
    </p:spTree>
    <p:extLst>
      <p:ext uri="{BB962C8B-B14F-4D97-AF65-F5344CB8AC3E}">
        <p14:creationId xmlns:p14="http://schemas.microsoft.com/office/powerpoint/2010/main" val="78698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FAB77-6CFC-B142-B1E0-91FD09B38603}" type="datetimeFigureOut">
              <a:rPr lang="en-US" smtClean="0"/>
              <a:t>4/25/2016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6BA7-F035-804B-8D1F-8584E3AF4791}" type="slidenum">
              <a:rPr lang="en-US" smtClean="0"/>
              <a:t>‹#›</a:t>
            </a:fld>
            <a:endParaRPr lang="en-US" dirty="0"/>
          </a:p>
        </p:txBody>
      </p:sp>
    </p:spTree>
    <p:extLst>
      <p:ext uri="{BB962C8B-B14F-4D97-AF65-F5344CB8AC3E}">
        <p14:creationId xmlns:p14="http://schemas.microsoft.com/office/powerpoint/2010/main" val="212837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3EAE-296D-47EE-8F2F-0677FA9EAACD}"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95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Hemophilia.mcmaster.ca"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1399"/>
            <a:ext cx="7772400" cy="1198563"/>
          </a:xfrm>
        </p:spPr>
        <p:txBody>
          <a:bodyPr>
            <a:normAutofit/>
          </a:bodyPr>
          <a:lstStyle/>
          <a:p>
            <a:pPr lvl="0"/>
            <a:r>
              <a:rPr lang="en-US" b="1" dirty="0"/>
              <a:t>Evidence Based Practice</a:t>
            </a:r>
            <a:r>
              <a:rPr lang="en-CA" dirty="0"/>
              <a:t> </a:t>
            </a:r>
            <a:endParaRPr lang="en-US" dirty="0"/>
          </a:p>
        </p:txBody>
      </p:sp>
      <p:sp>
        <p:nvSpPr>
          <p:cNvPr id="3" name="Subtitle 2"/>
          <p:cNvSpPr>
            <a:spLocks noGrp="1"/>
          </p:cNvSpPr>
          <p:nvPr>
            <p:ph type="subTitle" idx="1"/>
          </p:nvPr>
        </p:nvSpPr>
        <p:spPr/>
        <p:txBody>
          <a:bodyPr/>
          <a:lstStyle/>
          <a:p>
            <a:r>
              <a:rPr lang="en-US" sz="3200" i="1" dirty="0" smtClean="0"/>
              <a:t>Alfonso Iorio, MD, PhD, FRCPC</a:t>
            </a:r>
          </a:p>
          <a:p>
            <a:r>
              <a:rPr lang="en-US" dirty="0" smtClean="0"/>
              <a:t>McMaster University</a:t>
            </a:r>
          </a:p>
          <a:p>
            <a:r>
              <a:rPr lang="en-US" dirty="0" smtClean="0"/>
              <a:t>Canada</a:t>
            </a:r>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69875"/>
            <a:ext cx="3479800" cy="5000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038" y="176213"/>
            <a:ext cx="1122362" cy="1414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1624" y="974636"/>
            <a:ext cx="6823075" cy="923330"/>
          </a:xfrm>
          <a:prstGeom prst="rect">
            <a:avLst/>
          </a:prstGeom>
        </p:spPr>
        <p:txBody>
          <a:bodyPr wrap="square">
            <a:spAutoFit/>
          </a:bodyPr>
          <a:lstStyle/>
          <a:p>
            <a:r>
              <a:rPr lang="en-US" b="1" dirty="0"/>
              <a:t>2016 Bi-Regional Annual Conference</a:t>
            </a:r>
            <a:endParaRPr lang="en-CA" b="1" dirty="0"/>
          </a:p>
          <a:p>
            <a:r>
              <a:rPr lang="en-US" dirty="0"/>
              <a:t>Mountain and Western States Regional Hemophilia Treatment Centers</a:t>
            </a:r>
            <a:endParaRPr lang="en-CA" dirty="0"/>
          </a:p>
          <a:p>
            <a:r>
              <a:rPr lang="en-US" dirty="0"/>
              <a:t> </a:t>
            </a:r>
            <a:endParaRPr lang="en-CA" dirty="0"/>
          </a:p>
        </p:txBody>
      </p:sp>
    </p:spTree>
    <p:extLst>
      <p:ext uri="{BB962C8B-B14F-4D97-AF65-F5344CB8AC3E}">
        <p14:creationId xmlns:p14="http://schemas.microsoft.com/office/powerpoint/2010/main" val="248622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28650" y="115242"/>
            <a:ext cx="7886700" cy="1325563"/>
          </a:xfrm>
          <a:solidFill>
            <a:srgbClr val="C5E0B4"/>
          </a:solidFill>
        </p:spPr>
        <p:txBody>
          <a:bodyPr>
            <a:normAutofit fontScale="90000"/>
          </a:bodyPr>
          <a:lstStyle/>
          <a:p>
            <a:r>
              <a:rPr lang="it-IT" dirty="0" smtClean="0">
                <a:latin typeface="Arial" pitchFamily="34" charset="0"/>
                <a:cs typeface="Arial" pitchFamily="34" charset="0"/>
              </a:rPr>
              <a:t>Project grounded in a transparent, internationally accepted process</a:t>
            </a:r>
            <a:endParaRPr lang="it-IT" dirty="0">
              <a:latin typeface="Arial" pitchFamily="34" charset="0"/>
              <a:cs typeface="Arial" pitchFamily="34" charset="0"/>
            </a:endParaRPr>
          </a:p>
        </p:txBody>
      </p:sp>
      <p:sp>
        <p:nvSpPr>
          <p:cNvPr id="25602" name="Rectangle 3"/>
          <p:cNvSpPr>
            <a:spLocks noGrp="1" noChangeArrowheads="1"/>
          </p:cNvSpPr>
          <p:nvPr>
            <p:ph idx="1"/>
          </p:nvPr>
        </p:nvSpPr>
        <p:spPr/>
        <p:txBody>
          <a:bodyPr>
            <a:noAutofit/>
          </a:bodyPr>
          <a:lstStyle/>
          <a:p>
            <a:pPr marL="514350" indent="-514350">
              <a:buFont typeface="+mj-lt"/>
              <a:buAutoNum type="arabicPeriod"/>
            </a:pPr>
            <a:r>
              <a:rPr lang="en-CA" sz="2200" dirty="0" smtClean="0">
                <a:latin typeface="Arial" pitchFamily="34" charset="0"/>
                <a:cs typeface="Arial" pitchFamily="34" charset="0"/>
              </a:rPr>
              <a:t>Establishing transparency</a:t>
            </a:r>
          </a:p>
          <a:p>
            <a:pPr marL="514350" indent="-514350">
              <a:buFont typeface="+mj-lt"/>
              <a:buAutoNum type="arabicPeriod"/>
            </a:pPr>
            <a:r>
              <a:rPr lang="en-CA" sz="2200" dirty="0" smtClean="0">
                <a:latin typeface="Arial" pitchFamily="34" charset="0"/>
                <a:cs typeface="Arial" pitchFamily="34" charset="0"/>
              </a:rPr>
              <a:t>Management of conflict of interest (COI) </a:t>
            </a:r>
          </a:p>
          <a:p>
            <a:pPr marL="514350" indent="-514350">
              <a:buFont typeface="+mj-lt"/>
              <a:buAutoNum type="arabicPeriod"/>
            </a:pPr>
            <a:r>
              <a:rPr lang="en-CA" sz="2200" dirty="0" smtClean="0">
                <a:latin typeface="Arial" pitchFamily="34" charset="0"/>
                <a:cs typeface="Arial" pitchFamily="34" charset="0"/>
              </a:rPr>
              <a:t>Guideline development group composition</a:t>
            </a:r>
          </a:p>
          <a:p>
            <a:pPr marL="514350" indent="-514350">
              <a:buFont typeface="+mj-lt"/>
              <a:buAutoNum type="arabicPeriod"/>
            </a:pPr>
            <a:r>
              <a:rPr lang="en-CA" sz="2200" dirty="0" smtClean="0">
                <a:latin typeface="Arial" pitchFamily="34" charset="0"/>
                <a:cs typeface="Arial" pitchFamily="34" charset="0"/>
              </a:rPr>
              <a:t>Clinical practice guideline–systematic review intersection</a:t>
            </a:r>
          </a:p>
          <a:p>
            <a:pPr marL="514350" indent="-514350">
              <a:buFont typeface="+mj-lt"/>
              <a:buAutoNum type="arabicPeriod"/>
            </a:pPr>
            <a:r>
              <a:rPr lang="en-CA" sz="2200" dirty="0" smtClean="0">
                <a:latin typeface="Arial" pitchFamily="34" charset="0"/>
                <a:cs typeface="Arial" pitchFamily="34" charset="0"/>
              </a:rPr>
              <a:t>Establishing evidence foundations for and rating strength of recommendations</a:t>
            </a:r>
          </a:p>
          <a:p>
            <a:pPr marL="514350" indent="-514350">
              <a:buFont typeface="+mj-lt"/>
              <a:buAutoNum type="arabicPeriod"/>
            </a:pPr>
            <a:r>
              <a:rPr lang="en-CA" sz="2200" dirty="0" smtClean="0">
                <a:latin typeface="Arial" pitchFamily="34" charset="0"/>
                <a:cs typeface="Arial" pitchFamily="34" charset="0"/>
              </a:rPr>
              <a:t>Articulation of recommendations</a:t>
            </a:r>
          </a:p>
          <a:p>
            <a:pPr marL="514350" indent="-514350">
              <a:buFont typeface="+mj-lt"/>
              <a:buAutoNum type="arabicPeriod"/>
            </a:pPr>
            <a:r>
              <a:rPr lang="en-CA" sz="2200" dirty="0" smtClean="0">
                <a:latin typeface="Arial" pitchFamily="34" charset="0"/>
                <a:cs typeface="Arial" pitchFamily="34" charset="0"/>
              </a:rPr>
              <a:t>External review</a:t>
            </a:r>
          </a:p>
          <a:p>
            <a:pPr marL="514350" indent="-514350">
              <a:buFont typeface="+mj-lt"/>
              <a:buAutoNum type="arabicPeriod"/>
            </a:pPr>
            <a:r>
              <a:rPr lang="en-CA" sz="2200" dirty="0" smtClean="0">
                <a:latin typeface="Arial" pitchFamily="34" charset="0"/>
                <a:cs typeface="Arial" pitchFamily="34" charset="0"/>
              </a:rPr>
              <a:t>Updating</a:t>
            </a:r>
            <a:endParaRPr lang="it-IT" sz="2200" dirty="0">
              <a:latin typeface="Arial" pitchFamily="34" charset="0"/>
              <a:cs typeface="Arial" pitchFamily="34" charset="0"/>
            </a:endParaRPr>
          </a:p>
        </p:txBody>
      </p:sp>
      <p:pic>
        <p:nvPicPr>
          <p:cNvPr id="11268" name="Picture 4" descr="http://images.nap.edu/images/cover.php?id=13058&amp;type=covers450"/>
          <p:cNvPicPr>
            <a:picLocks noChangeAspect="1" noChangeArrowheads="1"/>
          </p:cNvPicPr>
          <p:nvPr/>
        </p:nvPicPr>
        <p:blipFill>
          <a:blip r:embed="rId3" cstate="print"/>
          <a:srcRect/>
          <a:stretch>
            <a:fillRect/>
          </a:stretch>
        </p:blipFill>
        <p:spPr bwMode="auto">
          <a:xfrm>
            <a:off x="2923803" y="1628800"/>
            <a:ext cx="3296394" cy="4944591"/>
          </a:xfrm>
          <a:prstGeom prst="rect">
            <a:avLst/>
          </a:prstGeom>
          <a:noFill/>
        </p:spPr>
      </p:pic>
      <p:cxnSp>
        <p:nvCxnSpPr>
          <p:cNvPr id="5" name="Straight Connector 4"/>
          <p:cNvCxnSpPr/>
          <p:nvPr/>
        </p:nvCxnSpPr>
        <p:spPr>
          <a:xfrm>
            <a:off x="0" y="1484784"/>
            <a:ext cx="9144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804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560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855663"/>
          </a:xfrm>
          <a:solidFill>
            <a:srgbClr val="C5E0B4"/>
          </a:solidFill>
        </p:spPr>
        <p:txBody>
          <a:bodyPr/>
          <a:lstStyle/>
          <a:p>
            <a:r>
              <a:rPr lang="en-CA" dirty="0" smtClean="0">
                <a:latin typeface="Arial" pitchFamily="34" charset="0"/>
                <a:cs typeface="Arial" pitchFamily="34" charset="0"/>
              </a:rPr>
              <a:t>A Systematic </a:t>
            </a:r>
            <a:r>
              <a:rPr lang="en-CA" dirty="0" err="1" smtClean="0">
                <a:latin typeface="Arial" pitchFamily="34" charset="0"/>
                <a:cs typeface="Arial" pitchFamily="34" charset="0"/>
              </a:rPr>
              <a:t>Workplan</a:t>
            </a:r>
            <a:endParaRPr lang="en-CA" dirty="0">
              <a:latin typeface="Arial" pitchFamily="34" charset="0"/>
              <a:cs typeface="Arial" pitchFamily="34" charset="0"/>
            </a:endParaRPr>
          </a:p>
        </p:txBody>
      </p:sp>
      <p:pic>
        <p:nvPicPr>
          <p:cNvPr id="2050" name="Picture 2" descr="http://cebgrade.mcmaster.ca/guidelinechecklistonline_files/image001.png"/>
          <p:cNvPicPr>
            <a:picLocks noChangeAspect="1" noChangeArrowheads="1"/>
          </p:cNvPicPr>
          <p:nvPr/>
        </p:nvPicPr>
        <p:blipFill>
          <a:blip r:embed="rId3" cstate="print"/>
          <a:srcRect/>
          <a:stretch>
            <a:fillRect/>
          </a:stretch>
        </p:blipFill>
        <p:spPr bwMode="auto">
          <a:xfrm>
            <a:off x="76200" y="1181768"/>
            <a:ext cx="8991600" cy="5847632"/>
          </a:xfrm>
          <a:prstGeom prst="rect">
            <a:avLst/>
          </a:prstGeom>
          <a:noFill/>
        </p:spPr>
      </p:pic>
    </p:spTree>
    <p:extLst>
      <p:ext uri="{BB962C8B-B14F-4D97-AF65-F5344CB8AC3E}">
        <p14:creationId xmlns:p14="http://schemas.microsoft.com/office/powerpoint/2010/main" val="105503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65150" y="1659731"/>
            <a:ext cx="7886700" cy="4351338"/>
          </a:xfrm>
        </p:spPr>
        <p:txBody>
          <a:bodyPr>
            <a:noAutofit/>
          </a:bodyPr>
          <a:lstStyle/>
          <a:p>
            <a:r>
              <a:rPr lang="en-GB" sz="2400" dirty="0" smtClean="0">
                <a:latin typeface="Arial" pitchFamily="34" charset="0"/>
                <a:cs typeface="Arial" pitchFamily="34" charset="0"/>
              </a:rPr>
              <a:t>What is GRADE?</a:t>
            </a:r>
          </a:p>
          <a:p>
            <a:pPr lvl="1"/>
            <a:r>
              <a:rPr lang="en-CA" sz="2000" dirty="0" smtClean="0">
                <a:latin typeface="Arial" pitchFamily="34" charset="0"/>
                <a:cs typeface="Arial" pitchFamily="34" charset="0"/>
              </a:rPr>
              <a:t>Grading </a:t>
            </a:r>
            <a:r>
              <a:rPr lang="en-CA" sz="2000" dirty="0">
                <a:latin typeface="Arial" pitchFamily="34" charset="0"/>
                <a:cs typeface="Arial" pitchFamily="34" charset="0"/>
              </a:rPr>
              <a:t>of Recommendations, Assessment, Development and </a:t>
            </a:r>
            <a:r>
              <a:rPr lang="en-CA" sz="2000" dirty="0" smtClean="0">
                <a:latin typeface="Arial" pitchFamily="34" charset="0"/>
                <a:cs typeface="Arial" pitchFamily="34" charset="0"/>
              </a:rPr>
              <a:t>Evaluation</a:t>
            </a:r>
          </a:p>
          <a:p>
            <a:pPr lvl="1"/>
            <a:r>
              <a:rPr lang="en-CA" sz="2000" dirty="0">
                <a:latin typeface="Arial" pitchFamily="34" charset="0"/>
                <a:cs typeface="Arial" pitchFamily="34" charset="0"/>
              </a:rPr>
              <a:t>M</a:t>
            </a:r>
            <a:r>
              <a:rPr lang="en-CA" sz="2000" dirty="0" smtClean="0">
                <a:latin typeface="Arial" pitchFamily="34" charset="0"/>
                <a:cs typeface="Arial" pitchFamily="34" charset="0"/>
              </a:rPr>
              <a:t>ethod </a:t>
            </a:r>
            <a:r>
              <a:rPr lang="en-CA" sz="2000" dirty="0">
                <a:latin typeface="Arial" pitchFamily="34" charset="0"/>
                <a:cs typeface="Arial" pitchFamily="34" charset="0"/>
              </a:rPr>
              <a:t>of grading </a:t>
            </a:r>
            <a:r>
              <a:rPr lang="en-CA" sz="2000" dirty="0" smtClean="0">
                <a:latin typeface="Arial" pitchFamily="34" charset="0"/>
                <a:cs typeface="Arial" pitchFamily="34" charset="0"/>
              </a:rPr>
              <a:t>quality </a:t>
            </a:r>
            <a:r>
              <a:rPr lang="en-CA" sz="2000" dirty="0">
                <a:latin typeface="Arial" pitchFamily="34" charset="0"/>
                <a:cs typeface="Arial" pitchFamily="34" charset="0"/>
              </a:rPr>
              <a:t>of evidence and </a:t>
            </a:r>
            <a:r>
              <a:rPr lang="en-CA" sz="2000" dirty="0" smtClean="0">
                <a:latin typeface="Arial" pitchFamily="34" charset="0"/>
                <a:cs typeface="Arial" pitchFamily="34" charset="0"/>
              </a:rPr>
              <a:t>strength </a:t>
            </a:r>
            <a:r>
              <a:rPr lang="en-CA" sz="2000" dirty="0">
                <a:latin typeface="Arial" pitchFamily="34" charset="0"/>
                <a:cs typeface="Arial" pitchFamily="34" charset="0"/>
              </a:rPr>
              <a:t>of recommendations in guidelines</a:t>
            </a:r>
            <a:r>
              <a:rPr lang="en-CA" sz="2000" dirty="0" smtClean="0">
                <a:latin typeface="Arial" pitchFamily="34" charset="0"/>
                <a:cs typeface="Arial" pitchFamily="34" charset="0"/>
              </a:rPr>
              <a:t>.</a:t>
            </a:r>
          </a:p>
          <a:p>
            <a:r>
              <a:rPr lang="en-CA" sz="2400" dirty="0" smtClean="0">
                <a:latin typeface="Arial" pitchFamily="34" charset="0"/>
                <a:cs typeface="Arial" pitchFamily="34" charset="0"/>
              </a:rPr>
              <a:t>Used </a:t>
            </a:r>
            <a:r>
              <a:rPr lang="en-CA" sz="2400" dirty="0">
                <a:latin typeface="Arial" pitchFamily="34" charset="0"/>
                <a:cs typeface="Arial" pitchFamily="34" charset="0"/>
              </a:rPr>
              <a:t>by over </a:t>
            </a:r>
            <a:r>
              <a:rPr lang="en-CA" sz="2400" dirty="0" smtClean="0">
                <a:latin typeface="Arial" pitchFamily="34" charset="0"/>
                <a:cs typeface="Arial" pitchFamily="34" charset="0"/>
              </a:rPr>
              <a:t>80 </a:t>
            </a:r>
            <a:r>
              <a:rPr lang="en-CA" sz="2400" dirty="0">
                <a:latin typeface="Arial" pitchFamily="34" charset="0"/>
                <a:cs typeface="Arial" pitchFamily="34" charset="0"/>
              </a:rPr>
              <a:t>international </a:t>
            </a:r>
            <a:r>
              <a:rPr lang="en-CA" sz="2400" dirty="0" smtClean="0">
                <a:latin typeface="Arial" pitchFamily="34" charset="0"/>
                <a:cs typeface="Arial" pitchFamily="34" charset="0"/>
              </a:rPr>
              <a:t>organizations </a:t>
            </a:r>
            <a:r>
              <a:rPr lang="en-CA" sz="2400" dirty="0">
                <a:latin typeface="Arial" pitchFamily="34" charset="0"/>
                <a:cs typeface="Arial" pitchFamily="34" charset="0"/>
              </a:rPr>
              <a:t>to produce </a:t>
            </a:r>
            <a:r>
              <a:rPr lang="en-CA" sz="2400" dirty="0" smtClean="0">
                <a:latin typeface="Arial" pitchFamily="34" charset="0"/>
                <a:cs typeface="Arial" pitchFamily="34" charset="0"/>
              </a:rPr>
              <a:t>rigorous, transparent and sensible clinical </a:t>
            </a:r>
            <a:r>
              <a:rPr lang="en-CA" sz="2400" dirty="0">
                <a:latin typeface="Arial" pitchFamily="34" charset="0"/>
                <a:cs typeface="Arial" pitchFamily="34" charset="0"/>
              </a:rPr>
              <a:t>practice guidelines and other health care recommendations.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Developed </a:t>
            </a:r>
            <a:r>
              <a:rPr lang="en-US" sz="2400" dirty="0">
                <a:latin typeface="Arial" pitchFamily="34" charset="0"/>
                <a:cs typeface="Arial" pitchFamily="34" charset="0"/>
              </a:rPr>
              <a:t>by an international working group with over 300 contributors</a:t>
            </a:r>
            <a:r>
              <a:rPr lang="en-US" sz="2400" dirty="0" smtClean="0">
                <a:latin typeface="Arial" pitchFamily="34" charset="0"/>
                <a:cs typeface="Arial" pitchFamily="34" charset="0"/>
              </a:rPr>
              <a:t>.</a:t>
            </a:r>
            <a:endParaRPr lang="en-CA" sz="2400" dirty="0">
              <a:latin typeface="Arial" pitchFamily="34" charset="0"/>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3968" b="27737"/>
          <a:stretch/>
        </p:blipFill>
        <p:spPr bwMode="auto">
          <a:xfrm>
            <a:off x="1314400" y="272343"/>
            <a:ext cx="6858000" cy="114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a:spLocks noGrp="1"/>
          </p:cNvSpPr>
          <p:nvPr>
            <p:ph type="title"/>
          </p:nvPr>
        </p:nvSpPr>
        <p:spPr>
          <a:xfrm>
            <a:off x="457200" y="3429000"/>
            <a:ext cx="8229600" cy="1143000"/>
          </a:xfrm>
          <a:solidFill>
            <a:srgbClr val="C00000"/>
          </a:solidFill>
        </p:spPr>
        <p:txBody>
          <a:bodyPr>
            <a:normAutofit fontScale="90000"/>
          </a:bodyPr>
          <a:lstStyle/>
          <a:p>
            <a:r>
              <a:rPr lang="en-CA" b="1" dirty="0" smtClean="0">
                <a:latin typeface="Arial" pitchFamily="34" charset="0"/>
                <a:cs typeface="Arial" pitchFamily="34" charset="0"/>
              </a:rPr>
              <a:t>GRADE can be applied to rare diseases like hemophilia</a:t>
            </a:r>
            <a:endParaRPr lang="en-CA" b="1" dirty="0">
              <a:latin typeface="Arial" pitchFamily="34" charset="0"/>
              <a:cs typeface="Arial" pitchFamily="34" charset="0"/>
            </a:endParaRPr>
          </a:p>
        </p:txBody>
      </p:sp>
    </p:spTree>
    <p:extLst>
      <p:ext uri="{BB962C8B-B14F-4D97-AF65-F5344CB8AC3E}">
        <p14:creationId xmlns:p14="http://schemas.microsoft.com/office/powerpoint/2010/main" val="2942206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1747">
                                            <p:txEl>
                                              <p:pRg st="0" end="0"/>
                                            </p:txEl>
                                          </p:spTgt>
                                        </p:tgtEl>
                                      </p:cBhvr>
                                    </p:animEffect>
                                    <p:set>
                                      <p:cBhvr>
                                        <p:cTn id="7" dur="1" fill="hold">
                                          <p:stCondLst>
                                            <p:cond delay="499"/>
                                          </p:stCondLst>
                                        </p:cTn>
                                        <p:tgtEl>
                                          <p:spTgt spid="31747">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1747">
                                            <p:txEl>
                                              <p:pRg st="1" end="1"/>
                                            </p:txEl>
                                          </p:spTgt>
                                        </p:tgtEl>
                                      </p:cBhvr>
                                    </p:animEffect>
                                    <p:set>
                                      <p:cBhvr>
                                        <p:cTn id="10" dur="1" fill="hold">
                                          <p:stCondLst>
                                            <p:cond delay="499"/>
                                          </p:stCondLst>
                                        </p:cTn>
                                        <p:tgtEl>
                                          <p:spTgt spid="31747">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1747">
                                            <p:txEl>
                                              <p:pRg st="2" end="2"/>
                                            </p:txEl>
                                          </p:spTgt>
                                        </p:tgtEl>
                                      </p:cBhvr>
                                    </p:animEffect>
                                    <p:set>
                                      <p:cBhvr>
                                        <p:cTn id="13" dur="1" fill="hold">
                                          <p:stCondLst>
                                            <p:cond delay="499"/>
                                          </p:stCondLst>
                                        </p:cTn>
                                        <p:tgtEl>
                                          <p:spTgt spid="31747">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1747">
                                            <p:txEl>
                                              <p:pRg st="3" end="3"/>
                                            </p:txEl>
                                          </p:spTgt>
                                        </p:tgtEl>
                                      </p:cBhvr>
                                    </p:animEffect>
                                    <p:set>
                                      <p:cBhvr>
                                        <p:cTn id="16" dur="1" fill="hold">
                                          <p:stCondLst>
                                            <p:cond delay="499"/>
                                          </p:stCondLst>
                                        </p:cTn>
                                        <p:tgtEl>
                                          <p:spTgt spid="31747">
                                            <p:txEl>
                                              <p:pRg st="3" end="3"/>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1747">
                                            <p:txEl>
                                              <p:pRg st="4" end="4"/>
                                            </p:txEl>
                                          </p:spTgt>
                                        </p:tgtEl>
                                      </p:cBhvr>
                                    </p:animEffect>
                                    <p:set>
                                      <p:cBhvr>
                                        <p:cTn id="19" dur="1" fill="hold">
                                          <p:stCondLst>
                                            <p:cond delay="499"/>
                                          </p:stCondLst>
                                        </p:cTn>
                                        <p:tgtEl>
                                          <p:spTgt spid="31747">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Oval 3"/>
          <p:cNvSpPr/>
          <p:nvPr/>
        </p:nvSpPr>
        <p:spPr>
          <a:xfrm>
            <a:off x="349250" y="1690689"/>
            <a:ext cx="4070350" cy="4646611"/>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743450" y="1690689"/>
            <a:ext cx="4070350" cy="4646611"/>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8950" y="1158243"/>
            <a:ext cx="3762368" cy="1077218"/>
          </a:xfrm>
          <a:prstGeom prst="rect">
            <a:avLst/>
          </a:prstGeom>
          <a:solidFill>
            <a:schemeClr val="accent1">
              <a:lumMod val="75000"/>
            </a:schemeClr>
          </a:solidFill>
          <a:effectLst/>
          <a:scene3d>
            <a:camera prst="orthographicFront"/>
            <a:lightRig rig="threePt" dir="t"/>
          </a:scene3d>
          <a:sp3d>
            <a:bevelT w="152400" h="50800" prst="softRound"/>
          </a:sp3d>
        </p:spPr>
        <p:txBody>
          <a:bodyPr wrap="none" rtlCol="0">
            <a:spAutoFit/>
          </a:bodyPr>
          <a:lstStyle/>
          <a:p>
            <a:r>
              <a:rPr lang="en-US" sz="1600" dirty="0" smtClean="0">
                <a:solidFill>
                  <a:schemeClr val="accent4">
                    <a:lumMod val="60000"/>
                    <a:lumOff val="40000"/>
                  </a:schemeClr>
                </a:solidFill>
              </a:rPr>
              <a:t> </a:t>
            </a:r>
          </a:p>
          <a:p>
            <a:r>
              <a:rPr lang="en-US" sz="3200" dirty="0" smtClean="0">
                <a:solidFill>
                  <a:schemeClr val="accent4">
                    <a:lumMod val="60000"/>
                    <a:lumOff val="40000"/>
                  </a:schemeClr>
                </a:solidFill>
              </a:rPr>
              <a:t>Appraisal of evidence</a:t>
            </a:r>
          </a:p>
          <a:p>
            <a:endParaRPr lang="en-US" sz="1600" dirty="0" smtClean="0">
              <a:solidFill>
                <a:schemeClr val="accent4">
                  <a:lumMod val="60000"/>
                  <a:lumOff val="40000"/>
                </a:schemeClr>
              </a:solidFill>
            </a:endParaRPr>
          </a:p>
        </p:txBody>
      </p:sp>
      <p:sp>
        <p:nvSpPr>
          <p:cNvPr id="7" name="TextBox 6"/>
          <p:cNvSpPr txBox="1"/>
          <p:nvPr/>
        </p:nvSpPr>
        <p:spPr>
          <a:xfrm>
            <a:off x="4698531" y="1158243"/>
            <a:ext cx="4242269" cy="1077218"/>
          </a:xfrm>
          <a:prstGeom prst="rect">
            <a:avLst/>
          </a:prstGeom>
          <a:solidFill>
            <a:schemeClr val="accent6">
              <a:lumMod val="75000"/>
            </a:schemeClr>
          </a:solidFill>
          <a:scene3d>
            <a:camera prst="orthographicFront"/>
            <a:lightRig rig="threePt" dir="t"/>
          </a:scene3d>
          <a:sp3d>
            <a:bevelT w="152400" h="50800" prst="softRound"/>
          </a:sp3d>
        </p:spPr>
        <p:txBody>
          <a:bodyPr wrap="square" rtlCol="0">
            <a:spAutoFit/>
          </a:bodyPr>
          <a:lstStyle/>
          <a:p>
            <a:pPr algn="ctr"/>
            <a:r>
              <a:rPr lang="en-US" sz="3200" dirty="0" smtClean="0">
                <a:solidFill>
                  <a:schemeClr val="accent4">
                    <a:lumMod val="40000"/>
                    <a:lumOff val="60000"/>
                  </a:schemeClr>
                </a:solidFill>
              </a:rPr>
              <a:t>Evidence to Recommendations</a:t>
            </a:r>
            <a:endParaRPr lang="en-US" sz="3200" dirty="0">
              <a:solidFill>
                <a:schemeClr val="accent4">
                  <a:lumMod val="40000"/>
                  <a:lumOff val="60000"/>
                </a:schemeClr>
              </a:solidFill>
            </a:endParaRPr>
          </a:p>
        </p:txBody>
      </p:sp>
      <p:sp>
        <p:nvSpPr>
          <p:cNvPr id="8" name="TextBox 7"/>
          <p:cNvSpPr txBox="1"/>
          <p:nvPr/>
        </p:nvSpPr>
        <p:spPr>
          <a:xfrm>
            <a:off x="1291649" y="2314936"/>
            <a:ext cx="2285602" cy="3416320"/>
          </a:xfrm>
          <a:prstGeom prst="rect">
            <a:avLst/>
          </a:prstGeom>
          <a:noFill/>
        </p:spPr>
        <p:txBody>
          <a:bodyPr wrap="none" rtlCol="0">
            <a:spAutoFit/>
          </a:bodyPr>
          <a:lstStyle/>
          <a:p>
            <a:pPr algn="ctr"/>
            <a:r>
              <a:rPr lang="en-US" sz="2400" dirty="0" smtClean="0"/>
              <a:t>Study limitations</a:t>
            </a:r>
          </a:p>
          <a:p>
            <a:pPr algn="ctr"/>
            <a:r>
              <a:rPr lang="en-US" sz="2400" dirty="0" smtClean="0"/>
              <a:t>Precision</a:t>
            </a:r>
          </a:p>
          <a:p>
            <a:pPr algn="ctr"/>
            <a:r>
              <a:rPr lang="en-US" sz="2400" dirty="0" smtClean="0"/>
              <a:t>Consistency</a:t>
            </a:r>
          </a:p>
          <a:p>
            <a:pPr algn="ctr"/>
            <a:r>
              <a:rPr lang="en-US" sz="2400" dirty="0" smtClean="0"/>
              <a:t>Directness</a:t>
            </a:r>
          </a:p>
          <a:p>
            <a:pPr algn="ctr"/>
            <a:r>
              <a:rPr lang="en-US" sz="2400" dirty="0" smtClean="0"/>
              <a:t>Publication bias</a:t>
            </a:r>
          </a:p>
          <a:p>
            <a:pPr algn="ctr"/>
            <a:endParaRPr lang="en-US" sz="2400" dirty="0"/>
          </a:p>
          <a:p>
            <a:pPr algn="ctr"/>
            <a:r>
              <a:rPr lang="en-US" sz="2400" dirty="0" smtClean="0"/>
              <a:t>Effect size</a:t>
            </a:r>
          </a:p>
          <a:p>
            <a:pPr algn="ctr"/>
            <a:r>
              <a:rPr lang="en-US" sz="2400" dirty="0" smtClean="0"/>
              <a:t>“Dose effect”</a:t>
            </a:r>
          </a:p>
          <a:p>
            <a:pPr algn="ctr"/>
            <a:r>
              <a:rPr lang="en-US" sz="2400" dirty="0" smtClean="0"/>
              <a:t>Plausibility</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4024845013"/>
              </p:ext>
            </p:extLst>
          </p:nvPr>
        </p:nvGraphicFramePr>
        <p:xfrm>
          <a:off x="4705350" y="2331583"/>
          <a:ext cx="4133850" cy="3741562"/>
        </p:xfrm>
        <a:graphic>
          <a:graphicData uri="http://schemas.openxmlformats.org/drawingml/2006/table">
            <a:tbl>
              <a:tblPr firstRow="1" bandRow="1">
                <a:tableStyleId>{5C22544A-7EE6-4342-B048-85BDC9FD1C3A}</a:tableStyleId>
              </a:tblPr>
              <a:tblGrid>
                <a:gridCol w="4133850"/>
              </a:tblGrid>
              <a:tr h="340142">
                <a:tc>
                  <a:txBody>
                    <a:bodyPr/>
                    <a:lstStyle/>
                    <a:p>
                      <a:pPr algn="ctr"/>
                      <a:r>
                        <a:rPr lang="en-US" sz="1600" b="0" dirty="0" smtClean="0">
                          <a:solidFill>
                            <a:schemeClr val="tx1"/>
                          </a:solidFill>
                        </a:rPr>
                        <a:t>Priority?</a:t>
                      </a:r>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40142">
                <a:tc>
                  <a:txBody>
                    <a:bodyPr/>
                    <a:lstStyle/>
                    <a:p>
                      <a:pPr algn="ctr"/>
                      <a:r>
                        <a:rPr lang="en-US" sz="1600" dirty="0" smtClean="0"/>
                        <a:t>Certainty on </a:t>
                      </a:r>
                      <a:r>
                        <a:rPr lang="en-US" sz="1600" baseline="0" dirty="0" smtClean="0"/>
                        <a:t>value of outcome?</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Overall certainty?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Large desirable effects?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Small undesirable effects?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Desirable relative</a:t>
                      </a:r>
                      <a:r>
                        <a:rPr lang="en-US" sz="1600" baseline="0" dirty="0" smtClean="0"/>
                        <a:t> to </a:t>
                      </a:r>
                      <a:r>
                        <a:rPr lang="en-US" sz="1600" dirty="0" smtClean="0"/>
                        <a:t>undesirable effects?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Resources required?</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Incremental</a:t>
                      </a:r>
                      <a:r>
                        <a:rPr lang="en-US" sz="1600" baseline="0" dirty="0" smtClean="0"/>
                        <a:t> cost relative to net benefits?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baseline="0" dirty="0" smtClean="0"/>
                        <a:t>Health inequalities?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Acceptability?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0142">
                <a:tc>
                  <a:txBody>
                    <a:bodyPr/>
                    <a:lstStyle/>
                    <a:p>
                      <a:pPr algn="ctr"/>
                      <a:r>
                        <a:rPr lang="en-US" sz="1600" dirty="0" smtClean="0"/>
                        <a:t>Feasibility?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958850" y="5666743"/>
            <a:ext cx="2861080" cy="1077218"/>
          </a:xfrm>
          <a:prstGeom prst="rect">
            <a:avLst/>
          </a:prstGeom>
          <a:solidFill>
            <a:schemeClr val="accent1">
              <a:lumMod val="75000"/>
            </a:schemeClr>
          </a:solidFill>
          <a:effectLst/>
          <a:scene3d>
            <a:camera prst="orthographicFront"/>
            <a:lightRig rig="threePt" dir="t"/>
          </a:scene3d>
          <a:sp3d>
            <a:bevelT w="152400" h="50800" prst="softRound"/>
          </a:sp3d>
        </p:spPr>
        <p:txBody>
          <a:bodyPr wrap="none" rtlCol="0">
            <a:spAutoFit/>
          </a:bodyPr>
          <a:lstStyle/>
          <a:p>
            <a:r>
              <a:rPr lang="en-US" sz="1600" dirty="0" smtClean="0">
                <a:solidFill>
                  <a:schemeClr val="accent4">
                    <a:lumMod val="60000"/>
                    <a:lumOff val="40000"/>
                  </a:schemeClr>
                </a:solidFill>
              </a:rPr>
              <a:t> </a:t>
            </a:r>
          </a:p>
          <a:p>
            <a:r>
              <a:rPr lang="en-US" sz="3200" dirty="0" smtClean="0">
                <a:solidFill>
                  <a:schemeClr val="accent4">
                    <a:lumMod val="60000"/>
                    <a:lumOff val="40000"/>
                  </a:schemeClr>
                </a:solidFill>
              </a:rPr>
              <a:t>Evidence profile</a:t>
            </a:r>
          </a:p>
          <a:p>
            <a:endParaRPr lang="en-US" sz="1600" dirty="0" smtClean="0">
              <a:solidFill>
                <a:schemeClr val="accent4">
                  <a:lumMod val="60000"/>
                  <a:lumOff val="40000"/>
                </a:schemeClr>
              </a:solidFill>
            </a:endParaRPr>
          </a:p>
        </p:txBody>
      </p:sp>
      <p:sp>
        <p:nvSpPr>
          <p:cNvPr id="12" name="TextBox 11"/>
          <p:cNvSpPr txBox="1"/>
          <p:nvPr/>
        </p:nvSpPr>
        <p:spPr>
          <a:xfrm>
            <a:off x="4581518" y="5666743"/>
            <a:ext cx="4242269" cy="1077218"/>
          </a:xfrm>
          <a:prstGeom prst="rect">
            <a:avLst/>
          </a:prstGeom>
          <a:solidFill>
            <a:schemeClr val="accent6">
              <a:lumMod val="75000"/>
            </a:schemeClr>
          </a:solidFill>
          <a:scene3d>
            <a:camera prst="orthographicFront"/>
            <a:lightRig rig="threePt" dir="t"/>
          </a:scene3d>
          <a:sp3d>
            <a:bevelT w="152400" h="50800" prst="softRound"/>
          </a:sp3d>
        </p:spPr>
        <p:txBody>
          <a:bodyPr wrap="square" rtlCol="0">
            <a:spAutoFit/>
          </a:bodyPr>
          <a:lstStyle/>
          <a:p>
            <a:pPr algn="ctr"/>
            <a:endParaRPr lang="en-US" sz="1600" dirty="0" smtClean="0">
              <a:solidFill>
                <a:schemeClr val="accent4">
                  <a:lumMod val="40000"/>
                  <a:lumOff val="60000"/>
                </a:schemeClr>
              </a:solidFill>
            </a:endParaRPr>
          </a:p>
          <a:p>
            <a:pPr algn="ctr"/>
            <a:r>
              <a:rPr lang="en-US" sz="3200" dirty="0" err="1" smtClean="0">
                <a:solidFill>
                  <a:schemeClr val="accent4">
                    <a:lumMod val="40000"/>
                    <a:lumOff val="60000"/>
                  </a:schemeClr>
                </a:solidFill>
              </a:rPr>
              <a:t>EtR</a:t>
            </a:r>
            <a:r>
              <a:rPr lang="en-US" sz="3200" dirty="0" smtClean="0">
                <a:solidFill>
                  <a:schemeClr val="accent4">
                    <a:lumMod val="40000"/>
                    <a:lumOff val="60000"/>
                  </a:schemeClr>
                </a:solidFill>
              </a:rPr>
              <a:t> framework</a:t>
            </a:r>
          </a:p>
          <a:p>
            <a:pPr algn="ctr"/>
            <a:endParaRPr lang="en-US" sz="1600" dirty="0">
              <a:solidFill>
                <a:schemeClr val="accent4">
                  <a:lumMod val="40000"/>
                  <a:lumOff val="60000"/>
                </a:schemeClr>
              </a:solidFill>
            </a:endParaRPr>
          </a:p>
        </p:txBody>
      </p:sp>
      <p:sp>
        <p:nvSpPr>
          <p:cNvPr id="3" name="Title 2"/>
          <p:cNvSpPr>
            <a:spLocks noGrp="1"/>
          </p:cNvSpPr>
          <p:nvPr>
            <p:ph type="title"/>
          </p:nvPr>
        </p:nvSpPr>
        <p:spPr>
          <a:xfrm>
            <a:off x="628650" y="203200"/>
            <a:ext cx="7886700" cy="812801"/>
          </a:xfrm>
          <a:solidFill>
            <a:schemeClr val="accent6">
              <a:lumMod val="40000"/>
              <a:lumOff val="60000"/>
            </a:schemeClr>
          </a:solidFill>
        </p:spPr>
        <p:txBody>
          <a:bodyPr>
            <a:normAutofit/>
          </a:bodyPr>
          <a:lstStyle/>
          <a:p>
            <a:pPr algn="ctr"/>
            <a:r>
              <a:rPr lang="en-US" b="1" dirty="0" smtClean="0"/>
              <a:t>GRADE for “dummies”</a:t>
            </a:r>
            <a:endParaRPr lang="en-US" b="1" dirty="0"/>
          </a:p>
        </p:txBody>
      </p:sp>
    </p:spTree>
    <p:extLst>
      <p:ext uri="{BB962C8B-B14F-4D97-AF65-F5344CB8AC3E}">
        <p14:creationId xmlns:p14="http://schemas.microsoft.com/office/powerpoint/2010/main" val="23854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for rare diseases</a:t>
            </a:r>
            <a:endParaRPr lang="en-US" dirty="0"/>
          </a:p>
        </p:txBody>
      </p:sp>
      <p:pic>
        <p:nvPicPr>
          <p:cNvPr id="4" name="Picture 3" descr="rare methods.eps"/>
          <p:cNvPicPr>
            <a:picLocks noChangeAspect="1"/>
          </p:cNvPicPr>
          <p:nvPr/>
        </p:nvPicPr>
        <p:blipFill rotWithShape="1">
          <a:blip r:embed="rId2">
            <a:extLst>
              <a:ext uri="{28A0092B-C50C-407E-A947-70E740481C1C}">
                <a14:useLocalDpi xmlns:a14="http://schemas.microsoft.com/office/drawing/2010/main" val="0"/>
              </a:ext>
            </a:extLst>
          </a:blip>
          <a:srcRect l="5647" r="6442" b="63704"/>
          <a:stretch/>
        </p:blipFill>
        <p:spPr>
          <a:xfrm>
            <a:off x="-37406" y="1790700"/>
            <a:ext cx="9079806" cy="4851400"/>
          </a:xfrm>
          <a:prstGeom prst="rect">
            <a:avLst/>
          </a:prstGeom>
        </p:spPr>
      </p:pic>
    </p:spTree>
    <p:extLst>
      <p:ext uri="{BB962C8B-B14F-4D97-AF65-F5344CB8AC3E}">
        <p14:creationId xmlns:p14="http://schemas.microsoft.com/office/powerpoint/2010/main" val="3865283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US" dirty="0" smtClean="0"/>
              <a:t>GRADE for rare diseases</a:t>
            </a:r>
            <a:endParaRPr lang="en-US" dirty="0"/>
          </a:p>
        </p:txBody>
      </p:sp>
      <p:sp>
        <p:nvSpPr>
          <p:cNvPr id="3" name="Content Placeholder 2"/>
          <p:cNvSpPr>
            <a:spLocks noGrp="1"/>
          </p:cNvSpPr>
          <p:nvPr>
            <p:ph idx="1"/>
          </p:nvPr>
        </p:nvSpPr>
        <p:spPr>
          <a:xfrm>
            <a:off x="628650" y="1825625"/>
            <a:ext cx="8108950" cy="4351338"/>
          </a:xfrm>
        </p:spPr>
        <p:txBody>
          <a:bodyPr/>
          <a:lstStyle/>
          <a:p>
            <a:pPr marL="0" indent="0">
              <a:buNone/>
            </a:pPr>
            <a:r>
              <a:rPr lang="en-US" dirty="0" smtClean="0"/>
              <a:t>3 specific components:</a:t>
            </a:r>
          </a:p>
          <a:p>
            <a:endParaRPr lang="en-US" dirty="0"/>
          </a:p>
          <a:p>
            <a:pPr marL="0" indent="0">
              <a:buNone/>
            </a:pPr>
            <a:r>
              <a:rPr lang="en-US" dirty="0" smtClean="0"/>
              <a:t>	1. Systematic elicitation of expert opinions</a:t>
            </a:r>
          </a:p>
          <a:p>
            <a:endParaRPr lang="en-US" dirty="0" smtClean="0"/>
          </a:p>
          <a:p>
            <a:pPr marL="0" indent="0">
              <a:buNone/>
            </a:pPr>
            <a:r>
              <a:rPr lang="en-US" dirty="0" smtClean="0"/>
              <a:t>	2. Use of indirect evidence from other diseases</a:t>
            </a:r>
          </a:p>
          <a:p>
            <a:endParaRPr lang="en-US" dirty="0" smtClean="0"/>
          </a:p>
          <a:p>
            <a:pPr marL="0" indent="0">
              <a:buNone/>
            </a:pPr>
            <a:r>
              <a:rPr lang="en-US" dirty="0" smtClean="0"/>
              <a:t>	3. Generation of qualitative evidence as needed</a:t>
            </a:r>
          </a:p>
          <a:p>
            <a:endParaRPr lang="en-US" dirty="0"/>
          </a:p>
        </p:txBody>
      </p:sp>
    </p:spTree>
    <p:extLst>
      <p:ext uri="{BB962C8B-B14F-4D97-AF65-F5344CB8AC3E}">
        <p14:creationId xmlns:p14="http://schemas.microsoft.com/office/powerpoint/2010/main" val="158801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6"/>
          <a:stretch/>
        </p:blipFill>
        <p:spPr>
          <a:xfrm>
            <a:off x="0" y="0"/>
            <a:ext cx="9144000" cy="3035300"/>
          </a:xfrm>
          <a:prstGeom prst="rect">
            <a:avLst/>
          </a:prstGeom>
        </p:spPr>
      </p:pic>
      <p:sp>
        <p:nvSpPr>
          <p:cNvPr id="7" name="Content Placeholder 2"/>
          <p:cNvSpPr txBox="1">
            <a:spLocks/>
          </p:cNvSpPr>
          <p:nvPr/>
        </p:nvSpPr>
        <p:spPr>
          <a:xfrm>
            <a:off x="2279650" y="2493962"/>
            <a:ext cx="668655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7 reviews on 3 chronic conditions.</a:t>
            </a:r>
          </a:p>
          <a:p>
            <a:pPr lvl="1"/>
            <a:r>
              <a:rPr lang="en-CA" dirty="0" smtClean="0"/>
              <a:t>Integrated care results in:</a:t>
            </a:r>
          </a:p>
          <a:p>
            <a:pPr lvl="2"/>
            <a:r>
              <a:rPr lang="en-CA" b="1" dirty="0" smtClean="0">
                <a:solidFill>
                  <a:srgbClr val="FF0000"/>
                </a:solidFill>
              </a:rPr>
              <a:t>a reduction in mortality</a:t>
            </a:r>
          </a:p>
          <a:p>
            <a:pPr lvl="2"/>
            <a:r>
              <a:rPr lang="en-CA" dirty="0" smtClean="0"/>
              <a:t>a probable reduction in emergency visits</a:t>
            </a:r>
          </a:p>
          <a:p>
            <a:pPr lvl="2"/>
            <a:r>
              <a:rPr lang="en-CA" b="1" dirty="0" smtClean="0">
                <a:solidFill>
                  <a:srgbClr val="FF0000"/>
                </a:solidFill>
              </a:rPr>
              <a:t>an improvement in function</a:t>
            </a:r>
          </a:p>
          <a:p>
            <a:pPr lvl="2"/>
            <a:r>
              <a:rPr lang="en-CA" dirty="0" smtClean="0"/>
              <a:t>little to no difference in quality of life</a:t>
            </a:r>
          </a:p>
          <a:p>
            <a:pPr lvl="2"/>
            <a:r>
              <a:rPr lang="en-CA" b="1" dirty="0" smtClean="0">
                <a:solidFill>
                  <a:srgbClr val="FF0000"/>
                </a:solidFill>
              </a:rPr>
              <a:t>shorter hospital stays</a:t>
            </a:r>
          </a:p>
          <a:p>
            <a:pPr lvl="2"/>
            <a:r>
              <a:rPr lang="en-CA" dirty="0" smtClean="0"/>
              <a:t>little to no difference in missed days of school/work</a:t>
            </a:r>
          </a:p>
          <a:p>
            <a:pPr lvl="2"/>
            <a:endParaRPr lang="en-CA" dirty="0" smtClean="0"/>
          </a:p>
          <a:p>
            <a:pPr marL="457200" lvl="1" indent="0">
              <a:buFont typeface="Arial" panose="020B0604020202020204" pitchFamily="34" charset="0"/>
              <a:buNone/>
            </a:pPr>
            <a:r>
              <a:rPr lang="en-CA" dirty="0" smtClean="0"/>
              <a:t>No studies reported educational attainment, or patient adherence and knowledge. </a:t>
            </a:r>
            <a:endParaRPr lang="en-US" dirty="0"/>
          </a:p>
        </p:txBody>
      </p:sp>
      <p:sp>
        <p:nvSpPr>
          <p:cNvPr id="8" name="Title 1"/>
          <p:cNvSpPr txBox="1">
            <a:spLocks/>
          </p:cNvSpPr>
          <p:nvPr/>
        </p:nvSpPr>
        <p:spPr>
          <a:xfrm>
            <a:off x="12700" y="19052"/>
            <a:ext cx="9296400" cy="3016248"/>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r>
              <a:rPr lang="en-CA" sz="3200" b="1" dirty="0" smtClean="0"/>
              <a:t>	</a:t>
            </a:r>
            <a:r>
              <a:rPr lang="en-CA" sz="1600" b="1" i="1" dirty="0" smtClean="0"/>
              <a:t>Haemophilia, submitted</a:t>
            </a:r>
            <a:endParaRPr lang="en-CA" sz="3200" b="1" i="1" dirty="0" smtClean="0"/>
          </a:p>
          <a:p>
            <a:pPr marL="457200" indent="-457200"/>
            <a:r>
              <a:rPr lang="en-CA" sz="3200" b="1" dirty="0"/>
              <a:t>	</a:t>
            </a:r>
            <a:r>
              <a:rPr lang="en-CA" sz="2400" dirty="0" smtClean="0">
                <a:latin typeface="Arial Black"/>
                <a:cs typeface="Arial Black"/>
              </a:rPr>
              <a:t>Integrated multidisciplinary care for the management of chronic conditions in adults:</a:t>
            </a:r>
          </a:p>
          <a:p>
            <a:pPr marL="457200" indent="-457200"/>
            <a:r>
              <a:rPr lang="en-CA" sz="3200" b="1" dirty="0"/>
              <a:t>	</a:t>
            </a:r>
            <a:r>
              <a:rPr lang="en-CA" sz="2000" b="1" dirty="0" smtClean="0"/>
              <a:t>an overview of reviews and an example of using indirect evidence to inform</a:t>
            </a:r>
          </a:p>
          <a:p>
            <a:pPr marL="457200" indent="-457200"/>
            <a:r>
              <a:rPr lang="en-CA" sz="2000" b="1" dirty="0"/>
              <a:t>	</a:t>
            </a:r>
            <a:r>
              <a:rPr lang="en-CA" sz="2000" b="1" dirty="0" smtClean="0"/>
              <a:t>clinical practice recommendations in the field of rare diseases</a:t>
            </a:r>
            <a:r>
              <a:rPr lang="en-CA" sz="2400" b="1" dirty="0" smtClean="0"/>
              <a:t>. </a:t>
            </a:r>
            <a:br>
              <a:rPr lang="en-CA" sz="2400" b="1" dirty="0" smtClean="0"/>
            </a:br>
            <a:r>
              <a:rPr lang="en-CA" sz="2400" b="1" dirty="0" smtClean="0"/>
              <a:t/>
            </a:r>
            <a:br>
              <a:rPr lang="en-CA" sz="2400" b="1" dirty="0" smtClean="0"/>
            </a:br>
            <a:r>
              <a:rPr lang="en-CA" sz="1800" dirty="0"/>
              <a:t>Cindy </a:t>
            </a:r>
            <a:r>
              <a:rPr lang="en-CA" sz="1800" dirty="0" err="1" smtClean="0"/>
              <a:t>Yeung</a:t>
            </a:r>
            <a:r>
              <a:rPr lang="en-CA" sz="1800" dirty="0" smtClean="0"/>
              <a:t>, </a:t>
            </a:r>
            <a:r>
              <a:rPr lang="en-CA" sz="1800" dirty="0"/>
              <a:t>Nancy </a:t>
            </a:r>
            <a:r>
              <a:rPr lang="en-CA" sz="1800" dirty="0" err="1" smtClean="0"/>
              <a:t>Santesso</a:t>
            </a:r>
            <a:r>
              <a:rPr lang="en-CA" sz="1800" dirty="0" smtClean="0"/>
              <a:t>, </a:t>
            </a:r>
            <a:r>
              <a:rPr lang="en-CA" sz="1800" dirty="0"/>
              <a:t>Dena </a:t>
            </a:r>
            <a:r>
              <a:rPr lang="en-CA" sz="1800" dirty="0" err="1" smtClean="0"/>
              <a:t>Zeraatkar</a:t>
            </a:r>
            <a:r>
              <a:rPr lang="en-CA" sz="1800" dirty="0" smtClean="0"/>
              <a:t>, </a:t>
            </a:r>
            <a:r>
              <a:rPr lang="en-CA" sz="1800" dirty="0"/>
              <a:t>Alice </a:t>
            </a:r>
            <a:r>
              <a:rPr lang="en-CA" sz="1800" dirty="0" smtClean="0"/>
              <a:t>Wang, </a:t>
            </a:r>
            <a:r>
              <a:rPr lang="en-CA" sz="1800" dirty="0" err="1"/>
              <a:t>Menaka</a:t>
            </a:r>
            <a:r>
              <a:rPr lang="en-CA" sz="1800" dirty="0"/>
              <a:t> </a:t>
            </a:r>
            <a:r>
              <a:rPr lang="en-CA" sz="1800" dirty="0" err="1" smtClean="0"/>
              <a:t>Pai</a:t>
            </a:r>
            <a:r>
              <a:rPr lang="en-CA" sz="1800" dirty="0" smtClean="0"/>
              <a:t>, Michelle </a:t>
            </a:r>
            <a:r>
              <a:rPr lang="en-CA" sz="1800" dirty="0" err="1" smtClean="0"/>
              <a:t>Sholzberg</a:t>
            </a:r>
            <a:r>
              <a:rPr lang="en-CA" sz="1800" dirty="0" smtClean="0"/>
              <a:t>, </a:t>
            </a:r>
            <a:r>
              <a:rPr lang="en-CA" sz="1800" dirty="0" err="1" smtClean="0"/>
              <a:t>Holger</a:t>
            </a:r>
            <a:r>
              <a:rPr lang="en-CA" sz="1800" dirty="0" smtClean="0"/>
              <a:t> </a:t>
            </a:r>
            <a:r>
              <a:rPr lang="en-CA" sz="1800" dirty="0"/>
              <a:t>J </a:t>
            </a:r>
            <a:r>
              <a:rPr lang="en-CA" sz="1800" dirty="0" err="1" smtClean="0"/>
              <a:t>Schünemann</a:t>
            </a:r>
            <a:r>
              <a:rPr lang="en-CA" sz="1800" dirty="0" smtClean="0"/>
              <a:t>, </a:t>
            </a:r>
            <a:r>
              <a:rPr lang="en-CA" sz="1800" dirty="0"/>
              <a:t>Alfonso </a:t>
            </a:r>
            <a:r>
              <a:rPr lang="en-CA" sz="1800" dirty="0" smtClean="0"/>
              <a:t>Iorio </a:t>
            </a:r>
            <a:endParaRPr lang="en-US" sz="2400" dirty="0"/>
          </a:p>
        </p:txBody>
      </p:sp>
      <p:grpSp>
        <p:nvGrpSpPr>
          <p:cNvPr id="9" name="Group 8"/>
          <p:cNvGrpSpPr/>
          <p:nvPr/>
        </p:nvGrpSpPr>
        <p:grpSpPr>
          <a:xfrm>
            <a:off x="12700" y="3748957"/>
            <a:ext cx="9144000" cy="2753443"/>
            <a:chOff x="0" y="2971800"/>
            <a:chExt cx="9144000" cy="2753443"/>
          </a:xfrm>
        </p:grpSpPr>
        <p:pic>
          <p:nvPicPr>
            <p:cNvPr id="10" name="Picture 9"/>
            <p:cNvPicPr>
              <a:picLocks noChangeAspect="1"/>
            </p:cNvPicPr>
            <p:nvPr/>
          </p:nvPicPr>
          <p:blipFill rotWithShape="1">
            <a:blip r:embed="rId3"/>
            <a:srcRect t="17306"/>
            <a:stretch/>
          </p:blipFill>
          <p:spPr>
            <a:xfrm>
              <a:off x="0" y="2971800"/>
              <a:ext cx="9144000" cy="2753443"/>
            </a:xfrm>
            <a:prstGeom prst="rect">
              <a:avLst/>
            </a:prstGeom>
          </p:spPr>
        </p:pic>
        <p:sp>
          <p:nvSpPr>
            <p:cNvPr id="11" name="Rectangle 10"/>
            <p:cNvSpPr/>
            <p:nvPr/>
          </p:nvSpPr>
          <p:spPr>
            <a:xfrm>
              <a:off x="7391400" y="5486400"/>
              <a:ext cx="1676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96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71574"/>
          </a:xfrm>
          <a:solidFill>
            <a:schemeClr val="accent6">
              <a:lumMod val="40000"/>
              <a:lumOff val="60000"/>
            </a:schemeClr>
          </a:solidFill>
        </p:spPr>
        <p:txBody>
          <a:bodyPr>
            <a:normAutofit/>
          </a:bodyPr>
          <a:lstStyle/>
          <a:p>
            <a:r>
              <a:rPr lang="en-CA" sz="4000" dirty="0" smtClean="0">
                <a:latin typeface="Arial" panose="020B0604020202020204" pitchFamily="34" charset="0"/>
                <a:cs typeface="Arial" panose="020B0604020202020204" pitchFamily="34" charset="0"/>
              </a:rPr>
              <a:t>Generating qualitative evidence</a:t>
            </a:r>
            <a:endParaRPr lang="en-C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sz="2400" dirty="0" smtClean="0">
                <a:latin typeface="Arial" panose="020B0604020202020204" pitchFamily="34" charset="0"/>
                <a:cs typeface="Arial" panose="020B0604020202020204" pitchFamily="34" charset="0"/>
              </a:rPr>
              <a:t>Additional information required to make good recommendations:</a:t>
            </a:r>
          </a:p>
          <a:p>
            <a:pPr lvl="1"/>
            <a:r>
              <a:rPr lang="en-CA" sz="2000" dirty="0" smtClean="0">
                <a:latin typeface="Arial" panose="020B0604020202020204" pitchFamily="34" charset="0"/>
                <a:cs typeface="Arial" panose="020B0604020202020204" pitchFamily="34" charset="0"/>
              </a:rPr>
              <a:t>What outcomes are valued </a:t>
            </a:r>
            <a:r>
              <a:rPr lang="en-CA" sz="2000" dirty="0">
                <a:latin typeface="Arial" panose="020B0604020202020204" pitchFamily="34" charset="0"/>
                <a:cs typeface="Arial" panose="020B0604020202020204" pitchFamily="34" charset="0"/>
              </a:rPr>
              <a:t>by </a:t>
            </a:r>
            <a:r>
              <a:rPr lang="en-CA" sz="2000" dirty="0" smtClean="0">
                <a:latin typeface="Arial" panose="020B0604020202020204" pitchFamily="34" charset="0"/>
                <a:cs typeface="Arial" panose="020B0604020202020204" pitchFamily="34" charset="0"/>
              </a:rPr>
              <a:t>stakeholders?</a:t>
            </a:r>
          </a:p>
          <a:p>
            <a:pPr lvl="1"/>
            <a:r>
              <a:rPr lang="en-CA" sz="2000" dirty="0" smtClean="0">
                <a:latin typeface="Arial" panose="020B0604020202020204" pitchFamily="34" charset="0"/>
                <a:cs typeface="Arial" panose="020B0604020202020204" pitchFamily="34" charset="0"/>
              </a:rPr>
              <a:t>What is the impact of different options on health inequities?</a:t>
            </a:r>
          </a:p>
          <a:p>
            <a:pPr lvl="1"/>
            <a:r>
              <a:rPr lang="en-CA" sz="2000" dirty="0" smtClean="0">
                <a:latin typeface="Arial" panose="020B0604020202020204" pitchFamily="34" charset="0"/>
                <a:cs typeface="Arial" panose="020B0604020202020204" pitchFamily="34" charset="0"/>
              </a:rPr>
              <a:t>What options are acceptable to stakeholders?</a:t>
            </a:r>
          </a:p>
          <a:p>
            <a:pPr lvl="1"/>
            <a:r>
              <a:rPr lang="en-CA" sz="2000" dirty="0" smtClean="0">
                <a:latin typeface="Arial" panose="020B0604020202020204" pitchFamily="34" charset="0"/>
                <a:cs typeface="Arial" panose="020B0604020202020204" pitchFamily="34" charset="0"/>
              </a:rPr>
              <a:t>What options are feasible </a:t>
            </a:r>
            <a:r>
              <a:rPr lang="en-CA" sz="2000" dirty="0">
                <a:latin typeface="Arial" panose="020B0604020202020204" pitchFamily="34" charset="0"/>
                <a:cs typeface="Arial" panose="020B0604020202020204" pitchFamily="34" charset="0"/>
              </a:rPr>
              <a:t>to </a:t>
            </a:r>
            <a:r>
              <a:rPr lang="en-CA" sz="2000" dirty="0" smtClean="0">
                <a:latin typeface="Arial" panose="020B0604020202020204" pitchFamily="34" charset="0"/>
                <a:cs typeface="Arial" panose="020B0604020202020204" pitchFamily="34" charset="0"/>
              </a:rPr>
              <a:t>implement?</a:t>
            </a:r>
          </a:p>
          <a:p>
            <a:r>
              <a:rPr lang="en-CA" sz="2400" dirty="0" smtClean="0">
                <a:latin typeface="Arial" panose="020B0604020202020204" pitchFamily="34" charset="0"/>
                <a:cs typeface="Arial" panose="020B0604020202020204" pitchFamily="34" charset="0"/>
              </a:rPr>
              <a:t>Qualitative, interview-based </a:t>
            </a:r>
            <a:r>
              <a:rPr lang="en-CA" sz="2400" dirty="0">
                <a:latin typeface="Arial" panose="020B0604020202020204" pitchFamily="34" charset="0"/>
                <a:cs typeface="Arial" panose="020B0604020202020204" pitchFamily="34" charset="0"/>
              </a:rPr>
              <a:t>study was </a:t>
            </a:r>
            <a:r>
              <a:rPr lang="en-CA" sz="2400" dirty="0" smtClean="0">
                <a:latin typeface="Arial" panose="020B0604020202020204" pitchFamily="34" charset="0"/>
                <a:cs typeface="Arial" panose="020B0604020202020204" pitchFamily="34" charset="0"/>
              </a:rPr>
              <a:t>done to address </a:t>
            </a:r>
            <a:r>
              <a:rPr lang="en-CA" sz="2400" dirty="0">
                <a:latin typeface="Arial" panose="020B0604020202020204" pitchFamily="34" charset="0"/>
                <a:cs typeface="Arial" panose="020B0604020202020204" pitchFamily="34" charset="0"/>
              </a:rPr>
              <a:t>these </a:t>
            </a:r>
            <a:r>
              <a:rPr lang="en-CA" sz="2400" dirty="0" smtClean="0">
                <a:latin typeface="Arial" panose="020B0604020202020204" pitchFamily="34" charset="0"/>
                <a:cs typeface="Arial" panose="020B0604020202020204" pitchFamily="34" charset="0"/>
              </a:rPr>
              <a:t>issues</a:t>
            </a:r>
          </a:p>
          <a:p>
            <a:r>
              <a:rPr lang="en-CA" sz="2400" dirty="0" smtClean="0">
                <a:latin typeface="Arial" panose="020B0604020202020204" pitchFamily="34" charset="0"/>
                <a:cs typeface="Arial" panose="020B0604020202020204" pitchFamily="34" charset="0"/>
              </a:rPr>
              <a:t>Recruitment through NHF website, </a:t>
            </a:r>
            <a:r>
              <a:rPr lang="en-CA" sz="2400" dirty="0" err="1" smtClean="0">
                <a:latin typeface="Arial" panose="020B0604020202020204" pitchFamily="34" charset="0"/>
                <a:cs typeface="Arial" panose="020B0604020202020204" pitchFamily="34" charset="0"/>
              </a:rPr>
              <a:t>facebook</a:t>
            </a:r>
            <a:r>
              <a:rPr lang="en-CA" sz="2400" dirty="0" smtClean="0">
                <a:latin typeface="Arial" panose="020B0604020202020204" pitchFamily="34" charset="0"/>
                <a:cs typeface="Arial" panose="020B0604020202020204" pitchFamily="34" charset="0"/>
              </a:rPr>
              <a:t> posts, tweets, and emails to key groups of stakeholders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328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8062"/>
          </a:xfrm>
          <a:solidFill>
            <a:srgbClr val="C5E0B4"/>
          </a:solidFill>
        </p:spPr>
        <p:txBody>
          <a:bodyPr>
            <a:normAutofit fontScale="90000"/>
          </a:bodyPr>
          <a:lstStyle/>
          <a:p>
            <a:r>
              <a:rPr lang="en-US" dirty="0" smtClean="0"/>
              <a:t>Guideline Questions in “PICO” Format</a:t>
            </a:r>
            <a:endParaRPr lang="en-US" dirty="0"/>
          </a:p>
        </p:txBody>
      </p:sp>
      <p:graphicFrame>
        <p:nvGraphicFramePr>
          <p:cNvPr id="4" name="Content Placeholder 3"/>
          <p:cNvGraphicFramePr>
            <a:graphicFrameLocks noGrp="1"/>
          </p:cNvGraphicFramePr>
          <p:nvPr>
            <p:ph idx="1"/>
          </p:nvPr>
        </p:nvGraphicFramePr>
        <p:xfrm>
          <a:off x="457200" y="1600201"/>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5320605"/>
            <a:ext cx="8229600" cy="1384995"/>
          </a:xfrm>
          <a:prstGeom prst="rect">
            <a:avLst/>
          </a:prstGeom>
        </p:spPr>
        <p:txBody>
          <a:bodyPr wrap="square">
            <a:spAutoFit/>
          </a:bodyPr>
          <a:lstStyle/>
          <a:p>
            <a:pPr algn="ctr"/>
            <a:r>
              <a:rPr lang="en-US" sz="2800" b="1" dirty="0" smtClean="0">
                <a:solidFill>
                  <a:prstClr val="black"/>
                </a:solidFill>
              </a:rPr>
              <a:t>PICO questions allow us to define clinical questions in terms of a specific patient problem, so we can find clinically relevant evidence in the literature.</a:t>
            </a:r>
            <a:endParaRPr lang="en-US" sz="2800" b="1" dirty="0">
              <a:solidFill>
                <a:prstClr val="black"/>
              </a:solidFill>
            </a:endParaRPr>
          </a:p>
        </p:txBody>
      </p:sp>
    </p:spTree>
    <p:extLst>
      <p:ext uri="{BB962C8B-B14F-4D97-AF65-F5344CB8AC3E}">
        <p14:creationId xmlns:p14="http://schemas.microsoft.com/office/powerpoint/2010/main" val="185433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84" y="76200"/>
            <a:ext cx="8229600" cy="1143000"/>
          </a:xfrm>
        </p:spPr>
        <p:txBody>
          <a:bodyPr/>
          <a:lstStyle/>
          <a:p>
            <a:r>
              <a:rPr lang="en-CA" dirty="0" smtClean="0">
                <a:latin typeface="Arial" panose="020B0604020202020204" pitchFamily="34" charset="0"/>
                <a:cs typeface="Arial" panose="020B0604020202020204" pitchFamily="34" charset="0"/>
              </a:rPr>
              <a:t>Selecting outcomes of interest</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9484" y="1143000"/>
            <a:ext cx="8229600" cy="4525963"/>
          </a:xfrm>
        </p:spPr>
        <p:txBody>
          <a:bodyPr>
            <a:normAutofit fontScale="92500" lnSpcReduction="10000"/>
          </a:bodyPr>
          <a:lstStyle/>
          <a:p>
            <a:r>
              <a:rPr lang="en-CA" dirty="0">
                <a:latin typeface="Arial" panose="020B0604020202020204" pitchFamily="34" charset="0"/>
                <a:cs typeface="Arial" panose="020B0604020202020204" pitchFamily="34" charset="0"/>
              </a:rPr>
              <a:t>Mortality / survival 	</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	</a:t>
            </a:r>
          </a:p>
          <a:p>
            <a:r>
              <a:rPr lang="en-CA" dirty="0">
                <a:latin typeface="Arial" panose="020B0604020202020204" pitchFamily="34" charset="0"/>
                <a:cs typeface="Arial" panose="020B0604020202020204" pitchFamily="34" charset="0"/>
              </a:rPr>
              <a:t>Missed days from work or school 	</a:t>
            </a:r>
          </a:p>
          <a:p>
            <a:r>
              <a:rPr lang="en-CA" dirty="0">
                <a:latin typeface="Arial" panose="020B0604020202020204" pitchFamily="34" charset="0"/>
                <a:cs typeface="Arial" panose="020B0604020202020204" pitchFamily="34" charset="0"/>
              </a:rPr>
              <a:t>Number of ER visits 	</a:t>
            </a:r>
          </a:p>
          <a:p>
            <a:r>
              <a:rPr lang="en-CA" dirty="0">
                <a:latin typeface="Arial" panose="020B0604020202020204" pitchFamily="34" charset="0"/>
                <a:cs typeface="Arial" panose="020B0604020202020204" pitchFamily="34" charset="0"/>
              </a:rPr>
              <a:t>Length of in-patient stay 	</a:t>
            </a:r>
          </a:p>
          <a:p>
            <a:r>
              <a:rPr lang="en-CA" dirty="0">
                <a:latin typeface="Arial" panose="020B0604020202020204" pitchFamily="34" charset="0"/>
                <a:cs typeface="Arial" panose="020B0604020202020204" pitchFamily="34" charset="0"/>
              </a:rPr>
              <a:t>Quality of life 	</a:t>
            </a:r>
          </a:p>
          <a:p>
            <a:r>
              <a:rPr lang="en-CA" dirty="0">
                <a:latin typeface="Arial" panose="020B0604020202020204" pitchFamily="34" charset="0"/>
                <a:cs typeface="Arial" panose="020B0604020202020204" pitchFamily="34" charset="0"/>
              </a:rPr>
              <a:t>Functional outcomes - joint damage / joint disease 	</a:t>
            </a:r>
          </a:p>
          <a:p>
            <a:r>
              <a:rPr lang="en-CA" dirty="0">
                <a:latin typeface="Arial" panose="020B0604020202020204" pitchFamily="34" charset="0"/>
                <a:cs typeface="Arial" panose="020B0604020202020204" pitchFamily="34" charset="0"/>
              </a:rPr>
              <a:t>Educational attainment 	</a:t>
            </a:r>
          </a:p>
          <a:p>
            <a:r>
              <a:rPr lang="en-CA" dirty="0">
                <a:latin typeface="Arial" panose="020B0604020202020204" pitchFamily="34" charset="0"/>
                <a:cs typeface="Arial" panose="020B0604020202020204" pitchFamily="34" charset="0"/>
              </a:rPr>
              <a:t>Patient adherence 	</a:t>
            </a:r>
          </a:p>
          <a:p>
            <a:r>
              <a:rPr lang="en-CA" dirty="0">
                <a:latin typeface="Arial" panose="020B0604020202020204" pitchFamily="34" charset="0"/>
                <a:cs typeface="Arial" panose="020B0604020202020204" pitchFamily="34" charset="0"/>
              </a:rPr>
              <a:t>Patient knowledge 		</a:t>
            </a:r>
          </a:p>
          <a:p>
            <a:pPr marL="0" indent="0">
              <a:buNone/>
            </a:pPr>
            <a:endParaRPr lang="en-CA"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366652250"/>
              </p:ext>
            </p:extLst>
          </p:nvPr>
        </p:nvGraphicFramePr>
        <p:xfrm>
          <a:off x="300942" y="1295400"/>
          <a:ext cx="8542116"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6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objectives</a:t>
            </a:r>
            <a:endParaRPr lang="en-US"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Understand the NHF/McMaster Clinical Guideline project’s intent, status and next steps.</a:t>
            </a:r>
            <a:endParaRPr lang="en-CA" dirty="0"/>
          </a:p>
          <a:p>
            <a:pPr marL="514350" lvl="0" indent="-514350">
              <a:buFont typeface="+mj-lt"/>
              <a:buAutoNum type="arabicPeriod"/>
            </a:pPr>
            <a:r>
              <a:rPr lang="en-US" dirty="0"/>
              <a:t>Identify three evidence based practices we are currently using in HTC clinical care.</a:t>
            </a:r>
            <a:endParaRPr lang="en-CA" dirty="0"/>
          </a:p>
          <a:p>
            <a:pPr marL="514350" lvl="0" indent="-514350">
              <a:buFont typeface="+mj-lt"/>
              <a:buAutoNum type="arabicPeriod"/>
            </a:pPr>
            <a:r>
              <a:rPr lang="en-US" dirty="0"/>
              <a:t>Identify at least one area where more evidence is needed.</a:t>
            </a:r>
            <a:endParaRPr lang="en-CA" dirty="0"/>
          </a:p>
          <a:p>
            <a:pPr marL="514350" lvl="0" indent="-514350">
              <a:buFont typeface="+mj-lt"/>
              <a:buAutoNum type="arabicPeriod"/>
            </a:pPr>
            <a:r>
              <a:rPr lang="en-US" dirty="0"/>
              <a:t>Determine method of data capture that would facilitate QI approaches.</a:t>
            </a:r>
            <a:endParaRPr lang="en-CA" dirty="0"/>
          </a:p>
          <a:p>
            <a:endParaRPr lang="en-US" dirty="0"/>
          </a:p>
        </p:txBody>
      </p:sp>
    </p:spTree>
    <p:extLst>
      <p:ext uri="{BB962C8B-B14F-4D97-AF65-F5344CB8AC3E}">
        <p14:creationId xmlns:p14="http://schemas.microsoft.com/office/powerpoint/2010/main" val="8785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CA" dirty="0" smtClean="0"/>
              <a:t>Final questions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Should integrated care versus non-integrated care be used for people with hemophilia?</a:t>
            </a:r>
          </a:p>
          <a:p>
            <a:pPr marL="514350" indent="-514350">
              <a:buFont typeface="+mj-lt"/>
              <a:buAutoNum type="arabicPeriod"/>
            </a:pPr>
            <a:r>
              <a:rPr lang="en-CA" dirty="0" smtClean="0"/>
              <a:t>For individuals with hemophilia, should a hematologist, a specialized hemophilia nurse, a physical therapist, a social worker, or round-the-clock access to a specialized coagulation laboratory be part of the integrated care team, versus an integrated care team with a lesser complement?</a:t>
            </a:r>
            <a:endParaRPr lang="en-CA" dirty="0"/>
          </a:p>
        </p:txBody>
      </p:sp>
    </p:spTree>
    <p:extLst>
      <p:ext uri="{BB962C8B-B14F-4D97-AF65-F5344CB8AC3E}">
        <p14:creationId xmlns:p14="http://schemas.microsoft.com/office/powerpoint/2010/main" val="392251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CA" dirty="0" smtClean="0"/>
              <a:t>Final recommendations (Q1)</a:t>
            </a:r>
            <a:endParaRPr lang="en-CA" dirty="0"/>
          </a:p>
        </p:txBody>
      </p:sp>
      <p:sp>
        <p:nvSpPr>
          <p:cNvPr id="3" name="Content Placeholder 2"/>
          <p:cNvSpPr>
            <a:spLocks noGrp="1"/>
          </p:cNvSpPr>
          <p:nvPr>
            <p:ph idx="1"/>
          </p:nvPr>
        </p:nvSpPr>
        <p:spPr/>
        <p:txBody>
          <a:bodyPr>
            <a:normAutofit lnSpcReduction="10000"/>
          </a:bodyPr>
          <a:lstStyle/>
          <a:p>
            <a:r>
              <a:rPr lang="en-CA" b="1" dirty="0" smtClean="0"/>
              <a:t>For persons with hemophilia, the Guideline Panel suggests that the integrated care model be used over non-integrated care models.</a:t>
            </a:r>
          </a:p>
          <a:p>
            <a:pPr marL="457200" lvl="1" indent="0">
              <a:buNone/>
            </a:pPr>
            <a:r>
              <a:rPr lang="en-CA" i="1" dirty="0" smtClean="0"/>
              <a:t>Conditional recommendation, moderate certainty in the evidence</a:t>
            </a:r>
          </a:p>
          <a:p>
            <a:r>
              <a:rPr lang="en-CA" b="1" dirty="0" smtClean="0"/>
              <a:t>For persons with hemophilia with inhibitors, and those at high risk for inhibitor development, the Guideline Panel recommends that the integrated care model be used over non-integrated care models</a:t>
            </a:r>
          </a:p>
          <a:p>
            <a:pPr marL="457200" lvl="1" indent="0">
              <a:buNone/>
            </a:pPr>
            <a:r>
              <a:rPr lang="en-CA" i="1" dirty="0" smtClean="0"/>
              <a:t>Strong recommendation, moderate certainty in the evidence</a:t>
            </a:r>
            <a:endParaRPr lang="en-CA" i="1" dirty="0"/>
          </a:p>
        </p:txBody>
      </p:sp>
    </p:spTree>
    <p:extLst>
      <p:ext uri="{BB962C8B-B14F-4D97-AF65-F5344CB8AC3E}">
        <p14:creationId xmlns:p14="http://schemas.microsoft.com/office/powerpoint/2010/main" val="371046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b="1" cap="small" dirty="0" smtClean="0"/>
              <a:t>Strength of recommendations</a:t>
            </a:r>
            <a:endParaRPr lang="en-US" b="1" cap="smal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8145428"/>
              </p:ext>
            </p:extLst>
          </p:nvPr>
        </p:nvGraphicFramePr>
        <p:xfrm>
          <a:off x="628650" y="1757680"/>
          <a:ext cx="7886700" cy="4389120"/>
        </p:xfrm>
        <a:graphic>
          <a:graphicData uri="http://schemas.openxmlformats.org/drawingml/2006/table">
            <a:tbl>
              <a:tblPr firstRow="1" bandRow="1">
                <a:tableStyleId>{5C22544A-7EE6-4342-B048-85BDC9FD1C3A}</a:tableStyleId>
              </a:tblPr>
              <a:tblGrid>
                <a:gridCol w="1974850"/>
                <a:gridCol w="2717800"/>
                <a:gridCol w="3194050"/>
              </a:tblGrid>
              <a:tr h="0">
                <a:tc>
                  <a:txBody>
                    <a:bodyPr/>
                    <a:lstStyle/>
                    <a:p>
                      <a:pPr algn="ctr"/>
                      <a:r>
                        <a:rPr lang="en-US" sz="2400" b="1" dirty="0" smtClean="0"/>
                        <a:t>Stakeholder</a:t>
                      </a:r>
                      <a:endParaRPr lang="en-US" sz="2400" b="1" dirty="0"/>
                    </a:p>
                  </a:txBody>
                  <a:tcPr/>
                </a:tc>
                <a:tc>
                  <a:txBody>
                    <a:bodyPr/>
                    <a:lstStyle/>
                    <a:p>
                      <a:pPr algn="ctr"/>
                      <a:r>
                        <a:rPr lang="en-US" sz="2400" b="1" dirty="0" smtClean="0"/>
                        <a:t>Strong</a:t>
                      </a:r>
                      <a:endParaRPr lang="en-US" sz="2400" b="1" dirty="0"/>
                    </a:p>
                  </a:txBody>
                  <a:tcPr/>
                </a:tc>
                <a:tc>
                  <a:txBody>
                    <a:bodyPr/>
                    <a:lstStyle/>
                    <a:p>
                      <a:pPr algn="ctr"/>
                      <a:r>
                        <a:rPr lang="en-US" sz="2400" b="1" dirty="0" smtClean="0"/>
                        <a:t>Conditional</a:t>
                      </a:r>
                      <a:endParaRPr lang="en-US" sz="2400" b="1" dirty="0"/>
                    </a:p>
                  </a:txBody>
                  <a:tcPr/>
                </a:tc>
              </a:tr>
              <a:tr h="370840">
                <a:tc>
                  <a:txBody>
                    <a:bodyPr/>
                    <a:lstStyle/>
                    <a:p>
                      <a:pPr algn="ctr"/>
                      <a:endParaRPr lang="en-US" sz="2400" b="1" dirty="0" smtClean="0"/>
                    </a:p>
                    <a:p>
                      <a:pPr algn="ctr"/>
                      <a:r>
                        <a:rPr lang="en-US" sz="2400" b="1" dirty="0" smtClean="0"/>
                        <a:t>Policy maker</a:t>
                      </a:r>
                      <a:endParaRPr lang="en-US" sz="2400" b="1" dirty="0"/>
                    </a:p>
                  </a:txBody>
                  <a:tcPr/>
                </a:tc>
                <a:tc>
                  <a:txBody>
                    <a:bodyPr/>
                    <a:lstStyle/>
                    <a:p>
                      <a:pPr algn="ctr"/>
                      <a:endParaRPr lang="en-US" sz="1200" dirty="0" smtClean="0"/>
                    </a:p>
                    <a:p>
                      <a:pPr algn="ctr"/>
                      <a:r>
                        <a:rPr lang="en-US" sz="2400" dirty="0" smtClean="0"/>
                        <a:t>Adopt</a:t>
                      </a:r>
                      <a:r>
                        <a:rPr lang="en-US" sz="2400" baseline="0" dirty="0" smtClean="0"/>
                        <a:t> in most situations</a:t>
                      </a:r>
                    </a:p>
                    <a:p>
                      <a:pPr algn="ctr"/>
                      <a:endParaRPr lang="en-US" sz="1200" dirty="0"/>
                    </a:p>
                  </a:txBody>
                  <a:tcPr/>
                </a:tc>
                <a:tc>
                  <a:txBody>
                    <a:bodyPr/>
                    <a:lstStyle/>
                    <a:p>
                      <a:pPr algn="ctr"/>
                      <a:endParaRPr lang="en-US" sz="1200" dirty="0" smtClean="0"/>
                    </a:p>
                    <a:p>
                      <a:pPr algn="ctr"/>
                      <a:r>
                        <a:rPr lang="en-US" sz="2400" dirty="0" smtClean="0"/>
                        <a:t>Adoption might involve specific</a:t>
                      </a:r>
                      <a:r>
                        <a:rPr lang="en-US" sz="2400" baseline="0" dirty="0" smtClean="0"/>
                        <a:t> debate</a:t>
                      </a:r>
                      <a:endParaRPr lang="en-US" sz="2400" dirty="0"/>
                    </a:p>
                  </a:txBody>
                  <a:tcPr/>
                </a:tc>
              </a:tr>
              <a:tr h="370840">
                <a:tc>
                  <a:txBody>
                    <a:bodyPr/>
                    <a:lstStyle/>
                    <a:p>
                      <a:pPr algn="ctr"/>
                      <a:endParaRPr lang="en-US" sz="2400" b="1" dirty="0" smtClean="0"/>
                    </a:p>
                    <a:p>
                      <a:pPr algn="ctr"/>
                      <a:r>
                        <a:rPr lang="en-US" sz="2400" b="1" dirty="0" smtClean="0"/>
                        <a:t>Clinicians</a:t>
                      </a:r>
                    </a:p>
                  </a:txBody>
                  <a:tcPr/>
                </a:tc>
                <a:tc>
                  <a:txBody>
                    <a:bodyPr/>
                    <a:lstStyle/>
                    <a:p>
                      <a:pPr algn="ctr"/>
                      <a:endParaRPr lang="en-US" sz="1200" dirty="0" smtClean="0"/>
                    </a:p>
                    <a:p>
                      <a:pPr algn="ctr"/>
                      <a:r>
                        <a:rPr lang="en-US" sz="2400" dirty="0" smtClean="0"/>
                        <a:t>Most patients should receive</a:t>
                      </a:r>
                      <a:r>
                        <a:rPr lang="en-US" sz="2400" baseline="0" dirty="0" smtClean="0"/>
                        <a:t> the intervention</a:t>
                      </a:r>
                    </a:p>
                    <a:p>
                      <a:pPr algn="ctr"/>
                      <a:endParaRPr lang="en-US" sz="1200" dirty="0"/>
                    </a:p>
                  </a:txBody>
                  <a:tcPr/>
                </a:tc>
                <a:tc>
                  <a:txBody>
                    <a:bodyPr/>
                    <a:lstStyle/>
                    <a:p>
                      <a:pPr algn="ctr"/>
                      <a:endParaRPr lang="en-US" sz="1200" dirty="0" smtClean="0"/>
                    </a:p>
                    <a:p>
                      <a:pPr algn="ctr"/>
                      <a:r>
                        <a:rPr lang="en-US" sz="2400" dirty="0" smtClean="0"/>
                        <a:t>Different</a:t>
                      </a:r>
                      <a:r>
                        <a:rPr lang="en-US" sz="2400" baseline="0" dirty="0" smtClean="0"/>
                        <a:t> patients might require different choices</a:t>
                      </a:r>
                      <a:endParaRPr lang="en-US" sz="2400" dirty="0"/>
                    </a:p>
                  </a:txBody>
                  <a:tcPr/>
                </a:tc>
              </a:tr>
              <a:tr h="370840">
                <a:tc>
                  <a:txBody>
                    <a:bodyPr/>
                    <a:lstStyle/>
                    <a:p>
                      <a:pPr algn="ctr"/>
                      <a:endParaRPr lang="en-US" sz="2400" b="1" dirty="0" smtClean="0"/>
                    </a:p>
                    <a:p>
                      <a:pPr algn="ctr"/>
                      <a:r>
                        <a:rPr lang="en-US" sz="2400" b="1" dirty="0" smtClean="0"/>
                        <a:t>Patient</a:t>
                      </a:r>
                      <a:endParaRPr lang="en-US" sz="2400" b="1" dirty="0"/>
                    </a:p>
                  </a:txBody>
                  <a:tcPr/>
                </a:tc>
                <a:tc>
                  <a:txBody>
                    <a:bodyPr/>
                    <a:lstStyle/>
                    <a:p>
                      <a:pPr algn="ctr"/>
                      <a:endParaRPr lang="en-US" sz="1200" dirty="0" smtClean="0"/>
                    </a:p>
                    <a:p>
                      <a:pPr algn="ctr"/>
                      <a:r>
                        <a:rPr lang="en-US" sz="2400" dirty="0" smtClean="0"/>
                        <a:t>Most</a:t>
                      </a:r>
                      <a:r>
                        <a:rPr lang="en-US" sz="2400" baseline="0" dirty="0" smtClean="0"/>
                        <a:t> patients would like to adopt</a:t>
                      </a:r>
                    </a:p>
                    <a:p>
                      <a:pPr algn="ctr"/>
                      <a:endParaRPr lang="en-US" sz="1200" dirty="0"/>
                    </a:p>
                  </a:txBody>
                  <a:tcPr/>
                </a:tc>
                <a:tc>
                  <a:txBody>
                    <a:bodyPr/>
                    <a:lstStyle/>
                    <a:p>
                      <a:pPr algn="ctr"/>
                      <a:endParaRPr lang="en-US" sz="1200" dirty="0" smtClean="0"/>
                    </a:p>
                    <a:p>
                      <a:pPr algn="ctr"/>
                      <a:r>
                        <a:rPr lang="en-US" sz="2400" dirty="0" smtClean="0"/>
                        <a:t>Many</a:t>
                      </a:r>
                      <a:r>
                        <a:rPr lang="en-US" sz="2400" baseline="0" dirty="0" smtClean="0"/>
                        <a:t> patients, but not all, would adopt</a:t>
                      </a:r>
                      <a:endParaRPr lang="en-US" sz="2400" dirty="0"/>
                    </a:p>
                  </a:txBody>
                  <a:tcPr/>
                </a:tc>
              </a:tr>
            </a:tbl>
          </a:graphicData>
        </a:graphic>
      </p:graphicFrame>
    </p:spTree>
    <p:extLst>
      <p:ext uri="{BB962C8B-B14F-4D97-AF65-F5344CB8AC3E}">
        <p14:creationId xmlns:p14="http://schemas.microsoft.com/office/powerpoint/2010/main" val="3875806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profiles: mortality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5507582"/>
              </p:ext>
            </p:extLst>
          </p:nvPr>
        </p:nvGraphicFramePr>
        <p:xfrm>
          <a:off x="457200" y="1600200"/>
          <a:ext cx="3810000" cy="3235960"/>
        </p:xfrm>
        <a:graphic>
          <a:graphicData uri="http://schemas.openxmlformats.org/drawingml/2006/table">
            <a:tbl>
              <a:tblPr firstRow="1" bandRow="1">
                <a:tableStyleId>{5C22544A-7EE6-4342-B048-85BDC9FD1C3A}</a:tableStyleId>
              </a:tblPr>
              <a:tblGrid>
                <a:gridCol w="1600200"/>
                <a:gridCol w="2209800"/>
              </a:tblGrid>
              <a:tr h="370840">
                <a:tc gridSpan="2">
                  <a:txBody>
                    <a:bodyPr/>
                    <a:lstStyle/>
                    <a:p>
                      <a:r>
                        <a:rPr lang="en-US" dirty="0" smtClean="0"/>
                        <a:t>QUALITY</a:t>
                      </a:r>
                      <a:r>
                        <a:rPr lang="en-US" baseline="0" dirty="0" smtClean="0"/>
                        <a:t> ASSESSMENT</a:t>
                      </a:r>
                      <a:endParaRPr lang="en-US" dirty="0"/>
                    </a:p>
                  </a:txBody>
                  <a:tcPr/>
                </a:tc>
                <a:tc hMerge="1">
                  <a:txBody>
                    <a:bodyPr/>
                    <a:lstStyle/>
                    <a:p>
                      <a:endParaRPr lang="en-US" dirty="0"/>
                    </a:p>
                  </a:txBody>
                  <a:tcPr/>
                </a:tc>
              </a:tr>
              <a:tr h="370840">
                <a:tc>
                  <a:txBody>
                    <a:bodyPr/>
                    <a:lstStyle/>
                    <a:p>
                      <a:r>
                        <a:rPr lang="en-US" dirty="0" smtClean="0"/>
                        <a:t>No of studies</a:t>
                      </a:r>
                      <a:endParaRPr lang="en-US" dirty="0"/>
                    </a:p>
                  </a:txBody>
                  <a:tcPr/>
                </a:tc>
                <a:tc>
                  <a:txBody>
                    <a:bodyPr/>
                    <a:lstStyle/>
                    <a:p>
                      <a:r>
                        <a:rPr lang="en-US" dirty="0" smtClean="0"/>
                        <a:t>1</a:t>
                      </a:r>
                      <a:endParaRPr lang="en-US" dirty="0"/>
                    </a:p>
                  </a:txBody>
                  <a:tcPr/>
                </a:tc>
              </a:tr>
              <a:tr h="370840">
                <a:tc>
                  <a:txBody>
                    <a:bodyPr/>
                    <a:lstStyle/>
                    <a:p>
                      <a:r>
                        <a:rPr lang="en-US" dirty="0" smtClean="0"/>
                        <a:t>Study design</a:t>
                      </a:r>
                      <a:endParaRPr lang="en-US" dirty="0"/>
                    </a:p>
                  </a:txBody>
                  <a:tcPr/>
                </a:tc>
                <a:tc>
                  <a:txBody>
                    <a:bodyPr/>
                    <a:lstStyle/>
                    <a:p>
                      <a:r>
                        <a:rPr lang="en-US" dirty="0" smtClean="0"/>
                        <a:t>observational</a:t>
                      </a:r>
                      <a:endParaRPr lang="en-US" dirty="0"/>
                    </a:p>
                  </a:txBody>
                  <a:tcPr/>
                </a:tc>
              </a:tr>
              <a:tr h="370840">
                <a:tc>
                  <a:txBody>
                    <a:bodyPr/>
                    <a:lstStyle/>
                    <a:p>
                      <a:r>
                        <a:rPr lang="en-US" dirty="0" smtClean="0"/>
                        <a:t>Risk of bias</a:t>
                      </a:r>
                      <a:endParaRPr lang="en-US" dirty="0"/>
                    </a:p>
                  </a:txBody>
                  <a:tcPr/>
                </a:tc>
                <a:tc>
                  <a:txBody>
                    <a:bodyPr/>
                    <a:lstStyle/>
                    <a:p>
                      <a:r>
                        <a:rPr lang="en-US" dirty="0" smtClean="0"/>
                        <a:t>Not serious</a:t>
                      </a:r>
                      <a:endParaRPr lang="en-US" dirty="0"/>
                    </a:p>
                  </a:txBody>
                  <a:tcPr/>
                </a:tc>
              </a:tr>
              <a:tr h="370840">
                <a:tc>
                  <a:txBody>
                    <a:bodyPr/>
                    <a:lstStyle/>
                    <a:p>
                      <a:r>
                        <a:rPr lang="en-US" dirty="0" smtClean="0"/>
                        <a:t>Inconsistency</a:t>
                      </a:r>
                      <a:endParaRPr lang="en-US" dirty="0"/>
                    </a:p>
                  </a:txBody>
                  <a:tcPr/>
                </a:tc>
                <a:tc>
                  <a:txBody>
                    <a:bodyPr/>
                    <a:lstStyle/>
                    <a:p>
                      <a:r>
                        <a:rPr lang="en-US" dirty="0" smtClean="0"/>
                        <a:t>Not serious</a:t>
                      </a:r>
                      <a:endParaRPr lang="en-US" dirty="0"/>
                    </a:p>
                  </a:txBody>
                  <a:tcPr/>
                </a:tc>
              </a:tr>
              <a:tr h="370840">
                <a:tc>
                  <a:txBody>
                    <a:bodyPr/>
                    <a:lstStyle/>
                    <a:p>
                      <a:r>
                        <a:rPr lang="en-US" dirty="0" smtClean="0"/>
                        <a:t>Indirectness</a:t>
                      </a:r>
                      <a:endParaRPr lang="en-US" dirty="0"/>
                    </a:p>
                  </a:txBody>
                  <a:tcPr/>
                </a:tc>
                <a:tc>
                  <a:txBody>
                    <a:bodyPr/>
                    <a:lstStyle/>
                    <a:p>
                      <a:r>
                        <a:rPr lang="en-US" dirty="0" smtClean="0"/>
                        <a:t>Not serious</a:t>
                      </a:r>
                      <a:endParaRPr lang="en-US" dirty="0"/>
                    </a:p>
                  </a:txBody>
                  <a:tcPr/>
                </a:tc>
              </a:tr>
              <a:tr h="370840">
                <a:tc>
                  <a:txBody>
                    <a:bodyPr/>
                    <a:lstStyle/>
                    <a:p>
                      <a:r>
                        <a:rPr lang="en-US" dirty="0" smtClean="0"/>
                        <a:t>Imprecision</a:t>
                      </a:r>
                      <a:endParaRPr lang="en-US" dirty="0"/>
                    </a:p>
                  </a:txBody>
                  <a:tcPr/>
                </a:tc>
                <a:tc>
                  <a:txBody>
                    <a:bodyPr/>
                    <a:lstStyle/>
                    <a:p>
                      <a:r>
                        <a:rPr lang="en-US" dirty="0" smtClean="0"/>
                        <a:t>Not serious</a:t>
                      </a:r>
                      <a:endParaRPr lang="en-US" dirty="0"/>
                    </a:p>
                  </a:txBody>
                  <a:tcPr/>
                </a:tc>
              </a:tr>
              <a:tr h="370840">
                <a:tc>
                  <a:txBody>
                    <a:bodyPr/>
                    <a:lstStyle/>
                    <a:p>
                      <a:r>
                        <a:rPr lang="en-US" dirty="0" smtClean="0"/>
                        <a:t>Other considerations</a:t>
                      </a:r>
                      <a:endParaRPr lang="en-US" dirty="0"/>
                    </a:p>
                  </a:txBody>
                  <a:tcPr/>
                </a:tc>
                <a:tc>
                  <a:txBody>
                    <a:bodyPr/>
                    <a:lstStyle/>
                    <a:p>
                      <a:r>
                        <a:rPr lang="en-US" dirty="0" smtClean="0"/>
                        <a:t>None</a:t>
                      </a:r>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17495588"/>
              </p:ext>
            </p:extLst>
          </p:nvPr>
        </p:nvGraphicFramePr>
        <p:xfrm>
          <a:off x="4572000" y="1600201"/>
          <a:ext cx="4038600" cy="1097280"/>
        </p:xfrm>
        <a:graphic>
          <a:graphicData uri="http://schemas.openxmlformats.org/drawingml/2006/table">
            <a:tbl>
              <a:tblPr firstRow="1" bandRow="1">
                <a:tableStyleId>{5C22544A-7EE6-4342-B048-85BDC9FD1C3A}</a:tableStyleId>
              </a:tblPr>
              <a:tblGrid>
                <a:gridCol w="2133600"/>
                <a:gridCol w="1905000"/>
              </a:tblGrid>
              <a:tr h="329920">
                <a:tc gridSpan="2">
                  <a:txBody>
                    <a:bodyPr/>
                    <a:lstStyle/>
                    <a:p>
                      <a:r>
                        <a:rPr lang="en-US" dirty="0" smtClean="0"/>
                        <a:t>NUMBER</a:t>
                      </a:r>
                      <a:r>
                        <a:rPr lang="en-US" baseline="0" dirty="0" smtClean="0"/>
                        <a:t> OF PATIENTS</a:t>
                      </a:r>
                      <a:endParaRPr lang="en-US" dirty="0"/>
                    </a:p>
                  </a:txBody>
                  <a:tcPr/>
                </a:tc>
                <a:tc hMerge="1">
                  <a:txBody>
                    <a:bodyPr/>
                    <a:lstStyle/>
                    <a:p>
                      <a:endParaRPr lang="en-US" dirty="0"/>
                    </a:p>
                  </a:txBody>
                  <a:tcPr/>
                </a:tc>
              </a:tr>
              <a:tr h="329920">
                <a:tc>
                  <a:txBody>
                    <a:bodyPr/>
                    <a:lstStyle/>
                    <a:p>
                      <a:r>
                        <a:rPr lang="en-US" dirty="0" smtClean="0"/>
                        <a:t>Integrated care</a:t>
                      </a:r>
                      <a:endParaRPr lang="en-US" dirty="0"/>
                    </a:p>
                  </a:txBody>
                  <a:tcPr/>
                </a:tc>
                <a:tc>
                  <a:txBody>
                    <a:bodyPr/>
                    <a:lstStyle/>
                    <a:p>
                      <a:pPr algn="ctr"/>
                      <a:r>
                        <a:rPr lang="en-US" dirty="0" smtClean="0"/>
                        <a:t>149/1979 (7.5%)</a:t>
                      </a:r>
                      <a:endParaRPr lang="en-US" dirty="0"/>
                    </a:p>
                  </a:txBody>
                  <a:tcPr/>
                </a:tc>
              </a:tr>
              <a:tr h="329920">
                <a:tc>
                  <a:txBody>
                    <a:bodyPr/>
                    <a:lstStyle/>
                    <a:p>
                      <a:r>
                        <a:rPr lang="en-US" dirty="0" smtClean="0"/>
                        <a:t>Non-integrated care</a:t>
                      </a:r>
                      <a:endParaRPr lang="en-US" dirty="0"/>
                    </a:p>
                  </a:txBody>
                  <a:tcPr/>
                </a:tc>
                <a:tc>
                  <a:txBody>
                    <a:bodyPr/>
                    <a:lstStyle/>
                    <a:p>
                      <a:pPr algn="ctr"/>
                      <a:r>
                        <a:rPr lang="en-US" dirty="0" smtClean="0"/>
                        <a:t>86/971 (8.9%)</a:t>
                      </a:r>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807758054"/>
              </p:ext>
            </p:extLst>
          </p:nvPr>
        </p:nvGraphicFramePr>
        <p:xfrm>
          <a:off x="4572000" y="2895600"/>
          <a:ext cx="4038600" cy="2285999"/>
        </p:xfrm>
        <a:graphic>
          <a:graphicData uri="http://schemas.openxmlformats.org/drawingml/2006/table">
            <a:tbl>
              <a:tblPr firstRow="1" bandRow="1">
                <a:tableStyleId>{5C22544A-7EE6-4342-B048-85BDC9FD1C3A}</a:tableStyleId>
              </a:tblPr>
              <a:tblGrid>
                <a:gridCol w="2133600"/>
                <a:gridCol w="1905000"/>
              </a:tblGrid>
              <a:tr h="329920">
                <a:tc>
                  <a:txBody>
                    <a:bodyPr/>
                    <a:lstStyle/>
                    <a:p>
                      <a:r>
                        <a:rPr lang="en-US" dirty="0" smtClean="0"/>
                        <a:t>EFFECT</a:t>
                      </a:r>
                      <a:endParaRPr lang="en-US" dirty="0"/>
                    </a:p>
                  </a:txBody>
                  <a:tcPr/>
                </a:tc>
                <a:tc>
                  <a:txBody>
                    <a:bodyPr/>
                    <a:lstStyle/>
                    <a:p>
                      <a:endParaRPr lang="en-US" dirty="0"/>
                    </a:p>
                  </a:txBody>
                  <a:tcPr/>
                </a:tc>
              </a:tr>
              <a:tr h="329920">
                <a:tc>
                  <a:txBody>
                    <a:bodyPr/>
                    <a:lstStyle/>
                    <a:p>
                      <a:r>
                        <a:rPr lang="en-US" dirty="0" smtClean="0"/>
                        <a:t>Relative</a:t>
                      </a:r>
                      <a:r>
                        <a:rPr lang="en-US" baseline="0" dirty="0" smtClean="0"/>
                        <a:t> (95% CI)</a:t>
                      </a:r>
                      <a:endParaRPr lang="en-US" dirty="0"/>
                    </a:p>
                  </a:txBody>
                  <a:tcPr/>
                </a:tc>
                <a:tc>
                  <a:txBody>
                    <a:bodyPr/>
                    <a:lstStyle/>
                    <a:p>
                      <a:pPr algn="ctr"/>
                      <a:r>
                        <a:rPr lang="en-US" dirty="0" smtClean="0"/>
                        <a:t>0.60 (0.50-0.80)</a:t>
                      </a:r>
                      <a:endParaRPr lang="en-US" dirty="0"/>
                    </a:p>
                  </a:txBody>
                  <a:tcPr/>
                </a:tc>
              </a:tr>
              <a:tr h="329920">
                <a:tc>
                  <a:txBody>
                    <a:bodyPr/>
                    <a:lstStyle/>
                    <a:p>
                      <a:r>
                        <a:rPr lang="en-US" dirty="0" smtClean="0"/>
                        <a:t>Absolute (95% CI)</a:t>
                      </a:r>
                      <a:endParaRPr lang="en-US" dirty="0"/>
                    </a:p>
                  </a:txBody>
                  <a:tcPr/>
                </a:tc>
                <a:tc>
                  <a:txBody>
                    <a:bodyPr/>
                    <a:lstStyle/>
                    <a:p>
                      <a:pPr algn="ctr"/>
                      <a:r>
                        <a:rPr lang="en-US" dirty="0" smtClean="0"/>
                        <a:t>35 fewer per 1000 (from 18 fewer to 44 fewer)</a:t>
                      </a:r>
                      <a:endParaRPr lang="en-US" dirty="0"/>
                    </a:p>
                  </a:txBody>
                  <a:tcPr/>
                </a:tc>
              </a:tr>
              <a:tr h="329920">
                <a:tc>
                  <a:txBody>
                    <a:bodyPr/>
                    <a:lstStyle/>
                    <a:p>
                      <a:r>
                        <a:rPr lang="en-US" dirty="0" smtClean="0"/>
                        <a:t>Quality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baseline="0" dirty="0" smtClean="0">
                          <a:solidFill>
                            <a:schemeClr val="dk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kern="1200" baseline="0" dirty="0" smtClean="0">
                          <a:solidFill>
                            <a:schemeClr val="dk1"/>
                          </a:solidFill>
                          <a:latin typeface="+mn-lt"/>
                          <a:ea typeface="+mn-ea"/>
                          <a:cs typeface="+mn-cs"/>
                        </a:rPr>
                        <a:t>LOW 	</a:t>
                      </a:r>
                    </a:p>
                  </a:txBody>
                  <a:tcPr/>
                </a:tc>
              </a:tr>
            </a:tbl>
          </a:graphicData>
        </a:graphic>
      </p:graphicFrame>
    </p:spTree>
    <p:extLst>
      <p:ext uri="{BB962C8B-B14F-4D97-AF65-F5344CB8AC3E}">
        <p14:creationId xmlns:p14="http://schemas.microsoft.com/office/powerpoint/2010/main" val="2702182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ta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0"/>
            <a:ext cx="9144000" cy="5841449"/>
          </a:xfrm>
          <a:prstGeom prst="rect">
            <a:avLst/>
          </a:prstGeom>
        </p:spPr>
      </p:pic>
      <p:pic>
        <p:nvPicPr>
          <p:cNvPr id="3" name="Picture 2"/>
          <p:cNvPicPr>
            <a:picLocks noChangeAspect="1"/>
          </p:cNvPicPr>
          <p:nvPr/>
        </p:nvPicPr>
        <p:blipFill>
          <a:blip r:embed="rId3"/>
          <a:stretch>
            <a:fillRect/>
          </a:stretch>
        </p:blipFill>
        <p:spPr>
          <a:xfrm>
            <a:off x="-6153" y="4127500"/>
            <a:ext cx="9162853" cy="2743200"/>
          </a:xfrm>
          <a:prstGeom prst="rect">
            <a:avLst/>
          </a:prstGeom>
        </p:spPr>
      </p:pic>
    </p:spTree>
    <p:extLst>
      <p:ext uri="{BB962C8B-B14F-4D97-AF65-F5344CB8AC3E}">
        <p14:creationId xmlns:p14="http://schemas.microsoft.com/office/powerpoint/2010/main" val="4690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o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69429"/>
          </a:xfrm>
          <a:prstGeom prst="rect">
            <a:avLst/>
          </a:prstGeom>
        </p:spPr>
      </p:pic>
    </p:spTree>
    <p:extLst>
      <p:ext uri="{BB962C8B-B14F-4D97-AF65-F5344CB8AC3E}">
        <p14:creationId xmlns:p14="http://schemas.microsoft.com/office/powerpoint/2010/main" val="148670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nctional stat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39740"/>
          </a:xfrm>
          <a:prstGeom prst="rect">
            <a:avLst/>
          </a:prstGeom>
        </p:spPr>
      </p:pic>
    </p:spTree>
    <p:extLst>
      <p:ext uri="{BB962C8B-B14F-4D97-AF65-F5344CB8AC3E}">
        <p14:creationId xmlns:p14="http://schemas.microsoft.com/office/powerpoint/2010/main" val="1717285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1074"/>
          </a:xfrm>
          <a:solidFill>
            <a:schemeClr val="accent1">
              <a:lumMod val="40000"/>
              <a:lumOff val="60000"/>
            </a:schemeClr>
          </a:solidFill>
        </p:spPr>
        <p:txBody>
          <a:bodyPr/>
          <a:lstStyle/>
          <a:p>
            <a:pPr algn="ctr"/>
            <a:r>
              <a:rPr lang="en-US" dirty="0" smtClean="0"/>
              <a:t>Evidence to Recommendations</a:t>
            </a:r>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770054254"/>
              </p:ext>
            </p:extLst>
          </p:nvPr>
        </p:nvGraphicFramePr>
        <p:xfrm>
          <a:off x="292100" y="1473200"/>
          <a:ext cx="8686800" cy="5008880"/>
        </p:xfrm>
        <a:graphic>
          <a:graphicData uri="http://schemas.openxmlformats.org/drawingml/2006/table">
            <a:tbl>
              <a:tblPr firstRow="1" bandRow="1">
                <a:tableStyleId>{5C22544A-7EE6-4342-B048-85BDC9FD1C3A}</a:tableStyleId>
              </a:tblPr>
              <a:tblGrid>
                <a:gridCol w="6324600"/>
                <a:gridCol w="2362200"/>
              </a:tblGrid>
              <a:tr h="370840">
                <a:tc>
                  <a:txBody>
                    <a:bodyPr/>
                    <a:lstStyle/>
                    <a:p>
                      <a:pPr algn="ctr"/>
                      <a:r>
                        <a:rPr lang="en-US" dirty="0" smtClean="0"/>
                        <a:t>CRITERIA</a:t>
                      </a:r>
                      <a:endParaRPr lang="en-US" dirty="0"/>
                    </a:p>
                  </a:txBody>
                  <a:tcPr/>
                </a:tc>
                <a:tc>
                  <a:txBody>
                    <a:bodyPr/>
                    <a:lstStyle/>
                    <a:p>
                      <a:pPr algn="ctr"/>
                      <a:r>
                        <a:rPr lang="en-US" dirty="0" smtClean="0"/>
                        <a:t>JUDGMENT</a:t>
                      </a:r>
                      <a:endParaRPr lang="en-US" dirty="0"/>
                    </a:p>
                  </a:txBody>
                  <a:tcPr/>
                </a:tc>
              </a:tr>
              <a:tr h="370840">
                <a:tc>
                  <a:txBody>
                    <a:bodyPr/>
                    <a:lstStyle/>
                    <a:p>
                      <a:r>
                        <a:rPr lang="en-US" dirty="0" smtClean="0"/>
                        <a:t>Is there a problem priority?</a:t>
                      </a:r>
                      <a:endParaRPr lang="en-US" dirty="0"/>
                    </a:p>
                  </a:txBody>
                  <a:tcPr/>
                </a:tc>
                <a:tc>
                  <a:txBody>
                    <a:bodyPr/>
                    <a:lstStyle/>
                    <a:p>
                      <a:r>
                        <a:rPr lang="en-US" dirty="0" smtClean="0"/>
                        <a:t>Yes</a:t>
                      </a:r>
                      <a:endParaRPr lang="en-US" dirty="0"/>
                    </a:p>
                  </a:txBody>
                  <a:tcPr/>
                </a:tc>
              </a:tr>
              <a:tr h="370840">
                <a:tc>
                  <a:txBody>
                    <a:bodyPr/>
                    <a:lstStyle/>
                    <a:p>
                      <a:r>
                        <a:rPr lang="en-US" dirty="0" smtClean="0"/>
                        <a:t>Is there important uncertainty about how much people</a:t>
                      </a:r>
                      <a:r>
                        <a:rPr lang="en-US" baseline="0" dirty="0" smtClean="0"/>
                        <a:t> value the main outcome?</a:t>
                      </a:r>
                      <a:endParaRPr lang="en-US" dirty="0"/>
                    </a:p>
                  </a:txBody>
                  <a:tcPr/>
                </a:tc>
                <a:tc>
                  <a:txBody>
                    <a:bodyPr/>
                    <a:lstStyle/>
                    <a:p>
                      <a:r>
                        <a:rPr lang="en-US" dirty="0" smtClean="0"/>
                        <a:t>No</a:t>
                      </a:r>
                      <a:endParaRPr lang="en-US" dirty="0"/>
                    </a:p>
                  </a:txBody>
                  <a:tcPr/>
                </a:tc>
              </a:tr>
              <a:tr h="370840">
                <a:tc>
                  <a:txBody>
                    <a:bodyPr/>
                    <a:lstStyle/>
                    <a:p>
                      <a:r>
                        <a:rPr lang="en-US" dirty="0" smtClean="0"/>
                        <a:t>What is the overall certainty of</a:t>
                      </a:r>
                      <a:r>
                        <a:rPr lang="en-US" baseline="0" dirty="0" smtClean="0"/>
                        <a:t> evidence for benefits and harms?</a:t>
                      </a:r>
                      <a:endParaRPr lang="en-US" dirty="0"/>
                    </a:p>
                  </a:txBody>
                  <a:tcPr/>
                </a:tc>
                <a:tc>
                  <a:txBody>
                    <a:bodyPr/>
                    <a:lstStyle/>
                    <a:p>
                      <a:r>
                        <a:rPr lang="en-US" dirty="0" smtClean="0"/>
                        <a:t>Moderate</a:t>
                      </a:r>
                      <a:endParaRPr lang="en-US" dirty="0"/>
                    </a:p>
                  </a:txBody>
                  <a:tcPr/>
                </a:tc>
              </a:tr>
              <a:tr h="370840">
                <a:tc>
                  <a:txBody>
                    <a:bodyPr/>
                    <a:lstStyle/>
                    <a:p>
                      <a:r>
                        <a:rPr lang="en-US" dirty="0" smtClean="0"/>
                        <a:t>Are the desirable anticipated effects large?</a:t>
                      </a:r>
                      <a:endParaRPr lang="en-US" dirty="0"/>
                    </a:p>
                  </a:txBody>
                  <a:tcPr/>
                </a:tc>
                <a:tc>
                  <a:txBody>
                    <a:bodyPr/>
                    <a:lstStyle/>
                    <a:p>
                      <a:r>
                        <a:rPr lang="en-US" dirty="0" smtClean="0"/>
                        <a:t>Probably</a:t>
                      </a:r>
                      <a:r>
                        <a:rPr lang="en-US" baseline="0" dirty="0" smtClean="0"/>
                        <a:t> yes</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the undesirable anticipated effects small?</a:t>
                      </a:r>
                    </a:p>
                  </a:txBody>
                  <a:tcPr/>
                </a:tc>
                <a:tc>
                  <a:txBody>
                    <a:bodyPr/>
                    <a:lstStyle/>
                    <a:p>
                      <a:r>
                        <a:rPr lang="en-US" dirty="0" smtClean="0"/>
                        <a:t>Yes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the desirable effects large relative</a:t>
                      </a:r>
                      <a:r>
                        <a:rPr lang="en-US" baseline="0" dirty="0" smtClean="0"/>
                        <a:t> to </a:t>
                      </a:r>
                      <a:r>
                        <a:rPr lang="en-US" dirty="0" smtClean="0"/>
                        <a:t>undesirable anticipated effects small?</a:t>
                      </a:r>
                    </a:p>
                  </a:txBody>
                  <a:tcPr/>
                </a:tc>
                <a:tc>
                  <a:txBody>
                    <a:bodyPr/>
                    <a:lstStyle/>
                    <a:p>
                      <a:r>
                        <a:rPr lang="en-US" dirty="0" smtClean="0"/>
                        <a:t>Yes</a:t>
                      </a:r>
                      <a:endParaRPr lang="en-US" dirty="0"/>
                    </a:p>
                  </a:txBody>
                  <a:tcPr/>
                </a:tc>
              </a:tr>
              <a:tr h="370840">
                <a:tc>
                  <a:txBody>
                    <a:bodyPr/>
                    <a:lstStyle/>
                    <a:p>
                      <a:r>
                        <a:rPr lang="en-US" dirty="0" smtClean="0"/>
                        <a:t>Are the resources required small?</a:t>
                      </a:r>
                      <a:endParaRPr lang="en-US" dirty="0"/>
                    </a:p>
                  </a:txBody>
                  <a:tcPr/>
                </a:tc>
                <a:tc>
                  <a:txBody>
                    <a:bodyPr/>
                    <a:lstStyle/>
                    <a:p>
                      <a:r>
                        <a:rPr lang="en-US" dirty="0" smtClean="0"/>
                        <a:t>Yes</a:t>
                      </a:r>
                      <a:endParaRPr lang="en-US" dirty="0"/>
                    </a:p>
                  </a:txBody>
                  <a:tcPr/>
                </a:tc>
              </a:tr>
              <a:tr h="370840">
                <a:tc>
                  <a:txBody>
                    <a:bodyPr/>
                    <a:lstStyle/>
                    <a:p>
                      <a:r>
                        <a:rPr lang="en-US" dirty="0" smtClean="0"/>
                        <a:t>Is the incremental</a:t>
                      </a:r>
                      <a:r>
                        <a:rPr lang="en-US" baseline="0" dirty="0" smtClean="0"/>
                        <a:t> cost small relative to the net benefits?</a:t>
                      </a:r>
                      <a:endParaRPr lang="en-US" dirty="0"/>
                    </a:p>
                  </a:txBody>
                  <a:tcPr/>
                </a:tc>
                <a:tc>
                  <a:txBody>
                    <a:bodyPr/>
                    <a:lstStyle/>
                    <a:p>
                      <a:r>
                        <a:rPr lang="en-US" dirty="0" smtClean="0"/>
                        <a:t>Yes</a:t>
                      </a:r>
                      <a:endParaRPr lang="en-US" dirty="0"/>
                    </a:p>
                  </a:txBody>
                  <a:tcPr/>
                </a:tc>
              </a:tr>
              <a:tr h="370840">
                <a:tc>
                  <a:txBody>
                    <a:bodyPr/>
                    <a:lstStyle/>
                    <a:p>
                      <a:r>
                        <a:rPr lang="en-US" dirty="0" smtClean="0"/>
                        <a:t>What would be the</a:t>
                      </a:r>
                      <a:r>
                        <a:rPr lang="en-US" baseline="0" dirty="0" smtClean="0"/>
                        <a:t> impact on health inequalities?</a:t>
                      </a:r>
                      <a:endParaRPr lang="en-US" dirty="0"/>
                    </a:p>
                  </a:txBody>
                  <a:tcPr/>
                </a:tc>
                <a:tc>
                  <a:txBody>
                    <a:bodyPr/>
                    <a:lstStyle/>
                    <a:p>
                      <a:r>
                        <a:rPr lang="en-US" dirty="0" smtClean="0"/>
                        <a:t>Probably reduced</a:t>
                      </a:r>
                      <a:endParaRPr lang="en-US" dirty="0"/>
                    </a:p>
                  </a:txBody>
                  <a:tcPr/>
                </a:tc>
              </a:tr>
              <a:tr h="370840">
                <a:tc>
                  <a:txBody>
                    <a:bodyPr/>
                    <a:lstStyle/>
                    <a:p>
                      <a:r>
                        <a:rPr lang="en-US" dirty="0" smtClean="0"/>
                        <a:t>Is the option </a:t>
                      </a:r>
                      <a:r>
                        <a:rPr lang="en-US" dirty="0" err="1" smtClean="0"/>
                        <a:t>acceptabe</a:t>
                      </a:r>
                      <a:r>
                        <a:rPr lang="en-US" dirty="0" smtClean="0"/>
                        <a:t> to key stakeholders?</a:t>
                      </a:r>
                      <a:endParaRPr lang="en-US" dirty="0"/>
                    </a:p>
                  </a:txBody>
                  <a:tcPr/>
                </a:tc>
                <a:tc>
                  <a:txBody>
                    <a:bodyPr/>
                    <a:lstStyle/>
                    <a:p>
                      <a:r>
                        <a:rPr lang="en-US" dirty="0" smtClean="0"/>
                        <a:t>Probably yes</a:t>
                      </a:r>
                      <a:endParaRPr lang="en-US" dirty="0"/>
                    </a:p>
                  </a:txBody>
                  <a:tcPr/>
                </a:tc>
              </a:tr>
              <a:tr h="370840">
                <a:tc>
                  <a:txBody>
                    <a:bodyPr/>
                    <a:lstStyle/>
                    <a:p>
                      <a:r>
                        <a:rPr lang="en-US" dirty="0" smtClean="0"/>
                        <a:t>Is the option feasible to implement?</a:t>
                      </a:r>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val="2166261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762625"/>
          </a:xfrm>
          <a:prstGeom prst="rect">
            <a:avLst/>
          </a:prstGeom>
        </p:spPr>
      </p:pic>
    </p:spTree>
    <p:extLst>
      <p:ext uri="{BB962C8B-B14F-4D97-AF65-F5344CB8AC3E}">
        <p14:creationId xmlns:p14="http://schemas.microsoft.com/office/powerpoint/2010/main" val="1756572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5800"/>
            <a:ext cx="9144000" cy="4928681"/>
          </a:xfrm>
          <a:prstGeom prst="rect">
            <a:avLst/>
          </a:prstGeom>
        </p:spPr>
      </p:pic>
    </p:spTree>
    <p:extLst>
      <p:ext uri="{BB962C8B-B14F-4D97-AF65-F5344CB8AC3E}">
        <p14:creationId xmlns:p14="http://schemas.microsoft.com/office/powerpoint/2010/main" val="4177830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762000" y="333375"/>
            <a:ext cx="7696200" cy="1062038"/>
          </a:xfrm>
          <a:solidFill>
            <a:srgbClr val="C5E0B4"/>
          </a:solidFill>
        </p:spPr>
        <p:txBody>
          <a:bodyPr>
            <a:normAutofit/>
          </a:bodyPr>
          <a:lstStyle/>
          <a:p>
            <a:pPr eaLnBrk="1" hangingPunct="1"/>
            <a:r>
              <a:rPr lang="it-IT" sz="4800" dirty="0" smtClean="0">
                <a:ln w="11430"/>
                <a:latin typeface="Arial" panose="020B0604020202020204" pitchFamily="34" charset="0"/>
                <a:cs typeface="Arial" panose="020B0604020202020204" pitchFamily="34" charset="0"/>
              </a:rPr>
              <a:t>What are Guidelines?</a:t>
            </a:r>
            <a:endParaRPr lang="it-IT" dirty="0">
              <a:solidFill>
                <a:srgbClr val="800000"/>
              </a:solidFill>
              <a:latin typeface="Arial" panose="020B0604020202020204" pitchFamily="34" charset="0"/>
              <a:cs typeface="Arial" panose="020B0604020202020204" pitchFamily="34" charset="0"/>
            </a:endParaRPr>
          </a:p>
        </p:txBody>
      </p:sp>
      <p:sp>
        <p:nvSpPr>
          <p:cNvPr id="25602" name="Rectangle 3"/>
          <p:cNvSpPr>
            <a:spLocks noGrp="1" noChangeArrowheads="1"/>
          </p:cNvSpPr>
          <p:nvPr>
            <p:ph type="body" idx="1"/>
          </p:nvPr>
        </p:nvSpPr>
        <p:spPr>
          <a:xfrm>
            <a:off x="615950" y="1773238"/>
            <a:ext cx="7916863" cy="4729162"/>
          </a:xfrm>
        </p:spPr>
        <p:txBody>
          <a:bodyPr>
            <a:normAutofit fontScale="92500" lnSpcReduction="10000"/>
          </a:bodyPr>
          <a:lstStyle/>
          <a:p>
            <a:pPr marL="0" indent="0" eaLnBrk="1" hangingPunct="1">
              <a:lnSpc>
                <a:spcPct val="90000"/>
              </a:lnSpc>
              <a:buNone/>
            </a:pPr>
            <a:r>
              <a:rPr lang="it-IT" sz="2800" dirty="0">
                <a:latin typeface="Arial" panose="020B0604020202020204" pitchFamily="34" charset="0"/>
                <a:cs typeface="Arial" panose="020B0604020202020204" pitchFamily="34" charset="0"/>
              </a:rPr>
              <a:t>"Guidelines are </a:t>
            </a:r>
            <a:r>
              <a:rPr lang="it-IT" sz="2800" b="1" dirty="0">
                <a:solidFill>
                  <a:srgbClr val="FF0000"/>
                </a:solidFill>
                <a:latin typeface="Arial" panose="020B0604020202020204" pitchFamily="34" charset="0"/>
                <a:cs typeface="Arial" panose="020B0604020202020204" pitchFamily="34" charset="0"/>
              </a:rPr>
              <a:t>recommendations</a:t>
            </a:r>
            <a:r>
              <a:rPr lang="it-IT" sz="2800" dirty="0">
                <a:latin typeface="Arial" panose="020B0604020202020204" pitchFamily="34" charset="0"/>
                <a:cs typeface="Arial" panose="020B0604020202020204" pitchFamily="34" charset="0"/>
              </a:rPr>
              <a:t> intended to assist providers and recipients of health care and other stakeholders to make </a:t>
            </a:r>
            <a:r>
              <a:rPr lang="it-IT" sz="2800" b="1" dirty="0" err="1">
                <a:solidFill>
                  <a:srgbClr val="FF0000"/>
                </a:solidFill>
                <a:latin typeface="Arial" panose="020B0604020202020204" pitchFamily="34" charset="0"/>
                <a:cs typeface="Arial" panose="020B0604020202020204" pitchFamily="34" charset="0"/>
              </a:rPr>
              <a:t>informed</a:t>
            </a:r>
            <a:r>
              <a:rPr lang="it-IT" sz="2800" b="1" dirty="0">
                <a:solidFill>
                  <a:srgbClr val="FF0000"/>
                </a:solidFill>
                <a:latin typeface="Arial" panose="020B0604020202020204" pitchFamily="34" charset="0"/>
                <a:cs typeface="Arial" panose="020B0604020202020204" pitchFamily="34" charset="0"/>
              </a:rPr>
              <a:t> </a:t>
            </a:r>
            <a:r>
              <a:rPr lang="it-IT" sz="2800" b="1" dirty="0" err="1" smtClean="0">
                <a:solidFill>
                  <a:srgbClr val="FF0000"/>
                </a:solidFill>
                <a:latin typeface="Arial" panose="020B0604020202020204" pitchFamily="34" charset="0"/>
                <a:cs typeface="Arial" panose="020B0604020202020204" pitchFamily="34" charset="0"/>
              </a:rPr>
              <a:t>decisions</a:t>
            </a:r>
            <a:r>
              <a:rPr lang="it-IT" sz="2800" dirty="0" smtClean="0">
                <a:latin typeface="Arial" panose="020B0604020202020204" pitchFamily="34" charset="0"/>
                <a:cs typeface="Arial" panose="020B0604020202020204" pitchFamily="34" charset="0"/>
              </a:rPr>
              <a:t>.</a:t>
            </a:r>
          </a:p>
          <a:p>
            <a:pPr marL="0" indent="0" eaLnBrk="1" hangingPunct="1">
              <a:lnSpc>
                <a:spcPct val="90000"/>
              </a:lnSpc>
              <a:buNone/>
            </a:pPr>
            <a:endParaRPr lang="it-IT" sz="2800" dirty="0" smtClean="0">
              <a:latin typeface="Arial" panose="020B0604020202020204" pitchFamily="34" charset="0"/>
              <a:cs typeface="Arial" panose="020B0604020202020204" pitchFamily="34" charset="0"/>
            </a:endParaRPr>
          </a:p>
          <a:p>
            <a:pPr marL="0" indent="0" eaLnBrk="1" hangingPunct="1">
              <a:lnSpc>
                <a:spcPct val="90000"/>
              </a:lnSpc>
              <a:buNone/>
            </a:pPr>
            <a:r>
              <a:rPr lang="it-IT" sz="2800" dirty="0" err="1" smtClean="0">
                <a:latin typeface="Arial" panose="020B0604020202020204" pitchFamily="34" charset="0"/>
                <a:cs typeface="Arial" panose="020B0604020202020204" pitchFamily="34" charset="0"/>
              </a:rPr>
              <a:t>Recommendations</a:t>
            </a:r>
            <a:r>
              <a:rPr lang="it-IT" sz="2800" dirty="0" smtClean="0">
                <a:latin typeface="Arial" panose="020B0604020202020204" pitchFamily="34" charset="0"/>
                <a:cs typeface="Arial" panose="020B0604020202020204" pitchFamily="34" charset="0"/>
              </a:rPr>
              <a:t> </a:t>
            </a:r>
            <a:r>
              <a:rPr lang="it-IT" sz="2800" dirty="0">
                <a:latin typeface="Arial" panose="020B0604020202020204" pitchFamily="34" charset="0"/>
                <a:cs typeface="Arial" panose="020B0604020202020204" pitchFamily="34" charset="0"/>
              </a:rPr>
              <a:t>may relate </a:t>
            </a:r>
            <a:r>
              <a:rPr lang="it-IT" sz="2800" dirty="0" smtClean="0">
                <a:latin typeface="Arial" panose="020B0604020202020204" pitchFamily="34" charset="0"/>
                <a:cs typeface="Arial" panose="020B0604020202020204" pitchFamily="34" charset="0"/>
              </a:rPr>
              <a:t>to</a:t>
            </a:r>
          </a:p>
          <a:p>
            <a:pPr eaLnBrk="1" hangingPunct="1">
              <a:lnSpc>
                <a:spcPct val="90000"/>
              </a:lnSpc>
              <a:buFontTx/>
              <a:buChar char="-"/>
            </a:pPr>
            <a:r>
              <a:rPr lang="it-IT" sz="2800" dirty="0" err="1" smtClean="0">
                <a:latin typeface="Arial" panose="020B0604020202020204" pitchFamily="34" charset="0"/>
                <a:cs typeface="Arial" panose="020B0604020202020204" pitchFamily="34" charset="0"/>
              </a:rPr>
              <a:t>clinical</a:t>
            </a:r>
            <a:r>
              <a:rPr lang="it-IT" sz="2800" dirty="0" smtClean="0">
                <a:latin typeface="Arial" panose="020B0604020202020204" pitchFamily="34" charset="0"/>
                <a:cs typeface="Arial" panose="020B0604020202020204" pitchFamily="34" charset="0"/>
              </a:rPr>
              <a:t> </a:t>
            </a:r>
            <a:r>
              <a:rPr lang="it-IT" sz="2800" dirty="0" err="1">
                <a:latin typeface="Arial" panose="020B0604020202020204" pitchFamily="34" charset="0"/>
                <a:cs typeface="Arial" panose="020B0604020202020204" pitchFamily="34" charset="0"/>
              </a:rPr>
              <a:t>interventions</a:t>
            </a:r>
            <a:r>
              <a:rPr lang="it-IT" sz="2800" dirty="0" smtClean="0">
                <a:latin typeface="Arial" panose="020B0604020202020204" pitchFamily="34" charset="0"/>
                <a:cs typeface="Arial" panose="020B0604020202020204" pitchFamily="34" charset="0"/>
              </a:rPr>
              <a:t>,</a:t>
            </a:r>
          </a:p>
          <a:p>
            <a:pPr eaLnBrk="1" hangingPunct="1">
              <a:lnSpc>
                <a:spcPct val="90000"/>
              </a:lnSpc>
              <a:buFontTx/>
              <a:buChar char="-"/>
            </a:pPr>
            <a:r>
              <a:rPr lang="it-IT" sz="2800" dirty="0" smtClean="0">
                <a:latin typeface="Arial" panose="020B0604020202020204" pitchFamily="34" charset="0"/>
                <a:cs typeface="Arial" panose="020B0604020202020204" pitchFamily="34" charset="0"/>
              </a:rPr>
              <a:t>public </a:t>
            </a:r>
            <a:r>
              <a:rPr lang="it-IT" sz="2800" dirty="0">
                <a:latin typeface="Arial" panose="020B0604020202020204" pitchFamily="34" charset="0"/>
                <a:cs typeface="Arial" panose="020B0604020202020204" pitchFamily="34" charset="0"/>
              </a:rPr>
              <a:t>health activities, </a:t>
            </a:r>
            <a:r>
              <a:rPr lang="it-IT" sz="2800" dirty="0" smtClean="0">
                <a:latin typeface="Arial" panose="020B0604020202020204" pitchFamily="34" charset="0"/>
                <a:cs typeface="Arial" panose="020B0604020202020204" pitchFamily="34" charset="0"/>
              </a:rPr>
              <a:t>or</a:t>
            </a:r>
          </a:p>
          <a:p>
            <a:pPr>
              <a:buFontTx/>
              <a:buChar char="-"/>
            </a:pPr>
            <a:r>
              <a:rPr lang="it-IT" sz="2800" dirty="0" err="1" smtClean="0">
                <a:latin typeface="Arial" panose="020B0604020202020204" pitchFamily="34" charset="0"/>
                <a:cs typeface="Arial" panose="020B0604020202020204" pitchFamily="34" charset="0"/>
              </a:rPr>
              <a:t>government</a:t>
            </a:r>
            <a:r>
              <a:rPr lang="it-IT" sz="2800" dirty="0" smtClean="0">
                <a:latin typeface="Arial" panose="020B0604020202020204" pitchFamily="34" charset="0"/>
                <a:cs typeface="Arial" panose="020B0604020202020204" pitchFamily="34" charset="0"/>
              </a:rPr>
              <a:t> </a:t>
            </a:r>
            <a:r>
              <a:rPr lang="it-IT" sz="2800" dirty="0">
                <a:latin typeface="Arial" panose="020B0604020202020204" pitchFamily="34" charset="0"/>
                <a:cs typeface="Arial" panose="020B0604020202020204" pitchFamily="34" charset="0"/>
              </a:rPr>
              <a:t>policies." </a:t>
            </a:r>
            <a:r>
              <a:rPr lang="it-IT" sz="2800" dirty="0" smtClean="0">
                <a:latin typeface="Arial" panose="020B0604020202020204" pitchFamily="34" charset="0"/>
                <a:cs typeface="Arial" panose="020B0604020202020204" pitchFamily="34" charset="0"/>
              </a:rPr>
              <a:t>			</a:t>
            </a:r>
          </a:p>
          <a:p>
            <a:pPr>
              <a:buFontTx/>
              <a:buChar char="-"/>
            </a:pPr>
            <a:endParaRPr lang="it-IT" sz="2200" dirty="0" smtClean="0">
              <a:latin typeface="Arial" panose="020B0604020202020204" pitchFamily="34" charset="0"/>
              <a:cs typeface="Arial" panose="020B0604020202020204" pitchFamily="34" charset="0"/>
            </a:endParaRPr>
          </a:p>
          <a:p>
            <a:pPr>
              <a:buFontTx/>
              <a:buChar char="-"/>
            </a:pPr>
            <a:endParaRPr lang="it-IT" sz="2200" dirty="0">
              <a:latin typeface="Arial" panose="020B0604020202020204" pitchFamily="34" charset="0"/>
              <a:cs typeface="Arial" panose="020B0604020202020204" pitchFamily="34" charset="0"/>
            </a:endParaRPr>
          </a:p>
          <a:p>
            <a:pPr marL="0" indent="0">
              <a:buNone/>
            </a:pPr>
            <a:r>
              <a:rPr lang="it-IT" sz="2200" dirty="0" smtClean="0">
                <a:latin typeface="Arial" panose="020B0604020202020204" pitchFamily="34" charset="0"/>
                <a:cs typeface="Arial" panose="020B0604020202020204" pitchFamily="34" charset="0"/>
              </a:rPr>
              <a:t>						WHO </a:t>
            </a:r>
            <a:r>
              <a:rPr lang="it-IT" sz="2200" dirty="0">
                <a:latin typeface="Arial" panose="020B0604020202020204" pitchFamily="34" charset="0"/>
                <a:cs typeface="Arial" panose="020B0604020202020204" pitchFamily="34" charset="0"/>
              </a:rPr>
              <a:t>2003, 2007 </a:t>
            </a:r>
          </a:p>
          <a:p>
            <a:pPr eaLnBrk="1" hangingPunct="1">
              <a:lnSpc>
                <a:spcPct val="90000"/>
              </a:lnSpc>
              <a:buFontTx/>
              <a:buChar char="-"/>
            </a:pPr>
            <a:endParaRPr lang="it-IT" sz="2800" dirty="0">
              <a:latin typeface="Arial" panose="020B0604020202020204" pitchFamily="34" charset="0"/>
              <a:cs typeface="Arial" panose="020B0604020202020204" pitchFamily="34" charset="0"/>
            </a:endParaRPr>
          </a:p>
          <a:p>
            <a:pPr eaLnBrk="1" hangingPunct="1">
              <a:lnSpc>
                <a:spcPct val="90000"/>
              </a:lnSpc>
            </a:pPr>
            <a:endParaRPr lang="it-IT" sz="2800" dirty="0">
              <a:latin typeface="Arial" panose="020B0604020202020204" pitchFamily="34" charset="0"/>
              <a:cs typeface="Arial" panose="020B0604020202020204" pitchFamily="34" charset="0"/>
            </a:endParaRPr>
          </a:p>
          <a:p>
            <a:pPr eaLnBrk="1" hangingPunct="1">
              <a:lnSpc>
                <a:spcPct val="90000"/>
              </a:lnSpc>
            </a:pPr>
            <a:endParaRPr lang="it-IT" dirty="0">
              <a:latin typeface="Arial" panose="020B0604020202020204" pitchFamily="34" charset="0"/>
              <a:cs typeface="Arial" panose="020B0604020202020204" pitchFamily="34" charset="0"/>
            </a:endParaRPr>
          </a:p>
          <a:p>
            <a:pPr eaLnBrk="1" hangingPunct="1">
              <a:lnSpc>
                <a:spcPct val="90000"/>
              </a:lnSpc>
            </a:pPr>
            <a:endParaRPr lang="it-IT" sz="1800" dirty="0">
              <a:latin typeface="Arial" panose="020B0604020202020204" pitchFamily="34" charset="0"/>
              <a:cs typeface="Arial" panose="020B0604020202020204" pitchFamily="34" charset="0"/>
            </a:endParaRPr>
          </a:p>
          <a:p>
            <a:pPr eaLnBrk="1" hangingPunct="1">
              <a:lnSpc>
                <a:spcPct val="90000"/>
              </a:lnSpc>
            </a:pP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98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0"/>
            <a:ext cx="9144000" cy="6112343"/>
          </a:xfrm>
          <a:prstGeom prst="rect">
            <a:avLst/>
          </a:prstGeom>
        </p:spPr>
      </p:pic>
    </p:spTree>
    <p:extLst>
      <p:ext uri="{BB962C8B-B14F-4D97-AF65-F5344CB8AC3E}">
        <p14:creationId xmlns:p14="http://schemas.microsoft.com/office/powerpoint/2010/main" val="1871167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1074"/>
          </a:xfrm>
          <a:solidFill>
            <a:schemeClr val="accent1">
              <a:lumMod val="40000"/>
              <a:lumOff val="60000"/>
            </a:schemeClr>
          </a:solidFill>
        </p:spPr>
        <p:txBody>
          <a:bodyPr/>
          <a:lstStyle/>
          <a:p>
            <a:pPr algn="ctr"/>
            <a:r>
              <a:rPr lang="en-US" dirty="0" smtClean="0"/>
              <a:t>Evidence to Recommendations</a:t>
            </a:r>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527641241"/>
              </p:ext>
            </p:extLst>
          </p:nvPr>
        </p:nvGraphicFramePr>
        <p:xfrm>
          <a:off x="292100" y="1473200"/>
          <a:ext cx="8686800" cy="5008880"/>
        </p:xfrm>
        <a:graphic>
          <a:graphicData uri="http://schemas.openxmlformats.org/drawingml/2006/table">
            <a:tbl>
              <a:tblPr firstRow="1" bandRow="1">
                <a:tableStyleId>{5C22544A-7EE6-4342-B048-85BDC9FD1C3A}</a:tableStyleId>
              </a:tblPr>
              <a:tblGrid>
                <a:gridCol w="6324600"/>
                <a:gridCol w="2362200"/>
              </a:tblGrid>
              <a:tr h="370840">
                <a:tc>
                  <a:txBody>
                    <a:bodyPr/>
                    <a:lstStyle/>
                    <a:p>
                      <a:pPr algn="ctr"/>
                      <a:r>
                        <a:rPr lang="en-US" dirty="0" smtClean="0"/>
                        <a:t>CRITERIA</a:t>
                      </a:r>
                      <a:endParaRPr lang="en-US" dirty="0"/>
                    </a:p>
                  </a:txBody>
                  <a:tcPr/>
                </a:tc>
                <a:tc>
                  <a:txBody>
                    <a:bodyPr/>
                    <a:lstStyle/>
                    <a:p>
                      <a:pPr algn="ctr"/>
                      <a:r>
                        <a:rPr lang="en-US" dirty="0" smtClean="0"/>
                        <a:t>JUDGMENT</a:t>
                      </a:r>
                      <a:endParaRPr lang="en-US" dirty="0"/>
                    </a:p>
                  </a:txBody>
                  <a:tcPr/>
                </a:tc>
              </a:tr>
              <a:tr h="370840">
                <a:tc>
                  <a:txBody>
                    <a:bodyPr/>
                    <a:lstStyle/>
                    <a:p>
                      <a:r>
                        <a:rPr lang="en-US" dirty="0" smtClean="0"/>
                        <a:t>Is there a problem priority?</a:t>
                      </a:r>
                      <a:endParaRPr lang="en-US" dirty="0"/>
                    </a:p>
                  </a:txBody>
                  <a:tcPr/>
                </a:tc>
                <a:tc>
                  <a:txBody>
                    <a:bodyPr/>
                    <a:lstStyle/>
                    <a:p>
                      <a:r>
                        <a:rPr lang="en-US" dirty="0" smtClean="0"/>
                        <a:t>Yes</a:t>
                      </a:r>
                      <a:endParaRPr lang="en-US" dirty="0"/>
                    </a:p>
                  </a:txBody>
                  <a:tcPr/>
                </a:tc>
              </a:tr>
              <a:tr h="370840">
                <a:tc>
                  <a:txBody>
                    <a:bodyPr/>
                    <a:lstStyle/>
                    <a:p>
                      <a:r>
                        <a:rPr lang="en-US" dirty="0" smtClean="0"/>
                        <a:t>Is there important uncertainty about how much people</a:t>
                      </a:r>
                      <a:r>
                        <a:rPr lang="en-US" baseline="0" dirty="0" smtClean="0"/>
                        <a:t> value the main outcome?</a:t>
                      </a:r>
                      <a:endParaRPr lang="en-US" dirty="0"/>
                    </a:p>
                  </a:txBody>
                  <a:tcPr/>
                </a:tc>
                <a:tc>
                  <a:txBody>
                    <a:bodyPr/>
                    <a:lstStyle/>
                    <a:p>
                      <a:r>
                        <a:rPr lang="en-US" dirty="0" smtClean="0"/>
                        <a:t>No</a:t>
                      </a:r>
                      <a:endParaRPr lang="en-US" dirty="0"/>
                    </a:p>
                  </a:txBody>
                  <a:tcPr/>
                </a:tc>
              </a:tr>
              <a:tr h="370840">
                <a:tc>
                  <a:txBody>
                    <a:bodyPr/>
                    <a:lstStyle/>
                    <a:p>
                      <a:r>
                        <a:rPr lang="en-US" dirty="0" smtClean="0"/>
                        <a:t>What is the overall certainty of</a:t>
                      </a:r>
                      <a:r>
                        <a:rPr lang="en-US" baseline="0" dirty="0" smtClean="0"/>
                        <a:t> evidence for benefits and harms?</a:t>
                      </a:r>
                      <a:endParaRPr lang="en-US" dirty="0"/>
                    </a:p>
                  </a:txBody>
                  <a:tcPr/>
                </a:tc>
                <a:tc>
                  <a:txBody>
                    <a:bodyPr/>
                    <a:lstStyle/>
                    <a:p>
                      <a:r>
                        <a:rPr lang="en-US" dirty="0" smtClean="0"/>
                        <a:t>Moderate</a:t>
                      </a:r>
                      <a:endParaRPr lang="en-US" dirty="0"/>
                    </a:p>
                  </a:txBody>
                  <a:tcPr/>
                </a:tc>
              </a:tr>
              <a:tr h="370840">
                <a:tc>
                  <a:txBody>
                    <a:bodyPr/>
                    <a:lstStyle/>
                    <a:p>
                      <a:r>
                        <a:rPr lang="en-US" dirty="0" smtClean="0"/>
                        <a:t>Are the desirable anticipated effects large?</a:t>
                      </a:r>
                      <a:endParaRPr lang="en-US" dirty="0"/>
                    </a:p>
                  </a:txBody>
                  <a:tcPr/>
                </a:tc>
                <a:tc>
                  <a:txBody>
                    <a:bodyPr/>
                    <a:lstStyle/>
                    <a:p>
                      <a:r>
                        <a:rPr lang="en-US" dirty="0" smtClean="0"/>
                        <a:t>Probably</a:t>
                      </a:r>
                      <a:r>
                        <a:rPr lang="en-US" baseline="0" dirty="0" smtClean="0"/>
                        <a:t> yes</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the undesirable anticipated effects small?</a:t>
                      </a:r>
                    </a:p>
                  </a:txBody>
                  <a:tcPr/>
                </a:tc>
                <a:tc>
                  <a:txBody>
                    <a:bodyPr/>
                    <a:lstStyle/>
                    <a:p>
                      <a:r>
                        <a:rPr lang="en-US" dirty="0" smtClean="0"/>
                        <a:t>Yes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the desirable effects large relative</a:t>
                      </a:r>
                      <a:r>
                        <a:rPr lang="en-US" baseline="0" dirty="0" smtClean="0"/>
                        <a:t> to </a:t>
                      </a:r>
                      <a:r>
                        <a:rPr lang="en-US" dirty="0" smtClean="0"/>
                        <a:t>undesirable anticipated effects small?</a:t>
                      </a:r>
                    </a:p>
                  </a:txBody>
                  <a:tcPr/>
                </a:tc>
                <a:tc>
                  <a:txBody>
                    <a:bodyPr/>
                    <a:lstStyle/>
                    <a:p>
                      <a:r>
                        <a:rPr lang="en-US" dirty="0" smtClean="0"/>
                        <a:t>Yes</a:t>
                      </a:r>
                      <a:endParaRPr lang="en-US" dirty="0"/>
                    </a:p>
                  </a:txBody>
                  <a:tcPr/>
                </a:tc>
              </a:tr>
              <a:tr h="370840">
                <a:tc>
                  <a:txBody>
                    <a:bodyPr/>
                    <a:lstStyle/>
                    <a:p>
                      <a:r>
                        <a:rPr lang="en-US" dirty="0" smtClean="0"/>
                        <a:t>Are the resources required small?</a:t>
                      </a:r>
                      <a:endParaRPr lang="en-US" dirty="0"/>
                    </a:p>
                  </a:txBody>
                  <a:tcPr/>
                </a:tc>
                <a:tc>
                  <a:txBody>
                    <a:bodyPr/>
                    <a:lstStyle/>
                    <a:p>
                      <a:r>
                        <a:rPr lang="en-US" dirty="0" smtClean="0"/>
                        <a:t>Yes</a:t>
                      </a:r>
                      <a:endParaRPr lang="en-US" dirty="0"/>
                    </a:p>
                  </a:txBody>
                  <a:tcPr/>
                </a:tc>
              </a:tr>
              <a:tr h="370840">
                <a:tc>
                  <a:txBody>
                    <a:bodyPr/>
                    <a:lstStyle/>
                    <a:p>
                      <a:r>
                        <a:rPr lang="en-US" dirty="0" smtClean="0"/>
                        <a:t>Is the incremental</a:t>
                      </a:r>
                      <a:r>
                        <a:rPr lang="en-US" baseline="0" dirty="0" smtClean="0"/>
                        <a:t> cost small relative to the net benefits?</a:t>
                      </a:r>
                      <a:endParaRPr lang="en-US" dirty="0"/>
                    </a:p>
                  </a:txBody>
                  <a:tcPr/>
                </a:tc>
                <a:tc>
                  <a:txBody>
                    <a:bodyPr/>
                    <a:lstStyle/>
                    <a:p>
                      <a:r>
                        <a:rPr lang="en-US" dirty="0" smtClean="0"/>
                        <a:t>Yes</a:t>
                      </a:r>
                      <a:endParaRPr lang="en-US" dirty="0"/>
                    </a:p>
                  </a:txBody>
                  <a:tcPr/>
                </a:tc>
              </a:tr>
              <a:tr h="370840">
                <a:tc>
                  <a:txBody>
                    <a:bodyPr/>
                    <a:lstStyle/>
                    <a:p>
                      <a:r>
                        <a:rPr lang="en-US" dirty="0" smtClean="0"/>
                        <a:t>What would be the</a:t>
                      </a:r>
                      <a:r>
                        <a:rPr lang="en-US" baseline="0" dirty="0" smtClean="0"/>
                        <a:t> impact on health inequalities?</a:t>
                      </a:r>
                      <a:endParaRPr lang="en-US" dirty="0"/>
                    </a:p>
                  </a:txBody>
                  <a:tcPr/>
                </a:tc>
                <a:tc>
                  <a:txBody>
                    <a:bodyPr/>
                    <a:lstStyle/>
                    <a:p>
                      <a:r>
                        <a:rPr lang="en-US" dirty="0" smtClean="0"/>
                        <a:t>Probably reduced</a:t>
                      </a:r>
                      <a:endParaRPr lang="en-US" dirty="0"/>
                    </a:p>
                  </a:txBody>
                  <a:tcPr/>
                </a:tc>
              </a:tr>
              <a:tr h="370840">
                <a:tc>
                  <a:txBody>
                    <a:bodyPr/>
                    <a:lstStyle/>
                    <a:p>
                      <a:r>
                        <a:rPr lang="en-US" dirty="0" smtClean="0"/>
                        <a:t>Is the option </a:t>
                      </a:r>
                      <a:r>
                        <a:rPr lang="en-US" dirty="0" err="1" smtClean="0"/>
                        <a:t>acceptabe</a:t>
                      </a:r>
                      <a:r>
                        <a:rPr lang="en-US" dirty="0" smtClean="0"/>
                        <a:t> to key stakeholders?</a:t>
                      </a:r>
                      <a:endParaRPr lang="en-US" dirty="0"/>
                    </a:p>
                  </a:txBody>
                  <a:tcPr/>
                </a:tc>
                <a:tc>
                  <a:txBody>
                    <a:bodyPr/>
                    <a:lstStyle/>
                    <a:p>
                      <a:r>
                        <a:rPr lang="en-US" dirty="0" smtClean="0"/>
                        <a:t>Probably yes</a:t>
                      </a:r>
                      <a:endParaRPr lang="en-US" dirty="0"/>
                    </a:p>
                  </a:txBody>
                  <a:tcPr/>
                </a:tc>
              </a:tr>
              <a:tr h="370840">
                <a:tc>
                  <a:txBody>
                    <a:bodyPr/>
                    <a:lstStyle/>
                    <a:p>
                      <a:r>
                        <a:rPr lang="en-US" dirty="0" smtClean="0"/>
                        <a:t>Is the option feasible to implement?</a:t>
                      </a:r>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val="463947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3415"/>
            <a:ext cx="9144000" cy="5942794"/>
          </a:xfrm>
          <a:prstGeom prst="rect">
            <a:avLst/>
          </a:prstGeom>
        </p:spPr>
      </p:pic>
    </p:spTree>
    <p:extLst>
      <p:ext uri="{BB962C8B-B14F-4D97-AF65-F5344CB8AC3E}">
        <p14:creationId xmlns:p14="http://schemas.microsoft.com/office/powerpoint/2010/main" val="3567534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CA" dirty="0" smtClean="0"/>
              <a:t>Final recommendations (Q2)</a:t>
            </a:r>
            <a:endParaRPr lang="en-CA" dirty="0"/>
          </a:p>
        </p:txBody>
      </p:sp>
      <p:sp>
        <p:nvSpPr>
          <p:cNvPr id="3" name="Content Placeholder 2"/>
          <p:cNvSpPr>
            <a:spLocks noGrp="1"/>
          </p:cNvSpPr>
          <p:nvPr>
            <p:ph idx="1"/>
          </p:nvPr>
        </p:nvSpPr>
        <p:spPr/>
        <p:txBody>
          <a:bodyPr/>
          <a:lstStyle/>
          <a:p>
            <a:r>
              <a:rPr lang="en-CA" dirty="0" smtClean="0"/>
              <a:t>For individuals with hemophilia, the Panel suggests that a hematologist, a specialized hemophilia nurse, a physical therapist, a social worker, and round-the-clock access to a specialized coagulation laboratory be part of the integrated care team, over an integrated care team that does not include all of these components</a:t>
            </a:r>
            <a:endParaRPr lang="en-CA" dirty="0"/>
          </a:p>
          <a:p>
            <a:pPr marL="0" indent="0">
              <a:buNone/>
            </a:pPr>
            <a:r>
              <a:rPr lang="en-CA" dirty="0"/>
              <a:t>	</a:t>
            </a:r>
            <a:r>
              <a:rPr lang="en-CA" sz="2400" i="1" dirty="0" smtClean="0"/>
              <a:t>Conditional recommendation, very low certainty in the 	evidence</a:t>
            </a:r>
            <a:endParaRPr lang="en-CA" sz="2400" i="1" dirty="0"/>
          </a:p>
        </p:txBody>
      </p:sp>
    </p:spTree>
    <p:extLst>
      <p:ext uri="{BB962C8B-B14F-4D97-AF65-F5344CB8AC3E}">
        <p14:creationId xmlns:p14="http://schemas.microsoft.com/office/powerpoint/2010/main" val="180257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52" y="1601207"/>
            <a:ext cx="9144000" cy="5256793"/>
          </a:xfrm>
          <a:prstGeom prst="rect">
            <a:avLst/>
          </a:prstGeom>
        </p:spPr>
      </p:pic>
      <p:sp>
        <p:nvSpPr>
          <p:cNvPr id="3" name="Title 2"/>
          <p:cNvSpPr>
            <a:spLocks noGrp="1"/>
          </p:cNvSpPr>
          <p:nvPr>
            <p:ph type="title"/>
          </p:nvPr>
        </p:nvSpPr>
        <p:spPr>
          <a:xfrm>
            <a:off x="628650" y="365127"/>
            <a:ext cx="7886700" cy="1069974"/>
          </a:xfrm>
          <a:solidFill>
            <a:srgbClr val="C5E0B4"/>
          </a:solidFill>
        </p:spPr>
        <p:txBody>
          <a:bodyPr/>
          <a:lstStyle/>
          <a:p>
            <a:r>
              <a:rPr lang="en-US" dirty="0" smtClean="0"/>
              <a:t>Public commenting </a:t>
            </a:r>
            <a:endParaRPr lang="en-US" dirty="0"/>
          </a:p>
        </p:txBody>
      </p:sp>
    </p:spTree>
    <p:extLst>
      <p:ext uri="{BB962C8B-B14F-4D97-AF65-F5344CB8AC3E}">
        <p14:creationId xmlns:p14="http://schemas.microsoft.com/office/powerpoint/2010/main" val="3095645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US" dirty="0" smtClean="0"/>
              <a:t>Timeline update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6289879"/>
              </p:ext>
            </p:extLst>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rot="2897210">
            <a:off x="6900112" y="4025980"/>
            <a:ext cx="1199815" cy="227273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4919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US" dirty="0" smtClean="0"/>
              <a:t>Publication and dissemination </a:t>
            </a:r>
            <a:endParaRPr lang="en-US" dirty="0"/>
          </a:p>
        </p:txBody>
      </p:sp>
      <p:sp>
        <p:nvSpPr>
          <p:cNvPr id="3" name="Content Placeholder 2"/>
          <p:cNvSpPr>
            <a:spLocks noGrp="1"/>
          </p:cNvSpPr>
          <p:nvPr>
            <p:ph idx="1"/>
          </p:nvPr>
        </p:nvSpPr>
        <p:spPr>
          <a:xfrm>
            <a:off x="628650" y="1825625"/>
            <a:ext cx="8159750" cy="4351338"/>
          </a:xfrm>
        </p:spPr>
        <p:txBody>
          <a:bodyPr>
            <a:noAutofit/>
          </a:bodyPr>
          <a:lstStyle/>
          <a:p>
            <a:r>
              <a:rPr lang="en-US" dirty="0" smtClean="0"/>
              <a:t>Poster presented at THSNA</a:t>
            </a:r>
          </a:p>
          <a:p>
            <a:r>
              <a:rPr lang="en-US" dirty="0" smtClean="0"/>
              <a:t>Poster accepted for presentation at WFH</a:t>
            </a:r>
          </a:p>
          <a:p>
            <a:r>
              <a:rPr lang="en-US" dirty="0" smtClean="0"/>
              <a:t>6 articles submitted to </a:t>
            </a:r>
            <a:r>
              <a:rPr lang="en-US" i="1" dirty="0" err="1" smtClean="0"/>
              <a:t>Haemophilia</a:t>
            </a:r>
            <a:endParaRPr lang="en-US" i="1" dirty="0" smtClean="0"/>
          </a:p>
          <a:p>
            <a:pPr lvl="1"/>
            <a:r>
              <a:rPr lang="en-US" dirty="0" smtClean="0"/>
              <a:t>supplement to be available for WFH / NHF in Orlando</a:t>
            </a:r>
          </a:p>
          <a:p>
            <a:r>
              <a:rPr lang="en-US" dirty="0" smtClean="0"/>
              <a:t>Once “Main Guideline Paper” accepted by </a:t>
            </a:r>
            <a:r>
              <a:rPr lang="en-US" i="1" dirty="0" smtClean="0"/>
              <a:t>Haemophilia</a:t>
            </a:r>
            <a:r>
              <a:rPr lang="en-US" dirty="0" smtClean="0"/>
              <a:t> will submit to National Guidelines Clearinghouse</a:t>
            </a:r>
          </a:p>
        </p:txBody>
      </p:sp>
    </p:spTree>
    <p:extLst>
      <p:ext uri="{BB962C8B-B14F-4D97-AF65-F5344CB8AC3E}">
        <p14:creationId xmlns:p14="http://schemas.microsoft.com/office/powerpoint/2010/main" val="1907016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2300"/>
            <a:ext cx="7886700" cy="5922963"/>
          </a:xfrm>
        </p:spPr>
        <p:txBody>
          <a:bodyPr>
            <a:normAutofit lnSpcReduction="10000"/>
          </a:bodyPr>
          <a:lstStyle/>
          <a:p>
            <a:pPr marL="457200" indent="-457200">
              <a:buFont typeface="+mj-lt"/>
              <a:buAutoNum type="arabicPeriod"/>
            </a:pPr>
            <a:r>
              <a:rPr lang="en-US" sz="2000" b="1" dirty="0"/>
              <a:t>Evidence-based guidelines support integrated </a:t>
            </a:r>
            <a:r>
              <a:rPr lang="en-US" sz="2000" b="1" dirty="0" smtClean="0"/>
              <a:t>disease management </a:t>
            </a:r>
            <a:r>
              <a:rPr lang="en-US" sz="2000" b="1" dirty="0"/>
              <a:t>as the optimal model of hemophilia </a:t>
            </a:r>
            <a:r>
              <a:rPr lang="en-US" sz="2000" b="1" dirty="0" smtClean="0"/>
              <a:t>care</a:t>
            </a:r>
          </a:p>
          <a:p>
            <a:pPr lvl="1"/>
            <a:r>
              <a:rPr lang="en-US" sz="1600" dirty="0" smtClean="0"/>
              <a:t>Pipe and Kessler</a:t>
            </a:r>
          </a:p>
          <a:p>
            <a:pPr marL="457200" indent="-457200">
              <a:buFont typeface="+mj-lt"/>
              <a:buAutoNum type="arabicPeriod"/>
            </a:pPr>
            <a:r>
              <a:rPr lang="en-US" sz="2000" b="1" dirty="0" smtClean="0"/>
              <a:t>NHF</a:t>
            </a:r>
            <a:r>
              <a:rPr lang="en-US" sz="2000" b="1" dirty="0"/>
              <a:t>-</a:t>
            </a:r>
            <a:r>
              <a:rPr lang="en-US" sz="2000" b="1" dirty="0" smtClean="0"/>
              <a:t>McMaster Guideline on care models for hemophilia management</a:t>
            </a:r>
          </a:p>
          <a:p>
            <a:pPr lvl="1"/>
            <a:r>
              <a:rPr lang="en-US" sz="1600" dirty="0" err="1" smtClean="0"/>
              <a:t>Pai</a:t>
            </a:r>
            <a:r>
              <a:rPr lang="en-US" sz="1600" dirty="0" smtClean="0"/>
              <a:t> et al</a:t>
            </a:r>
          </a:p>
          <a:p>
            <a:pPr marL="457200" indent="-457200">
              <a:buFont typeface="+mj-lt"/>
              <a:buAutoNum type="arabicPeriod"/>
            </a:pPr>
            <a:r>
              <a:rPr lang="en-US" sz="2000" b="1" dirty="0" smtClean="0"/>
              <a:t>Methodology for the development of the NHF-McMaster guideline on care models for hemophilia management </a:t>
            </a:r>
          </a:p>
          <a:p>
            <a:pPr lvl="1"/>
            <a:r>
              <a:rPr lang="en-US" sz="1600" dirty="0" err="1" smtClean="0"/>
              <a:t>Yeung</a:t>
            </a:r>
            <a:r>
              <a:rPr lang="en-US" sz="1600" dirty="0" smtClean="0"/>
              <a:t> et al</a:t>
            </a:r>
          </a:p>
          <a:p>
            <a:pPr marL="457200" indent="-457200">
              <a:buFont typeface="+mj-lt"/>
              <a:buAutoNum type="arabicPeriod"/>
            </a:pPr>
            <a:r>
              <a:rPr lang="en-US" sz="2000" b="1" dirty="0" smtClean="0"/>
              <a:t>Care </a:t>
            </a:r>
            <a:r>
              <a:rPr lang="en-US" sz="2000" b="1" dirty="0"/>
              <a:t>models in the management of </a:t>
            </a:r>
            <a:r>
              <a:rPr lang="en-US" sz="2000" b="1" dirty="0" smtClean="0"/>
              <a:t>hemophilia</a:t>
            </a:r>
            <a:r>
              <a:rPr lang="en-US" sz="2000" b="1" dirty="0"/>
              <a:t>: </a:t>
            </a:r>
            <a:r>
              <a:rPr lang="en-US" sz="2000" b="1" dirty="0" smtClean="0"/>
              <a:t>a systematic review</a:t>
            </a:r>
          </a:p>
          <a:p>
            <a:pPr lvl="1"/>
            <a:r>
              <a:rPr lang="en-US" sz="1600" dirty="0" err="1" smtClean="0"/>
              <a:t>Yeung</a:t>
            </a:r>
            <a:r>
              <a:rPr lang="en-US" sz="1600" dirty="0" smtClean="0"/>
              <a:t> et al</a:t>
            </a:r>
          </a:p>
          <a:p>
            <a:pPr marL="457200" indent="-457200">
              <a:buFont typeface="+mj-lt"/>
              <a:buAutoNum type="arabicPeriod"/>
            </a:pPr>
            <a:r>
              <a:rPr lang="en-CA" sz="2000" b="1" dirty="0"/>
              <a:t>Integrated multidisciplinary care for the management of chronic conditions in adults: an overview of reviews and an example of using indirect evidence to inform clinical practice recommendations in the field of rare diseases. </a:t>
            </a:r>
          </a:p>
          <a:p>
            <a:pPr lvl="1"/>
            <a:r>
              <a:rPr lang="en-CA" sz="1600" dirty="0" err="1" smtClean="0"/>
              <a:t>Yeung</a:t>
            </a:r>
            <a:r>
              <a:rPr lang="en-CA" sz="1600" dirty="0" smtClean="0"/>
              <a:t> et al</a:t>
            </a:r>
          </a:p>
          <a:p>
            <a:pPr marL="457200" indent="-457200">
              <a:buFont typeface="+mj-lt"/>
              <a:buAutoNum type="arabicPeriod"/>
            </a:pPr>
            <a:r>
              <a:rPr lang="en-CA" sz="2000" b="1" dirty="0"/>
              <a:t>Outcomes, Equity, Acceptability and Feasibility: a qualitative study to understand stakeholder perceptions and experiences of a care model for the management of </a:t>
            </a:r>
            <a:r>
              <a:rPr lang="en-CA" sz="2000" b="1" dirty="0" err="1"/>
              <a:t>hemophilia</a:t>
            </a:r>
            <a:r>
              <a:rPr lang="en-CA" sz="2000" b="1" dirty="0"/>
              <a:t> in the </a:t>
            </a:r>
            <a:r>
              <a:rPr lang="en-CA" sz="2000" b="1" dirty="0" smtClean="0"/>
              <a:t>U.S.</a:t>
            </a:r>
          </a:p>
          <a:p>
            <a:pPr lvl="1"/>
            <a:r>
              <a:rPr lang="en-CA" sz="1600" dirty="0" smtClean="0"/>
              <a:t>Lane et al</a:t>
            </a:r>
            <a:endParaRPr lang="en-US" sz="1600" dirty="0" smtClean="0"/>
          </a:p>
          <a:p>
            <a:pPr marL="0" indent="0">
              <a:buNone/>
            </a:pPr>
            <a:endParaRPr lang="en-US" dirty="0"/>
          </a:p>
        </p:txBody>
      </p:sp>
    </p:spTree>
    <p:extLst>
      <p:ext uri="{BB962C8B-B14F-4D97-AF65-F5344CB8AC3E}">
        <p14:creationId xmlns:p14="http://schemas.microsoft.com/office/powerpoint/2010/main" val="3351511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US" dirty="0" smtClean="0"/>
              <a:t>Potential </a:t>
            </a:r>
            <a:r>
              <a:rPr lang="en-US" dirty="0"/>
              <a:t>next / follow-on </a:t>
            </a:r>
            <a:r>
              <a:rPr lang="en-US" dirty="0" smtClean="0"/>
              <a:t>steps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Implementation – standardization of performance metrics (e.g., process heading to self-audit or accreditation for HTCs)</a:t>
            </a:r>
          </a:p>
          <a:p>
            <a:pPr marL="514350" indent="-514350">
              <a:buFont typeface="+mj-lt"/>
              <a:buAutoNum type="arabicPeriod"/>
            </a:pPr>
            <a:r>
              <a:rPr lang="en-US" dirty="0" smtClean="0"/>
              <a:t>Research – </a:t>
            </a:r>
            <a:r>
              <a:rPr lang="en-US" dirty="0"/>
              <a:t>p</a:t>
            </a:r>
            <a:r>
              <a:rPr lang="en-US" dirty="0" smtClean="0"/>
              <a:t>rioritize “high-value</a:t>
            </a:r>
            <a:r>
              <a:rPr lang="en-US" dirty="0"/>
              <a:t>” </a:t>
            </a:r>
            <a:r>
              <a:rPr lang="en-US" dirty="0" smtClean="0"/>
              <a:t>research to fill data gaps or strengthen evidence base </a:t>
            </a:r>
            <a:endParaRPr lang="en-US" dirty="0"/>
          </a:p>
          <a:p>
            <a:pPr marL="514350" indent="-514350">
              <a:buFont typeface="+mj-lt"/>
              <a:buAutoNum type="arabicPeriod"/>
            </a:pPr>
            <a:r>
              <a:rPr lang="en-US" dirty="0" smtClean="0"/>
              <a:t>Scoping – initiate another guideline</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173313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Autofit/>
          </a:bodyPr>
          <a:lstStyle/>
          <a:p>
            <a:r>
              <a:rPr lang="en-CA" sz="3600" dirty="0">
                <a:latin typeface="Arial" panose="020B0604020202020204" pitchFamily="34" charset="0"/>
                <a:cs typeface="Arial" panose="020B0604020202020204" pitchFamily="34" charset="0"/>
              </a:rPr>
              <a:t>Where do we go from here?</a:t>
            </a:r>
            <a:r>
              <a:rPr lang="en-CA" sz="3200" dirty="0">
                <a:latin typeface="Arial" panose="020B0604020202020204" pitchFamily="34" charset="0"/>
                <a:cs typeface="Arial" panose="020B0604020202020204" pitchFamily="34" charset="0"/>
              </a:rPr>
              <a:t/>
            </a:r>
            <a:br>
              <a:rPr lang="en-CA" sz="3200" dirty="0">
                <a:latin typeface="Arial" panose="020B0604020202020204" pitchFamily="34" charset="0"/>
                <a:cs typeface="Arial" panose="020B0604020202020204" pitchFamily="34" charset="0"/>
              </a:rPr>
            </a:br>
            <a:r>
              <a:rPr lang="en-CA" sz="3200" dirty="0" smtClean="0">
                <a:latin typeface="Arial" panose="020B0604020202020204" pitchFamily="34" charset="0"/>
                <a:cs typeface="Arial" panose="020B0604020202020204" pitchFamily="34" charset="0"/>
              </a:rPr>
              <a:t>IMPLEMENTATION CONSIDERATIONS</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sz="2400" dirty="0">
                <a:latin typeface="Arial" panose="020B0604020202020204" pitchFamily="34" charset="0"/>
                <a:cs typeface="Arial" panose="020B0604020202020204" pitchFamily="34" charset="0"/>
              </a:rPr>
              <a:t>Identify and address barriers to accessing </a:t>
            </a:r>
            <a:r>
              <a:rPr lang="en-CA" sz="2400" dirty="0" smtClean="0">
                <a:latin typeface="Arial" panose="020B0604020202020204" pitchFamily="34" charset="0"/>
                <a:cs typeface="Arial" panose="020B0604020202020204" pitchFamily="34" charset="0"/>
              </a:rPr>
              <a:t>care</a:t>
            </a:r>
            <a:endParaRPr lang="en-CA" sz="2400" dirty="0">
              <a:latin typeface="Arial" panose="020B0604020202020204" pitchFamily="34" charset="0"/>
              <a:cs typeface="Arial" panose="020B0604020202020204" pitchFamily="34" charset="0"/>
            </a:endParaRPr>
          </a:p>
          <a:p>
            <a:pPr lvl="1"/>
            <a:r>
              <a:rPr lang="en-CA" sz="2000" dirty="0">
                <a:latin typeface="Arial" panose="020B0604020202020204" pitchFamily="34" charset="0"/>
                <a:cs typeface="Arial" panose="020B0604020202020204" pitchFamily="34" charset="0"/>
              </a:rPr>
              <a:t>Geographic location, race/ethnicity, insurance status, capacity of centres, stable funding streams for centres</a:t>
            </a:r>
          </a:p>
          <a:p>
            <a:r>
              <a:rPr lang="en-CA" sz="2400" dirty="0" smtClean="0">
                <a:latin typeface="Arial" panose="020B0604020202020204" pitchFamily="34" charset="0"/>
                <a:cs typeface="Arial" panose="020B0604020202020204" pitchFamily="34" charset="0"/>
              </a:rPr>
              <a:t>Standardize components </a:t>
            </a:r>
            <a:r>
              <a:rPr lang="en-CA" sz="2400" dirty="0">
                <a:latin typeface="Arial" panose="020B0604020202020204" pitchFamily="34" charset="0"/>
                <a:cs typeface="Arial" panose="020B0604020202020204" pitchFamily="34" charset="0"/>
              </a:rPr>
              <a:t>of integrated care </a:t>
            </a:r>
            <a:r>
              <a:rPr lang="en-CA" sz="2400" dirty="0" smtClean="0">
                <a:latin typeface="Arial" panose="020B0604020202020204" pitchFamily="34" charset="0"/>
                <a:cs typeface="Arial" panose="020B0604020202020204" pitchFamily="34" charset="0"/>
              </a:rPr>
              <a:t>model across the U.S.</a:t>
            </a:r>
            <a:endParaRPr lang="en-CA" sz="2400" dirty="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Develop and track performance measures to </a:t>
            </a:r>
            <a:r>
              <a:rPr lang="en-CA" sz="2400" dirty="0">
                <a:latin typeface="Arial" panose="020B0604020202020204" pitchFamily="34" charset="0"/>
                <a:cs typeface="Arial" panose="020B0604020202020204" pitchFamily="34" charset="0"/>
              </a:rPr>
              <a:t>ensure PWH get the resources and care they need</a:t>
            </a:r>
          </a:p>
          <a:p>
            <a:r>
              <a:rPr lang="en-CA" sz="2400" dirty="0" smtClean="0">
                <a:latin typeface="Arial" panose="020B0604020202020204" pitchFamily="34" charset="0"/>
                <a:cs typeface="Arial" panose="020B0604020202020204" pitchFamily="34" charset="0"/>
              </a:rPr>
              <a:t>Train</a:t>
            </a:r>
            <a:r>
              <a:rPr lang="en-CA" sz="2400" dirty="0">
                <a:latin typeface="Arial" panose="020B0604020202020204" pitchFamily="34" charset="0"/>
                <a:cs typeface="Arial" panose="020B0604020202020204" pitchFamily="34" charset="0"/>
              </a:rPr>
              <a:t>, recruit and retain specialized health care team </a:t>
            </a:r>
            <a:r>
              <a:rPr lang="en-CA" sz="2400" dirty="0" smtClean="0">
                <a:latin typeface="Arial" panose="020B0604020202020204" pitchFamily="34" charset="0"/>
                <a:cs typeface="Arial" panose="020B0604020202020204" pitchFamily="34" charset="0"/>
              </a:rPr>
              <a:t>members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40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578"/>
          <a:stretch>
            <a:fillRect/>
          </a:stretch>
        </p:blipFill>
        <p:spPr bwMode="auto">
          <a:xfrm>
            <a:off x="805785" y="228600"/>
            <a:ext cx="7576215" cy="6400800"/>
          </a:xfrm>
          <a:prstGeom prst="rect">
            <a:avLst/>
          </a:prstGeom>
          <a:noFill/>
          <a:ln w="9525">
            <a:noFill/>
            <a:miter lim="800000"/>
            <a:headEnd/>
            <a:tailEnd/>
          </a:ln>
          <a:effectLst/>
        </p:spPr>
      </p:pic>
    </p:spTree>
    <p:extLst>
      <p:ext uri="{BB962C8B-B14F-4D97-AF65-F5344CB8AC3E}">
        <p14:creationId xmlns:p14="http://schemas.microsoft.com/office/powerpoint/2010/main" val="5331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Autofit/>
          </a:bodyPr>
          <a:lstStyle/>
          <a:p>
            <a:r>
              <a:rPr lang="en-CA" sz="3600" dirty="0">
                <a:latin typeface="Arial" panose="020B0604020202020204" pitchFamily="34" charset="0"/>
                <a:cs typeface="Arial" panose="020B0604020202020204" pitchFamily="34" charset="0"/>
              </a:rPr>
              <a:t>Where do we go from here?</a:t>
            </a:r>
            <a:r>
              <a:rPr lang="en-CA" sz="3200" dirty="0">
                <a:latin typeface="Arial" panose="020B0604020202020204" pitchFamily="34" charset="0"/>
                <a:cs typeface="Arial" panose="020B0604020202020204" pitchFamily="34" charset="0"/>
              </a:rPr>
              <a:t/>
            </a:r>
            <a:br>
              <a:rPr lang="en-CA" sz="3200" dirty="0">
                <a:latin typeface="Arial" panose="020B0604020202020204" pitchFamily="34" charset="0"/>
                <a:cs typeface="Arial" panose="020B0604020202020204" pitchFamily="34" charset="0"/>
              </a:rPr>
            </a:br>
            <a:r>
              <a:rPr lang="en-CA" sz="3200" dirty="0" smtClean="0">
                <a:latin typeface="Arial" panose="020B0604020202020204" pitchFamily="34" charset="0"/>
                <a:cs typeface="Arial" panose="020B0604020202020204" pitchFamily="34" charset="0"/>
              </a:rPr>
              <a:t>IMPLEMENTATION CONSIDERATIONS</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sz="2400" dirty="0" smtClean="0">
                <a:latin typeface="Arial" panose="020B0604020202020204" pitchFamily="34" charset="0"/>
                <a:cs typeface="Arial" panose="020B0604020202020204" pitchFamily="34" charset="0"/>
              </a:rPr>
              <a:t>Formal </a:t>
            </a:r>
            <a:r>
              <a:rPr lang="en-CA" sz="2400" dirty="0">
                <a:latin typeface="Arial" panose="020B0604020202020204" pitchFamily="34" charset="0"/>
                <a:cs typeface="Arial" panose="020B0604020202020204" pitchFamily="34" charset="0"/>
              </a:rPr>
              <a:t>research into the impact of models of care on patient-important outcomes must continue</a:t>
            </a:r>
          </a:p>
          <a:p>
            <a:r>
              <a:rPr lang="en-CA" sz="2400" dirty="0">
                <a:latin typeface="Arial" panose="020B0604020202020204" pitchFamily="34" charset="0"/>
                <a:cs typeface="Arial" panose="020B0604020202020204" pitchFamily="34" charset="0"/>
              </a:rPr>
              <a:t>How can care models respond to changing natural history of hemophilia and the changing U.S. healthcare system?</a:t>
            </a:r>
          </a:p>
          <a:p>
            <a:r>
              <a:rPr lang="en-CA" sz="2400" b="1" dirty="0">
                <a:latin typeface="Arial" panose="020B0604020202020204" pitchFamily="34" charset="0"/>
                <a:cs typeface="Arial" panose="020B0604020202020204" pitchFamily="34" charset="0"/>
              </a:rPr>
              <a:t>Integrated care centres must respond to needs of their patient population in a dynamic way – this will ensure their long-term </a:t>
            </a:r>
            <a:r>
              <a:rPr lang="en-CA" sz="2400" b="1" dirty="0" smtClean="0">
                <a:latin typeface="Arial" panose="020B0604020202020204" pitchFamily="34" charset="0"/>
                <a:cs typeface="Arial" panose="020B0604020202020204" pitchFamily="34" charset="0"/>
              </a:rPr>
              <a:t>sustainability</a:t>
            </a:r>
            <a:endParaRPr lang="en-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66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r>
              <a:rPr lang="en-CA" dirty="0" smtClean="0">
                <a:latin typeface="Arial" panose="020B0604020202020204" pitchFamily="34" charset="0"/>
                <a:cs typeface="Arial" panose="020B0604020202020204" pitchFamily="34" charset="0"/>
              </a:rPr>
              <a:t>Where do we go from here?</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RESEARCH PRIORITIES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60550"/>
            <a:ext cx="7886700" cy="4351338"/>
          </a:xfrm>
        </p:spPr>
        <p:txBody>
          <a:bodyPr>
            <a:noAutofit/>
          </a:bodyPr>
          <a:lstStyle/>
          <a:p>
            <a:r>
              <a:rPr lang="en-CA" sz="2800" dirty="0" smtClean="0">
                <a:latin typeface="Arial" panose="020B0604020202020204" pitchFamily="34" charset="0"/>
                <a:cs typeface="Arial" panose="020B0604020202020204" pitchFamily="34" charset="0"/>
              </a:rPr>
              <a:t>Qualitative research may address </a:t>
            </a:r>
            <a:r>
              <a:rPr lang="en-CA" sz="2800" dirty="0">
                <a:latin typeface="Arial" panose="020B0604020202020204" pitchFamily="34" charset="0"/>
                <a:cs typeface="Arial" panose="020B0604020202020204" pitchFamily="34" charset="0"/>
              </a:rPr>
              <a:t>barriers to care, particularly in non-HTC patients</a:t>
            </a:r>
            <a:r>
              <a:rPr lang="en-CA" sz="2800" dirty="0" smtClean="0">
                <a:latin typeface="Arial" panose="020B0604020202020204" pitchFamily="34" charset="0"/>
                <a:cs typeface="Arial" panose="020B0604020202020204" pitchFamily="34" charset="0"/>
              </a:rPr>
              <a:t>.</a:t>
            </a:r>
          </a:p>
          <a:p>
            <a:endParaRPr lang="en-CA" sz="2800" dirty="0">
              <a:latin typeface="Arial" panose="020B0604020202020204" pitchFamily="34" charset="0"/>
              <a:cs typeface="Arial" panose="020B0604020202020204" pitchFamily="34" charset="0"/>
            </a:endParaRPr>
          </a:p>
          <a:p>
            <a:r>
              <a:rPr lang="en-CA" sz="2800" b="1" dirty="0">
                <a:latin typeface="Arial" panose="020B0604020202020204" pitchFamily="34" charset="0"/>
                <a:cs typeface="Arial" panose="020B0604020202020204" pitchFamily="34" charset="0"/>
              </a:rPr>
              <a:t>Can U.S. HTCs build their data collection and analysis capacity, to conduct high quality, well-organized studies?</a:t>
            </a:r>
          </a:p>
        </p:txBody>
      </p:sp>
    </p:spTree>
    <p:extLst>
      <p:ext uri="{BB962C8B-B14F-4D97-AF65-F5344CB8AC3E}">
        <p14:creationId xmlns:p14="http://schemas.microsoft.com/office/powerpoint/2010/main" val="1681702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r>
              <a:rPr lang="en-CA" dirty="0" smtClean="0">
                <a:latin typeface="Arial" panose="020B0604020202020204" pitchFamily="34" charset="0"/>
                <a:cs typeface="Arial" panose="020B0604020202020204" pitchFamily="34" charset="0"/>
              </a:rPr>
              <a:t>Where do we go from here?</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RESEARCH PRIORITIES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4525963"/>
          </a:xfrm>
        </p:spPr>
        <p:txBody>
          <a:bodyPr>
            <a:noAutofit/>
          </a:bodyPr>
          <a:lstStyle/>
          <a:p>
            <a:r>
              <a:rPr lang="en-CA" sz="2400" dirty="0">
                <a:latin typeface="Arial" panose="020B0604020202020204" pitchFamily="34" charset="0"/>
                <a:cs typeface="Arial" panose="020B0604020202020204" pitchFamily="34" charset="0"/>
              </a:rPr>
              <a:t>Gaps in data exist</a:t>
            </a:r>
            <a:r>
              <a:rPr lang="en-CA" sz="2400" dirty="0" smtClean="0">
                <a:latin typeface="Arial" panose="020B0604020202020204" pitchFamily="34" charset="0"/>
                <a:cs typeface="Arial" panose="020B0604020202020204" pitchFamily="34" charset="0"/>
              </a:rPr>
              <a:t>!</a:t>
            </a:r>
          </a:p>
          <a:p>
            <a:endParaRPr lang="en-CA" sz="2400"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Populations to </a:t>
            </a:r>
            <a:r>
              <a:rPr lang="en-CA" dirty="0" smtClean="0">
                <a:latin typeface="Arial" panose="020B0604020202020204" pitchFamily="34" charset="0"/>
                <a:cs typeface="Arial" panose="020B0604020202020204" pitchFamily="34" charset="0"/>
              </a:rPr>
              <a:t>study:</a:t>
            </a:r>
          </a:p>
          <a:p>
            <a:pPr lvl="2"/>
            <a:r>
              <a:rPr lang="en-CA" sz="2000" dirty="0" smtClean="0">
                <a:latin typeface="Arial" panose="020B0604020202020204" pitchFamily="34" charset="0"/>
                <a:cs typeface="Arial" panose="020B0604020202020204" pitchFamily="34" charset="0"/>
              </a:rPr>
              <a:t>geriatric </a:t>
            </a:r>
            <a:r>
              <a:rPr lang="en-CA" sz="2000" dirty="0">
                <a:latin typeface="Arial" panose="020B0604020202020204" pitchFamily="34" charset="0"/>
                <a:cs typeface="Arial" panose="020B0604020202020204" pitchFamily="34" charset="0"/>
              </a:rPr>
              <a:t>populations</a:t>
            </a:r>
            <a:r>
              <a:rPr lang="en-CA" sz="2000" dirty="0" smtClean="0">
                <a:latin typeface="Arial" panose="020B0604020202020204" pitchFamily="34" charset="0"/>
                <a:cs typeface="Arial" panose="020B0604020202020204" pitchFamily="34" charset="0"/>
              </a:rPr>
              <a:t>;</a:t>
            </a:r>
          </a:p>
          <a:p>
            <a:pPr lvl="2"/>
            <a:r>
              <a:rPr lang="en-CA" sz="2000" dirty="0" smtClean="0">
                <a:latin typeface="Arial" panose="020B0604020202020204" pitchFamily="34" charset="0"/>
                <a:cs typeface="Arial" panose="020B0604020202020204" pitchFamily="34" charset="0"/>
              </a:rPr>
              <a:t>populations </a:t>
            </a:r>
            <a:r>
              <a:rPr lang="en-CA" sz="2000" dirty="0">
                <a:latin typeface="Arial" panose="020B0604020202020204" pitchFamily="34" charset="0"/>
                <a:cs typeface="Arial" panose="020B0604020202020204" pitchFamily="34" charset="0"/>
              </a:rPr>
              <a:t>with poor access to care</a:t>
            </a:r>
            <a:r>
              <a:rPr lang="en-CA" sz="2000" dirty="0" smtClean="0">
                <a:latin typeface="Arial" panose="020B0604020202020204" pitchFamily="34" charset="0"/>
                <a:cs typeface="Arial" panose="020B0604020202020204" pitchFamily="34" charset="0"/>
              </a:rPr>
              <a:t>;</a:t>
            </a:r>
          </a:p>
          <a:p>
            <a:pPr lvl="2"/>
            <a:r>
              <a:rPr lang="en-CA" sz="2000" dirty="0" smtClean="0">
                <a:latin typeface="Arial" panose="020B0604020202020204" pitchFamily="34" charset="0"/>
                <a:cs typeface="Arial" panose="020B0604020202020204" pitchFamily="34" charset="0"/>
              </a:rPr>
              <a:t>PWH </a:t>
            </a:r>
            <a:r>
              <a:rPr lang="en-CA" sz="2000" dirty="0">
                <a:latin typeface="Arial" panose="020B0604020202020204" pitchFamily="34" charset="0"/>
                <a:cs typeface="Arial" panose="020B0604020202020204" pitchFamily="34" charset="0"/>
              </a:rPr>
              <a:t>who access care outside of HTCs</a:t>
            </a:r>
            <a:r>
              <a:rPr lang="en-CA" sz="2000" dirty="0" smtClean="0">
                <a:latin typeface="Arial" panose="020B0604020202020204" pitchFamily="34" charset="0"/>
                <a:cs typeface="Arial" panose="020B0604020202020204" pitchFamily="34" charset="0"/>
              </a:rPr>
              <a:t>.</a:t>
            </a:r>
          </a:p>
          <a:p>
            <a:pPr lvl="2"/>
            <a:endParaRPr lang="en-CA" sz="2000" dirty="0">
              <a:latin typeface="Arial" panose="020B0604020202020204" pitchFamily="34" charset="0"/>
              <a:cs typeface="Arial" panose="020B0604020202020204" pitchFamily="34" charset="0"/>
            </a:endParaRPr>
          </a:p>
          <a:p>
            <a:pPr lvl="1"/>
            <a:r>
              <a:rPr lang="en-CA" dirty="0">
                <a:latin typeface="Arial" panose="020B0604020202020204" pitchFamily="34" charset="0"/>
                <a:cs typeface="Arial" panose="020B0604020202020204" pitchFamily="34" charset="0"/>
              </a:rPr>
              <a:t>Interventions to </a:t>
            </a:r>
            <a:r>
              <a:rPr lang="en-CA" dirty="0" smtClean="0">
                <a:latin typeface="Arial" panose="020B0604020202020204" pitchFamily="34" charset="0"/>
                <a:cs typeface="Arial" panose="020B0604020202020204" pitchFamily="34" charset="0"/>
              </a:rPr>
              <a:t>study:</a:t>
            </a:r>
          </a:p>
          <a:p>
            <a:pPr lvl="2"/>
            <a:r>
              <a:rPr lang="en-CA" sz="2000" dirty="0" smtClean="0">
                <a:latin typeface="Arial" panose="020B0604020202020204" pitchFamily="34" charset="0"/>
                <a:cs typeface="Arial" panose="020B0604020202020204" pitchFamily="34" charset="0"/>
              </a:rPr>
              <a:t>which </a:t>
            </a:r>
            <a:r>
              <a:rPr lang="en-CA" sz="2000" dirty="0">
                <a:latin typeface="Arial" panose="020B0604020202020204" pitchFamily="34" charset="0"/>
                <a:cs typeface="Arial" panose="020B0604020202020204" pitchFamily="34" charset="0"/>
              </a:rPr>
              <a:t>aspects of the integrated care model are a “value add;</a:t>
            </a:r>
            <a:r>
              <a:rPr lang="en-CA" sz="2000" dirty="0" smtClean="0">
                <a:latin typeface="Arial" panose="020B0604020202020204" pitchFamily="34" charset="0"/>
                <a:cs typeface="Arial" panose="020B0604020202020204" pitchFamily="34" charset="0"/>
              </a:rPr>
              <a:t>”</a:t>
            </a:r>
          </a:p>
          <a:p>
            <a:pPr lvl="2"/>
            <a:r>
              <a:rPr lang="en-CA" sz="2000" dirty="0" smtClean="0">
                <a:latin typeface="Arial" panose="020B0604020202020204" pitchFamily="34" charset="0"/>
                <a:cs typeface="Arial" panose="020B0604020202020204" pitchFamily="34" charset="0"/>
              </a:rPr>
              <a:t>impact </a:t>
            </a:r>
            <a:r>
              <a:rPr lang="en-CA" sz="2000" dirty="0">
                <a:latin typeface="Arial" panose="020B0604020202020204" pitchFamily="34" charset="0"/>
                <a:cs typeface="Arial" panose="020B0604020202020204" pitchFamily="34" charset="0"/>
              </a:rPr>
              <a:t>of telemedicine and other remote care delivery systems as an alternative/add-on</a:t>
            </a:r>
            <a:r>
              <a:rPr lang="en-CA" sz="2000" dirty="0" smtClean="0">
                <a:latin typeface="Arial" panose="020B0604020202020204" pitchFamily="34" charset="0"/>
                <a:cs typeface="Arial" panose="020B0604020202020204" pitchFamily="34" charset="0"/>
              </a:rPr>
              <a:t>.</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04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r>
              <a:rPr lang="en-CA" dirty="0" smtClean="0">
                <a:latin typeface="Arial" panose="020B0604020202020204" pitchFamily="34" charset="0"/>
                <a:cs typeface="Arial" panose="020B0604020202020204" pitchFamily="34" charset="0"/>
              </a:rPr>
              <a:t>Where do we go from here?</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RESEARCH PRIORITIES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143125"/>
            <a:ext cx="7886700" cy="4351338"/>
          </a:xfrm>
        </p:spPr>
        <p:txBody>
          <a:bodyPr>
            <a:noAutofit/>
          </a:bodyPr>
          <a:lstStyle/>
          <a:p>
            <a:r>
              <a:rPr lang="en-CA" sz="2400" dirty="0">
                <a:latin typeface="Arial" panose="020B0604020202020204" pitchFamily="34" charset="0"/>
                <a:cs typeface="Arial" panose="020B0604020202020204" pitchFamily="34" charset="0"/>
              </a:rPr>
              <a:t>Gaps in data exist</a:t>
            </a:r>
            <a:r>
              <a:rPr lang="en-CA" sz="2400" dirty="0" smtClean="0">
                <a:latin typeface="Arial" panose="020B0604020202020204" pitchFamily="34" charset="0"/>
                <a:cs typeface="Arial" panose="020B0604020202020204" pitchFamily="34" charset="0"/>
              </a:rPr>
              <a:t>!</a:t>
            </a:r>
          </a:p>
          <a:p>
            <a:endParaRPr lang="en-CA" sz="2400" dirty="0">
              <a:latin typeface="Arial" panose="020B0604020202020204" pitchFamily="34" charset="0"/>
              <a:cs typeface="Arial" panose="020B0604020202020204" pitchFamily="34" charset="0"/>
            </a:endParaRPr>
          </a:p>
          <a:p>
            <a:pPr lvl="1"/>
            <a:r>
              <a:rPr lang="en-CA" sz="3200" dirty="0" smtClean="0">
                <a:latin typeface="Arial" panose="020B0604020202020204" pitchFamily="34" charset="0"/>
                <a:cs typeface="Arial" panose="020B0604020202020204" pitchFamily="34" charset="0"/>
              </a:rPr>
              <a:t>Outcomes </a:t>
            </a:r>
            <a:r>
              <a:rPr lang="en-CA" sz="3200" dirty="0">
                <a:latin typeface="Arial" panose="020B0604020202020204" pitchFamily="34" charset="0"/>
                <a:cs typeface="Arial" panose="020B0604020202020204" pitchFamily="34" charset="0"/>
              </a:rPr>
              <a:t>to </a:t>
            </a:r>
            <a:r>
              <a:rPr lang="en-CA" sz="3200" dirty="0" smtClean="0">
                <a:latin typeface="Arial" panose="020B0604020202020204" pitchFamily="34" charset="0"/>
                <a:cs typeface="Arial" panose="020B0604020202020204" pitchFamily="34" charset="0"/>
              </a:rPr>
              <a:t>study:</a:t>
            </a:r>
          </a:p>
          <a:p>
            <a:pPr lvl="1"/>
            <a:endParaRPr lang="en-CA" sz="3200" dirty="0" smtClean="0">
              <a:latin typeface="Arial" panose="020B0604020202020204" pitchFamily="34" charset="0"/>
              <a:cs typeface="Arial" panose="020B0604020202020204" pitchFamily="34" charset="0"/>
            </a:endParaRPr>
          </a:p>
          <a:p>
            <a:pPr lvl="2"/>
            <a:r>
              <a:rPr lang="en-CA" dirty="0" smtClean="0">
                <a:latin typeface="Arial" panose="020B0604020202020204" pitchFamily="34" charset="0"/>
                <a:cs typeface="Arial" panose="020B0604020202020204" pitchFamily="34" charset="0"/>
              </a:rPr>
              <a:t>cost </a:t>
            </a:r>
            <a:r>
              <a:rPr lang="en-CA" dirty="0">
                <a:latin typeface="Arial" panose="020B0604020202020204" pitchFamily="34" charset="0"/>
                <a:cs typeface="Arial" panose="020B0604020202020204" pitchFamily="34" charset="0"/>
              </a:rPr>
              <a:t>of care outside of HTCs</a:t>
            </a:r>
            <a:r>
              <a:rPr lang="en-CA" dirty="0" smtClean="0">
                <a:latin typeface="Arial" panose="020B0604020202020204" pitchFamily="34" charset="0"/>
                <a:cs typeface="Arial" panose="020B0604020202020204" pitchFamily="34" charset="0"/>
              </a:rPr>
              <a:t>;</a:t>
            </a:r>
          </a:p>
          <a:p>
            <a:pPr lvl="2"/>
            <a:r>
              <a:rPr lang="en-CA" dirty="0" smtClean="0">
                <a:latin typeface="Arial" panose="020B0604020202020204" pitchFamily="34" charset="0"/>
                <a:cs typeface="Arial" panose="020B0604020202020204" pitchFamily="34" charset="0"/>
              </a:rPr>
              <a:t>factor </a:t>
            </a:r>
            <a:r>
              <a:rPr lang="en-CA" dirty="0">
                <a:latin typeface="Arial" panose="020B0604020202020204" pitchFamily="34" charset="0"/>
                <a:cs typeface="Arial" panose="020B0604020202020204" pitchFamily="34" charset="0"/>
              </a:rPr>
              <a:t>utilization within and outside of HTCs</a:t>
            </a:r>
            <a:r>
              <a:rPr lang="en-CA" dirty="0" smtClean="0">
                <a:latin typeface="Arial" panose="020B0604020202020204" pitchFamily="34" charset="0"/>
                <a:cs typeface="Arial" panose="020B0604020202020204" pitchFamily="34" charset="0"/>
              </a:rPr>
              <a:t>;</a:t>
            </a:r>
          </a:p>
          <a:p>
            <a:pPr lvl="2"/>
            <a:r>
              <a:rPr lang="en-CA" dirty="0" smtClean="0">
                <a:latin typeface="Arial" panose="020B0604020202020204" pitchFamily="34" charset="0"/>
                <a:cs typeface="Arial" panose="020B0604020202020204" pitchFamily="34" charset="0"/>
              </a:rPr>
              <a:t>impact </a:t>
            </a:r>
            <a:r>
              <a:rPr lang="en-CA" dirty="0">
                <a:latin typeface="Arial" panose="020B0604020202020204" pitchFamily="34" charset="0"/>
                <a:cs typeface="Arial" panose="020B0604020202020204" pitchFamily="34" charset="0"/>
              </a:rPr>
              <a:t>of care on lost days of school/work, educational attainment, employment attainment</a:t>
            </a:r>
            <a:r>
              <a:rPr lang="en-CA" dirty="0" smtClean="0">
                <a:latin typeface="Arial" panose="020B0604020202020204" pitchFamily="34" charset="0"/>
                <a:cs typeface="Arial" panose="020B0604020202020204" pitchFamily="34" charset="0"/>
              </a:rPr>
              <a:t>;</a:t>
            </a:r>
          </a:p>
          <a:p>
            <a:pPr lvl="2"/>
            <a:r>
              <a:rPr lang="en-CA" dirty="0" smtClean="0">
                <a:latin typeface="Arial" panose="020B0604020202020204" pitchFamily="34" charset="0"/>
                <a:cs typeface="Arial" panose="020B0604020202020204" pitchFamily="34" charset="0"/>
              </a:rPr>
              <a:t>impact </a:t>
            </a:r>
            <a:r>
              <a:rPr lang="en-CA" dirty="0">
                <a:latin typeface="Arial" panose="020B0604020202020204" pitchFamily="34" charset="0"/>
                <a:cs typeface="Arial" panose="020B0604020202020204" pitchFamily="34" charset="0"/>
              </a:rPr>
              <a:t>of patient </a:t>
            </a:r>
            <a:r>
              <a:rPr lang="en-CA" dirty="0" smtClean="0">
                <a:latin typeface="Arial" panose="020B0604020202020204" pitchFamily="34" charset="0"/>
                <a:cs typeface="Arial" panose="020B0604020202020204" pitchFamily="34" charset="0"/>
              </a:rPr>
              <a:t>characteristics on </a:t>
            </a:r>
            <a:r>
              <a:rPr lang="en-CA" dirty="0">
                <a:latin typeface="Arial" panose="020B0604020202020204" pitchFamily="34" charset="0"/>
                <a:cs typeface="Arial" panose="020B0604020202020204" pitchFamily="34" charset="0"/>
              </a:rPr>
              <a:t>outcomes</a:t>
            </a:r>
            <a:r>
              <a:rPr lang="en-CA" dirty="0" smtClean="0">
                <a:latin typeface="Arial" panose="020B0604020202020204" pitchFamily="34" charset="0"/>
                <a:cs typeface="Arial" panose="020B0604020202020204" pitchFamily="34" charset="0"/>
              </a:rPr>
              <a:t>.</a:t>
            </a:r>
            <a:endParaRPr lang="en-C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465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5E0B4"/>
          </a:solidFill>
        </p:spPr>
        <p:txBody>
          <a:bodyPr>
            <a:normAutofit fontScale="90000"/>
          </a:bodyPr>
          <a:lstStyle/>
          <a:p>
            <a:r>
              <a:rPr lang="en-US" dirty="0" smtClean="0"/>
              <a:t>Implementation - HTC certification systems – optional or optimal choice?</a:t>
            </a:r>
            <a:endParaRPr lang="en-US" dirty="0"/>
          </a:p>
        </p:txBody>
      </p:sp>
      <p:sp>
        <p:nvSpPr>
          <p:cNvPr id="5" name="Content Placeholder 4"/>
          <p:cNvSpPr>
            <a:spLocks noGrp="1"/>
          </p:cNvSpPr>
          <p:nvPr>
            <p:ph idx="1"/>
          </p:nvPr>
        </p:nvSpPr>
        <p:spPr>
          <a:xfrm>
            <a:off x="628650" y="1825624"/>
            <a:ext cx="7886700" cy="4499191"/>
          </a:xfrm>
        </p:spPr>
        <p:txBody>
          <a:bodyPr>
            <a:noAutofit/>
          </a:bodyPr>
          <a:lstStyle/>
          <a:p>
            <a:pPr>
              <a:lnSpc>
                <a:spcPct val="120000"/>
              </a:lnSpc>
              <a:spcBef>
                <a:spcPts val="600"/>
              </a:spcBef>
            </a:pPr>
            <a:r>
              <a:rPr lang="en-US" sz="2000" i="1" dirty="0" smtClean="0"/>
              <a:t>NHF </a:t>
            </a:r>
            <a:r>
              <a:rPr lang="en-US" sz="2000" i="1" dirty="0"/>
              <a:t>foresees that the development of the comprehensive care CPG will provide a catalyst to promote harmonization of care delivery and reduce practice variations among the US HTC system. </a:t>
            </a:r>
            <a:endParaRPr lang="en-US" sz="2000" i="1" dirty="0" smtClean="0"/>
          </a:p>
          <a:p>
            <a:pPr>
              <a:lnSpc>
                <a:spcPct val="120000"/>
              </a:lnSpc>
              <a:spcBef>
                <a:spcPts val="600"/>
              </a:spcBef>
            </a:pPr>
            <a:r>
              <a:rPr lang="en-US" sz="2000" i="1" dirty="0" smtClean="0"/>
              <a:t>An </a:t>
            </a:r>
            <a:r>
              <a:rPr lang="en-US" sz="2000" i="1" dirty="0"/>
              <a:t>agreed evidence-based benchmark would allow for both internal and external evaluation of adherence to best practices and benchmark available services with an HTC. </a:t>
            </a:r>
            <a:endParaRPr lang="en-US" sz="2000" i="1" dirty="0" smtClean="0"/>
          </a:p>
          <a:p>
            <a:pPr>
              <a:lnSpc>
                <a:spcPct val="120000"/>
              </a:lnSpc>
              <a:spcBef>
                <a:spcPts val="600"/>
              </a:spcBef>
            </a:pPr>
            <a:r>
              <a:rPr lang="en-US" sz="2000" i="1" dirty="0" smtClean="0"/>
              <a:t>Ultimately, it </a:t>
            </a:r>
            <a:r>
              <a:rPr lang="en-US" sz="2000" i="1" dirty="0"/>
              <a:t>will serve as an important starting point for establishment of a US HTC self-audit or accreditation system</a:t>
            </a:r>
            <a:r>
              <a:rPr lang="en-US" sz="2000" i="1" dirty="0" smtClean="0"/>
              <a:t>.</a:t>
            </a:r>
            <a:endParaRPr lang="en-US" sz="2000" i="1" dirty="0"/>
          </a:p>
        </p:txBody>
      </p:sp>
      <p:sp>
        <p:nvSpPr>
          <p:cNvPr id="6" name="TextBox 5"/>
          <p:cNvSpPr txBox="1"/>
          <p:nvPr/>
        </p:nvSpPr>
        <p:spPr>
          <a:xfrm>
            <a:off x="628650" y="6324816"/>
            <a:ext cx="7886700" cy="523220"/>
          </a:xfrm>
          <a:prstGeom prst="rect">
            <a:avLst/>
          </a:prstGeom>
          <a:noFill/>
        </p:spPr>
        <p:txBody>
          <a:bodyPr wrap="square" rtlCol="0">
            <a:spAutoFit/>
          </a:bodyPr>
          <a:lstStyle/>
          <a:p>
            <a:r>
              <a:rPr lang="en-US" sz="1400" i="1" dirty="0">
                <a:solidFill>
                  <a:schemeClr val="tx1">
                    <a:lumMod val="50000"/>
                    <a:lumOff val="50000"/>
                  </a:schemeClr>
                </a:solidFill>
              </a:rPr>
              <a:t>The National Haemophilia Program Standards, Evaluation and Oversight Systems in the United States of America</a:t>
            </a:r>
            <a:r>
              <a:rPr lang="en-US" sz="1400" dirty="0">
                <a:solidFill>
                  <a:schemeClr val="tx1">
                    <a:lumMod val="50000"/>
                    <a:lumOff val="50000"/>
                  </a:schemeClr>
                </a:solidFill>
              </a:rPr>
              <a:t>, M Skinner, JM Soucie, K McLaughlin, Blood Transfus 2014; 12 Suppl 3: </a:t>
            </a:r>
            <a:r>
              <a:rPr lang="en-US" sz="1400" dirty="0" smtClean="0">
                <a:solidFill>
                  <a:schemeClr val="tx1">
                    <a:lumMod val="50000"/>
                    <a:lumOff val="50000"/>
                  </a:schemeClr>
                </a:solidFill>
              </a:rPr>
              <a:t>s542-8</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841659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objectives</a:t>
            </a:r>
            <a:endParaRPr lang="en-US"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Understand the NHF/McMaster Clinical Guideline project’s intent, status and next steps.</a:t>
            </a:r>
            <a:endParaRPr lang="en-CA" dirty="0"/>
          </a:p>
          <a:p>
            <a:pPr marL="514350" lvl="0" indent="-514350">
              <a:buFont typeface="+mj-lt"/>
              <a:buAutoNum type="arabicPeriod"/>
            </a:pPr>
            <a:r>
              <a:rPr lang="en-US" dirty="0"/>
              <a:t>Identify three evidence based practices we are currently using in HTC clinical care.</a:t>
            </a:r>
            <a:endParaRPr lang="en-CA" dirty="0"/>
          </a:p>
          <a:p>
            <a:pPr marL="514350" lvl="0" indent="-514350">
              <a:buFont typeface="+mj-lt"/>
              <a:buAutoNum type="arabicPeriod"/>
            </a:pPr>
            <a:r>
              <a:rPr lang="en-US" dirty="0"/>
              <a:t>Identify at least one area where more evidence is needed.</a:t>
            </a:r>
            <a:endParaRPr lang="en-CA" dirty="0"/>
          </a:p>
          <a:p>
            <a:pPr marL="514350" lvl="0" indent="-514350">
              <a:buFont typeface="+mj-lt"/>
              <a:buAutoNum type="arabicPeriod"/>
            </a:pPr>
            <a:r>
              <a:rPr lang="en-US" dirty="0"/>
              <a:t>Determine method of data capture that would facilitate QI approaches.</a:t>
            </a:r>
            <a:endParaRPr lang="en-CA" dirty="0"/>
          </a:p>
          <a:p>
            <a:endParaRPr lang="en-US" dirty="0"/>
          </a:p>
        </p:txBody>
      </p:sp>
    </p:spTree>
    <p:extLst>
      <p:ext uri="{BB962C8B-B14F-4D97-AF65-F5344CB8AC3E}">
        <p14:creationId xmlns:p14="http://schemas.microsoft.com/office/powerpoint/2010/main" val="1525365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pPr algn="ctr"/>
            <a:r>
              <a:rPr lang="en-US" sz="4000" dirty="0" smtClean="0"/>
              <a:t>Acknowledgements for this presentation</a:t>
            </a:r>
            <a:endParaRPr lang="en-US" sz="4000" dirty="0"/>
          </a:p>
        </p:txBody>
      </p:sp>
      <p:sp>
        <p:nvSpPr>
          <p:cNvPr id="3" name="Content Placeholder 2"/>
          <p:cNvSpPr>
            <a:spLocks noGrp="1"/>
          </p:cNvSpPr>
          <p:nvPr>
            <p:ph idx="1"/>
          </p:nvPr>
        </p:nvSpPr>
        <p:spPr>
          <a:xfrm>
            <a:off x="628650" y="2235199"/>
            <a:ext cx="7886700" cy="3941763"/>
          </a:xfrm>
        </p:spPr>
        <p:txBody>
          <a:bodyPr/>
          <a:lstStyle/>
          <a:p>
            <a:r>
              <a:rPr lang="en-US" dirty="0" smtClean="0"/>
              <a:t>Mark Skinner</a:t>
            </a:r>
          </a:p>
          <a:p>
            <a:r>
              <a:rPr lang="en-US" dirty="0" err="1" smtClean="0"/>
              <a:t>Menaka</a:t>
            </a:r>
            <a:r>
              <a:rPr lang="en-US" dirty="0" smtClean="0"/>
              <a:t> </a:t>
            </a:r>
            <a:r>
              <a:rPr lang="en-US" dirty="0" err="1" smtClean="0"/>
              <a:t>Pai</a:t>
            </a:r>
            <a:r>
              <a:rPr lang="en-US" dirty="0" smtClean="0"/>
              <a:t> and Cindy </a:t>
            </a:r>
            <a:r>
              <a:rPr lang="en-US" dirty="0" err="1" smtClean="0"/>
              <a:t>Yeung</a:t>
            </a:r>
            <a:endParaRPr lang="en-US" dirty="0" smtClean="0"/>
          </a:p>
          <a:p>
            <a:r>
              <a:rPr lang="en-US" dirty="0" err="1" smtClean="0"/>
              <a:t>Holger</a:t>
            </a:r>
            <a:r>
              <a:rPr lang="en-US" dirty="0" smtClean="0"/>
              <a:t> </a:t>
            </a:r>
            <a:r>
              <a:rPr lang="en-US" dirty="0" err="1" smtClean="0"/>
              <a:t>Schunemann</a:t>
            </a:r>
            <a:r>
              <a:rPr lang="en-US" dirty="0" smtClean="0"/>
              <a:t>, Nancy </a:t>
            </a:r>
            <a:r>
              <a:rPr lang="en-US" dirty="0" err="1" smtClean="0"/>
              <a:t>Santesso</a:t>
            </a:r>
            <a:endParaRPr lang="en-US" dirty="0" smtClean="0"/>
          </a:p>
          <a:p>
            <a:endParaRPr lang="en-US" dirty="0"/>
          </a:p>
          <a:p>
            <a:r>
              <a:rPr lang="en-US" dirty="0" smtClean="0"/>
              <a:t>All the panel members</a:t>
            </a:r>
          </a:p>
          <a:p>
            <a:r>
              <a:rPr lang="en-US" dirty="0" smtClean="0"/>
              <a:t>Tamara Navarro, Shannon Lane</a:t>
            </a:r>
            <a:endParaRPr lang="en-US" dirty="0"/>
          </a:p>
        </p:txBody>
      </p:sp>
    </p:spTree>
    <p:extLst>
      <p:ext uri="{BB962C8B-B14F-4D97-AF65-F5344CB8AC3E}">
        <p14:creationId xmlns:p14="http://schemas.microsoft.com/office/powerpoint/2010/main" val="3240965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12727"/>
            <a:ext cx="8521700" cy="803274"/>
          </a:xfrm>
          <a:solidFill>
            <a:srgbClr val="C5E0B4"/>
          </a:solidFill>
        </p:spPr>
        <p:txBody>
          <a:bodyPr>
            <a:normAutofit/>
          </a:bodyPr>
          <a:lstStyle/>
          <a:p>
            <a:pPr algn="ctr"/>
            <a:r>
              <a:rPr lang="en-CA" dirty="0" smtClean="0">
                <a:latin typeface="Arial" panose="020B0604020202020204" pitchFamily="34" charset="0"/>
                <a:cs typeface="Arial" panose="020B0604020202020204" pitchFamily="34" charset="0"/>
              </a:rPr>
              <a:t>Guideline panel members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7500" y="1397001"/>
            <a:ext cx="4292600" cy="4525963"/>
          </a:xfrm>
        </p:spPr>
        <p:txBody>
          <a:bodyPr numCol="1">
            <a:noAutofit/>
          </a:bodyPr>
          <a:lstStyle/>
          <a:p>
            <a:pPr marL="0" indent="0">
              <a:buNone/>
            </a:pPr>
            <a:r>
              <a:rPr lang="en-US" sz="1600" b="1" dirty="0" smtClean="0">
                <a:latin typeface="Arial" panose="020B0604020202020204" pitchFamily="34" charset="0"/>
                <a:cs typeface="Arial" panose="020B0604020202020204" pitchFamily="34" charset="0"/>
              </a:rPr>
              <a:t>Kari Atkinson </a:t>
            </a:r>
            <a:r>
              <a:rPr lang="en-US" sz="1600" dirty="0" smtClean="0">
                <a:latin typeface="Arial" panose="020B0604020202020204" pitchFamily="34" charset="0"/>
                <a:cs typeface="Arial" panose="020B0604020202020204" pitchFamily="34" charset="0"/>
              </a:rPr>
              <a:t>– Parent of PWH, NHF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hapter President</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Marianne </a:t>
            </a:r>
            <a:r>
              <a:rPr lang="en-US" sz="1600" b="1" dirty="0" smtClean="0">
                <a:latin typeface="Arial" panose="020B0604020202020204" pitchFamily="34" charset="0"/>
                <a:cs typeface="Arial" panose="020B0604020202020204" pitchFamily="34" charset="0"/>
              </a:rPr>
              <a:t>Clancy </a:t>
            </a:r>
            <a:r>
              <a:rPr lang="en-US" sz="1600" dirty="0" smtClean="0">
                <a:latin typeface="Arial" panose="020B0604020202020204" pitchFamily="34" charset="0"/>
                <a:cs typeface="Arial" panose="020B0604020202020204" pitchFamily="34" charset="0"/>
              </a:rPr>
              <a:t>– Executive Director of HHT Foundation, patient with a rare disease</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Randall </a:t>
            </a:r>
            <a:r>
              <a:rPr lang="en-US" sz="1600" b="1" dirty="0" smtClean="0">
                <a:latin typeface="Arial" panose="020B0604020202020204" pitchFamily="34" charset="0"/>
                <a:cs typeface="Arial" panose="020B0604020202020204" pitchFamily="34" charset="0"/>
              </a:rPr>
              <a:t>Curtis </a:t>
            </a:r>
            <a:r>
              <a:rPr lang="en-US" sz="1600" dirty="0" smtClean="0">
                <a:latin typeface="Arial" panose="020B0604020202020204" pitchFamily="34" charset="0"/>
                <a:cs typeface="Arial" panose="020B0604020202020204" pitchFamily="34" charset="0"/>
              </a:rPr>
              <a:t>– PWH, hemophilia researcher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Sue </a:t>
            </a:r>
            <a:r>
              <a:rPr lang="en-US" sz="1600" b="1" dirty="0" err="1" smtClean="0">
                <a:latin typeface="Arial" panose="020B0604020202020204" pitchFamily="34" charset="0"/>
                <a:cs typeface="Arial" panose="020B0604020202020204" pitchFamily="34" charset="0"/>
              </a:rPr>
              <a:t>Geraghty</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Hemophilia nurse</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Alfonso </a:t>
            </a:r>
            <a:r>
              <a:rPr lang="en-US" sz="1600" b="1" dirty="0" smtClean="0">
                <a:latin typeface="Arial" panose="020B0604020202020204" pitchFamily="34" charset="0"/>
                <a:cs typeface="Arial" panose="020B0604020202020204" pitchFamily="34" charset="0"/>
              </a:rPr>
              <a:t>Iorio </a:t>
            </a:r>
            <a:r>
              <a:rPr lang="en-US" sz="1600" dirty="0" smtClean="0">
                <a:latin typeface="Arial" panose="020B0604020202020204" pitchFamily="34" charset="0"/>
                <a:cs typeface="Arial" panose="020B0604020202020204" pitchFamily="34" charset="0"/>
              </a:rPr>
              <a:t>– Canadian hemophilia clinic director</a:t>
            </a:r>
          </a:p>
          <a:p>
            <a:pPr marL="0" indent="0">
              <a:buNone/>
            </a:pPr>
            <a:r>
              <a:rPr lang="en-US" sz="1600" b="1" dirty="0">
                <a:latin typeface="Arial" panose="020B0604020202020204" pitchFamily="34" charset="0"/>
                <a:cs typeface="Arial" panose="020B0604020202020204" pitchFamily="34" charset="0"/>
              </a:rPr>
              <a:t>Jeanne Lusher </a:t>
            </a:r>
            <a:r>
              <a:rPr lang="en-US" sz="1600" dirty="0">
                <a:latin typeface="Arial" panose="020B0604020202020204" pitchFamily="34" charset="0"/>
                <a:cs typeface="Arial" panose="020B0604020202020204" pitchFamily="34" charset="0"/>
              </a:rPr>
              <a:t>– Former U.S. hemophilia clinic director </a:t>
            </a:r>
          </a:p>
          <a:p>
            <a:pPr marL="0" indent="0">
              <a:buNone/>
            </a:pPr>
            <a:r>
              <a:rPr lang="en-US" sz="1600" b="1" dirty="0">
                <a:latin typeface="Arial" panose="020B0604020202020204" pitchFamily="34" charset="0"/>
                <a:cs typeface="Arial" panose="020B0604020202020204" pitchFamily="34" charset="0"/>
              </a:rPr>
              <a:t>Mike </a:t>
            </a:r>
            <a:r>
              <a:rPr lang="en-US" sz="1600" b="1" dirty="0" err="1">
                <a:latin typeface="Arial" panose="020B0604020202020204" pitchFamily="34" charset="0"/>
                <a:cs typeface="Arial" panose="020B0604020202020204" pitchFamily="34" charset="0"/>
              </a:rPr>
              <a:t>Makris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U.K. hemophilia clinic director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Craig Kessler</a:t>
            </a:r>
            <a:r>
              <a:rPr lang="en-US" sz="1600" dirty="0">
                <a:latin typeface="Arial" panose="020B0604020202020204" pitchFamily="34" charset="0"/>
                <a:cs typeface="Arial" panose="020B0604020202020204" pitchFamily="34" charset="0"/>
              </a:rPr>
              <a:t> – U.S. hemophilia clinic director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Nigel Key</a:t>
            </a:r>
            <a:r>
              <a:rPr lang="en-US" sz="1600" dirty="0">
                <a:latin typeface="Arial" panose="020B0604020202020204" pitchFamily="34" charset="0"/>
                <a:cs typeface="Arial" panose="020B0604020202020204" pitchFamily="34" charset="0"/>
              </a:rPr>
              <a:t> (Clinical Chair) – U.S. hemophilia clinic director</a:t>
            </a:r>
          </a:p>
          <a:p>
            <a:pPr marL="0" indent="0">
              <a:buNone/>
            </a:pPr>
            <a:r>
              <a:rPr lang="en-US" sz="1600" b="1" dirty="0">
                <a:latin typeface="Arial" panose="020B0604020202020204" pitchFamily="34" charset="0"/>
                <a:cs typeface="Arial" panose="020B0604020202020204" pitchFamily="34" charset="0"/>
              </a:rPr>
              <a:t>Kristy Lee</a:t>
            </a:r>
            <a:r>
              <a:rPr lang="en-US" sz="1600" dirty="0">
                <a:latin typeface="Arial" panose="020B0604020202020204" pitchFamily="34" charset="0"/>
                <a:cs typeface="Arial" panose="020B0604020202020204" pitchFamily="34" charset="0"/>
              </a:rPr>
              <a:t> – Genetic </a:t>
            </a:r>
            <a:r>
              <a:rPr lang="en-US" sz="1600" dirty="0" err="1">
                <a:latin typeface="Arial" panose="020B0604020202020204" pitchFamily="34" charset="0"/>
                <a:cs typeface="Arial" panose="020B0604020202020204" pitchFamily="34" charset="0"/>
              </a:rPr>
              <a:t>counsellor</a:t>
            </a:r>
            <a:endParaRPr lang="en-CA"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a:p>
            <a:pPr marL="0" indent="0">
              <a:buNone/>
            </a:pPr>
            <a:endParaRPr lang="en-CA" sz="1600" dirty="0">
              <a:latin typeface="Arial" panose="020B0604020202020204" pitchFamily="34" charset="0"/>
              <a:cs typeface="Arial" panose="020B0604020202020204" pitchFamily="34" charset="0"/>
            </a:endParaRPr>
          </a:p>
        </p:txBody>
      </p:sp>
      <p:sp>
        <p:nvSpPr>
          <p:cNvPr id="4" name="Rectangle 3"/>
          <p:cNvSpPr/>
          <p:nvPr/>
        </p:nvSpPr>
        <p:spPr>
          <a:xfrm>
            <a:off x="4610100" y="1397001"/>
            <a:ext cx="4572000" cy="4982903"/>
          </a:xfrm>
          <a:prstGeom prst="rect">
            <a:avLst/>
          </a:prstGeom>
        </p:spPr>
        <p:txBody>
          <a:bodyPr>
            <a:spAutoFit/>
          </a:bodyPr>
          <a:lstStyle/>
          <a:p>
            <a:pPr>
              <a:lnSpc>
                <a:spcPct val="90000"/>
              </a:lnSpc>
              <a:spcBef>
                <a:spcPts val="1000"/>
              </a:spcBef>
            </a:pPr>
            <a:r>
              <a:rPr lang="en-US" sz="1600" b="1" dirty="0">
                <a:latin typeface="Arial" panose="020B0604020202020204" pitchFamily="34" charset="0"/>
                <a:cs typeface="Arial" panose="020B0604020202020204" pitchFamily="34" charset="0"/>
              </a:rPr>
              <a:t>Maria Martins-Lopes </a:t>
            </a:r>
            <a:r>
              <a:rPr lang="en-US" sz="1600" dirty="0">
                <a:latin typeface="Arial" panose="020B0604020202020204" pitchFamily="34" charset="0"/>
                <a:cs typeface="Arial" panose="020B0604020202020204" pitchFamily="34" charset="0"/>
              </a:rPr>
              <a:t>– Chief Medical Officer, CDMI/Magellan, payer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Ruth </a:t>
            </a:r>
            <a:r>
              <a:rPr lang="en-US" sz="1600" b="1" dirty="0" err="1">
                <a:latin typeface="Arial" panose="020B0604020202020204" pitchFamily="34" charset="0"/>
                <a:cs typeface="Arial" panose="020B0604020202020204" pitchFamily="34" charset="0"/>
              </a:rPr>
              <a:t>Mulvany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Physical therapist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err="1" smtClean="0">
                <a:latin typeface="Arial" panose="020B0604020202020204" pitchFamily="34" charset="0"/>
                <a:cs typeface="Arial" panose="020B0604020202020204" pitchFamily="34" charset="0"/>
              </a:rPr>
              <a:t>Holger</a:t>
            </a:r>
            <a:r>
              <a:rPr lang="en-US" sz="1600" b="1" dirty="0" smtClean="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Schunemann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(Chair) – Clinical epidemiologist, internist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Michelle </a:t>
            </a:r>
            <a:r>
              <a:rPr lang="en-US" sz="1600" b="1" dirty="0" err="1">
                <a:latin typeface="Arial" panose="020B0604020202020204" pitchFamily="34" charset="0"/>
                <a:cs typeface="Arial" panose="020B0604020202020204" pitchFamily="34" charset="0"/>
              </a:rPr>
              <a:t>Sholzberg</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Canadian hemophilia physician, American Society of Hematology representative</a:t>
            </a:r>
          </a:p>
          <a:p>
            <a:pPr>
              <a:lnSpc>
                <a:spcPct val="90000"/>
              </a:lnSpc>
              <a:spcBef>
                <a:spcPts val="1000"/>
              </a:spcBef>
            </a:pPr>
            <a:r>
              <a:rPr lang="en-US" sz="1600" b="1" dirty="0">
                <a:latin typeface="Arial" panose="020B0604020202020204" pitchFamily="34" charset="0"/>
                <a:cs typeface="Arial" panose="020B0604020202020204" pitchFamily="34" charset="0"/>
              </a:rPr>
              <a:t>Mark Skinner </a:t>
            </a:r>
            <a:r>
              <a:rPr lang="en-US" sz="1600" dirty="0">
                <a:latin typeface="Arial" panose="020B0604020202020204" pitchFamily="34" charset="0"/>
                <a:cs typeface="Arial" panose="020B0604020202020204" pitchFamily="34" charset="0"/>
              </a:rPr>
              <a:t>– PWH, WFH and NHF Past President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Mike </a:t>
            </a:r>
            <a:r>
              <a:rPr lang="en-US" sz="1600" b="1" dirty="0" err="1">
                <a:latin typeface="Arial" panose="020B0604020202020204" pitchFamily="34" charset="0"/>
                <a:cs typeface="Arial" panose="020B0604020202020204" pitchFamily="34" charset="0"/>
              </a:rPr>
              <a:t>Soucie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Hemophilia researcher, CDC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Douglas Stratton </a:t>
            </a:r>
            <a:r>
              <a:rPr lang="en-US" sz="1600" dirty="0">
                <a:latin typeface="Arial" panose="020B0604020202020204" pitchFamily="34" charset="0"/>
                <a:cs typeface="Arial" panose="020B0604020202020204" pitchFamily="34" charset="0"/>
              </a:rPr>
              <a:t>– Chairman and CEO, Foundation for Complex Healthcare, payer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Vicky </a:t>
            </a:r>
            <a:r>
              <a:rPr lang="en-US" sz="1600" b="1" dirty="0" err="1">
                <a:latin typeface="Arial" panose="020B0604020202020204" pitchFamily="34" charset="0"/>
                <a:cs typeface="Arial" panose="020B0604020202020204" pitchFamily="34" charset="0"/>
              </a:rPr>
              <a:t>Whittemore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Program Director (Epilepsy), </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NIH/NINDS</a:t>
            </a:r>
          </a:p>
        </p:txBody>
      </p:sp>
    </p:spTree>
    <p:extLst>
      <p:ext uri="{BB962C8B-B14F-4D97-AF65-F5344CB8AC3E}">
        <p14:creationId xmlns:p14="http://schemas.microsoft.com/office/powerpoint/2010/main" val="1527739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131" y="631717"/>
            <a:ext cx="3674315" cy="968484"/>
          </a:xfrm>
        </p:spPr>
        <p:txBody>
          <a:bodyPr>
            <a:normAutofit/>
          </a:bodyPr>
          <a:lstStyle/>
          <a:p>
            <a:r>
              <a:rPr lang="en-US" dirty="0" smtClean="0"/>
              <a:t>Thank you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 y="1600201"/>
            <a:ext cx="4525963" cy="4525963"/>
          </a:xfrm>
        </p:spPr>
      </p:pic>
      <p:sp>
        <p:nvSpPr>
          <p:cNvPr id="5" name="Title 1"/>
          <p:cNvSpPr txBox="1">
            <a:spLocks/>
          </p:cNvSpPr>
          <p:nvPr/>
        </p:nvSpPr>
        <p:spPr>
          <a:xfrm>
            <a:off x="3406641" y="2244579"/>
            <a:ext cx="5556738" cy="33998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Download these slides at:</a:t>
            </a:r>
          </a:p>
          <a:p>
            <a:r>
              <a:rPr lang="en-US" dirty="0" smtClean="0">
                <a:hlinkClick r:id="rId3"/>
              </a:rPr>
              <a:t>Hemophilia.mcmaster.ca</a:t>
            </a:r>
            <a:endParaRPr lang="en-US" dirty="0" smtClean="0"/>
          </a:p>
          <a:p>
            <a:endParaRPr lang="en-US" dirty="0"/>
          </a:p>
          <a:p>
            <a:endParaRPr lang="en-US" dirty="0" smtClean="0"/>
          </a:p>
        </p:txBody>
      </p:sp>
    </p:spTree>
    <p:extLst>
      <p:ext uri="{BB962C8B-B14F-4D97-AF65-F5344CB8AC3E}">
        <p14:creationId xmlns:p14="http://schemas.microsoft.com/office/powerpoint/2010/main" val="42435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smtClean="0"/>
              <a:t>Motivation for Developing Clinical Practice Guidelines in Hemophilia</a:t>
            </a:r>
            <a:endParaRPr lang="en-US" dirty="0"/>
          </a:p>
        </p:txBody>
      </p:sp>
      <p:sp>
        <p:nvSpPr>
          <p:cNvPr id="3" name="Content Placeholder 2"/>
          <p:cNvSpPr>
            <a:spLocks noGrp="1"/>
          </p:cNvSpPr>
          <p:nvPr>
            <p:ph idx="1"/>
          </p:nvPr>
        </p:nvSpPr>
        <p:spPr/>
        <p:txBody>
          <a:bodyPr>
            <a:normAutofit lnSpcReduction="10000"/>
          </a:bodyPr>
          <a:lstStyle/>
          <a:p>
            <a:r>
              <a:rPr lang="en-US" dirty="0" smtClean="0"/>
              <a:t>Mission of MASAC</a:t>
            </a:r>
          </a:p>
          <a:p>
            <a:r>
              <a:rPr lang="en-US" dirty="0" smtClean="0"/>
              <a:t>Changing Healthcare Environment</a:t>
            </a:r>
          </a:p>
          <a:p>
            <a:r>
              <a:rPr lang="en-US" dirty="0" smtClean="0"/>
              <a:t>Hemophilia Strategic Summit – May 2012</a:t>
            </a:r>
          </a:p>
          <a:p>
            <a:pPr lvl="1"/>
            <a:r>
              <a:rPr lang="en-US" dirty="0" smtClean="0"/>
              <a:t>Need assessment:</a:t>
            </a:r>
          </a:p>
          <a:p>
            <a:pPr lvl="2"/>
            <a:r>
              <a:rPr lang="en-US" dirty="0" smtClean="0"/>
              <a:t>Strengthening Evidence-base for Hemophilia Care</a:t>
            </a:r>
            <a:endParaRPr lang="en-US" dirty="0"/>
          </a:p>
          <a:p>
            <a:pPr lvl="2"/>
            <a:r>
              <a:rPr lang="en-US" dirty="0" smtClean="0"/>
              <a:t>Promote Comprehensive Hemophilia Care</a:t>
            </a:r>
          </a:p>
          <a:p>
            <a:pPr lvl="1"/>
            <a:r>
              <a:rPr lang="en-US" dirty="0" smtClean="0"/>
              <a:t>Recommendation:  Generate and Maintain Evidence-Based Guidelines</a:t>
            </a:r>
          </a:p>
          <a:p>
            <a:pPr lvl="2"/>
            <a:r>
              <a:rPr lang="en-US" dirty="0" smtClean="0"/>
              <a:t>Complete comprehensive assessment of existing guidelines and resolutions</a:t>
            </a:r>
          </a:p>
          <a:p>
            <a:pPr lvl="2"/>
            <a:r>
              <a:rPr lang="en-US" dirty="0" smtClean="0"/>
              <a:t>Identify gaps and prioritize standards for updating</a:t>
            </a:r>
          </a:p>
          <a:p>
            <a:pPr lvl="2"/>
            <a:r>
              <a:rPr lang="en-US" dirty="0" smtClean="0"/>
              <a:t>Update guidelines following a systematic process</a:t>
            </a:r>
            <a:endParaRPr lang="en-US" dirty="0"/>
          </a:p>
        </p:txBody>
      </p:sp>
    </p:spTree>
    <p:extLst>
      <p:ext uri="{BB962C8B-B14F-4D97-AF65-F5344CB8AC3E}">
        <p14:creationId xmlns:p14="http://schemas.microsoft.com/office/powerpoint/2010/main" val="1300231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r>
              <a:rPr lang="en-US" sz="4000" dirty="0" smtClean="0"/>
              <a:t>Scoping – 9 priority topics (10/2013)</a:t>
            </a:r>
            <a:endParaRPr lang="en-US" sz="4000" dirty="0"/>
          </a:p>
        </p:txBody>
      </p:sp>
      <p:sp>
        <p:nvSpPr>
          <p:cNvPr id="3" name="Content Placeholder 2"/>
          <p:cNvSpPr>
            <a:spLocks noGrp="1"/>
          </p:cNvSpPr>
          <p:nvPr>
            <p:ph idx="1"/>
          </p:nvPr>
        </p:nvSpPr>
        <p:spPr/>
        <p:txBody>
          <a:bodyPr/>
          <a:lstStyle/>
          <a:p>
            <a:pPr lvl="0"/>
            <a:r>
              <a:rPr lang="en-US" sz="2400" dirty="0"/>
              <a:t>Laboratory diagnosis </a:t>
            </a:r>
            <a:endParaRPr lang="en-US" sz="2400" dirty="0" smtClean="0"/>
          </a:p>
          <a:p>
            <a:pPr lvl="0"/>
            <a:r>
              <a:rPr lang="en-US" sz="2400" dirty="0" smtClean="0"/>
              <a:t>Sustained </a:t>
            </a:r>
            <a:r>
              <a:rPr lang="en-US" sz="2400" dirty="0"/>
              <a:t>adult prophylactic factor </a:t>
            </a:r>
            <a:r>
              <a:rPr lang="en-US" sz="2400" dirty="0" smtClean="0"/>
              <a:t>replacement</a:t>
            </a:r>
          </a:p>
          <a:p>
            <a:pPr lvl="0"/>
            <a:r>
              <a:rPr lang="en-US" sz="2400" dirty="0" smtClean="0"/>
              <a:t>Management </a:t>
            </a:r>
            <a:r>
              <a:rPr lang="en-US" sz="2400" dirty="0"/>
              <a:t>of aging hemophilia patients </a:t>
            </a:r>
            <a:r>
              <a:rPr lang="en-US" sz="2400" dirty="0" smtClean="0"/>
              <a:t>/ long</a:t>
            </a:r>
            <a:r>
              <a:rPr lang="en-US" sz="2400" dirty="0"/>
              <a:t>-term care</a:t>
            </a:r>
          </a:p>
          <a:p>
            <a:pPr lvl="0"/>
            <a:r>
              <a:rPr lang="en-US" sz="2400" dirty="0"/>
              <a:t>Management of </a:t>
            </a:r>
            <a:r>
              <a:rPr lang="en-US" sz="2400" dirty="0" smtClean="0"/>
              <a:t>MSK </a:t>
            </a:r>
            <a:r>
              <a:rPr lang="en-US" sz="2400" dirty="0"/>
              <a:t>complications </a:t>
            </a:r>
            <a:r>
              <a:rPr lang="en-US" sz="2400" dirty="0" smtClean="0"/>
              <a:t>/ related therapies</a:t>
            </a:r>
            <a:endParaRPr lang="en-US" sz="2400" dirty="0"/>
          </a:p>
          <a:p>
            <a:pPr lvl="0"/>
            <a:r>
              <a:rPr lang="en-US" sz="2400" dirty="0"/>
              <a:t>Management of comorbid conditions</a:t>
            </a:r>
          </a:p>
          <a:p>
            <a:pPr lvl="0"/>
            <a:r>
              <a:rPr lang="en-US" sz="2400" dirty="0"/>
              <a:t>Inhibitor mitigation, treatment, management</a:t>
            </a:r>
          </a:p>
          <a:p>
            <a:pPr lvl="0"/>
            <a:r>
              <a:rPr lang="en-US" sz="2400" dirty="0"/>
              <a:t>Stem cell/gene therapy</a:t>
            </a:r>
          </a:p>
          <a:p>
            <a:pPr lvl="0"/>
            <a:r>
              <a:rPr lang="en-US" sz="2400" dirty="0"/>
              <a:t>Comprehensive care model</a:t>
            </a:r>
          </a:p>
          <a:p>
            <a:r>
              <a:rPr lang="en-US" sz="2400" dirty="0"/>
              <a:t>Data/evidence </a:t>
            </a:r>
            <a:r>
              <a:rPr lang="en-US" sz="2400" dirty="0" smtClean="0"/>
              <a:t>needs</a:t>
            </a:r>
            <a:endParaRPr lang="en-US" sz="2400" dirty="0"/>
          </a:p>
        </p:txBody>
      </p:sp>
    </p:spTree>
    <p:extLst>
      <p:ext uri="{BB962C8B-B14F-4D97-AF65-F5344CB8AC3E}">
        <p14:creationId xmlns:p14="http://schemas.microsoft.com/office/powerpoint/2010/main" val="62804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normAutofit/>
          </a:bodyPr>
          <a:lstStyle/>
          <a:p>
            <a:r>
              <a:rPr lang="en-US" sz="4000" dirty="0" smtClean="0"/>
              <a:t>Scoping – 9 priority topics (10/2013)</a:t>
            </a:r>
            <a:endParaRPr lang="en-US" sz="4000" dirty="0"/>
          </a:p>
        </p:txBody>
      </p:sp>
      <p:sp>
        <p:nvSpPr>
          <p:cNvPr id="3" name="Content Placeholder 2"/>
          <p:cNvSpPr>
            <a:spLocks noGrp="1"/>
          </p:cNvSpPr>
          <p:nvPr>
            <p:ph idx="1"/>
          </p:nvPr>
        </p:nvSpPr>
        <p:spPr/>
        <p:txBody>
          <a:bodyPr/>
          <a:lstStyle/>
          <a:p>
            <a:pPr lvl="0"/>
            <a:r>
              <a:rPr lang="en-US" sz="2400" dirty="0"/>
              <a:t>Laboratory diagnosis </a:t>
            </a:r>
            <a:endParaRPr lang="en-US" sz="2400" dirty="0" smtClean="0"/>
          </a:p>
          <a:p>
            <a:pPr lvl="0"/>
            <a:r>
              <a:rPr lang="en-US" sz="2400" dirty="0" smtClean="0"/>
              <a:t>Sustained </a:t>
            </a:r>
            <a:r>
              <a:rPr lang="en-US" sz="2400" dirty="0"/>
              <a:t>adult prophylactic factor </a:t>
            </a:r>
            <a:r>
              <a:rPr lang="en-US" sz="2400" dirty="0" smtClean="0"/>
              <a:t>replacement</a:t>
            </a:r>
          </a:p>
          <a:p>
            <a:pPr lvl="0"/>
            <a:r>
              <a:rPr lang="en-US" sz="2400" dirty="0" smtClean="0"/>
              <a:t>Management </a:t>
            </a:r>
            <a:r>
              <a:rPr lang="en-US" sz="2400" dirty="0"/>
              <a:t>of aging hemophilia patients </a:t>
            </a:r>
            <a:r>
              <a:rPr lang="en-US" sz="2400" dirty="0" smtClean="0"/>
              <a:t>/ long</a:t>
            </a:r>
            <a:r>
              <a:rPr lang="en-US" sz="2400" dirty="0"/>
              <a:t>-term care</a:t>
            </a:r>
          </a:p>
          <a:p>
            <a:pPr lvl="0"/>
            <a:r>
              <a:rPr lang="en-US" sz="2400" dirty="0"/>
              <a:t>Management of </a:t>
            </a:r>
            <a:r>
              <a:rPr lang="en-US" sz="2400" dirty="0" smtClean="0"/>
              <a:t>MSK </a:t>
            </a:r>
            <a:r>
              <a:rPr lang="en-US" sz="2400" dirty="0"/>
              <a:t>complications </a:t>
            </a:r>
            <a:r>
              <a:rPr lang="en-US" sz="2400" dirty="0" smtClean="0"/>
              <a:t>/ related therapies</a:t>
            </a:r>
            <a:endParaRPr lang="en-US" sz="2400" dirty="0"/>
          </a:p>
          <a:p>
            <a:pPr lvl="0"/>
            <a:r>
              <a:rPr lang="en-US" sz="2400" dirty="0"/>
              <a:t>Management of comorbid conditions</a:t>
            </a:r>
          </a:p>
          <a:p>
            <a:pPr lvl="0"/>
            <a:r>
              <a:rPr lang="en-US" sz="2400" dirty="0"/>
              <a:t>Inhibitor mitigation, treatment, management</a:t>
            </a:r>
          </a:p>
          <a:p>
            <a:pPr lvl="0"/>
            <a:r>
              <a:rPr lang="en-US" sz="2400" dirty="0"/>
              <a:t>Stem cell/gene therapy</a:t>
            </a:r>
          </a:p>
          <a:p>
            <a:pPr lvl="0"/>
            <a:r>
              <a:rPr lang="en-US" sz="2400" dirty="0">
                <a:solidFill>
                  <a:srgbClr val="FF0000"/>
                </a:solidFill>
              </a:rPr>
              <a:t>Comprehensive care model</a:t>
            </a:r>
          </a:p>
          <a:p>
            <a:r>
              <a:rPr lang="en-US" sz="2400" dirty="0"/>
              <a:t>Data/evidence </a:t>
            </a:r>
            <a:r>
              <a:rPr lang="en-US" sz="2400" dirty="0" smtClean="0"/>
              <a:t>needs</a:t>
            </a:r>
            <a:endParaRPr lang="en-US" sz="2400" dirty="0"/>
          </a:p>
        </p:txBody>
      </p:sp>
      <p:sp>
        <p:nvSpPr>
          <p:cNvPr id="4" name="Rectangle 3"/>
          <p:cNvSpPr/>
          <p:nvPr/>
        </p:nvSpPr>
        <p:spPr>
          <a:xfrm>
            <a:off x="482600" y="4927600"/>
            <a:ext cx="8032750" cy="6223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10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5E0B4"/>
          </a:solidFill>
        </p:spPr>
        <p:txBody>
          <a:bodyPr>
            <a:normAutofit/>
          </a:bodyPr>
          <a:lstStyle/>
          <a:p>
            <a:pPr algn="ctr"/>
            <a:r>
              <a:rPr lang="en-US" dirty="0" smtClean="0"/>
              <a:t>Why a CPG on</a:t>
            </a:r>
            <a:br>
              <a:rPr lang="en-US" dirty="0" smtClean="0"/>
            </a:br>
            <a:r>
              <a:rPr lang="en-US" dirty="0" smtClean="0"/>
              <a:t>Models of care for Hemophilia</a:t>
            </a:r>
            <a:endParaRPr lang="en-US" dirty="0"/>
          </a:p>
        </p:txBody>
      </p:sp>
      <p:sp>
        <p:nvSpPr>
          <p:cNvPr id="5" name="Content Placeholder 4"/>
          <p:cNvSpPr>
            <a:spLocks noGrp="1"/>
          </p:cNvSpPr>
          <p:nvPr>
            <p:ph idx="1"/>
          </p:nvPr>
        </p:nvSpPr>
        <p:spPr/>
        <p:txBody>
          <a:bodyPr>
            <a:noAutofit/>
          </a:bodyPr>
          <a:lstStyle/>
          <a:p>
            <a:r>
              <a:rPr lang="en-US" sz="2400" dirty="0" smtClean="0"/>
              <a:t>importance of a range of coordinated services to most patients with hemophilia</a:t>
            </a:r>
          </a:p>
          <a:p>
            <a:r>
              <a:rPr lang="en-US" sz="2400" u="sng" dirty="0" smtClean="0"/>
              <a:t>establish a foundation upon which more specific CPGs addressing other aspects of care may be developed</a:t>
            </a:r>
            <a:r>
              <a:rPr lang="en-US" sz="2400" dirty="0" smtClean="0"/>
              <a:t>.  </a:t>
            </a:r>
          </a:p>
          <a:p>
            <a:pPr lvl="1"/>
            <a:endParaRPr lang="en-US" sz="2000" dirty="0" smtClean="0"/>
          </a:p>
          <a:p>
            <a:pPr lvl="1"/>
            <a:r>
              <a:rPr lang="en-US" sz="2200" dirty="0" smtClean="0"/>
              <a:t>define comprehensive care as it relates to the haemophilia patient;</a:t>
            </a:r>
          </a:p>
          <a:p>
            <a:pPr lvl="1"/>
            <a:r>
              <a:rPr lang="en-US" sz="2200" dirty="0" smtClean="0"/>
              <a:t>specify the coordinated set of diagnostic, therapeutic, and auxiliary services involved</a:t>
            </a:r>
          </a:p>
          <a:p>
            <a:pPr lvl="1"/>
            <a:r>
              <a:rPr lang="en-US" sz="2200" dirty="0" smtClean="0"/>
              <a:t>identify best-practices and evidence-based standards of comprehensive / coordinated care for haemophilia treatment centers (HTCs) and individual clinical practices.</a:t>
            </a:r>
            <a:endParaRPr lang="en-US" sz="2200" dirty="0"/>
          </a:p>
        </p:txBody>
      </p:sp>
      <p:sp>
        <p:nvSpPr>
          <p:cNvPr id="6" name="TextBox 5"/>
          <p:cNvSpPr txBox="1"/>
          <p:nvPr/>
        </p:nvSpPr>
        <p:spPr>
          <a:xfrm>
            <a:off x="628650" y="6324816"/>
            <a:ext cx="7886700" cy="523220"/>
          </a:xfrm>
          <a:prstGeom prst="rect">
            <a:avLst/>
          </a:prstGeom>
          <a:noFill/>
        </p:spPr>
        <p:txBody>
          <a:bodyPr wrap="square" rtlCol="0">
            <a:spAutoFit/>
          </a:bodyPr>
          <a:lstStyle/>
          <a:p>
            <a:r>
              <a:rPr lang="en-US" sz="1400" i="1" dirty="0">
                <a:solidFill>
                  <a:schemeClr val="tx1">
                    <a:lumMod val="50000"/>
                    <a:lumOff val="50000"/>
                  </a:schemeClr>
                </a:solidFill>
              </a:rPr>
              <a:t>The National Haemophilia Program Standards, Evaluation and Oversight Systems in the United States of America</a:t>
            </a:r>
            <a:r>
              <a:rPr lang="en-US" sz="1400" dirty="0">
                <a:solidFill>
                  <a:schemeClr val="tx1">
                    <a:lumMod val="50000"/>
                    <a:lumOff val="50000"/>
                  </a:schemeClr>
                </a:solidFill>
              </a:rPr>
              <a:t>, M Skinner, JM Soucie, K McLaughlin, Blood Transfus 2014; 12 Suppl 3: </a:t>
            </a:r>
            <a:r>
              <a:rPr lang="en-US" sz="1400" dirty="0" smtClean="0">
                <a:solidFill>
                  <a:schemeClr val="tx1">
                    <a:lumMod val="50000"/>
                    <a:lumOff val="50000"/>
                  </a:schemeClr>
                </a:solidFill>
              </a:rPr>
              <a:t>s542-8</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09395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4824"/>
            <a:ext cx="9144000" cy="5723176"/>
          </a:xfrm>
          <a:prstGeom prst="rect">
            <a:avLst/>
          </a:prstGeom>
        </p:spPr>
      </p:pic>
      <p:sp>
        <p:nvSpPr>
          <p:cNvPr id="3" name="Title 2"/>
          <p:cNvSpPr>
            <a:spLocks noGrp="1"/>
          </p:cNvSpPr>
          <p:nvPr>
            <p:ph type="title"/>
          </p:nvPr>
        </p:nvSpPr>
        <p:spPr>
          <a:xfrm>
            <a:off x="628650" y="365127"/>
            <a:ext cx="7886700" cy="769698"/>
          </a:xfrm>
          <a:solidFill>
            <a:srgbClr val="C5E0B4"/>
          </a:solidFill>
        </p:spPr>
        <p:txBody>
          <a:bodyPr>
            <a:normAutofit/>
          </a:bodyPr>
          <a:lstStyle/>
          <a:p>
            <a:pPr algn="ctr"/>
            <a:r>
              <a:rPr lang="en-US" dirty="0" smtClean="0"/>
              <a:t>Which kind of CPG?</a:t>
            </a:r>
            <a:endParaRPr lang="en-US" dirty="0"/>
          </a:p>
        </p:txBody>
      </p:sp>
    </p:spTree>
    <p:extLst>
      <p:ext uri="{BB962C8B-B14F-4D97-AF65-F5344CB8AC3E}">
        <p14:creationId xmlns:p14="http://schemas.microsoft.com/office/powerpoint/2010/main" val="262111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1638</TotalTime>
  <Words>2515</Words>
  <Application>Microsoft Office PowerPoint</Application>
  <PresentationFormat>On-screen Show (4:3)</PresentationFormat>
  <Paragraphs>407</Paragraphs>
  <Slides>48</Slides>
  <Notes>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Evidence Based Practice </vt:lpstr>
      <vt:lpstr>Learning objectives</vt:lpstr>
      <vt:lpstr>What are Guidelines?</vt:lpstr>
      <vt:lpstr>PowerPoint Presentation</vt:lpstr>
      <vt:lpstr>Motivation for Developing Clinical Practice Guidelines in Hemophilia</vt:lpstr>
      <vt:lpstr>Scoping – 9 priority topics (10/2013)</vt:lpstr>
      <vt:lpstr>Scoping – 9 priority topics (10/2013)</vt:lpstr>
      <vt:lpstr>Why a CPG on Models of care for Hemophilia</vt:lpstr>
      <vt:lpstr>Which kind of CPG?</vt:lpstr>
      <vt:lpstr>Project grounded in a transparent, internationally accepted process</vt:lpstr>
      <vt:lpstr>A Systematic Workplan</vt:lpstr>
      <vt:lpstr>GRADE can be applied to rare diseases like hemophilia</vt:lpstr>
      <vt:lpstr>GRADE for “dummies”</vt:lpstr>
      <vt:lpstr>GRADE for rare diseases</vt:lpstr>
      <vt:lpstr>GRADE for rare diseases</vt:lpstr>
      <vt:lpstr>PowerPoint Presentation</vt:lpstr>
      <vt:lpstr>Generating qualitative evidence</vt:lpstr>
      <vt:lpstr>Guideline Questions in “PICO” Format</vt:lpstr>
      <vt:lpstr>Selecting outcomes of interest</vt:lpstr>
      <vt:lpstr>Final questions</vt:lpstr>
      <vt:lpstr>Final recommendations (Q1)</vt:lpstr>
      <vt:lpstr>Strength of recommendations</vt:lpstr>
      <vt:lpstr>Evidence profiles: mortality</vt:lpstr>
      <vt:lpstr>PowerPoint Presentation</vt:lpstr>
      <vt:lpstr>PowerPoint Presentation</vt:lpstr>
      <vt:lpstr>PowerPoint Presentation</vt:lpstr>
      <vt:lpstr>Evidence to Recommendations</vt:lpstr>
      <vt:lpstr>PowerPoint Presentation</vt:lpstr>
      <vt:lpstr>PowerPoint Presentation</vt:lpstr>
      <vt:lpstr>PowerPoint Presentation</vt:lpstr>
      <vt:lpstr>Evidence to Recommendations</vt:lpstr>
      <vt:lpstr>PowerPoint Presentation</vt:lpstr>
      <vt:lpstr>Final recommendations (Q2)</vt:lpstr>
      <vt:lpstr>Public commenting </vt:lpstr>
      <vt:lpstr>Timeline update</vt:lpstr>
      <vt:lpstr>Publication and dissemination </vt:lpstr>
      <vt:lpstr>PowerPoint Presentation</vt:lpstr>
      <vt:lpstr>Potential next / follow-on steps</vt:lpstr>
      <vt:lpstr>Where do we go from here? IMPLEMENTATION CONSIDERATIONS</vt:lpstr>
      <vt:lpstr>Where do we go from here? IMPLEMENTATION CONSIDERATIONS</vt:lpstr>
      <vt:lpstr>Where do we go from here? RESEARCH PRIORITIES</vt:lpstr>
      <vt:lpstr>Where do we go from here? RESEARCH PRIORITIES</vt:lpstr>
      <vt:lpstr>Where do we go from here? RESEARCH PRIORITIES</vt:lpstr>
      <vt:lpstr>Implementation - HTC certification systems – optional or optimal choice?</vt:lpstr>
      <vt:lpstr>Learning objectives</vt:lpstr>
      <vt:lpstr>Acknowledgements for this presentation</vt:lpstr>
      <vt:lpstr>Guideline panel members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Skinner</dc:creator>
  <cp:lastModifiedBy>dawn</cp:lastModifiedBy>
  <cp:revision>109</cp:revision>
  <dcterms:created xsi:type="dcterms:W3CDTF">2016-02-19T20:25:05Z</dcterms:created>
  <dcterms:modified xsi:type="dcterms:W3CDTF">2016-04-25T13:18:33Z</dcterms:modified>
</cp:coreProperties>
</file>