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258" r:id="rId2"/>
    <p:sldId id="259" r:id="rId3"/>
    <p:sldId id="263" r:id="rId4"/>
    <p:sldId id="264" r:id="rId5"/>
    <p:sldId id="265" r:id="rId6"/>
    <p:sldId id="272" r:id="rId7"/>
    <p:sldId id="273" r:id="rId8"/>
    <p:sldId id="267" r:id="rId9"/>
    <p:sldId id="261" r:id="rId10"/>
    <p:sldId id="262" r:id="rId11"/>
    <p:sldId id="279" r:id="rId12"/>
    <p:sldId id="281" r:id="rId13"/>
    <p:sldId id="283" r:id="rId14"/>
    <p:sldId id="285" r:id="rId15"/>
    <p:sldId id="282" r:id="rId16"/>
    <p:sldId id="286" r:id="rId17"/>
    <p:sldId id="284" r:id="rId18"/>
    <p:sldId id="275" r:id="rId19"/>
    <p:sldId id="280" r:id="rId20"/>
    <p:sldId id="287" r:id="rId21"/>
    <p:sldId id="288" r:id="rId22"/>
    <p:sldId id="276" r:id="rId23"/>
    <p:sldId id="289" r:id="rId24"/>
    <p:sldId id="290" r:id="rId25"/>
    <p:sldId id="291" r:id="rId26"/>
    <p:sldId id="292" r:id="rId27"/>
    <p:sldId id="256" r:id="rId28"/>
    <p:sldId id="293" r:id="rId29"/>
    <p:sldId id="257" r:id="rId30"/>
    <p:sldId id="260" r:id="rId31"/>
    <p:sldId id="294"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8"/>
    <p:restoredTop sz="86412"/>
  </p:normalViewPr>
  <p:slideViewPr>
    <p:cSldViewPr snapToGrid="0" snapToObjects="1">
      <p:cViewPr varScale="1">
        <p:scale>
          <a:sx n="99" d="100"/>
          <a:sy n="99" d="100"/>
        </p:scale>
        <p:origin x="25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BFF858-E3BB-C245-8978-CF60F3BABFD8}" type="datetimeFigureOut">
              <a:rPr lang="en-US" smtClean="0"/>
              <a:t>7/6/2017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5BA1C-9AEC-F840-81E8-C0FBFE2E0D1E}" type="slidenum">
              <a:rPr lang="en-US" smtClean="0"/>
              <a:t>‹#›</a:t>
            </a:fld>
            <a:endParaRPr lang="en-US"/>
          </a:p>
        </p:txBody>
      </p:sp>
    </p:spTree>
    <p:extLst>
      <p:ext uri="{BB962C8B-B14F-4D97-AF65-F5344CB8AC3E}">
        <p14:creationId xmlns:p14="http://schemas.microsoft.com/office/powerpoint/2010/main" val="865634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risk in the control group from RCTs is not ideal for estimating baseline risk given that trials include highly selected populations not representative of real life patients</a:t>
            </a:r>
            <a:endParaRPr lang="en-US"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Usually decision support tools present more than one level of risk to illustrate a range of absolute effects.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EF5BA1C-9AEC-F840-81E8-C0FBFE2E0D1E}" type="slidenum">
              <a:rPr lang="en-US" smtClean="0"/>
              <a:t>6</a:t>
            </a:fld>
            <a:endParaRPr lang="en-US"/>
          </a:p>
        </p:txBody>
      </p:sp>
    </p:spTree>
    <p:extLst>
      <p:ext uri="{BB962C8B-B14F-4D97-AF65-F5344CB8AC3E}">
        <p14:creationId xmlns:p14="http://schemas.microsoft.com/office/powerpoint/2010/main" val="1668682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F5BA1C-9AEC-F840-81E8-C0FBFE2E0D1E}" type="slidenum">
              <a:rPr lang="en-US" smtClean="0"/>
              <a:t>9</a:t>
            </a:fld>
            <a:endParaRPr lang="en-US"/>
          </a:p>
        </p:txBody>
      </p:sp>
    </p:spTree>
    <p:extLst>
      <p:ext uri="{BB962C8B-B14F-4D97-AF65-F5344CB8AC3E}">
        <p14:creationId xmlns:p14="http://schemas.microsoft.com/office/powerpoint/2010/main" val="1634664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F5BA1C-9AEC-F840-81E8-C0FBFE2E0D1E}" type="slidenum">
              <a:rPr lang="en-US" smtClean="0"/>
              <a:t>11</a:t>
            </a:fld>
            <a:endParaRPr lang="en-US"/>
          </a:p>
        </p:txBody>
      </p:sp>
    </p:spTree>
    <p:extLst>
      <p:ext uri="{BB962C8B-B14F-4D97-AF65-F5344CB8AC3E}">
        <p14:creationId xmlns:p14="http://schemas.microsoft.com/office/powerpoint/2010/main" val="1735745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F5BA1C-9AEC-F840-81E8-C0FBFE2E0D1E}" type="slidenum">
              <a:rPr lang="en-US" smtClean="0"/>
              <a:t>14</a:t>
            </a:fld>
            <a:endParaRPr lang="en-US"/>
          </a:p>
        </p:txBody>
      </p:sp>
    </p:spTree>
    <p:extLst>
      <p:ext uri="{BB962C8B-B14F-4D97-AF65-F5344CB8AC3E}">
        <p14:creationId xmlns:p14="http://schemas.microsoft.com/office/powerpoint/2010/main" val="126312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F5BA1C-9AEC-F840-81E8-C0FBFE2E0D1E}" type="slidenum">
              <a:rPr lang="en-US" smtClean="0"/>
              <a:t>16</a:t>
            </a:fld>
            <a:endParaRPr lang="en-US"/>
          </a:p>
        </p:txBody>
      </p:sp>
    </p:spTree>
    <p:extLst>
      <p:ext uri="{BB962C8B-B14F-4D97-AF65-F5344CB8AC3E}">
        <p14:creationId xmlns:p14="http://schemas.microsoft.com/office/powerpoint/2010/main" val="10800408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F5BA1C-9AEC-F840-81E8-C0FBFE2E0D1E}" type="slidenum">
              <a:rPr lang="en-US" smtClean="0"/>
              <a:t>25</a:t>
            </a:fld>
            <a:endParaRPr lang="en-US"/>
          </a:p>
        </p:txBody>
      </p:sp>
    </p:spTree>
    <p:extLst>
      <p:ext uri="{BB962C8B-B14F-4D97-AF65-F5344CB8AC3E}">
        <p14:creationId xmlns:p14="http://schemas.microsoft.com/office/powerpoint/2010/main" val="1440693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BEBF6F-4531-AD42-B330-BAB7B4B4AFEC}" type="datetimeFigureOut">
              <a:rPr lang="en-US" smtClean="0"/>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7AAFA-BB37-784A-A25B-57A7E45DEC9D}" type="slidenum">
              <a:rPr lang="en-US" smtClean="0"/>
              <a:t>‹#›</a:t>
            </a:fld>
            <a:endParaRPr lang="en-US"/>
          </a:p>
        </p:txBody>
      </p:sp>
    </p:spTree>
    <p:extLst>
      <p:ext uri="{BB962C8B-B14F-4D97-AF65-F5344CB8AC3E}">
        <p14:creationId xmlns:p14="http://schemas.microsoft.com/office/powerpoint/2010/main" val="184735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BEBF6F-4531-AD42-B330-BAB7B4B4AFEC}" type="datetimeFigureOut">
              <a:rPr lang="en-US" smtClean="0"/>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7AAFA-BB37-784A-A25B-57A7E45DEC9D}" type="slidenum">
              <a:rPr lang="en-US" smtClean="0"/>
              <a:t>‹#›</a:t>
            </a:fld>
            <a:endParaRPr lang="en-US"/>
          </a:p>
        </p:txBody>
      </p:sp>
    </p:spTree>
    <p:extLst>
      <p:ext uri="{BB962C8B-B14F-4D97-AF65-F5344CB8AC3E}">
        <p14:creationId xmlns:p14="http://schemas.microsoft.com/office/powerpoint/2010/main" val="105871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BEBF6F-4531-AD42-B330-BAB7B4B4AFEC}" type="datetimeFigureOut">
              <a:rPr lang="en-US" smtClean="0"/>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7AAFA-BB37-784A-A25B-57A7E45DEC9D}" type="slidenum">
              <a:rPr lang="en-US" smtClean="0"/>
              <a:t>‹#›</a:t>
            </a:fld>
            <a:endParaRPr lang="en-US"/>
          </a:p>
        </p:txBody>
      </p:sp>
    </p:spTree>
    <p:extLst>
      <p:ext uri="{BB962C8B-B14F-4D97-AF65-F5344CB8AC3E}">
        <p14:creationId xmlns:p14="http://schemas.microsoft.com/office/powerpoint/2010/main" val="1991175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F0000"/>
                </a:solidFil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BEBF6F-4531-AD42-B330-BAB7B4B4AFEC}" type="datetimeFigureOut">
              <a:rPr lang="en-US" smtClean="0"/>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7AAFA-BB37-784A-A25B-57A7E45DEC9D}" type="slidenum">
              <a:rPr lang="en-US" smtClean="0"/>
              <a:t>‹#›</a:t>
            </a:fld>
            <a:endParaRPr lang="en-US"/>
          </a:p>
        </p:txBody>
      </p:sp>
    </p:spTree>
    <p:extLst>
      <p:ext uri="{BB962C8B-B14F-4D97-AF65-F5344CB8AC3E}">
        <p14:creationId xmlns:p14="http://schemas.microsoft.com/office/powerpoint/2010/main" val="1732989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BEBF6F-4531-AD42-B330-BAB7B4B4AFEC}" type="datetimeFigureOut">
              <a:rPr lang="en-US" smtClean="0"/>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7AAFA-BB37-784A-A25B-57A7E45DEC9D}" type="slidenum">
              <a:rPr lang="en-US" smtClean="0"/>
              <a:t>‹#›</a:t>
            </a:fld>
            <a:endParaRPr lang="en-US"/>
          </a:p>
        </p:txBody>
      </p:sp>
    </p:spTree>
    <p:extLst>
      <p:ext uri="{BB962C8B-B14F-4D97-AF65-F5344CB8AC3E}">
        <p14:creationId xmlns:p14="http://schemas.microsoft.com/office/powerpoint/2010/main" val="3323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BEBF6F-4531-AD42-B330-BAB7B4B4AFEC}" type="datetimeFigureOut">
              <a:rPr lang="en-US" smtClean="0"/>
              <a:t>7/6/2017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97AAFA-BB37-784A-A25B-57A7E45DEC9D}" type="slidenum">
              <a:rPr lang="en-US" smtClean="0"/>
              <a:t>‹#›</a:t>
            </a:fld>
            <a:endParaRPr lang="en-US"/>
          </a:p>
        </p:txBody>
      </p:sp>
    </p:spTree>
    <p:extLst>
      <p:ext uri="{BB962C8B-B14F-4D97-AF65-F5344CB8AC3E}">
        <p14:creationId xmlns:p14="http://schemas.microsoft.com/office/powerpoint/2010/main" val="217988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BEBF6F-4531-AD42-B330-BAB7B4B4AFEC}" type="datetimeFigureOut">
              <a:rPr lang="en-US" smtClean="0"/>
              <a:t>7/6/2017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97AAFA-BB37-784A-A25B-57A7E45DEC9D}" type="slidenum">
              <a:rPr lang="en-US" smtClean="0"/>
              <a:t>‹#›</a:t>
            </a:fld>
            <a:endParaRPr lang="en-US"/>
          </a:p>
        </p:txBody>
      </p:sp>
    </p:spTree>
    <p:extLst>
      <p:ext uri="{BB962C8B-B14F-4D97-AF65-F5344CB8AC3E}">
        <p14:creationId xmlns:p14="http://schemas.microsoft.com/office/powerpoint/2010/main" val="132979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BEBF6F-4531-AD42-B330-BAB7B4B4AFEC}" type="datetimeFigureOut">
              <a:rPr lang="en-US" smtClean="0"/>
              <a:t>7/6/2017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97AAFA-BB37-784A-A25B-57A7E45DEC9D}" type="slidenum">
              <a:rPr lang="en-US" smtClean="0"/>
              <a:t>‹#›</a:t>
            </a:fld>
            <a:endParaRPr lang="en-US"/>
          </a:p>
        </p:txBody>
      </p:sp>
    </p:spTree>
    <p:extLst>
      <p:ext uri="{BB962C8B-B14F-4D97-AF65-F5344CB8AC3E}">
        <p14:creationId xmlns:p14="http://schemas.microsoft.com/office/powerpoint/2010/main" val="1598152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BEBF6F-4531-AD42-B330-BAB7B4B4AFEC}" type="datetimeFigureOut">
              <a:rPr lang="en-US" smtClean="0"/>
              <a:t>7/6/2017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97AAFA-BB37-784A-A25B-57A7E45DEC9D}" type="slidenum">
              <a:rPr lang="en-US" smtClean="0"/>
              <a:t>‹#›</a:t>
            </a:fld>
            <a:endParaRPr lang="en-US"/>
          </a:p>
        </p:txBody>
      </p:sp>
    </p:spTree>
    <p:extLst>
      <p:ext uri="{BB962C8B-B14F-4D97-AF65-F5344CB8AC3E}">
        <p14:creationId xmlns:p14="http://schemas.microsoft.com/office/powerpoint/2010/main" val="1572909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BEBF6F-4531-AD42-B330-BAB7B4B4AFEC}" type="datetimeFigureOut">
              <a:rPr lang="en-US" smtClean="0"/>
              <a:t>7/6/2017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97AAFA-BB37-784A-A25B-57A7E45DEC9D}" type="slidenum">
              <a:rPr lang="en-US" smtClean="0"/>
              <a:t>‹#›</a:t>
            </a:fld>
            <a:endParaRPr lang="en-US"/>
          </a:p>
        </p:txBody>
      </p:sp>
    </p:spTree>
    <p:extLst>
      <p:ext uri="{BB962C8B-B14F-4D97-AF65-F5344CB8AC3E}">
        <p14:creationId xmlns:p14="http://schemas.microsoft.com/office/powerpoint/2010/main" val="368406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BEBF6F-4531-AD42-B330-BAB7B4B4AFEC}" type="datetimeFigureOut">
              <a:rPr lang="en-US" smtClean="0"/>
              <a:t>7/6/2017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97AAFA-BB37-784A-A25B-57A7E45DEC9D}" type="slidenum">
              <a:rPr lang="en-US" smtClean="0"/>
              <a:t>‹#›</a:t>
            </a:fld>
            <a:endParaRPr lang="en-US"/>
          </a:p>
        </p:txBody>
      </p:sp>
    </p:spTree>
    <p:extLst>
      <p:ext uri="{BB962C8B-B14F-4D97-AF65-F5344CB8AC3E}">
        <p14:creationId xmlns:p14="http://schemas.microsoft.com/office/powerpoint/2010/main" val="611329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BEBF6F-4531-AD42-B330-BAB7B4B4AFEC}" type="datetimeFigureOut">
              <a:rPr lang="en-US" smtClean="0"/>
              <a:t>7/6/2017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97AAFA-BB37-784A-A25B-57A7E45DEC9D}" type="slidenum">
              <a:rPr lang="en-US" smtClean="0"/>
              <a:t>‹#›</a:t>
            </a:fld>
            <a:endParaRPr lang="en-US"/>
          </a:p>
        </p:txBody>
      </p:sp>
    </p:spTree>
    <p:extLst>
      <p:ext uri="{BB962C8B-B14F-4D97-AF65-F5344CB8AC3E}">
        <p14:creationId xmlns:p14="http://schemas.microsoft.com/office/powerpoint/2010/main" val="1660167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953874" y="2044949"/>
            <a:ext cx="5028326" cy="1470025"/>
          </a:xfrm>
        </p:spPr>
        <p:txBody>
          <a:bodyPr>
            <a:normAutofit fontScale="90000"/>
          </a:bodyPr>
          <a:lstStyle/>
          <a:p>
            <a:r>
              <a:rPr lang="en-US" dirty="0" smtClean="0"/>
              <a:t>for Overall Prognosis </a:t>
            </a:r>
            <a:endParaRPr lang="en-US" dirty="0"/>
          </a:p>
        </p:txBody>
      </p:sp>
      <p:sp>
        <p:nvSpPr>
          <p:cNvPr id="5" name="Subtitle 4"/>
          <p:cNvSpPr>
            <a:spLocks noGrp="1"/>
          </p:cNvSpPr>
          <p:nvPr>
            <p:ph type="subTitle" idx="1"/>
          </p:nvPr>
        </p:nvSpPr>
        <p:spPr/>
        <p:txBody>
          <a:bodyPr>
            <a:normAutofit fontScale="77500" lnSpcReduction="20000"/>
          </a:bodyPr>
          <a:lstStyle/>
          <a:p>
            <a:r>
              <a:rPr lang="en-US" dirty="0" smtClean="0">
                <a:solidFill>
                  <a:srgbClr val="0000FF"/>
                </a:solidFill>
              </a:rPr>
              <a:t>Workshop </a:t>
            </a:r>
          </a:p>
          <a:p>
            <a:r>
              <a:rPr lang="en-US" dirty="0" smtClean="0">
                <a:solidFill>
                  <a:srgbClr val="0000FF"/>
                </a:solidFill>
              </a:rPr>
              <a:t>Cochrane Colloquium, Seoul</a:t>
            </a:r>
          </a:p>
          <a:p>
            <a:r>
              <a:rPr lang="en-US" dirty="0" smtClean="0">
                <a:solidFill>
                  <a:srgbClr val="0000FF"/>
                </a:solidFill>
              </a:rPr>
              <a:t>Oct 24 14:00-15:30</a:t>
            </a:r>
          </a:p>
          <a:p>
            <a:r>
              <a:rPr lang="en-US" dirty="0" smtClean="0">
                <a:solidFill>
                  <a:srgbClr val="0000FF"/>
                </a:solidFill>
              </a:rPr>
              <a:t>Room</a:t>
            </a:r>
          </a:p>
          <a:p>
            <a:r>
              <a:rPr lang="en-US" dirty="0" smtClean="0">
                <a:solidFill>
                  <a:srgbClr val="0000FF"/>
                </a:solidFill>
              </a:rPr>
              <a:t>Facilitators: Alfonso Iorio, Katrina Williams</a:t>
            </a:r>
          </a:p>
        </p:txBody>
      </p:sp>
      <p:pic>
        <p:nvPicPr>
          <p:cNvPr id="7" name="Picture 6"/>
          <p:cNvPicPr>
            <a:picLocks noChangeAspect="1"/>
          </p:cNvPicPr>
          <p:nvPr/>
        </p:nvPicPr>
        <p:blipFill>
          <a:blip r:embed="rId2"/>
          <a:stretch>
            <a:fillRect/>
          </a:stretch>
        </p:blipFill>
        <p:spPr>
          <a:xfrm>
            <a:off x="1791574" y="2307027"/>
            <a:ext cx="3162300" cy="1193800"/>
          </a:xfrm>
          <a:prstGeom prst="rect">
            <a:avLst/>
          </a:prstGeom>
        </p:spPr>
      </p:pic>
    </p:spTree>
    <p:extLst>
      <p:ext uri="{BB962C8B-B14F-4D97-AF65-F5344CB8AC3E}">
        <p14:creationId xmlns:p14="http://schemas.microsoft.com/office/powerpoint/2010/main" val="9591991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Evidence profile for prognosis</a:t>
            </a:r>
          </a:p>
        </p:txBody>
      </p:sp>
      <p:sp>
        <p:nvSpPr>
          <p:cNvPr id="3" name="Slide Number Placeholder 2"/>
          <p:cNvSpPr>
            <a:spLocks noGrp="1"/>
          </p:cNvSpPr>
          <p:nvPr>
            <p:ph type="sldNum" sz="quarter" idx="12"/>
          </p:nvPr>
        </p:nvSpPr>
        <p:spPr>
          <a:prstGeom prst="rect">
            <a:avLst/>
          </a:prstGeom>
        </p:spPr>
        <p:txBody>
          <a:bodyPr/>
          <a:lstStyle/>
          <a:p>
            <a:fld id="{C43A8F3C-92E3-394B-A33A-044727C6C3C7}" type="slidenum">
              <a:rPr lang="en-US" smtClean="0"/>
              <a:t>10</a:t>
            </a:fld>
            <a:endParaRPr lang="en-US"/>
          </a:p>
        </p:txBody>
      </p:sp>
      <p:pic>
        <p:nvPicPr>
          <p:cNvPr id="4" name="Picture 3"/>
          <p:cNvPicPr>
            <a:picLocks noChangeAspect="1"/>
          </p:cNvPicPr>
          <p:nvPr/>
        </p:nvPicPr>
        <p:blipFill>
          <a:blip r:embed="rId2"/>
          <a:stretch>
            <a:fillRect/>
          </a:stretch>
        </p:blipFill>
        <p:spPr>
          <a:xfrm>
            <a:off x="1524000" y="1306688"/>
            <a:ext cx="9144000" cy="4454244"/>
          </a:xfrm>
          <a:prstGeom prst="rect">
            <a:avLst/>
          </a:prstGeom>
        </p:spPr>
      </p:pic>
      <p:sp>
        <p:nvSpPr>
          <p:cNvPr id="5" name="Rectangle 4"/>
          <p:cNvSpPr/>
          <p:nvPr/>
        </p:nvSpPr>
        <p:spPr>
          <a:xfrm>
            <a:off x="7267223" y="2808111"/>
            <a:ext cx="1933222" cy="2215446"/>
          </a:xfrm>
          <a:prstGeom prst="rect">
            <a:avLst/>
          </a:prstGeom>
          <a:solidFill>
            <a:srgbClr val="FF0000">
              <a:alpha val="10000"/>
            </a:srgbClr>
          </a:solidFill>
          <a:ln w="762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9" name="Group 8"/>
          <p:cNvGrpSpPr/>
          <p:nvPr/>
        </p:nvGrpSpPr>
        <p:grpSpPr>
          <a:xfrm>
            <a:off x="2558697" y="1555822"/>
            <a:ext cx="7213600" cy="4205111"/>
            <a:chOff x="965200" y="1397000"/>
            <a:chExt cx="7213600" cy="4205111"/>
          </a:xfrm>
        </p:grpSpPr>
        <p:pic>
          <p:nvPicPr>
            <p:cNvPr id="7" name="Picture 6"/>
            <p:cNvPicPr>
              <a:picLocks noChangeAspect="1"/>
            </p:cNvPicPr>
            <p:nvPr/>
          </p:nvPicPr>
          <p:blipFill>
            <a:blip r:embed="rId3"/>
            <a:stretch>
              <a:fillRect/>
            </a:stretch>
          </p:blipFill>
          <p:spPr>
            <a:xfrm>
              <a:off x="965200" y="1397000"/>
              <a:ext cx="7213600" cy="4051300"/>
            </a:xfrm>
            <a:prstGeom prst="rect">
              <a:avLst/>
            </a:prstGeom>
          </p:spPr>
        </p:pic>
        <p:sp>
          <p:nvSpPr>
            <p:cNvPr id="8" name="Rectangle 7"/>
            <p:cNvSpPr/>
            <p:nvPr/>
          </p:nvSpPr>
          <p:spPr>
            <a:xfrm>
              <a:off x="965200" y="1397000"/>
              <a:ext cx="7213600" cy="4205111"/>
            </a:xfrm>
            <a:prstGeom prst="rect">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34949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9" presetClass="entr" presetSubtype="0" fill="hold" nodeType="afterEffect">
                                  <p:stCondLst>
                                    <p:cond delay="1000"/>
                                  </p:stCondLst>
                                  <p:childTnLst>
                                    <p:set>
                                      <p:cBhvr>
                                        <p:cTn id="10" dur="1" fill="hold">
                                          <p:stCondLst>
                                            <p:cond delay="0"/>
                                          </p:stCondLst>
                                        </p:cTn>
                                        <p:tgtEl>
                                          <p:spTgt spid="9"/>
                                        </p:tgtEl>
                                        <p:attrNameLst>
                                          <p:attrName>style.visibility</p:attrName>
                                        </p:attrNameLst>
                                      </p:cBhvr>
                                      <p:to>
                                        <p:strVal val="visible"/>
                                      </p:to>
                                    </p:set>
                                    <p:animEffect transition="in" filter="dissolv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role of prognostic factors of patient important outcomes in medical decision </a:t>
            </a:r>
            <a:r>
              <a:rPr lang="en-GB" b="1" dirty="0" smtClean="0"/>
              <a:t>making</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a:t>A “specific case” of </a:t>
            </a:r>
            <a:r>
              <a:rPr lang="en-US" dirty="0" smtClean="0"/>
              <a:t>baseline </a:t>
            </a:r>
            <a:r>
              <a:rPr lang="en-US" dirty="0"/>
              <a:t>risk is the stratification of </a:t>
            </a:r>
            <a:r>
              <a:rPr lang="en-US" dirty="0" smtClean="0"/>
              <a:t>risk</a:t>
            </a:r>
          </a:p>
          <a:p>
            <a:pPr lvl="1"/>
            <a:r>
              <a:rPr lang="en-US" dirty="0" smtClean="0"/>
              <a:t>based </a:t>
            </a:r>
            <a:r>
              <a:rPr lang="en-US" dirty="0"/>
              <a:t>on one (or more) prognostic factors (characteristics of the individual at the beginning of the intervention</a:t>
            </a:r>
            <a:r>
              <a:rPr lang="en-US" dirty="0" smtClean="0"/>
              <a:t>).</a:t>
            </a:r>
          </a:p>
          <a:p>
            <a:pPr lvl="0"/>
            <a:r>
              <a:rPr lang="en-US" dirty="0"/>
              <a:t>T</a:t>
            </a:r>
            <a:r>
              <a:rPr lang="en-US" dirty="0" smtClean="0"/>
              <a:t>he </a:t>
            </a:r>
            <a:r>
              <a:rPr lang="en-US" dirty="0"/>
              <a:t>effect of the intervention is applied across one (or more) strata of one (or more) prognostic </a:t>
            </a:r>
            <a:r>
              <a:rPr lang="en-US" dirty="0" smtClean="0"/>
              <a:t>factors</a:t>
            </a:r>
            <a:r>
              <a:rPr lang="en-US" dirty="0"/>
              <a:t> </a:t>
            </a:r>
          </a:p>
          <a:p>
            <a:pPr lvl="0"/>
            <a:r>
              <a:rPr lang="en-US" dirty="0"/>
              <a:t>Risk stratification allows tailoring recommendations to different subpopulation (subgroups)</a:t>
            </a:r>
          </a:p>
          <a:p>
            <a:pPr marL="0" indent="0">
              <a:buNone/>
            </a:pPr>
            <a:r>
              <a:rPr lang="en-GB" dirty="0"/>
              <a:t> </a:t>
            </a:r>
            <a:endParaRPr lang="en-US" dirty="0"/>
          </a:p>
          <a:p>
            <a:r>
              <a:rPr lang="en-GB" dirty="0"/>
              <a:t>It </a:t>
            </a:r>
            <a:r>
              <a:rPr lang="en-GB" dirty="0" smtClean="0"/>
              <a:t>requires:</a:t>
            </a:r>
            <a:endParaRPr lang="en-US" dirty="0"/>
          </a:p>
          <a:p>
            <a:r>
              <a:rPr lang="en-US" dirty="0"/>
              <a:t>E</a:t>
            </a:r>
            <a:r>
              <a:rPr lang="en-US" dirty="0" smtClean="0"/>
              <a:t>stimates </a:t>
            </a:r>
            <a:r>
              <a:rPr lang="en-US" dirty="0"/>
              <a:t>of benefits and harms from RCTs/SRs of RCTs of effectiveness (usually reported as relative risk)</a:t>
            </a:r>
          </a:p>
          <a:p>
            <a:pPr lvl="0"/>
            <a:r>
              <a:rPr lang="en-US" dirty="0"/>
              <a:t>Estimates of risk with/without a risk factor, which often come from SR of cohort studies (or by measures of association between a risk factor (e.g., age, sex) and outcome in the untreated group(s) of a RCT)</a:t>
            </a:r>
          </a:p>
          <a:p>
            <a:endParaRPr lang="en-US" dirty="0"/>
          </a:p>
        </p:txBody>
      </p:sp>
    </p:spTree>
    <p:extLst>
      <p:ext uri="{BB962C8B-B14F-4D97-AF65-F5344CB8AC3E}">
        <p14:creationId xmlns:p14="http://schemas.microsoft.com/office/powerpoint/2010/main" val="2002732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role of prognostic factors of patient important outcomes in medical decision </a:t>
            </a:r>
            <a:r>
              <a:rPr lang="en-GB" b="1" dirty="0" smtClean="0"/>
              <a:t>making</a:t>
            </a:r>
            <a:endParaRPr lang="en-US" dirty="0"/>
          </a:p>
        </p:txBody>
      </p:sp>
      <p:sp>
        <p:nvSpPr>
          <p:cNvPr id="3" name="Content Placeholder 2"/>
          <p:cNvSpPr>
            <a:spLocks noGrp="1"/>
          </p:cNvSpPr>
          <p:nvPr>
            <p:ph idx="1"/>
          </p:nvPr>
        </p:nvSpPr>
        <p:spPr/>
        <p:txBody>
          <a:bodyPr>
            <a:normAutofit fontScale="92500" lnSpcReduction="10000"/>
          </a:bodyPr>
          <a:lstStyle/>
          <a:p>
            <a:r>
              <a:rPr lang="en-GB" b="1" dirty="0"/>
              <a:t>Going back to the clinical scenario:</a:t>
            </a:r>
            <a:endParaRPr lang="en-US" dirty="0"/>
          </a:p>
          <a:p>
            <a:pPr marL="0" indent="0">
              <a:buNone/>
            </a:pPr>
            <a:r>
              <a:rPr lang="en-GB" dirty="0"/>
              <a:t> </a:t>
            </a:r>
            <a:endParaRPr lang="en-US" dirty="0"/>
          </a:p>
          <a:p>
            <a:pPr lvl="0"/>
            <a:r>
              <a:rPr lang="en-US" dirty="0"/>
              <a:t>Relative risk of stroke in Atrial fibrillation patients treated with NOACS compared with untreated = 0.26;</a:t>
            </a:r>
          </a:p>
          <a:p>
            <a:pPr lvl="0"/>
            <a:r>
              <a:rPr lang="en-US" dirty="0"/>
              <a:t>Risk of stroke at 1 year in subjects with a previous stroke is 2.2 time higher (data from a SR of observational studies assessing risk factor for recurrent stroke)</a:t>
            </a:r>
          </a:p>
          <a:p>
            <a:pPr marL="0" indent="0">
              <a:buNone/>
            </a:pPr>
            <a:r>
              <a:rPr lang="en-GB" dirty="0"/>
              <a:t> </a:t>
            </a:r>
            <a:endParaRPr lang="en-US" dirty="0"/>
          </a:p>
          <a:p>
            <a:r>
              <a:rPr lang="en-US" dirty="0"/>
              <a:t>Clues: You need absolute measures of risk; ideally the risk in the lower category (e.g. not previous stroke in the example), or the risk in the overall population (average risk, sometimes reported as risk, or as baseline risk)</a:t>
            </a:r>
          </a:p>
          <a:p>
            <a:endParaRPr lang="en-US" dirty="0"/>
          </a:p>
        </p:txBody>
      </p:sp>
    </p:spTree>
    <p:extLst>
      <p:ext uri="{BB962C8B-B14F-4D97-AF65-F5344CB8AC3E}">
        <p14:creationId xmlns:p14="http://schemas.microsoft.com/office/powerpoint/2010/main" val="13977057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role of prognostic factors of patient important outcomes in medical decision </a:t>
            </a:r>
            <a:r>
              <a:rPr lang="en-GB" b="1" dirty="0" smtClean="0"/>
              <a:t>making</a:t>
            </a:r>
            <a:endParaRPr lang="en-US" dirty="0"/>
          </a:p>
        </p:txBody>
      </p:sp>
      <p:sp>
        <p:nvSpPr>
          <p:cNvPr id="3" name="Content Placeholder 2"/>
          <p:cNvSpPr>
            <a:spLocks noGrp="1"/>
          </p:cNvSpPr>
          <p:nvPr>
            <p:ph idx="1"/>
          </p:nvPr>
        </p:nvSpPr>
        <p:spPr/>
        <p:txBody>
          <a:bodyPr/>
          <a:lstStyle/>
          <a:p>
            <a:pPr lvl="0"/>
            <a:r>
              <a:rPr lang="en-US" dirty="0"/>
              <a:t>CASE A: You have the absolute risk in the individuals </a:t>
            </a:r>
            <a:r>
              <a:rPr lang="en-US" dirty="0" smtClean="0"/>
              <a:t>in one group and </a:t>
            </a:r>
            <a:r>
              <a:rPr lang="en-US" dirty="0"/>
              <a:t>the relative risk for the prognostic factor, for example 7% without previous stroke and 2.2 times higher with a previous stroke</a:t>
            </a:r>
            <a:r>
              <a:rPr lang="en-US" dirty="0" smtClean="0"/>
              <a:t>.</a:t>
            </a:r>
          </a:p>
          <a:p>
            <a:pPr lvl="0"/>
            <a:endParaRPr lang="en-US" sz="3200" dirty="0"/>
          </a:p>
          <a:p>
            <a:pPr lvl="1"/>
            <a:r>
              <a:rPr lang="en-US" dirty="0"/>
              <a:t>calculate the absolute risk in individuals with prognostic factor = Absolute risk (individuals without)*(Relative risk) = (70 per 1000)*2.2 = 154/1000</a:t>
            </a:r>
            <a:endParaRPr lang="en-US" sz="2800" dirty="0"/>
          </a:p>
          <a:p>
            <a:pPr lvl="1"/>
            <a:r>
              <a:rPr lang="en-US" dirty="0"/>
              <a:t>calculate the absolute risk reduction in individuals without = (1-0.26)*70 = 52 x1000</a:t>
            </a:r>
            <a:endParaRPr lang="en-US" sz="2800" dirty="0"/>
          </a:p>
          <a:p>
            <a:pPr lvl="1"/>
            <a:r>
              <a:rPr lang="en-US" dirty="0"/>
              <a:t>calculate the absolute risk reduction in individuals with risk factor = (1-0.26)* </a:t>
            </a:r>
            <a:r>
              <a:rPr lang="en-US" dirty="0" smtClean="0"/>
              <a:t>154 = </a:t>
            </a:r>
            <a:r>
              <a:rPr lang="en-US" dirty="0"/>
              <a:t>114 x1000</a:t>
            </a:r>
            <a:endParaRPr lang="en-US" sz="2800" dirty="0"/>
          </a:p>
          <a:p>
            <a:endParaRPr lang="en-US" dirty="0"/>
          </a:p>
        </p:txBody>
      </p:sp>
    </p:spTree>
    <p:extLst>
      <p:ext uri="{BB962C8B-B14F-4D97-AF65-F5344CB8AC3E}">
        <p14:creationId xmlns:p14="http://schemas.microsoft.com/office/powerpoint/2010/main" val="13263888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role of prognostic factors of patient important outcomes in medical decision </a:t>
            </a:r>
            <a:r>
              <a:rPr lang="en-GB" b="1" dirty="0" smtClean="0"/>
              <a:t>making</a:t>
            </a:r>
            <a:endParaRPr lang="en-US" dirty="0"/>
          </a:p>
        </p:txBody>
      </p:sp>
      <p:sp>
        <p:nvSpPr>
          <p:cNvPr id="3" name="Content Placeholder 2"/>
          <p:cNvSpPr>
            <a:spLocks noGrp="1"/>
          </p:cNvSpPr>
          <p:nvPr>
            <p:ph idx="1"/>
          </p:nvPr>
        </p:nvSpPr>
        <p:spPr/>
        <p:txBody>
          <a:bodyPr/>
          <a:lstStyle/>
          <a:p>
            <a:pPr lvl="0"/>
            <a:r>
              <a:rPr lang="en-US" dirty="0"/>
              <a:t>CASE B: You have the </a:t>
            </a:r>
            <a:r>
              <a:rPr lang="en-US" b="1" dirty="0"/>
              <a:t>average risk</a:t>
            </a:r>
            <a:r>
              <a:rPr lang="en-US" dirty="0"/>
              <a:t> in the population, the relative risk for the prognostic factor, </a:t>
            </a:r>
            <a:r>
              <a:rPr lang="en-US" b="1" dirty="0"/>
              <a:t>AND</a:t>
            </a:r>
            <a:r>
              <a:rPr lang="en-US" dirty="0"/>
              <a:t> the prevalence of the prognostic factor, for example 10%, 2.2 and 40</a:t>
            </a:r>
            <a:r>
              <a:rPr lang="en-US" dirty="0" smtClean="0"/>
              <a:t>%</a:t>
            </a:r>
          </a:p>
          <a:p>
            <a:pPr lvl="0"/>
            <a:endParaRPr lang="en-US" sz="3200" dirty="0"/>
          </a:p>
          <a:p>
            <a:pPr lvl="1"/>
            <a:r>
              <a:rPr lang="en-US" dirty="0"/>
              <a:t>Using appropriate formulas (*) you calculate the risk in individuals with and without prognostic factor, and then the corresponding absolute risk reductions;</a:t>
            </a:r>
            <a:endParaRPr lang="en-US" sz="2800" dirty="0"/>
          </a:p>
          <a:p>
            <a:endParaRPr lang="en-US" dirty="0"/>
          </a:p>
        </p:txBody>
      </p:sp>
    </p:spTree>
    <p:extLst>
      <p:ext uri="{BB962C8B-B14F-4D97-AF65-F5344CB8AC3E}">
        <p14:creationId xmlns:p14="http://schemas.microsoft.com/office/powerpoint/2010/main" val="13581085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role of prognostic factors of patient important outcomes in medical decision </a:t>
            </a:r>
            <a:r>
              <a:rPr lang="en-GB" b="1" dirty="0" smtClean="0"/>
              <a:t>making</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415299665"/>
              </p:ext>
            </p:extLst>
          </p:nvPr>
        </p:nvGraphicFramePr>
        <p:xfrm>
          <a:off x="1049894" y="2029892"/>
          <a:ext cx="10303906" cy="3246645"/>
        </p:xfrm>
        <a:graphic>
          <a:graphicData uri="http://schemas.openxmlformats.org/presentationml/2006/ole">
            <mc:AlternateContent xmlns:mc="http://schemas.openxmlformats.org/markup-compatibility/2006">
              <mc:Choice xmlns:v="urn:schemas-microsoft-com:vml" Requires="v">
                <p:oleObj spid="_x0000_s1037" name="Worksheet" r:id="rId3" imgW="8585200" imgH="2705100" progId="Excel.Sheet.12">
                  <p:embed/>
                </p:oleObj>
              </mc:Choice>
              <mc:Fallback>
                <p:oleObj name="Worksheet" r:id="rId3" imgW="8585200" imgH="2705100" progId="Excel.Sheet.12">
                  <p:embed/>
                  <p:pic>
                    <p:nvPicPr>
                      <p:cNvPr id="0" name=""/>
                      <p:cNvPicPr/>
                      <p:nvPr/>
                    </p:nvPicPr>
                    <p:blipFill>
                      <a:blip r:embed="rId4"/>
                      <a:stretch>
                        <a:fillRect/>
                      </a:stretch>
                    </p:blipFill>
                    <p:spPr>
                      <a:xfrm>
                        <a:off x="1049894" y="2029892"/>
                        <a:ext cx="10303906" cy="3246645"/>
                      </a:xfrm>
                      <a:prstGeom prst="rect">
                        <a:avLst/>
                      </a:prstGeom>
                    </p:spPr>
                  </p:pic>
                </p:oleObj>
              </mc:Fallback>
            </mc:AlternateContent>
          </a:graphicData>
        </a:graphic>
      </p:graphicFrame>
      <p:sp>
        <p:nvSpPr>
          <p:cNvPr id="6" name="Rectangle 5"/>
          <p:cNvSpPr/>
          <p:nvPr/>
        </p:nvSpPr>
        <p:spPr>
          <a:xfrm>
            <a:off x="1049894" y="5961781"/>
            <a:ext cx="10303906" cy="646331"/>
          </a:xfrm>
          <a:prstGeom prst="rect">
            <a:avLst/>
          </a:prstGeom>
        </p:spPr>
        <p:txBody>
          <a:bodyPr wrap="square">
            <a:spAutoFit/>
          </a:bodyPr>
          <a:lstStyle/>
          <a:p>
            <a:pPr marL="406400" indent="-406400"/>
            <a:r>
              <a:rPr lang="en-US" dirty="0" err="1" smtClean="0"/>
              <a:t>Kooter</a:t>
            </a:r>
            <a:r>
              <a:rPr lang="en-US" dirty="0" smtClean="0"/>
              <a:t> </a:t>
            </a:r>
            <a:r>
              <a:rPr lang="en-US" dirty="0"/>
              <a:t>AJ, </a:t>
            </a:r>
            <a:r>
              <a:rPr lang="en-US" dirty="0" err="1"/>
              <a:t>Kostense</a:t>
            </a:r>
            <a:r>
              <a:rPr lang="en-US" dirty="0"/>
              <a:t> PJ, </a:t>
            </a:r>
            <a:r>
              <a:rPr lang="en-US" dirty="0" err="1"/>
              <a:t>Groenewold</a:t>
            </a:r>
            <a:r>
              <a:rPr lang="en-US" dirty="0"/>
              <a:t> J, Thijs A, </a:t>
            </a:r>
            <a:r>
              <a:rPr lang="en-US" dirty="0" err="1"/>
              <a:t>Sattar</a:t>
            </a:r>
            <a:r>
              <a:rPr lang="en-US" dirty="0"/>
              <a:t> N, Smulders YM. Risk Prediction in Cardiovascular Medicine The Critical Impact of Risk Factor Prevalence. </a:t>
            </a:r>
            <a:r>
              <a:rPr lang="en-US" i="1" dirty="0"/>
              <a:t>Circulation</a:t>
            </a:r>
            <a:r>
              <a:rPr lang="en-US" dirty="0"/>
              <a:t> 2011; </a:t>
            </a:r>
            <a:r>
              <a:rPr lang="en-US" b="1" dirty="0"/>
              <a:t>124</a:t>
            </a:r>
            <a:r>
              <a:rPr lang="en-US" dirty="0"/>
              <a:t>: 741–5. </a:t>
            </a:r>
            <a:endParaRPr lang="en-US" dirty="0">
              <a:effectLst/>
            </a:endParaRPr>
          </a:p>
        </p:txBody>
      </p:sp>
    </p:spTree>
    <p:extLst>
      <p:ext uri="{BB962C8B-B14F-4D97-AF65-F5344CB8AC3E}">
        <p14:creationId xmlns:p14="http://schemas.microsoft.com/office/powerpoint/2010/main" val="20651488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role of prognostic factors of patient important outcomes in medical decision </a:t>
            </a:r>
            <a:r>
              <a:rPr lang="en-GB" b="1" dirty="0" smtClean="0"/>
              <a:t>making</a:t>
            </a:r>
            <a:endParaRPr lang="en-US" dirty="0"/>
          </a:p>
        </p:txBody>
      </p:sp>
      <p:sp>
        <p:nvSpPr>
          <p:cNvPr id="3" name="Content Placeholder 2"/>
          <p:cNvSpPr>
            <a:spLocks noGrp="1"/>
          </p:cNvSpPr>
          <p:nvPr>
            <p:ph idx="1"/>
          </p:nvPr>
        </p:nvSpPr>
        <p:spPr/>
        <p:txBody>
          <a:bodyPr>
            <a:normAutofit fontScale="92500" lnSpcReduction="10000"/>
          </a:bodyPr>
          <a:lstStyle/>
          <a:p>
            <a:pPr lvl="1"/>
            <a:r>
              <a:rPr lang="en-US" dirty="0"/>
              <a:t>if the average risk is 10%, the relative risk for the prognostic factor 2.2, and the prevalence of the prognostic factor 40%, you will have</a:t>
            </a:r>
            <a:endParaRPr lang="en-US" sz="2800" dirty="0"/>
          </a:p>
          <a:p>
            <a:pPr lvl="2"/>
            <a:r>
              <a:rPr lang="en-US" dirty="0" smtClean="0"/>
              <a:t>149/1000 </a:t>
            </a:r>
            <a:r>
              <a:rPr lang="en-US" dirty="0"/>
              <a:t>events in individuals with prognostic factor </a:t>
            </a:r>
            <a:endParaRPr lang="en-US" sz="2400" dirty="0"/>
          </a:p>
          <a:p>
            <a:pPr lvl="2"/>
            <a:r>
              <a:rPr lang="en-US" dirty="0"/>
              <a:t>68/1000 in those without</a:t>
            </a:r>
            <a:endParaRPr lang="en-US" sz="2400" dirty="0"/>
          </a:p>
          <a:p>
            <a:pPr lvl="2"/>
            <a:r>
              <a:rPr lang="en-US" dirty="0"/>
              <a:t>absolute reductions of </a:t>
            </a:r>
            <a:r>
              <a:rPr lang="en-US" dirty="0" smtClean="0"/>
              <a:t>110/1000 </a:t>
            </a:r>
            <a:r>
              <a:rPr lang="en-US" dirty="0"/>
              <a:t>and 50/1000.</a:t>
            </a:r>
            <a:endParaRPr lang="en-US" sz="2400" dirty="0"/>
          </a:p>
          <a:p>
            <a:pPr lvl="1"/>
            <a:r>
              <a:rPr lang="en-US" dirty="0"/>
              <a:t>For the same average risk and prognostic factor but with a prevalence of 4% you will have</a:t>
            </a:r>
            <a:endParaRPr lang="en-US" sz="2800" dirty="0"/>
          </a:p>
          <a:p>
            <a:pPr lvl="2"/>
            <a:r>
              <a:rPr lang="en-US" dirty="0"/>
              <a:t>209/1000 events in individuals with prognostic factor</a:t>
            </a:r>
            <a:endParaRPr lang="en-US" sz="2400" dirty="0"/>
          </a:p>
          <a:p>
            <a:pPr lvl="2"/>
            <a:r>
              <a:rPr lang="en-US" dirty="0"/>
              <a:t> 95/1000 in those without</a:t>
            </a:r>
            <a:endParaRPr lang="en-US" sz="2400" dirty="0"/>
          </a:p>
          <a:p>
            <a:pPr lvl="2"/>
            <a:r>
              <a:rPr lang="en-US" dirty="0"/>
              <a:t>absolute reductions of </a:t>
            </a:r>
            <a:r>
              <a:rPr lang="en-US" dirty="0" smtClean="0"/>
              <a:t>155/1000 </a:t>
            </a:r>
            <a:r>
              <a:rPr lang="en-US" dirty="0"/>
              <a:t>and 40/1000.</a:t>
            </a:r>
            <a:endParaRPr lang="en-US" sz="2400" dirty="0"/>
          </a:p>
          <a:p>
            <a:pPr lvl="1"/>
            <a:r>
              <a:rPr lang="en-US" dirty="0"/>
              <a:t>For a prevalence of prognostic factor of 96%, you will have </a:t>
            </a:r>
            <a:endParaRPr lang="en-US" sz="2800" dirty="0"/>
          </a:p>
          <a:p>
            <a:pPr lvl="2"/>
            <a:r>
              <a:rPr lang="en-US" dirty="0"/>
              <a:t>102/1000 events in individuals with prognostic factor</a:t>
            </a:r>
            <a:endParaRPr lang="en-US" sz="2400" dirty="0"/>
          </a:p>
          <a:p>
            <a:pPr lvl="2"/>
            <a:r>
              <a:rPr lang="en-US" dirty="0"/>
              <a:t> 46/1000 in those without</a:t>
            </a:r>
            <a:endParaRPr lang="en-US" sz="2400" dirty="0"/>
          </a:p>
          <a:p>
            <a:pPr lvl="2"/>
            <a:r>
              <a:rPr lang="en-US" dirty="0"/>
              <a:t>absolute reductions of 75/1000 and 34/1000.</a:t>
            </a:r>
            <a:endParaRPr lang="en-US" sz="2400" dirty="0"/>
          </a:p>
          <a:p>
            <a:endParaRPr lang="en-US" dirty="0"/>
          </a:p>
        </p:txBody>
      </p:sp>
    </p:spTree>
    <p:extLst>
      <p:ext uri="{BB962C8B-B14F-4D97-AF65-F5344CB8AC3E}">
        <p14:creationId xmlns:p14="http://schemas.microsoft.com/office/powerpoint/2010/main" val="13234109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role of prognostic factors of patient important outcomes in medical decision </a:t>
            </a:r>
            <a:r>
              <a:rPr lang="en-GB" b="1" dirty="0" smtClean="0"/>
              <a:t>making</a:t>
            </a:r>
            <a:endParaRPr lang="en-US" dirty="0"/>
          </a:p>
        </p:txBody>
      </p:sp>
      <p:sp>
        <p:nvSpPr>
          <p:cNvPr id="3" name="Content Placeholder 2"/>
          <p:cNvSpPr>
            <a:spLocks noGrp="1"/>
          </p:cNvSpPr>
          <p:nvPr>
            <p:ph idx="1"/>
          </p:nvPr>
        </p:nvSpPr>
        <p:spPr/>
        <p:txBody>
          <a:bodyPr/>
          <a:lstStyle/>
          <a:p>
            <a:pPr lvl="0"/>
            <a:r>
              <a:rPr lang="en-US" sz="3600" dirty="0"/>
              <a:t>Questions:</a:t>
            </a:r>
          </a:p>
          <a:p>
            <a:pPr lvl="1"/>
            <a:r>
              <a:rPr lang="en-US" sz="3200" dirty="0"/>
              <a:t>What is your prognostic question?</a:t>
            </a:r>
          </a:p>
          <a:p>
            <a:pPr lvl="1"/>
            <a:r>
              <a:rPr lang="en-US" sz="3200" dirty="0"/>
              <a:t>Is this enough for making a recommendation? If not, what is missing?</a:t>
            </a:r>
          </a:p>
          <a:p>
            <a:pPr lvl="1"/>
            <a:r>
              <a:rPr lang="en-US" sz="3200"/>
              <a:t>How the SR on the risk of stroke has affected your decision?</a:t>
            </a:r>
          </a:p>
          <a:p>
            <a:endParaRPr lang="en-US" dirty="0"/>
          </a:p>
        </p:txBody>
      </p:sp>
    </p:spTree>
    <p:extLst>
      <p:ext uri="{BB962C8B-B14F-4D97-AF65-F5344CB8AC3E}">
        <p14:creationId xmlns:p14="http://schemas.microsoft.com/office/powerpoint/2010/main" val="17378183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PICO components</a:t>
            </a:r>
            <a:endParaRPr lang="en-US" dirty="0"/>
          </a:p>
        </p:txBody>
      </p:sp>
      <p:graphicFrame>
        <p:nvGraphicFramePr>
          <p:cNvPr id="5" name="Content Placeholder 4"/>
          <p:cNvGraphicFramePr>
            <a:graphicFrameLocks noGrp="1"/>
          </p:cNvGraphicFramePr>
          <p:nvPr>
            <p:ph idx="1"/>
            <p:extLst/>
          </p:nvPr>
        </p:nvGraphicFramePr>
        <p:xfrm>
          <a:off x="1981200" y="1600200"/>
          <a:ext cx="8229602" cy="3535680"/>
        </p:xfrm>
        <a:graphic>
          <a:graphicData uri="http://schemas.openxmlformats.org/drawingml/2006/table">
            <a:tbl>
              <a:tblPr firstRow="1" bandRow="1">
                <a:tableStyleId>{5C22544A-7EE6-4342-B048-85BDC9FD1C3A}</a:tableStyleId>
              </a:tblPr>
              <a:tblGrid>
                <a:gridCol w="910790">
                  <a:extLst>
                    <a:ext uri="{9D8B030D-6E8A-4147-A177-3AD203B41FA5}">
                      <a16:colId xmlns:a16="http://schemas.microsoft.com/office/drawing/2014/main" val="20000"/>
                    </a:ext>
                  </a:extLst>
                </a:gridCol>
                <a:gridCol w="2382567">
                  <a:extLst>
                    <a:ext uri="{9D8B030D-6E8A-4147-A177-3AD203B41FA5}">
                      <a16:colId xmlns:a16="http://schemas.microsoft.com/office/drawing/2014/main" val="20001"/>
                    </a:ext>
                  </a:extLst>
                </a:gridCol>
                <a:gridCol w="2165969">
                  <a:extLst>
                    <a:ext uri="{9D8B030D-6E8A-4147-A177-3AD203B41FA5}">
                      <a16:colId xmlns:a16="http://schemas.microsoft.com/office/drawing/2014/main" val="20002"/>
                    </a:ext>
                  </a:extLst>
                </a:gridCol>
                <a:gridCol w="2770276">
                  <a:extLst>
                    <a:ext uri="{9D8B030D-6E8A-4147-A177-3AD203B41FA5}">
                      <a16:colId xmlns:a16="http://schemas.microsoft.com/office/drawing/2014/main" val="20003"/>
                    </a:ext>
                  </a:extLst>
                </a:gridCol>
              </a:tblGrid>
              <a:tr h="370840">
                <a:tc>
                  <a:txBody>
                    <a:bodyPr/>
                    <a:lstStyle/>
                    <a:p>
                      <a:endParaRPr lang="en-US" sz="2800" dirty="0"/>
                    </a:p>
                  </a:txBody>
                  <a:tcPr marL="93570" marR="93570"/>
                </a:tc>
                <a:tc>
                  <a:txBody>
                    <a:bodyPr/>
                    <a:lstStyle/>
                    <a:p>
                      <a:pPr algn="ctr"/>
                      <a:r>
                        <a:rPr lang="en-US" sz="2800" dirty="0" smtClean="0"/>
                        <a:t>Overall prognosis</a:t>
                      </a:r>
                      <a:endParaRPr lang="en-US" sz="2800" dirty="0"/>
                    </a:p>
                  </a:txBody>
                  <a:tcPr marL="93570" marR="93570"/>
                </a:tc>
                <a:tc>
                  <a:txBody>
                    <a:bodyPr/>
                    <a:lstStyle/>
                    <a:p>
                      <a:pPr algn="ctr"/>
                      <a:r>
                        <a:rPr lang="en-US" sz="2800" dirty="0" smtClean="0"/>
                        <a:t>Risk</a:t>
                      </a:r>
                    </a:p>
                    <a:p>
                      <a:pPr algn="ctr"/>
                      <a:r>
                        <a:rPr lang="en-US" sz="2800" dirty="0" smtClean="0"/>
                        <a:t>factor</a:t>
                      </a:r>
                      <a:endParaRPr lang="en-US" sz="2800" dirty="0"/>
                    </a:p>
                  </a:txBody>
                  <a:tcPr marL="93570" marR="93570"/>
                </a:tc>
                <a:tc>
                  <a:txBody>
                    <a:bodyPr/>
                    <a:lstStyle/>
                    <a:p>
                      <a:pPr algn="ctr"/>
                      <a:r>
                        <a:rPr lang="en-US" sz="2800" dirty="0" smtClean="0"/>
                        <a:t>Prognostic model</a:t>
                      </a:r>
                      <a:endParaRPr lang="en-US" sz="2800" dirty="0"/>
                    </a:p>
                  </a:txBody>
                  <a:tcPr marL="93570" marR="93570"/>
                </a:tc>
                <a:extLst>
                  <a:ext uri="{0D108BD9-81ED-4DB2-BD59-A6C34878D82A}">
                    <a16:rowId xmlns:a16="http://schemas.microsoft.com/office/drawing/2014/main" val="10000"/>
                  </a:ext>
                </a:extLst>
              </a:tr>
              <a:tr h="370840">
                <a:tc>
                  <a:txBody>
                    <a:bodyPr/>
                    <a:lstStyle/>
                    <a:p>
                      <a:pPr algn="ctr"/>
                      <a:r>
                        <a:rPr lang="en-US" sz="2800" dirty="0" smtClean="0"/>
                        <a:t>P</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1"/>
                  </a:ext>
                </a:extLst>
              </a:tr>
              <a:tr h="370840">
                <a:tc>
                  <a:txBody>
                    <a:bodyPr/>
                    <a:lstStyle/>
                    <a:p>
                      <a:pPr algn="ctr"/>
                      <a:r>
                        <a:rPr lang="en-US" sz="2800" dirty="0" smtClean="0"/>
                        <a:t>I</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2"/>
                  </a:ext>
                </a:extLst>
              </a:tr>
              <a:tr h="370840">
                <a:tc>
                  <a:txBody>
                    <a:bodyPr/>
                    <a:lstStyle/>
                    <a:p>
                      <a:pPr algn="ctr"/>
                      <a:r>
                        <a:rPr lang="en-US" sz="2800" dirty="0" smtClean="0"/>
                        <a:t>C</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3"/>
                  </a:ext>
                </a:extLst>
              </a:tr>
              <a:tr h="370840">
                <a:tc>
                  <a:txBody>
                    <a:bodyPr/>
                    <a:lstStyle/>
                    <a:p>
                      <a:pPr algn="ctr"/>
                      <a:r>
                        <a:rPr lang="en-US" sz="2800" dirty="0" smtClean="0"/>
                        <a:t>O</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4"/>
                  </a:ext>
                </a:extLst>
              </a:tr>
              <a:tr h="370840">
                <a:tc>
                  <a:txBody>
                    <a:bodyPr/>
                    <a:lstStyle/>
                    <a:p>
                      <a:pPr algn="ctr"/>
                      <a:r>
                        <a:rPr lang="en-US" sz="2800" dirty="0" smtClean="0"/>
                        <a:t>(T)</a:t>
                      </a:r>
                      <a:endParaRPr lang="en-US" sz="2800" dirty="0"/>
                    </a:p>
                  </a:txBody>
                  <a:tcPr marL="93570" marR="9357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ＭＳ ゴシック"/>
                          <a:ea typeface="ＭＳ ゴシック"/>
                          <a:cs typeface="ＭＳ ゴシック"/>
                        </a:rPr>
                        <a:t>☐</a:t>
                      </a:r>
                      <a:endParaRPr lang="en-US" sz="2800" dirty="0" smtClean="0"/>
                    </a:p>
                  </a:txBody>
                  <a:tcPr marL="93570" marR="9357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ＭＳ ゴシック"/>
                          <a:ea typeface="ＭＳ ゴシック"/>
                          <a:cs typeface="ＭＳ ゴシック"/>
                        </a:rPr>
                        <a:t>☐</a:t>
                      </a:r>
                      <a:endParaRPr lang="en-US" sz="2800" dirty="0" smtClean="0"/>
                    </a:p>
                  </a:txBody>
                  <a:tcPr marL="93570" marR="9357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ＭＳ ゴシック"/>
                          <a:ea typeface="ＭＳ ゴシック"/>
                          <a:cs typeface="ＭＳ ゴシック"/>
                        </a:rPr>
                        <a:t>☐</a:t>
                      </a:r>
                      <a:endParaRPr lang="en-US" sz="2800" dirty="0" smtClean="0"/>
                    </a:p>
                  </a:txBody>
                  <a:tcPr marL="93570" marR="93570"/>
                </a:tc>
                <a:extLst>
                  <a:ext uri="{0D108BD9-81ED-4DB2-BD59-A6C34878D82A}">
                    <a16:rowId xmlns:a16="http://schemas.microsoft.com/office/drawing/2014/main" val="10005"/>
                  </a:ext>
                </a:extLst>
              </a:tr>
            </a:tbl>
          </a:graphicData>
        </a:graphic>
      </p:graphicFrame>
      <p:graphicFrame>
        <p:nvGraphicFramePr>
          <p:cNvPr id="6" name="Content Placeholder 4"/>
          <p:cNvGraphicFramePr>
            <a:graphicFrameLocks/>
          </p:cNvGraphicFramePr>
          <p:nvPr>
            <p:extLst/>
          </p:nvPr>
        </p:nvGraphicFramePr>
        <p:xfrm>
          <a:off x="2060316" y="1690969"/>
          <a:ext cx="8042276" cy="3535680"/>
        </p:xfrm>
        <a:graphic>
          <a:graphicData uri="http://schemas.openxmlformats.org/drawingml/2006/table">
            <a:tbl>
              <a:tblPr firstRow="1" bandRow="1">
                <a:tableStyleId>{5C22544A-7EE6-4342-B048-85BDC9FD1C3A}</a:tableStyleId>
              </a:tblPr>
              <a:tblGrid>
                <a:gridCol w="890058">
                  <a:extLst>
                    <a:ext uri="{9D8B030D-6E8A-4147-A177-3AD203B41FA5}">
                      <a16:colId xmlns:a16="http://schemas.microsoft.com/office/drawing/2014/main" val="20000"/>
                    </a:ext>
                  </a:extLst>
                </a:gridCol>
                <a:gridCol w="2328334">
                  <a:extLst>
                    <a:ext uri="{9D8B030D-6E8A-4147-A177-3AD203B41FA5}">
                      <a16:colId xmlns:a16="http://schemas.microsoft.com/office/drawing/2014/main" val="20001"/>
                    </a:ext>
                  </a:extLst>
                </a:gridCol>
                <a:gridCol w="2116666">
                  <a:extLst>
                    <a:ext uri="{9D8B030D-6E8A-4147-A177-3AD203B41FA5}">
                      <a16:colId xmlns:a16="http://schemas.microsoft.com/office/drawing/2014/main" val="20002"/>
                    </a:ext>
                  </a:extLst>
                </a:gridCol>
                <a:gridCol w="2707218">
                  <a:extLst>
                    <a:ext uri="{9D8B030D-6E8A-4147-A177-3AD203B41FA5}">
                      <a16:colId xmlns:a16="http://schemas.microsoft.com/office/drawing/2014/main" val="20003"/>
                    </a:ext>
                  </a:extLst>
                </a:gridCol>
              </a:tblGrid>
              <a:tr h="370840">
                <a:tc>
                  <a:txBody>
                    <a:bodyPr/>
                    <a:lstStyle/>
                    <a:p>
                      <a:endParaRPr lang="en-US" sz="2800" dirty="0"/>
                    </a:p>
                  </a:txBody>
                  <a:tcPr/>
                </a:tc>
                <a:tc>
                  <a:txBody>
                    <a:bodyPr/>
                    <a:lstStyle/>
                    <a:p>
                      <a:pPr algn="ctr"/>
                      <a:r>
                        <a:rPr lang="en-US" sz="2800" dirty="0" smtClean="0"/>
                        <a:t>Overall prognosis</a:t>
                      </a:r>
                      <a:endParaRPr lang="en-US" sz="2800" dirty="0"/>
                    </a:p>
                  </a:txBody>
                  <a:tcPr/>
                </a:tc>
                <a:tc>
                  <a:txBody>
                    <a:bodyPr/>
                    <a:lstStyle/>
                    <a:p>
                      <a:pPr algn="ctr"/>
                      <a:r>
                        <a:rPr lang="en-US" sz="2800" dirty="0" smtClean="0"/>
                        <a:t>Risk</a:t>
                      </a:r>
                    </a:p>
                    <a:p>
                      <a:pPr algn="ctr"/>
                      <a:r>
                        <a:rPr lang="en-US" sz="2800" dirty="0" smtClean="0"/>
                        <a:t>factor</a:t>
                      </a:r>
                      <a:endParaRPr lang="en-US" sz="2800" dirty="0"/>
                    </a:p>
                  </a:txBody>
                  <a:tcPr/>
                </a:tc>
                <a:tc>
                  <a:txBody>
                    <a:bodyPr/>
                    <a:lstStyle/>
                    <a:p>
                      <a:pPr algn="ctr"/>
                      <a:r>
                        <a:rPr lang="en-US" sz="2800" dirty="0" smtClean="0"/>
                        <a:t>Prognostic model</a:t>
                      </a:r>
                      <a:endParaRPr lang="en-US" sz="2800" dirty="0"/>
                    </a:p>
                  </a:txBody>
                  <a:tcPr/>
                </a:tc>
                <a:extLst>
                  <a:ext uri="{0D108BD9-81ED-4DB2-BD59-A6C34878D82A}">
                    <a16:rowId xmlns:a16="http://schemas.microsoft.com/office/drawing/2014/main" val="10000"/>
                  </a:ext>
                </a:extLst>
              </a:tr>
              <a:tr h="370840">
                <a:tc>
                  <a:txBody>
                    <a:bodyPr/>
                    <a:lstStyle/>
                    <a:p>
                      <a:pPr algn="ctr"/>
                      <a:r>
                        <a:rPr lang="en-US" sz="2800" dirty="0" smtClean="0"/>
                        <a:t>P</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1"/>
                  </a:ext>
                </a:extLst>
              </a:tr>
              <a:tr h="370840">
                <a:tc>
                  <a:txBody>
                    <a:bodyPr/>
                    <a:lstStyle/>
                    <a:p>
                      <a:pPr algn="ctr"/>
                      <a:r>
                        <a:rPr lang="en-US" sz="2800" dirty="0" smtClean="0"/>
                        <a:t>I</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extLst>
                  <a:ext uri="{0D108BD9-81ED-4DB2-BD59-A6C34878D82A}">
                    <a16:rowId xmlns:a16="http://schemas.microsoft.com/office/drawing/2014/main" val="10002"/>
                  </a:ext>
                </a:extLst>
              </a:tr>
              <a:tr h="370840">
                <a:tc>
                  <a:txBody>
                    <a:bodyPr/>
                    <a:lstStyle/>
                    <a:p>
                      <a:pPr algn="ctr"/>
                      <a:r>
                        <a:rPr lang="en-US" sz="2800" dirty="0" smtClean="0"/>
                        <a:t>C</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extLst>
                  <a:ext uri="{0D108BD9-81ED-4DB2-BD59-A6C34878D82A}">
                    <a16:rowId xmlns:a16="http://schemas.microsoft.com/office/drawing/2014/main" val="10003"/>
                  </a:ext>
                </a:extLst>
              </a:tr>
              <a:tr h="370840">
                <a:tc>
                  <a:txBody>
                    <a:bodyPr/>
                    <a:lstStyle/>
                    <a:p>
                      <a:pPr algn="ctr"/>
                      <a:r>
                        <a:rPr lang="en-US" sz="2800" dirty="0" smtClean="0"/>
                        <a:t>O</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4"/>
                  </a:ext>
                </a:extLst>
              </a:tr>
              <a:tr h="370840">
                <a:tc>
                  <a:txBody>
                    <a:bodyPr/>
                    <a:lstStyle/>
                    <a:p>
                      <a:pPr algn="ctr"/>
                      <a:r>
                        <a:rPr lang="en-US" sz="2800" dirty="0" smtClean="0"/>
                        <a:t>(T)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(endpoint)</a:t>
                      </a:r>
                      <a:endParaRPr lang="en-US" sz="2800" dirty="0"/>
                    </a:p>
                  </a:txBody>
                  <a:tcPr/>
                </a:tc>
                <a:extLst>
                  <a:ext uri="{0D108BD9-81ED-4DB2-BD59-A6C34878D82A}">
                    <a16:rowId xmlns:a16="http://schemas.microsoft.com/office/drawing/2014/main" val="10005"/>
                  </a:ext>
                </a:extLst>
              </a:tr>
            </a:tbl>
          </a:graphicData>
        </a:graphic>
      </p:graphicFrame>
      <p:graphicFrame>
        <p:nvGraphicFramePr>
          <p:cNvPr id="7" name="Content Placeholder 4"/>
          <p:cNvGraphicFramePr>
            <a:graphicFrameLocks/>
          </p:cNvGraphicFramePr>
          <p:nvPr>
            <p:extLst/>
          </p:nvPr>
        </p:nvGraphicFramePr>
        <p:xfrm>
          <a:off x="2047357" y="1652090"/>
          <a:ext cx="8042276" cy="3535680"/>
        </p:xfrm>
        <a:graphic>
          <a:graphicData uri="http://schemas.openxmlformats.org/drawingml/2006/table">
            <a:tbl>
              <a:tblPr firstRow="1" bandRow="1">
                <a:tableStyleId>{5C22544A-7EE6-4342-B048-85BDC9FD1C3A}</a:tableStyleId>
              </a:tblPr>
              <a:tblGrid>
                <a:gridCol w="890058">
                  <a:extLst>
                    <a:ext uri="{9D8B030D-6E8A-4147-A177-3AD203B41FA5}">
                      <a16:colId xmlns:a16="http://schemas.microsoft.com/office/drawing/2014/main" val="20000"/>
                    </a:ext>
                  </a:extLst>
                </a:gridCol>
                <a:gridCol w="2328334">
                  <a:extLst>
                    <a:ext uri="{9D8B030D-6E8A-4147-A177-3AD203B41FA5}">
                      <a16:colId xmlns:a16="http://schemas.microsoft.com/office/drawing/2014/main" val="20001"/>
                    </a:ext>
                  </a:extLst>
                </a:gridCol>
                <a:gridCol w="2116666">
                  <a:extLst>
                    <a:ext uri="{9D8B030D-6E8A-4147-A177-3AD203B41FA5}">
                      <a16:colId xmlns:a16="http://schemas.microsoft.com/office/drawing/2014/main" val="20002"/>
                    </a:ext>
                  </a:extLst>
                </a:gridCol>
                <a:gridCol w="2707218">
                  <a:extLst>
                    <a:ext uri="{9D8B030D-6E8A-4147-A177-3AD203B41FA5}">
                      <a16:colId xmlns:a16="http://schemas.microsoft.com/office/drawing/2014/main" val="20003"/>
                    </a:ext>
                  </a:extLst>
                </a:gridCol>
              </a:tblGrid>
              <a:tr h="370840">
                <a:tc>
                  <a:txBody>
                    <a:bodyPr/>
                    <a:lstStyle/>
                    <a:p>
                      <a:endParaRPr lang="en-US" sz="2800" dirty="0"/>
                    </a:p>
                  </a:txBody>
                  <a:tcPr/>
                </a:tc>
                <a:tc>
                  <a:txBody>
                    <a:bodyPr/>
                    <a:lstStyle/>
                    <a:p>
                      <a:pPr algn="ctr"/>
                      <a:r>
                        <a:rPr lang="en-US" sz="2800" dirty="0" smtClean="0"/>
                        <a:t>Overall prognosis</a:t>
                      </a:r>
                      <a:endParaRPr lang="en-US" sz="2800" dirty="0"/>
                    </a:p>
                  </a:txBody>
                  <a:tcPr/>
                </a:tc>
                <a:tc>
                  <a:txBody>
                    <a:bodyPr/>
                    <a:lstStyle/>
                    <a:p>
                      <a:pPr algn="ctr"/>
                      <a:r>
                        <a:rPr lang="en-US" sz="2800" dirty="0" smtClean="0"/>
                        <a:t>Risk</a:t>
                      </a:r>
                    </a:p>
                    <a:p>
                      <a:pPr algn="ctr"/>
                      <a:r>
                        <a:rPr lang="en-US" sz="2800" dirty="0" smtClean="0"/>
                        <a:t>factor</a:t>
                      </a:r>
                      <a:endParaRPr lang="en-US" sz="2800" dirty="0"/>
                    </a:p>
                  </a:txBody>
                  <a:tcPr/>
                </a:tc>
                <a:tc>
                  <a:txBody>
                    <a:bodyPr/>
                    <a:lstStyle/>
                    <a:p>
                      <a:pPr algn="ctr"/>
                      <a:r>
                        <a:rPr lang="en-US" sz="2800" dirty="0" smtClean="0"/>
                        <a:t>Prognostic model</a:t>
                      </a:r>
                      <a:endParaRPr lang="en-US" sz="2800" dirty="0"/>
                    </a:p>
                  </a:txBody>
                  <a:tcPr/>
                </a:tc>
                <a:extLst>
                  <a:ext uri="{0D108BD9-81ED-4DB2-BD59-A6C34878D82A}">
                    <a16:rowId xmlns:a16="http://schemas.microsoft.com/office/drawing/2014/main" val="10000"/>
                  </a:ext>
                </a:extLst>
              </a:tr>
              <a:tr h="370840">
                <a:tc>
                  <a:txBody>
                    <a:bodyPr/>
                    <a:lstStyle/>
                    <a:p>
                      <a:pPr algn="ctr"/>
                      <a:r>
                        <a:rPr lang="en-US" sz="2800" dirty="0" smtClean="0"/>
                        <a:t>P</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1"/>
                  </a:ext>
                </a:extLst>
              </a:tr>
              <a:tr h="370840">
                <a:tc>
                  <a:txBody>
                    <a:bodyPr/>
                    <a:lstStyle/>
                    <a:p>
                      <a:pPr algn="ctr"/>
                      <a:r>
                        <a:rPr lang="en-US" sz="2800" dirty="0" smtClean="0"/>
                        <a:t>I</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r>
                        <a:rPr lang="en-US" sz="2800" baseline="0" dirty="0" smtClean="0">
                          <a:latin typeface="+mn-lt"/>
                          <a:ea typeface="+mn-ea"/>
                          <a:cs typeface="+mn-cs"/>
                          <a:sym typeface="Wingdings"/>
                        </a:rPr>
                        <a:t> (E+)</a:t>
                      </a:r>
                      <a:endParaRPr lang="en-US" sz="2800" dirty="0" smtClean="0"/>
                    </a:p>
                  </a:txBody>
                  <a:tcPr/>
                </a:tc>
                <a:tc>
                  <a:txBody>
                    <a:bodyPr/>
                    <a:lstStyle/>
                    <a:p>
                      <a:pPr algn="ctr"/>
                      <a:r>
                        <a:rPr lang="en-US" sz="2800" dirty="0" smtClean="0">
                          <a:latin typeface="ＭＳ ゴシック"/>
                          <a:ea typeface="ＭＳ ゴシック"/>
                          <a:cs typeface="ＭＳ ゴシック"/>
                        </a:rPr>
                        <a:t>☐</a:t>
                      </a:r>
                      <a:endParaRPr lang="en-US" sz="2800" dirty="0"/>
                    </a:p>
                  </a:txBody>
                  <a:tcPr/>
                </a:tc>
                <a:extLst>
                  <a:ext uri="{0D108BD9-81ED-4DB2-BD59-A6C34878D82A}">
                    <a16:rowId xmlns:a16="http://schemas.microsoft.com/office/drawing/2014/main" val="10002"/>
                  </a:ext>
                </a:extLst>
              </a:tr>
              <a:tr h="370840">
                <a:tc>
                  <a:txBody>
                    <a:bodyPr/>
                    <a:lstStyle/>
                    <a:p>
                      <a:pPr algn="ctr"/>
                      <a:r>
                        <a:rPr lang="en-US" sz="2800" dirty="0" smtClean="0"/>
                        <a:t>C</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r>
                        <a:rPr lang="en-US" sz="2800" baseline="0" dirty="0" smtClean="0">
                          <a:latin typeface="+mn-lt"/>
                          <a:ea typeface="+mn-ea"/>
                          <a:cs typeface="+mn-cs"/>
                          <a:sym typeface="Wingdings"/>
                        </a:rPr>
                        <a:t> (E-)</a:t>
                      </a:r>
                      <a:endParaRPr lang="en-US" sz="2800" dirty="0" smtClean="0"/>
                    </a:p>
                  </a:txBody>
                  <a:tcPr/>
                </a:tc>
                <a:tc>
                  <a:txBody>
                    <a:bodyPr/>
                    <a:lstStyle/>
                    <a:p>
                      <a:pPr algn="ctr"/>
                      <a:r>
                        <a:rPr lang="en-US" sz="2800" dirty="0" smtClean="0">
                          <a:latin typeface="ＭＳ ゴシック"/>
                          <a:ea typeface="ＭＳ ゴシック"/>
                          <a:cs typeface="ＭＳ ゴシック"/>
                        </a:rPr>
                        <a:t>☐</a:t>
                      </a:r>
                      <a:endParaRPr lang="en-US" sz="2800" dirty="0"/>
                    </a:p>
                  </a:txBody>
                  <a:tcPr/>
                </a:tc>
                <a:extLst>
                  <a:ext uri="{0D108BD9-81ED-4DB2-BD59-A6C34878D82A}">
                    <a16:rowId xmlns:a16="http://schemas.microsoft.com/office/drawing/2014/main" val="10003"/>
                  </a:ext>
                </a:extLst>
              </a:tr>
              <a:tr h="370840">
                <a:tc>
                  <a:txBody>
                    <a:bodyPr/>
                    <a:lstStyle/>
                    <a:p>
                      <a:pPr algn="ctr"/>
                      <a:r>
                        <a:rPr lang="en-US" sz="2800" dirty="0" smtClean="0"/>
                        <a:t>O</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4"/>
                  </a:ext>
                </a:extLst>
              </a:tr>
              <a:tr h="370840">
                <a:tc>
                  <a:txBody>
                    <a:bodyPr/>
                    <a:lstStyle/>
                    <a:p>
                      <a:pPr algn="ctr"/>
                      <a:r>
                        <a:rPr lang="en-US" sz="2800" dirty="0" smtClean="0"/>
                        <a:t>(T)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(endpoint)</a:t>
                      </a:r>
                      <a:endParaRPr lang="en-US" sz="2800" dirty="0"/>
                    </a:p>
                  </a:txBody>
                  <a:tcPr/>
                </a:tc>
                <a:extLst>
                  <a:ext uri="{0D108BD9-81ED-4DB2-BD59-A6C34878D82A}">
                    <a16:rowId xmlns:a16="http://schemas.microsoft.com/office/drawing/2014/main" val="10005"/>
                  </a:ext>
                </a:extLst>
              </a:tr>
            </a:tbl>
          </a:graphicData>
        </a:graphic>
      </p:graphicFrame>
      <p:graphicFrame>
        <p:nvGraphicFramePr>
          <p:cNvPr id="8" name="Content Placeholder 4"/>
          <p:cNvGraphicFramePr>
            <a:graphicFrameLocks/>
          </p:cNvGraphicFramePr>
          <p:nvPr>
            <p:extLst>
              <p:ext uri="{D42A27DB-BD31-4B8C-83A1-F6EECF244321}">
                <p14:modId xmlns:p14="http://schemas.microsoft.com/office/powerpoint/2010/main" val="522379064"/>
              </p:ext>
            </p:extLst>
          </p:nvPr>
        </p:nvGraphicFramePr>
        <p:xfrm>
          <a:off x="2034398" y="1650937"/>
          <a:ext cx="8042276" cy="3535680"/>
        </p:xfrm>
        <a:graphic>
          <a:graphicData uri="http://schemas.openxmlformats.org/drawingml/2006/table">
            <a:tbl>
              <a:tblPr firstRow="1" bandRow="1">
                <a:tableStyleId>{5C22544A-7EE6-4342-B048-85BDC9FD1C3A}</a:tableStyleId>
              </a:tblPr>
              <a:tblGrid>
                <a:gridCol w="890058">
                  <a:extLst>
                    <a:ext uri="{9D8B030D-6E8A-4147-A177-3AD203B41FA5}">
                      <a16:colId xmlns:a16="http://schemas.microsoft.com/office/drawing/2014/main" val="20000"/>
                    </a:ext>
                  </a:extLst>
                </a:gridCol>
                <a:gridCol w="2328334">
                  <a:extLst>
                    <a:ext uri="{9D8B030D-6E8A-4147-A177-3AD203B41FA5}">
                      <a16:colId xmlns:a16="http://schemas.microsoft.com/office/drawing/2014/main" val="20001"/>
                    </a:ext>
                  </a:extLst>
                </a:gridCol>
                <a:gridCol w="2116666">
                  <a:extLst>
                    <a:ext uri="{9D8B030D-6E8A-4147-A177-3AD203B41FA5}">
                      <a16:colId xmlns:a16="http://schemas.microsoft.com/office/drawing/2014/main" val="20002"/>
                    </a:ext>
                  </a:extLst>
                </a:gridCol>
                <a:gridCol w="2707218">
                  <a:extLst>
                    <a:ext uri="{9D8B030D-6E8A-4147-A177-3AD203B41FA5}">
                      <a16:colId xmlns:a16="http://schemas.microsoft.com/office/drawing/2014/main" val="20003"/>
                    </a:ext>
                  </a:extLst>
                </a:gridCol>
              </a:tblGrid>
              <a:tr h="370840">
                <a:tc>
                  <a:txBody>
                    <a:bodyPr/>
                    <a:lstStyle/>
                    <a:p>
                      <a:endParaRPr lang="en-US" sz="2800" dirty="0"/>
                    </a:p>
                  </a:txBody>
                  <a:tcPr/>
                </a:tc>
                <a:tc>
                  <a:txBody>
                    <a:bodyPr/>
                    <a:lstStyle/>
                    <a:p>
                      <a:pPr algn="ctr"/>
                      <a:r>
                        <a:rPr lang="en-US" sz="2800" dirty="0" smtClean="0"/>
                        <a:t>Overall prognosis</a:t>
                      </a:r>
                      <a:endParaRPr lang="en-US" sz="2800" dirty="0"/>
                    </a:p>
                  </a:txBody>
                  <a:tcPr/>
                </a:tc>
                <a:tc>
                  <a:txBody>
                    <a:bodyPr/>
                    <a:lstStyle/>
                    <a:p>
                      <a:pPr algn="ctr"/>
                      <a:r>
                        <a:rPr lang="en-US" sz="2800" dirty="0" smtClean="0"/>
                        <a:t>Risk</a:t>
                      </a:r>
                    </a:p>
                    <a:p>
                      <a:pPr algn="ctr"/>
                      <a:r>
                        <a:rPr lang="en-US" sz="2800" dirty="0" smtClean="0"/>
                        <a:t>factor</a:t>
                      </a:r>
                      <a:endParaRPr lang="en-US" sz="2800" dirty="0"/>
                    </a:p>
                  </a:txBody>
                  <a:tcPr/>
                </a:tc>
                <a:tc>
                  <a:txBody>
                    <a:bodyPr/>
                    <a:lstStyle/>
                    <a:p>
                      <a:pPr algn="ctr"/>
                      <a:r>
                        <a:rPr lang="en-US" sz="2800" dirty="0" smtClean="0"/>
                        <a:t> </a:t>
                      </a:r>
                      <a:endParaRPr lang="en-US" sz="2800" dirty="0"/>
                    </a:p>
                  </a:txBody>
                  <a:tcPr/>
                </a:tc>
                <a:extLst>
                  <a:ext uri="{0D108BD9-81ED-4DB2-BD59-A6C34878D82A}">
                    <a16:rowId xmlns:a16="http://schemas.microsoft.com/office/drawing/2014/main" val="10000"/>
                  </a:ext>
                </a:extLst>
              </a:tr>
              <a:tr h="370840">
                <a:tc>
                  <a:txBody>
                    <a:bodyPr/>
                    <a:lstStyle/>
                    <a:p>
                      <a:pPr algn="ctr"/>
                      <a:r>
                        <a:rPr lang="en-US" sz="2800" dirty="0" smtClean="0"/>
                        <a:t>P</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 </a:t>
                      </a:r>
                      <a:endParaRPr lang="en-US" sz="2800" dirty="0" smtClean="0"/>
                    </a:p>
                  </a:txBody>
                  <a:tcPr/>
                </a:tc>
                <a:extLst>
                  <a:ext uri="{0D108BD9-81ED-4DB2-BD59-A6C34878D82A}">
                    <a16:rowId xmlns:a16="http://schemas.microsoft.com/office/drawing/2014/main" val="10001"/>
                  </a:ext>
                </a:extLst>
              </a:tr>
              <a:tr h="370840">
                <a:tc>
                  <a:txBody>
                    <a:bodyPr/>
                    <a:lstStyle/>
                    <a:p>
                      <a:pPr algn="ctr"/>
                      <a:r>
                        <a:rPr lang="en-US" sz="2800" dirty="0" smtClean="0"/>
                        <a:t>I</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r>
                        <a:rPr lang="en-US" sz="2800" baseline="0" dirty="0" smtClean="0">
                          <a:latin typeface="+mn-lt"/>
                          <a:ea typeface="+mn-ea"/>
                          <a:cs typeface="+mn-cs"/>
                          <a:sym typeface="Wingdings"/>
                        </a:rPr>
                        <a:t> (E+)</a:t>
                      </a:r>
                      <a:endParaRPr lang="en-US" sz="2800"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 </a:t>
                      </a:r>
                      <a:endParaRPr lang="en-US" sz="2800" dirty="0" smtClean="0"/>
                    </a:p>
                  </a:txBody>
                  <a:tcPr/>
                </a:tc>
                <a:extLst>
                  <a:ext uri="{0D108BD9-81ED-4DB2-BD59-A6C34878D82A}">
                    <a16:rowId xmlns:a16="http://schemas.microsoft.com/office/drawing/2014/main" val="10002"/>
                  </a:ext>
                </a:extLst>
              </a:tr>
              <a:tr h="370840">
                <a:tc>
                  <a:txBody>
                    <a:bodyPr/>
                    <a:lstStyle/>
                    <a:p>
                      <a:pPr algn="ctr"/>
                      <a:r>
                        <a:rPr lang="en-US" sz="2800" dirty="0" smtClean="0"/>
                        <a:t>C</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r>
                        <a:rPr lang="en-US" sz="2800" baseline="0" dirty="0" smtClean="0">
                          <a:latin typeface="+mn-lt"/>
                          <a:ea typeface="+mn-ea"/>
                          <a:cs typeface="+mn-cs"/>
                          <a:sym typeface="Wingdings"/>
                        </a:rPr>
                        <a:t> (E-)</a:t>
                      </a:r>
                      <a:endParaRPr lang="en-US" sz="2800"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 </a:t>
                      </a:r>
                      <a:endParaRPr lang="en-US" sz="2800" dirty="0" smtClean="0"/>
                    </a:p>
                  </a:txBody>
                  <a:tcPr/>
                </a:tc>
                <a:extLst>
                  <a:ext uri="{0D108BD9-81ED-4DB2-BD59-A6C34878D82A}">
                    <a16:rowId xmlns:a16="http://schemas.microsoft.com/office/drawing/2014/main" val="10003"/>
                  </a:ext>
                </a:extLst>
              </a:tr>
              <a:tr h="370840">
                <a:tc>
                  <a:txBody>
                    <a:bodyPr/>
                    <a:lstStyle/>
                    <a:p>
                      <a:pPr algn="ctr"/>
                      <a:r>
                        <a:rPr lang="en-US" sz="2800" dirty="0" smtClean="0"/>
                        <a:t>O</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 </a:t>
                      </a:r>
                      <a:endParaRPr lang="en-US" sz="2800" dirty="0" smtClean="0"/>
                    </a:p>
                  </a:txBody>
                  <a:tcPr/>
                </a:tc>
                <a:extLst>
                  <a:ext uri="{0D108BD9-81ED-4DB2-BD59-A6C34878D82A}">
                    <a16:rowId xmlns:a16="http://schemas.microsoft.com/office/drawing/2014/main" val="10004"/>
                  </a:ext>
                </a:extLst>
              </a:tr>
              <a:tr h="370840">
                <a:tc>
                  <a:txBody>
                    <a:bodyPr/>
                    <a:lstStyle/>
                    <a:p>
                      <a:pPr algn="ctr"/>
                      <a:r>
                        <a:rPr lang="en-US" sz="2800" dirty="0" smtClean="0"/>
                        <a:t>(T)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 </a:t>
                      </a:r>
                      <a:endParaRPr lang="en-US" sz="28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73524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role of prediction models for patient important outcomes in medical decision </a:t>
            </a:r>
            <a:r>
              <a:rPr lang="en-GB" b="1" dirty="0" smtClean="0"/>
              <a:t>making</a:t>
            </a:r>
            <a:endParaRPr lang="en-US" dirty="0"/>
          </a:p>
        </p:txBody>
      </p:sp>
      <p:sp>
        <p:nvSpPr>
          <p:cNvPr id="3" name="Content Placeholder 2"/>
          <p:cNvSpPr>
            <a:spLocks noGrp="1"/>
          </p:cNvSpPr>
          <p:nvPr>
            <p:ph idx="1"/>
          </p:nvPr>
        </p:nvSpPr>
        <p:spPr>
          <a:xfrm>
            <a:off x="838200" y="1825625"/>
            <a:ext cx="10515600" cy="2101798"/>
          </a:xfrm>
        </p:spPr>
        <p:txBody>
          <a:bodyPr>
            <a:normAutofit lnSpcReduction="10000"/>
          </a:bodyPr>
          <a:lstStyle/>
          <a:p>
            <a:r>
              <a:rPr lang="en-US" b="1" dirty="0"/>
              <a:t>Clinical scenario:</a:t>
            </a:r>
            <a:endParaRPr lang="en-US" dirty="0"/>
          </a:p>
          <a:p>
            <a:r>
              <a:rPr lang="en-US" dirty="0"/>
              <a:t>You are responsible to manage patients with atrial fibrillation. A clinical prediction model has been proposed to correlate characteristics of patient with atrial fibrillation with their risk of stroke</a:t>
            </a:r>
            <a:r>
              <a:rPr lang="en-US" dirty="0" smtClean="0"/>
              <a: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167552824"/>
              </p:ext>
            </p:extLst>
          </p:nvPr>
        </p:nvGraphicFramePr>
        <p:xfrm>
          <a:off x="978169" y="4062356"/>
          <a:ext cx="4343339" cy="2278482"/>
        </p:xfrm>
        <a:graphic>
          <a:graphicData uri="http://schemas.openxmlformats.org/drawingml/2006/table">
            <a:tbl>
              <a:tblPr firstRow="1" firstCol="1" bandRow="1">
                <a:tableStyleId>{5C22544A-7EE6-4342-B048-85BDC9FD1C3A}</a:tableStyleId>
              </a:tblPr>
              <a:tblGrid>
                <a:gridCol w="3106920">
                  <a:extLst>
                    <a:ext uri="{9D8B030D-6E8A-4147-A177-3AD203B41FA5}">
                      <a16:colId xmlns:a16="http://schemas.microsoft.com/office/drawing/2014/main" val="20000"/>
                    </a:ext>
                  </a:extLst>
                </a:gridCol>
                <a:gridCol w="1236419">
                  <a:extLst>
                    <a:ext uri="{9D8B030D-6E8A-4147-A177-3AD203B41FA5}">
                      <a16:colId xmlns:a16="http://schemas.microsoft.com/office/drawing/2014/main" val="20001"/>
                    </a:ext>
                  </a:extLst>
                </a:gridCol>
              </a:tblGrid>
              <a:tr h="379747">
                <a:tc>
                  <a:txBody>
                    <a:bodyPr/>
                    <a:lstStyle/>
                    <a:p>
                      <a:pPr>
                        <a:spcAft>
                          <a:spcPts val="0"/>
                        </a:spcAft>
                      </a:pPr>
                      <a:r>
                        <a:rPr lang="en-US" sz="2000" dirty="0">
                          <a:solidFill>
                            <a:srgbClr val="FFFF00"/>
                          </a:solidFill>
                          <a:effectLst/>
                        </a:rPr>
                        <a:t>Characteristic</a:t>
                      </a:r>
                      <a:endParaRPr lang="en-US" sz="1200" dirty="0">
                        <a:solidFill>
                          <a:srgbClr val="FFFF00"/>
                        </a:solidFill>
                        <a:effectLst/>
                        <a:latin typeface="Times New Roman" charset="0"/>
                        <a:ea typeface="Times New Roman" charset="0"/>
                      </a:endParaRPr>
                    </a:p>
                  </a:txBody>
                  <a:tcPr marL="68580" marR="68580" marT="0" marB="0"/>
                </a:tc>
                <a:tc>
                  <a:txBody>
                    <a:bodyPr/>
                    <a:lstStyle/>
                    <a:p>
                      <a:pPr algn="ctr">
                        <a:spcAft>
                          <a:spcPts val="0"/>
                        </a:spcAft>
                      </a:pPr>
                      <a:r>
                        <a:rPr lang="en-US" sz="2000" dirty="0">
                          <a:solidFill>
                            <a:srgbClr val="FFFF00"/>
                          </a:solidFill>
                          <a:effectLst/>
                        </a:rPr>
                        <a:t>Points</a:t>
                      </a:r>
                      <a:endParaRPr lang="en-US" sz="1200" dirty="0">
                        <a:solidFill>
                          <a:srgbClr val="FFFF00"/>
                        </a:solidFill>
                        <a:effectLst/>
                        <a:latin typeface="Times New Roman" charset="0"/>
                        <a:ea typeface="Times New Roman" charset="0"/>
                      </a:endParaRPr>
                    </a:p>
                  </a:txBody>
                  <a:tcPr marL="68580" marR="68580" marT="0" marB="0"/>
                </a:tc>
                <a:extLst>
                  <a:ext uri="{0D108BD9-81ED-4DB2-BD59-A6C34878D82A}">
                    <a16:rowId xmlns:a16="http://schemas.microsoft.com/office/drawing/2014/main" val="10000"/>
                  </a:ext>
                </a:extLst>
              </a:tr>
              <a:tr h="379747">
                <a:tc>
                  <a:txBody>
                    <a:bodyPr/>
                    <a:lstStyle/>
                    <a:p>
                      <a:pPr>
                        <a:spcAft>
                          <a:spcPts val="0"/>
                        </a:spcAft>
                      </a:pPr>
                      <a:r>
                        <a:rPr lang="en-US" sz="2000">
                          <a:effectLst/>
                        </a:rPr>
                        <a:t>Myocardial disease</a:t>
                      </a:r>
                      <a:endParaRPr lang="en-US" sz="1200">
                        <a:effectLst/>
                        <a:latin typeface="Times New Roman" charset="0"/>
                        <a:ea typeface="Times New Roman" charset="0"/>
                      </a:endParaRPr>
                    </a:p>
                  </a:txBody>
                  <a:tcPr marL="68580" marR="68580" marT="0" marB="0"/>
                </a:tc>
                <a:tc>
                  <a:txBody>
                    <a:bodyPr/>
                    <a:lstStyle/>
                    <a:p>
                      <a:pPr algn="ctr">
                        <a:spcAft>
                          <a:spcPts val="0"/>
                        </a:spcAft>
                      </a:pPr>
                      <a:r>
                        <a:rPr lang="en-US" sz="2000" dirty="0">
                          <a:effectLst/>
                        </a:rPr>
                        <a:t>1</a:t>
                      </a:r>
                      <a:endParaRPr lang="en-US" sz="12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1"/>
                  </a:ext>
                </a:extLst>
              </a:tr>
              <a:tr h="379747">
                <a:tc>
                  <a:txBody>
                    <a:bodyPr/>
                    <a:lstStyle/>
                    <a:p>
                      <a:pPr>
                        <a:spcAft>
                          <a:spcPts val="0"/>
                        </a:spcAft>
                      </a:pPr>
                      <a:r>
                        <a:rPr lang="en-US" sz="2000">
                          <a:effectLst/>
                        </a:rPr>
                        <a:t>Hypertension</a:t>
                      </a:r>
                      <a:endParaRPr lang="en-US" sz="1200">
                        <a:effectLst/>
                        <a:latin typeface="Times New Roman" charset="0"/>
                        <a:ea typeface="Times New Roman" charset="0"/>
                      </a:endParaRPr>
                    </a:p>
                  </a:txBody>
                  <a:tcPr marL="68580" marR="68580" marT="0" marB="0"/>
                </a:tc>
                <a:tc>
                  <a:txBody>
                    <a:bodyPr/>
                    <a:lstStyle/>
                    <a:p>
                      <a:pPr algn="ctr">
                        <a:spcAft>
                          <a:spcPts val="0"/>
                        </a:spcAft>
                      </a:pPr>
                      <a:r>
                        <a:rPr lang="en-US" sz="2000" dirty="0">
                          <a:effectLst/>
                        </a:rPr>
                        <a:t>1</a:t>
                      </a:r>
                      <a:endParaRPr lang="en-US" sz="12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2"/>
                  </a:ext>
                </a:extLst>
              </a:tr>
              <a:tr h="379747">
                <a:tc>
                  <a:txBody>
                    <a:bodyPr/>
                    <a:lstStyle/>
                    <a:p>
                      <a:pPr>
                        <a:spcAft>
                          <a:spcPts val="0"/>
                        </a:spcAft>
                      </a:pPr>
                      <a:r>
                        <a:rPr lang="en-US" sz="2000">
                          <a:effectLst/>
                        </a:rPr>
                        <a:t>Diabetes</a:t>
                      </a:r>
                      <a:endParaRPr lang="en-US" sz="1200">
                        <a:effectLst/>
                        <a:latin typeface="Times New Roman" charset="0"/>
                        <a:ea typeface="Times New Roman" charset="0"/>
                      </a:endParaRPr>
                    </a:p>
                  </a:txBody>
                  <a:tcPr marL="68580" marR="68580" marT="0" marB="0"/>
                </a:tc>
                <a:tc>
                  <a:txBody>
                    <a:bodyPr/>
                    <a:lstStyle/>
                    <a:p>
                      <a:pPr algn="ctr">
                        <a:spcAft>
                          <a:spcPts val="0"/>
                        </a:spcAft>
                      </a:pPr>
                      <a:r>
                        <a:rPr lang="en-US" sz="2000" dirty="0">
                          <a:effectLst/>
                        </a:rPr>
                        <a:t>1</a:t>
                      </a:r>
                      <a:endParaRPr lang="en-US" sz="12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3"/>
                  </a:ext>
                </a:extLst>
              </a:tr>
              <a:tr h="379747">
                <a:tc>
                  <a:txBody>
                    <a:bodyPr/>
                    <a:lstStyle/>
                    <a:p>
                      <a:pPr>
                        <a:spcAft>
                          <a:spcPts val="0"/>
                        </a:spcAft>
                      </a:pPr>
                      <a:r>
                        <a:rPr lang="en-US" sz="2000">
                          <a:effectLst/>
                        </a:rPr>
                        <a:t>Age &gt; 75</a:t>
                      </a:r>
                      <a:endParaRPr lang="en-US" sz="1200">
                        <a:effectLst/>
                        <a:latin typeface="Times New Roman" charset="0"/>
                        <a:ea typeface="Times New Roman" charset="0"/>
                      </a:endParaRPr>
                    </a:p>
                  </a:txBody>
                  <a:tcPr marL="68580" marR="68580" marT="0" marB="0"/>
                </a:tc>
                <a:tc>
                  <a:txBody>
                    <a:bodyPr/>
                    <a:lstStyle/>
                    <a:p>
                      <a:pPr algn="ctr">
                        <a:spcAft>
                          <a:spcPts val="0"/>
                        </a:spcAft>
                      </a:pPr>
                      <a:r>
                        <a:rPr lang="en-US" sz="2000" dirty="0">
                          <a:effectLst/>
                        </a:rPr>
                        <a:t>1</a:t>
                      </a:r>
                      <a:endParaRPr lang="en-US" sz="12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4"/>
                  </a:ext>
                </a:extLst>
              </a:tr>
              <a:tr h="379747">
                <a:tc>
                  <a:txBody>
                    <a:bodyPr/>
                    <a:lstStyle/>
                    <a:p>
                      <a:pPr>
                        <a:spcAft>
                          <a:spcPts val="0"/>
                        </a:spcAft>
                      </a:pPr>
                      <a:r>
                        <a:rPr lang="en-US" sz="2000" dirty="0">
                          <a:effectLst/>
                        </a:rPr>
                        <a:t>Previous stroke (2 points)</a:t>
                      </a:r>
                      <a:endParaRPr lang="en-US" sz="1200" dirty="0">
                        <a:effectLst/>
                        <a:latin typeface="Times New Roman" charset="0"/>
                        <a:ea typeface="Times New Roman" charset="0"/>
                      </a:endParaRPr>
                    </a:p>
                  </a:txBody>
                  <a:tcPr marL="68580" marR="68580" marT="0" marB="0"/>
                </a:tc>
                <a:tc>
                  <a:txBody>
                    <a:bodyPr/>
                    <a:lstStyle/>
                    <a:p>
                      <a:pPr algn="ctr">
                        <a:spcAft>
                          <a:spcPts val="0"/>
                        </a:spcAft>
                      </a:pPr>
                      <a:r>
                        <a:rPr lang="en-US" sz="2000" dirty="0">
                          <a:effectLst/>
                        </a:rPr>
                        <a:t>2</a:t>
                      </a:r>
                      <a:endParaRPr lang="en-US" sz="12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5"/>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9901724"/>
              </p:ext>
            </p:extLst>
          </p:nvPr>
        </p:nvGraphicFramePr>
        <p:xfrm>
          <a:off x="7142688" y="3452260"/>
          <a:ext cx="3980013" cy="3291840"/>
        </p:xfrm>
        <a:graphic>
          <a:graphicData uri="http://schemas.openxmlformats.org/drawingml/2006/table">
            <a:tbl>
              <a:tblPr firstRow="1" firstCol="1" bandRow="1">
                <a:tableStyleId>{5C22544A-7EE6-4342-B048-85BDC9FD1C3A}</a:tableStyleId>
              </a:tblPr>
              <a:tblGrid>
                <a:gridCol w="1143511">
                  <a:extLst>
                    <a:ext uri="{9D8B030D-6E8A-4147-A177-3AD203B41FA5}">
                      <a16:colId xmlns:a16="http://schemas.microsoft.com/office/drawing/2014/main" val="20000"/>
                    </a:ext>
                  </a:extLst>
                </a:gridCol>
                <a:gridCol w="2836502">
                  <a:extLst>
                    <a:ext uri="{9D8B030D-6E8A-4147-A177-3AD203B41FA5}">
                      <a16:colId xmlns:a16="http://schemas.microsoft.com/office/drawing/2014/main" val="20001"/>
                    </a:ext>
                  </a:extLst>
                </a:gridCol>
              </a:tblGrid>
              <a:tr h="658562">
                <a:tc>
                  <a:txBody>
                    <a:bodyPr/>
                    <a:lstStyle/>
                    <a:p>
                      <a:pPr algn="l">
                        <a:spcAft>
                          <a:spcPts val="0"/>
                        </a:spcAft>
                      </a:pPr>
                      <a:r>
                        <a:rPr lang="en-US" sz="2400" dirty="0">
                          <a:solidFill>
                            <a:srgbClr val="FFFF00"/>
                          </a:solidFill>
                          <a:effectLst/>
                        </a:rPr>
                        <a:t>Points</a:t>
                      </a:r>
                      <a:endParaRPr lang="en-US" sz="1400" dirty="0">
                        <a:solidFill>
                          <a:srgbClr val="FFFF00"/>
                        </a:solidFill>
                        <a:effectLst/>
                        <a:latin typeface="Times New Roman" charset="0"/>
                        <a:ea typeface="Times New Roman" charset="0"/>
                      </a:endParaRPr>
                    </a:p>
                  </a:txBody>
                  <a:tcPr marL="68580" marR="68580" marT="0" marB="0"/>
                </a:tc>
                <a:tc>
                  <a:txBody>
                    <a:bodyPr/>
                    <a:lstStyle/>
                    <a:p>
                      <a:pPr algn="ctr">
                        <a:spcAft>
                          <a:spcPts val="0"/>
                        </a:spcAft>
                      </a:pPr>
                      <a:r>
                        <a:rPr lang="en-US" sz="2400" dirty="0">
                          <a:solidFill>
                            <a:srgbClr val="FFFF00"/>
                          </a:solidFill>
                          <a:effectLst/>
                        </a:rPr>
                        <a:t>Risk of stroke x 100 patient x year</a:t>
                      </a:r>
                      <a:endParaRPr lang="en-US" sz="1400" dirty="0">
                        <a:solidFill>
                          <a:srgbClr val="FFFF00"/>
                        </a:solidFill>
                        <a:effectLst/>
                        <a:latin typeface="Times New Roman" charset="0"/>
                        <a:ea typeface="Times New Roman" charset="0"/>
                      </a:endParaRPr>
                    </a:p>
                  </a:txBody>
                  <a:tcPr marL="68580" marR="68580" marT="0" marB="0"/>
                </a:tc>
                <a:extLst>
                  <a:ext uri="{0D108BD9-81ED-4DB2-BD59-A6C34878D82A}">
                    <a16:rowId xmlns:a16="http://schemas.microsoft.com/office/drawing/2014/main" val="10000"/>
                  </a:ext>
                </a:extLst>
              </a:tr>
              <a:tr h="329281">
                <a:tc>
                  <a:txBody>
                    <a:bodyPr/>
                    <a:lstStyle/>
                    <a:p>
                      <a:pPr algn="ctr">
                        <a:spcAft>
                          <a:spcPts val="0"/>
                        </a:spcAft>
                      </a:pPr>
                      <a:r>
                        <a:rPr lang="en-US" sz="2400" dirty="0">
                          <a:effectLst/>
                        </a:rPr>
                        <a:t>0</a:t>
                      </a:r>
                      <a:endParaRPr lang="en-US" sz="1400" dirty="0">
                        <a:effectLst/>
                        <a:latin typeface="Times New Roman" charset="0"/>
                        <a:ea typeface="Times New Roman" charset="0"/>
                      </a:endParaRPr>
                    </a:p>
                  </a:txBody>
                  <a:tcPr marL="68580" marR="68580" marT="0" marB="0"/>
                </a:tc>
                <a:tc>
                  <a:txBody>
                    <a:bodyPr/>
                    <a:lstStyle/>
                    <a:p>
                      <a:pPr algn="ctr">
                        <a:spcAft>
                          <a:spcPts val="0"/>
                        </a:spcAft>
                      </a:pPr>
                      <a:r>
                        <a:rPr lang="en-US" sz="2400" dirty="0">
                          <a:effectLst/>
                        </a:rPr>
                        <a:t>1.9</a:t>
                      </a:r>
                      <a:endParaRPr lang="en-US" sz="14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1"/>
                  </a:ext>
                </a:extLst>
              </a:tr>
              <a:tr h="329281">
                <a:tc>
                  <a:txBody>
                    <a:bodyPr/>
                    <a:lstStyle/>
                    <a:p>
                      <a:pPr algn="ctr">
                        <a:spcAft>
                          <a:spcPts val="0"/>
                        </a:spcAft>
                      </a:pPr>
                      <a:r>
                        <a:rPr lang="en-US" sz="2400" dirty="0">
                          <a:effectLst/>
                        </a:rPr>
                        <a:t>1</a:t>
                      </a:r>
                      <a:endParaRPr lang="en-US" sz="1400" dirty="0">
                        <a:effectLst/>
                        <a:latin typeface="Times New Roman" charset="0"/>
                        <a:ea typeface="Times New Roman" charset="0"/>
                      </a:endParaRPr>
                    </a:p>
                  </a:txBody>
                  <a:tcPr marL="68580" marR="68580" marT="0" marB="0"/>
                </a:tc>
                <a:tc>
                  <a:txBody>
                    <a:bodyPr/>
                    <a:lstStyle/>
                    <a:p>
                      <a:pPr algn="ctr">
                        <a:spcAft>
                          <a:spcPts val="0"/>
                        </a:spcAft>
                      </a:pPr>
                      <a:r>
                        <a:rPr lang="en-US" sz="2400" dirty="0">
                          <a:effectLst/>
                        </a:rPr>
                        <a:t>2.8</a:t>
                      </a:r>
                      <a:endParaRPr lang="en-US" sz="14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2"/>
                  </a:ext>
                </a:extLst>
              </a:tr>
              <a:tr h="329281">
                <a:tc>
                  <a:txBody>
                    <a:bodyPr/>
                    <a:lstStyle/>
                    <a:p>
                      <a:pPr algn="ctr">
                        <a:spcAft>
                          <a:spcPts val="0"/>
                        </a:spcAft>
                      </a:pPr>
                      <a:r>
                        <a:rPr lang="en-US" sz="2400" dirty="0">
                          <a:effectLst/>
                        </a:rPr>
                        <a:t>2</a:t>
                      </a:r>
                      <a:endParaRPr lang="en-US" sz="1400" dirty="0">
                        <a:effectLst/>
                        <a:latin typeface="Times New Roman" charset="0"/>
                        <a:ea typeface="Times New Roman" charset="0"/>
                      </a:endParaRPr>
                    </a:p>
                  </a:txBody>
                  <a:tcPr marL="68580" marR="68580" marT="0" marB="0"/>
                </a:tc>
                <a:tc>
                  <a:txBody>
                    <a:bodyPr/>
                    <a:lstStyle/>
                    <a:p>
                      <a:pPr algn="ctr">
                        <a:spcAft>
                          <a:spcPts val="0"/>
                        </a:spcAft>
                      </a:pPr>
                      <a:r>
                        <a:rPr lang="en-US" sz="2400" dirty="0">
                          <a:effectLst/>
                        </a:rPr>
                        <a:t>4</a:t>
                      </a:r>
                      <a:endParaRPr lang="en-US" sz="14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3"/>
                  </a:ext>
                </a:extLst>
              </a:tr>
              <a:tr h="329281">
                <a:tc>
                  <a:txBody>
                    <a:bodyPr/>
                    <a:lstStyle/>
                    <a:p>
                      <a:pPr algn="ctr">
                        <a:spcAft>
                          <a:spcPts val="0"/>
                        </a:spcAft>
                      </a:pPr>
                      <a:r>
                        <a:rPr lang="en-US" sz="2400" dirty="0">
                          <a:effectLst/>
                        </a:rPr>
                        <a:t>3</a:t>
                      </a:r>
                      <a:endParaRPr lang="en-US" sz="1400" dirty="0">
                        <a:effectLst/>
                        <a:latin typeface="Times New Roman" charset="0"/>
                        <a:ea typeface="Times New Roman" charset="0"/>
                      </a:endParaRPr>
                    </a:p>
                  </a:txBody>
                  <a:tcPr marL="68580" marR="68580" marT="0" marB="0"/>
                </a:tc>
                <a:tc>
                  <a:txBody>
                    <a:bodyPr/>
                    <a:lstStyle/>
                    <a:p>
                      <a:pPr algn="ctr">
                        <a:spcAft>
                          <a:spcPts val="0"/>
                        </a:spcAft>
                      </a:pPr>
                      <a:r>
                        <a:rPr lang="en-US" sz="2400" dirty="0">
                          <a:effectLst/>
                        </a:rPr>
                        <a:t>5.9</a:t>
                      </a:r>
                      <a:endParaRPr lang="en-US" sz="14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4"/>
                  </a:ext>
                </a:extLst>
              </a:tr>
              <a:tr h="329281">
                <a:tc>
                  <a:txBody>
                    <a:bodyPr/>
                    <a:lstStyle/>
                    <a:p>
                      <a:pPr algn="ctr">
                        <a:spcAft>
                          <a:spcPts val="0"/>
                        </a:spcAft>
                      </a:pPr>
                      <a:r>
                        <a:rPr lang="en-US" sz="2400" dirty="0">
                          <a:effectLst/>
                        </a:rPr>
                        <a:t>4</a:t>
                      </a:r>
                      <a:endParaRPr lang="en-US" sz="1400" dirty="0">
                        <a:effectLst/>
                        <a:latin typeface="Times New Roman" charset="0"/>
                        <a:ea typeface="Times New Roman" charset="0"/>
                      </a:endParaRPr>
                    </a:p>
                  </a:txBody>
                  <a:tcPr marL="68580" marR="68580" marT="0" marB="0"/>
                </a:tc>
                <a:tc>
                  <a:txBody>
                    <a:bodyPr/>
                    <a:lstStyle/>
                    <a:p>
                      <a:pPr algn="ctr">
                        <a:spcAft>
                          <a:spcPts val="0"/>
                        </a:spcAft>
                      </a:pPr>
                      <a:r>
                        <a:rPr lang="en-US" sz="2400" dirty="0">
                          <a:effectLst/>
                        </a:rPr>
                        <a:t>8.5</a:t>
                      </a:r>
                      <a:endParaRPr lang="en-US" sz="14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5"/>
                  </a:ext>
                </a:extLst>
              </a:tr>
              <a:tr h="329281">
                <a:tc>
                  <a:txBody>
                    <a:bodyPr/>
                    <a:lstStyle/>
                    <a:p>
                      <a:pPr algn="ctr">
                        <a:spcAft>
                          <a:spcPts val="0"/>
                        </a:spcAft>
                      </a:pPr>
                      <a:r>
                        <a:rPr lang="en-US" sz="2400" dirty="0">
                          <a:effectLst/>
                        </a:rPr>
                        <a:t>5</a:t>
                      </a:r>
                      <a:endParaRPr lang="en-US" sz="1400" dirty="0">
                        <a:effectLst/>
                        <a:latin typeface="Times New Roman" charset="0"/>
                        <a:ea typeface="Times New Roman" charset="0"/>
                      </a:endParaRPr>
                    </a:p>
                  </a:txBody>
                  <a:tcPr marL="68580" marR="68580" marT="0" marB="0"/>
                </a:tc>
                <a:tc>
                  <a:txBody>
                    <a:bodyPr/>
                    <a:lstStyle/>
                    <a:p>
                      <a:pPr algn="ctr">
                        <a:spcAft>
                          <a:spcPts val="0"/>
                        </a:spcAft>
                      </a:pPr>
                      <a:r>
                        <a:rPr lang="en-US" sz="2400" dirty="0">
                          <a:effectLst/>
                        </a:rPr>
                        <a:t>12.5</a:t>
                      </a:r>
                      <a:endParaRPr lang="en-US" sz="14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6"/>
                  </a:ext>
                </a:extLst>
              </a:tr>
              <a:tr h="329281">
                <a:tc>
                  <a:txBody>
                    <a:bodyPr/>
                    <a:lstStyle/>
                    <a:p>
                      <a:pPr algn="ctr">
                        <a:spcAft>
                          <a:spcPts val="0"/>
                        </a:spcAft>
                      </a:pPr>
                      <a:r>
                        <a:rPr lang="en-US" sz="2400" dirty="0">
                          <a:effectLst/>
                        </a:rPr>
                        <a:t>6</a:t>
                      </a:r>
                      <a:endParaRPr lang="en-US" sz="1400" dirty="0">
                        <a:effectLst/>
                        <a:latin typeface="Times New Roman" charset="0"/>
                        <a:ea typeface="Times New Roman" charset="0"/>
                      </a:endParaRPr>
                    </a:p>
                  </a:txBody>
                  <a:tcPr marL="68580" marR="68580" marT="0" marB="0"/>
                </a:tc>
                <a:tc>
                  <a:txBody>
                    <a:bodyPr/>
                    <a:lstStyle/>
                    <a:p>
                      <a:pPr algn="ctr">
                        <a:spcAft>
                          <a:spcPts val="0"/>
                        </a:spcAft>
                      </a:pPr>
                      <a:r>
                        <a:rPr lang="en-US" sz="2400" dirty="0">
                          <a:effectLst/>
                        </a:rPr>
                        <a:t>18.2</a:t>
                      </a:r>
                      <a:endParaRPr lang="en-US" sz="1400" dirty="0">
                        <a:effectLst/>
                        <a:latin typeface="Times New Roman" charset="0"/>
                        <a:ea typeface="Times New Roman" charset="0"/>
                      </a:endParaRP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7117797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Workshop Objectives</a:t>
            </a:r>
            <a:endParaRPr lang="en-US" b="1" dirty="0">
              <a:solidFill>
                <a:srgbClr val="FF0000"/>
              </a:solidFill>
            </a:endParaRPr>
          </a:p>
        </p:txBody>
      </p:sp>
      <p:sp>
        <p:nvSpPr>
          <p:cNvPr id="3" name="Content Placeholder 2"/>
          <p:cNvSpPr>
            <a:spLocks noGrp="1"/>
          </p:cNvSpPr>
          <p:nvPr>
            <p:ph idx="1"/>
          </p:nvPr>
        </p:nvSpPr>
        <p:spPr/>
        <p:txBody>
          <a:bodyPr>
            <a:normAutofit lnSpcReduction="10000"/>
          </a:bodyPr>
          <a:lstStyle/>
          <a:p>
            <a:pPr lvl="1"/>
            <a:r>
              <a:rPr lang="en-CA" sz="3200" dirty="0"/>
              <a:t>How prognosis would fit in the context of decision making</a:t>
            </a:r>
            <a:endParaRPr lang="en-US" sz="2800" dirty="0"/>
          </a:p>
          <a:p>
            <a:pPr lvl="2"/>
            <a:r>
              <a:rPr lang="en-CA" sz="2400" dirty="0"/>
              <a:t>Estimating the baseline risk: evidence on overall prognosis</a:t>
            </a:r>
            <a:endParaRPr lang="en-US" dirty="0"/>
          </a:p>
          <a:p>
            <a:pPr lvl="2"/>
            <a:r>
              <a:rPr lang="en-CA" sz="2400" dirty="0"/>
              <a:t>Dealing with subpopulations: evidence on risk factors</a:t>
            </a:r>
            <a:endParaRPr lang="en-US" dirty="0"/>
          </a:p>
          <a:p>
            <a:pPr lvl="2"/>
            <a:r>
              <a:rPr lang="en-CA" sz="2400" dirty="0"/>
              <a:t>Tailoring to the individual: clinical prediction models</a:t>
            </a:r>
            <a:endParaRPr lang="en-US" dirty="0"/>
          </a:p>
          <a:p>
            <a:pPr lvl="1"/>
            <a:r>
              <a:rPr lang="en-US" sz="3200" dirty="0"/>
              <a:t>How to apply to the prognostic evidence the basics of </a:t>
            </a:r>
            <a:r>
              <a:rPr lang="en-US" sz="3200" dirty="0" err="1"/>
              <a:t>GRADEing</a:t>
            </a:r>
            <a:endParaRPr lang="en-US" sz="2800" dirty="0"/>
          </a:p>
          <a:p>
            <a:pPr lvl="2"/>
            <a:r>
              <a:rPr lang="en-US" sz="2400" dirty="0"/>
              <a:t>5 criteria to decrease confidence:</a:t>
            </a:r>
            <a:endParaRPr lang="en-US" dirty="0"/>
          </a:p>
          <a:p>
            <a:pPr lvl="3"/>
            <a:r>
              <a:rPr lang="en-US" dirty="0"/>
              <a:t>-</a:t>
            </a:r>
            <a:r>
              <a:rPr lang="en-US" dirty="0" err="1"/>
              <a:t>RoB</a:t>
            </a:r>
            <a:r>
              <a:rPr lang="en-US" dirty="0"/>
              <a:t>, precision, consistency, directness, and publication bias</a:t>
            </a:r>
            <a:endParaRPr lang="en-US" sz="1400" dirty="0"/>
          </a:p>
          <a:p>
            <a:pPr lvl="2"/>
            <a:r>
              <a:rPr lang="en-US" sz="2800" dirty="0"/>
              <a:t>3 criteria to increase confidence:</a:t>
            </a:r>
            <a:endParaRPr lang="en-US" sz="2400" dirty="0"/>
          </a:p>
          <a:p>
            <a:pPr lvl="3"/>
            <a:r>
              <a:rPr lang="en-US" dirty="0"/>
              <a:t>-Trend in effect, large effect, plausible bias direction</a:t>
            </a:r>
            <a:endParaRPr lang="en-US" sz="1400" dirty="0"/>
          </a:p>
          <a:p>
            <a:pPr lvl="1"/>
            <a:r>
              <a:rPr lang="en-US" sz="3200" dirty="0" smtClean="0"/>
              <a:t>(How </a:t>
            </a:r>
            <a:r>
              <a:rPr lang="en-US" sz="3200" dirty="0"/>
              <a:t>to compile an evidence profile for a SR of </a:t>
            </a:r>
            <a:r>
              <a:rPr lang="en-US" sz="3200" dirty="0" smtClean="0"/>
              <a:t>prognosis)</a:t>
            </a:r>
            <a:endParaRPr lang="en-US" sz="3200" dirty="0"/>
          </a:p>
          <a:p>
            <a:pPr lvl="2"/>
            <a:endParaRPr lang="en-US" dirty="0"/>
          </a:p>
        </p:txBody>
      </p:sp>
    </p:spTree>
    <p:extLst>
      <p:ext uri="{BB962C8B-B14F-4D97-AF65-F5344CB8AC3E}">
        <p14:creationId xmlns:p14="http://schemas.microsoft.com/office/powerpoint/2010/main" val="1006617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role of prediction models for patient important outcomes in medical decision</a:t>
            </a:r>
            <a:endParaRPr lang="en-US" dirty="0"/>
          </a:p>
        </p:txBody>
      </p:sp>
      <p:sp>
        <p:nvSpPr>
          <p:cNvPr id="3" name="Content Placeholder 2"/>
          <p:cNvSpPr>
            <a:spLocks noGrp="1"/>
          </p:cNvSpPr>
          <p:nvPr>
            <p:ph idx="1"/>
          </p:nvPr>
        </p:nvSpPr>
        <p:spPr/>
        <p:txBody>
          <a:bodyPr/>
          <a:lstStyle/>
          <a:p>
            <a:pPr lvl="0"/>
            <a:r>
              <a:rPr lang="en-US" dirty="0"/>
              <a:t>Could be used to </a:t>
            </a:r>
            <a:r>
              <a:rPr lang="en-US" dirty="0" smtClean="0"/>
              <a:t>generate specific baseline risks</a:t>
            </a:r>
          </a:p>
          <a:p>
            <a:pPr lvl="1"/>
            <a:r>
              <a:rPr lang="en-US" dirty="0" smtClean="0"/>
              <a:t>modeling </a:t>
            </a:r>
            <a:r>
              <a:rPr lang="en-US" dirty="0"/>
              <a:t>should be done in a pragmatic but transparent way keeping in mind the clinical timeframe</a:t>
            </a:r>
          </a:p>
          <a:p>
            <a:pPr lvl="0"/>
            <a:r>
              <a:rPr lang="en-US" dirty="0"/>
              <a:t>Guidelines could </a:t>
            </a:r>
            <a:r>
              <a:rPr lang="en-US" dirty="0" smtClean="0"/>
              <a:t>suggest to use prediction </a:t>
            </a:r>
            <a:r>
              <a:rPr lang="en-US" dirty="0"/>
              <a:t>models to </a:t>
            </a:r>
            <a:r>
              <a:rPr lang="en-US" dirty="0" smtClean="0"/>
              <a:t>calculate, </a:t>
            </a:r>
            <a:r>
              <a:rPr lang="en-US" dirty="0"/>
              <a:t>for a specific patient, the risk of a specific outcome (e.g., </a:t>
            </a:r>
            <a:r>
              <a:rPr lang="en-US" dirty="0" smtClean="0"/>
              <a:t>stroke) </a:t>
            </a:r>
            <a:r>
              <a:rPr lang="en-US" dirty="0"/>
              <a:t>based on that patient’s individual characteristics (i.e., </a:t>
            </a:r>
            <a:r>
              <a:rPr lang="en-US" dirty="0" smtClean="0"/>
              <a:t>previous event)</a:t>
            </a:r>
            <a:endParaRPr lang="en-US" dirty="0"/>
          </a:p>
          <a:p>
            <a:pPr lvl="0"/>
            <a:r>
              <a:rPr lang="en-US" dirty="0"/>
              <a:t>Guideline developers may </a:t>
            </a:r>
            <a:r>
              <a:rPr lang="en-US" dirty="0" smtClean="0"/>
              <a:t>propose decision </a:t>
            </a:r>
            <a:r>
              <a:rPr lang="en-US" dirty="0"/>
              <a:t>aids </a:t>
            </a:r>
            <a:r>
              <a:rPr lang="en-US" dirty="0" smtClean="0"/>
              <a:t>to individualize </a:t>
            </a:r>
            <a:r>
              <a:rPr lang="en-US" dirty="0"/>
              <a:t>the use of the recommendation </a:t>
            </a:r>
            <a:r>
              <a:rPr lang="en-US" dirty="0" smtClean="0"/>
              <a:t>by using prediction models</a:t>
            </a:r>
            <a:endParaRPr lang="en-US" dirty="0"/>
          </a:p>
          <a:p>
            <a:endParaRPr lang="en-US" dirty="0"/>
          </a:p>
        </p:txBody>
      </p:sp>
    </p:spTree>
    <p:extLst>
      <p:ext uri="{BB962C8B-B14F-4D97-AF65-F5344CB8AC3E}">
        <p14:creationId xmlns:p14="http://schemas.microsoft.com/office/powerpoint/2010/main" val="9652452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The role of prediction models for patient important outcomes in medical decision</a:t>
            </a:r>
            <a:endParaRPr lang="en-US"/>
          </a:p>
        </p:txBody>
      </p:sp>
      <p:sp>
        <p:nvSpPr>
          <p:cNvPr id="3" name="Content Placeholder 2"/>
          <p:cNvSpPr>
            <a:spLocks noGrp="1"/>
          </p:cNvSpPr>
          <p:nvPr>
            <p:ph idx="1"/>
          </p:nvPr>
        </p:nvSpPr>
        <p:spPr/>
        <p:txBody>
          <a:bodyPr/>
          <a:lstStyle/>
          <a:p>
            <a:r>
              <a:rPr lang="en-GB" b="1" dirty="0"/>
              <a:t>Questions:</a:t>
            </a:r>
            <a:endParaRPr lang="en-US" dirty="0"/>
          </a:p>
          <a:p>
            <a:pPr lvl="0"/>
            <a:r>
              <a:rPr lang="en-US" dirty="0"/>
              <a:t>what is the underlying prognostic question?</a:t>
            </a:r>
          </a:p>
          <a:p>
            <a:pPr lvl="0"/>
            <a:r>
              <a:rPr lang="en-US" dirty="0"/>
              <a:t>How would you use this type of evidence in making a recommendation?</a:t>
            </a:r>
          </a:p>
        </p:txBody>
      </p:sp>
    </p:spTree>
    <p:extLst>
      <p:ext uri="{BB962C8B-B14F-4D97-AF65-F5344CB8AC3E}">
        <p14:creationId xmlns:p14="http://schemas.microsoft.com/office/powerpoint/2010/main" val="7854305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PICO components</a:t>
            </a:r>
            <a:endParaRPr lang="en-US" dirty="0"/>
          </a:p>
        </p:txBody>
      </p:sp>
      <p:graphicFrame>
        <p:nvGraphicFramePr>
          <p:cNvPr id="5" name="Content Placeholder 4"/>
          <p:cNvGraphicFramePr>
            <a:graphicFrameLocks noGrp="1"/>
          </p:cNvGraphicFramePr>
          <p:nvPr>
            <p:ph idx="1"/>
            <p:extLst/>
          </p:nvPr>
        </p:nvGraphicFramePr>
        <p:xfrm>
          <a:off x="1981200" y="1600200"/>
          <a:ext cx="8229602" cy="3535680"/>
        </p:xfrm>
        <a:graphic>
          <a:graphicData uri="http://schemas.openxmlformats.org/drawingml/2006/table">
            <a:tbl>
              <a:tblPr firstRow="1" bandRow="1">
                <a:tableStyleId>{5C22544A-7EE6-4342-B048-85BDC9FD1C3A}</a:tableStyleId>
              </a:tblPr>
              <a:tblGrid>
                <a:gridCol w="910790">
                  <a:extLst>
                    <a:ext uri="{9D8B030D-6E8A-4147-A177-3AD203B41FA5}">
                      <a16:colId xmlns:a16="http://schemas.microsoft.com/office/drawing/2014/main" val="20000"/>
                    </a:ext>
                  </a:extLst>
                </a:gridCol>
                <a:gridCol w="2382567">
                  <a:extLst>
                    <a:ext uri="{9D8B030D-6E8A-4147-A177-3AD203B41FA5}">
                      <a16:colId xmlns:a16="http://schemas.microsoft.com/office/drawing/2014/main" val="20001"/>
                    </a:ext>
                  </a:extLst>
                </a:gridCol>
                <a:gridCol w="2165969">
                  <a:extLst>
                    <a:ext uri="{9D8B030D-6E8A-4147-A177-3AD203B41FA5}">
                      <a16:colId xmlns:a16="http://schemas.microsoft.com/office/drawing/2014/main" val="20002"/>
                    </a:ext>
                  </a:extLst>
                </a:gridCol>
                <a:gridCol w="2770276">
                  <a:extLst>
                    <a:ext uri="{9D8B030D-6E8A-4147-A177-3AD203B41FA5}">
                      <a16:colId xmlns:a16="http://schemas.microsoft.com/office/drawing/2014/main" val="20003"/>
                    </a:ext>
                  </a:extLst>
                </a:gridCol>
              </a:tblGrid>
              <a:tr h="370840">
                <a:tc>
                  <a:txBody>
                    <a:bodyPr/>
                    <a:lstStyle/>
                    <a:p>
                      <a:endParaRPr lang="en-US" sz="2800" dirty="0"/>
                    </a:p>
                  </a:txBody>
                  <a:tcPr marL="93570" marR="93570"/>
                </a:tc>
                <a:tc>
                  <a:txBody>
                    <a:bodyPr/>
                    <a:lstStyle/>
                    <a:p>
                      <a:pPr algn="ctr"/>
                      <a:r>
                        <a:rPr lang="en-US" sz="2800" dirty="0" smtClean="0"/>
                        <a:t>Overall prognosis</a:t>
                      </a:r>
                      <a:endParaRPr lang="en-US" sz="2800" dirty="0"/>
                    </a:p>
                  </a:txBody>
                  <a:tcPr marL="93570" marR="93570"/>
                </a:tc>
                <a:tc>
                  <a:txBody>
                    <a:bodyPr/>
                    <a:lstStyle/>
                    <a:p>
                      <a:pPr algn="ctr"/>
                      <a:r>
                        <a:rPr lang="en-US" sz="2800" dirty="0" smtClean="0"/>
                        <a:t>Risk</a:t>
                      </a:r>
                    </a:p>
                    <a:p>
                      <a:pPr algn="ctr"/>
                      <a:r>
                        <a:rPr lang="en-US" sz="2800" dirty="0" smtClean="0"/>
                        <a:t>factor</a:t>
                      </a:r>
                      <a:endParaRPr lang="en-US" sz="2800" dirty="0"/>
                    </a:p>
                  </a:txBody>
                  <a:tcPr marL="93570" marR="93570"/>
                </a:tc>
                <a:tc>
                  <a:txBody>
                    <a:bodyPr/>
                    <a:lstStyle/>
                    <a:p>
                      <a:pPr algn="ctr"/>
                      <a:r>
                        <a:rPr lang="en-US" sz="2800" dirty="0" smtClean="0"/>
                        <a:t>Prognostic model</a:t>
                      </a:r>
                      <a:endParaRPr lang="en-US" sz="2800" dirty="0"/>
                    </a:p>
                  </a:txBody>
                  <a:tcPr marL="93570" marR="93570"/>
                </a:tc>
                <a:extLst>
                  <a:ext uri="{0D108BD9-81ED-4DB2-BD59-A6C34878D82A}">
                    <a16:rowId xmlns:a16="http://schemas.microsoft.com/office/drawing/2014/main" val="10000"/>
                  </a:ext>
                </a:extLst>
              </a:tr>
              <a:tr h="370840">
                <a:tc>
                  <a:txBody>
                    <a:bodyPr/>
                    <a:lstStyle/>
                    <a:p>
                      <a:pPr algn="ctr"/>
                      <a:r>
                        <a:rPr lang="en-US" sz="2800" dirty="0" smtClean="0"/>
                        <a:t>P</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1"/>
                  </a:ext>
                </a:extLst>
              </a:tr>
              <a:tr h="370840">
                <a:tc>
                  <a:txBody>
                    <a:bodyPr/>
                    <a:lstStyle/>
                    <a:p>
                      <a:pPr algn="ctr"/>
                      <a:r>
                        <a:rPr lang="en-US" sz="2800" dirty="0" smtClean="0"/>
                        <a:t>I</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2"/>
                  </a:ext>
                </a:extLst>
              </a:tr>
              <a:tr h="370840">
                <a:tc>
                  <a:txBody>
                    <a:bodyPr/>
                    <a:lstStyle/>
                    <a:p>
                      <a:pPr algn="ctr"/>
                      <a:r>
                        <a:rPr lang="en-US" sz="2800" dirty="0" smtClean="0"/>
                        <a:t>C</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3"/>
                  </a:ext>
                </a:extLst>
              </a:tr>
              <a:tr h="370840">
                <a:tc>
                  <a:txBody>
                    <a:bodyPr/>
                    <a:lstStyle/>
                    <a:p>
                      <a:pPr algn="ctr"/>
                      <a:r>
                        <a:rPr lang="en-US" sz="2800" dirty="0" smtClean="0"/>
                        <a:t>O</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4"/>
                  </a:ext>
                </a:extLst>
              </a:tr>
              <a:tr h="370840">
                <a:tc>
                  <a:txBody>
                    <a:bodyPr/>
                    <a:lstStyle/>
                    <a:p>
                      <a:pPr algn="ctr"/>
                      <a:r>
                        <a:rPr lang="en-US" sz="2800" dirty="0" smtClean="0"/>
                        <a:t>(T)</a:t>
                      </a:r>
                      <a:endParaRPr lang="en-US" sz="2800" dirty="0"/>
                    </a:p>
                  </a:txBody>
                  <a:tcPr marL="93570" marR="9357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ＭＳ ゴシック"/>
                          <a:ea typeface="ＭＳ ゴシック"/>
                          <a:cs typeface="ＭＳ ゴシック"/>
                        </a:rPr>
                        <a:t>☐</a:t>
                      </a:r>
                      <a:endParaRPr lang="en-US" sz="2800" dirty="0" smtClean="0"/>
                    </a:p>
                  </a:txBody>
                  <a:tcPr marL="93570" marR="9357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ＭＳ ゴシック"/>
                          <a:ea typeface="ＭＳ ゴシック"/>
                          <a:cs typeface="ＭＳ ゴシック"/>
                        </a:rPr>
                        <a:t>☐</a:t>
                      </a:r>
                      <a:endParaRPr lang="en-US" sz="2800" dirty="0" smtClean="0"/>
                    </a:p>
                  </a:txBody>
                  <a:tcPr marL="93570" marR="9357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ＭＳ ゴシック"/>
                          <a:ea typeface="ＭＳ ゴシック"/>
                          <a:cs typeface="ＭＳ ゴシック"/>
                        </a:rPr>
                        <a:t>☐</a:t>
                      </a:r>
                      <a:endParaRPr lang="en-US" sz="2800" dirty="0" smtClean="0"/>
                    </a:p>
                  </a:txBody>
                  <a:tcPr marL="93570" marR="93570"/>
                </a:tc>
                <a:extLst>
                  <a:ext uri="{0D108BD9-81ED-4DB2-BD59-A6C34878D82A}">
                    <a16:rowId xmlns:a16="http://schemas.microsoft.com/office/drawing/2014/main" val="10005"/>
                  </a:ext>
                </a:extLst>
              </a:tr>
            </a:tbl>
          </a:graphicData>
        </a:graphic>
      </p:graphicFrame>
      <p:graphicFrame>
        <p:nvGraphicFramePr>
          <p:cNvPr id="6" name="Content Placeholder 4"/>
          <p:cNvGraphicFramePr>
            <a:graphicFrameLocks/>
          </p:cNvGraphicFramePr>
          <p:nvPr>
            <p:extLst/>
          </p:nvPr>
        </p:nvGraphicFramePr>
        <p:xfrm>
          <a:off x="2060316" y="1690969"/>
          <a:ext cx="8042276" cy="3535680"/>
        </p:xfrm>
        <a:graphic>
          <a:graphicData uri="http://schemas.openxmlformats.org/drawingml/2006/table">
            <a:tbl>
              <a:tblPr firstRow="1" bandRow="1">
                <a:tableStyleId>{5C22544A-7EE6-4342-B048-85BDC9FD1C3A}</a:tableStyleId>
              </a:tblPr>
              <a:tblGrid>
                <a:gridCol w="890058">
                  <a:extLst>
                    <a:ext uri="{9D8B030D-6E8A-4147-A177-3AD203B41FA5}">
                      <a16:colId xmlns:a16="http://schemas.microsoft.com/office/drawing/2014/main" val="20000"/>
                    </a:ext>
                  </a:extLst>
                </a:gridCol>
                <a:gridCol w="2328334">
                  <a:extLst>
                    <a:ext uri="{9D8B030D-6E8A-4147-A177-3AD203B41FA5}">
                      <a16:colId xmlns:a16="http://schemas.microsoft.com/office/drawing/2014/main" val="20001"/>
                    </a:ext>
                  </a:extLst>
                </a:gridCol>
                <a:gridCol w="2116666">
                  <a:extLst>
                    <a:ext uri="{9D8B030D-6E8A-4147-A177-3AD203B41FA5}">
                      <a16:colId xmlns:a16="http://schemas.microsoft.com/office/drawing/2014/main" val="20002"/>
                    </a:ext>
                  </a:extLst>
                </a:gridCol>
                <a:gridCol w="2707218">
                  <a:extLst>
                    <a:ext uri="{9D8B030D-6E8A-4147-A177-3AD203B41FA5}">
                      <a16:colId xmlns:a16="http://schemas.microsoft.com/office/drawing/2014/main" val="20003"/>
                    </a:ext>
                  </a:extLst>
                </a:gridCol>
              </a:tblGrid>
              <a:tr h="370840">
                <a:tc>
                  <a:txBody>
                    <a:bodyPr/>
                    <a:lstStyle/>
                    <a:p>
                      <a:endParaRPr lang="en-US" sz="2800" dirty="0"/>
                    </a:p>
                  </a:txBody>
                  <a:tcPr/>
                </a:tc>
                <a:tc>
                  <a:txBody>
                    <a:bodyPr/>
                    <a:lstStyle/>
                    <a:p>
                      <a:pPr algn="ctr"/>
                      <a:r>
                        <a:rPr lang="en-US" sz="2800" dirty="0" smtClean="0"/>
                        <a:t>Overall prognosis</a:t>
                      </a:r>
                      <a:endParaRPr lang="en-US" sz="2800" dirty="0"/>
                    </a:p>
                  </a:txBody>
                  <a:tcPr/>
                </a:tc>
                <a:tc>
                  <a:txBody>
                    <a:bodyPr/>
                    <a:lstStyle/>
                    <a:p>
                      <a:pPr algn="ctr"/>
                      <a:r>
                        <a:rPr lang="en-US" sz="2800" dirty="0" smtClean="0"/>
                        <a:t>Risk</a:t>
                      </a:r>
                    </a:p>
                    <a:p>
                      <a:pPr algn="ctr"/>
                      <a:r>
                        <a:rPr lang="en-US" sz="2800" dirty="0" smtClean="0"/>
                        <a:t>factor</a:t>
                      </a:r>
                      <a:endParaRPr lang="en-US" sz="2800" dirty="0"/>
                    </a:p>
                  </a:txBody>
                  <a:tcPr/>
                </a:tc>
                <a:tc>
                  <a:txBody>
                    <a:bodyPr/>
                    <a:lstStyle/>
                    <a:p>
                      <a:pPr algn="ctr"/>
                      <a:r>
                        <a:rPr lang="en-US" sz="2800" dirty="0" smtClean="0"/>
                        <a:t>Prognostic model</a:t>
                      </a:r>
                      <a:endParaRPr lang="en-US" sz="2800" dirty="0"/>
                    </a:p>
                  </a:txBody>
                  <a:tcPr/>
                </a:tc>
                <a:extLst>
                  <a:ext uri="{0D108BD9-81ED-4DB2-BD59-A6C34878D82A}">
                    <a16:rowId xmlns:a16="http://schemas.microsoft.com/office/drawing/2014/main" val="10000"/>
                  </a:ext>
                </a:extLst>
              </a:tr>
              <a:tr h="370840">
                <a:tc>
                  <a:txBody>
                    <a:bodyPr/>
                    <a:lstStyle/>
                    <a:p>
                      <a:pPr algn="ctr"/>
                      <a:r>
                        <a:rPr lang="en-US" sz="2800" dirty="0" smtClean="0"/>
                        <a:t>P</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1"/>
                  </a:ext>
                </a:extLst>
              </a:tr>
              <a:tr h="370840">
                <a:tc>
                  <a:txBody>
                    <a:bodyPr/>
                    <a:lstStyle/>
                    <a:p>
                      <a:pPr algn="ctr"/>
                      <a:r>
                        <a:rPr lang="en-US" sz="2800" dirty="0" smtClean="0"/>
                        <a:t>I</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extLst>
                  <a:ext uri="{0D108BD9-81ED-4DB2-BD59-A6C34878D82A}">
                    <a16:rowId xmlns:a16="http://schemas.microsoft.com/office/drawing/2014/main" val="10002"/>
                  </a:ext>
                </a:extLst>
              </a:tr>
              <a:tr h="370840">
                <a:tc>
                  <a:txBody>
                    <a:bodyPr/>
                    <a:lstStyle/>
                    <a:p>
                      <a:pPr algn="ctr"/>
                      <a:r>
                        <a:rPr lang="en-US" sz="2800" dirty="0" smtClean="0"/>
                        <a:t>C</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extLst>
                  <a:ext uri="{0D108BD9-81ED-4DB2-BD59-A6C34878D82A}">
                    <a16:rowId xmlns:a16="http://schemas.microsoft.com/office/drawing/2014/main" val="10003"/>
                  </a:ext>
                </a:extLst>
              </a:tr>
              <a:tr h="370840">
                <a:tc>
                  <a:txBody>
                    <a:bodyPr/>
                    <a:lstStyle/>
                    <a:p>
                      <a:pPr algn="ctr"/>
                      <a:r>
                        <a:rPr lang="en-US" sz="2800" dirty="0" smtClean="0"/>
                        <a:t>O</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4"/>
                  </a:ext>
                </a:extLst>
              </a:tr>
              <a:tr h="370840">
                <a:tc>
                  <a:txBody>
                    <a:bodyPr/>
                    <a:lstStyle/>
                    <a:p>
                      <a:pPr algn="ctr"/>
                      <a:r>
                        <a:rPr lang="en-US" sz="2800" dirty="0" smtClean="0"/>
                        <a:t>(T)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(endpoint)</a:t>
                      </a:r>
                      <a:endParaRPr lang="en-US" sz="2800" dirty="0"/>
                    </a:p>
                  </a:txBody>
                  <a:tcPr/>
                </a:tc>
                <a:extLst>
                  <a:ext uri="{0D108BD9-81ED-4DB2-BD59-A6C34878D82A}">
                    <a16:rowId xmlns:a16="http://schemas.microsoft.com/office/drawing/2014/main" val="10005"/>
                  </a:ext>
                </a:extLst>
              </a:tr>
            </a:tbl>
          </a:graphicData>
        </a:graphic>
      </p:graphicFrame>
      <p:graphicFrame>
        <p:nvGraphicFramePr>
          <p:cNvPr id="7" name="Content Placeholder 4"/>
          <p:cNvGraphicFramePr>
            <a:graphicFrameLocks/>
          </p:cNvGraphicFramePr>
          <p:nvPr>
            <p:extLst/>
          </p:nvPr>
        </p:nvGraphicFramePr>
        <p:xfrm>
          <a:off x="2047357" y="1652090"/>
          <a:ext cx="8042276" cy="3535680"/>
        </p:xfrm>
        <a:graphic>
          <a:graphicData uri="http://schemas.openxmlformats.org/drawingml/2006/table">
            <a:tbl>
              <a:tblPr firstRow="1" bandRow="1">
                <a:tableStyleId>{5C22544A-7EE6-4342-B048-85BDC9FD1C3A}</a:tableStyleId>
              </a:tblPr>
              <a:tblGrid>
                <a:gridCol w="890058">
                  <a:extLst>
                    <a:ext uri="{9D8B030D-6E8A-4147-A177-3AD203B41FA5}">
                      <a16:colId xmlns:a16="http://schemas.microsoft.com/office/drawing/2014/main" val="20000"/>
                    </a:ext>
                  </a:extLst>
                </a:gridCol>
                <a:gridCol w="2328334">
                  <a:extLst>
                    <a:ext uri="{9D8B030D-6E8A-4147-A177-3AD203B41FA5}">
                      <a16:colId xmlns:a16="http://schemas.microsoft.com/office/drawing/2014/main" val="20001"/>
                    </a:ext>
                  </a:extLst>
                </a:gridCol>
                <a:gridCol w="2116666">
                  <a:extLst>
                    <a:ext uri="{9D8B030D-6E8A-4147-A177-3AD203B41FA5}">
                      <a16:colId xmlns:a16="http://schemas.microsoft.com/office/drawing/2014/main" val="20002"/>
                    </a:ext>
                  </a:extLst>
                </a:gridCol>
                <a:gridCol w="2707218">
                  <a:extLst>
                    <a:ext uri="{9D8B030D-6E8A-4147-A177-3AD203B41FA5}">
                      <a16:colId xmlns:a16="http://schemas.microsoft.com/office/drawing/2014/main" val="20003"/>
                    </a:ext>
                  </a:extLst>
                </a:gridCol>
              </a:tblGrid>
              <a:tr h="370840">
                <a:tc>
                  <a:txBody>
                    <a:bodyPr/>
                    <a:lstStyle/>
                    <a:p>
                      <a:endParaRPr lang="en-US" sz="2800" dirty="0"/>
                    </a:p>
                  </a:txBody>
                  <a:tcPr/>
                </a:tc>
                <a:tc>
                  <a:txBody>
                    <a:bodyPr/>
                    <a:lstStyle/>
                    <a:p>
                      <a:pPr algn="ctr"/>
                      <a:r>
                        <a:rPr lang="en-US" sz="2800" dirty="0" smtClean="0"/>
                        <a:t>Overall prognosis</a:t>
                      </a:r>
                      <a:endParaRPr lang="en-US" sz="2800" dirty="0"/>
                    </a:p>
                  </a:txBody>
                  <a:tcPr/>
                </a:tc>
                <a:tc>
                  <a:txBody>
                    <a:bodyPr/>
                    <a:lstStyle/>
                    <a:p>
                      <a:pPr algn="ctr"/>
                      <a:r>
                        <a:rPr lang="en-US" sz="2800" dirty="0" smtClean="0"/>
                        <a:t>Risk</a:t>
                      </a:r>
                    </a:p>
                    <a:p>
                      <a:pPr algn="ctr"/>
                      <a:r>
                        <a:rPr lang="en-US" sz="2800" dirty="0" smtClean="0"/>
                        <a:t>factor</a:t>
                      </a:r>
                      <a:endParaRPr lang="en-US" sz="2800" dirty="0"/>
                    </a:p>
                  </a:txBody>
                  <a:tcPr/>
                </a:tc>
                <a:tc>
                  <a:txBody>
                    <a:bodyPr/>
                    <a:lstStyle/>
                    <a:p>
                      <a:pPr algn="ctr"/>
                      <a:r>
                        <a:rPr lang="en-US" sz="2800" dirty="0" smtClean="0"/>
                        <a:t>Prognostic model</a:t>
                      </a:r>
                      <a:endParaRPr lang="en-US" sz="2800" dirty="0"/>
                    </a:p>
                  </a:txBody>
                  <a:tcPr/>
                </a:tc>
                <a:extLst>
                  <a:ext uri="{0D108BD9-81ED-4DB2-BD59-A6C34878D82A}">
                    <a16:rowId xmlns:a16="http://schemas.microsoft.com/office/drawing/2014/main" val="10000"/>
                  </a:ext>
                </a:extLst>
              </a:tr>
              <a:tr h="370840">
                <a:tc>
                  <a:txBody>
                    <a:bodyPr/>
                    <a:lstStyle/>
                    <a:p>
                      <a:pPr algn="ctr"/>
                      <a:r>
                        <a:rPr lang="en-US" sz="2800" dirty="0" smtClean="0"/>
                        <a:t>P</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1"/>
                  </a:ext>
                </a:extLst>
              </a:tr>
              <a:tr h="370840">
                <a:tc>
                  <a:txBody>
                    <a:bodyPr/>
                    <a:lstStyle/>
                    <a:p>
                      <a:pPr algn="ctr"/>
                      <a:r>
                        <a:rPr lang="en-US" sz="2800" dirty="0" smtClean="0"/>
                        <a:t>I</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r>
                        <a:rPr lang="en-US" sz="2800" baseline="0" dirty="0" smtClean="0">
                          <a:latin typeface="+mn-lt"/>
                          <a:ea typeface="+mn-ea"/>
                          <a:cs typeface="+mn-cs"/>
                          <a:sym typeface="Wingdings"/>
                        </a:rPr>
                        <a:t> (E+)</a:t>
                      </a:r>
                      <a:endParaRPr lang="en-US" sz="2800" dirty="0" smtClean="0"/>
                    </a:p>
                  </a:txBody>
                  <a:tcPr/>
                </a:tc>
                <a:tc>
                  <a:txBody>
                    <a:bodyPr/>
                    <a:lstStyle/>
                    <a:p>
                      <a:pPr algn="ctr"/>
                      <a:r>
                        <a:rPr lang="en-US" sz="2800" dirty="0" smtClean="0">
                          <a:latin typeface="ＭＳ ゴシック"/>
                          <a:ea typeface="ＭＳ ゴシック"/>
                          <a:cs typeface="ＭＳ ゴシック"/>
                        </a:rPr>
                        <a:t>☐</a:t>
                      </a:r>
                      <a:endParaRPr lang="en-US" sz="2800" dirty="0"/>
                    </a:p>
                  </a:txBody>
                  <a:tcPr/>
                </a:tc>
                <a:extLst>
                  <a:ext uri="{0D108BD9-81ED-4DB2-BD59-A6C34878D82A}">
                    <a16:rowId xmlns:a16="http://schemas.microsoft.com/office/drawing/2014/main" val="10002"/>
                  </a:ext>
                </a:extLst>
              </a:tr>
              <a:tr h="370840">
                <a:tc>
                  <a:txBody>
                    <a:bodyPr/>
                    <a:lstStyle/>
                    <a:p>
                      <a:pPr algn="ctr"/>
                      <a:r>
                        <a:rPr lang="en-US" sz="2800" dirty="0" smtClean="0"/>
                        <a:t>C</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r>
                        <a:rPr lang="en-US" sz="2800" baseline="0" dirty="0" smtClean="0">
                          <a:latin typeface="+mn-lt"/>
                          <a:ea typeface="+mn-ea"/>
                          <a:cs typeface="+mn-cs"/>
                          <a:sym typeface="Wingdings"/>
                        </a:rPr>
                        <a:t> (E-)</a:t>
                      </a:r>
                      <a:endParaRPr lang="en-US" sz="2800" dirty="0" smtClean="0"/>
                    </a:p>
                  </a:txBody>
                  <a:tcPr/>
                </a:tc>
                <a:tc>
                  <a:txBody>
                    <a:bodyPr/>
                    <a:lstStyle/>
                    <a:p>
                      <a:pPr algn="ctr"/>
                      <a:r>
                        <a:rPr lang="en-US" sz="2800" dirty="0" smtClean="0">
                          <a:latin typeface="ＭＳ ゴシック"/>
                          <a:ea typeface="ＭＳ ゴシック"/>
                          <a:cs typeface="ＭＳ ゴシック"/>
                        </a:rPr>
                        <a:t>☐</a:t>
                      </a:r>
                      <a:endParaRPr lang="en-US" sz="2800" dirty="0"/>
                    </a:p>
                  </a:txBody>
                  <a:tcPr/>
                </a:tc>
                <a:extLst>
                  <a:ext uri="{0D108BD9-81ED-4DB2-BD59-A6C34878D82A}">
                    <a16:rowId xmlns:a16="http://schemas.microsoft.com/office/drawing/2014/main" val="10003"/>
                  </a:ext>
                </a:extLst>
              </a:tr>
              <a:tr h="370840">
                <a:tc>
                  <a:txBody>
                    <a:bodyPr/>
                    <a:lstStyle/>
                    <a:p>
                      <a:pPr algn="ctr"/>
                      <a:r>
                        <a:rPr lang="en-US" sz="2800" dirty="0" smtClean="0"/>
                        <a:t>O</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4"/>
                  </a:ext>
                </a:extLst>
              </a:tr>
              <a:tr h="370840">
                <a:tc>
                  <a:txBody>
                    <a:bodyPr/>
                    <a:lstStyle/>
                    <a:p>
                      <a:pPr algn="ctr"/>
                      <a:r>
                        <a:rPr lang="en-US" sz="2800" dirty="0" smtClean="0"/>
                        <a:t>(T)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(endpoint)</a:t>
                      </a:r>
                      <a:endParaRPr lang="en-US" sz="2800" dirty="0"/>
                    </a:p>
                  </a:txBody>
                  <a:tcPr/>
                </a:tc>
                <a:extLst>
                  <a:ext uri="{0D108BD9-81ED-4DB2-BD59-A6C34878D82A}">
                    <a16:rowId xmlns:a16="http://schemas.microsoft.com/office/drawing/2014/main" val="10005"/>
                  </a:ext>
                </a:extLst>
              </a:tr>
            </a:tbl>
          </a:graphicData>
        </a:graphic>
      </p:graphicFrame>
      <p:graphicFrame>
        <p:nvGraphicFramePr>
          <p:cNvPr id="8" name="Content Placeholder 4"/>
          <p:cNvGraphicFramePr>
            <a:graphicFrameLocks/>
          </p:cNvGraphicFramePr>
          <p:nvPr>
            <p:extLst/>
          </p:nvPr>
        </p:nvGraphicFramePr>
        <p:xfrm>
          <a:off x="2034398" y="1650937"/>
          <a:ext cx="8042276" cy="3535680"/>
        </p:xfrm>
        <a:graphic>
          <a:graphicData uri="http://schemas.openxmlformats.org/drawingml/2006/table">
            <a:tbl>
              <a:tblPr firstRow="1" bandRow="1">
                <a:tableStyleId>{5C22544A-7EE6-4342-B048-85BDC9FD1C3A}</a:tableStyleId>
              </a:tblPr>
              <a:tblGrid>
                <a:gridCol w="890058">
                  <a:extLst>
                    <a:ext uri="{9D8B030D-6E8A-4147-A177-3AD203B41FA5}">
                      <a16:colId xmlns:a16="http://schemas.microsoft.com/office/drawing/2014/main" val="20000"/>
                    </a:ext>
                  </a:extLst>
                </a:gridCol>
                <a:gridCol w="2328334">
                  <a:extLst>
                    <a:ext uri="{9D8B030D-6E8A-4147-A177-3AD203B41FA5}">
                      <a16:colId xmlns:a16="http://schemas.microsoft.com/office/drawing/2014/main" val="20001"/>
                    </a:ext>
                  </a:extLst>
                </a:gridCol>
                <a:gridCol w="2116666">
                  <a:extLst>
                    <a:ext uri="{9D8B030D-6E8A-4147-A177-3AD203B41FA5}">
                      <a16:colId xmlns:a16="http://schemas.microsoft.com/office/drawing/2014/main" val="20002"/>
                    </a:ext>
                  </a:extLst>
                </a:gridCol>
                <a:gridCol w="2707218">
                  <a:extLst>
                    <a:ext uri="{9D8B030D-6E8A-4147-A177-3AD203B41FA5}">
                      <a16:colId xmlns:a16="http://schemas.microsoft.com/office/drawing/2014/main" val="20003"/>
                    </a:ext>
                  </a:extLst>
                </a:gridCol>
              </a:tblGrid>
              <a:tr h="370840">
                <a:tc>
                  <a:txBody>
                    <a:bodyPr/>
                    <a:lstStyle/>
                    <a:p>
                      <a:endParaRPr lang="en-US" sz="2800" dirty="0"/>
                    </a:p>
                  </a:txBody>
                  <a:tcPr/>
                </a:tc>
                <a:tc>
                  <a:txBody>
                    <a:bodyPr/>
                    <a:lstStyle/>
                    <a:p>
                      <a:pPr algn="ctr"/>
                      <a:r>
                        <a:rPr lang="en-US" sz="2800" dirty="0" smtClean="0"/>
                        <a:t>Overall prognosis</a:t>
                      </a:r>
                      <a:endParaRPr lang="en-US" sz="2800" dirty="0"/>
                    </a:p>
                  </a:txBody>
                  <a:tcPr/>
                </a:tc>
                <a:tc>
                  <a:txBody>
                    <a:bodyPr/>
                    <a:lstStyle/>
                    <a:p>
                      <a:pPr algn="ctr"/>
                      <a:r>
                        <a:rPr lang="en-US" sz="2800" dirty="0" smtClean="0"/>
                        <a:t>Risk</a:t>
                      </a:r>
                    </a:p>
                    <a:p>
                      <a:pPr algn="ctr"/>
                      <a:r>
                        <a:rPr lang="en-US" sz="2800" dirty="0" smtClean="0"/>
                        <a:t>factor</a:t>
                      </a:r>
                      <a:endParaRPr lang="en-US" sz="2800" dirty="0"/>
                    </a:p>
                  </a:txBody>
                  <a:tcPr/>
                </a:tc>
                <a:tc>
                  <a:txBody>
                    <a:bodyPr/>
                    <a:lstStyle/>
                    <a:p>
                      <a:pPr algn="ctr"/>
                      <a:r>
                        <a:rPr lang="en-US" sz="2800" dirty="0" smtClean="0"/>
                        <a:t>Prognostic model</a:t>
                      </a:r>
                      <a:endParaRPr lang="en-US" sz="2800" dirty="0"/>
                    </a:p>
                  </a:txBody>
                  <a:tcPr/>
                </a:tc>
                <a:extLst>
                  <a:ext uri="{0D108BD9-81ED-4DB2-BD59-A6C34878D82A}">
                    <a16:rowId xmlns:a16="http://schemas.microsoft.com/office/drawing/2014/main" val="10000"/>
                  </a:ext>
                </a:extLst>
              </a:tr>
              <a:tr h="370840">
                <a:tc>
                  <a:txBody>
                    <a:bodyPr/>
                    <a:lstStyle/>
                    <a:p>
                      <a:pPr algn="ctr"/>
                      <a:r>
                        <a:rPr lang="en-US" sz="2800" dirty="0" smtClean="0"/>
                        <a:t>P</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1"/>
                  </a:ext>
                </a:extLst>
              </a:tr>
              <a:tr h="370840">
                <a:tc>
                  <a:txBody>
                    <a:bodyPr/>
                    <a:lstStyle/>
                    <a:p>
                      <a:pPr algn="ctr"/>
                      <a:r>
                        <a:rPr lang="en-US" sz="2800" dirty="0" smtClean="0"/>
                        <a:t>I</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r>
                        <a:rPr lang="en-US" sz="2800" baseline="0" dirty="0" smtClean="0">
                          <a:latin typeface="+mn-lt"/>
                          <a:ea typeface="+mn-ea"/>
                          <a:cs typeface="+mn-cs"/>
                          <a:sym typeface="Wingdings"/>
                        </a:rPr>
                        <a:t> (E+)</a:t>
                      </a:r>
                      <a:endParaRPr lang="en-US" sz="2800"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2"/>
                  </a:ext>
                </a:extLst>
              </a:tr>
              <a:tr h="370840">
                <a:tc>
                  <a:txBody>
                    <a:bodyPr/>
                    <a:lstStyle/>
                    <a:p>
                      <a:pPr algn="ctr"/>
                      <a:r>
                        <a:rPr lang="en-US" sz="2800" dirty="0" smtClean="0"/>
                        <a:t>C</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r>
                        <a:rPr lang="en-US" sz="2800" baseline="0" dirty="0" smtClean="0">
                          <a:latin typeface="+mn-lt"/>
                          <a:ea typeface="+mn-ea"/>
                          <a:cs typeface="+mn-cs"/>
                          <a:sym typeface="Wingdings"/>
                        </a:rPr>
                        <a:t> (E-)</a:t>
                      </a:r>
                      <a:endParaRPr lang="en-US" sz="2800"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3"/>
                  </a:ext>
                </a:extLst>
              </a:tr>
              <a:tr h="370840">
                <a:tc>
                  <a:txBody>
                    <a:bodyPr/>
                    <a:lstStyle/>
                    <a:p>
                      <a:pPr algn="ctr"/>
                      <a:r>
                        <a:rPr lang="en-US" sz="2800" dirty="0" smtClean="0"/>
                        <a:t>O</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Wingdings"/>
                          <a:ea typeface="Wingdings"/>
                          <a:cs typeface="Wingdings"/>
                          <a:sym typeface="Wingdings"/>
                        </a:rPr>
                        <a:t></a:t>
                      </a:r>
                      <a:endParaRPr lang="en-US" sz="2800" dirty="0" smtClean="0"/>
                    </a:p>
                  </a:txBody>
                  <a:tcPr/>
                </a:tc>
                <a:extLst>
                  <a:ext uri="{0D108BD9-81ED-4DB2-BD59-A6C34878D82A}">
                    <a16:rowId xmlns:a16="http://schemas.microsoft.com/office/drawing/2014/main" val="10004"/>
                  </a:ext>
                </a:extLst>
              </a:tr>
              <a:tr h="370840">
                <a:tc>
                  <a:txBody>
                    <a:bodyPr/>
                    <a:lstStyle/>
                    <a:p>
                      <a:pPr algn="ctr"/>
                      <a:r>
                        <a:rPr lang="en-US" sz="2800" dirty="0" smtClean="0"/>
                        <a:t>(T)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(endpoint)</a:t>
                      </a:r>
                      <a:endParaRPr lang="en-US" sz="2800" dirty="0"/>
                    </a:p>
                  </a:txBody>
                  <a:tcPr/>
                </a:tc>
                <a:tc>
                  <a:txBody>
                    <a:bodyPr/>
                    <a:lstStyle/>
                    <a:p>
                      <a:pPr algn="ctr"/>
                      <a:r>
                        <a:rPr lang="en-US" sz="2800" dirty="0" smtClean="0"/>
                        <a:t>(endpoint)</a:t>
                      </a:r>
                      <a:endParaRPr lang="en-US" sz="28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685020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Differentiating between risk stratification and effect </a:t>
            </a:r>
            <a:r>
              <a:rPr lang="en-GB" b="1" dirty="0" smtClean="0"/>
              <a:t>modification</a:t>
            </a:r>
            <a:endParaRPr lang="en-US" dirty="0"/>
          </a:p>
        </p:txBody>
      </p:sp>
      <p:sp>
        <p:nvSpPr>
          <p:cNvPr id="3" name="Content Placeholder 2"/>
          <p:cNvSpPr>
            <a:spLocks noGrp="1"/>
          </p:cNvSpPr>
          <p:nvPr>
            <p:ph idx="1"/>
          </p:nvPr>
        </p:nvSpPr>
        <p:spPr/>
        <p:txBody>
          <a:bodyPr/>
          <a:lstStyle/>
          <a:p>
            <a:r>
              <a:rPr lang="en-GB" b="1" dirty="0"/>
              <a:t>Clinical </a:t>
            </a:r>
            <a:r>
              <a:rPr lang="en-GB" b="1" dirty="0" smtClean="0"/>
              <a:t>scenario:</a:t>
            </a:r>
            <a:endParaRPr lang="en-GB" dirty="0"/>
          </a:p>
          <a:p>
            <a:r>
              <a:rPr lang="en-GB" dirty="0" smtClean="0"/>
              <a:t>Some </a:t>
            </a:r>
            <a:r>
              <a:rPr lang="en-GB" dirty="0"/>
              <a:t>of the patients with atrial fibrillation also have to had one of their heart valve replaced with a mechanical </a:t>
            </a:r>
            <a:r>
              <a:rPr lang="en-GB" dirty="0" smtClean="0"/>
              <a:t>device.</a:t>
            </a:r>
          </a:p>
          <a:p>
            <a:r>
              <a:rPr lang="en-GB" dirty="0" smtClean="0"/>
              <a:t>Their </a:t>
            </a:r>
            <a:r>
              <a:rPr lang="en-GB" dirty="0"/>
              <a:t>risk of stroke is much </a:t>
            </a:r>
            <a:r>
              <a:rPr lang="en-GB" dirty="0" smtClean="0"/>
              <a:t>higher.</a:t>
            </a:r>
          </a:p>
          <a:p>
            <a:r>
              <a:rPr lang="en-GB" dirty="0" smtClean="0"/>
              <a:t>A </a:t>
            </a:r>
            <a:r>
              <a:rPr lang="en-GB" dirty="0"/>
              <a:t>recent randomized controlled trial showed that one recently introduced anticoagulant, very effective to reduce stroke in atrial fibrillation, is not effective in these specific class of patients.</a:t>
            </a:r>
            <a:endParaRPr lang="en-US" dirty="0"/>
          </a:p>
          <a:p>
            <a:endParaRPr lang="en-US" dirty="0"/>
          </a:p>
        </p:txBody>
      </p:sp>
    </p:spTree>
    <p:extLst>
      <p:ext uri="{BB962C8B-B14F-4D97-AF65-F5344CB8AC3E}">
        <p14:creationId xmlns:p14="http://schemas.microsoft.com/office/powerpoint/2010/main" val="1485194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Differentiating between risk stratification and effect </a:t>
            </a:r>
            <a:r>
              <a:rPr lang="en-GB" b="1" dirty="0" smtClean="0"/>
              <a:t>modification</a:t>
            </a:r>
            <a:endParaRPr lang="en-US" dirty="0"/>
          </a:p>
        </p:txBody>
      </p:sp>
      <p:sp>
        <p:nvSpPr>
          <p:cNvPr id="3" name="Content Placeholder 2"/>
          <p:cNvSpPr>
            <a:spLocks noGrp="1"/>
          </p:cNvSpPr>
          <p:nvPr>
            <p:ph idx="1"/>
          </p:nvPr>
        </p:nvSpPr>
        <p:spPr/>
        <p:txBody>
          <a:bodyPr>
            <a:normAutofit fontScale="77500" lnSpcReduction="20000"/>
          </a:bodyPr>
          <a:lstStyle/>
          <a:p>
            <a:r>
              <a:rPr lang="en-GB" dirty="0" smtClean="0"/>
              <a:t>Subgroups </a:t>
            </a:r>
            <a:r>
              <a:rPr lang="en-GB" dirty="0"/>
              <a:t>may reflect baseline risk differences – in that case, the relative effect of treatment will be the same across subgroups. This is what we have discussed </a:t>
            </a:r>
            <a:r>
              <a:rPr lang="en-CA" dirty="0" smtClean="0"/>
              <a:t>in unit 2</a:t>
            </a:r>
            <a:endParaRPr lang="en-US" dirty="0"/>
          </a:p>
          <a:p>
            <a:r>
              <a:rPr lang="en-GB" dirty="0"/>
              <a:t>Subgroups may reflect a different treatment effect in different (groups of) individuals – in that, the relative effect will vary across subgroups</a:t>
            </a:r>
            <a:endParaRPr lang="en-US" dirty="0"/>
          </a:p>
          <a:p>
            <a:pPr marL="0" indent="0">
              <a:buNone/>
            </a:pPr>
            <a:r>
              <a:rPr lang="en-GB" dirty="0"/>
              <a:t> </a:t>
            </a:r>
            <a:endParaRPr lang="en-US" dirty="0"/>
          </a:p>
          <a:p>
            <a:r>
              <a:rPr lang="en-GB" dirty="0"/>
              <a:t>In the latter case:</a:t>
            </a:r>
            <a:endParaRPr lang="en-US" dirty="0"/>
          </a:p>
          <a:p>
            <a:pPr lvl="0"/>
            <a:r>
              <a:rPr lang="en-US" dirty="0"/>
              <a:t>the **characteristic** defining the subgroup is called effect modifier or predictive factor (meaning predictive of response to treatment)</a:t>
            </a:r>
          </a:p>
          <a:p>
            <a:pPr lvl="1"/>
            <a:r>
              <a:rPr lang="en-US" dirty="0"/>
              <a:t>the test for interaction between treatment and the **characteristic** is significant</a:t>
            </a:r>
          </a:p>
          <a:p>
            <a:pPr lvl="1"/>
            <a:r>
              <a:rPr lang="en-US" dirty="0"/>
              <a:t>the evidence to be used and appraised for decision making is better based on RCTs</a:t>
            </a:r>
          </a:p>
          <a:p>
            <a:pPr marL="0" indent="0">
              <a:buNone/>
            </a:pPr>
            <a:r>
              <a:rPr lang="en-GB" dirty="0"/>
              <a:t> </a:t>
            </a:r>
            <a:endParaRPr lang="en-US" dirty="0"/>
          </a:p>
          <a:p>
            <a:r>
              <a:rPr lang="en-GB" dirty="0"/>
              <a:t>In a guideline, this would typically lead to different relative effects, separate evidence profiles, and potentially different recommendations.</a:t>
            </a:r>
            <a:endParaRPr lang="en-US" dirty="0"/>
          </a:p>
          <a:p>
            <a:endParaRPr lang="en-US" dirty="0"/>
          </a:p>
        </p:txBody>
      </p:sp>
    </p:spTree>
    <p:extLst>
      <p:ext uri="{BB962C8B-B14F-4D97-AF65-F5344CB8AC3E}">
        <p14:creationId xmlns:p14="http://schemas.microsoft.com/office/powerpoint/2010/main" val="7045785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Differentiating between risk stratification and effect </a:t>
            </a:r>
            <a:r>
              <a:rPr lang="en-GB" b="1" dirty="0" smtClean="0"/>
              <a:t>modification</a:t>
            </a:r>
            <a:endParaRPr lang="en-US" dirty="0"/>
          </a:p>
        </p:txBody>
      </p:sp>
      <p:sp>
        <p:nvSpPr>
          <p:cNvPr id="3" name="Content Placeholder 2"/>
          <p:cNvSpPr>
            <a:spLocks noGrp="1"/>
          </p:cNvSpPr>
          <p:nvPr>
            <p:ph idx="1"/>
          </p:nvPr>
        </p:nvSpPr>
        <p:spPr/>
        <p:txBody>
          <a:bodyPr/>
          <a:lstStyle/>
          <a:p>
            <a:r>
              <a:rPr lang="en-GB" b="1" dirty="0"/>
              <a:t>Questions:</a:t>
            </a:r>
            <a:endParaRPr lang="en-US" dirty="0"/>
          </a:p>
          <a:p>
            <a:pPr lvl="0"/>
            <a:r>
              <a:rPr lang="en-US" dirty="0"/>
              <a:t>Which evidence would convince you that having a mechanical valve is a predictor of treatment response?</a:t>
            </a:r>
          </a:p>
          <a:p>
            <a:pPr lvl="0"/>
            <a:r>
              <a:rPr lang="en-US" dirty="0"/>
              <a:t>Which evidence would convince you that having a mechanical valve is a risk factor for stroke but not a predictor of treatment response?</a:t>
            </a:r>
          </a:p>
          <a:p>
            <a:endParaRPr lang="en-US" dirty="0"/>
          </a:p>
        </p:txBody>
      </p:sp>
    </p:spTree>
    <p:extLst>
      <p:ext uri="{BB962C8B-B14F-4D97-AF65-F5344CB8AC3E}">
        <p14:creationId xmlns:p14="http://schemas.microsoft.com/office/powerpoint/2010/main" val="6271964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How does the </a:t>
            </a:r>
            <a:r>
              <a:rPr lang="en-GB" b="1" dirty="0" err="1"/>
              <a:t>GRADEing</a:t>
            </a:r>
            <a:r>
              <a:rPr lang="en-GB" b="1" dirty="0"/>
              <a:t> baseline risk affect the </a:t>
            </a:r>
            <a:r>
              <a:rPr lang="en-GB" b="1" dirty="0" err="1"/>
              <a:t>GRADEing</a:t>
            </a:r>
            <a:r>
              <a:rPr lang="en-GB" b="1" dirty="0"/>
              <a:t> effectiveness?</a:t>
            </a:r>
            <a:endParaRPr lang="en-US" b="1" dirty="0"/>
          </a:p>
        </p:txBody>
      </p:sp>
      <p:sp>
        <p:nvSpPr>
          <p:cNvPr id="3" name="Content Placeholder 2"/>
          <p:cNvSpPr>
            <a:spLocks noGrp="1"/>
          </p:cNvSpPr>
          <p:nvPr>
            <p:ph idx="1"/>
          </p:nvPr>
        </p:nvSpPr>
        <p:spPr/>
        <p:txBody>
          <a:bodyPr>
            <a:normAutofit fontScale="92500" lnSpcReduction="10000"/>
          </a:bodyPr>
          <a:lstStyle/>
          <a:p>
            <a:r>
              <a:rPr lang="en-GB" b="1" dirty="0"/>
              <a:t>Clinical scenario (similar to 1</a:t>
            </a:r>
            <a:r>
              <a:rPr lang="en-GB" b="1" dirty="0" smtClean="0"/>
              <a:t>):</a:t>
            </a:r>
            <a:endParaRPr lang="en-GB" dirty="0"/>
          </a:p>
          <a:p>
            <a:r>
              <a:rPr lang="en-GB" dirty="0" smtClean="0"/>
              <a:t>Patients </a:t>
            </a:r>
            <a:r>
              <a:rPr lang="en-GB" dirty="0"/>
              <a:t>with atrial fibrillation (a disease of the heart beat) have an increased risk of stroke (death of a part of the brain</a:t>
            </a:r>
            <a:r>
              <a:rPr lang="en-GB" dirty="0" smtClean="0"/>
              <a:t>).</a:t>
            </a:r>
          </a:p>
          <a:p>
            <a:r>
              <a:rPr lang="en-GB" dirty="0" smtClean="0"/>
              <a:t>Anticoagulants </a:t>
            </a:r>
            <a:r>
              <a:rPr lang="en-GB" dirty="0"/>
              <a:t>reduce the risk of stroke (meta-analysis of RCTs, including a subgroup analysis of severe cardiac heart failure NYHS=4, very high confidence in the effect</a:t>
            </a:r>
            <a:r>
              <a:rPr lang="en-GB" dirty="0" smtClean="0"/>
              <a:t>).</a:t>
            </a:r>
          </a:p>
          <a:p>
            <a:r>
              <a:rPr lang="en-GB" dirty="0" smtClean="0"/>
              <a:t>Patients </a:t>
            </a:r>
            <a:r>
              <a:rPr lang="en-GB" dirty="0"/>
              <a:t>with atrial fibrillation and cardiac heart failure showed a variable risk of stroke recurrence in a recent large meta-analysis of observational studies (low confidence in the estimate</a:t>
            </a:r>
            <a:r>
              <a:rPr lang="en-GB" dirty="0" smtClean="0"/>
              <a:t>).</a:t>
            </a:r>
          </a:p>
          <a:p>
            <a:r>
              <a:rPr lang="en-GB" dirty="0" smtClean="0"/>
              <a:t>You </a:t>
            </a:r>
            <a:r>
              <a:rPr lang="en-GB" dirty="0"/>
              <a:t>have to decide whether patients with atrial fibrillation and cardiac heart failure deserve treatment with anticoagulants.</a:t>
            </a:r>
            <a:endParaRPr lang="en-US" dirty="0"/>
          </a:p>
        </p:txBody>
      </p:sp>
    </p:spTree>
    <p:extLst>
      <p:ext uri="{BB962C8B-B14F-4D97-AF65-F5344CB8AC3E}">
        <p14:creationId xmlns:p14="http://schemas.microsoft.com/office/powerpoint/2010/main" val="8516185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02523" y="914400"/>
            <a:ext cx="5416061" cy="452979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695157" y="5134709"/>
            <a:ext cx="1814732" cy="954107"/>
          </a:xfrm>
          <a:prstGeom prst="rect">
            <a:avLst/>
          </a:prstGeom>
          <a:noFill/>
        </p:spPr>
        <p:txBody>
          <a:bodyPr wrap="square" rtlCol="0">
            <a:spAutoFit/>
          </a:bodyPr>
          <a:lstStyle/>
          <a:p>
            <a:r>
              <a:rPr lang="en-US" sz="2800" smtClean="0"/>
              <a:t>Low confidence</a:t>
            </a:r>
            <a:endParaRPr lang="en-US" sz="2800" dirty="0"/>
          </a:p>
        </p:txBody>
      </p:sp>
      <p:sp>
        <p:nvSpPr>
          <p:cNvPr id="6" name="TextBox 5"/>
          <p:cNvSpPr txBox="1"/>
          <p:nvPr/>
        </p:nvSpPr>
        <p:spPr>
          <a:xfrm>
            <a:off x="7111218" y="5134708"/>
            <a:ext cx="1814732" cy="954107"/>
          </a:xfrm>
          <a:prstGeom prst="rect">
            <a:avLst/>
          </a:prstGeom>
          <a:noFill/>
        </p:spPr>
        <p:txBody>
          <a:bodyPr wrap="square" rtlCol="0">
            <a:spAutoFit/>
          </a:bodyPr>
          <a:lstStyle/>
          <a:p>
            <a:pPr algn="r"/>
            <a:r>
              <a:rPr lang="en-US" sz="2800" smtClean="0"/>
              <a:t>High </a:t>
            </a:r>
            <a:r>
              <a:rPr lang="en-US" sz="2800" dirty="0" smtClean="0"/>
              <a:t>confidence</a:t>
            </a:r>
            <a:endParaRPr lang="en-US" sz="2800" dirty="0"/>
          </a:p>
        </p:txBody>
      </p:sp>
      <p:sp>
        <p:nvSpPr>
          <p:cNvPr id="7" name="TextBox 6"/>
          <p:cNvSpPr txBox="1"/>
          <p:nvPr/>
        </p:nvSpPr>
        <p:spPr>
          <a:xfrm>
            <a:off x="1610749" y="409210"/>
            <a:ext cx="1814732" cy="954107"/>
          </a:xfrm>
          <a:prstGeom prst="rect">
            <a:avLst/>
          </a:prstGeom>
          <a:noFill/>
        </p:spPr>
        <p:txBody>
          <a:bodyPr wrap="square" rtlCol="0">
            <a:spAutoFit/>
          </a:bodyPr>
          <a:lstStyle/>
          <a:p>
            <a:r>
              <a:rPr lang="en-US" sz="2800" dirty="0" smtClean="0"/>
              <a:t>Confidence</a:t>
            </a:r>
          </a:p>
          <a:p>
            <a:r>
              <a:rPr lang="en-US" sz="2800" dirty="0" smtClean="0"/>
              <a:t>high</a:t>
            </a:r>
            <a:endParaRPr lang="en-US" sz="2800" dirty="0"/>
          </a:p>
        </p:txBody>
      </p:sp>
      <p:sp>
        <p:nvSpPr>
          <p:cNvPr id="8" name="TextBox 7"/>
          <p:cNvSpPr txBox="1"/>
          <p:nvPr/>
        </p:nvSpPr>
        <p:spPr>
          <a:xfrm>
            <a:off x="492369" y="2517021"/>
            <a:ext cx="1946032" cy="1077218"/>
          </a:xfrm>
          <a:prstGeom prst="rect">
            <a:avLst/>
          </a:prstGeom>
          <a:noFill/>
        </p:spPr>
        <p:txBody>
          <a:bodyPr wrap="square" rtlCol="0">
            <a:spAutoFit/>
          </a:bodyPr>
          <a:lstStyle/>
          <a:p>
            <a:pPr algn="ctr"/>
            <a:r>
              <a:rPr lang="en-US" sz="3200" dirty="0" smtClean="0">
                <a:solidFill>
                  <a:srgbClr val="FF0000"/>
                </a:solidFill>
              </a:rPr>
              <a:t>Treatment</a:t>
            </a:r>
          </a:p>
          <a:p>
            <a:pPr algn="ctr"/>
            <a:r>
              <a:rPr lang="en-US" sz="3200" dirty="0" smtClean="0">
                <a:solidFill>
                  <a:srgbClr val="FF0000"/>
                </a:solidFill>
              </a:rPr>
              <a:t>effect</a:t>
            </a:r>
            <a:endParaRPr lang="en-US" sz="3200" dirty="0">
              <a:solidFill>
                <a:srgbClr val="FF0000"/>
              </a:solidFill>
            </a:endParaRPr>
          </a:p>
        </p:txBody>
      </p:sp>
      <p:sp>
        <p:nvSpPr>
          <p:cNvPr id="9" name="TextBox 8"/>
          <p:cNvSpPr txBox="1"/>
          <p:nvPr/>
        </p:nvSpPr>
        <p:spPr>
          <a:xfrm>
            <a:off x="4403186" y="5611761"/>
            <a:ext cx="2110155" cy="523220"/>
          </a:xfrm>
          <a:prstGeom prst="rect">
            <a:avLst/>
          </a:prstGeom>
          <a:noFill/>
        </p:spPr>
        <p:txBody>
          <a:bodyPr wrap="square" rtlCol="0">
            <a:spAutoFit/>
          </a:bodyPr>
          <a:lstStyle/>
          <a:p>
            <a:pPr algn="ctr"/>
            <a:r>
              <a:rPr lang="en-US" sz="2800" b="1" smtClean="0">
                <a:solidFill>
                  <a:srgbClr val="0070C0"/>
                </a:solidFill>
              </a:rPr>
              <a:t>Baseline risk</a:t>
            </a:r>
            <a:endParaRPr lang="en-US" sz="2800" b="1" dirty="0">
              <a:solidFill>
                <a:srgbClr val="0070C0"/>
              </a:solidFill>
            </a:endParaRPr>
          </a:p>
        </p:txBody>
      </p:sp>
      <p:sp>
        <p:nvSpPr>
          <p:cNvPr id="12" name="Oval 11"/>
          <p:cNvSpPr/>
          <p:nvPr/>
        </p:nvSpPr>
        <p:spPr>
          <a:xfrm>
            <a:off x="6850966" y="1363317"/>
            <a:ext cx="787791" cy="787792"/>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FF0000"/>
                </a:solidFill>
              </a:rPr>
              <a:t>1</a:t>
            </a:r>
          </a:p>
        </p:txBody>
      </p:sp>
      <p:sp>
        <p:nvSpPr>
          <p:cNvPr id="13" name="Oval 12"/>
          <p:cNvSpPr/>
          <p:nvPr/>
        </p:nvSpPr>
        <p:spPr>
          <a:xfrm>
            <a:off x="3115993" y="4179353"/>
            <a:ext cx="787791" cy="787792"/>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FF0000"/>
                </a:solidFill>
              </a:rPr>
              <a:t>1</a:t>
            </a:r>
          </a:p>
        </p:txBody>
      </p:sp>
      <p:sp>
        <p:nvSpPr>
          <p:cNvPr id="14" name="Oval 13"/>
          <p:cNvSpPr/>
          <p:nvPr/>
        </p:nvSpPr>
        <p:spPr>
          <a:xfrm>
            <a:off x="6850965" y="4179353"/>
            <a:ext cx="787791" cy="78779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smtClean="0">
                <a:solidFill>
                  <a:srgbClr val="FF0000"/>
                </a:solidFill>
              </a:rPr>
              <a:t>2</a:t>
            </a:r>
            <a:endParaRPr lang="en-US" sz="4000" dirty="0">
              <a:solidFill>
                <a:srgbClr val="FF0000"/>
              </a:solidFill>
            </a:endParaRPr>
          </a:p>
        </p:txBody>
      </p:sp>
      <p:sp>
        <p:nvSpPr>
          <p:cNvPr id="15" name="Oval 14"/>
          <p:cNvSpPr/>
          <p:nvPr/>
        </p:nvSpPr>
        <p:spPr>
          <a:xfrm>
            <a:off x="3115993" y="1363317"/>
            <a:ext cx="787791" cy="78779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bg1"/>
                </a:solidFill>
              </a:rPr>
              <a:t>3</a:t>
            </a:r>
            <a:endParaRPr lang="en-US" sz="4000" dirty="0">
              <a:solidFill>
                <a:schemeClr val="bg1"/>
              </a:solidFill>
            </a:endParaRPr>
          </a:p>
        </p:txBody>
      </p:sp>
      <p:grpSp>
        <p:nvGrpSpPr>
          <p:cNvPr id="20" name="Group 19"/>
          <p:cNvGrpSpPr/>
          <p:nvPr/>
        </p:nvGrpSpPr>
        <p:grpSpPr>
          <a:xfrm>
            <a:off x="3723249" y="1757213"/>
            <a:ext cx="3127716" cy="2816036"/>
            <a:chOff x="3723249" y="1757213"/>
            <a:chExt cx="3127716" cy="2816036"/>
          </a:xfrm>
        </p:grpSpPr>
        <p:cxnSp>
          <p:nvCxnSpPr>
            <p:cNvPr id="17" name="Straight Connector 16"/>
            <p:cNvCxnSpPr/>
            <p:nvPr/>
          </p:nvCxnSpPr>
          <p:spPr>
            <a:xfrm>
              <a:off x="5310553" y="1757213"/>
              <a:ext cx="0" cy="2816036"/>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3723249" y="3156650"/>
              <a:ext cx="3127716" cy="1096"/>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51259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How does the </a:t>
            </a:r>
            <a:r>
              <a:rPr lang="en-GB" b="1" dirty="0" err="1"/>
              <a:t>GRADEing</a:t>
            </a:r>
            <a:r>
              <a:rPr lang="en-GB" b="1" dirty="0"/>
              <a:t> baseline risk affect the </a:t>
            </a:r>
            <a:r>
              <a:rPr lang="en-GB" b="1" dirty="0" err="1"/>
              <a:t>GRADEing</a:t>
            </a:r>
            <a:r>
              <a:rPr lang="en-GB" b="1" dirty="0"/>
              <a:t> effectiveness?</a:t>
            </a:r>
            <a:endParaRPr lang="en-US" b="1" dirty="0"/>
          </a:p>
        </p:txBody>
      </p:sp>
      <p:sp>
        <p:nvSpPr>
          <p:cNvPr id="3" name="Content Placeholder 2"/>
          <p:cNvSpPr>
            <a:spLocks noGrp="1"/>
          </p:cNvSpPr>
          <p:nvPr>
            <p:ph idx="1"/>
          </p:nvPr>
        </p:nvSpPr>
        <p:spPr/>
        <p:txBody>
          <a:bodyPr>
            <a:normAutofit fontScale="92500"/>
          </a:bodyPr>
          <a:lstStyle/>
          <a:p>
            <a:r>
              <a:rPr lang="en-GB" b="1" dirty="0"/>
              <a:t>Clinical scenario (similar to 2</a:t>
            </a:r>
            <a:r>
              <a:rPr lang="en-GB" b="1" dirty="0" smtClean="0"/>
              <a:t>):</a:t>
            </a:r>
            <a:endParaRPr lang="en-GB" dirty="0"/>
          </a:p>
          <a:p>
            <a:r>
              <a:rPr lang="en-GB" dirty="0" smtClean="0"/>
              <a:t>Patients </a:t>
            </a:r>
            <a:r>
              <a:rPr lang="en-GB" dirty="0"/>
              <a:t>with atrial fibrillation (a disease of the heart beat) have an increased risk of stroke (death of a part of the brain</a:t>
            </a:r>
            <a:r>
              <a:rPr lang="en-GB" dirty="0" smtClean="0"/>
              <a:t>).</a:t>
            </a:r>
          </a:p>
          <a:p>
            <a:r>
              <a:rPr lang="en-GB" dirty="0" smtClean="0"/>
              <a:t>Anticoagulants </a:t>
            </a:r>
            <a:r>
              <a:rPr lang="en-GB" dirty="0"/>
              <a:t>reduce the risk of stroke, including a small subgroup of patient with recent stroke (meta-analysis of RCTs, very high confidence in the effect</a:t>
            </a:r>
            <a:r>
              <a:rPr lang="en-GB" dirty="0" smtClean="0"/>
              <a:t>).</a:t>
            </a:r>
          </a:p>
          <a:p>
            <a:r>
              <a:rPr lang="en-GB" dirty="0" smtClean="0"/>
              <a:t>Subjects </a:t>
            </a:r>
            <a:r>
              <a:rPr lang="en-GB" dirty="0"/>
              <a:t>with a previous stroke have a higher risk of stroke, independently of the time lapsed since the stroke (high confidence in the risk estimate</a:t>
            </a:r>
            <a:r>
              <a:rPr lang="en-GB" dirty="0" smtClean="0"/>
              <a:t>).</a:t>
            </a:r>
          </a:p>
          <a:p>
            <a:r>
              <a:rPr lang="en-GB" dirty="0" smtClean="0"/>
              <a:t>You </a:t>
            </a:r>
            <a:r>
              <a:rPr lang="en-GB" dirty="0"/>
              <a:t>have to decide whether patients with atrial fibrillation and previous stroke deserve treatment with anticoagulants.</a:t>
            </a:r>
            <a:endParaRPr lang="en-US" dirty="0"/>
          </a:p>
        </p:txBody>
      </p:sp>
    </p:spTree>
    <p:extLst>
      <p:ext uri="{BB962C8B-B14F-4D97-AF65-F5344CB8AC3E}">
        <p14:creationId xmlns:p14="http://schemas.microsoft.com/office/powerpoint/2010/main" val="1738071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02523" y="914400"/>
            <a:ext cx="5416061" cy="452979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695157" y="5134709"/>
            <a:ext cx="1814732" cy="954107"/>
          </a:xfrm>
          <a:prstGeom prst="rect">
            <a:avLst/>
          </a:prstGeom>
          <a:noFill/>
        </p:spPr>
        <p:txBody>
          <a:bodyPr wrap="square" rtlCol="0">
            <a:spAutoFit/>
          </a:bodyPr>
          <a:lstStyle/>
          <a:p>
            <a:r>
              <a:rPr lang="en-US" sz="2800" smtClean="0"/>
              <a:t>Low confidence</a:t>
            </a:r>
            <a:endParaRPr lang="en-US" sz="2800" dirty="0"/>
          </a:p>
        </p:txBody>
      </p:sp>
      <p:sp>
        <p:nvSpPr>
          <p:cNvPr id="6" name="TextBox 5"/>
          <p:cNvSpPr txBox="1"/>
          <p:nvPr/>
        </p:nvSpPr>
        <p:spPr>
          <a:xfrm>
            <a:off x="7111218" y="5134708"/>
            <a:ext cx="1814732" cy="954107"/>
          </a:xfrm>
          <a:prstGeom prst="rect">
            <a:avLst/>
          </a:prstGeom>
          <a:noFill/>
        </p:spPr>
        <p:txBody>
          <a:bodyPr wrap="square" rtlCol="0">
            <a:spAutoFit/>
          </a:bodyPr>
          <a:lstStyle/>
          <a:p>
            <a:pPr algn="r"/>
            <a:r>
              <a:rPr lang="en-US" sz="2800" smtClean="0"/>
              <a:t>High </a:t>
            </a:r>
            <a:r>
              <a:rPr lang="en-US" sz="2800" dirty="0" smtClean="0"/>
              <a:t>confidence</a:t>
            </a:r>
            <a:endParaRPr lang="en-US" sz="2800" dirty="0"/>
          </a:p>
        </p:txBody>
      </p:sp>
      <p:sp>
        <p:nvSpPr>
          <p:cNvPr id="7" name="TextBox 6"/>
          <p:cNvSpPr txBox="1"/>
          <p:nvPr/>
        </p:nvSpPr>
        <p:spPr>
          <a:xfrm>
            <a:off x="1610749" y="409210"/>
            <a:ext cx="1814732" cy="954107"/>
          </a:xfrm>
          <a:prstGeom prst="rect">
            <a:avLst/>
          </a:prstGeom>
          <a:noFill/>
        </p:spPr>
        <p:txBody>
          <a:bodyPr wrap="square" rtlCol="0">
            <a:spAutoFit/>
          </a:bodyPr>
          <a:lstStyle/>
          <a:p>
            <a:r>
              <a:rPr lang="en-US" sz="2800" dirty="0" smtClean="0"/>
              <a:t>Confidence</a:t>
            </a:r>
          </a:p>
          <a:p>
            <a:r>
              <a:rPr lang="en-US" sz="2800" dirty="0" smtClean="0"/>
              <a:t>high</a:t>
            </a:r>
            <a:endParaRPr lang="en-US" sz="2800" dirty="0"/>
          </a:p>
        </p:txBody>
      </p:sp>
      <p:sp>
        <p:nvSpPr>
          <p:cNvPr id="8" name="TextBox 7"/>
          <p:cNvSpPr txBox="1"/>
          <p:nvPr/>
        </p:nvSpPr>
        <p:spPr>
          <a:xfrm>
            <a:off x="492369" y="2517021"/>
            <a:ext cx="1946032" cy="1077218"/>
          </a:xfrm>
          <a:prstGeom prst="rect">
            <a:avLst/>
          </a:prstGeom>
          <a:noFill/>
        </p:spPr>
        <p:txBody>
          <a:bodyPr wrap="square" rtlCol="0">
            <a:spAutoFit/>
          </a:bodyPr>
          <a:lstStyle/>
          <a:p>
            <a:pPr algn="ctr"/>
            <a:r>
              <a:rPr lang="en-US" sz="3200" dirty="0" smtClean="0">
                <a:solidFill>
                  <a:srgbClr val="FF0000"/>
                </a:solidFill>
              </a:rPr>
              <a:t>Treatment</a:t>
            </a:r>
          </a:p>
          <a:p>
            <a:pPr algn="ctr"/>
            <a:r>
              <a:rPr lang="en-US" sz="3200" dirty="0" smtClean="0">
                <a:solidFill>
                  <a:srgbClr val="FF0000"/>
                </a:solidFill>
              </a:rPr>
              <a:t>effect</a:t>
            </a:r>
            <a:endParaRPr lang="en-US" sz="3200" dirty="0">
              <a:solidFill>
                <a:srgbClr val="FF0000"/>
              </a:solidFill>
            </a:endParaRPr>
          </a:p>
        </p:txBody>
      </p:sp>
      <p:sp>
        <p:nvSpPr>
          <p:cNvPr id="9" name="TextBox 8"/>
          <p:cNvSpPr txBox="1"/>
          <p:nvPr/>
        </p:nvSpPr>
        <p:spPr>
          <a:xfrm>
            <a:off x="3903784" y="5611761"/>
            <a:ext cx="2947181" cy="523220"/>
          </a:xfrm>
          <a:prstGeom prst="rect">
            <a:avLst/>
          </a:prstGeom>
          <a:noFill/>
        </p:spPr>
        <p:txBody>
          <a:bodyPr wrap="square" rtlCol="0">
            <a:spAutoFit/>
          </a:bodyPr>
          <a:lstStyle/>
          <a:p>
            <a:pPr algn="ctr"/>
            <a:r>
              <a:rPr lang="en-US" sz="2800" b="1" smtClean="0">
                <a:solidFill>
                  <a:srgbClr val="0070C0"/>
                </a:solidFill>
              </a:rPr>
              <a:t>Prognostic factor</a:t>
            </a:r>
            <a:endParaRPr lang="en-US" sz="2800" b="1" dirty="0">
              <a:solidFill>
                <a:srgbClr val="0070C0"/>
              </a:solidFill>
            </a:endParaRPr>
          </a:p>
        </p:txBody>
      </p:sp>
      <p:sp>
        <p:nvSpPr>
          <p:cNvPr id="12" name="Oval 11"/>
          <p:cNvSpPr/>
          <p:nvPr/>
        </p:nvSpPr>
        <p:spPr>
          <a:xfrm>
            <a:off x="6850966" y="1363317"/>
            <a:ext cx="787791" cy="787792"/>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FF0000"/>
                </a:solidFill>
              </a:rPr>
              <a:t>1</a:t>
            </a:r>
          </a:p>
        </p:txBody>
      </p:sp>
      <p:sp>
        <p:nvSpPr>
          <p:cNvPr id="13" name="Oval 12"/>
          <p:cNvSpPr/>
          <p:nvPr/>
        </p:nvSpPr>
        <p:spPr>
          <a:xfrm>
            <a:off x="3115993" y="4179353"/>
            <a:ext cx="787791" cy="787792"/>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FF0000"/>
                </a:solidFill>
              </a:rPr>
              <a:t>1</a:t>
            </a:r>
          </a:p>
        </p:txBody>
      </p:sp>
      <p:sp>
        <p:nvSpPr>
          <p:cNvPr id="14" name="Oval 13"/>
          <p:cNvSpPr/>
          <p:nvPr/>
        </p:nvSpPr>
        <p:spPr>
          <a:xfrm>
            <a:off x="6850965" y="4179353"/>
            <a:ext cx="787791" cy="78779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smtClean="0">
                <a:solidFill>
                  <a:srgbClr val="FF0000"/>
                </a:solidFill>
              </a:rPr>
              <a:t>2</a:t>
            </a:r>
            <a:endParaRPr lang="en-US" sz="4000" dirty="0">
              <a:solidFill>
                <a:srgbClr val="FF0000"/>
              </a:solidFill>
            </a:endParaRPr>
          </a:p>
        </p:txBody>
      </p:sp>
      <p:sp>
        <p:nvSpPr>
          <p:cNvPr id="15" name="Oval 14"/>
          <p:cNvSpPr/>
          <p:nvPr/>
        </p:nvSpPr>
        <p:spPr>
          <a:xfrm>
            <a:off x="3115993" y="1363317"/>
            <a:ext cx="787791" cy="78779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bg1"/>
                </a:solidFill>
              </a:rPr>
              <a:t>3</a:t>
            </a:r>
            <a:endParaRPr lang="en-US" sz="4000" dirty="0">
              <a:solidFill>
                <a:schemeClr val="bg1"/>
              </a:solidFill>
            </a:endParaRPr>
          </a:p>
        </p:txBody>
      </p:sp>
      <p:grpSp>
        <p:nvGrpSpPr>
          <p:cNvPr id="20" name="Group 19"/>
          <p:cNvGrpSpPr/>
          <p:nvPr/>
        </p:nvGrpSpPr>
        <p:grpSpPr>
          <a:xfrm>
            <a:off x="3723249" y="1757213"/>
            <a:ext cx="3127716" cy="2816036"/>
            <a:chOff x="3723249" y="1757213"/>
            <a:chExt cx="3127716" cy="2816036"/>
          </a:xfrm>
        </p:grpSpPr>
        <p:cxnSp>
          <p:nvCxnSpPr>
            <p:cNvPr id="17" name="Straight Connector 16"/>
            <p:cNvCxnSpPr/>
            <p:nvPr/>
          </p:nvCxnSpPr>
          <p:spPr>
            <a:xfrm>
              <a:off x="5310553" y="1757213"/>
              <a:ext cx="0" cy="2816036"/>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3723249" y="3156650"/>
              <a:ext cx="3127716" cy="1096"/>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07775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Workshop format</a:t>
            </a:r>
            <a:endParaRPr lang="en-US" dirty="0"/>
          </a:p>
        </p:txBody>
      </p:sp>
      <p:sp>
        <p:nvSpPr>
          <p:cNvPr id="3" name="Content Placeholder 2"/>
          <p:cNvSpPr>
            <a:spLocks noGrp="1"/>
          </p:cNvSpPr>
          <p:nvPr>
            <p:ph idx="1"/>
          </p:nvPr>
        </p:nvSpPr>
        <p:spPr/>
        <p:txBody>
          <a:bodyPr>
            <a:normAutofit/>
          </a:bodyPr>
          <a:lstStyle/>
          <a:p>
            <a:endParaRPr lang="en-US" dirty="0"/>
          </a:p>
          <a:p>
            <a:r>
              <a:rPr lang="en-US" dirty="0" smtClean="0"/>
              <a:t>5 </a:t>
            </a:r>
            <a:r>
              <a:rPr lang="en-US" dirty="0"/>
              <a:t>brainstorming </a:t>
            </a:r>
            <a:r>
              <a:rPr lang="en-US" dirty="0" smtClean="0"/>
              <a:t>units.</a:t>
            </a:r>
            <a:endParaRPr lang="en-US" dirty="0"/>
          </a:p>
          <a:p>
            <a:endParaRPr lang="en-US" dirty="0"/>
          </a:p>
          <a:p>
            <a:r>
              <a:rPr lang="en-US" dirty="0"/>
              <a:t>We will work in small group (3-5 persons) on each unit for 5-10 minutes, with a general discussion of 5 </a:t>
            </a:r>
            <a:r>
              <a:rPr lang="en-US" dirty="0" smtClean="0"/>
              <a:t>min on </a:t>
            </a:r>
            <a:r>
              <a:rPr lang="en-US" dirty="0"/>
              <a:t>each one</a:t>
            </a:r>
            <a:r>
              <a:rPr lang="en-US" dirty="0" smtClean="0"/>
              <a:t>.</a:t>
            </a:r>
            <a:endParaRPr lang="en-US" dirty="0"/>
          </a:p>
        </p:txBody>
      </p:sp>
    </p:spTree>
    <p:extLst>
      <p:ext uri="{BB962C8B-B14F-4D97-AF65-F5344CB8AC3E}">
        <p14:creationId xmlns:p14="http://schemas.microsoft.com/office/powerpoint/2010/main" val="4803011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Intersection between</a:t>
            </a:r>
            <a:br>
              <a:rPr lang="en-US" sz="4000" dirty="0"/>
            </a:br>
            <a:r>
              <a:rPr lang="en-US" sz="4000" dirty="0"/>
              <a:t>prognosis and interventions</a:t>
            </a:r>
          </a:p>
        </p:txBody>
      </p:sp>
      <p:sp>
        <p:nvSpPr>
          <p:cNvPr id="3" name="Content Placeholder 2"/>
          <p:cNvSpPr>
            <a:spLocks noGrp="1"/>
          </p:cNvSpPr>
          <p:nvPr>
            <p:ph idx="1"/>
          </p:nvPr>
        </p:nvSpPr>
        <p:spPr/>
        <p:txBody>
          <a:bodyPr>
            <a:normAutofit/>
          </a:bodyPr>
          <a:lstStyle/>
          <a:p>
            <a:pPr marL="0" indent="0" algn="ctr">
              <a:buNone/>
            </a:pPr>
            <a:r>
              <a:rPr lang="en-US" sz="2200" dirty="0"/>
              <a:t>Role of prognostic evidence in health care decisions making</a:t>
            </a:r>
          </a:p>
        </p:txBody>
      </p:sp>
      <p:graphicFrame>
        <p:nvGraphicFramePr>
          <p:cNvPr id="5" name="Table 4"/>
          <p:cNvGraphicFramePr>
            <a:graphicFrameLocks noGrp="1"/>
          </p:cNvGraphicFramePr>
          <p:nvPr>
            <p:extLst/>
          </p:nvPr>
        </p:nvGraphicFramePr>
        <p:xfrm>
          <a:off x="2465128" y="2215445"/>
          <a:ext cx="7126111" cy="4067386"/>
        </p:xfrm>
        <a:graphic>
          <a:graphicData uri="http://schemas.openxmlformats.org/drawingml/2006/table">
            <a:tbl>
              <a:tblPr firstRow="1" bandRow="1">
                <a:tableStyleId>{5C22544A-7EE6-4342-B048-85BDC9FD1C3A}</a:tableStyleId>
              </a:tblPr>
              <a:tblGrid>
                <a:gridCol w="3683000">
                  <a:extLst>
                    <a:ext uri="{9D8B030D-6E8A-4147-A177-3AD203B41FA5}">
                      <a16:colId xmlns:a16="http://schemas.microsoft.com/office/drawing/2014/main" val="20000"/>
                    </a:ext>
                  </a:extLst>
                </a:gridCol>
                <a:gridCol w="3443111">
                  <a:extLst>
                    <a:ext uri="{9D8B030D-6E8A-4147-A177-3AD203B41FA5}">
                      <a16:colId xmlns:a16="http://schemas.microsoft.com/office/drawing/2014/main" val="20001"/>
                    </a:ext>
                  </a:extLst>
                </a:gridCol>
              </a:tblGrid>
              <a:tr h="1171222">
                <a:tc>
                  <a:txBody>
                    <a:bodyPr/>
                    <a:lstStyle/>
                    <a:p>
                      <a:pPr algn="ctr"/>
                      <a:r>
                        <a:rPr lang="en-US" sz="2400" dirty="0" smtClean="0"/>
                        <a:t>Treatment</a:t>
                      </a:r>
                      <a:r>
                        <a:rPr lang="en-US" sz="2400" baseline="0" dirty="0" smtClean="0"/>
                        <a:t> effect framework</a:t>
                      </a:r>
                      <a:endParaRPr lang="en-US" sz="2400" dirty="0"/>
                    </a:p>
                  </a:txBody>
                  <a:tcPr anchor="ctr"/>
                </a:tc>
                <a:tc>
                  <a:txBody>
                    <a:bodyPr/>
                    <a:lstStyle/>
                    <a:p>
                      <a:pPr algn="ctr"/>
                      <a:r>
                        <a:rPr lang="en-US" sz="2400" dirty="0" smtClean="0"/>
                        <a:t>Prognostic evidence</a:t>
                      </a:r>
                      <a:endParaRPr lang="en-US" sz="2400" dirty="0"/>
                    </a:p>
                  </a:txBody>
                  <a:tcPr anchor="ctr"/>
                </a:tc>
                <a:extLst>
                  <a:ext uri="{0D108BD9-81ED-4DB2-BD59-A6C34878D82A}">
                    <a16:rowId xmlns:a16="http://schemas.microsoft.com/office/drawing/2014/main" val="10000"/>
                  </a:ext>
                </a:extLst>
              </a:tr>
              <a:tr h="731132">
                <a:tc>
                  <a:txBody>
                    <a:bodyPr/>
                    <a:lstStyle/>
                    <a:p>
                      <a:pPr algn="ctr"/>
                      <a:r>
                        <a:rPr lang="en-US" sz="2400" dirty="0" smtClean="0"/>
                        <a:t>Baseline risk</a:t>
                      </a:r>
                      <a:endParaRPr lang="en-US" sz="2400" dirty="0"/>
                    </a:p>
                  </a:txBody>
                  <a:tcPr anchor="ctr"/>
                </a:tc>
                <a:tc>
                  <a:txBody>
                    <a:bodyPr/>
                    <a:lstStyle/>
                    <a:p>
                      <a:pPr algn="ctr"/>
                      <a:r>
                        <a:rPr lang="en-US" sz="2400" dirty="0" smtClean="0"/>
                        <a:t>Overall prognosis</a:t>
                      </a:r>
                      <a:endParaRPr lang="en-US" sz="2400" dirty="0"/>
                    </a:p>
                  </a:txBody>
                  <a:tcPr anchor="ctr"/>
                </a:tc>
                <a:extLst>
                  <a:ext uri="{0D108BD9-81ED-4DB2-BD59-A6C34878D82A}">
                    <a16:rowId xmlns:a16="http://schemas.microsoft.com/office/drawing/2014/main" val="10001"/>
                  </a:ext>
                </a:extLst>
              </a:tr>
              <a:tr h="976312">
                <a:tc>
                  <a:txBody>
                    <a:bodyPr/>
                    <a:lstStyle/>
                    <a:p>
                      <a:pPr algn="ctr"/>
                      <a:r>
                        <a:rPr lang="en-US" sz="2400" dirty="0" smtClean="0"/>
                        <a:t>Subgroup analysis</a:t>
                      </a:r>
                      <a:endParaRPr lang="en-US" sz="2400" dirty="0"/>
                    </a:p>
                  </a:txBody>
                  <a:tcPr anchor="ctr"/>
                </a:tc>
                <a:tc>
                  <a:txBody>
                    <a:bodyPr/>
                    <a:lstStyle/>
                    <a:p>
                      <a:pPr algn="ctr"/>
                      <a:r>
                        <a:rPr lang="en-US" sz="2400" dirty="0" smtClean="0"/>
                        <a:t>Prognostic</a:t>
                      </a:r>
                      <a:r>
                        <a:rPr lang="en-US" sz="2400" baseline="0" dirty="0" smtClean="0"/>
                        <a:t> factor</a:t>
                      </a:r>
                    </a:p>
                  </a:txBody>
                  <a:tcPr anchor="ctr"/>
                </a:tc>
                <a:extLst>
                  <a:ext uri="{0D108BD9-81ED-4DB2-BD59-A6C34878D82A}">
                    <a16:rowId xmlns:a16="http://schemas.microsoft.com/office/drawing/2014/main" val="10002"/>
                  </a:ext>
                </a:extLst>
              </a:tr>
              <a:tr h="976312">
                <a:tc>
                  <a:txBody>
                    <a:bodyPr/>
                    <a:lstStyle/>
                    <a:p>
                      <a:pPr algn="ctr"/>
                      <a:r>
                        <a:rPr lang="en-US" sz="2400" dirty="0" smtClean="0"/>
                        <a:t>Decision algorithm/policy</a:t>
                      </a:r>
                      <a:r>
                        <a:rPr lang="en-US" sz="2400" baseline="0" dirty="0" smtClean="0"/>
                        <a:t>/implementation</a:t>
                      </a:r>
                      <a:endParaRPr lang="en-US" sz="2400" dirty="0"/>
                    </a:p>
                  </a:txBody>
                  <a:tcPr anchor="ctr"/>
                </a:tc>
                <a:tc>
                  <a:txBody>
                    <a:bodyPr/>
                    <a:lstStyle/>
                    <a:p>
                      <a:pPr algn="ctr"/>
                      <a:r>
                        <a:rPr lang="en-US" sz="2400" dirty="0" smtClean="0"/>
                        <a:t>Prognostic model</a:t>
                      </a:r>
                      <a:endParaRPr lang="en-US" sz="2400" dirty="0"/>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318560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0071801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Agenda</a:t>
            </a:r>
            <a:endParaRPr lang="en-US" dirty="0"/>
          </a:p>
        </p:txBody>
      </p:sp>
      <p:sp>
        <p:nvSpPr>
          <p:cNvPr id="3" name="Content Placeholder 2"/>
          <p:cNvSpPr>
            <a:spLocks noGrp="1"/>
          </p:cNvSpPr>
          <p:nvPr>
            <p:ph idx="1"/>
          </p:nvPr>
        </p:nvSpPr>
        <p:spPr/>
        <p:txBody>
          <a:bodyPr>
            <a:normAutofit fontScale="92500"/>
          </a:bodyPr>
          <a:lstStyle/>
          <a:p>
            <a:pPr marL="0" indent="0">
              <a:buNone/>
            </a:pPr>
            <a:endParaRPr lang="en-US" dirty="0"/>
          </a:p>
          <a:p>
            <a:r>
              <a:rPr lang="en-US" dirty="0"/>
              <a:t>0-5: intro</a:t>
            </a:r>
          </a:p>
          <a:p>
            <a:r>
              <a:rPr lang="en-US" dirty="0"/>
              <a:t>5-20: unit 1 The </a:t>
            </a:r>
            <a:r>
              <a:rPr lang="en-GB" dirty="0"/>
              <a:t>role of baseline risk</a:t>
            </a:r>
            <a:endParaRPr lang="en-US" dirty="0"/>
          </a:p>
          <a:p>
            <a:r>
              <a:rPr lang="en-US" dirty="0"/>
              <a:t>20-35: unit 2 </a:t>
            </a:r>
            <a:r>
              <a:rPr lang="en-GB" dirty="0"/>
              <a:t>The role of prognostic factors</a:t>
            </a:r>
            <a:endParaRPr lang="en-US" dirty="0"/>
          </a:p>
          <a:p>
            <a:r>
              <a:rPr lang="en-US" dirty="0"/>
              <a:t>35-45: unit 3 </a:t>
            </a:r>
            <a:r>
              <a:rPr lang="en-GB" dirty="0"/>
              <a:t>The role of prediction models</a:t>
            </a:r>
            <a:endParaRPr lang="en-US" dirty="0"/>
          </a:p>
          <a:p>
            <a:r>
              <a:rPr lang="en-US" dirty="0"/>
              <a:t>45-55: unit 4 </a:t>
            </a:r>
            <a:r>
              <a:rPr lang="en-GB" dirty="0"/>
              <a:t>Effect modification</a:t>
            </a:r>
            <a:endParaRPr lang="en-US" dirty="0"/>
          </a:p>
          <a:p>
            <a:r>
              <a:rPr lang="en-GB" dirty="0"/>
              <a:t>55-65: biological break</a:t>
            </a:r>
            <a:endParaRPr lang="en-US" dirty="0"/>
          </a:p>
          <a:p>
            <a:r>
              <a:rPr lang="en-GB" dirty="0"/>
              <a:t>65-80: unit 5: How </a:t>
            </a:r>
            <a:r>
              <a:rPr lang="en-GB" dirty="0" err="1"/>
              <a:t>GRADEing</a:t>
            </a:r>
            <a:r>
              <a:rPr lang="en-GB" dirty="0"/>
              <a:t> baseline risk affects </a:t>
            </a:r>
            <a:r>
              <a:rPr lang="en-GB" dirty="0" err="1"/>
              <a:t>GRADEing</a:t>
            </a:r>
            <a:r>
              <a:rPr lang="en-GB" dirty="0"/>
              <a:t> effectiveness</a:t>
            </a:r>
            <a:endParaRPr lang="en-US" dirty="0"/>
          </a:p>
          <a:p>
            <a:r>
              <a:rPr lang="en-US" dirty="0"/>
              <a:t>70-90: Summary</a:t>
            </a:r>
          </a:p>
          <a:p>
            <a:endParaRPr lang="en-US" dirty="0"/>
          </a:p>
        </p:txBody>
      </p:sp>
    </p:spTree>
    <p:extLst>
      <p:ext uri="{BB962C8B-B14F-4D97-AF65-F5344CB8AC3E}">
        <p14:creationId xmlns:p14="http://schemas.microsoft.com/office/powerpoint/2010/main" val="21365855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a:t>
            </a:r>
            <a:r>
              <a:rPr lang="en-GB" b="1" dirty="0"/>
              <a:t>role of baseline risk of patient important outcomes in medical decision </a:t>
            </a:r>
            <a:r>
              <a:rPr lang="en-GB" b="1" dirty="0" smtClean="0"/>
              <a:t>making</a:t>
            </a:r>
            <a:endParaRPr lang="en-US" dirty="0"/>
          </a:p>
        </p:txBody>
      </p:sp>
      <p:sp>
        <p:nvSpPr>
          <p:cNvPr id="3" name="Content Placeholder 2"/>
          <p:cNvSpPr>
            <a:spLocks noGrp="1"/>
          </p:cNvSpPr>
          <p:nvPr>
            <p:ph idx="1"/>
          </p:nvPr>
        </p:nvSpPr>
        <p:spPr/>
        <p:txBody>
          <a:bodyPr/>
          <a:lstStyle/>
          <a:p>
            <a:r>
              <a:rPr lang="en-GB" b="1" dirty="0"/>
              <a:t>Clinical </a:t>
            </a:r>
            <a:r>
              <a:rPr lang="en-GB" b="1" dirty="0" smtClean="0"/>
              <a:t>scenario:</a:t>
            </a:r>
            <a:endParaRPr lang="en-GB" dirty="0"/>
          </a:p>
          <a:p>
            <a:r>
              <a:rPr lang="en-GB" dirty="0" smtClean="0"/>
              <a:t>Patients </a:t>
            </a:r>
            <a:r>
              <a:rPr lang="en-GB" dirty="0"/>
              <a:t>with atrial fibrillation (a disease of the heart beat) have an increased risk of stroke (death of a part of the brain</a:t>
            </a:r>
            <a:r>
              <a:rPr lang="en-GB" dirty="0" smtClean="0"/>
              <a:t>).</a:t>
            </a:r>
          </a:p>
          <a:p>
            <a:r>
              <a:rPr lang="en-GB" dirty="0" smtClean="0"/>
              <a:t>Anticoagulants </a:t>
            </a:r>
            <a:r>
              <a:rPr lang="en-GB" dirty="0"/>
              <a:t>reduce the risk of </a:t>
            </a:r>
            <a:r>
              <a:rPr lang="en-GB" dirty="0" smtClean="0"/>
              <a:t>stroke.</a:t>
            </a:r>
          </a:p>
          <a:p>
            <a:r>
              <a:rPr lang="en-GB" dirty="0" smtClean="0"/>
              <a:t>You </a:t>
            </a:r>
            <a:r>
              <a:rPr lang="en-GB" dirty="0"/>
              <a:t>have to decide whether patients with atrial fibrillation and cardiac heart failure </a:t>
            </a:r>
            <a:r>
              <a:rPr lang="en-GB" dirty="0" smtClean="0"/>
              <a:t>(failing heart) deserve </a:t>
            </a:r>
            <a:r>
              <a:rPr lang="en-GB" dirty="0"/>
              <a:t>treatment with anticoagulants.</a:t>
            </a:r>
            <a:r>
              <a:rPr lang="en-US" dirty="0"/>
              <a:t> </a:t>
            </a:r>
          </a:p>
        </p:txBody>
      </p:sp>
    </p:spTree>
    <p:extLst>
      <p:ext uri="{BB962C8B-B14F-4D97-AF65-F5344CB8AC3E}">
        <p14:creationId xmlns:p14="http://schemas.microsoft.com/office/powerpoint/2010/main" val="14619840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a:t>
            </a:r>
            <a:r>
              <a:rPr lang="en-GB" b="1" dirty="0"/>
              <a:t>role of baseline risk of patient important outcomes in medical decision </a:t>
            </a:r>
            <a:r>
              <a:rPr lang="en-GB" b="1" dirty="0" smtClean="0"/>
              <a:t>making</a:t>
            </a:r>
            <a:endParaRPr lang="en-US" dirty="0"/>
          </a:p>
        </p:txBody>
      </p:sp>
      <p:sp>
        <p:nvSpPr>
          <p:cNvPr id="3" name="Content Placeholder 2"/>
          <p:cNvSpPr>
            <a:spLocks noGrp="1"/>
          </p:cNvSpPr>
          <p:nvPr>
            <p:ph idx="1"/>
          </p:nvPr>
        </p:nvSpPr>
        <p:spPr/>
        <p:txBody>
          <a:bodyPr>
            <a:normAutofit/>
          </a:bodyPr>
          <a:lstStyle/>
          <a:p>
            <a:pPr lvl="0"/>
            <a:r>
              <a:rPr lang="en-US" dirty="0"/>
              <a:t>Balancing benefits and harms requires knowledge of the absolute effects of all relevant benefits and </a:t>
            </a:r>
            <a:r>
              <a:rPr lang="en-US" dirty="0" smtClean="0"/>
              <a:t>harms</a:t>
            </a:r>
          </a:p>
          <a:p>
            <a:pPr lvl="1"/>
            <a:r>
              <a:rPr lang="en-US" dirty="0" smtClean="0"/>
              <a:t>the </a:t>
            </a:r>
            <a:r>
              <a:rPr lang="en-US" dirty="0"/>
              <a:t>net balance of benefits and harms is the starting point for a EB recommendation</a:t>
            </a:r>
          </a:p>
          <a:p>
            <a:pPr marL="0" indent="0">
              <a:buNone/>
            </a:pPr>
            <a:r>
              <a:rPr lang="en-GB" dirty="0"/>
              <a:t> </a:t>
            </a:r>
            <a:endParaRPr lang="en-US" dirty="0"/>
          </a:p>
          <a:p>
            <a:r>
              <a:rPr lang="en-GB" dirty="0" smtClean="0"/>
              <a:t>It </a:t>
            </a:r>
            <a:r>
              <a:rPr lang="en-GB" dirty="0"/>
              <a:t>requires:</a:t>
            </a:r>
            <a:endParaRPr lang="en-US" dirty="0"/>
          </a:p>
          <a:p>
            <a:pPr marL="0" indent="0">
              <a:buNone/>
            </a:pPr>
            <a:r>
              <a:rPr lang="en-GB" dirty="0"/>
              <a:t> </a:t>
            </a:r>
            <a:endParaRPr lang="en-US" dirty="0"/>
          </a:p>
          <a:p>
            <a:pPr lvl="1"/>
            <a:r>
              <a:rPr lang="en-US" dirty="0"/>
              <a:t>Estimates of benefits and harms from RCTs/SRs of RCTs of effectiveness (usually reported as relative risk)</a:t>
            </a:r>
          </a:p>
          <a:p>
            <a:pPr lvl="1"/>
            <a:r>
              <a:rPr lang="en-US" dirty="0"/>
              <a:t>Estimates of baseline risk, which often come from SR of cohort studies</a:t>
            </a:r>
            <a:r>
              <a:rPr lang="en-US" dirty="0" smtClean="0"/>
              <a:t>.</a:t>
            </a:r>
            <a:endParaRPr lang="en-US" dirty="0"/>
          </a:p>
        </p:txBody>
      </p:sp>
    </p:spTree>
    <p:extLst>
      <p:ext uri="{BB962C8B-B14F-4D97-AF65-F5344CB8AC3E}">
        <p14:creationId xmlns:p14="http://schemas.microsoft.com/office/powerpoint/2010/main" val="17603586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a:t>
            </a:r>
            <a:r>
              <a:rPr lang="en-GB" b="1" dirty="0"/>
              <a:t>role of baseline risk of patient important outcomes in medical decision </a:t>
            </a:r>
            <a:r>
              <a:rPr lang="en-GB" b="1" dirty="0" smtClean="0"/>
              <a:t>making</a:t>
            </a:r>
            <a:endParaRPr lang="en-US" dirty="0"/>
          </a:p>
        </p:txBody>
      </p:sp>
      <p:sp>
        <p:nvSpPr>
          <p:cNvPr id="3" name="Content Placeholder 2"/>
          <p:cNvSpPr>
            <a:spLocks noGrp="1"/>
          </p:cNvSpPr>
          <p:nvPr>
            <p:ph idx="1"/>
          </p:nvPr>
        </p:nvSpPr>
        <p:spPr/>
        <p:txBody>
          <a:bodyPr>
            <a:normAutofit/>
          </a:bodyPr>
          <a:lstStyle/>
          <a:p>
            <a:pPr lvl="0"/>
            <a:r>
              <a:rPr lang="en-US" dirty="0"/>
              <a:t>Relative risk of stroke in Atrial fibrillation patients (including CHF patients) treated with NOACS compared with untreated = 0.26;</a:t>
            </a:r>
          </a:p>
          <a:p>
            <a:pPr lvl="0"/>
            <a:r>
              <a:rPr lang="en-US" dirty="0"/>
              <a:t>Baseline risk of stroke at 1 year in patients with Atrial fib and CHF </a:t>
            </a:r>
            <a:r>
              <a:rPr lang="en-US" dirty="0" smtClean="0"/>
              <a:t>not </a:t>
            </a:r>
            <a:r>
              <a:rPr lang="en-US" dirty="0"/>
              <a:t>on anticoagulants is 12.6%;</a:t>
            </a:r>
          </a:p>
          <a:p>
            <a:pPr marL="0" indent="0">
              <a:buNone/>
            </a:pPr>
            <a:r>
              <a:rPr lang="en-GB" dirty="0"/>
              <a:t> </a:t>
            </a:r>
            <a:endParaRPr lang="en-US" dirty="0"/>
          </a:p>
          <a:p>
            <a:r>
              <a:rPr lang="en-US" dirty="0"/>
              <a:t>Clue: Absolute risk = (1-Relative risk) x (Baseline Risk)</a:t>
            </a:r>
          </a:p>
          <a:p>
            <a:pPr marL="0" indent="0">
              <a:buNone/>
            </a:pPr>
            <a:r>
              <a:rPr lang="en-GB" dirty="0"/>
              <a:t> </a:t>
            </a:r>
            <a:endParaRPr lang="en-US" dirty="0"/>
          </a:p>
          <a:p>
            <a:pPr lvl="0"/>
            <a:r>
              <a:rPr lang="en-US" dirty="0"/>
              <a:t>absolute risk reduction (in 1000 treated patients) = (1-0.26) x (126 per 1000) = 93 fewer per 1000</a:t>
            </a:r>
            <a:r>
              <a:rPr lang="en-US" dirty="0" smtClean="0"/>
              <a:t>.</a:t>
            </a:r>
            <a:endParaRPr lang="en-US" dirty="0"/>
          </a:p>
        </p:txBody>
      </p:sp>
    </p:spTree>
    <p:extLst>
      <p:ext uri="{BB962C8B-B14F-4D97-AF65-F5344CB8AC3E}">
        <p14:creationId xmlns:p14="http://schemas.microsoft.com/office/powerpoint/2010/main" val="4663485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a:t>
            </a:r>
            <a:r>
              <a:rPr lang="en-GB" b="1" dirty="0"/>
              <a:t>role of baseline risk of patient important outcomes in medical decision making</a:t>
            </a:r>
            <a:endParaRPr lang="en-US" dirty="0"/>
          </a:p>
        </p:txBody>
      </p:sp>
      <p:sp>
        <p:nvSpPr>
          <p:cNvPr id="3" name="Content Placeholder 2"/>
          <p:cNvSpPr>
            <a:spLocks noGrp="1"/>
          </p:cNvSpPr>
          <p:nvPr>
            <p:ph idx="1"/>
          </p:nvPr>
        </p:nvSpPr>
        <p:spPr/>
        <p:txBody>
          <a:bodyPr>
            <a:normAutofit/>
          </a:bodyPr>
          <a:lstStyle/>
          <a:p>
            <a:pPr lvl="0"/>
            <a:r>
              <a:rPr lang="en-US" sz="3600" dirty="0" smtClean="0"/>
              <a:t>Questions:</a:t>
            </a:r>
          </a:p>
          <a:p>
            <a:pPr lvl="1"/>
            <a:r>
              <a:rPr lang="en-US" sz="3200" dirty="0" smtClean="0"/>
              <a:t>What </a:t>
            </a:r>
            <a:r>
              <a:rPr lang="en-US" sz="3200" dirty="0"/>
              <a:t>is your prognostic question?</a:t>
            </a:r>
          </a:p>
          <a:p>
            <a:pPr lvl="1"/>
            <a:r>
              <a:rPr lang="en-US" sz="3200" dirty="0" smtClean="0"/>
              <a:t>Is </a:t>
            </a:r>
            <a:r>
              <a:rPr lang="en-US" sz="3200" dirty="0"/>
              <a:t>this enough for making a recommendation? If not, what is missing?</a:t>
            </a:r>
          </a:p>
          <a:p>
            <a:pPr lvl="1"/>
            <a:r>
              <a:rPr lang="en-US" sz="3200" dirty="0"/>
              <a:t>How the SR on the risk of stroke has affected your decision?</a:t>
            </a:r>
          </a:p>
          <a:p>
            <a:endParaRPr lang="en-US" sz="3600" dirty="0"/>
          </a:p>
        </p:txBody>
      </p:sp>
    </p:spTree>
    <p:extLst>
      <p:ext uri="{BB962C8B-B14F-4D97-AF65-F5344CB8AC3E}">
        <p14:creationId xmlns:p14="http://schemas.microsoft.com/office/powerpoint/2010/main" val="14121222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PICO components</a:t>
            </a:r>
            <a:endParaRPr lang="en-US" dirty="0"/>
          </a:p>
        </p:txBody>
      </p:sp>
      <p:graphicFrame>
        <p:nvGraphicFramePr>
          <p:cNvPr id="5" name="Content Placeholder 4"/>
          <p:cNvGraphicFramePr>
            <a:graphicFrameLocks noGrp="1"/>
          </p:cNvGraphicFramePr>
          <p:nvPr>
            <p:ph idx="1"/>
            <p:extLst/>
          </p:nvPr>
        </p:nvGraphicFramePr>
        <p:xfrm>
          <a:off x="1981200" y="1600200"/>
          <a:ext cx="8229602" cy="3535680"/>
        </p:xfrm>
        <a:graphic>
          <a:graphicData uri="http://schemas.openxmlformats.org/drawingml/2006/table">
            <a:tbl>
              <a:tblPr firstRow="1" bandRow="1">
                <a:tableStyleId>{5C22544A-7EE6-4342-B048-85BDC9FD1C3A}</a:tableStyleId>
              </a:tblPr>
              <a:tblGrid>
                <a:gridCol w="910790">
                  <a:extLst>
                    <a:ext uri="{9D8B030D-6E8A-4147-A177-3AD203B41FA5}">
                      <a16:colId xmlns:a16="http://schemas.microsoft.com/office/drawing/2014/main" val="20000"/>
                    </a:ext>
                  </a:extLst>
                </a:gridCol>
                <a:gridCol w="2382567">
                  <a:extLst>
                    <a:ext uri="{9D8B030D-6E8A-4147-A177-3AD203B41FA5}">
                      <a16:colId xmlns:a16="http://schemas.microsoft.com/office/drawing/2014/main" val="20001"/>
                    </a:ext>
                  </a:extLst>
                </a:gridCol>
                <a:gridCol w="2165969">
                  <a:extLst>
                    <a:ext uri="{9D8B030D-6E8A-4147-A177-3AD203B41FA5}">
                      <a16:colId xmlns:a16="http://schemas.microsoft.com/office/drawing/2014/main" val="20002"/>
                    </a:ext>
                  </a:extLst>
                </a:gridCol>
                <a:gridCol w="2770276">
                  <a:extLst>
                    <a:ext uri="{9D8B030D-6E8A-4147-A177-3AD203B41FA5}">
                      <a16:colId xmlns:a16="http://schemas.microsoft.com/office/drawing/2014/main" val="20003"/>
                    </a:ext>
                  </a:extLst>
                </a:gridCol>
              </a:tblGrid>
              <a:tr h="370840">
                <a:tc>
                  <a:txBody>
                    <a:bodyPr/>
                    <a:lstStyle/>
                    <a:p>
                      <a:endParaRPr lang="en-US" sz="2800" dirty="0"/>
                    </a:p>
                  </a:txBody>
                  <a:tcPr marL="93570" marR="93570"/>
                </a:tc>
                <a:tc>
                  <a:txBody>
                    <a:bodyPr/>
                    <a:lstStyle/>
                    <a:p>
                      <a:pPr algn="ctr"/>
                      <a:r>
                        <a:rPr lang="en-US" sz="2800" dirty="0" smtClean="0"/>
                        <a:t>Overall prognosis</a:t>
                      </a:r>
                      <a:endParaRPr lang="en-US" sz="2800" dirty="0"/>
                    </a:p>
                  </a:txBody>
                  <a:tcPr marL="93570" marR="93570"/>
                </a:tc>
                <a:tc>
                  <a:txBody>
                    <a:bodyPr/>
                    <a:lstStyle/>
                    <a:p>
                      <a:pPr algn="ctr"/>
                      <a:r>
                        <a:rPr lang="en-US" sz="2800" dirty="0" smtClean="0"/>
                        <a:t>Risk</a:t>
                      </a:r>
                    </a:p>
                    <a:p>
                      <a:pPr algn="ctr"/>
                      <a:r>
                        <a:rPr lang="en-US" sz="2800" dirty="0" smtClean="0"/>
                        <a:t>factor</a:t>
                      </a:r>
                      <a:endParaRPr lang="en-US" sz="2800" dirty="0"/>
                    </a:p>
                  </a:txBody>
                  <a:tcPr marL="93570" marR="93570"/>
                </a:tc>
                <a:tc>
                  <a:txBody>
                    <a:bodyPr/>
                    <a:lstStyle/>
                    <a:p>
                      <a:pPr algn="ctr"/>
                      <a:r>
                        <a:rPr lang="en-US" sz="2800" dirty="0" smtClean="0"/>
                        <a:t>Prognostic model</a:t>
                      </a:r>
                      <a:endParaRPr lang="en-US" sz="2800" dirty="0"/>
                    </a:p>
                  </a:txBody>
                  <a:tcPr marL="93570" marR="93570"/>
                </a:tc>
                <a:extLst>
                  <a:ext uri="{0D108BD9-81ED-4DB2-BD59-A6C34878D82A}">
                    <a16:rowId xmlns:a16="http://schemas.microsoft.com/office/drawing/2014/main" val="10000"/>
                  </a:ext>
                </a:extLst>
              </a:tr>
              <a:tr h="370840">
                <a:tc>
                  <a:txBody>
                    <a:bodyPr/>
                    <a:lstStyle/>
                    <a:p>
                      <a:pPr algn="ctr"/>
                      <a:r>
                        <a:rPr lang="en-US" sz="2800" dirty="0" smtClean="0"/>
                        <a:t>P</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1"/>
                  </a:ext>
                </a:extLst>
              </a:tr>
              <a:tr h="370840">
                <a:tc>
                  <a:txBody>
                    <a:bodyPr/>
                    <a:lstStyle/>
                    <a:p>
                      <a:pPr algn="ctr"/>
                      <a:r>
                        <a:rPr lang="en-US" sz="2800" dirty="0" smtClean="0"/>
                        <a:t>I</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2"/>
                  </a:ext>
                </a:extLst>
              </a:tr>
              <a:tr h="370840">
                <a:tc>
                  <a:txBody>
                    <a:bodyPr/>
                    <a:lstStyle/>
                    <a:p>
                      <a:pPr algn="ctr"/>
                      <a:r>
                        <a:rPr lang="en-US" sz="2800" dirty="0" smtClean="0"/>
                        <a:t>C</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3"/>
                  </a:ext>
                </a:extLst>
              </a:tr>
              <a:tr h="370840">
                <a:tc>
                  <a:txBody>
                    <a:bodyPr/>
                    <a:lstStyle/>
                    <a:p>
                      <a:pPr algn="ctr"/>
                      <a:r>
                        <a:rPr lang="en-US" sz="2800" dirty="0" smtClean="0"/>
                        <a:t>O</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tc>
                  <a:txBody>
                    <a:bodyPr/>
                    <a:lstStyle/>
                    <a:p>
                      <a:pPr algn="ctr"/>
                      <a:r>
                        <a:rPr lang="en-US" sz="2800" dirty="0" smtClean="0">
                          <a:latin typeface="ＭＳ ゴシック"/>
                          <a:ea typeface="ＭＳ ゴシック"/>
                          <a:cs typeface="ＭＳ ゴシック"/>
                        </a:rPr>
                        <a:t>☐</a:t>
                      </a:r>
                      <a:endParaRPr lang="en-US" sz="2800" dirty="0"/>
                    </a:p>
                  </a:txBody>
                  <a:tcPr marL="93570" marR="93570"/>
                </a:tc>
                <a:extLst>
                  <a:ext uri="{0D108BD9-81ED-4DB2-BD59-A6C34878D82A}">
                    <a16:rowId xmlns:a16="http://schemas.microsoft.com/office/drawing/2014/main" val="10004"/>
                  </a:ext>
                </a:extLst>
              </a:tr>
              <a:tr h="370840">
                <a:tc>
                  <a:txBody>
                    <a:bodyPr/>
                    <a:lstStyle/>
                    <a:p>
                      <a:pPr algn="ctr"/>
                      <a:r>
                        <a:rPr lang="en-US" sz="2800" dirty="0" smtClean="0"/>
                        <a:t>(T)</a:t>
                      </a:r>
                      <a:endParaRPr lang="en-US" sz="2800" dirty="0"/>
                    </a:p>
                  </a:txBody>
                  <a:tcPr marL="93570" marR="9357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ＭＳ ゴシック"/>
                          <a:ea typeface="ＭＳ ゴシック"/>
                          <a:cs typeface="ＭＳ ゴシック"/>
                        </a:rPr>
                        <a:t>☐</a:t>
                      </a:r>
                      <a:endParaRPr lang="en-US" sz="2800" dirty="0" smtClean="0"/>
                    </a:p>
                  </a:txBody>
                  <a:tcPr marL="93570" marR="9357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ＭＳ ゴシック"/>
                          <a:ea typeface="ＭＳ ゴシック"/>
                          <a:cs typeface="ＭＳ ゴシック"/>
                        </a:rPr>
                        <a:t>☐</a:t>
                      </a:r>
                      <a:endParaRPr lang="en-US" sz="2800" dirty="0" smtClean="0"/>
                    </a:p>
                  </a:txBody>
                  <a:tcPr marL="93570" marR="9357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smtClean="0">
                          <a:latin typeface="ＭＳ ゴシック"/>
                          <a:ea typeface="ＭＳ ゴシック"/>
                          <a:cs typeface="ＭＳ ゴシック"/>
                        </a:rPr>
                        <a:t>☐</a:t>
                      </a:r>
                      <a:endParaRPr lang="en-US" sz="2800" dirty="0" smtClean="0"/>
                    </a:p>
                  </a:txBody>
                  <a:tcPr marL="93570" marR="93570"/>
                </a:tc>
                <a:extLst>
                  <a:ext uri="{0D108BD9-81ED-4DB2-BD59-A6C34878D82A}">
                    <a16:rowId xmlns:a16="http://schemas.microsoft.com/office/drawing/2014/main" val="10005"/>
                  </a:ext>
                </a:extLst>
              </a:tr>
            </a:tbl>
          </a:graphicData>
        </a:graphic>
      </p:graphicFrame>
      <p:graphicFrame>
        <p:nvGraphicFramePr>
          <p:cNvPr id="6" name="Content Placeholder 4"/>
          <p:cNvGraphicFramePr>
            <a:graphicFrameLocks/>
          </p:cNvGraphicFramePr>
          <p:nvPr>
            <p:extLst>
              <p:ext uri="{D42A27DB-BD31-4B8C-83A1-F6EECF244321}">
                <p14:modId xmlns:p14="http://schemas.microsoft.com/office/powerpoint/2010/main" val="1113257107"/>
              </p:ext>
            </p:extLst>
          </p:nvPr>
        </p:nvGraphicFramePr>
        <p:xfrm>
          <a:off x="2060316" y="1690969"/>
          <a:ext cx="8042276" cy="3535680"/>
        </p:xfrm>
        <a:graphic>
          <a:graphicData uri="http://schemas.openxmlformats.org/drawingml/2006/table">
            <a:tbl>
              <a:tblPr firstRow="1" bandRow="1">
                <a:tableStyleId>{5C22544A-7EE6-4342-B048-85BDC9FD1C3A}</a:tableStyleId>
              </a:tblPr>
              <a:tblGrid>
                <a:gridCol w="890058">
                  <a:extLst>
                    <a:ext uri="{9D8B030D-6E8A-4147-A177-3AD203B41FA5}">
                      <a16:colId xmlns:a16="http://schemas.microsoft.com/office/drawing/2014/main" val="20000"/>
                    </a:ext>
                  </a:extLst>
                </a:gridCol>
                <a:gridCol w="2328334">
                  <a:extLst>
                    <a:ext uri="{9D8B030D-6E8A-4147-A177-3AD203B41FA5}">
                      <a16:colId xmlns:a16="http://schemas.microsoft.com/office/drawing/2014/main" val="20001"/>
                    </a:ext>
                  </a:extLst>
                </a:gridCol>
                <a:gridCol w="2116666">
                  <a:extLst>
                    <a:ext uri="{9D8B030D-6E8A-4147-A177-3AD203B41FA5}">
                      <a16:colId xmlns:a16="http://schemas.microsoft.com/office/drawing/2014/main" val="20002"/>
                    </a:ext>
                  </a:extLst>
                </a:gridCol>
                <a:gridCol w="2707218">
                  <a:extLst>
                    <a:ext uri="{9D8B030D-6E8A-4147-A177-3AD203B41FA5}">
                      <a16:colId xmlns:a16="http://schemas.microsoft.com/office/drawing/2014/main" val="20003"/>
                    </a:ext>
                  </a:extLst>
                </a:gridCol>
              </a:tblGrid>
              <a:tr h="370840">
                <a:tc>
                  <a:txBody>
                    <a:bodyPr/>
                    <a:lstStyle/>
                    <a:p>
                      <a:endParaRPr lang="en-US" sz="2800" dirty="0"/>
                    </a:p>
                  </a:txBody>
                  <a:tcPr/>
                </a:tc>
                <a:tc>
                  <a:txBody>
                    <a:bodyPr/>
                    <a:lstStyle/>
                    <a:p>
                      <a:pPr algn="ctr"/>
                      <a:r>
                        <a:rPr lang="en-US" sz="2800" smtClean="0"/>
                        <a:t>Overall prognosis</a:t>
                      </a:r>
                      <a:endParaRPr lang="en-US" sz="2800" dirty="0"/>
                    </a:p>
                  </a:txBody>
                  <a:tcPr/>
                </a:tc>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10000"/>
                  </a:ext>
                </a:extLst>
              </a:tr>
              <a:tr h="370840">
                <a:tc>
                  <a:txBody>
                    <a:bodyPr/>
                    <a:lstStyle/>
                    <a:p>
                      <a:pPr algn="ctr"/>
                      <a:r>
                        <a:rPr lang="en-US" sz="2800" dirty="0" smtClean="0"/>
                        <a:t>P</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smtClean="0"/>
                    </a:p>
                  </a:txBody>
                  <a:tcPr/>
                </a:tc>
                <a:extLst>
                  <a:ext uri="{0D108BD9-81ED-4DB2-BD59-A6C34878D82A}">
                    <a16:rowId xmlns:a16="http://schemas.microsoft.com/office/drawing/2014/main" val="10001"/>
                  </a:ext>
                </a:extLst>
              </a:tr>
              <a:tr h="370840">
                <a:tc>
                  <a:txBody>
                    <a:bodyPr/>
                    <a:lstStyle/>
                    <a:p>
                      <a:pPr algn="ctr"/>
                      <a:r>
                        <a:rPr lang="en-US" sz="2800" dirty="0" smtClean="0"/>
                        <a:t>I</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10002"/>
                  </a:ext>
                </a:extLst>
              </a:tr>
              <a:tr h="370840">
                <a:tc>
                  <a:txBody>
                    <a:bodyPr/>
                    <a:lstStyle/>
                    <a:p>
                      <a:pPr algn="ctr"/>
                      <a:r>
                        <a:rPr lang="en-US" sz="2800" dirty="0" smtClean="0"/>
                        <a:t>C</a:t>
                      </a:r>
                      <a:endParaRPr lang="en-US" sz="2800" dirty="0"/>
                    </a:p>
                  </a:txBody>
                  <a:tcPr/>
                </a:tc>
                <a:tc>
                  <a:txBody>
                    <a:bodyPr/>
                    <a:lstStyle/>
                    <a:p>
                      <a:pPr algn="ctr"/>
                      <a:r>
                        <a:rPr lang="en-US" sz="2800" dirty="0" smtClean="0">
                          <a:latin typeface="ＭＳ ゴシック"/>
                          <a:ea typeface="ＭＳ ゴシック"/>
                          <a:cs typeface="ＭＳ ゴシック"/>
                        </a:rPr>
                        <a:t>☐</a:t>
                      </a:r>
                      <a:endParaRPr lang="en-US" sz="2800" dirty="0"/>
                    </a:p>
                  </a:txBody>
                  <a:tcPr/>
                </a:tc>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10003"/>
                  </a:ext>
                </a:extLst>
              </a:tr>
              <a:tr h="370840">
                <a:tc>
                  <a:txBody>
                    <a:bodyPr/>
                    <a:lstStyle/>
                    <a:p>
                      <a:pPr algn="ctr"/>
                      <a:r>
                        <a:rPr lang="en-US" sz="2800" dirty="0" smtClean="0"/>
                        <a:t>O</a:t>
                      </a:r>
                      <a:endParaRPr lang="en-US" sz="2800" dirty="0"/>
                    </a:p>
                  </a:txBody>
                  <a:tcPr/>
                </a:tc>
                <a:tc>
                  <a:txBody>
                    <a:bodyPr/>
                    <a:lstStyle/>
                    <a:p>
                      <a:pPr algn="ctr"/>
                      <a:r>
                        <a:rPr lang="en-US" sz="2800" dirty="0" smtClean="0">
                          <a:latin typeface="Wingdings"/>
                          <a:ea typeface="Wingdings"/>
                          <a:cs typeface="Wingdings"/>
                          <a:sym typeface="Wingdings"/>
                        </a:rPr>
                        <a:t></a:t>
                      </a:r>
                      <a:endParaRPr lang="en-US" sz="2800" dirty="0"/>
                    </a:p>
                  </a:txBody>
                  <a:tcPr/>
                </a:tc>
                <a:tc>
                  <a:txBody>
                    <a:bodyPr/>
                    <a:lstStyle/>
                    <a:p>
                      <a:pPr algn="ctr"/>
                      <a:endParaRPr lang="en-US" sz="2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dirty="0" smtClean="0"/>
                    </a:p>
                  </a:txBody>
                  <a:tcPr/>
                </a:tc>
                <a:extLst>
                  <a:ext uri="{0D108BD9-81ED-4DB2-BD59-A6C34878D82A}">
                    <a16:rowId xmlns:a16="http://schemas.microsoft.com/office/drawing/2014/main" val="10004"/>
                  </a:ext>
                </a:extLst>
              </a:tr>
              <a:tr h="370840">
                <a:tc>
                  <a:txBody>
                    <a:bodyPr/>
                    <a:lstStyle/>
                    <a:p>
                      <a:pPr algn="ctr"/>
                      <a:r>
                        <a:rPr lang="en-US" sz="2800" dirty="0" smtClean="0"/>
                        <a:t>(T)</a:t>
                      </a:r>
                      <a:endParaRPr lang="en-US" sz="2800" dirty="0"/>
                    </a:p>
                  </a:txBody>
                  <a:tcPr/>
                </a:tc>
                <a:tc>
                  <a:txBody>
                    <a:bodyPr/>
                    <a:lstStyle/>
                    <a:p>
                      <a:pPr algn="ctr"/>
                      <a:r>
                        <a:rPr lang="en-US" sz="2800" dirty="0" smtClean="0"/>
                        <a:t>(endpoint)</a:t>
                      </a:r>
                      <a:endParaRPr lang="en-US" sz="2800" dirty="0"/>
                    </a:p>
                  </a:txBody>
                  <a:tcPr/>
                </a:tc>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73779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TotalTime>
  <Words>1996</Words>
  <Application>Microsoft Office PowerPoint</Application>
  <PresentationFormat>Widescreen</PresentationFormat>
  <Paragraphs>448</Paragraphs>
  <Slides>31</Slides>
  <Notes>6</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9" baseType="lpstr">
      <vt:lpstr>ＭＳ ゴシック</vt:lpstr>
      <vt:lpstr>Arial</vt:lpstr>
      <vt:lpstr>Calibri</vt:lpstr>
      <vt:lpstr>Calibri Light</vt:lpstr>
      <vt:lpstr>Times New Roman</vt:lpstr>
      <vt:lpstr>Wingdings</vt:lpstr>
      <vt:lpstr>Office Theme</vt:lpstr>
      <vt:lpstr>Worksheet</vt:lpstr>
      <vt:lpstr>for Overall Prognosis </vt:lpstr>
      <vt:lpstr>Workshop Objectives</vt:lpstr>
      <vt:lpstr>Workshop format</vt:lpstr>
      <vt:lpstr>Agenda</vt:lpstr>
      <vt:lpstr>The role of baseline risk of patient important outcomes in medical decision making</vt:lpstr>
      <vt:lpstr>The role of baseline risk of patient important outcomes in medical decision making</vt:lpstr>
      <vt:lpstr>The role of baseline risk of patient important outcomes in medical decision making</vt:lpstr>
      <vt:lpstr>The role of baseline risk of patient important outcomes in medical decision making</vt:lpstr>
      <vt:lpstr>PICO components</vt:lpstr>
      <vt:lpstr>Evidence profile for prognosis</vt:lpstr>
      <vt:lpstr>The role of prognostic factors of patient important outcomes in medical decision making</vt:lpstr>
      <vt:lpstr>The role of prognostic factors of patient important outcomes in medical decision making</vt:lpstr>
      <vt:lpstr>The role of prognostic factors of patient important outcomes in medical decision making</vt:lpstr>
      <vt:lpstr>The role of prognostic factors of patient important outcomes in medical decision making</vt:lpstr>
      <vt:lpstr>The role of prognostic factors of patient important outcomes in medical decision making</vt:lpstr>
      <vt:lpstr>The role of prognostic factors of patient important outcomes in medical decision making</vt:lpstr>
      <vt:lpstr>The role of prognostic factors of patient important outcomes in medical decision making</vt:lpstr>
      <vt:lpstr>PICO components</vt:lpstr>
      <vt:lpstr>The role of prediction models for patient important outcomes in medical decision making</vt:lpstr>
      <vt:lpstr>The role of prediction models for patient important outcomes in medical decision</vt:lpstr>
      <vt:lpstr>The role of prediction models for patient important outcomes in medical decision</vt:lpstr>
      <vt:lpstr>PICO components</vt:lpstr>
      <vt:lpstr>Differentiating between risk stratification and effect modification</vt:lpstr>
      <vt:lpstr>Differentiating between risk stratification and effect modification</vt:lpstr>
      <vt:lpstr>Differentiating between risk stratification and effect modification</vt:lpstr>
      <vt:lpstr>How does the GRADEing baseline risk affect the GRADEing effectiveness?</vt:lpstr>
      <vt:lpstr>PowerPoint Presentation</vt:lpstr>
      <vt:lpstr>How does the GRADEing baseline risk affect the GRADEing effectiveness?</vt:lpstr>
      <vt:lpstr>PowerPoint Presentation</vt:lpstr>
      <vt:lpstr>Intersection between prognosis and interventions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Alfonso Iorio</dc:creator>
  <cp:lastModifiedBy>dawn</cp:lastModifiedBy>
  <cp:revision>13</cp:revision>
  <dcterms:created xsi:type="dcterms:W3CDTF">2016-10-21T23:57:30Z</dcterms:created>
  <dcterms:modified xsi:type="dcterms:W3CDTF">2017-07-06T14:00:18Z</dcterms:modified>
</cp:coreProperties>
</file>