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9" r:id="rId3"/>
    <p:sldMasterId id="2147483702" r:id="rId4"/>
    <p:sldMasterId id="2147483722" r:id="rId5"/>
    <p:sldMasterId id="2147483736" r:id="rId6"/>
    <p:sldMasterId id="2147483749" r:id="rId7"/>
  </p:sldMasterIdLst>
  <p:notesMasterIdLst>
    <p:notesMasterId r:id="rId69"/>
  </p:notesMasterIdLst>
  <p:sldIdLst>
    <p:sldId id="256" r:id="rId8"/>
    <p:sldId id="257" r:id="rId9"/>
    <p:sldId id="266" r:id="rId10"/>
    <p:sldId id="265" r:id="rId11"/>
    <p:sldId id="264" r:id="rId12"/>
    <p:sldId id="285" r:id="rId13"/>
    <p:sldId id="287" r:id="rId14"/>
    <p:sldId id="295" r:id="rId15"/>
    <p:sldId id="296" r:id="rId16"/>
    <p:sldId id="317" r:id="rId17"/>
    <p:sldId id="297" r:id="rId18"/>
    <p:sldId id="298" r:id="rId19"/>
    <p:sldId id="302" r:id="rId20"/>
    <p:sldId id="303" r:id="rId21"/>
    <p:sldId id="304" r:id="rId22"/>
    <p:sldId id="305" r:id="rId23"/>
    <p:sldId id="299" r:id="rId24"/>
    <p:sldId id="300" r:id="rId25"/>
    <p:sldId id="301" r:id="rId26"/>
    <p:sldId id="306" r:id="rId27"/>
    <p:sldId id="307" r:id="rId28"/>
    <p:sldId id="308" r:id="rId29"/>
    <p:sldId id="309" r:id="rId30"/>
    <p:sldId id="310" r:id="rId31"/>
    <p:sldId id="311" r:id="rId32"/>
    <p:sldId id="288" r:id="rId33"/>
    <p:sldId id="289" r:id="rId34"/>
    <p:sldId id="312" r:id="rId35"/>
    <p:sldId id="313" r:id="rId36"/>
    <p:sldId id="314" r:id="rId37"/>
    <p:sldId id="315" r:id="rId38"/>
    <p:sldId id="316" r:id="rId39"/>
    <p:sldId id="259" r:id="rId40"/>
    <p:sldId id="260" r:id="rId41"/>
    <p:sldId id="261" r:id="rId42"/>
    <p:sldId id="262" r:id="rId43"/>
    <p:sldId id="263" r:id="rId44"/>
    <p:sldId id="267" r:id="rId45"/>
    <p:sldId id="268" r:id="rId46"/>
    <p:sldId id="269" r:id="rId47"/>
    <p:sldId id="270" r:id="rId48"/>
    <p:sldId id="272" r:id="rId49"/>
    <p:sldId id="273" r:id="rId50"/>
    <p:sldId id="271" r:id="rId51"/>
    <p:sldId id="274" r:id="rId52"/>
    <p:sldId id="275" r:id="rId53"/>
    <p:sldId id="282" r:id="rId54"/>
    <p:sldId id="283" r:id="rId55"/>
    <p:sldId id="284" r:id="rId56"/>
    <p:sldId id="276" r:id="rId57"/>
    <p:sldId id="277" r:id="rId58"/>
    <p:sldId id="278" r:id="rId59"/>
    <p:sldId id="279" r:id="rId60"/>
    <p:sldId id="280" r:id="rId61"/>
    <p:sldId id="281" r:id="rId62"/>
    <p:sldId id="294" r:id="rId63"/>
    <p:sldId id="290" r:id="rId64"/>
    <p:sldId id="291" r:id="rId65"/>
    <p:sldId id="292" r:id="rId66"/>
    <p:sldId id="293" r:id="rId67"/>
    <p:sldId id="25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F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724251771508299E-2"/>
          <c:y val="4.4246993005374699E-2"/>
          <c:w val="0.88667051258724405"/>
          <c:h val="0.82798405526274699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Sheet1!$A$2:$A$23</c:f>
              <c:numCache>
                <c:formatCode>0</c:formatCode>
                <c:ptCount val="22"/>
                <c:pt idx="0" formatCode="General">
                  <c:v>84.036518324772473</c:v>
                </c:pt>
                <c:pt idx="1">
                  <c:v>54.990535425763248</c:v>
                </c:pt>
                <c:pt idx="2">
                  <c:v>42.481111484959321</c:v>
                </c:pt>
                <c:pt idx="3" formatCode="General">
                  <c:v>35.163567573965523</c:v>
                </c:pt>
                <c:pt idx="4" formatCode="General">
                  <c:v>29.971687544155401</c:v>
                </c:pt>
                <c:pt idx="5">
                  <c:v>25.94455252675403</c:v>
                </c:pt>
                <c:pt idx="6">
                  <c:v>22.65414363316162</c:v>
                </c:pt>
                <c:pt idx="7" formatCode="General">
                  <c:v>19.872142553442121</c:v>
                </c:pt>
                <c:pt idx="8">
                  <c:v>17.64038987909186</c:v>
                </c:pt>
                <c:pt idx="9">
                  <c:v>15.538247449981</c:v>
                </c:pt>
                <c:pt idx="10" formatCode="General">
                  <c:v>13.43512858595011</c:v>
                </c:pt>
                <c:pt idx="11" formatCode="General">
                  <c:v>11.715038714007781</c:v>
                </c:pt>
                <c:pt idx="12">
                  <c:v>10.144719692357709</c:v>
                </c:pt>
                <c:pt idx="13">
                  <c:v>8.7001662241473507</c:v>
                </c:pt>
                <c:pt idx="14" formatCode="General">
                  <c:v>7.3627186126381936</c:v>
                </c:pt>
                <c:pt idx="15" formatCode="General">
                  <c:v>6.1175846749563059</c:v>
                </c:pt>
                <c:pt idx="16" formatCode="General">
                  <c:v>4.9528396625475546</c:v>
                </c:pt>
                <c:pt idx="17">
                  <c:v>3.858729902279828</c:v>
                </c:pt>
                <c:pt idx="18">
                  <c:v>2.8271757813639562</c:v>
                </c:pt>
                <c:pt idx="19" formatCode="General">
                  <c:v>1.8514092902923831</c:v>
                </c:pt>
                <c:pt idx="20" formatCode="General">
                  <c:v>0.925704645146192</c:v>
                </c:pt>
                <c:pt idx="21">
                  <c:v>4.5174701644440998E-2</c:v>
                </c:pt>
              </c:numCache>
            </c:numRef>
          </c:xVal>
          <c:yVal>
            <c:numRef>
              <c:f>Sheet1!$B$2:$B$23</c:f>
              <c:numCache>
                <c:formatCode>0.00</c:formatCode>
                <c:ptCount val="22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39.607142857142797</c:v>
                </c:pt>
                <c:pt idx="9">
                  <c:v>44.5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A4-4A79-AF3E-8A69BC4BC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3097080"/>
        <c:axId val="-1251793352"/>
      </c:scatterChart>
      <c:valAx>
        <c:axId val="-1263097080"/>
        <c:scaling>
          <c:orientation val="minMax"/>
          <c:max val="80"/>
        </c:scaling>
        <c:delete val="1"/>
        <c:axPos val="b"/>
        <c:numFmt formatCode="General" sourceLinked="1"/>
        <c:majorTickMark val="out"/>
        <c:minorTickMark val="none"/>
        <c:tickLblPos val="nextTo"/>
        <c:crossAx val="-1251793352"/>
        <c:crosses val="autoZero"/>
        <c:crossBetween val="midCat"/>
      </c:valAx>
      <c:valAx>
        <c:axId val="-1251793352"/>
        <c:scaling>
          <c:orientation val="minMax"/>
          <c:max val="10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-1263097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724251771508299E-2"/>
          <c:y val="4.4246993005374699E-2"/>
          <c:w val="0.88667051258724405"/>
          <c:h val="0.82798405526274699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none"/>
          </c:marker>
          <c:xVal>
            <c:numRef>
              <c:f>Sheet1!$A$2:$A$23</c:f>
              <c:numCache>
                <c:formatCode>0</c:formatCode>
                <c:ptCount val="22"/>
                <c:pt idx="0" formatCode="General">
                  <c:v>84.036518324772473</c:v>
                </c:pt>
                <c:pt idx="1">
                  <c:v>54.990535425763248</c:v>
                </c:pt>
                <c:pt idx="2">
                  <c:v>42.481111484959321</c:v>
                </c:pt>
                <c:pt idx="3" formatCode="General">
                  <c:v>35.163567573965523</c:v>
                </c:pt>
                <c:pt idx="4" formatCode="General">
                  <c:v>29.971687544155401</c:v>
                </c:pt>
                <c:pt idx="5">
                  <c:v>25.94455252675403</c:v>
                </c:pt>
                <c:pt idx="6">
                  <c:v>22.65414363316162</c:v>
                </c:pt>
                <c:pt idx="7" formatCode="General">
                  <c:v>19.872142553442121</c:v>
                </c:pt>
                <c:pt idx="8">
                  <c:v>17.64038987909186</c:v>
                </c:pt>
                <c:pt idx="9">
                  <c:v>15.538247449981</c:v>
                </c:pt>
                <c:pt idx="10" formatCode="General">
                  <c:v>13.43512858595011</c:v>
                </c:pt>
                <c:pt idx="11" formatCode="General">
                  <c:v>11.715038714007781</c:v>
                </c:pt>
                <c:pt idx="12">
                  <c:v>10.144719692357709</c:v>
                </c:pt>
                <c:pt idx="13">
                  <c:v>8.7001662241473507</c:v>
                </c:pt>
                <c:pt idx="14" formatCode="General">
                  <c:v>7.3627186126381936</c:v>
                </c:pt>
                <c:pt idx="15" formatCode="General">
                  <c:v>6.1175846749563059</c:v>
                </c:pt>
                <c:pt idx="16" formatCode="General">
                  <c:v>4.9528396625475546</c:v>
                </c:pt>
                <c:pt idx="17">
                  <c:v>3.858729902279828</c:v>
                </c:pt>
                <c:pt idx="18">
                  <c:v>2.8271757813639562</c:v>
                </c:pt>
                <c:pt idx="19" formatCode="General">
                  <c:v>1.8514092902923831</c:v>
                </c:pt>
                <c:pt idx="20" formatCode="General">
                  <c:v>0.925704645146192</c:v>
                </c:pt>
                <c:pt idx="21">
                  <c:v>4.5174701644440998E-2</c:v>
                </c:pt>
              </c:numCache>
            </c:numRef>
          </c:xVal>
          <c:yVal>
            <c:numRef>
              <c:f>Sheet1!$B$2:$B$23</c:f>
              <c:numCache>
                <c:formatCode>0.00</c:formatCode>
                <c:ptCount val="22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39.607142857142797</c:v>
                </c:pt>
                <c:pt idx="9">
                  <c:v>44.5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E7-4DCB-AA03-9231F7036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57750584"/>
        <c:axId val="-1257747208"/>
      </c:scatterChart>
      <c:valAx>
        <c:axId val="-1257750584"/>
        <c:scaling>
          <c:orientation val="minMax"/>
          <c:max val="8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1257747208"/>
        <c:crosses val="autoZero"/>
        <c:crossBetween val="midCat"/>
      </c:valAx>
      <c:valAx>
        <c:axId val="-125774720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12577505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E4A71-3022-42B0-B97B-81FB0461561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C05BCA-5DB0-4946-ABD5-96DA3B49164C}">
      <dgm:prSet phldrT="[Text]" custT="1"/>
      <dgm:spPr/>
      <dgm:t>
        <a:bodyPr/>
        <a:lstStyle/>
        <a:p>
          <a:r>
            <a:rPr lang="en-US" sz="4800" dirty="0" smtClean="0"/>
            <a:t>CBDR</a:t>
          </a:r>
          <a:endParaRPr lang="en-US" sz="3200" dirty="0"/>
        </a:p>
      </dgm:t>
    </dgm:pt>
    <dgm:pt modelId="{283CAEDE-1440-49EE-AB3D-7A7982E3A43F}" type="parTrans" cxnId="{98461C2D-3149-460E-900B-4818A8884476}">
      <dgm:prSet/>
      <dgm:spPr/>
      <dgm:t>
        <a:bodyPr/>
        <a:lstStyle/>
        <a:p>
          <a:endParaRPr lang="en-US"/>
        </a:p>
      </dgm:t>
    </dgm:pt>
    <dgm:pt modelId="{45D75F04-F63D-4DF8-A49E-68D41EFA60AD}" type="sibTrans" cxnId="{98461C2D-3149-460E-900B-4818A8884476}">
      <dgm:prSet/>
      <dgm:spPr/>
      <dgm:t>
        <a:bodyPr/>
        <a:lstStyle/>
        <a:p>
          <a:endParaRPr lang="en-US"/>
        </a:p>
      </dgm:t>
    </dgm:pt>
    <dgm:pt modelId="{5572B9F1-F9A8-4462-8D00-562AB1151ED5}">
      <dgm:prSet phldrT="[Text]" custT="1"/>
      <dgm:spPr/>
      <dgm:t>
        <a:bodyPr/>
        <a:lstStyle/>
        <a:p>
          <a:r>
            <a:rPr lang="en-US" sz="2400" dirty="0" smtClean="0"/>
            <a:t>CHESS</a:t>
          </a:r>
          <a:endParaRPr lang="en-US" sz="2400" dirty="0"/>
        </a:p>
      </dgm:t>
    </dgm:pt>
    <dgm:pt modelId="{F1F48664-7573-42F8-BCE6-59E473A30F7E}" type="parTrans" cxnId="{DC666EC0-2E24-489F-83BE-537A45BE1D91}">
      <dgm:prSet/>
      <dgm:spPr/>
      <dgm:t>
        <a:bodyPr/>
        <a:lstStyle/>
        <a:p>
          <a:endParaRPr lang="en-US"/>
        </a:p>
      </dgm:t>
    </dgm:pt>
    <dgm:pt modelId="{2BC31AAE-BC93-4D26-9E0E-20BAB1D2AB45}" type="sibTrans" cxnId="{DC666EC0-2E24-489F-83BE-537A45BE1D91}">
      <dgm:prSet/>
      <dgm:spPr/>
      <dgm:t>
        <a:bodyPr/>
        <a:lstStyle/>
        <a:p>
          <a:endParaRPr lang="en-US"/>
        </a:p>
      </dgm:t>
    </dgm:pt>
    <dgm:pt modelId="{0FBF3C9C-F639-4FE9-86BB-CBC0D9C09A16}">
      <dgm:prSet phldrT="[Text]" custT="1"/>
      <dgm:spPr/>
      <dgm:t>
        <a:bodyPr/>
        <a:lstStyle/>
        <a:p>
          <a:r>
            <a:rPr lang="en-US" sz="2000" dirty="0" smtClean="0"/>
            <a:t>WAPPS-</a:t>
          </a:r>
          <a:r>
            <a:rPr lang="en-US" sz="2000" dirty="0" err="1" smtClean="0"/>
            <a:t>Hemo</a:t>
          </a:r>
          <a:endParaRPr lang="en-US" sz="2000" dirty="0"/>
        </a:p>
      </dgm:t>
    </dgm:pt>
    <dgm:pt modelId="{38F32B9F-83B3-457B-AB98-4E9AD360FCC3}" type="parTrans" cxnId="{81E367E8-547A-472D-A142-74761FBDB72D}">
      <dgm:prSet/>
      <dgm:spPr/>
      <dgm:t>
        <a:bodyPr/>
        <a:lstStyle/>
        <a:p>
          <a:endParaRPr lang="en-US"/>
        </a:p>
      </dgm:t>
    </dgm:pt>
    <dgm:pt modelId="{A2A1ADF8-D8B7-4BE7-BBE2-0C3261CF2019}" type="sibTrans" cxnId="{81E367E8-547A-472D-A142-74761FBDB72D}">
      <dgm:prSet/>
      <dgm:spPr/>
      <dgm:t>
        <a:bodyPr/>
        <a:lstStyle/>
        <a:p>
          <a:endParaRPr lang="en-US"/>
        </a:p>
      </dgm:t>
    </dgm:pt>
    <dgm:pt modelId="{3DEF08F8-48F9-42B4-BE80-BEA0D2715225}">
      <dgm:prSet phldrT="[Text]" custT="1"/>
      <dgm:spPr/>
      <dgm:t>
        <a:bodyPr/>
        <a:lstStyle/>
        <a:p>
          <a:r>
            <a:rPr lang="en-US" sz="1800" dirty="0" smtClean="0"/>
            <a:t>NHF Guideline program</a:t>
          </a:r>
          <a:endParaRPr lang="en-US" sz="1800" dirty="0"/>
        </a:p>
      </dgm:t>
    </dgm:pt>
    <dgm:pt modelId="{4E9A651F-7DFE-4751-AC42-3DB9C58C2805}" type="parTrans" cxnId="{950E99E2-1CA5-49EC-9A0A-98A666A2999E}">
      <dgm:prSet/>
      <dgm:spPr/>
      <dgm:t>
        <a:bodyPr/>
        <a:lstStyle/>
        <a:p>
          <a:endParaRPr lang="en-US"/>
        </a:p>
      </dgm:t>
    </dgm:pt>
    <dgm:pt modelId="{711A5A72-178F-43C8-9A6C-B21841FB20CE}" type="sibTrans" cxnId="{950E99E2-1CA5-49EC-9A0A-98A666A2999E}">
      <dgm:prSet/>
      <dgm:spPr/>
      <dgm:t>
        <a:bodyPr/>
        <a:lstStyle/>
        <a:p>
          <a:endParaRPr lang="en-US"/>
        </a:p>
      </dgm:t>
    </dgm:pt>
    <dgm:pt modelId="{0C1481D0-94B0-8C42-AF97-39748CA88F38}">
      <dgm:prSet phldrT="[Text]" custT="1"/>
      <dgm:spPr/>
      <dgm:t>
        <a:bodyPr/>
        <a:lstStyle/>
        <a:p>
          <a:r>
            <a:rPr lang="en-US" sz="1800" dirty="0" smtClean="0"/>
            <a:t>PASS IPD</a:t>
          </a:r>
          <a:endParaRPr lang="en-US" sz="1800" dirty="0"/>
        </a:p>
      </dgm:t>
    </dgm:pt>
    <dgm:pt modelId="{5B615D0C-7EF3-414A-B4A1-DEC5E2C2C7AC}" type="parTrans" cxnId="{4CDAF394-F05C-2E4E-A799-50A400E280AF}">
      <dgm:prSet/>
      <dgm:spPr/>
      <dgm:t>
        <a:bodyPr/>
        <a:lstStyle/>
        <a:p>
          <a:endParaRPr lang="en-US"/>
        </a:p>
      </dgm:t>
    </dgm:pt>
    <dgm:pt modelId="{75022ADF-0B03-2947-8FA5-DDAF2655945A}" type="sibTrans" cxnId="{4CDAF394-F05C-2E4E-A799-50A400E280AF}">
      <dgm:prSet/>
      <dgm:spPr/>
      <dgm:t>
        <a:bodyPr/>
        <a:lstStyle/>
        <a:p>
          <a:endParaRPr lang="en-US"/>
        </a:p>
      </dgm:t>
    </dgm:pt>
    <dgm:pt modelId="{00CCF708-20F5-314C-84AD-DE15909510AA}">
      <dgm:prSet phldrT="[Text]" custT="1"/>
      <dgm:spPr/>
      <dgm:t>
        <a:bodyPr/>
        <a:lstStyle/>
        <a:p>
          <a:r>
            <a:rPr lang="en-US" sz="1800" dirty="0" smtClean="0"/>
            <a:t>ISTH SSC</a:t>
          </a:r>
          <a:endParaRPr lang="en-US" sz="1800" dirty="0"/>
        </a:p>
      </dgm:t>
    </dgm:pt>
    <dgm:pt modelId="{C8D34ACE-7A79-6A42-AEA9-6ADA4BE6ED24}" type="parTrans" cxnId="{92BF281B-A15D-104F-B2C6-14907C66C437}">
      <dgm:prSet/>
      <dgm:spPr/>
      <dgm:t>
        <a:bodyPr/>
        <a:lstStyle/>
        <a:p>
          <a:endParaRPr lang="en-US"/>
        </a:p>
      </dgm:t>
    </dgm:pt>
    <dgm:pt modelId="{46B7A3C5-70BB-0D47-9E64-A13D27327739}" type="sibTrans" cxnId="{92BF281B-A15D-104F-B2C6-14907C66C437}">
      <dgm:prSet/>
      <dgm:spPr/>
      <dgm:t>
        <a:bodyPr/>
        <a:lstStyle/>
        <a:p>
          <a:endParaRPr lang="en-US"/>
        </a:p>
      </dgm:t>
    </dgm:pt>
    <dgm:pt modelId="{37DC1017-3680-447E-B9D2-6DCCF693C971}" type="pres">
      <dgm:prSet presAssocID="{1D2E4A71-3022-42B0-B97B-81FB0461561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FB899DA-8DA2-4653-9508-FDCA688B92F9}" type="pres">
      <dgm:prSet presAssocID="{7BC05BCA-5DB0-4946-ABD5-96DA3B49164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480F0E2C-184E-43F0-944A-9DEC1A49A8DC}" type="pres">
      <dgm:prSet presAssocID="{7BC05BCA-5DB0-4946-ABD5-96DA3B49164C}" presName="Accent2" presStyleLbl="node1" presStyleIdx="0" presStyleCnt="19"/>
      <dgm:spPr/>
    </dgm:pt>
    <dgm:pt modelId="{33546AD5-F1FD-431D-A28E-0DA540003289}" type="pres">
      <dgm:prSet presAssocID="{7BC05BCA-5DB0-4946-ABD5-96DA3B49164C}" presName="Accent3" presStyleLbl="node1" presStyleIdx="1" presStyleCnt="19"/>
      <dgm:spPr/>
    </dgm:pt>
    <dgm:pt modelId="{97861B1A-B2F9-4D46-9B61-40915E57A367}" type="pres">
      <dgm:prSet presAssocID="{7BC05BCA-5DB0-4946-ABD5-96DA3B49164C}" presName="Accent4" presStyleLbl="node1" presStyleIdx="2" presStyleCnt="19" custScaleX="166354" custScaleY="120537"/>
      <dgm:spPr/>
    </dgm:pt>
    <dgm:pt modelId="{9B732C8D-959B-4ACD-A5F5-53D797076980}" type="pres">
      <dgm:prSet presAssocID="{7BC05BCA-5DB0-4946-ABD5-96DA3B49164C}" presName="Accent5" presStyleLbl="node1" presStyleIdx="3" presStyleCnt="19"/>
      <dgm:spPr/>
    </dgm:pt>
    <dgm:pt modelId="{5CB45297-1C2C-4A9C-AB80-52CEF5C0F3A9}" type="pres">
      <dgm:prSet presAssocID="{7BC05BCA-5DB0-4946-ABD5-96DA3B49164C}" presName="Accent6" presStyleLbl="node1" presStyleIdx="4" presStyleCnt="19"/>
      <dgm:spPr/>
    </dgm:pt>
    <dgm:pt modelId="{616E4AA1-72CA-4DD5-A9B4-F41CEB2506A7}" type="pres">
      <dgm:prSet presAssocID="{5572B9F1-F9A8-4462-8D00-562AB1151ED5}" presName="Child1" presStyleLbl="node1" presStyleIdx="5" presStyleCnt="19" custScaleX="148730" custScaleY="13317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5E1B1B9-AA3B-40F2-A704-72E8B1E4DAF7}" type="pres">
      <dgm:prSet presAssocID="{5572B9F1-F9A8-4462-8D00-562AB1151ED5}" presName="Accent7" presStyleCnt="0"/>
      <dgm:spPr/>
    </dgm:pt>
    <dgm:pt modelId="{7C1567F0-D696-4052-89D3-AEF26A6A78CE}" type="pres">
      <dgm:prSet presAssocID="{5572B9F1-F9A8-4462-8D00-562AB1151ED5}" presName="AccentHold1" presStyleLbl="node1" presStyleIdx="6" presStyleCnt="19"/>
      <dgm:spPr/>
    </dgm:pt>
    <dgm:pt modelId="{0105F9A3-A895-4FB7-920E-45BFF061E3A8}" type="pres">
      <dgm:prSet presAssocID="{5572B9F1-F9A8-4462-8D00-562AB1151ED5}" presName="Accent8" presStyleCnt="0"/>
      <dgm:spPr/>
    </dgm:pt>
    <dgm:pt modelId="{DD4F46FA-3588-4DD9-9B52-8920F28EC952}" type="pres">
      <dgm:prSet presAssocID="{5572B9F1-F9A8-4462-8D00-562AB1151ED5}" presName="AccentHold2" presStyleLbl="node1" presStyleIdx="7" presStyleCnt="19" custScaleX="104897" custScaleY="125549"/>
      <dgm:spPr/>
    </dgm:pt>
    <dgm:pt modelId="{ED68B8FD-4E28-4A5C-9975-487D6FAE8D06}" type="pres">
      <dgm:prSet presAssocID="{0FBF3C9C-F639-4FE9-86BB-CBC0D9C09A16}" presName="Child2" presStyleLbl="node1" presStyleIdx="8" presStyleCnt="19" custScaleX="144847" custScaleY="14230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74176D2-C469-4688-A4BF-2D4339877A29}" type="pres">
      <dgm:prSet presAssocID="{0FBF3C9C-F639-4FE9-86BB-CBC0D9C09A16}" presName="Accent9" presStyleCnt="0"/>
      <dgm:spPr/>
    </dgm:pt>
    <dgm:pt modelId="{699D57FA-D586-425F-AF77-900362F177AB}" type="pres">
      <dgm:prSet presAssocID="{0FBF3C9C-F639-4FE9-86BB-CBC0D9C09A16}" presName="AccentHold1" presStyleLbl="node1" presStyleIdx="9" presStyleCnt="19"/>
      <dgm:spPr/>
    </dgm:pt>
    <dgm:pt modelId="{CAD7016F-1760-4ED6-B9DA-5257A9574B10}" type="pres">
      <dgm:prSet presAssocID="{0FBF3C9C-F639-4FE9-86BB-CBC0D9C09A16}" presName="Accent10" presStyleCnt="0"/>
      <dgm:spPr/>
    </dgm:pt>
    <dgm:pt modelId="{A1C9BFF0-7993-4E10-A042-6D1A05BE5502}" type="pres">
      <dgm:prSet presAssocID="{0FBF3C9C-F639-4FE9-86BB-CBC0D9C09A16}" presName="AccentHold2" presStyleLbl="node1" presStyleIdx="10" presStyleCnt="19"/>
      <dgm:spPr/>
    </dgm:pt>
    <dgm:pt modelId="{4E425972-49AE-456E-A2C2-763E1E547ADF}" type="pres">
      <dgm:prSet presAssocID="{0FBF3C9C-F639-4FE9-86BB-CBC0D9C09A16}" presName="Accent11" presStyleCnt="0"/>
      <dgm:spPr/>
    </dgm:pt>
    <dgm:pt modelId="{E664A55B-D84B-442E-B29D-87B51524401B}" type="pres">
      <dgm:prSet presAssocID="{0FBF3C9C-F639-4FE9-86BB-CBC0D9C09A16}" presName="AccentHold3" presStyleLbl="node1" presStyleIdx="11" presStyleCnt="19"/>
      <dgm:spPr/>
    </dgm:pt>
    <dgm:pt modelId="{366841FB-2652-42F1-984E-12C63507D358}" type="pres">
      <dgm:prSet presAssocID="{3DEF08F8-48F9-42B4-BE80-BEA0D2715225}" presName="Child3" presStyleLbl="node1" presStyleIdx="12" presStyleCnt="19" custScaleX="162448" custScaleY="14557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FF4A356-D9AF-4FE3-B341-27F5E05F70AD}" type="pres">
      <dgm:prSet presAssocID="{3DEF08F8-48F9-42B4-BE80-BEA0D2715225}" presName="Accent12" presStyleCnt="0"/>
      <dgm:spPr/>
    </dgm:pt>
    <dgm:pt modelId="{DCE70E50-4C6D-447A-B11A-0770269B21C7}" type="pres">
      <dgm:prSet presAssocID="{3DEF08F8-48F9-42B4-BE80-BEA0D2715225}" presName="AccentHold1" presStyleLbl="node1" presStyleIdx="13" presStyleCnt="19"/>
      <dgm:spPr/>
    </dgm:pt>
    <dgm:pt modelId="{63E49A28-6F7C-664A-A398-61FF914EBBF6}" type="pres">
      <dgm:prSet presAssocID="{0C1481D0-94B0-8C42-AF97-39748CA88F38}" presName="Child4" presStyleLbl="node1" presStyleIdx="14" presStyleCnt="19" custLinFactNeighborX="-90620" custLinFactNeighborY="-3256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18C1351-A1CC-594D-BA4C-2EBCEAE6EC95}" type="pres">
      <dgm:prSet presAssocID="{0C1481D0-94B0-8C42-AF97-39748CA88F38}" presName="Accent13" presStyleCnt="0"/>
      <dgm:spPr/>
    </dgm:pt>
    <dgm:pt modelId="{0E0B089B-1569-A34C-AEC5-6FC6FFE4399A}" type="pres">
      <dgm:prSet presAssocID="{0C1481D0-94B0-8C42-AF97-39748CA88F38}" presName="AccentHold1" presStyleLbl="node1" presStyleIdx="15" presStyleCnt="19"/>
      <dgm:spPr/>
    </dgm:pt>
    <dgm:pt modelId="{A28E81EC-E1BA-4E4F-93BC-B44E0080C3A1}" type="pres">
      <dgm:prSet presAssocID="{00CCF708-20F5-314C-84AD-DE15909510AA}" presName="Child5" presStyleLbl="node1" presStyleIdx="16" presStyleCnt="19" custLinFactX="-100000" custLinFactY="100000" custLinFactNeighborX="-176692" custLinFactNeighborY="17908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768B63A-785E-6D40-8B0A-A1A06A27C8F1}" type="pres">
      <dgm:prSet presAssocID="{00CCF708-20F5-314C-84AD-DE15909510AA}" presName="Accent15" presStyleCnt="0"/>
      <dgm:spPr/>
    </dgm:pt>
    <dgm:pt modelId="{440E9B43-EAE2-E642-B73E-1870AA17E0C9}" type="pres">
      <dgm:prSet presAssocID="{00CCF708-20F5-314C-84AD-DE15909510AA}" presName="AccentHold2" presStyleLbl="node1" presStyleIdx="17" presStyleCnt="19"/>
      <dgm:spPr/>
    </dgm:pt>
    <dgm:pt modelId="{C95BB4CA-4C53-6F4D-9091-6CEDA347C37A}" type="pres">
      <dgm:prSet presAssocID="{00CCF708-20F5-314C-84AD-DE15909510AA}" presName="Accent16" presStyleCnt="0"/>
      <dgm:spPr/>
    </dgm:pt>
    <dgm:pt modelId="{57F8E39F-AD28-E44E-93F9-23C86D5CCFC6}" type="pres">
      <dgm:prSet presAssocID="{00CCF708-20F5-314C-84AD-DE15909510AA}" presName="AccentHold3" presStyleLbl="node1" presStyleIdx="18" presStyleCnt="19"/>
      <dgm:spPr/>
    </dgm:pt>
  </dgm:ptLst>
  <dgm:cxnLst>
    <dgm:cxn modelId="{5533CA14-AF5D-3049-A672-C1A1C997F658}" type="presOf" srcId="{7BC05BCA-5DB0-4946-ABD5-96DA3B49164C}" destId="{CFB899DA-8DA2-4653-9508-FDCA688B92F9}" srcOrd="0" destOrd="0" presId="urn:microsoft.com/office/officeart/2009/3/layout/CircleRelationship"/>
    <dgm:cxn modelId="{6B10C348-3659-204D-8205-8222FBF74B05}" type="presOf" srcId="{0FBF3C9C-F639-4FE9-86BB-CBC0D9C09A16}" destId="{ED68B8FD-4E28-4A5C-9975-487D6FAE8D06}" srcOrd="0" destOrd="0" presId="urn:microsoft.com/office/officeart/2009/3/layout/CircleRelationship"/>
    <dgm:cxn modelId="{4CDAF394-F05C-2E4E-A799-50A400E280AF}" srcId="{7BC05BCA-5DB0-4946-ABD5-96DA3B49164C}" destId="{0C1481D0-94B0-8C42-AF97-39748CA88F38}" srcOrd="3" destOrd="0" parTransId="{5B615D0C-7EF3-414A-B4A1-DEC5E2C2C7AC}" sibTransId="{75022ADF-0B03-2947-8FA5-DDAF2655945A}"/>
    <dgm:cxn modelId="{713A3B9E-83B7-B643-A286-BEBBA4CE93DF}" type="presOf" srcId="{5572B9F1-F9A8-4462-8D00-562AB1151ED5}" destId="{616E4AA1-72CA-4DD5-A9B4-F41CEB2506A7}" srcOrd="0" destOrd="0" presId="urn:microsoft.com/office/officeart/2009/3/layout/CircleRelationship"/>
    <dgm:cxn modelId="{92BF281B-A15D-104F-B2C6-14907C66C437}" srcId="{7BC05BCA-5DB0-4946-ABD5-96DA3B49164C}" destId="{00CCF708-20F5-314C-84AD-DE15909510AA}" srcOrd="4" destOrd="0" parTransId="{C8D34ACE-7A79-6A42-AEA9-6ADA4BE6ED24}" sibTransId="{46B7A3C5-70BB-0D47-9E64-A13D27327739}"/>
    <dgm:cxn modelId="{C33AC5EB-62D5-6448-9028-8788862FC079}" type="presOf" srcId="{3DEF08F8-48F9-42B4-BE80-BEA0D2715225}" destId="{366841FB-2652-42F1-984E-12C63507D358}" srcOrd="0" destOrd="0" presId="urn:microsoft.com/office/officeart/2009/3/layout/CircleRelationship"/>
    <dgm:cxn modelId="{E24EA9B4-FB1D-5547-B927-D29D6DDC6F89}" type="presOf" srcId="{0C1481D0-94B0-8C42-AF97-39748CA88F38}" destId="{63E49A28-6F7C-664A-A398-61FF914EBBF6}" srcOrd="0" destOrd="0" presId="urn:microsoft.com/office/officeart/2009/3/layout/CircleRelationship"/>
    <dgm:cxn modelId="{950E99E2-1CA5-49EC-9A0A-98A666A2999E}" srcId="{7BC05BCA-5DB0-4946-ABD5-96DA3B49164C}" destId="{3DEF08F8-48F9-42B4-BE80-BEA0D2715225}" srcOrd="2" destOrd="0" parTransId="{4E9A651F-7DFE-4751-AC42-3DB9C58C2805}" sibTransId="{711A5A72-178F-43C8-9A6C-B21841FB20CE}"/>
    <dgm:cxn modelId="{81E367E8-547A-472D-A142-74761FBDB72D}" srcId="{7BC05BCA-5DB0-4946-ABD5-96DA3B49164C}" destId="{0FBF3C9C-F639-4FE9-86BB-CBC0D9C09A16}" srcOrd="1" destOrd="0" parTransId="{38F32B9F-83B3-457B-AB98-4E9AD360FCC3}" sibTransId="{A2A1ADF8-D8B7-4BE7-BBE2-0C3261CF2019}"/>
    <dgm:cxn modelId="{0535C82E-D22A-9A40-A2FE-3F6AC6A4035B}" type="presOf" srcId="{1D2E4A71-3022-42B0-B97B-81FB04615619}" destId="{37DC1017-3680-447E-B9D2-6DCCF693C971}" srcOrd="0" destOrd="0" presId="urn:microsoft.com/office/officeart/2009/3/layout/CircleRelationship"/>
    <dgm:cxn modelId="{DC666EC0-2E24-489F-83BE-537A45BE1D91}" srcId="{7BC05BCA-5DB0-4946-ABD5-96DA3B49164C}" destId="{5572B9F1-F9A8-4462-8D00-562AB1151ED5}" srcOrd="0" destOrd="0" parTransId="{F1F48664-7573-42F8-BCE6-59E473A30F7E}" sibTransId="{2BC31AAE-BC93-4D26-9E0E-20BAB1D2AB45}"/>
    <dgm:cxn modelId="{6EEBF72B-266A-B14B-9CFF-DD2AA1664A32}" type="presOf" srcId="{00CCF708-20F5-314C-84AD-DE15909510AA}" destId="{A28E81EC-E1BA-4E4F-93BC-B44E0080C3A1}" srcOrd="0" destOrd="0" presId="urn:microsoft.com/office/officeart/2009/3/layout/CircleRelationship"/>
    <dgm:cxn modelId="{98461C2D-3149-460E-900B-4818A8884476}" srcId="{1D2E4A71-3022-42B0-B97B-81FB04615619}" destId="{7BC05BCA-5DB0-4946-ABD5-96DA3B49164C}" srcOrd="0" destOrd="0" parTransId="{283CAEDE-1440-49EE-AB3D-7A7982E3A43F}" sibTransId="{45D75F04-F63D-4DF8-A49E-68D41EFA60AD}"/>
    <dgm:cxn modelId="{7624AE27-D76A-724C-9A8A-B2323E443AE1}" type="presParOf" srcId="{37DC1017-3680-447E-B9D2-6DCCF693C971}" destId="{CFB899DA-8DA2-4653-9508-FDCA688B92F9}" srcOrd="0" destOrd="0" presId="urn:microsoft.com/office/officeart/2009/3/layout/CircleRelationship"/>
    <dgm:cxn modelId="{BC019B69-ABBC-9A4E-B495-F58BF212EC9F}" type="presParOf" srcId="{37DC1017-3680-447E-B9D2-6DCCF693C971}" destId="{480F0E2C-184E-43F0-944A-9DEC1A49A8DC}" srcOrd="1" destOrd="0" presId="urn:microsoft.com/office/officeart/2009/3/layout/CircleRelationship"/>
    <dgm:cxn modelId="{F128CF14-44CA-8847-9F01-5B96DC23929A}" type="presParOf" srcId="{37DC1017-3680-447E-B9D2-6DCCF693C971}" destId="{33546AD5-F1FD-431D-A28E-0DA540003289}" srcOrd="2" destOrd="0" presId="urn:microsoft.com/office/officeart/2009/3/layout/CircleRelationship"/>
    <dgm:cxn modelId="{9088C2F2-CA12-0641-952E-74B52C44B71D}" type="presParOf" srcId="{37DC1017-3680-447E-B9D2-6DCCF693C971}" destId="{97861B1A-B2F9-4D46-9B61-40915E57A367}" srcOrd="3" destOrd="0" presId="urn:microsoft.com/office/officeart/2009/3/layout/CircleRelationship"/>
    <dgm:cxn modelId="{9BD7F350-D48F-9B4C-964A-286275F50C91}" type="presParOf" srcId="{37DC1017-3680-447E-B9D2-6DCCF693C971}" destId="{9B732C8D-959B-4ACD-A5F5-53D797076980}" srcOrd="4" destOrd="0" presId="urn:microsoft.com/office/officeart/2009/3/layout/CircleRelationship"/>
    <dgm:cxn modelId="{879D5001-8D83-1E41-98C4-C866F61FCC34}" type="presParOf" srcId="{37DC1017-3680-447E-B9D2-6DCCF693C971}" destId="{5CB45297-1C2C-4A9C-AB80-52CEF5C0F3A9}" srcOrd="5" destOrd="0" presId="urn:microsoft.com/office/officeart/2009/3/layout/CircleRelationship"/>
    <dgm:cxn modelId="{5509A5E4-3C15-A445-8928-F73F08656453}" type="presParOf" srcId="{37DC1017-3680-447E-B9D2-6DCCF693C971}" destId="{616E4AA1-72CA-4DD5-A9B4-F41CEB2506A7}" srcOrd="6" destOrd="0" presId="urn:microsoft.com/office/officeart/2009/3/layout/CircleRelationship"/>
    <dgm:cxn modelId="{8536B78E-BE4B-4740-8833-50472750E90E}" type="presParOf" srcId="{37DC1017-3680-447E-B9D2-6DCCF693C971}" destId="{25E1B1B9-AA3B-40F2-A704-72E8B1E4DAF7}" srcOrd="7" destOrd="0" presId="urn:microsoft.com/office/officeart/2009/3/layout/CircleRelationship"/>
    <dgm:cxn modelId="{1AECFC4B-975C-554D-93DC-1EAF4589BA05}" type="presParOf" srcId="{25E1B1B9-AA3B-40F2-A704-72E8B1E4DAF7}" destId="{7C1567F0-D696-4052-89D3-AEF26A6A78CE}" srcOrd="0" destOrd="0" presId="urn:microsoft.com/office/officeart/2009/3/layout/CircleRelationship"/>
    <dgm:cxn modelId="{0B3D52E2-B533-6A4F-ABD9-B7236C212A12}" type="presParOf" srcId="{37DC1017-3680-447E-B9D2-6DCCF693C971}" destId="{0105F9A3-A895-4FB7-920E-45BFF061E3A8}" srcOrd="8" destOrd="0" presId="urn:microsoft.com/office/officeart/2009/3/layout/CircleRelationship"/>
    <dgm:cxn modelId="{270F31FD-3A97-8447-93E4-2C574FA2225F}" type="presParOf" srcId="{0105F9A3-A895-4FB7-920E-45BFF061E3A8}" destId="{DD4F46FA-3588-4DD9-9B52-8920F28EC952}" srcOrd="0" destOrd="0" presId="urn:microsoft.com/office/officeart/2009/3/layout/CircleRelationship"/>
    <dgm:cxn modelId="{6E1AF609-8D0D-8D4C-B4BC-9CD946906464}" type="presParOf" srcId="{37DC1017-3680-447E-B9D2-6DCCF693C971}" destId="{ED68B8FD-4E28-4A5C-9975-487D6FAE8D06}" srcOrd="9" destOrd="0" presId="urn:microsoft.com/office/officeart/2009/3/layout/CircleRelationship"/>
    <dgm:cxn modelId="{51025CF1-2179-2E44-9939-A0B5E724AED9}" type="presParOf" srcId="{37DC1017-3680-447E-B9D2-6DCCF693C971}" destId="{674176D2-C469-4688-A4BF-2D4339877A29}" srcOrd="10" destOrd="0" presId="urn:microsoft.com/office/officeart/2009/3/layout/CircleRelationship"/>
    <dgm:cxn modelId="{F3EBADA4-B5C7-1643-97A0-7B8F0D2CFE27}" type="presParOf" srcId="{674176D2-C469-4688-A4BF-2D4339877A29}" destId="{699D57FA-D586-425F-AF77-900362F177AB}" srcOrd="0" destOrd="0" presId="urn:microsoft.com/office/officeart/2009/3/layout/CircleRelationship"/>
    <dgm:cxn modelId="{591D27C0-48DB-FF49-94DD-D71B801CBB45}" type="presParOf" srcId="{37DC1017-3680-447E-B9D2-6DCCF693C971}" destId="{CAD7016F-1760-4ED6-B9DA-5257A9574B10}" srcOrd="11" destOrd="0" presId="urn:microsoft.com/office/officeart/2009/3/layout/CircleRelationship"/>
    <dgm:cxn modelId="{BA9B2B2B-0060-DB47-95E3-BA6C03877E4E}" type="presParOf" srcId="{CAD7016F-1760-4ED6-B9DA-5257A9574B10}" destId="{A1C9BFF0-7993-4E10-A042-6D1A05BE5502}" srcOrd="0" destOrd="0" presId="urn:microsoft.com/office/officeart/2009/3/layout/CircleRelationship"/>
    <dgm:cxn modelId="{1848BCF1-1900-304A-953A-E4205F6E1CA8}" type="presParOf" srcId="{37DC1017-3680-447E-B9D2-6DCCF693C971}" destId="{4E425972-49AE-456E-A2C2-763E1E547ADF}" srcOrd="12" destOrd="0" presId="urn:microsoft.com/office/officeart/2009/3/layout/CircleRelationship"/>
    <dgm:cxn modelId="{B162685A-99AB-1440-BD81-E0459D74079A}" type="presParOf" srcId="{4E425972-49AE-456E-A2C2-763E1E547ADF}" destId="{E664A55B-D84B-442E-B29D-87B51524401B}" srcOrd="0" destOrd="0" presId="urn:microsoft.com/office/officeart/2009/3/layout/CircleRelationship"/>
    <dgm:cxn modelId="{182C7F34-7AE9-A343-A87D-DA0AB874CE3F}" type="presParOf" srcId="{37DC1017-3680-447E-B9D2-6DCCF693C971}" destId="{366841FB-2652-42F1-984E-12C63507D358}" srcOrd="13" destOrd="0" presId="urn:microsoft.com/office/officeart/2009/3/layout/CircleRelationship"/>
    <dgm:cxn modelId="{D03D9BAB-49C5-B64B-B7EC-6B0EA9AFD1DD}" type="presParOf" srcId="{37DC1017-3680-447E-B9D2-6DCCF693C971}" destId="{3FF4A356-D9AF-4FE3-B341-27F5E05F70AD}" srcOrd="14" destOrd="0" presId="urn:microsoft.com/office/officeart/2009/3/layout/CircleRelationship"/>
    <dgm:cxn modelId="{005D7A38-B676-114A-A4D1-02DF2E8B1563}" type="presParOf" srcId="{3FF4A356-D9AF-4FE3-B341-27F5E05F70AD}" destId="{DCE70E50-4C6D-447A-B11A-0770269B21C7}" srcOrd="0" destOrd="0" presId="urn:microsoft.com/office/officeart/2009/3/layout/CircleRelationship"/>
    <dgm:cxn modelId="{3E92CB2C-BF3D-B94E-91EC-20E2E436DBD3}" type="presParOf" srcId="{37DC1017-3680-447E-B9D2-6DCCF693C971}" destId="{63E49A28-6F7C-664A-A398-61FF914EBBF6}" srcOrd="15" destOrd="0" presId="urn:microsoft.com/office/officeart/2009/3/layout/CircleRelationship"/>
    <dgm:cxn modelId="{46DD5F75-E8A2-0D43-8C41-240C960B156D}" type="presParOf" srcId="{37DC1017-3680-447E-B9D2-6DCCF693C971}" destId="{D18C1351-A1CC-594D-BA4C-2EBCEAE6EC95}" srcOrd="16" destOrd="0" presId="urn:microsoft.com/office/officeart/2009/3/layout/CircleRelationship"/>
    <dgm:cxn modelId="{382416E1-3E7F-6342-B262-CDC11FD4B129}" type="presParOf" srcId="{D18C1351-A1CC-594D-BA4C-2EBCEAE6EC95}" destId="{0E0B089B-1569-A34C-AEC5-6FC6FFE4399A}" srcOrd="0" destOrd="0" presId="urn:microsoft.com/office/officeart/2009/3/layout/CircleRelationship"/>
    <dgm:cxn modelId="{6F39BC15-AAED-9146-9C59-BB47E33355DC}" type="presParOf" srcId="{37DC1017-3680-447E-B9D2-6DCCF693C971}" destId="{A28E81EC-E1BA-4E4F-93BC-B44E0080C3A1}" srcOrd="17" destOrd="0" presId="urn:microsoft.com/office/officeart/2009/3/layout/CircleRelationship"/>
    <dgm:cxn modelId="{F68B54D3-1779-E54E-ADD6-EFD711C865BB}" type="presParOf" srcId="{37DC1017-3680-447E-B9D2-6DCCF693C971}" destId="{6768B63A-785E-6D40-8B0A-A1A06A27C8F1}" srcOrd="18" destOrd="0" presId="urn:microsoft.com/office/officeart/2009/3/layout/CircleRelationship"/>
    <dgm:cxn modelId="{6CDEDA10-21F9-0445-8A3C-532AF7E9550D}" type="presParOf" srcId="{6768B63A-785E-6D40-8B0A-A1A06A27C8F1}" destId="{440E9B43-EAE2-E642-B73E-1870AA17E0C9}" srcOrd="0" destOrd="0" presId="urn:microsoft.com/office/officeart/2009/3/layout/CircleRelationship"/>
    <dgm:cxn modelId="{73B2F980-E4CA-3443-85E7-40FEA775710D}" type="presParOf" srcId="{37DC1017-3680-447E-B9D2-6DCCF693C971}" destId="{C95BB4CA-4C53-6F4D-9091-6CEDA347C37A}" srcOrd="19" destOrd="0" presId="urn:microsoft.com/office/officeart/2009/3/layout/CircleRelationship"/>
    <dgm:cxn modelId="{2023EB6B-6705-5645-96E2-C4DE25644BCF}" type="presParOf" srcId="{C95BB4CA-4C53-6F4D-9091-6CEDA347C37A}" destId="{57F8E39F-AD28-E44E-93F9-23C86D5CCFC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899DA-8DA2-4653-9508-FDCA688B92F9}">
      <dsp:nvSpPr>
        <dsp:cNvPr id="0" name=""/>
        <dsp:cNvSpPr/>
      </dsp:nvSpPr>
      <dsp:spPr>
        <a:xfrm>
          <a:off x="1908635" y="915474"/>
          <a:ext cx="2685953" cy="26864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CBDR</a:t>
          </a:r>
          <a:endParaRPr lang="en-US" sz="3200" kern="1200" dirty="0"/>
        </a:p>
      </dsp:txBody>
      <dsp:txXfrm>
        <a:off x="2301984" y="1308890"/>
        <a:ext cx="1899255" cy="1899583"/>
      </dsp:txXfrm>
    </dsp:sp>
    <dsp:sp modelId="{480F0E2C-184E-43F0-944A-9DEC1A49A8DC}">
      <dsp:nvSpPr>
        <dsp:cNvPr id="0" name=""/>
        <dsp:cNvSpPr/>
      </dsp:nvSpPr>
      <dsp:spPr>
        <a:xfrm>
          <a:off x="2734531" y="3402185"/>
          <a:ext cx="216529" cy="2165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46AD5-F1FD-431D-A28E-0DA540003289}">
      <dsp:nvSpPr>
        <dsp:cNvPr id="0" name=""/>
        <dsp:cNvSpPr/>
      </dsp:nvSpPr>
      <dsp:spPr>
        <a:xfrm>
          <a:off x="4767591" y="2005690"/>
          <a:ext cx="216529" cy="216507"/>
        </a:xfrm>
        <a:prstGeom prst="ellipse">
          <a:avLst/>
        </a:prstGeom>
        <a:solidFill>
          <a:schemeClr val="accent3">
            <a:hueOff val="328010"/>
            <a:satOff val="-2559"/>
            <a:lumOff val="-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61B1A-B2F9-4D46-9B61-40915E57A367}">
      <dsp:nvSpPr>
        <dsp:cNvPr id="0" name=""/>
        <dsp:cNvSpPr/>
      </dsp:nvSpPr>
      <dsp:spPr>
        <a:xfrm>
          <a:off x="3633805" y="3601903"/>
          <a:ext cx="496771" cy="360498"/>
        </a:xfrm>
        <a:prstGeom prst="ellipse">
          <a:avLst/>
        </a:prstGeom>
        <a:solidFill>
          <a:schemeClr val="accent3">
            <a:hueOff val="656021"/>
            <a:satOff val="-5117"/>
            <a:lumOff val="-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32C8D-959B-4ACD-A5F5-53D797076980}">
      <dsp:nvSpPr>
        <dsp:cNvPr id="0" name=""/>
        <dsp:cNvSpPr/>
      </dsp:nvSpPr>
      <dsp:spPr>
        <a:xfrm>
          <a:off x="2795137" y="1217432"/>
          <a:ext cx="216529" cy="216507"/>
        </a:xfrm>
        <a:prstGeom prst="ellipse">
          <a:avLst/>
        </a:prstGeom>
        <a:solidFill>
          <a:schemeClr val="accent3">
            <a:hueOff val="984031"/>
            <a:satOff val="-7676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45297-1C2C-4A9C-AB80-52CEF5C0F3A9}">
      <dsp:nvSpPr>
        <dsp:cNvPr id="0" name=""/>
        <dsp:cNvSpPr/>
      </dsp:nvSpPr>
      <dsp:spPr>
        <a:xfrm>
          <a:off x="2113594" y="2456467"/>
          <a:ext cx="216529" cy="216507"/>
        </a:xfrm>
        <a:prstGeom prst="ellipse">
          <a:avLst/>
        </a:prstGeom>
        <a:solidFill>
          <a:schemeClr val="accent3">
            <a:hueOff val="1312042"/>
            <a:satOff val="-10234"/>
            <a:lumOff val="-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E4AA1-72CA-4DD5-A9B4-F41CEB2506A7}">
      <dsp:nvSpPr>
        <dsp:cNvPr id="0" name=""/>
        <dsp:cNvSpPr/>
      </dsp:nvSpPr>
      <dsp:spPr>
        <a:xfrm>
          <a:off x="802896" y="1219198"/>
          <a:ext cx="1624149" cy="1454409"/>
        </a:xfrm>
        <a:prstGeom prst="ellipse">
          <a:avLst/>
        </a:prstGeom>
        <a:solidFill>
          <a:schemeClr val="accent3">
            <a:hueOff val="1640052"/>
            <a:satOff val="-12793"/>
            <a:lumOff val="-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CHESS</a:t>
          </a:r>
          <a:endParaRPr lang="en-US" sz="2400" kern="1200" dirty="0"/>
        </a:p>
      </dsp:txBody>
      <dsp:txXfrm>
        <a:off x="1040747" y="1432191"/>
        <a:ext cx="1148447" cy="1028423"/>
      </dsp:txXfrm>
    </dsp:sp>
    <dsp:sp modelId="{7C1567F0-D696-4052-89D3-AEF26A6A78CE}">
      <dsp:nvSpPr>
        <dsp:cNvPr id="0" name=""/>
        <dsp:cNvSpPr/>
      </dsp:nvSpPr>
      <dsp:spPr>
        <a:xfrm>
          <a:off x="3139490" y="1227033"/>
          <a:ext cx="298622" cy="299077"/>
        </a:xfrm>
        <a:prstGeom prst="ellipse">
          <a:avLst/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F46FA-3588-4DD9-9B52-8920F28EC952}">
      <dsp:nvSpPr>
        <dsp:cNvPr id="0" name=""/>
        <dsp:cNvSpPr/>
      </dsp:nvSpPr>
      <dsp:spPr>
        <a:xfrm>
          <a:off x="1158774" y="2743200"/>
          <a:ext cx="566386" cy="678049"/>
        </a:xfrm>
        <a:prstGeom prst="ellipse">
          <a:avLst/>
        </a:prstGeom>
        <a:solidFill>
          <a:schemeClr val="accent3">
            <a:hueOff val="2296073"/>
            <a:satOff val="-17910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8B8FD-4E28-4A5C-9975-487D6FAE8D06}">
      <dsp:nvSpPr>
        <dsp:cNvPr id="0" name=""/>
        <dsp:cNvSpPr/>
      </dsp:nvSpPr>
      <dsp:spPr>
        <a:xfrm>
          <a:off x="4625755" y="655678"/>
          <a:ext cx="1581747" cy="1554121"/>
        </a:xfrm>
        <a:prstGeom prst="ellipse">
          <a:avLst/>
        </a:prstGeom>
        <a:solidFill>
          <a:schemeClr val="accent3">
            <a:hueOff val="2624083"/>
            <a:satOff val="-20468"/>
            <a:lumOff val="-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WAPPS-</a:t>
          </a:r>
          <a:r>
            <a:rPr lang="en-US" sz="2000" kern="1200" dirty="0" err="1" smtClean="0"/>
            <a:t>Hemo</a:t>
          </a:r>
          <a:endParaRPr lang="en-US" sz="2000" kern="1200" dirty="0"/>
        </a:p>
      </dsp:txBody>
      <dsp:txXfrm>
        <a:off x="4857396" y="883274"/>
        <a:ext cx="1118465" cy="1098929"/>
      </dsp:txXfrm>
    </dsp:sp>
    <dsp:sp modelId="{699D57FA-D586-425F-AF77-900362F177AB}">
      <dsp:nvSpPr>
        <dsp:cNvPr id="0" name=""/>
        <dsp:cNvSpPr/>
      </dsp:nvSpPr>
      <dsp:spPr>
        <a:xfrm>
          <a:off x="4383018" y="1640365"/>
          <a:ext cx="298622" cy="299077"/>
        </a:xfrm>
        <a:prstGeom prst="ellipse">
          <a:avLst/>
        </a:prstGeom>
        <a:solidFill>
          <a:schemeClr val="accent3">
            <a:hueOff val="2952094"/>
            <a:satOff val="-23027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9BFF0-7993-4E10-A042-6D1A05BE5502}">
      <dsp:nvSpPr>
        <dsp:cNvPr id="0" name=""/>
        <dsp:cNvSpPr/>
      </dsp:nvSpPr>
      <dsp:spPr>
        <a:xfrm>
          <a:off x="966485" y="3454991"/>
          <a:ext cx="216529" cy="216507"/>
        </a:xfrm>
        <a:prstGeom prst="ellipse">
          <a:avLst/>
        </a:prstGeom>
        <a:solidFill>
          <a:schemeClr val="accent3">
            <a:hueOff val="3280104"/>
            <a:satOff val="-25586"/>
            <a:lumOff val="-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4A55B-D84B-442E-B29D-87B51524401B}">
      <dsp:nvSpPr>
        <dsp:cNvPr id="0" name=""/>
        <dsp:cNvSpPr/>
      </dsp:nvSpPr>
      <dsp:spPr>
        <a:xfrm>
          <a:off x="3124063" y="3146793"/>
          <a:ext cx="216529" cy="216507"/>
        </a:xfrm>
        <a:prstGeom prst="ellipse">
          <a:avLst/>
        </a:prstGeom>
        <a:solidFill>
          <a:schemeClr val="accent3">
            <a:hueOff val="3608114"/>
            <a:satOff val="-28144"/>
            <a:lumOff val="-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841FB-2652-42F1-984E-12C63507D358}">
      <dsp:nvSpPr>
        <dsp:cNvPr id="0" name=""/>
        <dsp:cNvSpPr/>
      </dsp:nvSpPr>
      <dsp:spPr>
        <a:xfrm>
          <a:off x="5043151" y="2524910"/>
          <a:ext cx="1773952" cy="1589888"/>
        </a:xfrm>
        <a:prstGeom prst="ellipse">
          <a:avLst/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NHF Guideline program</a:t>
          </a:r>
          <a:endParaRPr lang="en-US" sz="1800" kern="1200" dirty="0"/>
        </a:p>
      </dsp:txBody>
      <dsp:txXfrm>
        <a:off x="5302940" y="2757744"/>
        <a:ext cx="1254374" cy="1124220"/>
      </dsp:txXfrm>
    </dsp:sp>
    <dsp:sp modelId="{DCE70E50-4C6D-447A-B11A-0770269B21C7}">
      <dsp:nvSpPr>
        <dsp:cNvPr id="0" name=""/>
        <dsp:cNvSpPr/>
      </dsp:nvSpPr>
      <dsp:spPr>
        <a:xfrm>
          <a:off x="5076132" y="2735861"/>
          <a:ext cx="216529" cy="216507"/>
        </a:xfrm>
        <a:prstGeom prst="ellipse">
          <a:avLst/>
        </a:prstGeom>
        <a:solidFill>
          <a:schemeClr val="accent3">
            <a:hueOff val="4264135"/>
            <a:satOff val="-33261"/>
            <a:lumOff val="-8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49A28-6F7C-664A-A398-61FF914EBBF6}">
      <dsp:nvSpPr>
        <dsp:cNvPr id="0" name=""/>
        <dsp:cNvSpPr/>
      </dsp:nvSpPr>
      <dsp:spPr>
        <a:xfrm>
          <a:off x="1260100" y="3352798"/>
          <a:ext cx="1092012" cy="1092136"/>
        </a:xfrm>
        <a:prstGeom prst="ellipse">
          <a:avLst/>
        </a:prstGeom>
        <a:solidFill>
          <a:schemeClr val="accent3">
            <a:hueOff val="4592146"/>
            <a:satOff val="-35820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PASS IPD</a:t>
          </a:r>
          <a:endParaRPr lang="en-US" sz="1800" kern="1200" dirty="0"/>
        </a:p>
      </dsp:txBody>
      <dsp:txXfrm>
        <a:off x="1420021" y="3512738"/>
        <a:ext cx="772170" cy="772256"/>
      </dsp:txXfrm>
    </dsp:sp>
    <dsp:sp modelId="{0E0B089B-1569-A34C-AEC5-6FC6FFE4399A}">
      <dsp:nvSpPr>
        <dsp:cNvPr id="0" name=""/>
        <dsp:cNvSpPr/>
      </dsp:nvSpPr>
      <dsp:spPr>
        <a:xfrm>
          <a:off x="3224890" y="3671498"/>
          <a:ext cx="216529" cy="216507"/>
        </a:xfrm>
        <a:prstGeom prst="ellipse">
          <a:avLst/>
        </a:prstGeom>
        <a:solidFill>
          <a:schemeClr val="accent3">
            <a:hueOff val="4920156"/>
            <a:satOff val="-38378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E81EC-E1BA-4E4F-93BC-B44E0080C3A1}">
      <dsp:nvSpPr>
        <dsp:cNvPr id="0" name=""/>
        <dsp:cNvSpPr/>
      </dsp:nvSpPr>
      <dsp:spPr>
        <a:xfrm>
          <a:off x="269495" y="3048000"/>
          <a:ext cx="1092012" cy="1092136"/>
        </a:xfrm>
        <a:prstGeom prst="ellipse">
          <a:avLst/>
        </a:prstGeom>
        <a:solidFill>
          <a:schemeClr val="accent3">
            <a:hueOff val="5248167"/>
            <a:satOff val="-40937"/>
            <a:lumOff val="-10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ISTH SSC</a:t>
          </a:r>
          <a:endParaRPr lang="en-US" sz="1800" kern="1200" dirty="0"/>
        </a:p>
      </dsp:txBody>
      <dsp:txXfrm>
        <a:off x="429416" y="3207940"/>
        <a:ext cx="772170" cy="772256"/>
      </dsp:txXfrm>
    </dsp:sp>
    <dsp:sp modelId="{440E9B43-EAE2-E642-B73E-1870AA17E0C9}">
      <dsp:nvSpPr>
        <dsp:cNvPr id="0" name=""/>
        <dsp:cNvSpPr/>
      </dsp:nvSpPr>
      <dsp:spPr>
        <a:xfrm>
          <a:off x="1944448" y="1183827"/>
          <a:ext cx="216529" cy="216507"/>
        </a:xfrm>
        <a:prstGeom prst="ellipse">
          <a:avLst/>
        </a:prstGeom>
        <a:solidFill>
          <a:schemeClr val="accent3">
            <a:hueOff val="5576177"/>
            <a:satOff val="-43495"/>
            <a:lumOff val="-1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8E39F-AD28-E44E-93F9-23C86D5CCFC6}">
      <dsp:nvSpPr>
        <dsp:cNvPr id="0" name=""/>
        <dsp:cNvSpPr/>
      </dsp:nvSpPr>
      <dsp:spPr>
        <a:xfrm>
          <a:off x="4465663" y="268833"/>
          <a:ext cx="216529" cy="216507"/>
        </a:xfrm>
        <a:prstGeom prst="ellipse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E3602-C2EF-D04C-8E83-8D9E73B84AAC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C225D-0719-B241-9AED-44E0566A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5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3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global team of Investigators with diversity of professional and academic credentials* (e.g., quality of life study design, medical, epidemiology, quantitative analysis, legal and health care development) has been assembled.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FAF18-C706-48F1-8F38-59A8BD5B5A2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46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3094" indent="-253094">
              <a:spcBef>
                <a:spcPts val="600"/>
              </a:spcBef>
              <a:buFont typeface="Arial" charset="0"/>
              <a:buChar char="•"/>
            </a:pPr>
            <a:r>
              <a:rPr lang="en-US" sz="1200" dirty="0" smtClean="0"/>
              <a:t>Seventeen mid-to highly developed countries participated in the Phase 1 feasibility assessment (Fig 1).</a:t>
            </a:r>
          </a:p>
          <a:p>
            <a:pPr marL="253094" indent="-253094">
              <a:spcBef>
                <a:spcPts val="600"/>
              </a:spcBef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 1 field work is complete with 704 responses recorded (117.33% of study objective) (Fig 2) including 379 FVIII PWH, 86 FIX PWH, 212 not personally effected with a bleeding disorder and 27 other / unknown bleeding disorder (Fig 3).</a:t>
            </a:r>
          </a:p>
          <a:p>
            <a:pPr marL="253094" indent="-253094">
              <a:spcBef>
                <a:spcPts val="600"/>
              </a:spcBef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outcomes include: response rate, percent complete responses, time to completion, cost per completed survey</a:t>
            </a:r>
          </a:p>
          <a:p>
            <a:pPr marL="253094" indent="-253094">
              <a:spcBef>
                <a:spcPts val="600"/>
              </a:spcBef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Preliminary analysis indicates the study methodology is feasible and time to completion has met study objectives of 0-15 minutes (Fig 4).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B778-C10D-4774-BBAB-D9126450BA50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54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3094" indent="-253094">
              <a:spcBef>
                <a:spcPts val="600"/>
              </a:spcBef>
              <a:buFont typeface="Arial" charset="0"/>
              <a:buChar char="•"/>
            </a:pPr>
            <a:r>
              <a:rPr lang="en-US" sz="1200" dirty="0" smtClean="0"/>
              <a:t>Seventeen mid-to highly developed countries participated in the Phase 1 feasibility assessment (Fig 1).</a:t>
            </a:r>
          </a:p>
          <a:p>
            <a:pPr marL="253094" indent="-253094">
              <a:spcBef>
                <a:spcPts val="600"/>
              </a:spcBef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 1 field work is complete with 704 responses recorded (117.33% of study objective) (Fig 2) including 379 FVIII PWH, 86 FIX PWH, 212 not personally effected with a bleeding disorder and 27 other / unknown bleeding disorder (Fig 3).</a:t>
            </a:r>
          </a:p>
          <a:p>
            <a:pPr marL="253094" indent="-253094">
              <a:spcBef>
                <a:spcPts val="600"/>
              </a:spcBef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outcomes include: response rate, percent complete responses, time to completion, cost per completed survey</a:t>
            </a:r>
          </a:p>
          <a:p>
            <a:pPr marL="253094" indent="-253094">
              <a:spcBef>
                <a:spcPts val="600"/>
              </a:spcBef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Preliminary analysis indicates the study methodology is feasible and time to completion has met study objectives of 0-15 minutes (Fig 4).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B778-C10D-4774-BBAB-D9126450BA50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791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the PROBE</a:t>
            </a:r>
            <a:r>
              <a:rPr lang="en-US" baseline="0" dirty="0" smtClean="0"/>
              <a:t> exercise</a:t>
            </a:r>
          </a:p>
          <a:p>
            <a:r>
              <a:rPr lang="en-US" baseline="0" dirty="0" smtClean="0"/>
              <a:t>Use the first one for the comparison prophy / no prophy</a:t>
            </a:r>
          </a:p>
          <a:p>
            <a:r>
              <a:rPr lang="en-US" baseline="0" dirty="0" smtClean="0"/>
              <a:t>Use the second for the comparison patients toward controls.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8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the PROBE</a:t>
            </a:r>
            <a:r>
              <a:rPr lang="en-US" baseline="0" dirty="0" smtClean="0"/>
              <a:t> exercise</a:t>
            </a:r>
          </a:p>
          <a:p>
            <a:r>
              <a:rPr lang="en-US" baseline="0" dirty="0" smtClean="0"/>
              <a:t>Use the first one for the comparison prophy / no prophy</a:t>
            </a:r>
          </a:p>
          <a:p>
            <a:r>
              <a:rPr lang="en-US" baseline="0" dirty="0" smtClean="0"/>
              <a:t>Use the second for the comparison patients toward controls.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9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comparative assessment using the PROBE</a:t>
            </a:r>
            <a:r>
              <a:rPr lang="en-US" baseline="0" dirty="0" smtClean="0"/>
              <a:t> phase I data</a:t>
            </a:r>
          </a:p>
          <a:p>
            <a:r>
              <a:rPr lang="en-US" baseline="0" dirty="0" smtClean="0"/>
              <a:t>Use the first one for the comparison prophy / no prophy</a:t>
            </a:r>
          </a:p>
          <a:p>
            <a:r>
              <a:rPr lang="en-US" baseline="0" dirty="0" smtClean="0"/>
              <a:t>Use the second for the comparison patients / controls.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82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5388">
              <a:defRPr/>
            </a:pPr>
            <a:r>
              <a:rPr lang="en-US" dirty="0" smtClean="0"/>
              <a:t>RTTE</a:t>
            </a:r>
            <a:r>
              <a:rPr lang="en-US" baseline="0" dirty="0" smtClean="0"/>
              <a:t> </a:t>
            </a:r>
            <a:r>
              <a:rPr lang="en-US" dirty="0" smtClean="0"/>
              <a:t>This method can be used to simulate and predict the result of a clinical trial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8B71-86DA-4E8C-9157-68436F87B40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7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E377-FF36-435F-B294-27B47D2520C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8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336550"/>
            <a:ext cx="4225925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0F1F-DB1C-403A-A914-15FCFB38940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14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283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five</a:t>
            </a:r>
            <a:r>
              <a:rPr lang="en-US" baseline="0" dirty="0" smtClean="0"/>
              <a:t> random samples </a:t>
            </a:r>
            <a:r>
              <a:rPr lang="en-US" baseline="0" dirty="0" err="1" smtClean="0"/>
              <a:t>analized</a:t>
            </a:r>
            <a:r>
              <a:rPr lang="en-US" baseline="0" dirty="0" smtClean="0"/>
              <a:t> by one and two compartment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FE55-8EF7-3F4C-A35D-B42848379E1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85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</a:t>
            </a:r>
            <a:r>
              <a:rPr lang="en-US" baseline="0" dirty="0" smtClean="0"/>
              <a:t> on one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two compartment </a:t>
            </a:r>
            <a:r>
              <a:rPr lang="en-US" baseline="0" dirty="0" err="1" smtClean="0"/>
              <a:t>modelling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FE55-8EF7-3F4C-A35D-B42848379E1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6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3727" y="691576"/>
            <a:ext cx="4990548" cy="3416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7639133-212D-E942-8CC4-B720531017F6}" type="slidenum">
              <a:rPr lang="en-US">
                <a:latin typeface="Calibri" charset="0"/>
              </a:rPr>
              <a:pPr/>
              <a:t>38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6505585-2627-CD42-8605-57C783ADC04F}" type="slidenum">
              <a:rPr lang="en-GB">
                <a:solidFill>
                  <a:srgbClr val="000000"/>
                </a:solidFill>
                <a:latin typeface="Calibri" charset="0"/>
              </a:rPr>
              <a:pPr/>
              <a:t>39</a:t>
            </a:fld>
            <a:endParaRPr lang="en-GB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D575211-E53A-FF46-B08B-B892B59BA761}" type="slidenum">
              <a:rPr lang="en-US">
                <a:latin typeface="Calibri" charset="0"/>
              </a:rPr>
              <a:pPr/>
              <a:t>40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FAF18-C706-48F1-8F38-59A8BD5B5A2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2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6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94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543800" cy="990727"/>
          </a:xfrm>
        </p:spPr>
        <p:txBody>
          <a:bodyPr bIns="0"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61760" cy="7620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1" y="2133600"/>
            <a:ext cx="7543800" cy="990600"/>
          </a:xfrm>
        </p:spPr>
        <p:txBody>
          <a:bodyPr tIns="0">
            <a:noAutofit/>
          </a:bodyPr>
          <a:lstStyle>
            <a:lvl1pPr marL="0" indent="0" algn="l">
              <a:buNone/>
              <a:defRPr sz="3600" spc="-100" baseline="0">
                <a:solidFill>
                  <a:schemeClr val="tx2"/>
                </a:solidFill>
                <a:latin typeface="+mj-lt"/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71600" y="5715000"/>
            <a:ext cx="64770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8E8D8C"/>
                </a:solidFill>
              </a:defRPr>
            </a:lvl1pPr>
            <a:lvl2pPr marL="411480" indent="0">
              <a:buNone/>
              <a:defRPr>
                <a:solidFill>
                  <a:srgbClr val="8E8D8C"/>
                </a:solidFill>
              </a:defRPr>
            </a:lvl2pPr>
            <a:lvl3pPr marL="777240" indent="0">
              <a:buNone/>
              <a:defRPr>
                <a:solidFill>
                  <a:srgbClr val="8E8D8C"/>
                </a:solidFill>
              </a:defRPr>
            </a:lvl3pPr>
            <a:lvl4pPr marL="1051560" indent="0">
              <a:buNone/>
              <a:defRPr>
                <a:solidFill>
                  <a:srgbClr val="8E8D8C"/>
                </a:solidFill>
              </a:defRPr>
            </a:lvl4pPr>
            <a:lvl5pPr marL="1325880" indent="0">
              <a:buNone/>
              <a:defRPr>
                <a:solidFill>
                  <a:srgbClr val="8E8D8C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311525" y="4721225"/>
            <a:ext cx="2530475" cy="8763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sz="1600" baseline="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>
              <a:spcBef>
                <a:spcPts val="0"/>
              </a:spcBef>
            </a:pPr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5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600200"/>
            <a:ext cx="5257800" cy="4800600"/>
          </a:xfrm>
        </p:spPr>
        <p:txBody>
          <a:bodyPr/>
          <a:lstStyle>
            <a:lvl1pPr algn="ctr">
              <a:lnSpc>
                <a:spcPct val="17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1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>
            <a:no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0664" indent="0">
              <a:spcBef>
                <a:spcPts val="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11480" indent="0">
              <a:buFontTx/>
              <a:buNone/>
              <a:defRPr sz="2000" b="1">
                <a:solidFill>
                  <a:schemeClr val="tx2"/>
                </a:solidFill>
              </a:defRPr>
            </a:lvl2pPr>
            <a:lvl3pPr marL="777240" indent="0">
              <a:buFontTx/>
              <a:buNone/>
              <a:defRPr sz="2000" b="1">
                <a:solidFill>
                  <a:schemeClr val="tx2"/>
                </a:solidFill>
              </a:defRPr>
            </a:lvl3pPr>
            <a:lvl4pPr marL="1051560" indent="0">
              <a:buFontTx/>
              <a:buNone/>
              <a:defRPr sz="2000" b="1">
                <a:solidFill>
                  <a:schemeClr val="tx2"/>
                </a:solidFill>
              </a:defRPr>
            </a:lvl4pPr>
            <a:lvl5pPr marL="1325880" indent="0">
              <a:buFontTx/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4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993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70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554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09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74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69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4038600" cy="4270248"/>
          </a:xfrm>
        </p:spPr>
        <p:txBody>
          <a:bodyPr anchor="ctr" anchorCtr="0">
            <a:normAutofit/>
          </a:bodyPr>
          <a:lstStyle>
            <a:lvl1pPr marL="114300" indent="0" algn="ctr">
              <a:buFontTx/>
              <a:buNone/>
              <a:defRPr sz="3400">
                <a:solidFill>
                  <a:schemeClr val="tx1"/>
                </a:solidFill>
              </a:defRPr>
            </a:lvl1pPr>
            <a:lvl2pPr marL="411480" indent="0">
              <a:buFontTx/>
              <a:buNone/>
              <a:defRPr sz="3600">
                <a:solidFill>
                  <a:schemeClr val="tx1"/>
                </a:solidFill>
              </a:defRPr>
            </a:lvl2pPr>
            <a:lvl3pPr marL="777240" indent="0">
              <a:buFontTx/>
              <a:buNone/>
              <a:defRPr sz="3600">
                <a:solidFill>
                  <a:schemeClr val="tx1"/>
                </a:solidFill>
              </a:defRPr>
            </a:lvl3pPr>
            <a:lvl4pPr marL="1051560" indent="0">
              <a:buFontTx/>
              <a:buNone/>
              <a:defRPr sz="3600">
                <a:solidFill>
                  <a:schemeClr val="tx1"/>
                </a:solidFill>
              </a:defRPr>
            </a:lvl4pPr>
            <a:lvl5pPr marL="1325880" indent="0">
              <a:buFontTx/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1363" indent="-1588">
              <a:spcBef>
                <a:spcPts val="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11480" indent="0">
              <a:buFontTx/>
              <a:buNone/>
              <a:defRPr sz="2000" b="1"/>
            </a:lvl2pPr>
            <a:lvl3pPr marL="777240" indent="0">
              <a:buFontTx/>
              <a:buNone/>
              <a:defRPr sz="2000" b="1"/>
            </a:lvl3pPr>
            <a:lvl4pPr marL="1051560" indent="0">
              <a:buFontTx/>
              <a:buNone/>
              <a:defRPr sz="2000" b="1"/>
            </a:lvl4pPr>
            <a:lvl5pPr marL="1325880" indent="0">
              <a:buFontTx/>
              <a:buNone/>
              <a:defRPr sz="20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 rot="600000">
            <a:off x="4807311" y="2004284"/>
            <a:ext cx="3114715" cy="4213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>
              <a:defRPr baseline="0"/>
            </a:lvl1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9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6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199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799" y="484800"/>
            <a:ext cx="7351200" cy="1185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1" y="6333211"/>
            <a:ext cx="223838" cy="304800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662520F7-B046-47F9-8E40-BFB9A7E04021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44799" y="1996800"/>
            <a:ext cx="8589600" cy="4123200"/>
          </a:xfrm>
        </p:spPr>
        <p:txBody>
          <a:bodyPr/>
          <a:lstStyle>
            <a:lvl3pPr>
              <a:defRPr/>
            </a:lvl3pPr>
            <a:lvl4pPr marL="2154713" indent="-325959">
              <a:buFont typeface="Arial" panose="020B0604020202020204" pitchFamily="34" charset="0"/>
              <a:buChar char="•"/>
              <a:defRPr baseline="0"/>
            </a:lvl4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4475" y="6126693"/>
            <a:ext cx="8589963" cy="367387"/>
          </a:xfrm>
        </p:spPr>
        <p:txBody>
          <a:bodyPr anchor="b" anchorCtr="0"/>
          <a:lstStyle>
            <a:lvl1pPr marL="0" indent="0">
              <a:buNone/>
              <a:defRPr sz="1100"/>
            </a:lvl1pPr>
            <a:lvl2pPr marL="609585" indent="0">
              <a:buNone/>
              <a:defRPr sz="1100"/>
            </a:lvl2pPr>
            <a:lvl3pPr marL="1219170" indent="0">
              <a:buNone/>
              <a:defRPr sz="1100"/>
            </a:lvl3pPr>
            <a:lvl4pPr marL="1828754" indent="0">
              <a:buNone/>
              <a:defRPr sz="1100"/>
            </a:lvl4pPr>
            <a:lvl5pPr marL="2438339" indent="0">
              <a:buNone/>
              <a:defRPr sz="1100"/>
            </a:lvl5pPr>
          </a:lstStyle>
          <a:p>
            <a:pPr lvl="0"/>
            <a:r>
              <a:rPr lang="de-DE" dirty="0" smtClean="0"/>
              <a:t>e.g. Source, References</a:t>
            </a:r>
          </a:p>
        </p:txBody>
      </p:sp>
    </p:spTree>
    <p:extLst>
      <p:ext uri="{BB962C8B-B14F-4D97-AF65-F5344CB8AC3E}">
        <p14:creationId xmlns:p14="http://schemas.microsoft.com/office/powerpoint/2010/main" val="253439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81A51-17A0-0E48-800D-5F426ECDA891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1099C-9B47-D44A-BEC3-C81FCE3A9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DA45C-E921-1047-AEA6-2FE6CBF10448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58CC9-508B-9D46-B7E8-5F733765C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95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7F77F-E095-8140-BC64-15B9845D85FB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8C96E-5813-6842-9FD3-1C3211719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4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E81A2-8CC2-4345-941B-EF875C83293F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CAAD4-CE61-3C4B-B87A-95C3FE69B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5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AFB8C-E85A-9A45-A2C7-23BC0A3003D4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9F124-00B9-C44C-A591-AB4452A54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7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9F897-5138-D14D-B284-88C8AD2619E4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FF4E8-F034-5141-955E-F97E56787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3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0BC96-5499-244D-B37F-494CF45B6B7F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55AC0-F0A6-6F4E-9436-58D62983B3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41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4B6D7-A5AA-1C4D-8B53-D8E48AEBB89F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86996-A211-1948-81E7-BBCC7D91F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87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489F8-1E6A-EA42-B309-4A2516ABEF6D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8490-D775-844D-A9A0-380828DC3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79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11D317-2876-9844-9990-D484E17FE8E6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32639-240C-2844-AD7F-66017E8C5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64B81-DA90-FF45-9DFC-3D77265673CE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6C741-BAA5-E649-9B3A-2093E96E6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Work on HD\Chris Cantwell Work\00ThisMonth\zzzzzzzzzzzzzzzzToday\Bayer_Icon_K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17967"/>
            <a:ext cx="832983" cy="83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883920" y="2000885"/>
            <a:ext cx="7772400" cy="108521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888205" y="3253740"/>
            <a:ext cx="681228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67002" y="3177540"/>
            <a:ext cx="72313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23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0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6299" y="1755140"/>
            <a:ext cx="7618413" cy="1362075"/>
          </a:xfrm>
        </p:spPr>
        <p:txBody>
          <a:bodyPr anchor="b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442" y="3178277"/>
            <a:ext cx="7618413" cy="4285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5" y="390525"/>
            <a:ext cx="869155" cy="86915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966019" y="3178277"/>
            <a:ext cx="442451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8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51671"/>
          </a:xfrm>
        </p:spPr>
        <p:txBody>
          <a:bodyPr/>
          <a:lstStyle>
            <a:lvl1pPr marL="155575" indent="-155575"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6075" indent="-169863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23875" indent="-153988"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77863" indent="-153988">
              <a:defRPr lang="en-US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9625" indent="-117475">
              <a:defRPr lang="en-US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55575" lvl="0" indent="-1555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46075" lvl="1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523875" lvl="2" indent="-153988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–"/>
              <a:tabLst/>
            </a:pPr>
            <a:r>
              <a:rPr lang="en-US" dirty="0" smtClean="0"/>
              <a:t>Third level</a:t>
            </a:r>
          </a:p>
          <a:p>
            <a:pPr marL="677863" lvl="3" indent="-153988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dirty="0" smtClean="0"/>
              <a:t>Fourth level</a:t>
            </a:r>
          </a:p>
          <a:p>
            <a:pPr marL="809625" lvl="4" indent="-117475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–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1671"/>
          </a:xfrm>
        </p:spPr>
        <p:txBody>
          <a:bodyPr/>
          <a:lstStyle>
            <a:lvl1pPr marL="155575" indent="-155575"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6075" indent="-169863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23875" indent="-153988"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77863" indent="-153988">
              <a:defRPr lang="en-US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9625" indent="-117475">
              <a:defRPr lang="en-US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55575" lvl="0" indent="-1555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46075" lvl="1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523875" lvl="2" indent="-153988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–"/>
              <a:tabLst/>
            </a:pPr>
            <a:r>
              <a:rPr lang="en-US" dirty="0" smtClean="0"/>
              <a:t>Third level</a:t>
            </a:r>
          </a:p>
          <a:p>
            <a:pPr marL="677863" lvl="3" indent="-153988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dirty="0" smtClean="0"/>
              <a:t>Fourth level</a:t>
            </a:r>
          </a:p>
          <a:p>
            <a:pPr marL="809625" lvl="4" indent="-117475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–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0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5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73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4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642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215"/>
            <a:ext cx="8229600" cy="430594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23896A-E9ED-0B45-9DF3-A9165C6FB6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119F033-86A9-CE4C-A41C-D0130A554A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81124" y="188779"/>
            <a:ext cx="5130290" cy="1099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51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124" y="102919"/>
            <a:ext cx="5143639" cy="1291588"/>
          </a:xfr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23896A-E9ED-0B45-9DF3-A9165C6FB6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25310" y="6270327"/>
            <a:ext cx="2725016" cy="4656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15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124" y="102919"/>
            <a:ext cx="5143639" cy="1291588"/>
          </a:xfr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23896A-E9ED-0B45-9DF3-A9165C6FB6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25310" y="6270327"/>
            <a:ext cx="2725016" cy="4656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968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 bwMode="auto">
          <a:xfrm>
            <a:off x="-13447" y="-13447"/>
            <a:ext cx="8942294" cy="6441141"/>
          </a:xfrm>
          <a:custGeom>
            <a:avLst/>
            <a:gdLst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7482 w 8942294"/>
              <a:gd name="connsiteY2" fmla="*/ 6104965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63021 w 8942294"/>
              <a:gd name="connsiteY2" fmla="*/ 6038058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  <a:gd name="connsiteX0" fmla="*/ 8928847 w 8942294"/>
              <a:gd name="connsiteY0" fmla="*/ 0 h 6441141"/>
              <a:gd name="connsiteX1" fmla="*/ 8942294 w 8942294"/>
              <a:gd name="connsiteY1" fmla="*/ 5876365 h 6441141"/>
              <a:gd name="connsiteX2" fmla="*/ 8780863 w 8942294"/>
              <a:gd name="connsiteY2" fmla="*/ 6082662 h 6441141"/>
              <a:gd name="connsiteX3" fmla="*/ 0 w 8942294"/>
              <a:gd name="connsiteY3" fmla="*/ 6441141 h 6441141"/>
              <a:gd name="connsiteX4" fmla="*/ 13447 w 8942294"/>
              <a:gd name="connsiteY4" fmla="*/ 13447 h 6441141"/>
              <a:gd name="connsiteX5" fmla="*/ 8928847 w 8942294"/>
              <a:gd name="connsiteY5" fmla="*/ 0 h 644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2294" h="6441141">
                <a:moveTo>
                  <a:pt x="8928847" y="0"/>
                </a:moveTo>
                <a:cubicBezTo>
                  <a:pt x="8933329" y="1958788"/>
                  <a:pt x="8937812" y="3917577"/>
                  <a:pt x="8942294" y="5876365"/>
                </a:cubicBezTo>
                <a:cubicBezTo>
                  <a:pt x="8942010" y="6095301"/>
                  <a:pt x="8901581" y="6073369"/>
                  <a:pt x="8780863" y="6082662"/>
                </a:cubicBezTo>
                <a:lnTo>
                  <a:pt x="0" y="6441141"/>
                </a:lnTo>
                <a:cubicBezTo>
                  <a:pt x="4482" y="4298576"/>
                  <a:pt x="8965" y="2156012"/>
                  <a:pt x="13447" y="13447"/>
                </a:cubicBezTo>
                <a:lnTo>
                  <a:pt x="8928847" y="0"/>
                </a:lnTo>
                <a:close/>
              </a:path>
            </a:pathLst>
          </a:cu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2700000" algn="tl" rotWithShape="0">
              <a:srgbClr val="275F73">
                <a:alpha val="50000"/>
              </a:srgb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 descr="CSLB 4Ct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211" y="6404710"/>
            <a:ext cx="2525917" cy="274028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72951" y="6525344"/>
            <a:ext cx="6826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b"/>
          <a:lstStyle/>
          <a:p>
            <a:pPr>
              <a:spcBef>
                <a:spcPct val="0"/>
              </a:spcBef>
            </a:pPr>
            <a:fld id="{0F7A0DFE-36FB-4E07-ABE1-FC1225F1009F}" type="slidenum">
              <a:rPr lang="en-US" sz="1000">
                <a:solidFill>
                  <a:srgbClr val="000000"/>
                </a:solidFill>
                <a:latin typeface="Arial"/>
              </a:rPr>
              <a:pPr>
                <a:spcBef>
                  <a:spcPct val="0"/>
                </a:spcBef>
              </a:pPr>
              <a:t>‹#›</a:t>
            </a:fld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7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124" y="102919"/>
            <a:ext cx="5143639" cy="1291588"/>
          </a:xfr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23896A-E9ED-0B45-9DF3-A9165C6FB6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25310" y="6270327"/>
            <a:ext cx="2725016" cy="4656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489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124" y="102919"/>
            <a:ext cx="5143639" cy="1291588"/>
          </a:xfr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23896A-E9ED-0B45-9DF3-A9165C6FB6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25310" y="6270327"/>
            <a:ext cx="2725016" cy="4656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735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124" y="102919"/>
            <a:ext cx="5143639" cy="1291588"/>
          </a:xfr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23896A-E9ED-0B45-9DF3-A9165C6FB6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25310" y="6270327"/>
            <a:ext cx="2725016" cy="4656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640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124" y="102919"/>
            <a:ext cx="5143639" cy="1291588"/>
          </a:xfr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23896A-E9ED-0B45-9DF3-A9165C6FB6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25310" y="6270327"/>
            <a:ext cx="2725016" cy="4656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16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124" y="102919"/>
            <a:ext cx="5143639" cy="1291588"/>
          </a:xfr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23896A-E9ED-0B45-9DF3-A9165C6FB6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25310" y="6270327"/>
            <a:ext cx="2725016" cy="4656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6557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1702" y="6477844"/>
            <a:ext cx="457968" cy="365125"/>
          </a:xfrm>
          <a:prstGeom prst="rect">
            <a:avLst/>
          </a:prstGeom>
        </p:spPr>
        <p:txBody>
          <a:bodyPr/>
          <a:lstStyle/>
          <a:p>
            <a:fld id="{9CE988A8-BA13-4B5B-9009-C8FAFDDD126D}" type="slidenum">
              <a:rPr lang="en-US" smtClean="0">
                <a:solidFill>
                  <a:srgbClr val="555555"/>
                </a:solidFill>
                <a:latin typeface="Arial"/>
              </a:rPr>
              <a:pPr/>
              <a:t>‹#›</a:t>
            </a:fld>
            <a:endParaRPr lang="en-US">
              <a:solidFill>
                <a:srgbClr val="55555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3893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124" y="102919"/>
            <a:ext cx="5143639" cy="1291588"/>
          </a:xfr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23896A-E9ED-0B45-9DF3-A9165C6FB6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25310" y="6270327"/>
            <a:ext cx="2725016" cy="4656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8522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184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13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728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139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542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23622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4312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1704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273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4991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54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799" y="484800"/>
            <a:ext cx="7351200" cy="1185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1" y="6333211"/>
            <a:ext cx="223838" cy="304800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662520F7-B046-47F9-8E40-BFB9A7E04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44799" y="1996800"/>
            <a:ext cx="8589600" cy="4123200"/>
          </a:xfrm>
        </p:spPr>
        <p:txBody>
          <a:bodyPr/>
          <a:lstStyle>
            <a:lvl3pPr>
              <a:defRPr/>
            </a:lvl3pPr>
            <a:lvl4pPr marL="2154713" indent="-325959">
              <a:buFont typeface="Arial" panose="020B0604020202020204" pitchFamily="34" charset="0"/>
              <a:buChar char="•"/>
              <a:defRPr baseline="0"/>
            </a:lvl4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4475" y="6126693"/>
            <a:ext cx="8589963" cy="367387"/>
          </a:xfrm>
        </p:spPr>
        <p:txBody>
          <a:bodyPr anchor="b" anchorCtr="0"/>
          <a:lstStyle>
            <a:lvl1pPr marL="0" indent="0">
              <a:buNone/>
              <a:defRPr sz="1100"/>
            </a:lvl1pPr>
            <a:lvl2pPr marL="609585" indent="0">
              <a:buNone/>
              <a:defRPr sz="1100"/>
            </a:lvl2pPr>
            <a:lvl3pPr marL="1219170" indent="0">
              <a:buNone/>
              <a:defRPr sz="1100"/>
            </a:lvl3pPr>
            <a:lvl4pPr marL="1828754" indent="0">
              <a:buNone/>
              <a:defRPr sz="1100"/>
            </a:lvl4pPr>
            <a:lvl5pPr marL="2438339" indent="0">
              <a:buNone/>
              <a:defRPr sz="1100"/>
            </a:lvl5pPr>
          </a:lstStyle>
          <a:p>
            <a:pPr lvl="0"/>
            <a:r>
              <a:rPr lang="de-DE" dirty="0" smtClean="0"/>
              <a:t>e.g. Source, References</a:t>
            </a:r>
          </a:p>
        </p:txBody>
      </p:sp>
    </p:spTree>
    <p:extLst>
      <p:ext uri="{BB962C8B-B14F-4D97-AF65-F5344CB8AC3E}">
        <p14:creationId xmlns:p14="http://schemas.microsoft.com/office/powerpoint/2010/main" val="417485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3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86760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52941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9510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679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5507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9067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5654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64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726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1252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799" y="484800"/>
            <a:ext cx="7351200" cy="1185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1" y="6333211"/>
            <a:ext cx="223838" cy="304800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662520F7-B046-47F9-8E40-BFB9A7E04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44799" y="1996800"/>
            <a:ext cx="8589600" cy="4123200"/>
          </a:xfrm>
        </p:spPr>
        <p:txBody>
          <a:bodyPr/>
          <a:lstStyle>
            <a:lvl3pPr>
              <a:defRPr/>
            </a:lvl3pPr>
            <a:lvl4pPr marL="2154713" indent="-325959">
              <a:buFont typeface="Arial" panose="020B0604020202020204" pitchFamily="34" charset="0"/>
              <a:buChar char="•"/>
              <a:defRPr baseline="0"/>
            </a:lvl4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4475" y="6126693"/>
            <a:ext cx="8589963" cy="367387"/>
          </a:xfrm>
        </p:spPr>
        <p:txBody>
          <a:bodyPr anchor="b" anchorCtr="0"/>
          <a:lstStyle>
            <a:lvl1pPr marL="0" indent="0">
              <a:buNone/>
              <a:defRPr sz="1100"/>
            </a:lvl1pPr>
            <a:lvl2pPr marL="609585" indent="0">
              <a:buNone/>
              <a:defRPr sz="1100"/>
            </a:lvl2pPr>
            <a:lvl3pPr marL="1219170" indent="0">
              <a:buNone/>
              <a:defRPr sz="1100"/>
            </a:lvl3pPr>
            <a:lvl4pPr marL="1828754" indent="0">
              <a:buNone/>
              <a:defRPr sz="1100"/>
            </a:lvl4pPr>
            <a:lvl5pPr marL="2438339" indent="0">
              <a:buNone/>
              <a:defRPr sz="1100"/>
            </a:lvl5pPr>
          </a:lstStyle>
          <a:p>
            <a:pPr lvl="0"/>
            <a:r>
              <a:rPr lang="de-DE" dirty="0" smtClean="0"/>
              <a:t>e.g. Source, References</a:t>
            </a:r>
          </a:p>
        </p:txBody>
      </p:sp>
    </p:spTree>
    <p:extLst>
      <p:ext uri="{BB962C8B-B14F-4D97-AF65-F5344CB8AC3E}">
        <p14:creationId xmlns:p14="http://schemas.microsoft.com/office/powerpoint/2010/main" val="332362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9003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0782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6696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4016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6104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7818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6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9710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6739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4119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7584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799" y="484800"/>
            <a:ext cx="7351200" cy="1185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1" y="6333211"/>
            <a:ext cx="223838" cy="304800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662520F7-B046-47F9-8E40-BFB9A7E04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44799" y="1996800"/>
            <a:ext cx="8589600" cy="4123200"/>
          </a:xfrm>
        </p:spPr>
        <p:txBody>
          <a:bodyPr/>
          <a:lstStyle>
            <a:lvl3pPr>
              <a:defRPr/>
            </a:lvl3pPr>
            <a:lvl4pPr marL="2154713" indent="-325959">
              <a:buFont typeface="Arial" panose="020B0604020202020204" pitchFamily="34" charset="0"/>
              <a:buChar char="•"/>
              <a:defRPr baseline="0"/>
            </a:lvl4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4475" y="6126693"/>
            <a:ext cx="8589963" cy="367387"/>
          </a:xfrm>
        </p:spPr>
        <p:txBody>
          <a:bodyPr anchor="b" anchorCtr="0"/>
          <a:lstStyle>
            <a:lvl1pPr marL="0" indent="0">
              <a:buNone/>
              <a:defRPr sz="1100"/>
            </a:lvl1pPr>
            <a:lvl2pPr marL="609585" indent="0">
              <a:buNone/>
              <a:defRPr sz="1100"/>
            </a:lvl2pPr>
            <a:lvl3pPr marL="1219170" indent="0">
              <a:buNone/>
              <a:defRPr sz="1100"/>
            </a:lvl3pPr>
            <a:lvl4pPr marL="1828754" indent="0">
              <a:buNone/>
              <a:defRPr sz="1100"/>
            </a:lvl4pPr>
            <a:lvl5pPr marL="2438339" indent="0">
              <a:buNone/>
              <a:defRPr sz="1100"/>
            </a:lvl5pPr>
          </a:lstStyle>
          <a:p>
            <a:pPr lvl="0"/>
            <a:r>
              <a:rPr lang="de-DE" dirty="0" smtClean="0"/>
              <a:t>e.g. Source, References</a:t>
            </a:r>
          </a:p>
        </p:txBody>
      </p:sp>
    </p:spTree>
    <p:extLst>
      <p:ext uri="{BB962C8B-B14F-4D97-AF65-F5344CB8AC3E}">
        <p14:creationId xmlns:p14="http://schemas.microsoft.com/office/powerpoint/2010/main" val="358603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11E8957-5754-4C19-A51A-9C104D1A0E0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B4FEF1-1C18-40D8-8A9A-AA7FFF43FE2E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7/6/2017</a:t>
            </a:fld>
            <a:endParaRPr lang="en-US" dirty="0">
              <a:solidFill>
                <a:srgbClr val="DFDCB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83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735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588" indent="0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182563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750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182563" algn="l" defTabSz="914400" rtl="0" eaLnBrk="1" latinLnBrk="0" hangingPunct="1">
        <a:spcBef>
          <a:spcPts val="6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73163" indent="-182563" algn="l" defTabSz="914400" rtl="0" eaLnBrk="1" latinLnBrk="0" hangingPunct="1">
        <a:spcBef>
          <a:spcPts val="6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54138" indent="-1825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638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7675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5FA7A8-8ED9-9B4B-AB6B-D6AB58EA058A}" type="datetimeFigureOut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7/6/2017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136D85-6AE9-3044-B5CA-DFB4DAFDB0E9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168" y="368712"/>
            <a:ext cx="7172632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93" y="390525"/>
            <a:ext cx="695325" cy="6953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406" y="1219202"/>
            <a:ext cx="7182464" cy="451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00548" y="6217983"/>
            <a:ext cx="457200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9CE988A8-BA13-4B5B-9009-C8FAFDDD126D}" type="slidenum">
              <a:rPr lang="en-US" sz="1000" smtClean="0">
                <a:solidFill>
                  <a:srgbClr val="6D6E70">
                    <a:tint val="75000"/>
                  </a:srgbClr>
                </a:solidFill>
                <a:latin typeface="Arial"/>
              </a:rPr>
              <a:pPr algn="ctr"/>
              <a:t>‹#›</a:t>
            </a:fld>
            <a:endParaRPr lang="en-US" sz="1000" dirty="0">
              <a:solidFill>
                <a:srgbClr val="6D6E7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56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0" kern="1200">
          <a:solidFill>
            <a:schemeClr val="accent1"/>
          </a:solidFill>
          <a:latin typeface="Arial" pitchFamily="34" charset="0"/>
          <a:ea typeface="+mj-ea"/>
          <a:cs typeface="+mj-cs"/>
        </a:defRPr>
      </a:lvl1pPr>
    </p:titleStyle>
    <p:bodyStyle>
      <a:lvl1pPr marL="155575" indent="-155575" algn="l" defTabSz="914400" rtl="0" eaLnBrk="1" latinLnBrk="0" hangingPunct="1">
        <a:spcBef>
          <a:spcPts val="0"/>
        </a:spcBef>
        <a:buClr>
          <a:schemeClr val="accent1"/>
        </a:buClr>
        <a:buFont typeface="Wingdings" pitchFamily="2" charset="2"/>
        <a:buChar char="§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6075" indent="-169863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23875" indent="-153988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tabLst/>
        <a:defRPr sz="1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77863" indent="-153988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2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9625" indent="-117475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469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69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DC491D-8E77-1E49-8E16-26B92F66C0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A3571C4-5DA2-EC4F-9E4A-C4B938BECB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6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emophilia.mcmaster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206107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4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4.png"/><Relationship Id="rId11" Type="http://schemas.openxmlformats.org/officeDocument/2006/relationships/image" Target="../media/image68.png"/><Relationship Id="rId5" Type="http://schemas.openxmlformats.org/officeDocument/2006/relationships/image" Target="../media/image55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074" y="1395722"/>
            <a:ext cx="8305087" cy="1724867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b="1" dirty="0" err="1" smtClean="0"/>
              <a:t>EBManagement</a:t>
            </a:r>
            <a:r>
              <a:rPr lang="en-US" sz="2800" b="1" dirty="0" smtClean="0"/>
              <a:t> of hemophilia:</a:t>
            </a:r>
            <a:br>
              <a:rPr lang="en-US" sz="2800" b="1" dirty="0" smtClean="0"/>
            </a:br>
            <a:r>
              <a:rPr lang="en-US" sz="2800" b="1" dirty="0" smtClean="0"/>
              <a:t>Building </a:t>
            </a:r>
            <a:r>
              <a:rPr lang="en-US" sz="2800" b="1" dirty="0"/>
              <a:t>the blocks for comparative </a:t>
            </a:r>
            <a:r>
              <a:rPr lang="en-US" sz="2800" b="1" dirty="0" err="1" smtClean="0"/>
              <a:t>EBMeffectiveness</a:t>
            </a:r>
            <a:r>
              <a:rPr lang="en-US" sz="2800" b="1" dirty="0" smtClean="0"/>
              <a:t> </a:t>
            </a:r>
            <a:r>
              <a:rPr lang="en-US" sz="2800" b="1" dirty="0" smtClean="0"/>
              <a:t>in </a:t>
            </a:r>
            <a:r>
              <a:rPr lang="en-US" sz="2800" b="1" dirty="0"/>
              <a:t>Canada and </a:t>
            </a:r>
            <a:r>
              <a:rPr lang="en-US" sz="2800" b="1" dirty="0" smtClean="0"/>
              <a:t>beyond:</a:t>
            </a:r>
            <a:br>
              <a:rPr lang="en-US" sz="2800" b="1" dirty="0" smtClean="0"/>
            </a:br>
            <a:r>
              <a:rPr lang="en-US" sz="2800" b="1" dirty="0" smtClean="0"/>
              <a:t>CBDR</a:t>
            </a:r>
            <a:r>
              <a:rPr lang="en-US" sz="2800" b="1" dirty="0"/>
              <a:t>, CHESS, WAPPS, and PROBE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704" y="3299012"/>
            <a:ext cx="7311119" cy="916641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McMaster Hemophilia Research Group</a:t>
            </a:r>
          </a:p>
          <a:p>
            <a:r>
              <a:rPr lang="en-US" dirty="0" smtClean="0">
                <a:hlinkClick r:id="rId2"/>
              </a:rPr>
              <a:t>http://hemophilia.mcmaster.ca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26857" y="5366860"/>
            <a:ext cx="349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Alfonso Iorio, MD, PhD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79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000"/>
            <a:ext cx="9144000" cy="648000"/>
          </a:xfrm>
        </p:spPr>
        <p:txBody>
          <a:bodyPr anchor="b"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Bottom line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Carcao and Iorio Figure 1.t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60" b="4606"/>
          <a:stretch/>
        </p:blipFill>
        <p:spPr>
          <a:xfrm>
            <a:off x="1067500" y="1500550"/>
            <a:ext cx="7000313" cy="4347283"/>
          </a:xfrm>
          <a:prstGeom prst="rect">
            <a:avLst/>
          </a:prstGeom>
        </p:spPr>
      </p:pic>
      <p:pic>
        <p:nvPicPr>
          <p:cNvPr id="5" name="Picture 4" descr="FreeColorfulPuzzlePiec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35" y="1994374"/>
            <a:ext cx="1919864" cy="2559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093" y="2359500"/>
            <a:ext cx="724731" cy="694680"/>
          </a:xfrm>
          <a:prstGeom prst="rect">
            <a:avLst/>
          </a:prstGeom>
          <a:noFill/>
        </p:spPr>
        <p:txBody>
          <a:bodyPr wrap="none" lIns="108842" tIns="54421" rIns="108842" bIns="54421" rtlCol="0">
            <a:spAutoFit/>
          </a:bodyPr>
          <a:lstStyle/>
          <a:p>
            <a:pPr defTabSz="544211"/>
            <a:r>
              <a:rPr lang="en-US" sz="3800" dirty="0" smtClean="0">
                <a:solidFill>
                  <a:prstClr val="black"/>
                </a:solidFill>
              </a:rPr>
              <a:t>PK</a:t>
            </a:r>
            <a:endParaRPr lang="en-US" sz="3800" dirty="0">
              <a:solidFill>
                <a:prstClr val="black"/>
              </a:solidFill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 bwMode="gray">
          <a:xfrm>
            <a:off x="850006" y="6280681"/>
            <a:ext cx="8033645" cy="433387"/>
          </a:xfrm>
          <a:prstGeom prst="rect">
            <a:avLst/>
          </a:prstGeom>
        </p:spPr>
        <p:txBody>
          <a:bodyPr lIns="91257" tIns="45629" rIns="91257" bIns="45629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Carcao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&amp;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Iorio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A. (2015) Individualizing Factor Replacement Therapy in Severe Hemophilia. Seminars in Thrombosis and Hemostasis, 41, 864–871.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502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fix ab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18869" r="50389" b="54827"/>
          <a:stretch/>
        </p:blipFill>
        <p:spPr>
          <a:xfrm>
            <a:off x="185989" y="205242"/>
            <a:ext cx="7857909" cy="64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13334"/>
          <a:stretch/>
        </p:blipFill>
        <p:spPr bwMode="auto">
          <a:xfrm>
            <a:off x="799199" y="1191884"/>
            <a:ext cx="6714725" cy="4604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 Box 8"/>
          <p:cNvSpPr txBox="1"/>
          <p:nvPr/>
        </p:nvSpPr>
        <p:spPr>
          <a:xfrm>
            <a:off x="3333613" y="5917740"/>
            <a:ext cx="2194560" cy="2667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sz="1200" b="1">
                <a:effectLst/>
                <a:latin typeface="Arial"/>
                <a:ea typeface="Times New Roman"/>
                <a:cs typeface="Times New Roman"/>
              </a:rPr>
              <a:t>Age at Enrollment (years)</a:t>
            </a:r>
            <a:endParaRPr lang="en-CA" sz="200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3119229" y="2232198"/>
            <a:ext cx="1995884" cy="3492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sz="2000" dirty="0" err="1">
                <a:effectLst/>
                <a:latin typeface="Arial"/>
                <a:ea typeface="Times New Roman"/>
                <a:cs typeface="Times New Roman"/>
              </a:rPr>
              <a:t>sABR</a:t>
            </a:r>
            <a:r>
              <a:rPr lang="en-US" sz="2000" dirty="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sz="2000" dirty="0">
                <a:effectLst/>
                <a:latin typeface="Arial"/>
                <a:ea typeface="Times New Roman"/>
                <a:cs typeface="Arial"/>
              </a:rPr>
              <a:t>≤</a:t>
            </a:r>
            <a:r>
              <a:rPr lang="en-US" sz="2000" dirty="0">
                <a:effectLst/>
                <a:latin typeface="Arial"/>
                <a:ea typeface="Times New Roman"/>
                <a:cs typeface="Times New Roman"/>
              </a:rPr>
              <a:t>9.21</a:t>
            </a:r>
            <a:endParaRPr lang="en-CA" sz="36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sz="2000" dirty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CA" sz="36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4062467" y="3653365"/>
            <a:ext cx="1995884" cy="3492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sz="2000" dirty="0" err="1">
                <a:effectLst/>
                <a:latin typeface="Arial"/>
                <a:ea typeface="Times New Roman"/>
                <a:cs typeface="Times New Roman"/>
              </a:rPr>
              <a:t>sABR</a:t>
            </a:r>
            <a:r>
              <a:rPr lang="en-US" sz="2000" dirty="0">
                <a:effectLst/>
                <a:latin typeface="Arial"/>
                <a:ea typeface="Times New Roman"/>
                <a:cs typeface="Times New Roman"/>
              </a:rPr>
              <a:t> &gt;9.21</a:t>
            </a:r>
            <a:endParaRPr lang="en-CA" sz="36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sz="2000" dirty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CA" sz="3600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3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940714" y="6308205"/>
            <a:ext cx="739633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64228" y="1646825"/>
            <a:ext cx="0" cy="462564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787354" y="2359584"/>
            <a:ext cx="5832405" cy="3586267"/>
          </a:xfrm>
          <a:custGeom>
            <a:avLst/>
            <a:gdLst>
              <a:gd name="connsiteX0" fmla="*/ 0 w 5832405"/>
              <a:gd name="connsiteY0" fmla="*/ 0 h 3586267"/>
              <a:gd name="connsiteX1" fmla="*/ 1458101 w 5832405"/>
              <a:gd name="connsiteY1" fmla="*/ 2187035 h 3586267"/>
              <a:gd name="connsiteX2" fmla="*/ 5832405 w 5832405"/>
              <a:gd name="connsiteY2" fmla="*/ 3586267 h 35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2405" h="3586267">
                <a:moveTo>
                  <a:pt x="0" y="0"/>
                </a:moveTo>
                <a:cubicBezTo>
                  <a:pt x="243017" y="794662"/>
                  <a:pt x="486034" y="1589324"/>
                  <a:pt x="1458101" y="2187035"/>
                </a:cubicBezTo>
                <a:cubicBezTo>
                  <a:pt x="2430169" y="2784746"/>
                  <a:pt x="4131287" y="3185506"/>
                  <a:pt x="5832405" y="3586267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687403" y="2288577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787354" y="2652167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944702" y="3013929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338624" y="3731183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006553" y="4324909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487618" y="5851785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2620199" y="4136777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3614757" y="4647413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3963971" y="4929609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5097772" y="5211351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6237918" y="5622433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7831931" cy="64800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PK analysis: Classical study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0485" y="6413578"/>
            <a:ext cx="189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(linear scale)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821530" y="3763584"/>
            <a:ext cx="276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 (linear scale)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529063"/>
              </p:ext>
            </p:extLst>
          </p:nvPr>
        </p:nvGraphicFramePr>
        <p:xfrm>
          <a:off x="478483" y="1669558"/>
          <a:ext cx="8183563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28024"/>
              </p:ext>
            </p:extLst>
          </p:nvPr>
        </p:nvGraphicFramePr>
        <p:xfrm>
          <a:off x="488950" y="1670760"/>
          <a:ext cx="8183563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347120"/>
            <a:ext cx="8229600" cy="64800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Plasma Drug Disposition after a Single IV bolus 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9630" y="5831643"/>
            <a:ext cx="1578317" cy="373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Time (hours)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579" y="2594503"/>
            <a:ext cx="465769" cy="20800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Concentration (%)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0266" y="2427652"/>
            <a:ext cx="202950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Aft>
                <a:spcPct val="0"/>
              </a:spcAft>
              <a:tabLst>
                <a:tab pos="1828800" algn="r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CL	1.725</a:t>
            </a:r>
          </a:p>
          <a:p>
            <a:pPr defTabSz="914400" eaLnBrk="0" fontAlgn="base" hangingPunct="0">
              <a:lnSpc>
                <a:spcPct val="150000"/>
              </a:lnSpc>
              <a:spcAft>
                <a:spcPct val="0"/>
              </a:spcAft>
              <a:tabLst>
                <a:tab pos="1828800" algn="r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V1	9.560</a:t>
            </a:r>
          </a:p>
          <a:p>
            <a:pPr defTabSz="914400" eaLnBrk="0" fontAlgn="base" hangingPunct="0">
              <a:lnSpc>
                <a:spcPct val="150000"/>
              </a:lnSpc>
              <a:spcAft>
                <a:spcPct val="0"/>
              </a:spcAft>
              <a:tabLst>
                <a:tab pos="1828800" algn="r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k	0.055</a:t>
            </a:r>
          </a:p>
          <a:p>
            <a:pPr defTabSz="914400" eaLnBrk="0" fontAlgn="base" hangingPunct="0">
              <a:lnSpc>
                <a:spcPct val="150000"/>
              </a:lnSpc>
              <a:spcAft>
                <a:spcPct val="0"/>
              </a:spcAft>
              <a:tabLst>
                <a:tab pos="1828800" algn="r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Half-life (h)	12.5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20084" y="1652534"/>
            <a:ext cx="3552502" cy="498598"/>
            <a:chOff x="1420084" y="1304801"/>
            <a:chExt cx="3552502" cy="498598"/>
          </a:xfrm>
        </p:grpSpPr>
        <p:sp>
          <p:nvSpPr>
            <p:cNvPr id="7" name="Down Arrow 6"/>
            <p:cNvSpPr/>
            <p:nvPr/>
          </p:nvSpPr>
          <p:spPr bwMode="auto">
            <a:xfrm rot="5400000">
              <a:off x="1465804" y="1302313"/>
              <a:ext cx="365760" cy="457200"/>
            </a:xfrm>
            <a:prstGeom prst="downArrow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3585" y="1304801"/>
              <a:ext cx="3139001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Peak,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baseline="-25000" dirty="0" err="1" smtClean="0">
                  <a:solidFill>
                    <a:srgbClr val="000000"/>
                  </a:solidFill>
                  <a:latin typeface="Arial" charset="0"/>
                </a:rPr>
                <a:t>max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, 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R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ecovery</a:t>
              </a:r>
              <a:endParaRPr lang="it-IT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93411" y="5001339"/>
            <a:ext cx="1570702" cy="467051"/>
            <a:chOff x="6293411" y="4653606"/>
            <a:chExt cx="1570702" cy="467051"/>
          </a:xfrm>
        </p:grpSpPr>
        <p:sp>
          <p:nvSpPr>
            <p:cNvPr id="9" name="Down Arrow 8"/>
            <p:cNvSpPr/>
            <p:nvPr/>
          </p:nvSpPr>
          <p:spPr bwMode="auto">
            <a:xfrm rot="5400000">
              <a:off x="6339131" y="4664156"/>
              <a:ext cx="365760" cy="457200"/>
            </a:xfrm>
            <a:prstGeom prst="downArrow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14632" y="4653606"/>
              <a:ext cx="1149481" cy="467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Trough</a:t>
              </a:r>
              <a:endParaRPr lang="it-IT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53817" y="1856988"/>
            <a:ext cx="4946508" cy="3580045"/>
            <a:chOff x="1153817" y="1522903"/>
            <a:chExt cx="4946508" cy="3580045"/>
          </a:xfrm>
        </p:grpSpPr>
        <p:sp>
          <p:nvSpPr>
            <p:cNvPr id="14" name="Freeform 13"/>
            <p:cNvSpPr/>
            <p:nvPr/>
          </p:nvSpPr>
          <p:spPr bwMode="auto">
            <a:xfrm>
              <a:off x="1153817" y="1522903"/>
              <a:ext cx="4946508" cy="3580045"/>
            </a:xfrm>
            <a:custGeom>
              <a:avLst/>
              <a:gdLst>
                <a:gd name="connsiteX0" fmla="*/ 4933243 w 5408442"/>
                <a:gd name="connsiteY0" fmla="*/ 3642089 h 3772718"/>
                <a:gd name="connsiteX1" fmla="*/ 3801129 w 5408442"/>
                <a:gd name="connsiteY1" fmla="*/ 3467918 h 3772718"/>
                <a:gd name="connsiteX2" fmla="*/ 3115329 w 5408442"/>
                <a:gd name="connsiteY2" fmla="*/ 3293746 h 3772718"/>
                <a:gd name="connsiteX3" fmla="*/ 2658129 w 5408442"/>
                <a:gd name="connsiteY3" fmla="*/ 3119575 h 3772718"/>
                <a:gd name="connsiteX4" fmla="*/ 2298900 w 5408442"/>
                <a:gd name="connsiteY4" fmla="*/ 2934518 h 3772718"/>
                <a:gd name="connsiteX5" fmla="*/ 1994100 w 5408442"/>
                <a:gd name="connsiteY5" fmla="*/ 2738575 h 3772718"/>
                <a:gd name="connsiteX6" fmla="*/ 1765500 w 5408442"/>
                <a:gd name="connsiteY6" fmla="*/ 2564404 h 3772718"/>
                <a:gd name="connsiteX7" fmla="*/ 1558672 w 5408442"/>
                <a:gd name="connsiteY7" fmla="*/ 2379346 h 3772718"/>
                <a:gd name="connsiteX8" fmla="*/ 1351843 w 5408442"/>
                <a:gd name="connsiteY8" fmla="*/ 2205175 h 3772718"/>
                <a:gd name="connsiteX9" fmla="*/ 1166786 w 5408442"/>
                <a:gd name="connsiteY9" fmla="*/ 2009232 h 3772718"/>
                <a:gd name="connsiteX10" fmla="*/ 1025272 w 5408442"/>
                <a:gd name="connsiteY10" fmla="*/ 1802404 h 3772718"/>
                <a:gd name="connsiteX11" fmla="*/ 883757 w 5408442"/>
                <a:gd name="connsiteY11" fmla="*/ 1617346 h 3772718"/>
                <a:gd name="connsiteX12" fmla="*/ 731357 w 5408442"/>
                <a:gd name="connsiteY12" fmla="*/ 1454061 h 3772718"/>
                <a:gd name="connsiteX13" fmla="*/ 611615 w 5408442"/>
                <a:gd name="connsiteY13" fmla="*/ 1247232 h 3772718"/>
                <a:gd name="connsiteX14" fmla="*/ 502757 w 5408442"/>
                <a:gd name="connsiteY14" fmla="*/ 1083946 h 3772718"/>
                <a:gd name="connsiteX15" fmla="*/ 34672 w 5408442"/>
                <a:gd name="connsiteY15" fmla="*/ 147775 h 3772718"/>
                <a:gd name="connsiteX16" fmla="*/ 34672 w 5408442"/>
                <a:gd name="connsiteY16" fmla="*/ 223975 h 3772718"/>
                <a:gd name="connsiteX17" fmla="*/ 34672 w 5408442"/>
                <a:gd name="connsiteY17" fmla="*/ 267518 h 3772718"/>
                <a:gd name="connsiteX18" fmla="*/ 45557 w 5408442"/>
                <a:gd name="connsiteY18" fmla="*/ 3740061 h 3772718"/>
                <a:gd name="connsiteX19" fmla="*/ 45557 w 5408442"/>
                <a:gd name="connsiteY19" fmla="*/ 3740061 h 3772718"/>
                <a:gd name="connsiteX20" fmla="*/ 4944129 w 5408442"/>
                <a:gd name="connsiteY20" fmla="*/ 3761832 h 3772718"/>
                <a:gd name="connsiteX21" fmla="*/ 4922357 w 5408442"/>
                <a:gd name="connsiteY21" fmla="*/ 3772718 h 3772718"/>
                <a:gd name="connsiteX0" fmla="*/ 4933650 w 5408849"/>
                <a:gd name="connsiteY0" fmla="*/ 3682297 h 3812926"/>
                <a:gd name="connsiteX1" fmla="*/ 3801536 w 5408849"/>
                <a:gd name="connsiteY1" fmla="*/ 3508126 h 3812926"/>
                <a:gd name="connsiteX2" fmla="*/ 3115736 w 5408849"/>
                <a:gd name="connsiteY2" fmla="*/ 3333954 h 3812926"/>
                <a:gd name="connsiteX3" fmla="*/ 2658536 w 5408849"/>
                <a:gd name="connsiteY3" fmla="*/ 3159783 h 3812926"/>
                <a:gd name="connsiteX4" fmla="*/ 2299307 w 5408849"/>
                <a:gd name="connsiteY4" fmla="*/ 2974726 h 3812926"/>
                <a:gd name="connsiteX5" fmla="*/ 1994507 w 5408849"/>
                <a:gd name="connsiteY5" fmla="*/ 2778783 h 3812926"/>
                <a:gd name="connsiteX6" fmla="*/ 1765907 w 5408849"/>
                <a:gd name="connsiteY6" fmla="*/ 2604612 h 3812926"/>
                <a:gd name="connsiteX7" fmla="*/ 1559079 w 5408849"/>
                <a:gd name="connsiteY7" fmla="*/ 2419554 h 3812926"/>
                <a:gd name="connsiteX8" fmla="*/ 1352250 w 5408849"/>
                <a:gd name="connsiteY8" fmla="*/ 2245383 h 3812926"/>
                <a:gd name="connsiteX9" fmla="*/ 1167193 w 5408849"/>
                <a:gd name="connsiteY9" fmla="*/ 2049440 h 3812926"/>
                <a:gd name="connsiteX10" fmla="*/ 1025679 w 5408849"/>
                <a:gd name="connsiteY10" fmla="*/ 1842612 h 3812926"/>
                <a:gd name="connsiteX11" fmla="*/ 884164 w 5408849"/>
                <a:gd name="connsiteY11" fmla="*/ 1657554 h 3812926"/>
                <a:gd name="connsiteX12" fmla="*/ 731764 w 5408849"/>
                <a:gd name="connsiteY12" fmla="*/ 1494269 h 3812926"/>
                <a:gd name="connsiteX13" fmla="*/ 612022 w 5408849"/>
                <a:gd name="connsiteY13" fmla="*/ 1287440 h 3812926"/>
                <a:gd name="connsiteX14" fmla="*/ 503164 w 5408849"/>
                <a:gd name="connsiteY14" fmla="*/ 1124154 h 3812926"/>
                <a:gd name="connsiteX15" fmla="*/ 35079 w 5408849"/>
                <a:gd name="connsiteY15" fmla="*/ 264183 h 3812926"/>
                <a:gd name="connsiteX16" fmla="*/ 35079 w 5408849"/>
                <a:gd name="connsiteY16" fmla="*/ 307726 h 3812926"/>
                <a:gd name="connsiteX17" fmla="*/ 45964 w 5408849"/>
                <a:gd name="connsiteY17" fmla="*/ 3780269 h 3812926"/>
                <a:gd name="connsiteX18" fmla="*/ 45964 w 5408849"/>
                <a:gd name="connsiteY18" fmla="*/ 3780269 h 3812926"/>
                <a:gd name="connsiteX19" fmla="*/ 4944536 w 5408849"/>
                <a:gd name="connsiteY19" fmla="*/ 3802040 h 3812926"/>
                <a:gd name="connsiteX20" fmla="*/ 4922764 w 5408849"/>
                <a:gd name="connsiteY20" fmla="*/ 3812926 h 3812926"/>
                <a:gd name="connsiteX0" fmla="*/ 4929830 w 5405029"/>
                <a:gd name="connsiteY0" fmla="*/ 3479147 h 3609776"/>
                <a:gd name="connsiteX1" fmla="*/ 3797716 w 5405029"/>
                <a:gd name="connsiteY1" fmla="*/ 3304976 h 3609776"/>
                <a:gd name="connsiteX2" fmla="*/ 3111916 w 5405029"/>
                <a:gd name="connsiteY2" fmla="*/ 3130804 h 3609776"/>
                <a:gd name="connsiteX3" fmla="*/ 2654716 w 5405029"/>
                <a:gd name="connsiteY3" fmla="*/ 2956633 h 3609776"/>
                <a:gd name="connsiteX4" fmla="*/ 2295487 w 5405029"/>
                <a:gd name="connsiteY4" fmla="*/ 2771576 h 3609776"/>
                <a:gd name="connsiteX5" fmla="*/ 1990687 w 5405029"/>
                <a:gd name="connsiteY5" fmla="*/ 2575633 h 3609776"/>
                <a:gd name="connsiteX6" fmla="*/ 1762087 w 5405029"/>
                <a:gd name="connsiteY6" fmla="*/ 2401462 h 3609776"/>
                <a:gd name="connsiteX7" fmla="*/ 1555259 w 5405029"/>
                <a:gd name="connsiteY7" fmla="*/ 2216404 h 3609776"/>
                <a:gd name="connsiteX8" fmla="*/ 1348430 w 5405029"/>
                <a:gd name="connsiteY8" fmla="*/ 2042233 h 3609776"/>
                <a:gd name="connsiteX9" fmla="*/ 1163373 w 5405029"/>
                <a:gd name="connsiteY9" fmla="*/ 1846290 h 3609776"/>
                <a:gd name="connsiteX10" fmla="*/ 1021859 w 5405029"/>
                <a:gd name="connsiteY10" fmla="*/ 1639462 h 3609776"/>
                <a:gd name="connsiteX11" fmla="*/ 880344 w 5405029"/>
                <a:gd name="connsiteY11" fmla="*/ 1454404 h 3609776"/>
                <a:gd name="connsiteX12" fmla="*/ 727944 w 5405029"/>
                <a:gd name="connsiteY12" fmla="*/ 1291119 h 3609776"/>
                <a:gd name="connsiteX13" fmla="*/ 608202 w 5405029"/>
                <a:gd name="connsiteY13" fmla="*/ 1084290 h 3609776"/>
                <a:gd name="connsiteX14" fmla="*/ 499344 w 5405029"/>
                <a:gd name="connsiteY14" fmla="*/ 921004 h 3609776"/>
                <a:gd name="connsiteX15" fmla="*/ 31259 w 5405029"/>
                <a:gd name="connsiteY15" fmla="*/ 104576 h 3609776"/>
                <a:gd name="connsiteX16" fmla="*/ 42144 w 5405029"/>
                <a:gd name="connsiteY16" fmla="*/ 3577119 h 3609776"/>
                <a:gd name="connsiteX17" fmla="*/ 42144 w 5405029"/>
                <a:gd name="connsiteY17" fmla="*/ 3577119 h 3609776"/>
                <a:gd name="connsiteX18" fmla="*/ 4940716 w 5405029"/>
                <a:gd name="connsiteY18" fmla="*/ 3598890 h 3609776"/>
                <a:gd name="connsiteX19" fmla="*/ 4918944 w 5405029"/>
                <a:gd name="connsiteY19" fmla="*/ 3609776 h 3609776"/>
                <a:gd name="connsiteX0" fmla="*/ 4929830 w 5405029"/>
                <a:gd name="connsiteY0" fmla="*/ 3374571 h 3505200"/>
                <a:gd name="connsiteX1" fmla="*/ 3797716 w 5405029"/>
                <a:gd name="connsiteY1" fmla="*/ 3200400 h 3505200"/>
                <a:gd name="connsiteX2" fmla="*/ 3111916 w 5405029"/>
                <a:gd name="connsiteY2" fmla="*/ 3026228 h 3505200"/>
                <a:gd name="connsiteX3" fmla="*/ 2654716 w 5405029"/>
                <a:gd name="connsiteY3" fmla="*/ 2852057 h 3505200"/>
                <a:gd name="connsiteX4" fmla="*/ 2295487 w 5405029"/>
                <a:gd name="connsiteY4" fmla="*/ 2667000 h 3505200"/>
                <a:gd name="connsiteX5" fmla="*/ 1990687 w 5405029"/>
                <a:gd name="connsiteY5" fmla="*/ 2471057 h 3505200"/>
                <a:gd name="connsiteX6" fmla="*/ 1762087 w 5405029"/>
                <a:gd name="connsiteY6" fmla="*/ 2296886 h 3505200"/>
                <a:gd name="connsiteX7" fmla="*/ 1555259 w 5405029"/>
                <a:gd name="connsiteY7" fmla="*/ 2111828 h 3505200"/>
                <a:gd name="connsiteX8" fmla="*/ 1348430 w 5405029"/>
                <a:gd name="connsiteY8" fmla="*/ 1937657 h 3505200"/>
                <a:gd name="connsiteX9" fmla="*/ 1163373 w 5405029"/>
                <a:gd name="connsiteY9" fmla="*/ 1741714 h 3505200"/>
                <a:gd name="connsiteX10" fmla="*/ 1021859 w 5405029"/>
                <a:gd name="connsiteY10" fmla="*/ 1534886 h 3505200"/>
                <a:gd name="connsiteX11" fmla="*/ 880344 w 5405029"/>
                <a:gd name="connsiteY11" fmla="*/ 1349828 h 3505200"/>
                <a:gd name="connsiteX12" fmla="*/ 727944 w 5405029"/>
                <a:gd name="connsiteY12" fmla="*/ 1186543 h 3505200"/>
                <a:gd name="connsiteX13" fmla="*/ 608202 w 5405029"/>
                <a:gd name="connsiteY13" fmla="*/ 979714 h 3505200"/>
                <a:gd name="connsiteX14" fmla="*/ 499344 w 5405029"/>
                <a:gd name="connsiteY14" fmla="*/ 816428 h 3505200"/>
                <a:gd name="connsiteX15" fmla="*/ 31259 w 5405029"/>
                <a:gd name="connsiteY15" fmla="*/ 0 h 3505200"/>
                <a:gd name="connsiteX16" fmla="*/ 42144 w 5405029"/>
                <a:gd name="connsiteY16" fmla="*/ 3472543 h 3505200"/>
                <a:gd name="connsiteX17" fmla="*/ 42144 w 5405029"/>
                <a:gd name="connsiteY17" fmla="*/ 3472543 h 3505200"/>
                <a:gd name="connsiteX18" fmla="*/ 4940716 w 5405029"/>
                <a:gd name="connsiteY18" fmla="*/ 3494314 h 3505200"/>
                <a:gd name="connsiteX19" fmla="*/ 4918944 w 5405029"/>
                <a:gd name="connsiteY19" fmla="*/ 3505200 h 3505200"/>
                <a:gd name="connsiteX0" fmla="*/ 4898571 w 5373770"/>
                <a:gd name="connsiteY0" fmla="*/ 3374571 h 3505200"/>
                <a:gd name="connsiteX1" fmla="*/ 3766457 w 5373770"/>
                <a:gd name="connsiteY1" fmla="*/ 3200400 h 3505200"/>
                <a:gd name="connsiteX2" fmla="*/ 3080657 w 5373770"/>
                <a:gd name="connsiteY2" fmla="*/ 3026228 h 3505200"/>
                <a:gd name="connsiteX3" fmla="*/ 2623457 w 5373770"/>
                <a:gd name="connsiteY3" fmla="*/ 2852057 h 3505200"/>
                <a:gd name="connsiteX4" fmla="*/ 2264228 w 5373770"/>
                <a:gd name="connsiteY4" fmla="*/ 2667000 h 3505200"/>
                <a:gd name="connsiteX5" fmla="*/ 1959428 w 5373770"/>
                <a:gd name="connsiteY5" fmla="*/ 2471057 h 3505200"/>
                <a:gd name="connsiteX6" fmla="*/ 1730828 w 5373770"/>
                <a:gd name="connsiteY6" fmla="*/ 2296886 h 3505200"/>
                <a:gd name="connsiteX7" fmla="*/ 1524000 w 5373770"/>
                <a:gd name="connsiteY7" fmla="*/ 2111828 h 3505200"/>
                <a:gd name="connsiteX8" fmla="*/ 1317171 w 5373770"/>
                <a:gd name="connsiteY8" fmla="*/ 1937657 h 3505200"/>
                <a:gd name="connsiteX9" fmla="*/ 1132114 w 5373770"/>
                <a:gd name="connsiteY9" fmla="*/ 1741714 h 3505200"/>
                <a:gd name="connsiteX10" fmla="*/ 990600 w 5373770"/>
                <a:gd name="connsiteY10" fmla="*/ 1534886 h 3505200"/>
                <a:gd name="connsiteX11" fmla="*/ 849085 w 5373770"/>
                <a:gd name="connsiteY11" fmla="*/ 1349828 h 3505200"/>
                <a:gd name="connsiteX12" fmla="*/ 696685 w 5373770"/>
                <a:gd name="connsiteY12" fmla="*/ 1186543 h 3505200"/>
                <a:gd name="connsiteX13" fmla="*/ 576943 w 5373770"/>
                <a:gd name="connsiteY13" fmla="*/ 979714 h 3505200"/>
                <a:gd name="connsiteX14" fmla="*/ 468085 w 5373770"/>
                <a:gd name="connsiteY14" fmla="*/ 816428 h 3505200"/>
                <a:gd name="connsiteX15" fmla="*/ 0 w 5373770"/>
                <a:gd name="connsiteY15" fmla="*/ 0 h 3505200"/>
                <a:gd name="connsiteX16" fmla="*/ 10885 w 5373770"/>
                <a:gd name="connsiteY16" fmla="*/ 3472543 h 3505200"/>
                <a:gd name="connsiteX17" fmla="*/ 10885 w 5373770"/>
                <a:gd name="connsiteY17" fmla="*/ 3472543 h 3505200"/>
                <a:gd name="connsiteX18" fmla="*/ 4909457 w 5373770"/>
                <a:gd name="connsiteY18" fmla="*/ 3494314 h 3505200"/>
                <a:gd name="connsiteX19" fmla="*/ 4887685 w 5373770"/>
                <a:gd name="connsiteY19" fmla="*/ 3505200 h 3505200"/>
                <a:gd name="connsiteX0" fmla="*/ 4955450 w 5430649"/>
                <a:gd name="connsiteY0" fmla="*/ 3395690 h 3526319"/>
                <a:gd name="connsiteX1" fmla="*/ 3823336 w 5430649"/>
                <a:gd name="connsiteY1" fmla="*/ 3221519 h 3526319"/>
                <a:gd name="connsiteX2" fmla="*/ 3137536 w 5430649"/>
                <a:gd name="connsiteY2" fmla="*/ 3047347 h 3526319"/>
                <a:gd name="connsiteX3" fmla="*/ 2680336 w 5430649"/>
                <a:gd name="connsiteY3" fmla="*/ 2873176 h 3526319"/>
                <a:gd name="connsiteX4" fmla="*/ 2321107 w 5430649"/>
                <a:gd name="connsiteY4" fmla="*/ 2688119 h 3526319"/>
                <a:gd name="connsiteX5" fmla="*/ 2016307 w 5430649"/>
                <a:gd name="connsiteY5" fmla="*/ 2492176 h 3526319"/>
                <a:gd name="connsiteX6" fmla="*/ 1787707 w 5430649"/>
                <a:gd name="connsiteY6" fmla="*/ 2318005 h 3526319"/>
                <a:gd name="connsiteX7" fmla="*/ 1580879 w 5430649"/>
                <a:gd name="connsiteY7" fmla="*/ 2132947 h 3526319"/>
                <a:gd name="connsiteX8" fmla="*/ 1374050 w 5430649"/>
                <a:gd name="connsiteY8" fmla="*/ 1958776 h 3526319"/>
                <a:gd name="connsiteX9" fmla="*/ 1188993 w 5430649"/>
                <a:gd name="connsiteY9" fmla="*/ 1762833 h 3526319"/>
                <a:gd name="connsiteX10" fmla="*/ 1047479 w 5430649"/>
                <a:gd name="connsiteY10" fmla="*/ 1556005 h 3526319"/>
                <a:gd name="connsiteX11" fmla="*/ 905964 w 5430649"/>
                <a:gd name="connsiteY11" fmla="*/ 1370947 h 3526319"/>
                <a:gd name="connsiteX12" fmla="*/ 753564 w 5430649"/>
                <a:gd name="connsiteY12" fmla="*/ 1207662 h 3526319"/>
                <a:gd name="connsiteX13" fmla="*/ 633822 w 5430649"/>
                <a:gd name="connsiteY13" fmla="*/ 1000833 h 3526319"/>
                <a:gd name="connsiteX14" fmla="*/ 524964 w 5430649"/>
                <a:gd name="connsiteY14" fmla="*/ 837547 h 3526319"/>
                <a:gd name="connsiteX15" fmla="*/ 56879 w 5430649"/>
                <a:gd name="connsiteY15" fmla="*/ 21119 h 3526319"/>
                <a:gd name="connsiteX16" fmla="*/ 67764 w 5430649"/>
                <a:gd name="connsiteY16" fmla="*/ 3493662 h 3526319"/>
                <a:gd name="connsiteX17" fmla="*/ 67764 w 5430649"/>
                <a:gd name="connsiteY17" fmla="*/ 3493662 h 3526319"/>
                <a:gd name="connsiteX18" fmla="*/ 4966336 w 5430649"/>
                <a:gd name="connsiteY18" fmla="*/ 3515433 h 3526319"/>
                <a:gd name="connsiteX19" fmla="*/ 4944564 w 5430649"/>
                <a:gd name="connsiteY19" fmla="*/ 3526319 h 3526319"/>
                <a:gd name="connsiteX0" fmla="*/ 4898571 w 5373770"/>
                <a:gd name="connsiteY0" fmla="*/ 3374571 h 3505200"/>
                <a:gd name="connsiteX1" fmla="*/ 3766457 w 5373770"/>
                <a:gd name="connsiteY1" fmla="*/ 3200400 h 3505200"/>
                <a:gd name="connsiteX2" fmla="*/ 3080657 w 5373770"/>
                <a:gd name="connsiteY2" fmla="*/ 3026228 h 3505200"/>
                <a:gd name="connsiteX3" fmla="*/ 2623457 w 5373770"/>
                <a:gd name="connsiteY3" fmla="*/ 2852057 h 3505200"/>
                <a:gd name="connsiteX4" fmla="*/ 2264228 w 5373770"/>
                <a:gd name="connsiteY4" fmla="*/ 2667000 h 3505200"/>
                <a:gd name="connsiteX5" fmla="*/ 1959428 w 5373770"/>
                <a:gd name="connsiteY5" fmla="*/ 2471057 h 3505200"/>
                <a:gd name="connsiteX6" fmla="*/ 1730828 w 5373770"/>
                <a:gd name="connsiteY6" fmla="*/ 2296886 h 3505200"/>
                <a:gd name="connsiteX7" fmla="*/ 1524000 w 5373770"/>
                <a:gd name="connsiteY7" fmla="*/ 2111828 h 3505200"/>
                <a:gd name="connsiteX8" fmla="*/ 1317171 w 5373770"/>
                <a:gd name="connsiteY8" fmla="*/ 1937657 h 3505200"/>
                <a:gd name="connsiteX9" fmla="*/ 1132114 w 5373770"/>
                <a:gd name="connsiteY9" fmla="*/ 1741714 h 3505200"/>
                <a:gd name="connsiteX10" fmla="*/ 990600 w 5373770"/>
                <a:gd name="connsiteY10" fmla="*/ 1534886 h 3505200"/>
                <a:gd name="connsiteX11" fmla="*/ 849085 w 5373770"/>
                <a:gd name="connsiteY11" fmla="*/ 1349828 h 3505200"/>
                <a:gd name="connsiteX12" fmla="*/ 696685 w 5373770"/>
                <a:gd name="connsiteY12" fmla="*/ 1186543 h 3505200"/>
                <a:gd name="connsiteX13" fmla="*/ 576943 w 5373770"/>
                <a:gd name="connsiteY13" fmla="*/ 979714 h 3505200"/>
                <a:gd name="connsiteX14" fmla="*/ 468085 w 5373770"/>
                <a:gd name="connsiteY14" fmla="*/ 816428 h 3505200"/>
                <a:gd name="connsiteX15" fmla="*/ 0 w 5373770"/>
                <a:gd name="connsiteY15" fmla="*/ 0 h 3505200"/>
                <a:gd name="connsiteX16" fmla="*/ 10885 w 5373770"/>
                <a:gd name="connsiteY16" fmla="*/ 3472543 h 3505200"/>
                <a:gd name="connsiteX17" fmla="*/ 10885 w 5373770"/>
                <a:gd name="connsiteY17" fmla="*/ 3472543 h 3505200"/>
                <a:gd name="connsiteX18" fmla="*/ 4909457 w 5373770"/>
                <a:gd name="connsiteY18" fmla="*/ 3494314 h 3505200"/>
                <a:gd name="connsiteX19" fmla="*/ 4887685 w 5373770"/>
                <a:gd name="connsiteY19" fmla="*/ 3505200 h 3505200"/>
                <a:gd name="connsiteX0" fmla="*/ 4898571 w 4898571"/>
                <a:gd name="connsiteY0" fmla="*/ 3374571 h 3505200"/>
                <a:gd name="connsiteX1" fmla="*/ 3766457 w 4898571"/>
                <a:gd name="connsiteY1" fmla="*/ 3200400 h 3505200"/>
                <a:gd name="connsiteX2" fmla="*/ 3080657 w 4898571"/>
                <a:gd name="connsiteY2" fmla="*/ 3026228 h 3505200"/>
                <a:gd name="connsiteX3" fmla="*/ 2623457 w 4898571"/>
                <a:gd name="connsiteY3" fmla="*/ 2852057 h 3505200"/>
                <a:gd name="connsiteX4" fmla="*/ 2264228 w 4898571"/>
                <a:gd name="connsiteY4" fmla="*/ 2667000 h 3505200"/>
                <a:gd name="connsiteX5" fmla="*/ 1959428 w 4898571"/>
                <a:gd name="connsiteY5" fmla="*/ 2471057 h 3505200"/>
                <a:gd name="connsiteX6" fmla="*/ 1730828 w 4898571"/>
                <a:gd name="connsiteY6" fmla="*/ 2296886 h 3505200"/>
                <a:gd name="connsiteX7" fmla="*/ 1524000 w 4898571"/>
                <a:gd name="connsiteY7" fmla="*/ 2111828 h 3505200"/>
                <a:gd name="connsiteX8" fmla="*/ 1317171 w 4898571"/>
                <a:gd name="connsiteY8" fmla="*/ 1937657 h 3505200"/>
                <a:gd name="connsiteX9" fmla="*/ 1132114 w 4898571"/>
                <a:gd name="connsiteY9" fmla="*/ 1741714 h 3505200"/>
                <a:gd name="connsiteX10" fmla="*/ 990600 w 4898571"/>
                <a:gd name="connsiteY10" fmla="*/ 1534886 h 3505200"/>
                <a:gd name="connsiteX11" fmla="*/ 849085 w 4898571"/>
                <a:gd name="connsiteY11" fmla="*/ 1349828 h 3505200"/>
                <a:gd name="connsiteX12" fmla="*/ 696685 w 4898571"/>
                <a:gd name="connsiteY12" fmla="*/ 1186543 h 3505200"/>
                <a:gd name="connsiteX13" fmla="*/ 576943 w 4898571"/>
                <a:gd name="connsiteY13" fmla="*/ 979714 h 3505200"/>
                <a:gd name="connsiteX14" fmla="*/ 468085 w 4898571"/>
                <a:gd name="connsiteY14" fmla="*/ 816428 h 3505200"/>
                <a:gd name="connsiteX15" fmla="*/ 0 w 4898571"/>
                <a:gd name="connsiteY15" fmla="*/ 0 h 3505200"/>
                <a:gd name="connsiteX16" fmla="*/ 10885 w 4898571"/>
                <a:gd name="connsiteY16" fmla="*/ 3472543 h 3505200"/>
                <a:gd name="connsiteX17" fmla="*/ 10885 w 4898571"/>
                <a:gd name="connsiteY17" fmla="*/ 3472543 h 3505200"/>
                <a:gd name="connsiteX18" fmla="*/ 4887685 w 4898571"/>
                <a:gd name="connsiteY18" fmla="*/ 3505200 h 3505200"/>
                <a:gd name="connsiteX0" fmla="*/ 4898571 w 4936891"/>
                <a:gd name="connsiteY0" fmla="*/ 3374571 h 3477829"/>
                <a:gd name="connsiteX1" fmla="*/ 3766457 w 4936891"/>
                <a:gd name="connsiteY1" fmla="*/ 3200400 h 3477829"/>
                <a:gd name="connsiteX2" fmla="*/ 3080657 w 4936891"/>
                <a:gd name="connsiteY2" fmla="*/ 3026228 h 3477829"/>
                <a:gd name="connsiteX3" fmla="*/ 2623457 w 4936891"/>
                <a:gd name="connsiteY3" fmla="*/ 2852057 h 3477829"/>
                <a:gd name="connsiteX4" fmla="*/ 2264228 w 4936891"/>
                <a:gd name="connsiteY4" fmla="*/ 2667000 h 3477829"/>
                <a:gd name="connsiteX5" fmla="*/ 1959428 w 4936891"/>
                <a:gd name="connsiteY5" fmla="*/ 2471057 h 3477829"/>
                <a:gd name="connsiteX6" fmla="*/ 1730828 w 4936891"/>
                <a:gd name="connsiteY6" fmla="*/ 2296886 h 3477829"/>
                <a:gd name="connsiteX7" fmla="*/ 1524000 w 4936891"/>
                <a:gd name="connsiteY7" fmla="*/ 2111828 h 3477829"/>
                <a:gd name="connsiteX8" fmla="*/ 1317171 w 4936891"/>
                <a:gd name="connsiteY8" fmla="*/ 1937657 h 3477829"/>
                <a:gd name="connsiteX9" fmla="*/ 1132114 w 4936891"/>
                <a:gd name="connsiteY9" fmla="*/ 1741714 h 3477829"/>
                <a:gd name="connsiteX10" fmla="*/ 990600 w 4936891"/>
                <a:gd name="connsiteY10" fmla="*/ 1534886 h 3477829"/>
                <a:gd name="connsiteX11" fmla="*/ 849085 w 4936891"/>
                <a:gd name="connsiteY11" fmla="*/ 1349828 h 3477829"/>
                <a:gd name="connsiteX12" fmla="*/ 696685 w 4936891"/>
                <a:gd name="connsiteY12" fmla="*/ 1186543 h 3477829"/>
                <a:gd name="connsiteX13" fmla="*/ 576943 w 4936891"/>
                <a:gd name="connsiteY13" fmla="*/ 979714 h 3477829"/>
                <a:gd name="connsiteX14" fmla="*/ 468085 w 4936891"/>
                <a:gd name="connsiteY14" fmla="*/ 816428 h 3477829"/>
                <a:gd name="connsiteX15" fmla="*/ 0 w 4936891"/>
                <a:gd name="connsiteY15" fmla="*/ 0 h 3477829"/>
                <a:gd name="connsiteX16" fmla="*/ 10885 w 4936891"/>
                <a:gd name="connsiteY16" fmla="*/ 3472543 h 3477829"/>
                <a:gd name="connsiteX17" fmla="*/ 10885 w 4936891"/>
                <a:gd name="connsiteY17" fmla="*/ 3472543 h 3477829"/>
                <a:gd name="connsiteX18" fmla="*/ 4936891 w 4936891"/>
                <a:gd name="connsiteY18" fmla="*/ 3477829 h 3477829"/>
                <a:gd name="connsiteX0" fmla="*/ 4927274 w 4936891"/>
                <a:gd name="connsiteY0" fmla="*/ 3382391 h 3477829"/>
                <a:gd name="connsiteX1" fmla="*/ 3766457 w 4936891"/>
                <a:gd name="connsiteY1" fmla="*/ 3200400 h 3477829"/>
                <a:gd name="connsiteX2" fmla="*/ 3080657 w 4936891"/>
                <a:gd name="connsiteY2" fmla="*/ 3026228 h 3477829"/>
                <a:gd name="connsiteX3" fmla="*/ 2623457 w 4936891"/>
                <a:gd name="connsiteY3" fmla="*/ 2852057 h 3477829"/>
                <a:gd name="connsiteX4" fmla="*/ 2264228 w 4936891"/>
                <a:gd name="connsiteY4" fmla="*/ 2667000 h 3477829"/>
                <a:gd name="connsiteX5" fmla="*/ 1959428 w 4936891"/>
                <a:gd name="connsiteY5" fmla="*/ 2471057 h 3477829"/>
                <a:gd name="connsiteX6" fmla="*/ 1730828 w 4936891"/>
                <a:gd name="connsiteY6" fmla="*/ 2296886 h 3477829"/>
                <a:gd name="connsiteX7" fmla="*/ 1524000 w 4936891"/>
                <a:gd name="connsiteY7" fmla="*/ 2111828 h 3477829"/>
                <a:gd name="connsiteX8" fmla="*/ 1317171 w 4936891"/>
                <a:gd name="connsiteY8" fmla="*/ 1937657 h 3477829"/>
                <a:gd name="connsiteX9" fmla="*/ 1132114 w 4936891"/>
                <a:gd name="connsiteY9" fmla="*/ 1741714 h 3477829"/>
                <a:gd name="connsiteX10" fmla="*/ 990600 w 4936891"/>
                <a:gd name="connsiteY10" fmla="*/ 1534886 h 3477829"/>
                <a:gd name="connsiteX11" fmla="*/ 849085 w 4936891"/>
                <a:gd name="connsiteY11" fmla="*/ 1349828 h 3477829"/>
                <a:gd name="connsiteX12" fmla="*/ 696685 w 4936891"/>
                <a:gd name="connsiteY12" fmla="*/ 1186543 h 3477829"/>
                <a:gd name="connsiteX13" fmla="*/ 576943 w 4936891"/>
                <a:gd name="connsiteY13" fmla="*/ 979714 h 3477829"/>
                <a:gd name="connsiteX14" fmla="*/ 468085 w 4936891"/>
                <a:gd name="connsiteY14" fmla="*/ 816428 h 3477829"/>
                <a:gd name="connsiteX15" fmla="*/ 0 w 4936891"/>
                <a:gd name="connsiteY15" fmla="*/ 0 h 3477829"/>
                <a:gd name="connsiteX16" fmla="*/ 10885 w 4936891"/>
                <a:gd name="connsiteY16" fmla="*/ 3472543 h 3477829"/>
                <a:gd name="connsiteX17" fmla="*/ 10885 w 4936891"/>
                <a:gd name="connsiteY17" fmla="*/ 3472543 h 3477829"/>
                <a:gd name="connsiteX18" fmla="*/ 4936891 w 4936891"/>
                <a:gd name="connsiteY18" fmla="*/ 3477829 h 3477829"/>
                <a:gd name="connsiteX0" fmla="*/ 4927274 w 4927274"/>
                <a:gd name="connsiteY0" fmla="*/ 3382391 h 3575583"/>
                <a:gd name="connsiteX1" fmla="*/ 3766457 w 4927274"/>
                <a:gd name="connsiteY1" fmla="*/ 3200400 h 3575583"/>
                <a:gd name="connsiteX2" fmla="*/ 3080657 w 4927274"/>
                <a:gd name="connsiteY2" fmla="*/ 3026228 h 3575583"/>
                <a:gd name="connsiteX3" fmla="*/ 2623457 w 4927274"/>
                <a:gd name="connsiteY3" fmla="*/ 2852057 h 3575583"/>
                <a:gd name="connsiteX4" fmla="*/ 2264228 w 4927274"/>
                <a:gd name="connsiteY4" fmla="*/ 2667000 h 3575583"/>
                <a:gd name="connsiteX5" fmla="*/ 1959428 w 4927274"/>
                <a:gd name="connsiteY5" fmla="*/ 2471057 h 3575583"/>
                <a:gd name="connsiteX6" fmla="*/ 1730828 w 4927274"/>
                <a:gd name="connsiteY6" fmla="*/ 2296886 h 3575583"/>
                <a:gd name="connsiteX7" fmla="*/ 1524000 w 4927274"/>
                <a:gd name="connsiteY7" fmla="*/ 2111828 h 3575583"/>
                <a:gd name="connsiteX8" fmla="*/ 1317171 w 4927274"/>
                <a:gd name="connsiteY8" fmla="*/ 1937657 h 3575583"/>
                <a:gd name="connsiteX9" fmla="*/ 1132114 w 4927274"/>
                <a:gd name="connsiteY9" fmla="*/ 1741714 h 3575583"/>
                <a:gd name="connsiteX10" fmla="*/ 990600 w 4927274"/>
                <a:gd name="connsiteY10" fmla="*/ 1534886 h 3575583"/>
                <a:gd name="connsiteX11" fmla="*/ 849085 w 4927274"/>
                <a:gd name="connsiteY11" fmla="*/ 1349828 h 3575583"/>
                <a:gd name="connsiteX12" fmla="*/ 696685 w 4927274"/>
                <a:gd name="connsiteY12" fmla="*/ 1186543 h 3575583"/>
                <a:gd name="connsiteX13" fmla="*/ 576943 w 4927274"/>
                <a:gd name="connsiteY13" fmla="*/ 979714 h 3575583"/>
                <a:gd name="connsiteX14" fmla="*/ 468085 w 4927274"/>
                <a:gd name="connsiteY14" fmla="*/ 816428 h 3575583"/>
                <a:gd name="connsiteX15" fmla="*/ 0 w 4927274"/>
                <a:gd name="connsiteY15" fmla="*/ 0 h 3575583"/>
                <a:gd name="connsiteX16" fmla="*/ 10885 w 4927274"/>
                <a:gd name="connsiteY16" fmla="*/ 3472543 h 3575583"/>
                <a:gd name="connsiteX17" fmla="*/ 10885 w 4927274"/>
                <a:gd name="connsiteY17" fmla="*/ 3472543 h 3575583"/>
                <a:gd name="connsiteX18" fmla="*/ 4842581 w 4927274"/>
                <a:gd name="connsiteY18" fmla="*/ 3575583 h 3575583"/>
                <a:gd name="connsiteX0" fmla="*/ 4927274 w 4927274"/>
                <a:gd name="connsiteY0" fmla="*/ 3382391 h 3575583"/>
                <a:gd name="connsiteX1" fmla="*/ 3766457 w 4927274"/>
                <a:gd name="connsiteY1" fmla="*/ 3200400 h 3575583"/>
                <a:gd name="connsiteX2" fmla="*/ 3080657 w 4927274"/>
                <a:gd name="connsiteY2" fmla="*/ 3026228 h 3575583"/>
                <a:gd name="connsiteX3" fmla="*/ 2623457 w 4927274"/>
                <a:gd name="connsiteY3" fmla="*/ 2852057 h 3575583"/>
                <a:gd name="connsiteX4" fmla="*/ 2264228 w 4927274"/>
                <a:gd name="connsiteY4" fmla="*/ 2667000 h 3575583"/>
                <a:gd name="connsiteX5" fmla="*/ 1959428 w 4927274"/>
                <a:gd name="connsiteY5" fmla="*/ 2471057 h 3575583"/>
                <a:gd name="connsiteX6" fmla="*/ 1730828 w 4927274"/>
                <a:gd name="connsiteY6" fmla="*/ 2296886 h 3575583"/>
                <a:gd name="connsiteX7" fmla="*/ 1524000 w 4927274"/>
                <a:gd name="connsiteY7" fmla="*/ 2111828 h 3575583"/>
                <a:gd name="connsiteX8" fmla="*/ 1317171 w 4927274"/>
                <a:gd name="connsiteY8" fmla="*/ 1937657 h 3575583"/>
                <a:gd name="connsiteX9" fmla="*/ 1132114 w 4927274"/>
                <a:gd name="connsiteY9" fmla="*/ 1741714 h 3575583"/>
                <a:gd name="connsiteX10" fmla="*/ 990600 w 4927274"/>
                <a:gd name="connsiteY10" fmla="*/ 1534886 h 3575583"/>
                <a:gd name="connsiteX11" fmla="*/ 849085 w 4927274"/>
                <a:gd name="connsiteY11" fmla="*/ 1349828 h 3575583"/>
                <a:gd name="connsiteX12" fmla="*/ 696685 w 4927274"/>
                <a:gd name="connsiteY12" fmla="*/ 1186543 h 3575583"/>
                <a:gd name="connsiteX13" fmla="*/ 576943 w 4927274"/>
                <a:gd name="connsiteY13" fmla="*/ 979714 h 3575583"/>
                <a:gd name="connsiteX14" fmla="*/ 468085 w 4927274"/>
                <a:gd name="connsiteY14" fmla="*/ 816428 h 3575583"/>
                <a:gd name="connsiteX15" fmla="*/ 0 w 4927274"/>
                <a:gd name="connsiteY15" fmla="*/ 0 h 3575583"/>
                <a:gd name="connsiteX16" fmla="*/ 10885 w 4927274"/>
                <a:gd name="connsiteY16" fmla="*/ 3472543 h 3575583"/>
                <a:gd name="connsiteX17" fmla="*/ 10885 w 4927274"/>
                <a:gd name="connsiteY17" fmla="*/ 3472543 h 3575583"/>
                <a:gd name="connsiteX18" fmla="*/ 4842581 w 4927274"/>
                <a:gd name="connsiteY18" fmla="*/ 3575583 h 3575583"/>
                <a:gd name="connsiteX19" fmla="*/ 4927274 w 4927274"/>
                <a:gd name="connsiteY19" fmla="*/ 3382391 h 3575583"/>
                <a:gd name="connsiteX0" fmla="*/ 4927274 w 4932790"/>
                <a:gd name="connsiteY0" fmla="*/ 3382391 h 3473920"/>
                <a:gd name="connsiteX1" fmla="*/ 3766457 w 4932790"/>
                <a:gd name="connsiteY1" fmla="*/ 3200400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82391 h 3473920"/>
                <a:gd name="connsiteX0" fmla="*/ 4935475 w 4935475"/>
                <a:gd name="connsiteY0" fmla="*/ 3374570 h 3473920"/>
                <a:gd name="connsiteX1" fmla="*/ 3766457 w 4935475"/>
                <a:gd name="connsiteY1" fmla="*/ 3200400 h 3473920"/>
                <a:gd name="connsiteX2" fmla="*/ 3080657 w 4935475"/>
                <a:gd name="connsiteY2" fmla="*/ 3026228 h 3473920"/>
                <a:gd name="connsiteX3" fmla="*/ 2623457 w 4935475"/>
                <a:gd name="connsiteY3" fmla="*/ 2852057 h 3473920"/>
                <a:gd name="connsiteX4" fmla="*/ 2264228 w 4935475"/>
                <a:gd name="connsiteY4" fmla="*/ 2667000 h 3473920"/>
                <a:gd name="connsiteX5" fmla="*/ 1959428 w 4935475"/>
                <a:gd name="connsiteY5" fmla="*/ 2471057 h 3473920"/>
                <a:gd name="connsiteX6" fmla="*/ 1730828 w 4935475"/>
                <a:gd name="connsiteY6" fmla="*/ 2296886 h 3473920"/>
                <a:gd name="connsiteX7" fmla="*/ 1524000 w 4935475"/>
                <a:gd name="connsiteY7" fmla="*/ 2111828 h 3473920"/>
                <a:gd name="connsiteX8" fmla="*/ 1317171 w 4935475"/>
                <a:gd name="connsiteY8" fmla="*/ 1937657 h 3473920"/>
                <a:gd name="connsiteX9" fmla="*/ 1132114 w 4935475"/>
                <a:gd name="connsiteY9" fmla="*/ 1741714 h 3473920"/>
                <a:gd name="connsiteX10" fmla="*/ 990600 w 4935475"/>
                <a:gd name="connsiteY10" fmla="*/ 1534886 h 3473920"/>
                <a:gd name="connsiteX11" fmla="*/ 849085 w 4935475"/>
                <a:gd name="connsiteY11" fmla="*/ 1349828 h 3473920"/>
                <a:gd name="connsiteX12" fmla="*/ 696685 w 4935475"/>
                <a:gd name="connsiteY12" fmla="*/ 1186543 h 3473920"/>
                <a:gd name="connsiteX13" fmla="*/ 576943 w 4935475"/>
                <a:gd name="connsiteY13" fmla="*/ 979714 h 3473920"/>
                <a:gd name="connsiteX14" fmla="*/ 468085 w 4935475"/>
                <a:gd name="connsiteY14" fmla="*/ 816428 h 3473920"/>
                <a:gd name="connsiteX15" fmla="*/ 0 w 4935475"/>
                <a:gd name="connsiteY15" fmla="*/ 0 h 3473920"/>
                <a:gd name="connsiteX16" fmla="*/ 10885 w 4935475"/>
                <a:gd name="connsiteY16" fmla="*/ 3472543 h 3473920"/>
                <a:gd name="connsiteX17" fmla="*/ 10885 w 4935475"/>
                <a:gd name="connsiteY17" fmla="*/ 3472543 h 3473920"/>
                <a:gd name="connsiteX18" fmla="*/ 4932790 w 4935475"/>
                <a:gd name="connsiteY18" fmla="*/ 3473920 h 3473920"/>
                <a:gd name="connsiteX19" fmla="*/ 4935475 w 4935475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0400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0400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2357 w 4932790"/>
                <a:gd name="connsiteY1" fmla="*/ 3223861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70558 w 4932790"/>
                <a:gd name="connsiteY1" fmla="*/ 3216041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412061 w 4932790"/>
                <a:gd name="connsiteY3" fmla="*/ 2729184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987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56716 w 4932790"/>
                <a:gd name="connsiteY8" fmla="*/ 1776905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56716 w 4932790"/>
                <a:gd name="connsiteY8" fmla="*/ 1776905 h 3473920"/>
                <a:gd name="connsiteX9" fmla="*/ 970098 w 4932790"/>
                <a:gd name="connsiteY9" fmla="*/ 1554438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56716 w 4932790"/>
                <a:gd name="connsiteY8" fmla="*/ 1776905 h 3473920"/>
                <a:gd name="connsiteX9" fmla="*/ 970098 w 4932790"/>
                <a:gd name="connsiteY9" fmla="*/ 1554438 h 3473920"/>
                <a:gd name="connsiteX10" fmla="*/ 820382 w 4932790"/>
                <a:gd name="connsiteY10" fmla="*/ 1357649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56716 w 4932790"/>
                <a:gd name="connsiteY8" fmla="*/ 1776905 h 3473920"/>
                <a:gd name="connsiteX9" fmla="*/ 970098 w 4932790"/>
                <a:gd name="connsiteY9" fmla="*/ 1554438 h 3473920"/>
                <a:gd name="connsiteX10" fmla="*/ 820382 w 4932790"/>
                <a:gd name="connsiteY10" fmla="*/ 1357649 h 3473920"/>
                <a:gd name="connsiteX11" fmla="*/ 696685 w 4932790"/>
                <a:gd name="connsiteY11" fmla="*/ 1186543 h 3473920"/>
                <a:gd name="connsiteX12" fmla="*/ 556441 w 4932790"/>
                <a:gd name="connsiteY12" fmla="*/ 98362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58034 w 4963550"/>
                <a:gd name="connsiteY0" fmla="*/ 3478677 h 3578027"/>
                <a:gd name="connsiteX1" fmla="*/ 3797217 w 4963550"/>
                <a:gd name="connsiteY1" fmla="*/ 3312328 h 3578027"/>
                <a:gd name="connsiteX2" fmla="*/ 2646016 w 4963550"/>
                <a:gd name="connsiteY2" fmla="*/ 2960074 h 3578027"/>
                <a:gd name="connsiteX3" fmla="*/ 2299088 w 4963550"/>
                <a:gd name="connsiteY3" fmla="*/ 2759378 h 3578027"/>
                <a:gd name="connsiteX4" fmla="*/ 1990188 w 4963550"/>
                <a:gd name="connsiteY4" fmla="*/ 2575164 h 3578027"/>
                <a:gd name="connsiteX5" fmla="*/ 1753387 w 4963550"/>
                <a:gd name="connsiteY5" fmla="*/ 2404904 h 3578027"/>
                <a:gd name="connsiteX6" fmla="*/ 1542458 w 4963550"/>
                <a:gd name="connsiteY6" fmla="*/ 2219845 h 3578027"/>
                <a:gd name="connsiteX7" fmla="*/ 1347931 w 4963550"/>
                <a:gd name="connsiteY7" fmla="*/ 2041764 h 3578027"/>
                <a:gd name="connsiteX8" fmla="*/ 1187476 w 4963550"/>
                <a:gd name="connsiteY8" fmla="*/ 1881012 h 3578027"/>
                <a:gd name="connsiteX9" fmla="*/ 1000858 w 4963550"/>
                <a:gd name="connsiteY9" fmla="*/ 1658545 h 3578027"/>
                <a:gd name="connsiteX10" fmla="*/ 851142 w 4963550"/>
                <a:gd name="connsiteY10" fmla="*/ 1461756 h 3578027"/>
                <a:gd name="connsiteX11" fmla="*/ 727445 w 4963550"/>
                <a:gd name="connsiteY11" fmla="*/ 1290650 h 3578027"/>
                <a:gd name="connsiteX12" fmla="*/ 587201 w 4963550"/>
                <a:gd name="connsiteY12" fmla="*/ 1087731 h 3578027"/>
                <a:gd name="connsiteX13" fmla="*/ 482443 w 4963550"/>
                <a:gd name="connsiteY13" fmla="*/ 924444 h 3578027"/>
                <a:gd name="connsiteX14" fmla="*/ 30760 w 4963550"/>
                <a:gd name="connsiteY14" fmla="*/ 104107 h 3578027"/>
                <a:gd name="connsiteX15" fmla="*/ 41645 w 4963550"/>
                <a:gd name="connsiteY15" fmla="*/ 3576650 h 3578027"/>
                <a:gd name="connsiteX16" fmla="*/ 41645 w 4963550"/>
                <a:gd name="connsiteY16" fmla="*/ 3576650 h 3578027"/>
                <a:gd name="connsiteX17" fmla="*/ 4963550 w 4963550"/>
                <a:gd name="connsiteY17" fmla="*/ 3578027 h 3578027"/>
                <a:gd name="connsiteX18" fmla="*/ 4958034 w 4963550"/>
                <a:gd name="connsiteY18" fmla="*/ 3478677 h 3578027"/>
                <a:gd name="connsiteX0" fmla="*/ 4958034 w 4963550"/>
                <a:gd name="connsiteY0" fmla="*/ 3478677 h 3578027"/>
                <a:gd name="connsiteX1" fmla="*/ 3797217 w 4963550"/>
                <a:gd name="connsiteY1" fmla="*/ 3312328 h 3578027"/>
                <a:gd name="connsiteX2" fmla="*/ 2646016 w 4963550"/>
                <a:gd name="connsiteY2" fmla="*/ 2960074 h 3578027"/>
                <a:gd name="connsiteX3" fmla="*/ 2299088 w 4963550"/>
                <a:gd name="connsiteY3" fmla="*/ 2759378 h 3578027"/>
                <a:gd name="connsiteX4" fmla="*/ 1990188 w 4963550"/>
                <a:gd name="connsiteY4" fmla="*/ 2575164 h 3578027"/>
                <a:gd name="connsiteX5" fmla="*/ 1753387 w 4963550"/>
                <a:gd name="connsiteY5" fmla="*/ 2404904 h 3578027"/>
                <a:gd name="connsiteX6" fmla="*/ 1542458 w 4963550"/>
                <a:gd name="connsiteY6" fmla="*/ 2219845 h 3578027"/>
                <a:gd name="connsiteX7" fmla="*/ 1347931 w 4963550"/>
                <a:gd name="connsiteY7" fmla="*/ 2041764 h 3578027"/>
                <a:gd name="connsiteX8" fmla="*/ 1187476 w 4963550"/>
                <a:gd name="connsiteY8" fmla="*/ 1881012 h 3578027"/>
                <a:gd name="connsiteX9" fmla="*/ 1000858 w 4963550"/>
                <a:gd name="connsiteY9" fmla="*/ 1658545 h 3578027"/>
                <a:gd name="connsiteX10" fmla="*/ 851142 w 4963550"/>
                <a:gd name="connsiteY10" fmla="*/ 1461756 h 3578027"/>
                <a:gd name="connsiteX11" fmla="*/ 727445 w 4963550"/>
                <a:gd name="connsiteY11" fmla="*/ 1290650 h 3578027"/>
                <a:gd name="connsiteX12" fmla="*/ 587201 w 4963550"/>
                <a:gd name="connsiteY12" fmla="*/ 1087731 h 3578027"/>
                <a:gd name="connsiteX13" fmla="*/ 482443 w 4963550"/>
                <a:gd name="connsiteY13" fmla="*/ 924444 h 3578027"/>
                <a:gd name="connsiteX14" fmla="*/ 30760 w 4963550"/>
                <a:gd name="connsiteY14" fmla="*/ 104107 h 3578027"/>
                <a:gd name="connsiteX15" fmla="*/ 41645 w 4963550"/>
                <a:gd name="connsiteY15" fmla="*/ 3576650 h 3578027"/>
                <a:gd name="connsiteX16" fmla="*/ 41645 w 4963550"/>
                <a:gd name="connsiteY16" fmla="*/ 3576650 h 3578027"/>
                <a:gd name="connsiteX17" fmla="*/ 4963550 w 4963550"/>
                <a:gd name="connsiteY17" fmla="*/ 3578027 h 3578027"/>
                <a:gd name="connsiteX18" fmla="*/ 4958034 w 4963550"/>
                <a:gd name="connsiteY18" fmla="*/ 3478677 h 3578027"/>
                <a:gd name="connsiteX0" fmla="*/ 4958034 w 4963550"/>
                <a:gd name="connsiteY0" fmla="*/ 3374570 h 3473920"/>
                <a:gd name="connsiteX1" fmla="*/ 3797217 w 4963550"/>
                <a:gd name="connsiteY1" fmla="*/ 3208221 h 3473920"/>
                <a:gd name="connsiteX2" fmla="*/ 2646016 w 4963550"/>
                <a:gd name="connsiteY2" fmla="*/ 2855967 h 3473920"/>
                <a:gd name="connsiteX3" fmla="*/ 2299088 w 4963550"/>
                <a:gd name="connsiteY3" fmla="*/ 2655271 h 3473920"/>
                <a:gd name="connsiteX4" fmla="*/ 1990188 w 4963550"/>
                <a:gd name="connsiteY4" fmla="*/ 2471057 h 3473920"/>
                <a:gd name="connsiteX5" fmla="*/ 1753387 w 4963550"/>
                <a:gd name="connsiteY5" fmla="*/ 2300797 h 3473920"/>
                <a:gd name="connsiteX6" fmla="*/ 1542458 w 4963550"/>
                <a:gd name="connsiteY6" fmla="*/ 2115738 h 3473920"/>
                <a:gd name="connsiteX7" fmla="*/ 1347931 w 4963550"/>
                <a:gd name="connsiteY7" fmla="*/ 1937657 h 3473920"/>
                <a:gd name="connsiteX8" fmla="*/ 1187476 w 4963550"/>
                <a:gd name="connsiteY8" fmla="*/ 1776905 h 3473920"/>
                <a:gd name="connsiteX9" fmla="*/ 1000858 w 4963550"/>
                <a:gd name="connsiteY9" fmla="*/ 1554438 h 3473920"/>
                <a:gd name="connsiteX10" fmla="*/ 851142 w 4963550"/>
                <a:gd name="connsiteY10" fmla="*/ 1357649 h 3473920"/>
                <a:gd name="connsiteX11" fmla="*/ 727445 w 4963550"/>
                <a:gd name="connsiteY11" fmla="*/ 1186543 h 3473920"/>
                <a:gd name="connsiteX12" fmla="*/ 587201 w 4963550"/>
                <a:gd name="connsiteY12" fmla="*/ 983624 h 3473920"/>
                <a:gd name="connsiteX13" fmla="*/ 482443 w 4963550"/>
                <a:gd name="connsiteY13" fmla="*/ 820337 h 3473920"/>
                <a:gd name="connsiteX14" fmla="*/ 30760 w 4963550"/>
                <a:gd name="connsiteY14" fmla="*/ 0 h 3473920"/>
                <a:gd name="connsiteX15" fmla="*/ 41645 w 4963550"/>
                <a:gd name="connsiteY15" fmla="*/ 3472543 h 3473920"/>
                <a:gd name="connsiteX16" fmla="*/ 41645 w 4963550"/>
                <a:gd name="connsiteY16" fmla="*/ 3472543 h 3473920"/>
                <a:gd name="connsiteX17" fmla="*/ 4963550 w 4963550"/>
                <a:gd name="connsiteY17" fmla="*/ 3473920 h 3473920"/>
                <a:gd name="connsiteX18" fmla="*/ 4958034 w 4963550"/>
                <a:gd name="connsiteY18" fmla="*/ 3374570 h 3473920"/>
                <a:gd name="connsiteX0" fmla="*/ 4958034 w 4963550"/>
                <a:gd name="connsiteY0" fmla="*/ 3374570 h 3473920"/>
                <a:gd name="connsiteX1" fmla="*/ 3797217 w 4963550"/>
                <a:gd name="connsiteY1" fmla="*/ 3208221 h 3473920"/>
                <a:gd name="connsiteX2" fmla="*/ 2646016 w 4963550"/>
                <a:gd name="connsiteY2" fmla="*/ 2855967 h 3473920"/>
                <a:gd name="connsiteX3" fmla="*/ 2299088 w 4963550"/>
                <a:gd name="connsiteY3" fmla="*/ 2655271 h 3473920"/>
                <a:gd name="connsiteX4" fmla="*/ 1990188 w 4963550"/>
                <a:gd name="connsiteY4" fmla="*/ 2471057 h 3473920"/>
                <a:gd name="connsiteX5" fmla="*/ 1753387 w 4963550"/>
                <a:gd name="connsiteY5" fmla="*/ 2300797 h 3473920"/>
                <a:gd name="connsiteX6" fmla="*/ 1542458 w 4963550"/>
                <a:gd name="connsiteY6" fmla="*/ 2115738 h 3473920"/>
                <a:gd name="connsiteX7" fmla="*/ 1347931 w 4963550"/>
                <a:gd name="connsiteY7" fmla="*/ 1937657 h 3473920"/>
                <a:gd name="connsiteX8" fmla="*/ 1187476 w 4963550"/>
                <a:gd name="connsiteY8" fmla="*/ 1776905 h 3473920"/>
                <a:gd name="connsiteX9" fmla="*/ 1000858 w 4963550"/>
                <a:gd name="connsiteY9" fmla="*/ 1554438 h 3473920"/>
                <a:gd name="connsiteX10" fmla="*/ 851142 w 4963550"/>
                <a:gd name="connsiteY10" fmla="*/ 1357649 h 3473920"/>
                <a:gd name="connsiteX11" fmla="*/ 727445 w 4963550"/>
                <a:gd name="connsiteY11" fmla="*/ 1186543 h 3473920"/>
                <a:gd name="connsiteX12" fmla="*/ 587201 w 4963550"/>
                <a:gd name="connsiteY12" fmla="*/ 983624 h 3473920"/>
                <a:gd name="connsiteX13" fmla="*/ 482443 w 4963550"/>
                <a:gd name="connsiteY13" fmla="*/ 820337 h 3473920"/>
                <a:gd name="connsiteX14" fmla="*/ 30760 w 4963550"/>
                <a:gd name="connsiteY14" fmla="*/ 0 h 3473920"/>
                <a:gd name="connsiteX15" fmla="*/ 41645 w 4963550"/>
                <a:gd name="connsiteY15" fmla="*/ 3472543 h 3473920"/>
                <a:gd name="connsiteX16" fmla="*/ 41645 w 4963550"/>
                <a:gd name="connsiteY16" fmla="*/ 3472543 h 3473920"/>
                <a:gd name="connsiteX17" fmla="*/ 4963550 w 4963550"/>
                <a:gd name="connsiteY17" fmla="*/ 3473920 h 3473920"/>
                <a:gd name="connsiteX18" fmla="*/ 4958034 w 4963550"/>
                <a:gd name="connsiteY18" fmla="*/ 3374570 h 3473920"/>
                <a:gd name="connsiteX0" fmla="*/ 4958034 w 4963550"/>
                <a:gd name="connsiteY0" fmla="*/ 3308098 h 3407448"/>
                <a:gd name="connsiteX1" fmla="*/ 3797217 w 4963550"/>
                <a:gd name="connsiteY1" fmla="*/ 3141749 h 3407448"/>
                <a:gd name="connsiteX2" fmla="*/ 2646016 w 4963550"/>
                <a:gd name="connsiteY2" fmla="*/ 2789495 h 3407448"/>
                <a:gd name="connsiteX3" fmla="*/ 2299088 w 4963550"/>
                <a:gd name="connsiteY3" fmla="*/ 2588799 h 3407448"/>
                <a:gd name="connsiteX4" fmla="*/ 1990188 w 4963550"/>
                <a:gd name="connsiteY4" fmla="*/ 2404585 h 3407448"/>
                <a:gd name="connsiteX5" fmla="*/ 1753387 w 4963550"/>
                <a:gd name="connsiteY5" fmla="*/ 2234325 h 3407448"/>
                <a:gd name="connsiteX6" fmla="*/ 1542458 w 4963550"/>
                <a:gd name="connsiteY6" fmla="*/ 2049266 h 3407448"/>
                <a:gd name="connsiteX7" fmla="*/ 1347931 w 4963550"/>
                <a:gd name="connsiteY7" fmla="*/ 1871185 h 3407448"/>
                <a:gd name="connsiteX8" fmla="*/ 1187476 w 4963550"/>
                <a:gd name="connsiteY8" fmla="*/ 1710433 h 3407448"/>
                <a:gd name="connsiteX9" fmla="*/ 1000858 w 4963550"/>
                <a:gd name="connsiteY9" fmla="*/ 1487966 h 3407448"/>
                <a:gd name="connsiteX10" fmla="*/ 851142 w 4963550"/>
                <a:gd name="connsiteY10" fmla="*/ 1291177 h 3407448"/>
                <a:gd name="connsiteX11" fmla="*/ 727445 w 4963550"/>
                <a:gd name="connsiteY11" fmla="*/ 1120071 h 3407448"/>
                <a:gd name="connsiteX12" fmla="*/ 587201 w 4963550"/>
                <a:gd name="connsiteY12" fmla="*/ 917152 h 3407448"/>
                <a:gd name="connsiteX13" fmla="*/ 482443 w 4963550"/>
                <a:gd name="connsiteY13" fmla="*/ 753865 h 3407448"/>
                <a:gd name="connsiteX14" fmla="*/ 30760 w 4963550"/>
                <a:gd name="connsiteY14" fmla="*/ 0 h 3407448"/>
                <a:gd name="connsiteX15" fmla="*/ 41645 w 4963550"/>
                <a:gd name="connsiteY15" fmla="*/ 3406071 h 3407448"/>
                <a:gd name="connsiteX16" fmla="*/ 41645 w 4963550"/>
                <a:gd name="connsiteY16" fmla="*/ 3406071 h 3407448"/>
                <a:gd name="connsiteX17" fmla="*/ 4963550 w 4963550"/>
                <a:gd name="connsiteY17" fmla="*/ 3407448 h 3407448"/>
                <a:gd name="connsiteX18" fmla="*/ 4958034 w 4963550"/>
                <a:gd name="connsiteY18" fmla="*/ 3308098 h 3407448"/>
                <a:gd name="connsiteX0" fmla="*/ 4958034 w 4963550"/>
                <a:gd name="connsiteY0" fmla="*/ 3308098 h 3407448"/>
                <a:gd name="connsiteX1" fmla="*/ 3797217 w 4963550"/>
                <a:gd name="connsiteY1" fmla="*/ 3141749 h 3407448"/>
                <a:gd name="connsiteX2" fmla="*/ 2646016 w 4963550"/>
                <a:gd name="connsiteY2" fmla="*/ 2789495 h 3407448"/>
                <a:gd name="connsiteX3" fmla="*/ 2299088 w 4963550"/>
                <a:gd name="connsiteY3" fmla="*/ 2588799 h 3407448"/>
                <a:gd name="connsiteX4" fmla="*/ 1990188 w 4963550"/>
                <a:gd name="connsiteY4" fmla="*/ 2404585 h 3407448"/>
                <a:gd name="connsiteX5" fmla="*/ 1753387 w 4963550"/>
                <a:gd name="connsiteY5" fmla="*/ 2234325 h 3407448"/>
                <a:gd name="connsiteX6" fmla="*/ 1542458 w 4963550"/>
                <a:gd name="connsiteY6" fmla="*/ 2049266 h 3407448"/>
                <a:gd name="connsiteX7" fmla="*/ 1347931 w 4963550"/>
                <a:gd name="connsiteY7" fmla="*/ 1871185 h 3407448"/>
                <a:gd name="connsiteX8" fmla="*/ 1187476 w 4963550"/>
                <a:gd name="connsiteY8" fmla="*/ 1710433 h 3407448"/>
                <a:gd name="connsiteX9" fmla="*/ 1000858 w 4963550"/>
                <a:gd name="connsiteY9" fmla="*/ 1487966 h 3407448"/>
                <a:gd name="connsiteX10" fmla="*/ 851142 w 4963550"/>
                <a:gd name="connsiteY10" fmla="*/ 1291177 h 3407448"/>
                <a:gd name="connsiteX11" fmla="*/ 727445 w 4963550"/>
                <a:gd name="connsiteY11" fmla="*/ 1120071 h 3407448"/>
                <a:gd name="connsiteX12" fmla="*/ 587201 w 4963550"/>
                <a:gd name="connsiteY12" fmla="*/ 917152 h 3407448"/>
                <a:gd name="connsiteX13" fmla="*/ 482443 w 4963550"/>
                <a:gd name="connsiteY13" fmla="*/ 753865 h 3407448"/>
                <a:gd name="connsiteX14" fmla="*/ 30760 w 4963550"/>
                <a:gd name="connsiteY14" fmla="*/ 0 h 3407448"/>
                <a:gd name="connsiteX15" fmla="*/ 41645 w 4963550"/>
                <a:gd name="connsiteY15" fmla="*/ 3406071 h 3407448"/>
                <a:gd name="connsiteX16" fmla="*/ 41645 w 4963550"/>
                <a:gd name="connsiteY16" fmla="*/ 3406071 h 3407448"/>
                <a:gd name="connsiteX17" fmla="*/ 4963550 w 4963550"/>
                <a:gd name="connsiteY17" fmla="*/ 3407448 h 3407448"/>
                <a:gd name="connsiteX18" fmla="*/ 4958034 w 4963550"/>
                <a:gd name="connsiteY18" fmla="*/ 3308098 h 3407448"/>
                <a:gd name="connsiteX0" fmla="*/ 4958034 w 4963550"/>
                <a:gd name="connsiteY0" fmla="*/ 3308098 h 3407448"/>
                <a:gd name="connsiteX1" fmla="*/ 3797217 w 4963550"/>
                <a:gd name="connsiteY1" fmla="*/ 3141749 h 3407448"/>
                <a:gd name="connsiteX2" fmla="*/ 2646016 w 4963550"/>
                <a:gd name="connsiteY2" fmla="*/ 2789495 h 3407448"/>
                <a:gd name="connsiteX3" fmla="*/ 2299088 w 4963550"/>
                <a:gd name="connsiteY3" fmla="*/ 2588799 h 3407448"/>
                <a:gd name="connsiteX4" fmla="*/ 1990188 w 4963550"/>
                <a:gd name="connsiteY4" fmla="*/ 2404585 h 3407448"/>
                <a:gd name="connsiteX5" fmla="*/ 1753387 w 4963550"/>
                <a:gd name="connsiteY5" fmla="*/ 2234325 h 3407448"/>
                <a:gd name="connsiteX6" fmla="*/ 1542458 w 4963550"/>
                <a:gd name="connsiteY6" fmla="*/ 2049266 h 3407448"/>
                <a:gd name="connsiteX7" fmla="*/ 1347931 w 4963550"/>
                <a:gd name="connsiteY7" fmla="*/ 1871185 h 3407448"/>
                <a:gd name="connsiteX8" fmla="*/ 1187476 w 4963550"/>
                <a:gd name="connsiteY8" fmla="*/ 1710433 h 3407448"/>
                <a:gd name="connsiteX9" fmla="*/ 1000858 w 4963550"/>
                <a:gd name="connsiteY9" fmla="*/ 1487966 h 3407448"/>
                <a:gd name="connsiteX10" fmla="*/ 851142 w 4963550"/>
                <a:gd name="connsiteY10" fmla="*/ 1291177 h 3407448"/>
                <a:gd name="connsiteX11" fmla="*/ 727445 w 4963550"/>
                <a:gd name="connsiteY11" fmla="*/ 1120071 h 3407448"/>
                <a:gd name="connsiteX12" fmla="*/ 587201 w 4963550"/>
                <a:gd name="connsiteY12" fmla="*/ 917152 h 3407448"/>
                <a:gd name="connsiteX13" fmla="*/ 482443 w 4963550"/>
                <a:gd name="connsiteY13" fmla="*/ 753865 h 3407448"/>
                <a:gd name="connsiteX14" fmla="*/ 30760 w 4963550"/>
                <a:gd name="connsiteY14" fmla="*/ 0 h 3407448"/>
                <a:gd name="connsiteX15" fmla="*/ 41645 w 4963550"/>
                <a:gd name="connsiteY15" fmla="*/ 3406071 h 3407448"/>
                <a:gd name="connsiteX16" fmla="*/ 41645 w 4963550"/>
                <a:gd name="connsiteY16" fmla="*/ 3406071 h 3407448"/>
                <a:gd name="connsiteX17" fmla="*/ 4963550 w 4963550"/>
                <a:gd name="connsiteY17" fmla="*/ 3407448 h 3407448"/>
                <a:gd name="connsiteX18" fmla="*/ 4958034 w 4963550"/>
                <a:gd name="connsiteY18" fmla="*/ 3308098 h 3407448"/>
                <a:gd name="connsiteX0" fmla="*/ 4958034 w 4963550"/>
                <a:gd name="connsiteY0" fmla="*/ 3308098 h 3407448"/>
                <a:gd name="connsiteX1" fmla="*/ 3797217 w 4963550"/>
                <a:gd name="connsiteY1" fmla="*/ 3141749 h 3407448"/>
                <a:gd name="connsiteX2" fmla="*/ 2646016 w 4963550"/>
                <a:gd name="connsiteY2" fmla="*/ 2789495 h 3407448"/>
                <a:gd name="connsiteX3" fmla="*/ 2299088 w 4963550"/>
                <a:gd name="connsiteY3" fmla="*/ 2588799 h 3407448"/>
                <a:gd name="connsiteX4" fmla="*/ 1990188 w 4963550"/>
                <a:gd name="connsiteY4" fmla="*/ 2404585 h 3407448"/>
                <a:gd name="connsiteX5" fmla="*/ 1753387 w 4963550"/>
                <a:gd name="connsiteY5" fmla="*/ 2234325 h 3407448"/>
                <a:gd name="connsiteX6" fmla="*/ 1542458 w 4963550"/>
                <a:gd name="connsiteY6" fmla="*/ 2049266 h 3407448"/>
                <a:gd name="connsiteX7" fmla="*/ 1347931 w 4963550"/>
                <a:gd name="connsiteY7" fmla="*/ 1871185 h 3407448"/>
                <a:gd name="connsiteX8" fmla="*/ 1187476 w 4963550"/>
                <a:gd name="connsiteY8" fmla="*/ 1710433 h 3407448"/>
                <a:gd name="connsiteX9" fmla="*/ 1000858 w 4963550"/>
                <a:gd name="connsiteY9" fmla="*/ 1487966 h 3407448"/>
                <a:gd name="connsiteX10" fmla="*/ 851142 w 4963550"/>
                <a:gd name="connsiteY10" fmla="*/ 1291177 h 3407448"/>
                <a:gd name="connsiteX11" fmla="*/ 727445 w 4963550"/>
                <a:gd name="connsiteY11" fmla="*/ 1120071 h 3407448"/>
                <a:gd name="connsiteX12" fmla="*/ 482443 w 4963550"/>
                <a:gd name="connsiteY12" fmla="*/ 753865 h 3407448"/>
                <a:gd name="connsiteX13" fmla="*/ 30760 w 4963550"/>
                <a:gd name="connsiteY13" fmla="*/ 0 h 3407448"/>
                <a:gd name="connsiteX14" fmla="*/ 41645 w 4963550"/>
                <a:gd name="connsiteY14" fmla="*/ 3406071 h 3407448"/>
                <a:gd name="connsiteX15" fmla="*/ 41645 w 4963550"/>
                <a:gd name="connsiteY15" fmla="*/ 3406071 h 3407448"/>
                <a:gd name="connsiteX16" fmla="*/ 4963550 w 4963550"/>
                <a:gd name="connsiteY16" fmla="*/ 3407448 h 3407448"/>
                <a:gd name="connsiteX17" fmla="*/ 4958034 w 4963550"/>
                <a:gd name="connsiteY17" fmla="*/ 3308098 h 3407448"/>
                <a:gd name="connsiteX0" fmla="*/ 4967745 w 4973261"/>
                <a:gd name="connsiteY0" fmla="*/ 3308098 h 3407448"/>
                <a:gd name="connsiteX1" fmla="*/ 3806928 w 4973261"/>
                <a:gd name="connsiteY1" fmla="*/ 3141749 h 3407448"/>
                <a:gd name="connsiteX2" fmla="*/ 2655727 w 4973261"/>
                <a:gd name="connsiteY2" fmla="*/ 2789495 h 3407448"/>
                <a:gd name="connsiteX3" fmla="*/ 2308799 w 4973261"/>
                <a:gd name="connsiteY3" fmla="*/ 2588799 h 3407448"/>
                <a:gd name="connsiteX4" fmla="*/ 1999899 w 4973261"/>
                <a:gd name="connsiteY4" fmla="*/ 2404585 h 3407448"/>
                <a:gd name="connsiteX5" fmla="*/ 1763098 w 4973261"/>
                <a:gd name="connsiteY5" fmla="*/ 2234325 h 3407448"/>
                <a:gd name="connsiteX6" fmla="*/ 1552169 w 4973261"/>
                <a:gd name="connsiteY6" fmla="*/ 2049266 h 3407448"/>
                <a:gd name="connsiteX7" fmla="*/ 1357642 w 4973261"/>
                <a:gd name="connsiteY7" fmla="*/ 1871185 h 3407448"/>
                <a:gd name="connsiteX8" fmla="*/ 1197187 w 4973261"/>
                <a:gd name="connsiteY8" fmla="*/ 1710433 h 3407448"/>
                <a:gd name="connsiteX9" fmla="*/ 1010569 w 4973261"/>
                <a:gd name="connsiteY9" fmla="*/ 1487966 h 3407448"/>
                <a:gd name="connsiteX10" fmla="*/ 860853 w 4973261"/>
                <a:gd name="connsiteY10" fmla="*/ 1291177 h 3407448"/>
                <a:gd name="connsiteX11" fmla="*/ 737156 w 4973261"/>
                <a:gd name="connsiteY11" fmla="*/ 1120071 h 3407448"/>
                <a:gd name="connsiteX12" fmla="*/ 492154 w 4973261"/>
                <a:gd name="connsiteY12" fmla="*/ 753865 h 3407448"/>
                <a:gd name="connsiteX13" fmla="*/ 28170 w 4973261"/>
                <a:gd name="connsiteY13" fmla="*/ 0 h 3407448"/>
                <a:gd name="connsiteX14" fmla="*/ 51356 w 4973261"/>
                <a:gd name="connsiteY14" fmla="*/ 3406071 h 3407448"/>
                <a:gd name="connsiteX15" fmla="*/ 51356 w 4973261"/>
                <a:gd name="connsiteY15" fmla="*/ 3406071 h 3407448"/>
                <a:gd name="connsiteX16" fmla="*/ 4973261 w 4973261"/>
                <a:gd name="connsiteY16" fmla="*/ 3407448 h 3407448"/>
                <a:gd name="connsiteX17" fmla="*/ 4967745 w 4973261"/>
                <a:gd name="connsiteY17" fmla="*/ 3308098 h 3407448"/>
                <a:gd name="connsiteX0" fmla="*/ 4967745 w 4973261"/>
                <a:gd name="connsiteY0" fmla="*/ 3308098 h 3407448"/>
                <a:gd name="connsiteX1" fmla="*/ 3806928 w 4973261"/>
                <a:gd name="connsiteY1" fmla="*/ 3141749 h 3407448"/>
                <a:gd name="connsiteX2" fmla="*/ 2655727 w 4973261"/>
                <a:gd name="connsiteY2" fmla="*/ 2789495 h 3407448"/>
                <a:gd name="connsiteX3" fmla="*/ 2308799 w 4973261"/>
                <a:gd name="connsiteY3" fmla="*/ 2588799 h 3407448"/>
                <a:gd name="connsiteX4" fmla="*/ 1999899 w 4973261"/>
                <a:gd name="connsiteY4" fmla="*/ 2404585 h 3407448"/>
                <a:gd name="connsiteX5" fmla="*/ 1763098 w 4973261"/>
                <a:gd name="connsiteY5" fmla="*/ 2234325 h 3407448"/>
                <a:gd name="connsiteX6" fmla="*/ 1552169 w 4973261"/>
                <a:gd name="connsiteY6" fmla="*/ 2049266 h 3407448"/>
                <a:gd name="connsiteX7" fmla="*/ 1357642 w 4973261"/>
                <a:gd name="connsiteY7" fmla="*/ 1871185 h 3407448"/>
                <a:gd name="connsiteX8" fmla="*/ 1197187 w 4973261"/>
                <a:gd name="connsiteY8" fmla="*/ 1710433 h 3407448"/>
                <a:gd name="connsiteX9" fmla="*/ 1010569 w 4973261"/>
                <a:gd name="connsiteY9" fmla="*/ 1487966 h 3407448"/>
                <a:gd name="connsiteX10" fmla="*/ 860853 w 4973261"/>
                <a:gd name="connsiteY10" fmla="*/ 1291177 h 3407448"/>
                <a:gd name="connsiteX11" fmla="*/ 737156 w 4973261"/>
                <a:gd name="connsiteY11" fmla="*/ 1120071 h 3407448"/>
                <a:gd name="connsiteX12" fmla="*/ 492154 w 4973261"/>
                <a:gd name="connsiteY12" fmla="*/ 753865 h 3407448"/>
                <a:gd name="connsiteX13" fmla="*/ 28170 w 4973261"/>
                <a:gd name="connsiteY13" fmla="*/ 0 h 3407448"/>
                <a:gd name="connsiteX14" fmla="*/ 51356 w 4973261"/>
                <a:gd name="connsiteY14" fmla="*/ 3406071 h 3407448"/>
                <a:gd name="connsiteX15" fmla="*/ 51356 w 4973261"/>
                <a:gd name="connsiteY15" fmla="*/ 3406071 h 3407448"/>
                <a:gd name="connsiteX16" fmla="*/ 4973261 w 4973261"/>
                <a:gd name="connsiteY16" fmla="*/ 3407448 h 3407448"/>
                <a:gd name="connsiteX17" fmla="*/ 4967745 w 4973261"/>
                <a:gd name="connsiteY17" fmla="*/ 3308098 h 3407448"/>
                <a:gd name="connsiteX0" fmla="*/ 4939575 w 4945091"/>
                <a:gd name="connsiteY0" fmla="*/ 3308098 h 3407448"/>
                <a:gd name="connsiteX1" fmla="*/ 3778758 w 4945091"/>
                <a:gd name="connsiteY1" fmla="*/ 3141749 h 3407448"/>
                <a:gd name="connsiteX2" fmla="*/ 2627557 w 4945091"/>
                <a:gd name="connsiteY2" fmla="*/ 2789495 h 3407448"/>
                <a:gd name="connsiteX3" fmla="*/ 2280629 w 4945091"/>
                <a:gd name="connsiteY3" fmla="*/ 2588799 h 3407448"/>
                <a:gd name="connsiteX4" fmla="*/ 1971729 w 4945091"/>
                <a:gd name="connsiteY4" fmla="*/ 2404585 h 3407448"/>
                <a:gd name="connsiteX5" fmla="*/ 1734928 w 4945091"/>
                <a:gd name="connsiteY5" fmla="*/ 2234325 h 3407448"/>
                <a:gd name="connsiteX6" fmla="*/ 1523999 w 4945091"/>
                <a:gd name="connsiteY6" fmla="*/ 2049266 h 3407448"/>
                <a:gd name="connsiteX7" fmla="*/ 1329472 w 4945091"/>
                <a:gd name="connsiteY7" fmla="*/ 1871185 h 3407448"/>
                <a:gd name="connsiteX8" fmla="*/ 1169017 w 4945091"/>
                <a:gd name="connsiteY8" fmla="*/ 1710433 h 3407448"/>
                <a:gd name="connsiteX9" fmla="*/ 982399 w 4945091"/>
                <a:gd name="connsiteY9" fmla="*/ 1487966 h 3407448"/>
                <a:gd name="connsiteX10" fmla="*/ 832683 w 4945091"/>
                <a:gd name="connsiteY10" fmla="*/ 1291177 h 3407448"/>
                <a:gd name="connsiteX11" fmla="*/ 708986 w 4945091"/>
                <a:gd name="connsiteY11" fmla="*/ 1120071 h 3407448"/>
                <a:gd name="connsiteX12" fmla="*/ 463984 w 4945091"/>
                <a:gd name="connsiteY12" fmla="*/ 753865 h 3407448"/>
                <a:gd name="connsiteX13" fmla="*/ 0 w 4945091"/>
                <a:gd name="connsiteY13" fmla="*/ 0 h 3407448"/>
                <a:gd name="connsiteX14" fmla="*/ 23186 w 4945091"/>
                <a:gd name="connsiteY14" fmla="*/ 3406071 h 3407448"/>
                <a:gd name="connsiteX15" fmla="*/ 23186 w 4945091"/>
                <a:gd name="connsiteY15" fmla="*/ 3406071 h 3407448"/>
                <a:gd name="connsiteX16" fmla="*/ 4945091 w 4945091"/>
                <a:gd name="connsiteY16" fmla="*/ 3407448 h 3407448"/>
                <a:gd name="connsiteX17" fmla="*/ 4939575 w 4945091"/>
                <a:gd name="connsiteY17" fmla="*/ 3308098 h 3407448"/>
                <a:gd name="connsiteX0" fmla="*/ 4940992 w 4946508"/>
                <a:gd name="connsiteY0" fmla="*/ 3308098 h 3413891"/>
                <a:gd name="connsiteX1" fmla="*/ 3780175 w 4946508"/>
                <a:gd name="connsiteY1" fmla="*/ 3141749 h 3413891"/>
                <a:gd name="connsiteX2" fmla="*/ 2628974 w 4946508"/>
                <a:gd name="connsiteY2" fmla="*/ 2789495 h 3413891"/>
                <a:gd name="connsiteX3" fmla="*/ 2282046 w 4946508"/>
                <a:gd name="connsiteY3" fmla="*/ 2588799 h 3413891"/>
                <a:gd name="connsiteX4" fmla="*/ 1973146 w 4946508"/>
                <a:gd name="connsiteY4" fmla="*/ 2404585 h 3413891"/>
                <a:gd name="connsiteX5" fmla="*/ 1736345 w 4946508"/>
                <a:gd name="connsiteY5" fmla="*/ 2234325 h 3413891"/>
                <a:gd name="connsiteX6" fmla="*/ 1525416 w 4946508"/>
                <a:gd name="connsiteY6" fmla="*/ 2049266 h 3413891"/>
                <a:gd name="connsiteX7" fmla="*/ 1330889 w 4946508"/>
                <a:gd name="connsiteY7" fmla="*/ 1871185 h 3413891"/>
                <a:gd name="connsiteX8" fmla="*/ 1170434 w 4946508"/>
                <a:gd name="connsiteY8" fmla="*/ 1710433 h 3413891"/>
                <a:gd name="connsiteX9" fmla="*/ 983816 w 4946508"/>
                <a:gd name="connsiteY9" fmla="*/ 1487966 h 3413891"/>
                <a:gd name="connsiteX10" fmla="*/ 834100 w 4946508"/>
                <a:gd name="connsiteY10" fmla="*/ 1291177 h 3413891"/>
                <a:gd name="connsiteX11" fmla="*/ 710403 w 4946508"/>
                <a:gd name="connsiteY11" fmla="*/ 1120071 h 3413891"/>
                <a:gd name="connsiteX12" fmla="*/ 465401 w 4946508"/>
                <a:gd name="connsiteY12" fmla="*/ 753865 h 3413891"/>
                <a:gd name="connsiteX13" fmla="*/ 1417 w 4946508"/>
                <a:gd name="connsiteY13" fmla="*/ 0 h 3413891"/>
                <a:gd name="connsiteX14" fmla="*/ 24603 w 4946508"/>
                <a:gd name="connsiteY14" fmla="*/ 3406071 h 3413891"/>
                <a:gd name="connsiteX15" fmla="*/ 0 w 4946508"/>
                <a:gd name="connsiteY15" fmla="*/ 3413891 h 3413891"/>
                <a:gd name="connsiteX16" fmla="*/ 4946508 w 4946508"/>
                <a:gd name="connsiteY16" fmla="*/ 3407448 h 3413891"/>
                <a:gd name="connsiteX17" fmla="*/ 4940992 w 4946508"/>
                <a:gd name="connsiteY17" fmla="*/ 3308098 h 3413891"/>
                <a:gd name="connsiteX0" fmla="*/ 4940992 w 4946508"/>
                <a:gd name="connsiteY0" fmla="*/ 3308098 h 3413891"/>
                <a:gd name="connsiteX1" fmla="*/ 3780175 w 4946508"/>
                <a:gd name="connsiteY1" fmla="*/ 3141749 h 3413891"/>
                <a:gd name="connsiteX2" fmla="*/ 2628974 w 4946508"/>
                <a:gd name="connsiteY2" fmla="*/ 2789495 h 3413891"/>
                <a:gd name="connsiteX3" fmla="*/ 2282046 w 4946508"/>
                <a:gd name="connsiteY3" fmla="*/ 2588799 h 3413891"/>
                <a:gd name="connsiteX4" fmla="*/ 1973146 w 4946508"/>
                <a:gd name="connsiteY4" fmla="*/ 2404585 h 3413891"/>
                <a:gd name="connsiteX5" fmla="*/ 1736345 w 4946508"/>
                <a:gd name="connsiteY5" fmla="*/ 2234325 h 3413891"/>
                <a:gd name="connsiteX6" fmla="*/ 1525416 w 4946508"/>
                <a:gd name="connsiteY6" fmla="*/ 2049266 h 3413891"/>
                <a:gd name="connsiteX7" fmla="*/ 1330889 w 4946508"/>
                <a:gd name="connsiteY7" fmla="*/ 1871185 h 3413891"/>
                <a:gd name="connsiteX8" fmla="*/ 1170434 w 4946508"/>
                <a:gd name="connsiteY8" fmla="*/ 1710433 h 3413891"/>
                <a:gd name="connsiteX9" fmla="*/ 983816 w 4946508"/>
                <a:gd name="connsiteY9" fmla="*/ 1487966 h 3413891"/>
                <a:gd name="connsiteX10" fmla="*/ 834100 w 4946508"/>
                <a:gd name="connsiteY10" fmla="*/ 1291177 h 3413891"/>
                <a:gd name="connsiteX11" fmla="*/ 710403 w 4946508"/>
                <a:gd name="connsiteY11" fmla="*/ 1120071 h 3413891"/>
                <a:gd name="connsiteX12" fmla="*/ 465401 w 4946508"/>
                <a:gd name="connsiteY12" fmla="*/ 753865 h 3413891"/>
                <a:gd name="connsiteX13" fmla="*/ 1417 w 4946508"/>
                <a:gd name="connsiteY13" fmla="*/ 0 h 3413891"/>
                <a:gd name="connsiteX14" fmla="*/ 0 w 4946508"/>
                <a:gd name="connsiteY14" fmla="*/ 3413891 h 3413891"/>
                <a:gd name="connsiteX15" fmla="*/ 4946508 w 4946508"/>
                <a:gd name="connsiteY15" fmla="*/ 3407448 h 3413891"/>
                <a:gd name="connsiteX16" fmla="*/ 4940992 w 4946508"/>
                <a:gd name="connsiteY16" fmla="*/ 3308098 h 3413891"/>
                <a:gd name="connsiteX0" fmla="*/ 4940992 w 4946508"/>
                <a:gd name="connsiteY0" fmla="*/ 3308098 h 3413891"/>
                <a:gd name="connsiteX1" fmla="*/ 3780175 w 4946508"/>
                <a:gd name="connsiteY1" fmla="*/ 3141749 h 3413891"/>
                <a:gd name="connsiteX2" fmla="*/ 2628974 w 4946508"/>
                <a:gd name="connsiteY2" fmla="*/ 2789495 h 3413891"/>
                <a:gd name="connsiteX3" fmla="*/ 2282046 w 4946508"/>
                <a:gd name="connsiteY3" fmla="*/ 2588799 h 3413891"/>
                <a:gd name="connsiteX4" fmla="*/ 1973146 w 4946508"/>
                <a:gd name="connsiteY4" fmla="*/ 2404585 h 3413891"/>
                <a:gd name="connsiteX5" fmla="*/ 1736345 w 4946508"/>
                <a:gd name="connsiteY5" fmla="*/ 2234325 h 3413891"/>
                <a:gd name="connsiteX6" fmla="*/ 1525416 w 4946508"/>
                <a:gd name="connsiteY6" fmla="*/ 2049266 h 3413891"/>
                <a:gd name="connsiteX7" fmla="*/ 1330889 w 4946508"/>
                <a:gd name="connsiteY7" fmla="*/ 1871185 h 3413891"/>
                <a:gd name="connsiteX8" fmla="*/ 1170434 w 4946508"/>
                <a:gd name="connsiteY8" fmla="*/ 1710433 h 3413891"/>
                <a:gd name="connsiteX9" fmla="*/ 983816 w 4946508"/>
                <a:gd name="connsiteY9" fmla="*/ 1487966 h 3413891"/>
                <a:gd name="connsiteX10" fmla="*/ 834100 w 4946508"/>
                <a:gd name="connsiteY10" fmla="*/ 1291177 h 3413891"/>
                <a:gd name="connsiteX11" fmla="*/ 710403 w 4946508"/>
                <a:gd name="connsiteY11" fmla="*/ 1120071 h 3413891"/>
                <a:gd name="connsiteX12" fmla="*/ 465401 w 4946508"/>
                <a:gd name="connsiteY12" fmla="*/ 753865 h 3413891"/>
                <a:gd name="connsiteX13" fmla="*/ 1417 w 4946508"/>
                <a:gd name="connsiteY13" fmla="*/ 0 h 3413891"/>
                <a:gd name="connsiteX14" fmla="*/ 0 w 4946508"/>
                <a:gd name="connsiteY14" fmla="*/ 3413891 h 3413891"/>
                <a:gd name="connsiteX15" fmla="*/ 4946508 w 4946508"/>
                <a:gd name="connsiteY15" fmla="*/ 3410434 h 3413891"/>
                <a:gd name="connsiteX16" fmla="*/ 4940992 w 4946508"/>
                <a:gd name="connsiteY16" fmla="*/ 3308098 h 341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46508" h="3413891">
                  <a:moveTo>
                    <a:pt x="4940992" y="3308098"/>
                  </a:moveTo>
                  <a:cubicBezTo>
                    <a:pt x="4722000" y="3275546"/>
                    <a:pt x="4165511" y="3228183"/>
                    <a:pt x="3780175" y="3141749"/>
                  </a:cubicBezTo>
                  <a:cubicBezTo>
                    <a:pt x="3394839" y="3055315"/>
                    <a:pt x="2864014" y="2914368"/>
                    <a:pt x="2628974" y="2789495"/>
                  </a:cubicBezTo>
                  <a:cubicBezTo>
                    <a:pt x="2440792" y="2689517"/>
                    <a:pt x="2391351" y="2652951"/>
                    <a:pt x="2282046" y="2588799"/>
                  </a:cubicBezTo>
                  <a:cubicBezTo>
                    <a:pt x="2172741" y="2524647"/>
                    <a:pt x="2064096" y="2463664"/>
                    <a:pt x="1973146" y="2404585"/>
                  </a:cubicBezTo>
                  <a:cubicBezTo>
                    <a:pt x="1882196" y="2345506"/>
                    <a:pt x="1810967" y="2293545"/>
                    <a:pt x="1736345" y="2234325"/>
                  </a:cubicBezTo>
                  <a:cubicBezTo>
                    <a:pt x="1661723" y="2175105"/>
                    <a:pt x="1592992" y="2109789"/>
                    <a:pt x="1525416" y="2049266"/>
                  </a:cubicBezTo>
                  <a:cubicBezTo>
                    <a:pt x="1457840" y="1988743"/>
                    <a:pt x="1390053" y="1927657"/>
                    <a:pt x="1330889" y="1871185"/>
                  </a:cubicBezTo>
                  <a:cubicBezTo>
                    <a:pt x="1271725" y="1814713"/>
                    <a:pt x="1228280" y="1774303"/>
                    <a:pt x="1170434" y="1710433"/>
                  </a:cubicBezTo>
                  <a:cubicBezTo>
                    <a:pt x="1112589" y="1646563"/>
                    <a:pt x="1039872" y="1557842"/>
                    <a:pt x="983816" y="1487966"/>
                  </a:cubicBezTo>
                  <a:cubicBezTo>
                    <a:pt x="927760" y="1418090"/>
                    <a:pt x="879669" y="1352493"/>
                    <a:pt x="834100" y="1291177"/>
                  </a:cubicBezTo>
                  <a:cubicBezTo>
                    <a:pt x="788531" y="1229861"/>
                    <a:pt x="771853" y="1209623"/>
                    <a:pt x="710403" y="1120071"/>
                  </a:cubicBezTo>
                  <a:cubicBezTo>
                    <a:pt x="648953" y="1030519"/>
                    <a:pt x="583565" y="940544"/>
                    <a:pt x="465401" y="753865"/>
                  </a:cubicBezTo>
                  <a:cubicBezTo>
                    <a:pt x="347237" y="567187"/>
                    <a:pt x="173293" y="253970"/>
                    <a:pt x="1417" y="0"/>
                  </a:cubicBezTo>
                  <a:cubicBezTo>
                    <a:pt x="945" y="1137964"/>
                    <a:pt x="472" y="2275927"/>
                    <a:pt x="0" y="3413891"/>
                  </a:cubicBezTo>
                  <a:lnTo>
                    <a:pt x="4946508" y="3410434"/>
                  </a:lnTo>
                  <a:lnTo>
                    <a:pt x="4940992" y="330809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9380" y="3902472"/>
              <a:ext cx="853119" cy="467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AUC</a:t>
              </a:r>
              <a:endParaRPr lang="it-IT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26004" y="4106929"/>
            <a:ext cx="1229824" cy="909664"/>
            <a:chOff x="4126004" y="3759196"/>
            <a:chExt cx="1229824" cy="909664"/>
          </a:xfrm>
        </p:grpSpPr>
        <p:sp>
          <p:nvSpPr>
            <p:cNvPr id="11" name="Down Arrow 10"/>
            <p:cNvSpPr/>
            <p:nvPr/>
          </p:nvSpPr>
          <p:spPr bwMode="auto">
            <a:xfrm>
              <a:off x="4499860" y="4211660"/>
              <a:ext cx="365760" cy="457200"/>
            </a:xfrm>
            <a:prstGeom prst="downArrow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6004" y="3759196"/>
              <a:ext cx="1229824" cy="467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Half-life</a:t>
              </a:r>
              <a:endParaRPr lang="it-IT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1" name="Freeform 20"/>
          <p:cNvSpPr/>
          <p:nvPr/>
        </p:nvSpPr>
        <p:spPr bwMode="auto">
          <a:xfrm>
            <a:off x="3528819" y="4644929"/>
            <a:ext cx="2569001" cy="705882"/>
          </a:xfrm>
          <a:custGeom>
            <a:avLst/>
            <a:gdLst>
              <a:gd name="connsiteX0" fmla="*/ 2601500 w 2601500"/>
              <a:gd name="connsiteY0" fmla="*/ 700391 h 700391"/>
              <a:gd name="connsiteX1" fmla="*/ 1491158 w 2601500"/>
              <a:gd name="connsiteY1" fmla="*/ 537106 h 700391"/>
              <a:gd name="connsiteX2" fmla="*/ 848900 w 2601500"/>
              <a:gd name="connsiteY2" fmla="*/ 373820 h 700391"/>
              <a:gd name="connsiteX3" fmla="*/ 369929 w 2601500"/>
              <a:gd name="connsiteY3" fmla="*/ 199649 h 700391"/>
              <a:gd name="connsiteX4" fmla="*/ 32472 w 2601500"/>
              <a:gd name="connsiteY4" fmla="*/ 14591 h 700391"/>
              <a:gd name="connsiteX5" fmla="*/ 32472 w 2601500"/>
              <a:gd name="connsiteY5" fmla="*/ 25477 h 700391"/>
              <a:gd name="connsiteX0" fmla="*/ 2569028 w 2569028"/>
              <a:gd name="connsiteY0" fmla="*/ 685800 h 685800"/>
              <a:gd name="connsiteX1" fmla="*/ 1458686 w 2569028"/>
              <a:gd name="connsiteY1" fmla="*/ 522515 h 685800"/>
              <a:gd name="connsiteX2" fmla="*/ 816428 w 2569028"/>
              <a:gd name="connsiteY2" fmla="*/ 359229 h 685800"/>
              <a:gd name="connsiteX3" fmla="*/ 337457 w 2569028"/>
              <a:gd name="connsiteY3" fmla="*/ 185058 h 685800"/>
              <a:gd name="connsiteX4" fmla="*/ 0 w 2569028"/>
              <a:gd name="connsiteY4" fmla="*/ 0 h 685800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28 w 2569028"/>
              <a:gd name="connsiteY2" fmla="*/ 379326 h 705897"/>
              <a:gd name="connsiteX3" fmla="*/ 337457 w 2569028"/>
              <a:gd name="connsiteY3" fmla="*/ 205155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28 w 2569028"/>
              <a:gd name="connsiteY2" fmla="*/ 379326 h 705897"/>
              <a:gd name="connsiteX3" fmla="*/ 362582 w 2569028"/>
              <a:gd name="connsiteY3" fmla="*/ 205159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37 w 2569028"/>
              <a:gd name="connsiteY2" fmla="*/ 384358 h 705897"/>
              <a:gd name="connsiteX3" fmla="*/ 362582 w 2569028"/>
              <a:gd name="connsiteY3" fmla="*/ 205159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46 w 2569028"/>
              <a:gd name="connsiteY2" fmla="*/ 364269 h 705897"/>
              <a:gd name="connsiteX3" fmla="*/ 362582 w 2569028"/>
              <a:gd name="connsiteY3" fmla="*/ 205159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46 w 2569028"/>
              <a:gd name="connsiteY2" fmla="*/ 364269 h 705897"/>
              <a:gd name="connsiteX3" fmla="*/ 372634 w 2569028"/>
              <a:gd name="connsiteY3" fmla="*/ 195114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46 w 2569028"/>
              <a:gd name="connsiteY2" fmla="*/ 364269 h 705897"/>
              <a:gd name="connsiteX3" fmla="*/ 377663 w 2569028"/>
              <a:gd name="connsiteY3" fmla="*/ 200143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63725 w 2569028"/>
              <a:gd name="connsiteY1" fmla="*/ 537599 h 705897"/>
              <a:gd name="connsiteX2" fmla="*/ 816446 w 2569028"/>
              <a:gd name="connsiteY2" fmla="*/ 364269 h 705897"/>
              <a:gd name="connsiteX3" fmla="*/ 377663 w 2569028"/>
              <a:gd name="connsiteY3" fmla="*/ 200143 h 705897"/>
              <a:gd name="connsiteX4" fmla="*/ 0 w 2569028"/>
              <a:gd name="connsiteY4" fmla="*/ 0 h 7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028" h="705897">
                <a:moveTo>
                  <a:pt x="2569028" y="705897"/>
                </a:moveTo>
                <a:cubicBezTo>
                  <a:pt x="2159907" y="651468"/>
                  <a:pt x="1755822" y="594537"/>
                  <a:pt x="1463725" y="537599"/>
                </a:cubicBezTo>
                <a:cubicBezTo>
                  <a:pt x="1171628" y="480661"/>
                  <a:pt x="997456" y="420512"/>
                  <a:pt x="816446" y="364269"/>
                </a:cubicBezTo>
                <a:cubicBezTo>
                  <a:pt x="635436" y="308026"/>
                  <a:pt x="513737" y="260855"/>
                  <a:pt x="377663" y="200143"/>
                </a:cubicBezTo>
                <a:cubicBezTo>
                  <a:pt x="241589" y="139432"/>
                  <a:pt x="56243" y="29029"/>
                  <a:pt x="0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6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/>
          <p:nvPr/>
        </p:nvGrpSpPr>
        <p:grpSpPr>
          <a:xfrm>
            <a:off x="1091419" y="2142473"/>
            <a:ext cx="5353894" cy="4360332"/>
            <a:chOff x="4212309" y="1846259"/>
            <a:chExt cx="7138525" cy="4360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146950" y="5587316"/>
              <a:ext cx="6203884" cy="38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0"/>
            <p:cNvGrpSpPr/>
            <p:nvPr/>
          </p:nvGrpSpPr>
          <p:grpSpPr>
            <a:xfrm>
              <a:off x="4212309" y="1846259"/>
              <a:ext cx="6864274" cy="4360332"/>
              <a:chOff x="4212309" y="1846259"/>
              <a:chExt cx="6864274" cy="436033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158280" y="1846259"/>
                <a:ext cx="41038" cy="3692029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9194276" y="5819687"/>
                <a:ext cx="1882307" cy="386904"/>
              </a:xfrm>
              <a:prstGeom prst="rect">
                <a:avLst/>
              </a:prstGeom>
              <a:noFill/>
            </p:spPr>
            <p:txBody>
              <a:bodyPr wrap="none" lIns="108842" tIns="54421" rIns="108842" bIns="54421" rtlCol="0">
                <a:spAutoFit/>
              </a:bodyPr>
              <a:lstStyle/>
              <a:p>
                <a:pPr defTabSz="544211"/>
                <a:r>
                  <a:rPr lang="en-US" dirty="0" smtClean="0"/>
                  <a:t>Time (hours)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3152245" y="3330089"/>
                <a:ext cx="2635999" cy="515872"/>
              </a:xfrm>
              <a:prstGeom prst="rect">
                <a:avLst/>
              </a:prstGeom>
              <a:noFill/>
            </p:spPr>
            <p:txBody>
              <a:bodyPr wrap="none" lIns="108842" tIns="54421" rIns="108842" bIns="54421" rtlCol="0">
                <a:spAutoFit/>
              </a:bodyPr>
              <a:lstStyle/>
              <a:p>
                <a:pPr defTabSz="544211"/>
                <a:r>
                  <a:rPr lang="en-US" dirty="0" smtClean="0"/>
                  <a:t>Log plasma concentration</a:t>
                </a:r>
                <a:endParaRPr lang="en-US" dirty="0"/>
              </a:p>
            </p:txBody>
          </p:sp>
        </p:grpSp>
      </p:grpSp>
      <p:grpSp>
        <p:nvGrpSpPr>
          <p:cNvPr id="19" name="Group 42"/>
          <p:cNvGrpSpPr/>
          <p:nvPr/>
        </p:nvGrpSpPr>
        <p:grpSpPr>
          <a:xfrm>
            <a:off x="2395350" y="2802924"/>
            <a:ext cx="3975987" cy="2763791"/>
            <a:chOff x="5950884" y="2506709"/>
            <a:chExt cx="5301316" cy="276379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50884" y="2506709"/>
              <a:ext cx="526047" cy="1479369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98906" y="4620025"/>
              <a:ext cx="3953294" cy="650475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76926" y="3982250"/>
              <a:ext cx="821979" cy="650939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3"/>
          <p:cNvGrpSpPr/>
          <p:nvPr/>
        </p:nvGrpSpPr>
        <p:grpSpPr>
          <a:xfrm>
            <a:off x="2434627" y="2737453"/>
            <a:ext cx="4003385" cy="2880063"/>
            <a:chOff x="1843816" y="1980922"/>
            <a:chExt cx="6480007" cy="215012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843816" y="1980922"/>
              <a:ext cx="238693" cy="1594860"/>
            </a:xfrm>
            <a:prstGeom prst="line">
              <a:avLst/>
            </a:prstGeom>
            <a:ln w="38100" cmpd="sng">
              <a:solidFill>
                <a:srgbClr val="5DF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74774" y="3816363"/>
              <a:ext cx="5849049" cy="314688"/>
            </a:xfrm>
            <a:prstGeom prst="line">
              <a:avLst/>
            </a:prstGeom>
            <a:ln w="38100" cmpd="sng">
              <a:solidFill>
                <a:srgbClr val="5DF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2509" y="3565911"/>
              <a:ext cx="398615" cy="253973"/>
            </a:xfrm>
            <a:prstGeom prst="line">
              <a:avLst/>
            </a:prstGeom>
            <a:ln w="38100" cmpd="sng">
              <a:solidFill>
                <a:srgbClr val="5DF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1792399" y="5399274"/>
            <a:ext cx="4607513" cy="234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95125" y="716842"/>
            <a:ext cx="5976478" cy="1217901"/>
          </a:xfrm>
          <a:prstGeom prst="rect">
            <a:avLst/>
          </a:prstGeom>
          <a:noFill/>
        </p:spPr>
        <p:txBody>
          <a:bodyPr wrap="none" lIns="108842" tIns="54421" rIns="108842" bIns="54421" rtlCol="0">
            <a:spAutoFit/>
          </a:bodyPr>
          <a:lstStyle/>
          <a:p>
            <a:pPr defTabSz="54421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Key concepts for green molecule:</a:t>
            </a:r>
          </a:p>
          <a:p>
            <a:pPr defTabSz="544211"/>
            <a:r>
              <a:rPr lang="en-US" dirty="0"/>
              <a:t>	</a:t>
            </a:r>
            <a:r>
              <a:rPr lang="en-US" dirty="0" smtClean="0"/>
              <a:t>1. Green molecule: Longer terminal half-life</a:t>
            </a:r>
          </a:p>
          <a:p>
            <a:pPr defTabSz="544211"/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/>
              <a:t>Green molecule: Earlier </a:t>
            </a:r>
            <a:r>
              <a:rPr lang="en-US" dirty="0" smtClean="0"/>
              <a:t>start of terminal phase</a:t>
            </a:r>
          </a:p>
          <a:p>
            <a:pPr defTabSz="544211"/>
            <a:r>
              <a:rPr lang="en-US" dirty="0"/>
              <a:t>	</a:t>
            </a:r>
            <a:r>
              <a:rPr lang="en-US" dirty="0" smtClean="0"/>
              <a:t>3. Green molecule: Earlier time to critical concentration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237737" y="4372914"/>
            <a:ext cx="0" cy="558800"/>
          </a:xfrm>
          <a:prstGeom prst="line">
            <a:avLst/>
          </a:prstGeom>
          <a:ln w="57150" cmpd="sng">
            <a:solidFill>
              <a:srgbClr val="27FF59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599812" y="4436414"/>
            <a:ext cx="0" cy="558800"/>
          </a:xfrm>
          <a:prstGeom prst="line">
            <a:avLst/>
          </a:prstGeom>
          <a:ln w="57150" cmpd="sng">
            <a:solidFill>
              <a:srgbClr val="3366FF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302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1005107" y="6308205"/>
            <a:ext cx="7396337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28621" y="1672481"/>
            <a:ext cx="0" cy="462564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851747" y="2359584"/>
            <a:ext cx="5832405" cy="3586267"/>
          </a:xfrm>
          <a:custGeom>
            <a:avLst/>
            <a:gdLst>
              <a:gd name="connsiteX0" fmla="*/ 0 w 5832405"/>
              <a:gd name="connsiteY0" fmla="*/ 0 h 3586267"/>
              <a:gd name="connsiteX1" fmla="*/ 1458101 w 5832405"/>
              <a:gd name="connsiteY1" fmla="*/ 2187035 h 3586267"/>
              <a:gd name="connsiteX2" fmla="*/ 5832405 w 5832405"/>
              <a:gd name="connsiteY2" fmla="*/ 3586267 h 35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2405" h="3586267">
                <a:moveTo>
                  <a:pt x="0" y="0"/>
                </a:moveTo>
                <a:cubicBezTo>
                  <a:pt x="243017" y="794662"/>
                  <a:pt x="486034" y="1589324"/>
                  <a:pt x="1458101" y="2187035"/>
                </a:cubicBezTo>
                <a:cubicBezTo>
                  <a:pt x="2430169" y="2784746"/>
                  <a:pt x="4131287" y="3185506"/>
                  <a:pt x="5832405" y="3586267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751796" y="2288577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552011" y="5851785"/>
            <a:ext cx="199901" cy="188132"/>
          </a:xfrm>
          <a:prstGeom prst="star5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87021" y="2383099"/>
            <a:ext cx="5750092" cy="3550992"/>
          </a:xfrm>
          <a:custGeom>
            <a:avLst/>
            <a:gdLst>
              <a:gd name="connsiteX0" fmla="*/ 0 w 5750092"/>
              <a:gd name="connsiteY0" fmla="*/ 0 h 3550992"/>
              <a:gd name="connsiteX1" fmla="*/ 1857903 w 5750092"/>
              <a:gd name="connsiteY1" fmla="*/ 2069452 h 3550992"/>
              <a:gd name="connsiteX2" fmla="*/ 5750092 w 5750092"/>
              <a:gd name="connsiteY2" fmla="*/ 3550992 h 3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0092" h="3550992">
                <a:moveTo>
                  <a:pt x="0" y="0"/>
                </a:moveTo>
                <a:cubicBezTo>
                  <a:pt x="449777" y="738810"/>
                  <a:pt x="899554" y="1477620"/>
                  <a:pt x="1857903" y="2069452"/>
                </a:cubicBezTo>
                <a:cubicBezTo>
                  <a:pt x="2816252" y="2661284"/>
                  <a:pt x="5750092" y="3550992"/>
                  <a:pt x="5750092" y="3550992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98778" y="2406616"/>
            <a:ext cx="5738334" cy="3574509"/>
          </a:xfrm>
          <a:custGeom>
            <a:avLst/>
            <a:gdLst>
              <a:gd name="connsiteX0" fmla="*/ 0 w 5738334"/>
              <a:gd name="connsiteY0" fmla="*/ 0 h 3574509"/>
              <a:gd name="connsiteX1" fmla="*/ 1105335 w 5738334"/>
              <a:gd name="connsiteY1" fmla="*/ 2222310 h 3574509"/>
              <a:gd name="connsiteX2" fmla="*/ 5738334 w 5738334"/>
              <a:gd name="connsiteY2" fmla="*/ 3574509 h 357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8334" h="3574509">
                <a:moveTo>
                  <a:pt x="0" y="0"/>
                </a:moveTo>
                <a:cubicBezTo>
                  <a:pt x="74473" y="813279"/>
                  <a:pt x="148946" y="1626559"/>
                  <a:pt x="1105335" y="2222310"/>
                </a:cubicBezTo>
                <a:cubicBezTo>
                  <a:pt x="2061724" y="2818062"/>
                  <a:pt x="5738334" y="3574509"/>
                  <a:pt x="5738334" y="3574509"/>
                </a:cubicBezTo>
              </a:path>
            </a:pathLst>
          </a:cu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87024" y="2406618"/>
            <a:ext cx="5785369" cy="3562751"/>
          </a:xfrm>
          <a:custGeom>
            <a:avLst/>
            <a:gdLst>
              <a:gd name="connsiteX0" fmla="*/ 0 w 5785369"/>
              <a:gd name="connsiteY0" fmla="*/ 0 h 3562751"/>
              <a:gd name="connsiteX1" fmla="*/ 1399306 w 5785369"/>
              <a:gd name="connsiteY1" fmla="*/ 2504508 h 3562751"/>
              <a:gd name="connsiteX2" fmla="*/ 5785369 w 5785369"/>
              <a:gd name="connsiteY2" fmla="*/ 3562751 h 35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5369" h="3562751">
                <a:moveTo>
                  <a:pt x="0" y="0"/>
                </a:moveTo>
                <a:cubicBezTo>
                  <a:pt x="217539" y="955358"/>
                  <a:pt x="435078" y="1910716"/>
                  <a:pt x="1399306" y="2504508"/>
                </a:cubicBezTo>
                <a:cubicBezTo>
                  <a:pt x="2363534" y="3098300"/>
                  <a:pt x="5785369" y="3562751"/>
                  <a:pt x="5785369" y="3562751"/>
                </a:cubicBezTo>
              </a:path>
            </a:pathLst>
          </a:cu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875264" y="2394858"/>
            <a:ext cx="5761851" cy="3574509"/>
          </a:xfrm>
          <a:custGeom>
            <a:avLst/>
            <a:gdLst>
              <a:gd name="connsiteX0" fmla="*/ 0 w 5761851"/>
              <a:gd name="connsiteY0" fmla="*/ 0 h 3574509"/>
              <a:gd name="connsiteX1" fmla="*/ 1822626 w 5761851"/>
              <a:gd name="connsiteY1" fmla="*/ 2916047 h 3574509"/>
              <a:gd name="connsiteX2" fmla="*/ 5761851 w 5761851"/>
              <a:gd name="connsiteY2" fmla="*/ 3574509 h 357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1851" h="3574509">
                <a:moveTo>
                  <a:pt x="0" y="0"/>
                </a:moveTo>
                <a:cubicBezTo>
                  <a:pt x="431159" y="1160148"/>
                  <a:pt x="862318" y="2320296"/>
                  <a:pt x="1822626" y="2916047"/>
                </a:cubicBezTo>
                <a:cubicBezTo>
                  <a:pt x="2782934" y="3511798"/>
                  <a:pt x="5761851" y="3574509"/>
                  <a:pt x="5761851" y="3574509"/>
                </a:cubicBezTo>
              </a:path>
            </a:pathLst>
          </a:cu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10538" y="2406617"/>
            <a:ext cx="5761852" cy="3527476"/>
          </a:xfrm>
          <a:custGeom>
            <a:avLst/>
            <a:gdLst>
              <a:gd name="connsiteX0" fmla="*/ 0 w 5761852"/>
              <a:gd name="connsiteY0" fmla="*/ 0 h 3527476"/>
              <a:gd name="connsiteX1" fmla="*/ 1140612 w 5761852"/>
              <a:gd name="connsiteY1" fmla="*/ 1846046 h 3527476"/>
              <a:gd name="connsiteX2" fmla="*/ 2387053 w 5761852"/>
              <a:gd name="connsiteY2" fmla="*/ 3033629 h 3527476"/>
              <a:gd name="connsiteX3" fmla="*/ 5761852 w 5761852"/>
              <a:gd name="connsiteY3" fmla="*/ 3527476 h 352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1852" h="3527476">
                <a:moveTo>
                  <a:pt x="0" y="0"/>
                </a:moveTo>
                <a:cubicBezTo>
                  <a:pt x="371385" y="670220"/>
                  <a:pt x="742770" y="1340441"/>
                  <a:pt x="1140612" y="1846046"/>
                </a:cubicBezTo>
                <a:cubicBezTo>
                  <a:pt x="1538454" y="2351651"/>
                  <a:pt x="1616846" y="2753391"/>
                  <a:pt x="2387053" y="3033629"/>
                </a:cubicBezTo>
                <a:cubicBezTo>
                  <a:pt x="3157260" y="3313867"/>
                  <a:pt x="5761852" y="3527476"/>
                  <a:pt x="5761852" y="3527476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2282445" y="3119097"/>
            <a:ext cx="515466" cy="4598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902077" y="710976"/>
            <a:ext cx="7831931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000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Individual PK can be estimated by using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popPK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based structural model and variability information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0485" y="6413578"/>
            <a:ext cx="189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(linear scale)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821530" y="3763584"/>
            <a:ext cx="276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 (linear scale)</a:t>
            </a:r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4089810" y="5221305"/>
            <a:ext cx="515466" cy="4598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  <p:bldP spid="17" grpId="0" animBg="1"/>
      <p:bldP spid="30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08383"/>
              </p:ext>
            </p:extLst>
          </p:nvPr>
        </p:nvGraphicFramePr>
        <p:xfrm>
          <a:off x="1008063" y="1512049"/>
          <a:ext cx="7681094" cy="4361180"/>
        </p:xfrm>
        <a:graphic>
          <a:graphicData uri="http://schemas.openxmlformats.org/drawingml/2006/table">
            <a:tbl>
              <a:tblPr/>
              <a:tblGrid>
                <a:gridCol w="86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8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82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dose/kg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one-comp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2985.97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4217.305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3887.61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3676.66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0.001052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0.001309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0.001089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0.001238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0.000796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 (min)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 (h)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10.98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8.82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10.60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9.32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14.52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C(0)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D/V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two-comp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0.486937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1.274402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0.476461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0.934315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0.987822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0.726386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0.302367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0.303577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0.379788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alpha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0.004996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0.001823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0.004597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0.001656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0.001333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0.000532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0.000315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0.000645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0.000528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alphaHL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betaHL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Hlbeta (h)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21.70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36.62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17.90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21.87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55.70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0000" y="360000"/>
            <a:ext cx="8229600" cy="648000"/>
          </a:xfrm>
        </p:spPr>
        <p:txBody>
          <a:bodyPr anchor="b">
            <a:no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Classical PK estimation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86880" y="3202965"/>
            <a:ext cx="3648320" cy="2814263"/>
            <a:chOff x="4475975" y="2460176"/>
            <a:chExt cx="3648320" cy="2110697"/>
          </a:xfrm>
        </p:grpSpPr>
        <p:sp>
          <p:nvSpPr>
            <p:cNvPr id="4" name="Oval 3"/>
            <p:cNvSpPr/>
            <p:nvPr/>
          </p:nvSpPr>
          <p:spPr>
            <a:xfrm>
              <a:off x="4475975" y="2460176"/>
              <a:ext cx="674949" cy="399668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449346" y="2460176"/>
              <a:ext cx="674949" cy="399668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445418" y="4171205"/>
              <a:ext cx="674949" cy="399668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440465" y="4157973"/>
              <a:ext cx="674949" cy="399668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94977" y="6187977"/>
            <a:ext cx="269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{data on file, Alfonso Iorio)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0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93" y="1184856"/>
            <a:ext cx="8019958" cy="49713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13684" y="6358310"/>
            <a:ext cx="3564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CA" sz="1600" dirty="0">
                <a:solidFill>
                  <a:prstClr val="black"/>
                </a:solidFill>
                <a:latin typeface="Calibri"/>
              </a:rPr>
              <a:t>Xi M et </a:t>
            </a:r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al. </a:t>
            </a:r>
            <a:r>
              <a:rPr lang="en-CA" sz="1600" dirty="0">
                <a:solidFill>
                  <a:prstClr val="black"/>
                </a:solidFill>
                <a:latin typeface="Calibri"/>
              </a:rPr>
              <a:t>Blood </a:t>
            </a:r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2014; 124 </a:t>
            </a:r>
            <a:r>
              <a:rPr lang="en-CA" sz="1600" dirty="0">
                <a:solidFill>
                  <a:prstClr val="black"/>
                </a:solidFill>
                <a:latin typeface="Calibri"/>
              </a:rPr>
              <a:t>(21) </a:t>
            </a:r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Abs.</a:t>
            </a:r>
            <a:endParaRPr lang="en-CA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0000" y="261104"/>
            <a:ext cx="8238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CA" sz="20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Systematic Review of the Published Evidence on the Pharmacokinetic Characteristics of Factor VIII and IX Concentrates</a:t>
            </a:r>
            <a:endParaRPr lang="en-US" sz="2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3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3684" y="6358310"/>
            <a:ext cx="3564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CA" sz="1600" dirty="0">
                <a:solidFill>
                  <a:prstClr val="black"/>
                </a:solidFill>
                <a:latin typeface="Calibri"/>
              </a:rPr>
              <a:t>Xi M et </a:t>
            </a:r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al. </a:t>
            </a:r>
            <a:r>
              <a:rPr lang="en-CA" sz="1600" dirty="0">
                <a:solidFill>
                  <a:prstClr val="black"/>
                </a:solidFill>
                <a:latin typeface="Calibri"/>
              </a:rPr>
              <a:t>Blood </a:t>
            </a:r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2014; 124 </a:t>
            </a:r>
            <a:r>
              <a:rPr lang="en-CA" sz="1600" dirty="0">
                <a:solidFill>
                  <a:prstClr val="black"/>
                </a:solidFill>
                <a:latin typeface="Calibri"/>
              </a:rPr>
              <a:t>(21) </a:t>
            </a:r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Abs.</a:t>
            </a:r>
            <a:endParaRPr lang="en-CA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14291"/>
            <a:ext cx="8229600" cy="1143000"/>
          </a:xfrm>
        </p:spPr>
        <p:txBody>
          <a:bodyPr>
            <a:noAutofit/>
          </a:bodyPr>
          <a:lstStyle/>
          <a:p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SR of </a:t>
            </a: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</a:rPr>
              <a:t>the Published </a:t>
            </a: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Evidence </a:t>
            </a: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</a:rPr>
              <a:t>on the Pharmacokinetic Characteristics of Factor VIII and IX Concentrates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785559"/>
              </p:ext>
            </p:extLst>
          </p:nvPr>
        </p:nvGraphicFramePr>
        <p:xfrm>
          <a:off x="457200" y="205874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Class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Studies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Patients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Half-life (h)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Wild 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7.82- 19.2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BDD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7.5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– 17.7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EHL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11.5 – 23.8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Wild 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12.9 - 36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EHL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53.5 – 110.4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7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Rationale for prophylaxis of joint bleeding in hemophilia </a:t>
            </a:r>
          </a:p>
          <a:p>
            <a:pPr marL="0" indent="0">
              <a:buNone/>
            </a:pPr>
            <a:r>
              <a:rPr lang="en-US" dirty="0"/>
              <a:t>2. “Precision” medicine for hemophilia: sources of </a:t>
            </a:r>
            <a:r>
              <a:rPr lang="en-US" dirty="0" smtClean="0"/>
              <a:t>	variability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Predicting the risk of bleeding on prophylaxis, including </a:t>
            </a:r>
            <a:r>
              <a:rPr lang="en-US" dirty="0" smtClean="0"/>
              <a:t>	assessment </a:t>
            </a:r>
            <a:r>
              <a:rPr lang="en-US" dirty="0"/>
              <a:t>of individual pharmacokinetics </a:t>
            </a:r>
          </a:p>
          <a:p>
            <a:pPr marL="0" indent="0">
              <a:buNone/>
            </a:pPr>
            <a:r>
              <a:rPr lang="en-US" dirty="0"/>
              <a:t>4. Outcome measures: </a:t>
            </a:r>
            <a:r>
              <a:rPr lang="en-US" dirty="0" smtClean="0"/>
              <a:t>PRO/PCR in hemophilia</a:t>
            </a:r>
            <a:r>
              <a:rPr lang="en-US" dirty="0"/>
              <a:t>, including </a:t>
            </a:r>
            <a:r>
              <a:rPr lang="en-US" dirty="0" smtClean="0"/>
              <a:t>	assessment </a:t>
            </a:r>
            <a:r>
              <a:rPr lang="en-US" dirty="0"/>
              <a:t>of serious </a:t>
            </a:r>
            <a:r>
              <a:rPr lang="en-US" dirty="0" smtClean="0"/>
              <a:t>adverse </a:t>
            </a:r>
            <a:r>
              <a:rPr lang="en-US" dirty="0"/>
              <a:t>events </a:t>
            </a:r>
          </a:p>
        </p:txBody>
      </p:sp>
    </p:spTree>
    <p:extLst>
      <p:ext uri="{BB962C8B-B14F-4D97-AF65-F5344CB8AC3E}">
        <p14:creationId xmlns:p14="http://schemas.microsoft.com/office/powerpoint/2010/main" val="20037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r="4396"/>
          <a:stretch/>
        </p:blipFill>
        <p:spPr>
          <a:xfrm>
            <a:off x="505075" y="1517784"/>
            <a:ext cx="8265438" cy="397579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60000"/>
            <a:ext cx="9144000" cy="648000"/>
          </a:xfrm>
        </p:spPr>
        <p:txBody>
          <a:bodyPr anchor="b" anchorCtr="0"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The WAPPS network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ußzeilenplatzhalter 3"/>
          <p:cNvSpPr txBox="1">
            <a:spLocks/>
          </p:cNvSpPr>
          <p:nvPr/>
        </p:nvSpPr>
        <p:spPr bwMode="gray">
          <a:xfrm>
            <a:off x="1327150" y="6280681"/>
            <a:ext cx="7556501" cy="433387"/>
          </a:xfrm>
          <a:prstGeom prst="rect">
            <a:avLst/>
          </a:prstGeom>
        </p:spPr>
        <p:txBody>
          <a:bodyPr lIns="91257" tIns="45629" rIns="91257" bIns="45629" anchor="b"/>
          <a:lstStyle/>
          <a:p>
            <a:pPr lvl="0" algn="r"/>
            <a:r>
              <a:rPr lang="en-GB" sz="1000" dirty="0" smtClean="0"/>
              <a:t>The Development of the Web-based Application for the Population Pharmacokinetic Service – </a:t>
            </a:r>
            <a:r>
              <a:rPr lang="en-GB" sz="1000" dirty="0" err="1" smtClean="0"/>
              <a:t>Hemophilia</a:t>
            </a:r>
            <a:r>
              <a:rPr lang="en-GB" sz="1000" dirty="0" smtClean="0"/>
              <a:t> (</a:t>
            </a:r>
            <a:r>
              <a:rPr lang="en-GB" sz="1000" dirty="0" err="1" smtClean="0"/>
              <a:t>WAPPS-Hemo</a:t>
            </a:r>
            <a:r>
              <a:rPr lang="en-GB" sz="1000" dirty="0" smtClean="0"/>
              <a:t>) – </a:t>
            </a:r>
            <a:r>
              <a:rPr lang="en-GB" sz="1000" dirty="0" err="1" smtClean="0"/>
              <a:t>Phase1</a:t>
            </a:r>
            <a:r>
              <a:rPr lang="en-GB" sz="1000" dirty="0" smtClean="0"/>
              <a:t>. </a:t>
            </a:r>
          </a:p>
          <a:p>
            <a:pPr lvl="0" algn="r"/>
            <a:r>
              <a:rPr lang="en-GB" sz="1000" dirty="0" smtClean="0"/>
              <a:t>ClinicalTrials.gov Identifier: </a:t>
            </a:r>
            <a:r>
              <a:rPr lang="en-GB" sz="1000" dirty="0" err="1" smtClean="0"/>
              <a:t>NCT02061072</a:t>
            </a:r>
            <a:r>
              <a:rPr lang="en-GB" sz="1000" dirty="0" smtClean="0"/>
              <a:t>. Available at: </a:t>
            </a:r>
            <a:r>
              <a:rPr lang="en-GB" sz="1000" dirty="0" smtClean="0">
                <a:hlinkClick r:id="rId3"/>
              </a:rPr>
              <a:t>https://clinicaltrials.gov/ct2/show/NCT02061072</a:t>
            </a:r>
            <a:r>
              <a:rPr lang="en-GB" sz="1000" dirty="0" smtClean="0"/>
              <a:t>.</a:t>
            </a:r>
            <a:endParaRPr lang="it-IT" sz="1000" dirty="0" smtClean="0"/>
          </a:p>
        </p:txBody>
      </p:sp>
    </p:spTree>
    <p:extLst>
      <p:ext uri="{BB962C8B-B14F-4D97-AF65-F5344CB8AC3E}">
        <p14:creationId xmlns:p14="http://schemas.microsoft.com/office/powerpoint/2010/main" val="184771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8229600" cy="648000"/>
          </a:xfrm>
        </p:spPr>
        <p:txBody>
          <a:bodyPr anchor="b"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On file PK studies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03749"/>
              </p:ext>
            </p:extLst>
          </p:nvPr>
        </p:nvGraphicFramePr>
        <p:xfrm>
          <a:off x="1008063" y="1736725"/>
          <a:ext cx="7444767" cy="4142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92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Cohort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</a:t>
                      </a:r>
                      <a:r>
                        <a:rPr lang="en-US" sz="2800" baseline="0" dirty="0" smtClean="0"/>
                        <a:t> of subjects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PKs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Derivation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 750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 1200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Validation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275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On-going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&gt;1200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&gt;1800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3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8030" y="2895881"/>
            <a:ext cx="4009293" cy="18903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2800" dirty="0" smtClean="0">
                <a:solidFill>
                  <a:srgbClr val="000000"/>
                </a:solidFill>
                <a:latin typeface="Calibri"/>
              </a:rPr>
              <a:t>Estimating PK  for single individuals on the base of 2-4 samples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885" y="2895881"/>
            <a:ext cx="1834662" cy="19020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2800" dirty="0" smtClean="0">
                <a:solidFill>
                  <a:srgbClr val="000000"/>
                </a:solidFill>
                <a:latin typeface="Calibri"/>
              </a:rPr>
              <a:t>Web-application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1109297" y="1946310"/>
            <a:ext cx="641838" cy="74734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6316" y="6078696"/>
            <a:ext cx="1447800" cy="677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400" dirty="0" smtClean="0">
                <a:solidFill>
                  <a:srgbClr val="000000"/>
                </a:solidFill>
                <a:latin typeface="Calibri"/>
              </a:rPr>
              <a:t>Single patient report</a:t>
            </a:r>
            <a:endParaRPr lang="en-CA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109297" y="5088095"/>
            <a:ext cx="641838" cy="74734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6316" y="1043634"/>
            <a:ext cx="1447800" cy="6770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400" dirty="0" smtClean="0">
                <a:solidFill>
                  <a:srgbClr val="000000"/>
                </a:solidFill>
                <a:latin typeface="Calibri"/>
              </a:rPr>
              <a:t>Single patient data</a:t>
            </a:r>
            <a:endParaRPr lang="en-CA" sz="1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3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3730" y="788979"/>
            <a:ext cx="4009293" cy="18903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2800" dirty="0" smtClean="0">
                <a:solidFill>
                  <a:srgbClr val="000000"/>
                </a:solidFill>
                <a:latin typeface="Calibri"/>
              </a:rPr>
              <a:t>Estimating PK  for single individuals on the base of 2-4 samples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885" y="2909391"/>
            <a:ext cx="1834662" cy="19020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2800" dirty="0" smtClean="0">
                <a:solidFill>
                  <a:srgbClr val="000000"/>
                </a:solidFill>
                <a:latin typeface="Calibri"/>
              </a:rPr>
              <a:t>Web-application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1109297" y="1959820"/>
            <a:ext cx="641838" cy="74734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6316" y="6092206"/>
            <a:ext cx="1447800" cy="677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400" dirty="0" smtClean="0">
                <a:solidFill>
                  <a:srgbClr val="000000"/>
                </a:solidFill>
                <a:latin typeface="Calibri"/>
              </a:rPr>
              <a:t>Single patient report</a:t>
            </a:r>
            <a:endParaRPr lang="en-CA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109297" y="5101605"/>
            <a:ext cx="641838" cy="74734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6316" y="1057144"/>
            <a:ext cx="1447800" cy="6770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400" dirty="0" smtClean="0">
                <a:solidFill>
                  <a:srgbClr val="000000"/>
                </a:solidFill>
                <a:latin typeface="Calibri"/>
              </a:rPr>
              <a:t>Single patient data</a:t>
            </a:r>
            <a:endParaRPr lang="en-CA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71800" y="2944561"/>
            <a:ext cx="1899138" cy="190207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2400" dirty="0" smtClean="0">
                <a:solidFill>
                  <a:srgbClr val="000000"/>
                </a:solidFill>
                <a:latin typeface="Calibri"/>
              </a:rPr>
              <a:t>Online PPK </a:t>
            </a:r>
            <a:r>
              <a:rPr lang="en-CA" sz="2400" dirty="0">
                <a:solidFill>
                  <a:srgbClr val="000000"/>
                </a:solidFill>
                <a:latin typeface="Calibri"/>
              </a:rPr>
              <a:t>engine</a:t>
            </a:r>
          </a:p>
          <a:p>
            <a:pPr algn="ctr" defTabSz="457200"/>
            <a:r>
              <a:rPr lang="en-CA" sz="24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CA" dirty="0">
                <a:solidFill>
                  <a:srgbClr val="000000"/>
                </a:solidFill>
                <a:latin typeface="Calibri"/>
              </a:rPr>
              <a:t>NONMEM</a:t>
            </a:r>
            <a:r>
              <a:rPr lang="en-CA" sz="24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9" name="Bent Arrow 8"/>
          <p:cNvSpPr/>
          <p:nvPr/>
        </p:nvSpPr>
        <p:spPr>
          <a:xfrm flipV="1">
            <a:off x="1186960" y="1909999"/>
            <a:ext cx="1784840" cy="2069124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Bent Arrow 9"/>
          <p:cNvSpPr/>
          <p:nvPr/>
        </p:nvSpPr>
        <p:spPr>
          <a:xfrm rot="5400000" flipV="1">
            <a:off x="866042" y="4040672"/>
            <a:ext cx="2124809" cy="1834658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6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3730" y="721429"/>
            <a:ext cx="4009293" cy="6066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srgbClr val="000000"/>
                </a:solidFill>
                <a:latin typeface="Calibri"/>
              </a:rPr>
              <a:t>Estimating PK  for single individuals on the base of 2-4 samples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885" y="2841841"/>
            <a:ext cx="1834662" cy="19020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2800" dirty="0" smtClean="0">
                <a:solidFill>
                  <a:srgbClr val="000000"/>
                </a:solidFill>
                <a:latin typeface="Calibri"/>
              </a:rPr>
              <a:t>Web-application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1109297" y="1892270"/>
            <a:ext cx="641838" cy="74734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6316" y="6024656"/>
            <a:ext cx="1447800" cy="677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400" dirty="0" smtClean="0">
                <a:solidFill>
                  <a:srgbClr val="000000"/>
                </a:solidFill>
                <a:latin typeface="Calibri"/>
              </a:rPr>
              <a:t>Single patient report</a:t>
            </a:r>
            <a:endParaRPr lang="en-CA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109297" y="5034055"/>
            <a:ext cx="641838" cy="74734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6316" y="989594"/>
            <a:ext cx="1447800" cy="6770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400" dirty="0" smtClean="0">
                <a:solidFill>
                  <a:srgbClr val="000000"/>
                </a:solidFill>
                <a:latin typeface="Calibri"/>
              </a:rPr>
              <a:t>Single patient data</a:t>
            </a:r>
            <a:endParaRPr lang="en-CA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71800" y="2877011"/>
            <a:ext cx="1899138" cy="190207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2400" dirty="0" smtClean="0">
                <a:solidFill>
                  <a:srgbClr val="000000"/>
                </a:solidFill>
                <a:latin typeface="Calibri"/>
              </a:rPr>
              <a:t>Online PPK </a:t>
            </a:r>
            <a:r>
              <a:rPr lang="en-CA" sz="2400" dirty="0">
                <a:solidFill>
                  <a:srgbClr val="000000"/>
                </a:solidFill>
                <a:latin typeface="Calibri"/>
              </a:rPr>
              <a:t>engine</a:t>
            </a:r>
          </a:p>
          <a:p>
            <a:pPr algn="ctr" defTabSz="457200"/>
            <a:r>
              <a:rPr lang="en-CA" sz="24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CA" dirty="0">
                <a:solidFill>
                  <a:srgbClr val="000000"/>
                </a:solidFill>
                <a:latin typeface="Calibri"/>
              </a:rPr>
              <a:t>NONMEM</a:t>
            </a:r>
            <a:r>
              <a:rPr lang="en-CA" sz="24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60023" y="2411016"/>
            <a:ext cx="1310054" cy="10638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CA" sz="1200" dirty="0" smtClean="0">
                <a:solidFill>
                  <a:prstClr val="black"/>
                </a:solidFill>
                <a:latin typeface="Calibri"/>
              </a:rPr>
              <a:t>Control files for </a:t>
            </a:r>
            <a:r>
              <a:rPr lang="en-CA" sz="1200" dirty="0" err="1" smtClean="0">
                <a:solidFill>
                  <a:prstClr val="black"/>
                </a:solidFill>
                <a:latin typeface="Calibri"/>
              </a:rPr>
              <a:t>bayesian</a:t>
            </a:r>
            <a:r>
              <a:rPr lang="en-CA" sz="1200" dirty="0" smtClean="0">
                <a:solidFill>
                  <a:prstClr val="black"/>
                </a:solidFill>
                <a:latin typeface="Calibri"/>
              </a:rPr>
              <a:t> individual estimation</a:t>
            </a:r>
            <a:endParaRPr lang="en-CA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0023" y="3474886"/>
            <a:ext cx="1310054" cy="3165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srgbClr val="000000"/>
                </a:solidFill>
                <a:latin typeface="Calibri"/>
              </a:rPr>
              <a:t>Product 1</a:t>
            </a:r>
            <a:endParaRPr lang="en-CA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60023" y="3791410"/>
            <a:ext cx="1310054" cy="3165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prstClr val="white"/>
                </a:solidFill>
                <a:latin typeface="Calibri"/>
              </a:rPr>
              <a:t>Product 2</a:t>
            </a:r>
            <a:endParaRPr lang="en-CA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0023" y="4102072"/>
            <a:ext cx="1310054" cy="3165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srgbClr val="000000"/>
                </a:solidFill>
                <a:latin typeface="Calibri"/>
              </a:rPr>
              <a:t>Product 3</a:t>
            </a:r>
            <a:endParaRPr lang="en-CA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60023" y="4412734"/>
            <a:ext cx="1310054" cy="316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prstClr val="black"/>
                </a:solidFill>
                <a:latin typeface="Calibri"/>
              </a:rPr>
              <a:t>Product 4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60023" y="4729258"/>
            <a:ext cx="1310054" cy="3165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srgbClr val="000000"/>
                </a:solidFill>
                <a:latin typeface="Calibri"/>
              </a:rPr>
              <a:t>Product 5</a:t>
            </a:r>
            <a:endParaRPr lang="en-CA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60023" y="5069237"/>
            <a:ext cx="1310054" cy="316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prstClr val="black"/>
                </a:solidFill>
                <a:latin typeface="Calibri"/>
              </a:rPr>
              <a:t>Others..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lowchart: Collate 17"/>
          <p:cNvSpPr/>
          <p:nvPr/>
        </p:nvSpPr>
        <p:spPr>
          <a:xfrm rot="16200000">
            <a:off x="4958862" y="3589188"/>
            <a:ext cx="404446" cy="468924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lowchart: Summing Junction 18"/>
          <p:cNvSpPr/>
          <p:nvPr/>
        </p:nvSpPr>
        <p:spPr>
          <a:xfrm>
            <a:off x="4870938" y="3474886"/>
            <a:ext cx="589085" cy="703384"/>
          </a:xfrm>
          <a:prstGeom prst="flowChartSummingJunc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lowchart: Multidocument 19"/>
          <p:cNvSpPr/>
          <p:nvPr/>
        </p:nvSpPr>
        <p:spPr>
          <a:xfrm>
            <a:off x="7341577" y="837193"/>
            <a:ext cx="1521069" cy="1573823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Brand specific Source individual PK data</a:t>
            </a:r>
            <a:endParaRPr lang="en-CA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lowchart: Merge 20"/>
          <p:cNvSpPr/>
          <p:nvPr/>
        </p:nvSpPr>
        <p:spPr>
          <a:xfrm>
            <a:off x="7121769" y="3275598"/>
            <a:ext cx="1960684" cy="1271950"/>
          </a:xfrm>
          <a:prstGeom prst="flowChartMerg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 sz="1600" dirty="0" smtClean="0">
              <a:solidFill>
                <a:prstClr val="white"/>
              </a:solidFill>
              <a:latin typeface="Calibri"/>
            </a:endParaRPr>
          </a:p>
          <a:p>
            <a:pPr algn="ctr" defTabSz="457200"/>
            <a:r>
              <a:rPr lang="en-CA" sz="1600" dirty="0" smtClean="0">
                <a:solidFill>
                  <a:srgbClr val="000000"/>
                </a:solidFill>
                <a:latin typeface="Calibri"/>
              </a:rPr>
              <a:t>Offline PPK modeling</a:t>
            </a:r>
            <a:endParaRPr lang="en-CA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Flowchart: Multidocument 21"/>
          <p:cNvSpPr/>
          <p:nvPr/>
        </p:nvSpPr>
        <p:spPr>
          <a:xfrm>
            <a:off x="7230207" y="5165944"/>
            <a:ext cx="1521069" cy="1573823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600" dirty="0" smtClean="0">
                <a:solidFill>
                  <a:srgbClr val="000000"/>
                </a:solidFill>
                <a:latin typeface="Calibri"/>
              </a:rPr>
              <a:t>Brand specific PPK models</a:t>
            </a:r>
            <a:endParaRPr lang="en-CA" sz="16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770077" y="3633148"/>
            <a:ext cx="1028700" cy="1532796"/>
          </a:xfrm>
          <a:prstGeom prst="straightConnector1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774473" y="4280854"/>
            <a:ext cx="694592" cy="1016987"/>
          </a:xfrm>
          <a:prstGeom prst="straightConnector1">
            <a:avLst/>
          </a:prstGeom>
          <a:ln w="50800"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770077" y="4871406"/>
            <a:ext cx="460130" cy="678464"/>
          </a:xfrm>
          <a:prstGeom prst="straightConnector1">
            <a:avLst/>
          </a:prstGeom>
          <a:ln w="50800">
            <a:solidFill>
              <a:srgbClr val="92D050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7781192" y="2468167"/>
            <a:ext cx="641838" cy="74734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798777" y="4638414"/>
            <a:ext cx="641838" cy="373673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Bent Arrow 34"/>
          <p:cNvSpPr/>
          <p:nvPr/>
        </p:nvSpPr>
        <p:spPr>
          <a:xfrm flipV="1">
            <a:off x="1186960" y="1842449"/>
            <a:ext cx="1784840" cy="2069124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Bent Arrow 35"/>
          <p:cNvSpPr/>
          <p:nvPr/>
        </p:nvSpPr>
        <p:spPr>
          <a:xfrm rot="5400000" flipV="1">
            <a:off x="866042" y="3973122"/>
            <a:ext cx="2124809" cy="1834658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7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2885" y="2868861"/>
            <a:ext cx="1834662" cy="19020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2800" dirty="0" smtClean="0">
                <a:solidFill>
                  <a:srgbClr val="000000"/>
                </a:solidFill>
                <a:latin typeface="Calibri"/>
              </a:rPr>
              <a:t>Web-application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1109297" y="1919290"/>
            <a:ext cx="641838" cy="74734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6316" y="6051676"/>
            <a:ext cx="1447800" cy="677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400" dirty="0" smtClean="0">
                <a:solidFill>
                  <a:srgbClr val="000000"/>
                </a:solidFill>
                <a:latin typeface="Calibri"/>
              </a:rPr>
              <a:t>Single patient report</a:t>
            </a:r>
            <a:endParaRPr lang="en-CA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109297" y="5061075"/>
            <a:ext cx="641838" cy="74734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6316" y="1016614"/>
            <a:ext cx="1447800" cy="6770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400" dirty="0" smtClean="0">
                <a:solidFill>
                  <a:srgbClr val="000000"/>
                </a:solidFill>
                <a:latin typeface="Calibri"/>
              </a:rPr>
              <a:t>Single patient data</a:t>
            </a:r>
            <a:endParaRPr lang="en-CA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71800" y="2904031"/>
            <a:ext cx="1899138" cy="190207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2400" dirty="0" smtClean="0">
                <a:solidFill>
                  <a:srgbClr val="000000"/>
                </a:solidFill>
                <a:latin typeface="Calibri"/>
              </a:rPr>
              <a:t>Online PPK </a:t>
            </a:r>
            <a:r>
              <a:rPr lang="en-CA" sz="2400" dirty="0">
                <a:solidFill>
                  <a:srgbClr val="000000"/>
                </a:solidFill>
                <a:latin typeface="Calibri"/>
              </a:rPr>
              <a:t>engine</a:t>
            </a:r>
          </a:p>
          <a:p>
            <a:pPr algn="ctr" defTabSz="457200"/>
            <a:r>
              <a:rPr lang="en-CA" sz="24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CA" dirty="0">
                <a:solidFill>
                  <a:srgbClr val="000000"/>
                </a:solidFill>
                <a:latin typeface="Calibri"/>
              </a:rPr>
              <a:t>NONMEM</a:t>
            </a:r>
            <a:r>
              <a:rPr lang="en-CA" sz="24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9" name="Bent Arrow 8"/>
          <p:cNvSpPr/>
          <p:nvPr/>
        </p:nvSpPr>
        <p:spPr>
          <a:xfrm flipV="1">
            <a:off x="1186960" y="1869469"/>
            <a:ext cx="1784840" cy="2069124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Bent Arrow 9"/>
          <p:cNvSpPr/>
          <p:nvPr/>
        </p:nvSpPr>
        <p:spPr>
          <a:xfrm rot="5400000" flipV="1">
            <a:off x="866042" y="4000142"/>
            <a:ext cx="2124809" cy="1834658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0023" y="2438036"/>
            <a:ext cx="1310054" cy="10638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CA" sz="1200" dirty="0" smtClean="0">
                <a:solidFill>
                  <a:prstClr val="black"/>
                </a:solidFill>
                <a:latin typeface="Calibri"/>
              </a:rPr>
              <a:t>Control files for </a:t>
            </a:r>
            <a:r>
              <a:rPr lang="en-CA" sz="1200" dirty="0" err="1" smtClean="0">
                <a:solidFill>
                  <a:prstClr val="black"/>
                </a:solidFill>
                <a:latin typeface="Calibri"/>
              </a:rPr>
              <a:t>bayesian</a:t>
            </a:r>
            <a:r>
              <a:rPr lang="en-CA" sz="1200" dirty="0" smtClean="0">
                <a:solidFill>
                  <a:prstClr val="black"/>
                </a:solidFill>
                <a:latin typeface="Calibri"/>
              </a:rPr>
              <a:t> individual estimation</a:t>
            </a:r>
            <a:endParaRPr lang="en-CA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0023" y="3501906"/>
            <a:ext cx="1310054" cy="3165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srgbClr val="000000"/>
                </a:solidFill>
                <a:latin typeface="Calibri"/>
              </a:rPr>
              <a:t>Product 1</a:t>
            </a:r>
            <a:endParaRPr lang="en-CA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60023" y="3818430"/>
            <a:ext cx="1310054" cy="3165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prstClr val="white"/>
                </a:solidFill>
                <a:latin typeface="Calibri"/>
              </a:rPr>
              <a:t>Product 2</a:t>
            </a:r>
            <a:endParaRPr lang="en-CA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0023" y="4129092"/>
            <a:ext cx="1310054" cy="3165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srgbClr val="000000"/>
                </a:solidFill>
                <a:latin typeface="Calibri"/>
              </a:rPr>
              <a:t>Product 3</a:t>
            </a:r>
            <a:endParaRPr lang="en-CA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60023" y="4439754"/>
            <a:ext cx="1310054" cy="316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prstClr val="black"/>
                </a:solidFill>
                <a:latin typeface="Calibri"/>
              </a:rPr>
              <a:t>Product 4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60023" y="4756278"/>
            <a:ext cx="1310054" cy="3165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srgbClr val="000000"/>
                </a:solidFill>
                <a:latin typeface="Calibri"/>
              </a:rPr>
              <a:t>Product 5</a:t>
            </a:r>
            <a:endParaRPr lang="en-CA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60023" y="5096257"/>
            <a:ext cx="1310054" cy="316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prstClr val="black"/>
                </a:solidFill>
                <a:latin typeface="Calibri"/>
              </a:rPr>
              <a:t>Others..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lowchart: Collate 17"/>
          <p:cNvSpPr/>
          <p:nvPr/>
        </p:nvSpPr>
        <p:spPr>
          <a:xfrm rot="16200000">
            <a:off x="4958862" y="3616208"/>
            <a:ext cx="404446" cy="468924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lowchart: Summing Junction 18"/>
          <p:cNvSpPr/>
          <p:nvPr/>
        </p:nvSpPr>
        <p:spPr>
          <a:xfrm>
            <a:off x="4870938" y="3501906"/>
            <a:ext cx="589085" cy="703384"/>
          </a:xfrm>
          <a:prstGeom prst="flowChartSummingJunc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lowchart: Multidocument 19"/>
          <p:cNvSpPr/>
          <p:nvPr/>
        </p:nvSpPr>
        <p:spPr>
          <a:xfrm>
            <a:off x="7341577" y="864213"/>
            <a:ext cx="1521069" cy="1573823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Brand specific Source individual PK data</a:t>
            </a:r>
            <a:endParaRPr lang="en-CA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lowchart: Merge 20"/>
          <p:cNvSpPr/>
          <p:nvPr/>
        </p:nvSpPr>
        <p:spPr>
          <a:xfrm>
            <a:off x="7121769" y="3302618"/>
            <a:ext cx="1960684" cy="1271950"/>
          </a:xfrm>
          <a:prstGeom prst="flowChartMerg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 sz="1600" dirty="0" smtClean="0">
              <a:solidFill>
                <a:prstClr val="white"/>
              </a:solidFill>
              <a:latin typeface="Calibri"/>
            </a:endParaRPr>
          </a:p>
          <a:p>
            <a:pPr algn="ctr" defTabSz="457200"/>
            <a:r>
              <a:rPr lang="en-CA" sz="1600" dirty="0" smtClean="0">
                <a:solidFill>
                  <a:srgbClr val="000000"/>
                </a:solidFill>
                <a:latin typeface="Calibri"/>
              </a:rPr>
              <a:t>Offline PPK modeling</a:t>
            </a:r>
            <a:endParaRPr lang="en-CA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Flowchart: Multidocument 21"/>
          <p:cNvSpPr/>
          <p:nvPr/>
        </p:nvSpPr>
        <p:spPr>
          <a:xfrm>
            <a:off x="7230207" y="5192964"/>
            <a:ext cx="1521069" cy="1573823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600" dirty="0" smtClean="0">
                <a:solidFill>
                  <a:srgbClr val="000000"/>
                </a:solidFill>
                <a:latin typeface="Calibri"/>
              </a:rPr>
              <a:t>Brand specific PPK models</a:t>
            </a:r>
            <a:endParaRPr lang="en-CA" sz="16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770077" y="3660168"/>
            <a:ext cx="1028700" cy="1532796"/>
          </a:xfrm>
          <a:prstGeom prst="straightConnector1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774473" y="4307874"/>
            <a:ext cx="694592" cy="1016987"/>
          </a:xfrm>
          <a:prstGeom prst="straightConnector1">
            <a:avLst/>
          </a:prstGeom>
          <a:ln w="50800"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770077" y="4898426"/>
            <a:ext cx="460130" cy="678464"/>
          </a:xfrm>
          <a:prstGeom prst="straightConnector1">
            <a:avLst/>
          </a:prstGeom>
          <a:ln w="50800">
            <a:solidFill>
              <a:srgbClr val="92D050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7781192" y="2495187"/>
            <a:ext cx="641838" cy="74734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798777" y="4665434"/>
            <a:ext cx="641838" cy="373673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2347547" y="925759"/>
            <a:ext cx="211015" cy="10111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lowchart: Multidocument 28"/>
          <p:cNvSpPr/>
          <p:nvPr/>
        </p:nvSpPr>
        <p:spPr>
          <a:xfrm>
            <a:off x="2558562" y="1004889"/>
            <a:ext cx="1178169" cy="852855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prstClr val="black"/>
                </a:solidFill>
                <a:latin typeface="Calibri"/>
              </a:rPr>
              <a:t>patients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412521" y="1185866"/>
            <a:ext cx="436685" cy="33850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Left Brace 30"/>
          <p:cNvSpPr/>
          <p:nvPr/>
        </p:nvSpPr>
        <p:spPr>
          <a:xfrm flipH="1">
            <a:off x="6849206" y="833440"/>
            <a:ext cx="272563" cy="10111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Flowchart: Multidocument 31"/>
          <p:cNvSpPr/>
          <p:nvPr/>
        </p:nvSpPr>
        <p:spPr>
          <a:xfrm>
            <a:off x="3889131" y="1004889"/>
            <a:ext cx="1178169" cy="852855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prstClr val="black"/>
                </a:solidFill>
                <a:latin typeface="Calibri"/>
              </a:rPr>
              <a:t>patients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lowchart: Multidocument 32"/>
          <p:cNvSpPr/>
          <p:nvPr/>
        </p:nvSpPr>
        <p:spPr>
          <a:xfrm>
            <a:off x="5067300" y="1004889"/>
            <a:ext cx="1178169" cy="852855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CA" dirty="0" smtClean="0">
                <a:solidFill>
                  <a:prstClr val="black"/>
                </a:solidFill>
                <a:latin typeface="Calibri"/>
              </a:rPr>
              <a:t>patients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4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at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4707838" cy="3570111"/>
          </a:xfrm>
          <a:prstGeom prst="rect">
            <a:avLst/>
          </a:prstGeom>
        </p:spPr>
      </p:pic>
      <p:pic>
        <p:nvPicPr>
          <p:cNvPr id="3" name="Picture 2" descr="Advate24-48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78" y="0"/>
            <a:ext cx="4707838" cy="3570111"/>
          </a:xfrm>
          <a:prstGeom prst="rect">
            <a:avLst/>
          </a:prstGeom>
        </p:spPr>
      </p:pic>
      <p:pic>
        <p:nvPicPr>
          <p:cNvPr id="4" name="Picture 3" descr="Advate48-72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8" y="3400777"/>
            <a:ext cx="4370925" cy="3314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41602" y="3570111"/>
            <a:ext cx="640014" cy="32878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45938" y="3720447"/>
            <a:ext cx="43980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Advate</a:t>
            </a:r>
            <a:endParaRPr lang="en-CA" dirty="0"/>
          </a:p>
          <a:p>
            <a:r>
              <a:rPr lang="en-CA" dirty="0"/>
              <a:t>Points		term HL	time to 0.02</a:t>
            </a:r>
          </a:p>
          <a:p>
            <a:r>
              <a:rPr lang="en-CA" dirty="0"/>
              <a:t>All		</a:t>
            </a:r>
            <a:r>
              <a:rPr lang="en-CA" dirty="0" smtClean="0"/>
              <a:t>16.5</a:t>
            </a:r>
            <a:r>
              <a:rPr lang="en-CA" dirty="0"/>
              <a:t>	</a:t>
            </a:r>
            <a:r>
              <a:rPr lang="en-CA" dirty="0" smtClean="0"/>
              <a:t>101</a:t>
            </a:r>
            <a:endParaRPr lang="en-CA" dirty="0"/>
          </a:p>
          <a:p>
            <a:r>
              <a:rPr lang="en-CA" dirty="0"/>
              <a:t>48-72		</a:t>
            </a:r>
            <a:r>
              <a:rPr lang="en-CA" dirty="0" smtClean="0"/>
              <a:t>18</a:t>
            </a:r>
            <a:r>
              <a:rPr lang="en-CA" dirty="0"/>
              <a:t>	</a:t>
            </a:r>
            <a:r>
              <a:rPr lang="en-CA" dirty="0" smtClean="0"/>
              <a:t>106</a:t>
            </a:r>
            <a:r>
              <a:rPr lang="en-CA" dirty="0"/>
              <a:t>	</a:t>
            </a:r>
            <a:r>
              <a:rPr lang="en-CA" dirty="0" smtClean="0"/>
              <a:t>4 g</a:t>
            </a:r>
            <a:endParaRPr lang="en-CA" dirty="0"/>
          </a:p>
          <a:p>
            <a:r>
              <a:rPr lang="en-CA" dirty="0"/>
              <a:t>24-48		18.5	</a:t>
            </a:r>
            <a:r>
              <a:rPr lang="en-CA" dirty="0" smtClean="0"/>
              <a:t>106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16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65499" y="3440335"/>
            <a:ext cx="640014" cy="3377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41602" y="3570111"/>
            <a:ext cx="640014" cy="32878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45938" y="3720447"/>
            <a:ext cx="43980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Advate</a:t>
            </a:r>
            <a:endParaRPr lang="en-CA" dirty="0"/>
          </a:p>
          <a:p>
            <a:r>
              <a:rPr lang="en-CA" dirty="0"/>
              <a:t>Points		term HL	time to 0.02</a:t>
            </a:r>
          </a:p>
          <a:p>
            <a:r>
              <a:rPr lang="en-CA" dirty="0"/>
              <a:t>All		</a:t>
            </a:r>
            <a:r>
              <a:rPr lang="en-CA" dirty="0" smtClean="0"/>
              <a:t>16.5</a:t>
            </a:r>
            <a:r>
              <a:rPr lang="en-CA" dirty="0"/>
              <a:t>	</a:t>
            </a:r>
            <a:r>
              <a:rPr lang="en-CA" dirty="0" smtClean="0"/>
              <a:t>101</a:t>
            </a:r>
            <a:endParaRPr lang="en-CA" dirty="0"/>
          </a:p>
          <a:p>
            <a:r>
              <a:rPr lang="en-CA" dirty="0"/>
              <a:t>48-72		</a:t>
            </a:r>
            <a:r>
              <a:rPr lang="en-CA" dirty="0" smtClean="0"/>
              <a:t>18</a:t>
            </a:r>
            <a:r>
              <a:rPr lang="en-CA" dirty="0"/>
              <a:t>	</a:t>
            </a:r>
            <a:r>
              <a:rPr lang="en-CA" dirty="0" smtClean="0"/>
              <a:t>106</a:t>
            </a:r>
            <a:r>
              <a:rPr lang="en-CA" dirty="0"/>
              <a:t>	</a:t>
            </a:r>
            <a:r>
              <a:rPr lang="en-CA" dirty="0" smtClean="0"/>
              <a:t>4 g</a:t>
            </a:r>
            <a:endParaRPr lang="en-CA" dirty="0"/>
          </a:p>
          <a:p>
            <a:r>
              <a:rPr lang="en-CA" dirty="0"/>
              <a:t>24-48		18.5	</a:t>
            </a:r>
            <a:r>
              <a:rPr lang="en-CA" dirty="0" smtClean="0"/>
              <a:t>106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745938" y="5238068"/>
            <a:ext cx="43980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Eloctate</a:t>
            </a:r>
            <a:endParaRPr lang="en-CA" dirty="0"/>
          </a:p>
          <a:p>
            <a:r>
              <a:rPr lang="en-CA" dirty="0"/>
              <a:t>Points		term HL	time to 0.02</a:t>
            </a:r>
          </a:p>
          <a:p>
            <a:r>
              <a:rPr lang="en-CA" dirty="0" smtClean="0"/>
              <a:t>24</a:t>
            </a:r>
            <a:r>
              <a:rPr lang="en-CA" dirty="0"/>
              <a:t>-72		23	</a:t>
            </a:r>
            <a:r>
              <a:rPr lang="en-CA" dirty="0" smtClean="0"/>
              <a:t>135</a:t>
            </a:r>
            <a:endParaRPr lang="en-CA" dirty="0"/>
          </a:p>
          <a:p>
            <a:r>
              <a:rPr lang="en-CA" dirty="0" smtClean="0"/>
              <a:t>24</a:t>
            </a:r>
            <a:r>
              <a:rPr lang="en-CA" dirty="0"/>
              <a:t>-96		24	</a:t>
            </a:r>
            <a:r>
              <a:rPr lang="en-CA" dirty="0" smtClean="0"/>
              <a:t>139	5 </a:t>
            </a:r>
            <a:r>
              <a:rPr lang="en-CA" sz="1400" dirty="0" smtClean="0"/>
              <a:t>½ </a:t>
            </a:r>
            <a:r>
              <a:rPr lang="en-CA" dirty="0" smtClean="0"/>
              <a:t>g</a:t>
            </a:r>
            <a:endParaRPr lang="en-CA" sz="2400" dirty="0"/>
          </a:p>
          <a:p>
            <a:r>
              <a:rPr lang="en-CA" dirty="0" smtClean="0"/>
              <a:t>All</a:t>
            </a:r>
            <a:r>
              <a:rPr lang="en-CA" dirty="0"/>
              <a:t>		</a:t>
            </a:r>
            <a:r>
              <a:rPr lang="en-CA" dirty="0" smtClean="0"/>
              <a:t>23</a:t>
            </a:r>
            <a:r>
              <a:rPr lang="en-CA" dirty="0"/>
              <a:t>	</a:t>
            </a:r>
            <a:r>
              <a:rPr lang="en-CA" dirty="0" smtClean="0"/>
              <a:t>137</a:t>
            </a:r>
            <a:endParaRPr lang="en-CA" dirty="0"/>
          </a:p>
        </p:txBody>
      </p:sp>
      <p:pic>
        <p:nvPicPr>
          <p:cNvPr id="7" name="Picture 6" descr="Eloctate24-7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" y="1"/>
            <a:ext cx="4519789" cy="3427507"/>
          </a:xfrm>
          <a:prstGeom prst="rect">
            <a:avLst/>
          </a:prstGeom>
        </p:spPr>
      </p:pic>
      <p:pic>
        <p:nvPicPr>
          <p:cNvPr id="8" name="Picture 7" descr="Eloctate24-96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32" y="24167"/>
            <a:ext cx="4523726" cy="3430492"/>
          </a:xfrm>
          <a:prstGeom prst="rect">
            <a:avLst/>
          </a:prstGeom>
        </p:spPr>
      </p:pic>
      <p:pic>
        <p:nvPicPr>
          <p:cNvPr id="9" name="Picture 8" descr="Eloctate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" y="3390513"/>
            <a:ext cx="4519789" cy="34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37767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Practicalities: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Optimal sampling time – Factor VIII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242" y="2267760"/>
            <a:ext cx="4327301" cy="411431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Re-analysis of data from 41 </a:t>
            </a:r>
            <a:r>
              <a:rPr lang="en-US" sz="2000" smtClean="0"/>
              <a:t>FVIII </a:t>
            </a:r>
            <a:br>
              <a:rPr lang="en-US" sz="2000" smtClean="0"/>
            </a:br>
            <a:r>
              <a:rPr lang="en-US" sz="2000" smtClean="0"/>
              <a:t>PK </a:t>
            </a:r>
            <a:r>
              <a:rPr lang="en-US" sz="2000" dirty="0" smtClean="0"/>
              <a:t>studies</a:t>
            </a:r>
          </a:p>
          <a:p>
            <a:pPr lvl="1"/>
            <a:r>
              <a:rPr lang="en-US" sz="1800" dirty="0" smtClean="0"/>
              <a:t>sampling at 4, 24 and 48 h equivalent to 7–10 samples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for the design of alternate-day dosing schedules.</a:t>
            </a:r>
          </a:p>
          <a:p>
            <a:r>
              <a:rPr lang="en-US" sz="2000" dirty="0" smtClean="0"/>
              <a:t>Sampling at</a:t>
            </a:r>
          </a:p>
          <a:p>
            <a:pPr lvl="1"/>
            <a:r>
              <a:rPr lang="en-US" sz="1800" dirty="0" smtClean="0"/>
              <a:t>8 &amp; 30 h</a:t>
            </a:r>
          </a:p>
          <a:p>
            <a:pPr lvl="1"/>
            <a:r>
              <a:rPr lang="en-US" sz="1800" dirty="0" smtClean="0"/>
              <a:t>24 h alone</a:t>
            </a:r>
          </a:p>
          <a:p>
            <a:r>
              <a:rPr lang="en-US" sz="2000" dirty="0" smtClean="0"/>
              <a:t>gave useful but less accurate results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7909" y="6098842"/>
            <a:ext cx="7678737" cy="72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i="1" dirty="0" err="1" smtClean="0">
                <a:solidFill>
                  <a:prstClr val="black"/>
                </a:solidFill>
                <a:latin typeface="Calibri"/>
              </a:rPr>
              <a:t>Bjorkman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 S. Limited blood sampling for pharmacokinetic dose tailoring of FVIII in the prophylactic treatment of </a:t>
            </a:r>
            <a:r>
              <a:rPr lang="en-US" sz="1400" i="1" dirty="0" err="1" smtClean="0">
                <a:solidFill>
                  <a:prstClr val="black"/>
                </a:solidFill>
                <a:latin typeface="Calibri"/>
              </a:rPr>
              <a:t>haemophilia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 A.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</a:rPr>
              <a:t>Haemophilia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</a:rPr>
              <a:t> 2010; 16: 597–605.</a:t>
            </a:r>
            <a:endParaRPr lang="en-US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2083" y="2177608"/>
            <a:ext cx="4051432" cy="310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Recommended times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Calibri"/>
              </a:rPr>
              <a:t>4, 24 and 48 h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Alternatives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Calibri"/>
              </a:rPr>
              <a:t>8, 30 h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Calibri"/>
              </a:rPr>
              <a:t>24 h alone</a:t>
            </a:r>
          </a:p>
        </p:txBody>
      </p:sp>
    </p:spTree>
    <p:extLst>
      <p:ext uri="{BB962C8B-B14F-4D97-AF65-F5344CB8AC3E}">
        <p14:creationId xmlns:p14="http://schemas.microsoft.com/office/powerpoint/2010/main" val="10423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jörkman, Collins - 2013 - Measurement of factor VIII pharmacokinetics in routine clinical practice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2"/>
          <a:stretch/>
        </p:blipFill>
        <p:spPr>
          <a:xfrm>
            <a:off x="-537882" y="-313765"/>
            <a:ext cx="9861176" cy="3369395"/>
          </a:xfrm>
          <a:prstGeom prst="rect">
            <a:avLst/>
          </a:prstGeom>
        </p:spPr>
      </p:pic>
      <p:pic>
        <p:nvPicPr>
          <p:cNvPr id="5" name="Picture 4" descr="Björkman, Collins - 2013 - Measurement of factor VIII pharmacokinetics in routine clinical practic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t="60279" r="11500" b="19580"/>
          <a:stretch/>
        </p:blipFill>
        <p:spPr>
          <a:xfrm>
            <a:off x="184466" y="755357"/>
            <a:ext cx="8478905" cy="62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Epidemiology in Hemophilia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852156"/>
              </p:ext>
            </p:extLst>
          </p:nvPr>
        </p:nvGraphicFramePr>
        <p:xfrm>
          <a:off x="457200" y="12954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eter Walsh Slide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60540" y="152400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688449"/>
            <a:ext cx="5769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1400" dirty="0" smtClean="0">
                <a:solidFill>
                  <a:srgbClr val="2F2B20"/>
                </a:solidFill>
                <a:latin typeface="Calibri"/>
              </a:rPr>
              <a:t>CHESS = Canadian Hemophilia Surveillance System</a:t>
            </a:r>
            <a:r>
              <a:rPr lang="en-US" sz="1400" dirty="0" smtClean="0">
                <a:solidFill>
                  <a:srgbClr val="2F2B20"/>
                </a:solidFill>
                <a:latin typeface="Calibri"/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2F2B20"/>
                </a:solidFill>
                <a:latin typeface="Calibri"/>
              </a:rPr>
              <a:t>WAPPS-</a:t>
            </a:r>
            <a:r>
              <a:rPr lang="en-US" sz="1400" dirty="0" err="1" smtClean="0">
                <a:solidFill>
                  <a:srgbClr val="2F2B20"/>
                </a:solidFill>
                <a:latin typeface="Calibri"/>
              </a:rPr>
              <a:t>Hemo</a:t>
            </a:r>
            <a:r>
              <a:rPr lang="en-US" sz="1400" dirty="0" smtClean="0">
                <a:solidFill>
                  <a:srgbClr val="2F2B20"/>
                </a:solidFill>
                <a:latin typeface="Calibri"/>
              </a:rPr>
              <a:t> = Web Application for Population Pharmacokinetic Service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 smtClean="0">
                <a:solidFill>
                  <a:srgbClr val="2F2B20"/>
                </a:solidFill>
                <a:latin typeface="Calibri"/>
              </a:rPr>
              <a:t>PASS = Post Marketing Surveillance Studies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 smtClean="0">
                <a:solidFill>
                  <a:srgbClr val="2F2B20"/>
                </a:solidFill>
                <a:latin typeface="Calibri"/>
              </a:rPr>
              <a:t>NHF = National Hemophilia Foundation (US)</a:t>
            </a:r>
            <a:endParaRPr lang="en-US" sz="1400" dirty="0" smtClean="0">
              <a:solidFill>
                <a:srgbClr val="2F2B20"/>
              </a:solidFill>
              <a:latin typeface="Calibri"/>
            </a:endParaRPr>
          </a:p>
          <a:p>
            <a:endParaRPr lang="it-IT" sz="1400" dirty="0" smtClean="0">
              <a:solidFill>
                <a:srgbClr val="2F2B2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2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5000">
        <p14:pan dir="u"/>
      </p:transition>
    </mc:Choice>
    <mc:Fallback xmlns="">
      <p:transition spd="slow" advTm="6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732C8D-959B-4ACD-A5F5-53D797076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9B732C8D-959B-4ACD-A5F5-53D797076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B45297-1C2C-4A9C-AB80-52CEF5C0F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CB45297-1C2C-4A9C-AB80-52CEF5C0F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546AD5-F1FD-431D-A28E-0DA54000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33546AD5-F1FD-431D-A28E-0DA540003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0F0E2C-184E-43F0-944A-9DEC1A49A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80F0E2C-184E-43F0-944A-9DEC1A49A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61B1A-B2F9-4D46-9B61-40915E57A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7861B1A-B2F9-4D46-9B61-40915E57A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899DA-8DA2-4653-9508-FDCA688B9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CFB899DA-8DA2-4653-9508-FDCA688B9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567F0-D696-4052-89D3-AEF26A6A7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7C1567F0-D696-4052-89D3-AEF26A6A7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F46FA-3588-4DD9-9B52-8920F28EC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D4F46FA-3588-4DD9-9B52-8920F28EC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6E4AA1-72CA-4DD5-A9B4-F41CEB250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616E4AA1-72CA-4DD5-A9B4-F41CEB250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9BFF0-7993-4E10-A042-6D1A05BE5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A1C9BFF0-7993-4E10-A042-6D1A05BE5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9D57FA-D586-425F-AF77-900362F17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699D57FA-D586-425F-AF77-900362F17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4A55B-D84B-442E-B29D-87B515244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E664A55B-D84B-442E-B29D-87B515244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68B8FD-4E28-4A5C-9975-487D6FAE8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ED68B8FD-4E28-4A5C-9975-487D6FAE8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E70E50-4C6D-447A-B11A-0770269B2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CE70E50-4C6D-447A-B11A-0770269B2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841FB-2652-42F1-984E-12C63507D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366841FB-2652-42F1-984E-12C63507D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0B089B-1569-A34C-AEC5-6FC6FFE43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0E0B089B-1569-A34C-AEC5-6FC6FFE43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49A28-6F7C-664A-A398-61FF914EB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63E49A28-6F7C-664A-A398-61FF914EB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E9B43-EAE2-E642-B73E-1870AA17E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440E9B43-EAE2-E642-B73E-1870AA17E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8E39F-AD28-E44E-93F9-23C86D5CC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57F8E39F-AD28-E44E-93F9-23C86D5CC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8E81EC-E1BA-4E4F-93BC-B44E0080C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A28E81EC-E1BA-4E4F-93BC-B44E0080C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39054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Practicalities: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Optimal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sampling time – Factor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IX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668" y="2020063"/>
            <a:ext cx="412901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/>
              <a:t>A population pharmacokinetic model and sparse factor IX (FIX) levels may be used in dose individualization.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/>
              <a:t>FIX sampling schedules for dose individualization were explored and compared with fixed doses.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/>
              <a:t>Individual FIX doses were acceptably predicted with only two samples drawn post dose (days 2 and 3).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/>
              <a:t>Pharmacokinetic dose individualization resulted in better target attainment than a fixed-dose regimen.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900000" y="6240226"/>
            <a:ext cx="7942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1.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Brekkan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A,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Berntorp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E, Jensen K, et al. Population Pharmacokinetics of Plasma-Derived Factor IX: Procedures for Dose Individualization. J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Thromb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Haemost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2016; n/a – n/a. 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7841" y="2023060"/>
            <a:ext cx="3796502" cy="4114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Recommended times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Calibri"/>
              </a:rPr>
              <a:t>48-54, 72-78 h</a:t>
            </a:r>
          </a:p>
          <a:p>
            <a:pPr lvl="1"/>
            <a:endParaRPr lang="en-US" sz="2600" b="1" dirty="0">
              <a:solidFill>
                <a:srgbClr val="FF0000"/>
              </a:solidFill>
              <a:latin typeface="Calibri"/>
            </a:endParaRP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Calibri"/>
              </a:rPr>
              <a:t>(anytime during day 2 and 3)</a:t>
            </a:r>
          </a:p>
        </p:txBody>
      </p:sp>
    </p:spTree>
    <p:extLst>
      <p:ext uri="{BB962C8B-B14F-4D97-AF65-F5344CB8AC3E}">
        <p14:creationId xmlns:p14="http://schemas.microsoft.com/office/powerpoint/2010/main" val="39842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kkan et al. - 2016 - 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54008" r="5464" b="17359"/>
          <a:stretch/>
        </p:blipFill>
        <p:spPr>
          <a:xfrm>
            <a:off x="396820" y="1541469"/>
            <a:ext cx="8417860" cy="3622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0000" y="6240226"/>
            <a:ext cx="7942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1.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Brekkan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A,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Berntorp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E, Jensen K, et al. Population Pharmacokinetics of Plasma-Derived Factor IX: Procedures for Dose Individualization. J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Thromb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Haemost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2016; n/a – n/a. 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3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8229600" cy="64800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Practicalities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31" y="1633693"/>
            <a:ext cx="77724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/>
              <a:t>FVIII </a:t>
            </a:r>
            <a:r>
              <a:rPr lang="en-US" sz="2200" b="1" dirty="0" smtClean="0">
                <a:solidFill>
                  <a:srgbClr val="FF0000"/>
                </a:solidFill>
              </a:rPr>
              <a:t>washout is not needed </a:t>
            </a:r>
            <a:r>
              <a:rPr lang="en-US" sz="2200" dirty="0" smtClean="0"/>
              <a:t>for estimating pharmacokinetics.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Five FVIII half-lives would correspond to up to 5 days in prophylaxis patients.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The Bayesian analysis can be performed on </a:t>
            </a:r>
            <a:r>
              <a:rPr lang="en-US" sz="2200" b="1" dirty="0" smtClean="0">
                <a:solidFill>
                  <a:srgbClr val="FF0000"/>
                </a:solidFill>
              </a:rPr>
              <a:t>data from practically any dosing schedule</a:t>
            </a:r>
            <a:r>
              <a:rPr lang="en-US" sz="22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Doses and times of preceding infusions must be known for at least five half-lives (after which &lt;3% of a dose remains in the body) before the study infusion.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Residual above baseline can be modeled as well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Three compartment models are needed to define the PK of both </a:t>
            </a:r>
            <a:r>
              <a:rPr lang="en-US" sz="2200" dirty="0" err="1"/>
              <a:t>pdFIX</a:t>
            </a:r>
            <a:r>
              <a:rPr lang="en-US" sz="2200" dirty="0"/>
              <a:t> and </a:t>
            </a:r>
            <a:r>
              <a:rPr lang="en-US" sz="2200" dirty="0" err="1"/>
              <a:t>rFIX</a:t>
            </a:r>
            <a:endParaRPr lang="en-US" sz="22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09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www.chess-ca.org</a:t>
            </a:r>
            <a:r>
              <a:rPr lang="en-US" dirty="0"/>
              <a:t>/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CD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S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SS data ent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8498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SS center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3075"/>
          </a:xfrm>
          <a:prstGeom prst="rect">
            <a:avLst/>
          </a:prstGeom>
        </p:spPr>
      </p:pic>
      <p:pic>
        <p:nvPicPr>
          <p:cNvPr id="3" name="Picture 2" descr="add on centers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31326" r="24108" b="37020"/>
          <a:stretch/>
        </p:blipFill>
        <p:spPr>
          <a:xfrm>
            <a:off x="286384" y="5999586"/>
            <a:ext cx="3661860" cy="7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979613" y="404813"/>
            <a:ext cx="5495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C00000"/>
                </a:solidFill>
              </a:rPr>
              <a:t>EUHASS Participating Centres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691356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2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85850" y="1916113"/>
          <a:ext cx="692943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2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Total</a:t>
                      </a:r>
                      <a:endParaRPr lang="en-US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Severe</a:t>
                      </a:r>
                      <a:endParaRPr lang="en-US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Concentrate treated</a:t>
                      </a:r>
                      <a:r>
                        <a:rPr lang="en-GB" sz="2000" baseline="0" dirty="0" smtClean="0"/>
                        <a:t> during the year</a:t>
                      </a:r>
                      <a:endParaRPr lang="en-US" sz="20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Haemophilia A</a:t>
                      </a:r>
                    </a:p>
                    <a:p>
                      <a:endParaRPr lang="en-US" sz="2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14,901</a:t>
                      </a:r>
                      <a:endParaRPr lang="en-US" sz="2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6,378</a:t>
                      </a:r>
                      <a:endParaRPr lang="en-US" sz="2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8,099</a:t>
                      </a:r>
                      <a:endParaRPr lang="en-US" sz="2000" b="1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Haemophilia B</a:t>
                      </a:r>
                    </a:p>
                    <a:p>
                      <a:endParaRPr lang="en-US" sz="2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3,152</a:t>
                      </a:r>
                      <a:endParaRPr lang="en-US" sz="2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1,137</a:t>
                      </a:r>
                      <a:endParaRPr lang="en-US" sz="2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1,608</a:t>
                      </a:r>
                      <a:endParaRPr lang="en-US" sz="2000" b="1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Other bleeding disorders</a:t>
                      </a:r>
                    </a:p>
                    <a:p>
                      <a:endParaRPr lang="en-US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14,606</a:t>
                      </a:r>
                      <a:endParaRPr lang="en-US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1,757</a:t>
                      </a:r>
                      <a:endParaRPr lang="en-US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2,050</a:t>
                      </a:r>
                      <a:endParaRPr lang="en-US" sz="20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Total</a:t>
                      </a:r>
                    </a:p>
                    <a:p>
                      <a:endParaRPr lang="en-US" sz="2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32,659</a:t>
                      </a:r>
                      <a:endParaRPr lang="en-US" sz="2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9,272</a:t>
                      </a:r>
                      <a:endParaRPr lang="en-US" sz="20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11,757</a:t>
                      </a:r>
                      <a:endParaRPr lang="en-US" sz="2000" b="1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solidFill>
                  <a:srgbClr val="CC0000"/>
                </a:solidFill>
                <a:latin typeface="Calibri" charset="0"/>
              </a:rPr>
              <a:t>EUHASS Patients Under Surveillance </a:t>
            </a:r>
            <a:br>
              <a:rPr lang="en-GB" sz="3600" b="1">
                <a:solidFill>
                  <a:srgbClr val="CC0000"/>
                </a:solidFill>
                <a:latin typeface="Calibri" charset="0"/>
              </a:rPr>
            </a:br>
            <a:r>
              <a:rPr lang="en-GB" sz="3600" b="1">
                <a:solidFill>
                  <a:srgbClr val="CC0000"/>
                </a:solidFill>
                <a:latin typeface="Calibri" charset="0"/>
              </a:rPr>
              <a:t>Oct 2011- Dec 2012</a:t>
            </a:r>
            <a:endParaRPr lang="en-US" sz="3600">
              <a:latin typeface="Calibri" charset="0"/>
            </a:endParaRPr>
          </a:p>
        </p:txBody>
      </p:sp>
      <p:sp>
        <p:nvSpPr>
          <p:cNvPr id="925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39B56DD-27AD-A045-A0DC-9F4C695FF39C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39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da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10894" r="7601" b="62778"/>
          <a:stretch/>
        </p:blipFill>
        <p:spPr>
          <a:xfrm>
            <a:off x="124514" y="971264"/>
            <a:ext cx="8986647" cy="40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solidFill>
                  <a:srgbClr val="C00000"/>
                </a:solidFill>
                <a:latin typeface="Calibri" charset="0"/>
              </a:rPr>
              <a:t>Adverse Events Reported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68400"/>
          <a:ext cx="8229600" cy="5227386"/>
        </p:xfrm>
        <a:graphic>
          <a:graphicData uri="http://schemas.openxmlformats.org/drawingml/2006/table">
            <a:tbl>
              <a:tblPr/>
              <a:tblGrid>
                <a:gridCol w="360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Year 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Year 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Year 3 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Year 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Centres reporting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75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Allergic/Acute reactions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26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Transfusion-transmitted infections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Inhibitors – first occurrence 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Inhibitors – recurrence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Thrombosis within 30 days of concentrate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15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Thrombosis with no concentrate in 30 days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Malignancies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Deaths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66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184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229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257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300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36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B25DEFB-E5EF-D346-A73D-8F206B407DF0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40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S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62" y="2270127"/>
            <a:ext cx="7229475" cy="206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334" y="0"/>
            <a:ext cx="2217049" cy="6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4098" y="5565777"/>
            <a:ext cx="2509839" cy="949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716054"/>
            <a:ext cx="7886700" cy="929418"/>
          </a:xfrm>
        </p:spPr>
        <p:txBody>
          <a:bodyPr/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Collect, collate and interpret </a:t>
            </a:r>
            <a:b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patient-centered </a:t>
            </a:r>
            <a:r>
              <a:rPr lang="en-US" sz="2800" dirty="0"/>
              <a:t>e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xperiential </a:t>
            </a:r>
            <a:r>
              <a:rPr lang="en-US" sz="2800" dirty="0"/>
              <a:t>d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ata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755" y="1744184"/>
            <a:ext cx="2914489" cy="2834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827" y="3999270"/>
            <a:ext cx="1790456" cy="1328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3"/>
          <a:stretch/>
        </p:blipFill>
        <p:spPr>
          <a:xfrm>
            <a:off x="1503187" y="1744184"/>
            <a:ext cx="6080476" cy="3698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5337556"/>
            <a:ext cx="7886701" cy="954107"/>
          </a:xfrm>
          <a:prstGeom prst="rect">
            <a:avLst/>
          </a:prstGeom>
          <a:noFill/>
        </p:spPr>
        <p:txBody>
          <a:bodyPr wrap="square" lIns="914400" rIns="914400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F8C8C"/>
                </a:solidFill>
                <a:latin typeface="Avenir Book" charset="0"/>
                <a:ea typeface="Avenir Book" charset="0"/>
                <a:cs typeface="Avenir Book" charset="0"/>
              </a:rPr>
              <a:t>Evidence-based arguments grounded in real-world patient experiences</a:t>
            </a:r>
            <a:endParaRPr lang="en-US" sz="2800" dirty="0">
              <a:solidFill>
                <a:srgbClr val="3F8C8C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Principal Investigator: </a:t>
            </a:r>
          </a:p>
          <a:p>
            <a:pPr lvl="1"/>
            <a:r>
              <a:rPr lang="en-US" sz="1800" dirty="0" smtClean="0"/>
              <a:t>Mark Skinner JD, Institute for Policy Advancement Ltd. (US) </a:t>
            </a:r>
          </a:p>
          <a:p>
            <a:r>
              <a:rPr lang="en-US" sz="2000" dirty="0" smtClean="0"/>
              <a:t>Co-Investigators: </a:t>
            </a:r>
          </a:p>
          <a:p>
            <a:pPr lvl="1"/>
            <a:r>
              <a:rPr lang="en-US" sz="1800" u="sng" dirty="0" smtClean="0"/>
              <a:t>Randall Curtis</a:t>
            </a:r>
            <a:r>
              <a:rPr lang="en-US" sz="1800" dirty="0" smtClean="0"/>
              <a:t> MBA, Factor VIII Computing (US) </a:t>
            </a:r>
          </a:p>
          <a:p>
            <a:pPr lvl="1"/>
            <a:r>
              <a:rPr lang="en-US" sz="1800" u="sng" dirty="0" smtClean="0"/>
              <a:t>Neil Frick</a:t>
            </a:r>
            <a:r>
              <a:rPr lang="en-US" sz="1800" dirty="0" smtClean="0"/>
              <a:t> MS, National Hemophilia Foundation (US) </a:t>
            </a:r>
          </a:p>
          <a:p>
            <a:pPr lvl="1"/>
            <a:r>
              <a:rPr lang="en-US" sz="1800" u="sng" dirty="0" smtClean="0"/>
              <a:t>Alfonso Iorio</a:t>
            </a:r>
            <a:r>
              <a:rPr lang="en-US" sz="1800" dirty="0" smtClean="0"/>
              <a:t> MD Ph.D. FRCPC, McMaster University,</a:t>
            </a:r>
          </a:p>
          <a:p>
            <a:pPr lvl="1"/>
            <a:r>
              <a:rPr lang="en-US" sz="1800" u="sng" dirty="0" smtClean="0"/>
              <a:t>Michael Nichol</a:t>
            </a:r>
            <a:r>
              <a:rPr lang="en-US" sz="1800" dirty="0" smtClean="0"/>
              <a:t> Ph.D., University of Southern California, School of Policy and Planning Development (US)</a:t>
            </a:r>
          </a:p>
          <a:p>
            <a:pPr lvl="1"/>
            <a:r>
              <a:rPr lang="en-US" sz="1800" u="sng" dirty="0" smtClean="0"/>
              <a:t>Declan Noone</a:t>
            </a:r>
            <a:r>
              <a:rPr lang="en-US" sz="1800" dirty="0" smtClean="0"/>
              <a:t>, Irish Haemophilia Society (Ireland)</a:t>
            </a:r>
          </a:p>
          <a:p>
            <a:pPr lvl="1"/>
            <a:r>
              <a:rPr lang="en-US" sz="1800" u="sng" dirty="0" smtClean="0"/>
              <a:t>Brian O’Mahony</a:t>
            </a:r>
            <a:r>
              <a:rPr lang="en-US" sz="1800" dirty="0" smtClean="0"/>
              <a:t>, Irish Haemophilia Society, Trinity College Dublin (Ireland) </a:t>
            </a:r>
          </a:p>
          <a:p>
            <a:pPr lvl="1"/>
            <a:r>
              <a:rPr lang="en-US" sz="1800" u="sng" dirty="0" smtClean="0"/>
              <a:t>David Page</a:t>
            </a:r>
            <a:r>
              <a:rPr lang="en-US" sz="1800" dirty="0" smtClean="0"/>
              <a:t>, Canadian Hemophilia Society (Canada)</a:t>
            </a:r>
          </a:p>
          <a:p>
            <a:pPr lvl="1"/>
            <a:r>
              <a:rPr lang="en-US" sz="1800" u="sng" dirty="0" smtClean="0"/>
              <a:t>Jeff Stonebraker</a:t>
            </a:r>
            <a:r>
              <a:rPr lang="en-US" sz="1800" dirty="0" smtClean="0"/>
              <a:t> Ph.D., North Carolina State University, Poole College of Management (US)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65508"/>
            <a:ext cx="8431619" cy="752129"/>
          </a:xfrm>
        </p:spPr>
        <p:txBody>
          <a:bodyPr/>
          <a:lstStyle/>
          <a:p>
            <a:r>
              <a:rPr lang="en-US" dirty="0" smtClean="0"/>
              <a:t>Acknowledgments: Global Investigator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Phase 1 (2014-2015) – Develop Questionnaire</a:t>
            </a:r>
          </a:p>
          <a:p>
            <a:pPr lvl="1"/>
            <a:r>
              <a:rPr lang="en-US" sz="1600" dirty="0" smtClean="0"/>
              <a:t>Test understanding of questionnaire content and clarity</a:t>
            </a:r>
          </a:p>
          <a:p>
            <a:pPr lvl="1"/>
            <a:r>
              <a:rPr lang="en-US" sz="1600" dirty="0" smtClean="0"/>
              <a:t>Assess methodology and in-country implementation feasibility</a:t>
            </a:r>
          </a:p>
          <a:p>
            <a:pPr lvl="1"/>
            <a:r>
              <a:rPr lang="en-US" sz="1600" dirty="0" smtClean="0"/>
              <a:t>Establish core analytics</a:t>
            </a:r>
          </a:p>
          <a:p>
            <a:pPr>
              <a:buClr>
                <a:srgbClr val="3F8C8C"/>
              </a:buClr>
            </a:pPr>
            <a:r>
              <a:rPr lang="en-US" sz="2400" dirty="0" smtClean="0">
                <a:solidFill>
                  <a:srgbClr val="F79420"/>
                </a:solidFill>
              </a:rPr>
              <a:t>Phase 2 (2015-2016) – Pilot Assessment</a:t>
            </a:r>
          </a:p>
          <a:p>
            <a:pPr lvl="1"/>
            <a:r>
              <a:rPr lang="en-US" sz="1600" dirty="0" smtClean="0">
                <a:solidFill>
                  <a:srgbClr val="F79420"/>
                </a:solidFill>
              </a:rPr>
              <a:t>Validate proof of concept</a:t>
            </a:r>
          </a:p>
          <a:p>
            <a:pPr lvl="1"/>
            <a:r>
              <a:rPr lang="en-US" sz="1600" dirty="0" smtClean="0">
                <a:solidFill>
                  <a:srgbClr val="F79420"/>
                </a:solidFill>
              </a:rPr>
              <a:t>Pilot web platform</a:t>
            </a:r>
          </a:p>
          <a:p>
            <a:pPr lvl="1"/>
            <a:r>
              <a:rPr lang="en-US" sz="1600" dirty="0" smtClean="0">
                <a:solidFill>
                  <a:srgbClr val="F79420"/>
                </a:solidFill>
              </a:rPr>
              <a:t>Assess reproducibility (Test:Retest)</a:t>
            </a:r>
          </a:p>
          <a:p>
            <a:pPr lvl="1"/>
            <a:r>
              <a:rPr lang="en-US" sz="1600" dirty="0" smtClean="0">
                <a:solidFill>
                  <a:srgbClr val="F79420"/>
                </a:solidFill>
              </a:rPr>
              <a:t>Establish analytic controls / population comparators</a:t>
            </a:r>
          </a:p>
          <a:p>
            <a:r>
              <a:rPr lang="en-US" sz="2400" dirty="0" smtClean="0"/>
              <a:t>Phase 3 (2016-Beyond) – Global Implementation </a:t>
            </a:r>
          </a:p>
          <a:p>
            <a:pPr lvl="1"/>
            <a:r>
              <a:rPr lang="en-US" sz="1600" dirty="0" smtClean="0"/>
              <a:t>Real-world roll-out</a:t>
            </a:r>
          </a:p>
          <a:p>
            <a:pPr lvl="1"/>
            <a:r>
              <a:rPr lang="en-US" sz="1600" dirty="0" smtClean="0"/>
              <a:t>Complement and enhance the utility of national registries or WFH Global Survey data</a:t>
            </a:r>
          </a:p>
          <a:p>
            <a:pPr lvl="1"/>
            <a:r>
              <a:rPr lang="en-US" sz="1600" dirty="0" smtClean="0"/>
              <a:t>Measure impact of country development initiatives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58952"/>
            <a:ext cx="8153400" cy="752129"/>
          </a:xfrm>
        </p:spPr>
        <p:txBody>
          <a:bodyPr/>
          <a:lstStyle/>
          <a:p>
            <a:r>
              <a:rPr lang="en-US" dirty="0" smtClean="0"/>
              <a:t>Multi-phase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Completion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53900"/>
              </p:ext>
            </p:extLst>
          </p:nvPr>
        </p:nvGraphicFramePr>
        <p:xfrm>
          <a:off x="241302" y="1600200"/>
          <a:ext cx="8559800" cy="32409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6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51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Time to Completion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0-15 minutes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16-20 minutes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21-25 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minutes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26-30 minutes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More than 30 minutes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Number of Respondents (N=665)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474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115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42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18</a:t>
                      </a:r>
                      <a:endParaRPr lang="fi-FI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741">
                <a:tc>
                  <a:txBody>
                    <a:bodyPr/>
                    <a:lstStyle/>
                    <a:p>
                      <a:pPr algn="l" fontAlgn="b"/>
                      <a:endParaRPr lang="en-US" sz="2000" u="none" strike="noStrike" dirty="0" smtClean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Percentage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71.28%</a:t>
                      </a:r>
                      <a:endParaRPr lang="hr-HR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17.29%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6.32%</a:t>
                      </a:r>
                      <a:endParaRPr lang="hr-HR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2.71%</a:t>
                      </a:r>
                      <a:endParaRPr lang="hr-HR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2.41%</a:t>
                      </a:r>
                      <a:endParaRPr lang="hr-HR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182880" marR="182880" marT="91440" marB="0" anchor="b">
                    <a:lnL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8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35" y="1328744"/>
            <a:ext cx="841513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Countries – Phase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75330" y="19639282"/>
            <a:ext cx="15028164" cy="16619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274320" tIns="91440" rIns="274320" bIns="91440" rtlCol="0">
            <a:spAutoFit/>
          </a:bodyPr>
          <a:lstStyle/>
          <a:p>
            <a:r>
              <a:rPr lang="en-US" sz="3200" dirty="0" smtClean="0"/>
              <a:t>Phase 1 Participating Countries: Argentina (Cordoba Chapter), Australia, Brazil, Canada, France, Germany, Hungary, Ireland, Italy, Japan, Mexico, The Netherlands, Spain, United States, Venezuela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64435" y="5963797"/>
            <a:ext cx="8415129" cy="492443"/>
          </a:xfrm>
          <a:prstGeom prst="rect">
            <a:avLst/>
          </a:prstGeom>
          <a:noFill/>
          <a:ln>
            <a:noFill/>
          </a:ln>
        </p:spPr>
        <p:txBody>
          <a:bodyPr wrap="square" lIns="182880" tIns="0" rIns="18288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1219170" algn="l" rtl="0" fontAlgn="base">
              <a:spcBef>
                <a:spcPct val="0"/>
              </a:spcBef>
              <a:spcAft>
                <a:spcPct val="0"/>
              </a:spcAft>
              <a:defRPr sz="7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2438339" algn="l" rtl="0" fontAlgn="base">
              <a:spcBef>
                <a:spcPct val="0"/>
              </a:spcBef>
              <a:spcAft>
                <a:spcPct val="0"/>
              </a:spcAft>
              <a:defRPr sz="7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57509" algn="l" rtl="0" fontAlgn="base">
              <a:spcBef>
                <a:spcPct val="0"/>
              </a:spcBef>
              <a:spcAft>
                <a:spcPct val="0"/>
              </a:spcAft>
              <a:defRPr sz="7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4876678" algn="l" rtl="0" fontAlgn="base">
              <a:spcBef>
                <a:spcPct val="0"/>
              </a:spcBef>
              <a:spcAft>
                <a:spcPct val="0"/>
              </a:spcAft>
              <a:defRPr sz="7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6095848" algn="l" defTabSz="2438339" rtl="0" eaLnBrk="1" latinLnBrk="0" hangingPunct="1">
              <a:defRPr sz="7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7315017" algn="l" defTabSz="2438339" rtl="0" eaLnBrk="1" latinLnBrk="0" hangingPunct="1">
              <a:defRPr sz="7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8534187" algn="l" defTabSz="2438339" rtl="0" eaLnBrk="1" latinLnBrk="0" hangingPunct="1">
              <a:defRPr sz="7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9753356" algn="l" defTabSz="2438339" rtl="0" eaLnBrk="1" latinLnBrk="0" hangingPunct="1">
              <a:defRPr sz="7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3F8C8C"/>
                </a:solidFill>
                <a:latin typeface="Avenir Book" charset="0"/>
                <a:ea typeface="Avenir Book" charset="0"/>
                <a:cs typeface="Avenir Book" charset="0"/>
              </a:rPr>
              <a:t>Argentina (Cordoba Chapter), Australia, Brazil, Canada, France, Germany, Hungary, Ireland, Italy, Japan, Mexico</a:t>
            </a:r>
            <a:r>
              <a:rPr lang="en-US" sz="1600" smtClean="0">
                <a:solidFill>
                  <a:srgbClr val="3F8C8C"/>
                </a:solidFill>
                <a:latin typeface="Avenir Book" charset="0"/>
                <a:ea typeface="Avenir Book" charset="0"/>
                <a:cs typeface="Avenir Book" charset="0"/>
              </a:rPr>
              <a:t>, Netherlands</a:t>
            </a:r>
            <a:r>
              <a:rPr lang="en-US" sz="1600" dirty="0" smtClean="0">
                <a:solidFill>
                  <a:srgbClr val="3F8C8C"/>
                </a:solidFill>
                <a:latin typeface="Avenir Book" charset="0"/>
                <a:ea typeface="Avenir Book" charset="0"/>
                <a:cs typeface="Avenir Book" charset="0"/>
              </a:rPr>
              <a:t>, New Zealand, Spain, United States, Venezuela</a:t>
            </a:r>
            <a:endParaRPr lang="en-US" sz="1600" dirty="0">
              <a:solidFill>
                <a:srgbClr val="3F8C8C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65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E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da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9" t="38652" r="18112" b="35446"/>
          <a:stretch/>
        </p:blipFill>
        <p:spPr>
          <a:xfrm>
            <a:off x="0" y="500279"/>
            <a:ext cx="9174949" cy="56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“concept” of comparison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948365"/>
              </p:ext>
            </p:extLst>
          </p:nvPr>
        </p:nvGraphicFramePr>
        <p:xfrm>
          <a:off x="457200" y="2005852"/>
          <a:ext cx="8229600" cy="350519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7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Dimension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Country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Control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Mild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Mod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Severe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F794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EQ5D-5L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A</a:t>
                      </a:r>
                      <a:r>
                        <a:rPr lang="en-US" sz="20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(</a:t>
                      </a:r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some prophy)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.894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.788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.801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.590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B (no prophy)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.897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.788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.788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.676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Chroni</a:t>
                      </a:r>
                      <a:r>
                        <a:rPr lang="en-US" sz="20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c pain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A (some prophy)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28%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53%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68%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78%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B (no prophy)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30%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56%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70%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86%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3" y="5556859"/>
            <a:ext cx="207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PROBE Investigators unpublished data not for citation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“concept” of comparison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394020"/>
              </p:ext>
            </p:extLst>
          </p:nvPr>
        </p:nvGraphicFramePr>
        <p:xfrm>
          <a:off x="457200" y="2005852"/>
          <a:ext cx="8229600" cy="32054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Dimension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Country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Control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Mild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Mod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Severe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rgbClr val="F794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EQ5D-5L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A</a:t>
                      </a:r>
                      <a:r>
                        <a:rPr lang="en-US" sz="20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(</a:t>
                      </a:r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some prophy)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.894</a:t>
                      </a:r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.788</a:t>
                      </a:r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.801</a:t>
                      </a:r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.590</a:t>
                      </a:r>
                      <a:endParaRPr lang="en-US" sz="2800" dirty="0">
                        <a:solidFill>
                          <a:srgbClr val="FF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B (no prophy)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.897</a:t>
                      </a:r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.788</a:t>
                      </a:r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.788</a:t>
                      </a:r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.676</a:t>
                      </a:r>
                      <a:endParaRPr lang="en-US" sz="2800" dirty="0">
                        <a:solidFill>
                          <a:srgbClr val="FF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-.086</a:t>
                      </a:r>
                      <a:endParaRPr lang="en-US" sz="2800" dirty="0">
                        <a:solidFill>
                          <a:srgbClr val="FF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Chroni</a:t>
                      </a:r>
                      <a:r>
                        <a:rPr lang="en-US" sz="20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c pain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A (some prophy)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28%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53%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68%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78%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B (no prophy)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30%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56%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70%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86%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464778" y="2005852"/>
            <a:ext cx="1222022" cy="195584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3" y="5556859"/>
            <a:ext cx="207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PROBE Investigators unpublished data not for citation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“concept” of comparison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295205"/>
              </p:ext>
            </p:extLst>
          </p:nvPr>
        </p:nvGraphicFramePr>
        <p:xfrm>
          <a:off x="457200" y="2005852"/>
          <a:ext cx="8229600" cy="35051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Dimension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Country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Control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Mild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Mod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Severe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F794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EQ5D-5L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A</a:t>
                      </a:r>
                      <a:r>
                        <a:rPr lang="en-US" sz="20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(</a:t>
                      </a:r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some prophy)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.894</a:t>
                      </a:r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.788</a:t>
                      </a:r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.801</a:t>
                      </a:r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.590</a:t>
                      </a:r>
                      <a:endParaRPr lang="en-US" sz="2800" dirty="0">
                        <a:solidFill>
                          <a:srgbClr val="FF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B (no prophy)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.897</a:t>
                      </a:r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.788</a:t>
                      </a:r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.788</a:t>
                      </a:r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.676</a:t>
                      </a:r>
                      <a:endParaRPr lang="en-US" sz="2800" dirty="0">
                        <a:solidFill>
                          <a:srgbClr val="FF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-.086</a:t>
                      </a:r>
                      <a:endParaRPr lang="en-US" sz="2800" dirty="0">
                        <a:solidFill>
                          <a:srgbClr val="FF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Chroni</a:t>
                      </a:r>
                      <a:r>
                        <a:rPr lang="en-US" sz="20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c pain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A (some prophy)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28%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53%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68%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78%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B (no prophy)</a:t>
                      </a:r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30%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56%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70%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86%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+56%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464778" y="4466828"/>
            <a:ext cx="1222022" cy="104422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16400" y="4510807"/>
            <a:ext cx="1117600" cy="46688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34000" y="4663207"/>
            <a:ext cx="2130778" cy="1310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3" y="5556859"/>
            <a:ext cx="207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PROBE Investigators unpublished data not for citation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9838" y="6420186"/>
            <a:ext cx="20033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85" y="854730"/>
            <a:ext cx="2304040" cy="775597"/>
          </a:xfrm>
        </p:spPr>
        <p:txBody>
          <a:bodyPr lIns="0" tIns="0" rIns="0" bIns="0">
            <a:spAutoFit/>
          </a:bodyPr>
          <a:lstStyle/>
          <a:p>
            <a:r>
              <a:rPr lang="en-IE" sz="2800" dirty="0" smtClean="0"/>
              <a:t>EQ-5D Domains</a:t>
            </a:r>
            <a:endParaRPr lang="en-IE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6286" y="1738320"/>
            <a:ext cx="19182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8000"/>
                </a:solidFill>
                <a:latin typeface="Avenir Book" charset="0"/>
                <a:ea typeface="Avenir Book" charset="0"/>
                <a:cs typeface="Avenir Book" charset="0"/>
              </a:rPr>
              <a:t>With Some Prophylaxis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20" y="960"/>
            <a:ext cx="6616114" cy="3474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163" y="4670975"/>
            <a:ext cx="228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8000"/>
                </a:solidFill>
                <a:latin typeface="Avenir Book" charset="0"/>
                <a:ea typeface="Avenir Book" charset="0"/>
                <a:cs typeface="Avenir Book" charset="0"/>
              </a:rPr>
              <a:t>Without Prophylaxis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6021" y="3383280"/>
            <a:ext cx="6616113" cy="34747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44822" y="4867282"/>
            <a:ext cx="1357312" cy="178318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44822" y="1438270"/>
            <a:ext cx="1357312" cy="178318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602831" y="242975"/>
            <a:ext cx="2083981" cy="1039585"/>
          </a:xfrm>
          <a:prstGeom prst="wedgeEllipseCallout">
            <a:avLst>
              <a:gd name="adj1" fmla="val 21027"/>
              <a:gd name="adj2" fmla="val 67465"/>
            </a:avLst>
          </a:prstGeom>
          <a:noFill/>
          <a:ln>
            <a:solidFill>
              <a:srgbClr val="F79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3F8C8C"/>
                </a:solidFill>
                <a:latin typeface="Avenir Book" charset="0"/>
                <a:ea typeface="Avenir Book" charset="0"/>
                <a:cs typeface="Avenir Book" charset="0"/>
              </a:rPr>
              <a:t>Anxiety &amp; Depressio</a:t>
            </a:r>
            <a:r>
              <a:rPr lang="en-US" sz="2000" b="1" dirty="0">
                <a:solidFill>
                  <a:srgbClr val="3F8C8C"/>
                </a:solidFill>
                <a:latin typeface="Avenir Book" charset="0"/>
                <a:ea typeface="Avenir Book" charset="0"/>
                <a:cs typeface="Avenir Book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163" y="5556859"/>
            <a:ext cx="207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PROBE Investigators unpublished data not for citation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163" y="148379"/>
            <a:ext cx="6482730" cy="3487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838" y="6425971"/>
            <a:ext cx="20033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85" y="854730"/>
            <a:ext cx="2304040" cy="775597"/>
          </a:xfrm>
        </p:spPr>
        <p:txBody>
          <a:bodyPr lIns="0" tIns="0" rIns="0" bIns="0">
            <a:spAutoFit/>
          </a:bodyPr>
          <a:lstStyle/>
          <a:p>
            <a:r>
              <a:rPr lang="en-IE" sz="2800" dirty="0"/>
              <a:t>Employment </a:t>
            </a:r>
            <a:r>
              <a:rPr lang="en-IE" sz="2800" dirty="0" smtClean="0"/>
              <a:t>Status</a:t>
            </a:r>
            <a:endParaRPr lang="en-IE" sz="2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163" y="3367004"/>
            <a:ext cx="6482730" cy="3490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163" y="4670975"/>
            <a:ext cx="228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8000"/>
                </a:solidFill>
                <a:latin typeface="Avenir Book" charset="0"/>
                <a:ea typeface="Avenir Book" charset="0"/>
                <a:cs typeface="Avenir Book" charset="0"/>
              </a:rPr>
              <a:t>Without Prophylaxis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286" y="1738320"/>
            <a:ext cx="19182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8000"/>
                </a:solidFill>
                <a:latin typeface="Avenir Book" charset="0"/>
                <a:ea typeface="Avenir Book" charset="0"/>
                <a:cs typeface="Avenir Book" charset="0"/>
              </a:rPr>
              <a:t>With Some Prophylaxis</a:t>
            </a:r>
          </a:p>
        </p:txBody>
      </p:sp>
      <p:sp>
        <p:nvSpPr>
          <p:cNvPr id="10" name="Oval 9"/>
          <p:cNvSpPr/>
          <p:nvPr/>
        </p:nvSpPr>
        <p:spPr>
          <a:xfrm>
            <a:off x="7300913" y="1846671"/>
            <a:ext cx="1629740" cy="178318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00913" y="5037630"/>
            <a:ext cx="1629740" cy="178318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368902" y="576568"/>
            <a:ext cx="2083981" cy="1039585"/>
          </a:xfrm>
          <a:prstGeom prst="wedgeEllipseCallout">
            <a:avLst>
              <a:gd name="adj1" fmla="val 21027"/>
              <a:gd name="adj2" fmla="val 67465"/>
            </a:avLst>
          </a:prstGeom>
          <a:noFill/>
          <a:ln>
            <a:solidFill>
              <a:srgbClr val="F79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F8C8C"/>
                </a:solidFill>
                <a:latin typeface="Avenir Book" charset="0"/>
                <a:ea typeface="Avenir Book" charset="0"/>
                <a:cs typeface="Avenir Book" charset="0"/>
              </a:rPr>
              <a:t>Early </a:t>
            </a:r>
            <a:r>
              <a:rPr lang="en-US" sz="2000" b="1" dirty="0" smtClean="0">
                <a:solidFill>
                  <a:srgbClr val="3F8C8C"/>
                </a:solidFill>
                <a:latin typeface="Avenir Book" charset="0"/>
                <a:ea typeface="Avenir Book" charset="0"/>
                <a:cs typeface="Avenir Book" charset="0"/>
              </a:rPr>
              <a:t>Retirement</a:t>
            </a:r>
            <a:endParaRPr lang="en-US" sz="2000" b="1" dirty="0">
              <a:solidFill>
                <a:srgbClr val="3F8C8C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63" y="5556859"/>
            <a:ext cx="207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PROBE Investigators unpublished data not for citation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85" y="1905007"/>
            <a:ext cx="9003859" cy="39385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the </a:t>
            </a:r>
            <a:r>
              <a:rPr lang="en-US" sz="2800" u="sng" dirty="0"/>
              <a:t>past 12 months,</a:t>
            </a:r>
            <a:r>
              <a:rPr lang="en-US" sz="2800" dirty="0"/>
              <a:t> have you experienced any problems related to your health?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062" y="175260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8000"/>
                </a:solidFill>
                <a:latin typeface="Avenir Book" charset="0"/>
                <a:ea typeface="Avenir Book" charset="0"/>
                <a:cs typeface="Avenir Book" charset="0"/>
              </a:rPr>
              <a:t>Without Prophylaxis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1723" y="1752603"/>
            <a:ext cx="260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8000"/>
                </a:solidFill>
                <a:latin typeface="Avenir Book" charset="0"/>
                <a:ea typeface="Avenir Book" charset="0"/>
                <a:cs typeface="Avenir Book" charset="0"/>
              </a:rPr>
              <a:t>With Some Prophylaxis</a:t>
            </a:r>
          </a:p>
        </p:txBody>
      </p:sp>
      <p:sp>
        <p:nvSpPr>
          <p:cNvPr id="6" name="Oval 5"/>
          <p:cNvSpPr/>
          <p:nvPr/>
        </p:nvSpPr>
        <p:spPr>
          <a:xfrm>
            <a:off x="3125973" y="3104707"/>
            <a:ext cx="701749" cy="2137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46064" y="3104707"/>
            <a:ext cx="701749" cy="2137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3" y="5556859"/>
            <a:ext cx="207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PROBE Investigators unpublished data not for citation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time to event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otched Right Arrow 9"/>
          <p:cNvSpPr/>
          <p:nvPr/>
        </p:nvSpPr>
        <p:spPr>
          <a:xfrm>
            <a:off x="611560" y="3404307"/>
            <a:ext cx="7200800" cy="50405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3" descr="holid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04" y="1515943"/>
            <a:ext cx="981642" cy="9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Patient history prior to individual bleeding episodes contains relevant information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idx="1"/>
          </p:nvPr>
        </p:nvSpPr>
        <p:spPr>
          <a:xfrm>
            <a:off x="742336" y="4662052"/>
            <a:ext cx="7182464" cy="1333500"/>
          </a:xfrm>
        </p:spPr>
        <p:txBody>
          <a:bodyPr/>
          <a:lstStyle/>
          <a:p>
            <a:r>
              <a:rPr lang="en-US" dirty="0" smtClean="0"/>
              <a:t>The challenge is to utilize data on individual history of a patient prior to the bleeding episode</a:t>
            </a:r>
          </a:p>
          <a:p>
            <a:r>
              <a:rPr lang="en-US" dirty="0" smtClean="0"/>
              <a:t>Including this information will improve the understanding of the risk of bleeding </a:t>
            </a:r>
          </a:p>
          <a:p>
            <a:endParaRPr lang="en-US" dirty="0" smtClean="0"/>
          </a:p>
        </p:txBody>
      </p:sp>
      <p:sp>
        <p:nvSpPr>
          <p:cNvPr id="40" name="Textfeld 39"/>
          <p:cNvSpPr txBox="1"/>
          <p:nvPr/>
        </p:nvSpPr>
        <p:spPr bwMode="gray">
          <a:xfrm>
            <a:off x="611560" y="2546435"/>
            <a:ext cx="1296144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6D6E70"/>
                </a:solidFill>
                <a:latin typeface="Arial"/>
              </a:rPr>
              <a:t>Compliant </a:t>
            </a:r>
          </a:p>
        </p:txBody>
      </p:sp>
      <p:pic>
        <p:nvPicPr>
          <p:cNvPr id="5" name="Picture 4" descr="blood-drop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09313"/>
            <a:ext cx="887254" cy="88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blood-drop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09313"/>
            <a:ext cx="887254" cy="88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blood-drop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98" y="3209313"/>
            <a:ext cx="887254" cy="88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blood-drop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58" y="3209313"/>
            <a:ext cx="887254" cy="88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 descr="need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2423473" y="2878095"/>
            <a:ext cx="670161" cy="67016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5" descr="need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733488" y="2878095"/>
            <a:ext cx="670161" cy="67016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46" descr="need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1093527" y="2878095"/>
            <a:ext cx="670161" cy="67016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47" descr="need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3990715" y="2878096"/>
            <a:ext cx="670161" cy="67016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 descr="need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4350754" y="2878096"/>
            <a:ext cx="670161" cy="67016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 descr="needl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5884129" y="2878096"/>
            <a:ext cx="670161" cy="670161"/>
          </a:xfrm>
          <a:prstGeom prst="rect">
            <a:avLst/>
          </a:prstGeom>
        </p:spPr>
      </p:pic>
      <p:sp>
        <p:nvSpPr>
          <p:cNvPr id="53" name="Textfeld 39"/>
          <p:cNvSpPr txBox="1"/>
          <p:nvPr/>
        </p:nvSpPr>
        <p:spPr bwMode="gray">
          <a:xfrm>
            <a:off x="2123728" y="2546435"/>
            <a:ext cx="1296144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6D6E70"/>
                </a:solidFill>
                <a:latin typeface="Arial"/>
              </a:rPr>
              <a:t>Sports</a:t>
            </a:r>
          </a:p>
        </p:txBody>
      </p:sp>
      <p:sp>
        <p:nvSpPr>
          <p:cNvPr id="54" name="Textfeld 39"/>
          <p:cNvSpPr txBox="1"/>
          <p:nvPr/>
        </p:nvSpPr>
        <p:spPr bwMode="gray">
          <a:xfrm>
            <a:off x="3851920" y="2546435"/>
            <a:ext cx="1296144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6D6E70"/>
                </a:solidFill>
                <a:latin typeface="Arial"/>
              </a:rPr>
              <a:t>Compliant </a:t>
            </a:r>
          </a:p>
        </p:txBody>
      </p:sp>
      <p:sp>
        <p:nvSpPr>
          <p:cNvPr id="55" name="Textfeld 39"/>
          <p:cNvSpPr txBox="1"/>
          <p:nvPr/>
        </p:nvSpPr>
        <p:spPr bwMode="gray">
          <a:xfrm>
            <a:off x="5580112" y="2546435"/>
            <a:ext cx="1296144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6D6E70"/>
                </a:solidFill>
                <a:latin typeface="Arial"/>
              </a:rPr>
              <a:t>Non-compliant </a:t>
            </a:r>
          </a:p>
        </p:txBody>
      </p:sp>
      <p:pic>
        <p:nvPicPr>
          <p:cNvPr id="17" name="Picture 16" descr="cloc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209313"/>
            <a:ext cx="887254" cy="88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feld 39"/>
          <p:cNvSpPr txBox="1"/>
          <p:nvPr/>
        </p:nvSpPr>
        <p:spPr bwMode="gray">
          <a:xfrm>
            <a:off x="7596336" y="2546435"/>
            <a:ext cx="1296144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6D6E70"/>
                </a:solidFill>
                <a:latin typeface="Arial"/>
              </a:rPr>
              <a:t>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10331"/>
            <a:ext cx="896920" cy="896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4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otched Right Arrow 65"/>
          <p:cNvSpPr/>
          <p:nvPr/>
        </p:nvSpPr>
        <p:spPr>
          <a:xfrm>
            <a:off x="657583" y="1276924"/>
            <a:ext cx="6192688" cy="50405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RTTE model utilizes individual history data of a patient</a:t>
            </a:r>
            <a:endParaRPr lang="en-US" dirty="0"/>
          </a:p>
        </p:txBody>
      </p:sp>
      <p:sp>
        <p:nvSpPr>
          <p:cNvPr id="79" name="Content Placeholder 7"/>
          <p:cNvSpPr>
            <a:spLocks noGrp="1"/>
          </p:cNvSpPr>
          <p:nvPr>
            <p:ph idx="1"/>
          </p:nvPr>
        </p:nvSpPr>
        <p:spPr>
          <a:xfrm>
            <a:off x="742336" y="5665968"/>
            <a:ext cx="7182464" cy="6219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Everything influencing the hazard (sports, factor VIII) will influence the probability of a bleed occurring  </a:t>
            </a:r>
            <a:endParaRPr lang="en-US" dirty="0"/>
          </a:p>
        </p:txBody>
      </p:sp>
      <p:sp>
        <p:nvSpPr>
          <p:cNvPr id="68" name="Textfeld 67"/>
          <p:cNvSpPr txBox="1"/>
          <p:nvPr/>
        </p:nvSpPr>
        <p:spPr bwMode="gray">
          <a:xfrm>
            <a:off x="6956100" y="1409057"/>
            <a:ext cx="142798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6D6E70"/>
                </a:solidFill>
                <a:latin typeface="Arial"/>
              </a:rPr>
              <a:t>Observation period</a:t>
            </a:r>
          </a:p>
        </p:txBody>
      </p:sp>
      <p:pic>
        <p:nvPicPr>
          <p:cNvPr id="76" name="Picture 75" descr="blood-drop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7" y="1067789"/>
            <a:ext cx="887254" cy="88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Picture 91" descr="blood-drop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85" y="1125053"/>
            <a:ext cx="887254" cy="88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5842655" y="1986905"/>
            <a:ext cx="280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D6E70"/>
                </a:solidFill>
                <a:latin typeface="Arial"/>
                <a:cs typeface="Arial" pitchFamily="34" charset="0"/>
              </a:rPr>
              <a:t>Bleeding rate determined by </a:t>
            </a:r>
          </a:p>
          <a:p>
            <a:r>
              <a:rPr lang="en-US" sz="1600" dirty="0" smtClean="0">
                <a:solidFill>
                  <a:srgbClr val="6D6E70"/>
                </a:solidFill>
                <a:latin typeface="Arial"/>
                <a:cs typeface="Arial" pitchFamily="34" charset="0"/>
              </a:rPr>
              <a:t>Hazard (risk) to bleed 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5842655" y="3265263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D6E70"/>
                </a:solidFill>
                <a:latin typeface="Arial"/>
                <a:cs typeface="Arial" pitchFamily="34" charset="0"/>
              </a:rPr>
              <a:t>….is integrated over time</a:t>
            </a:r>
          </a:p>
          <a:p>
            <a:r>
              <a:rPr lang="en-US" sz="1600" dirty="0" smtClean="0">
                <a:solidFill>
                  <a:srgbClr val="6D6E70"/>
                </a:solidFill>
                <a:latin typeface="Arial"/>
                <a:cs typeface="Arial" pitchFamily="34" charset="0"/>
              </a:rPr>
              <a:t>(cumulative hazard) 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5836287" y="4709691"/>
            <a:ext cx="262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D6E70"/>
                </a:solidFill>
                <a:latin typeface="Arial"/>
                <a:cs typeface="Arial" pitchFamily="34" charset="0"/>
              </a:rPr>
              <a:t>determines the probability </a:t>
            </a:r>
          </a:p>
          <a:p>
            <a:r>
              <a:rPr lang="en-US" sz="1600" dirty="0" smtClean="0">
                <a:solidFill>
                  <a:srgbClr val="6D6E70"/>
                </a:solidFill>
                <a:latin typeface="Arial"/>
                <a:cs typeface="Arial" pitchFamily="34" charset="0"/>
              </a:rPr>
              <a:t>not to bleed (survive)</a:t>
            </a:r>
          </a:p>
        </p:txBody>
      </p:sp>
      <p:sp>
        <p:nvSpPr>
          <p:cNvPr id="6" name="Pfeil nach unten 5"/>
          <p:cNvSpPr>
            <a:spLocks noChangeAspect="1"/>
          </p:cNvSpPr>
          <p:nvPr/>
        </p:nvSpPr>
        <p:spPr>
          <a:xfrm>
            <a:off x="6663874" y="2664277"/>
            <a:ext cx="290779" cy="587045"/>
          </a:xfrm>
          <a:prstGeom prst="down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Pfeil nach unten 77"/>
          <p:cNvSpPr>
            <a:spLocks noChangeAspect="1"/>
          </p:cNvSpPr>
          <p:nvPr/>
        </p:nvSpPr>
        <p:spPr>
          <a:xfrm>
            <a:off x="6670884" y="3927020"/>
            <a:ext cx="290779" cy="587045"/>
          </a:xfrm>
          <a:prstGeom prst="downArrow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Rechteck 1"/>
          <p:cNvSpPr/>
          <p:nvPr/>
        </p:nvSpPr>
        <p:spPr>
          <a:xfrm rot="16200000">
            <a:off x="1803573" y="2128415"/>
            <a:ext cx="1003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err="1">
                <a:solidFill>
                  <a:srgbClr val="6D6E70"/>
                </a:solidFill>
                <a:latin typeface="Arial"/>
              </a:rPr>
              <a:t>hazard</a:t>
            </a:r>
            <a:r>
              <a:rPr lang="de-DE" sz="1200" b="1" dirty="0">
                <a:solidFill>
                  <a:srgbClr val="6D6E70"/>
                </a:solidFill>
                <a:latin typeface="Arial"/>
              </a:rPr>
              <a:t> </a:t>
            </a:r>
            <a:r>
              <a:rPr lang="de-DE" sz="1200" b="1" dirty="0" smtClean="0">
                <a:solidFill>
                  <a:srgbClr val="6D6E70"/>
                </a:solidFill>
                <a:latin typeface="Arial"/>
              </a:rPr>
              <a:t>rate</a:t>
            </a:r>
            <a:endParaRPr lang="en-US" sz="1200" b="1" dirty="0">
              <a:solidFill>
                <a:srgbClr val="6D6E70"/>
              </a:solidFill>
              <a:latin typeface="Arial"/>
            </a:endParaRPr>
          </a:p>
        </p:txBody>
      </p:sp>
      <p:sp>
        <p:nvSpPr>
          <p:cNvPr id="3" name="Rechteck 2"/>
          <p:cNvSpPr/>
          <p:nvPr/>
        </p:nvSpPr>
        <p:spPr>
          <a:xfrm rot="16200000">
            <a:off x="1800499" y="3280167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err="1">
                <a:solidFill>
                  <a:srgbClr val="6D6E70"/>
                </a:solidFill>
                <a:latin typeface="Arial"/>
              </a:rPr>
              <a:t>cumulative</a:t>
            </a:r>
            <a:r>
              <a:rPr lang="de-DE" sz="1200" b="1" dirty="0">
                <a:solidFill>
                  <a:srgbClr val="6D6E70"/>
                </a:solidFill>
                <a:latin typeface="Arial"/>
              </a:rPr>
              <a:t> </a:t>
            </a:r>
            <a:endParaRPr lang="de-DE" sz="1200" b="1" dirty="0" smtClean="0">
              <a:solidFill>
                <a:srgbClr val="6D6E70"/>
              </a:solidFill>
              <a:latin typeface="Arial"/>
            </a:endParaRPr>
          </a:p>
          <a:p>
            <a:r>
              <a:rPr lang="de-DE" sz="1200" b="1" dirty="0" err="1" smtClean="0">
                <a:solidFill>
                  <a:srgbClr val="6D6E70"/>
                </a:solidFill>
                <a:latin typeface="Arial"/>
              </a:rPr>
              <a:t>hazard</a:t>
            </a:r>
            <a:endParaRPr lang="en-US" sz="1200" b="1" dirty="0">
              <a:solidFill>
                <a:srgbClr val="6D6E70"/>
              </a:solidFill>
              <a:latin typeface="Arial"/>
            </a:endParaRPr>
          </a:p>
        </p:txBody>
      </p:sp>
      <p:sp>
        <p:nvSpPr>
          <p:cNvPr id="4" name="Rechteck 3"/>
          <p:cNvSpPr/>
          <p:nvPr/>
        </p:nvSpPr>
        <p:spPr>
          <a:xfrm rot="16200000">
            <a:off x="1624615" y="4595537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err="1">
                <a:solidFill>
                  <a:srgbClr val="6D6E70"/>
                </a:solidFill>
                <a:latin typeface="Arial"/>
              </a:rPr>
              <a:t>probability</a:t>
            </a:r>
            <a:r>
              <a:rPr lang="de-DE" sz="1200" b="1" dirty="0">
                <a:solidFill>
                  <a:srgbClr val="6D6E70"/>
                </a:solidFill>
                <a:latin typeface="Arial"/>
              </a:rPr>
              <a:t> </a:t>
            </a:r>
            <a:endParaRPr lang="de-DE" sz="1200" b="1" dirty="0" smtClean="0">
              <a:solidFill>
                <a:srgbClr val="6D6E70"/>
              </a:solidFill>
              <a:latin typeface="Arial"/>
            </a:endParaRPr>
          </a:p>
          <a:p>
            <a:r>
              <a:rPr lang="de-DE" sz="1200" b="1" dirty="0" smtClean="0">
                <a:solidFill>
                  <a:srgbClr val="6D6E70"/>
                </a:solidFill>
                <a:latin typeface="Arial"/>
              </a:rPr>
              <a:t>not </a:t>
            </a:r>
            <a:r>
              <a:rPr lang="de-DE" sz="1200" b="1" dirty="0" err="1">
                <a:solidFill>
                  <a:srgbClr val="6D6E70"/>
                </a:solidFill>
                <a:latin typeface="Arial"/>
              </a:rPr>
              <a:t>to</a:t>
            </a:r>
            <a:r>
              <a:rPr lang="de-DE" sz="1200" b="1" dirty="0">
                <a:solidFill>
                  <a:srgbClr val="6D6E70"/>
                </a:solidFill>
                <a:latin typeface="Arial"/>
              </a:rPr>
              <a:t> </a:t>
            </a:r>
            <a:r>
              <a:rPr lang="de-DE" sz="1200" b="1" dirty="0" err="1">
                <a:solidFill>
                  <a:srgbClr val="6D6E70"/>
                </a:solidFill>
                <a:latin typeface="Arial"/>
              </a:rPr>
              <a:t>bleed</a:t>
            </a:r>
            <a:endParaRPr lang="en-US" sz="1200" b="1" dirty="0">
              <a:solidFill>
                <a:srgbClr val="6D6E70"/>
              </a:solidFill>
              <a:latin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49860" y="6279711"/>
            <a:ext cx="2917725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900" dirty="0">
                <a:solidFill>
                  <a:srgbClr val="6D6E70"/>
                </a:solidFill>
                <a:latin typeface="Arial"/>
              </a:rPr>
              <a:t>*No real estimates were used for this example </a:t>
            </a:r>
            <a:endParaRPr lang="en-US" sz="900" dirty="0" err="1">
              <a:solidFill>
                <a:srgbClr val="6D6E7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7"/>
          <a:stretch/>
        </p:blipFill>
        <p:spPr bwMode="auto">
          <a:xfrm>
            <a:off x="2509476" y="1731886"/>
            <a:ext cx="2195513" cy="108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/>
        </p:blipFill>
        <p:spPr bwMode="auto">
          <a:xfrm>
            <a:off x="2565092" y="2957825"/>
            <a:ext cx="2200275" cy="11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0"/>
          <a:stretch/>
        </p:blipFill>
        <p:spPr bwMode="auto">
          <a:xfrm>
            <a:off x="2522441" y="4272100"/>
            <a:ext cx="2200275" cy="114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hteck 22"/>
          <p:cNvSpPr/>
          <p:nvPr/>
        </p:nvSpPr>
        <p:spPr>
          <a:xfrm>
            <a:off x="3318718" y="2718330"/>
            <a:ext cx="728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6D6E70"/>
                </a:solidFill>
                <a:latin typeface="Arial"/>
              </a:rPr>
              <a:t>time -&gt; </a:t>
            </a:r>
            <a:endParaRPr lang="en-US" sz="1200" b="1" dirty="0">
              <a:solidFill>
                <a:srgbClr val="6D6E70"/>
              </a:solidFill>
              <a:latin typeface="Arial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327314" y="4010302"/>
            <a:ext cx="728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6D6E70"/>
                </a:solidFill>
                <a:latin typeface="Arial"/>
              </a:rPr>
              <a:t>time -&gt; </a:t>
            </a:r>
            <a:endParaRPr lang="en-US" sz="1200" b="1" dirty="0">
              <a:solidFill>
                <a:srgbClr val="6D6E70"/>
              </a:solidFill>
              <a:latin typeface="Arial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223709" y="5313622"/>
            <a:ext cx="728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6D6E70"/>
                </a:solidFill>
                <a:latin typeface="Arial"/>
              </a:rPr>
              <a:t>time -&gt; </a:t>
            </a:r>
            <a:endParaRPr lang="en-US" sz="1200" b="1" dirty="0">
              <a:solidFill>
                <a:srgbClr val="6D6E7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5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157"/>
          <p:cNvCxnSpPr/>
          <p:nvPr/>
        </p:nvCxnSpPr>
        <p:spPr>
          <a:xfrm flipV="1">
            <a:off x="6084168" y="2732078"/>
            <a:ext cx="0" cy="576064"/>
          </a:xfrm>
          <a:prstGeom prst="line">
            <a:avLst/>
          </a:prstGeom>
          <a:ln w="38100" cmpd="sng">
            <a:solidFill>
              <a:srgbClr val="CF3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1594271" y="2732078"/>
            <a:ext cx="0" cy="576064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Notched Right Arrow 65"/>
          <p:cNvSpPr/>
          <p:nvPr/>
        </p:nvSpPr>
        <p:spPr>
          <a:xfrm>
            <a:off x="1619672" y="2180439"/>
            <a:ext cx="6192688" cy="50405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0" name="Picture 3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1489" r="73622" b="17988"/>
          <a:stretch/>
        </p:blipFill>
        <p:spPr bwMode="auto">
          <a:xfrm>
            <a:off x="317915" y="3867272"/>
            <a:ext cx="777428" cy="71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RTTE model can relate FVIII concentration time profiles to the likelihood to bleed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99592" y="5356355"/>
            <a:ext cx="7182464" cy="1055206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‘hazard’ </a:t>
            </a:r>
            <a:r>
              <a:rPr lang="en-GB" dirty="0" smtClean="0"/>
              <a:t>(risk of bleeding) and </a:t>
            </a:r>
            <a:r>
              <a:rPr lang="en-GB" b="1" dirty="0" smtClean="0"/>
              <a:t>FVIII </a:t>
            </a:r>
            <a:r>
              <a:rPr lang="en-GB" dirty="0" smtClean="0"/>
              <a:t>effect is estimated </a:t>
            </a:r>
          </a:p>
          <a:p>
            <a:r>
              <a:rPr lang="en-GB" dirty="0" smtClean="0"/>
              <a:t>The likelihood and timing of a bleeding episode (time to event) can be predicted by using the cumulative hazard</a:t>
            </a:r>
            <a:endParaRPr lang="en-GB" dirty="0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t="2281" r="74757" b="16405"/>
          <a:stretch/>
        </p:blipFill>
        <p:spPr bwMode="auto">
          <a:xfrm>
            <a:off x="4878509" y="3887159"/>
            <a:ext cx="723398" cy="71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941927" y="1795974"/>
            <a:ext cx="1296144" cy="1296144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6" b="17988"/>
          <a:stretch/>
        </p:blipFill>
        <p:spPr bwMode="auto">
          <a:xfrm>
            <a:off x="1338253" y="2374221"/>
            <a:ext cx="542205" cy="58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feld 39"/>
          <p:cNvSpPr txBox="1"/>
          <p:nvPr/>
        </p:nvSpPr>
        <p:spPr bwMode="gray">
          <a:xfrm>
            <a:off x="941927" y="1378908"/>
            <a:ext cx="1296144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6D6E70"/>
                </a:solidFill>
                <a:latin typeface="Arial"/>
              </a:rPr>
              <a:t>Compliant </a:t>
            </a:r>
          </a:p>
        </p:txBody>
      </p:sp>
      <p:pic>
        <p:nvPicPr>
          <p:cNvPr id="74" name="Picture 73" descr="needl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1038387" y="1695586"/>
            <a:ext cx="670161" cy="67016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5" name="Picture 74" descr="needl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1398426" y="1695586"/>
            <a:ext cx="670161" cy="67016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" name="Picture 75" descr="blood-drop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14" y="1988840"/>
            <a:ext cx="887254" cy="88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4" name="Oval 83"/>
          <p:cNvSpPr/>
          <p:nvPr/>
        </p:nvSpPr>
        <p:spPr>
          <a:xfrm>
            <a:off x="5436096" y="1795974"/>
            <a:ext cx="1296144" cy="1296144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CF3F5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4751" b="16405"/>
          <a:stretch/>
        </p:blipFill>
        <p:spPr bwMode="auto">
          <a:xfrm>
            <a:off x="5834197" y="2408483"/>
            <a:ext cx="521715" cy="53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85" descr="holiday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3706"/>
            <a:ext cx="737523" cy="737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Picture 86" descr="needl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5749088" y="1673343"/>
            <a:ext cx="670161" cy="670161"/>
          </a:xfrm>
          <a:prstGeom prst="rect">
            <a:avLst/>
          </a:prstGeom>
        </p:spPr>
      </p:pic>
      <p:sp>
        <p:nvSpPr>
          <p:cNvPr id="88" name="Textfeld 39"/>
          <p:cNvSpPr txBox="1"/>
          <p:nvPr/>
        </p:nvSpPr>
        <p:spPr bwMode="gray">
          <a:xfrm>
            <a:off x="5436096" y="1378908"/>
            <a:ext cx="1296144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6D6E70"/>
                </a:solidFill>
                <a:latin typeface="Arial"/>
              </a:rPr>
              <a:t>Non-compliant </a:t>
            </a:r>
          </a:p>
        </p:txBody>
      </p:sp>
      <p:pic>
        <p:nvPicPr>
          <p:cNvPr id="92" name="Picture 91" descr="blood-drop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50" y="1988840"/>
            <a:ext cx="887254" cy="88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Notched Right Arrow 103"/>
          <p:cNvSpPr/>
          <p:nvPr/>
        </p:nvSpPr>
        <p:spPr>
          <a:xfrm>
            <a:off x="2985177" y="4149080"/>
            <a:ext cx="504056" cy="50405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2" name="Picture 101" descr="blood-drops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38" y="4066362"/>
            <a:ext cx="666607" cy="666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1221120" y="4125602"/>
            <a:ext cx="1734253" cy="671550"/>
            <a:chOff x="737337" y="3687177"/>
            <a:chExt cx="1734253" cy="671550"/>
          </a:xfrm>
        </p:grpSpPr>
        <p:pic>
          <p:nvPicPr>
            <p:cNvPr id="138" name="Picture 4" descr="C:\Users\phdgm\AppData\Local\Microsoft\Windows\Temporary Internet Files\Content.IE5\VZZH29ER\sinus[1]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80" t="20665" r="26086" b="12662"/>
            <a:stretch/>
          </p:blipFill>
          <p:spPr bwMode="auto">
            <a:xfrm>
              <a:off x="737337" y="3687177"/>
              <a:ext cx="722249" cy="663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4" descr="C:\Users\phdgm\AppData\Local\Microsoft\Windows\Temporary Internet Files\Content.IE5\VZZH29ER\sinus[1].pn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6" t="20665" r="37555" b="12662"/>
            <a:stretch/>
          </p:blipFill>
          <p:spPr bwMode="auto">
            <a:xfrm>
              <a:off x="1459586" y="3687177"/>
              <a:ext cx="730773" cy="663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4" descr="C:\Users\phdgm\AppData\Local\Microsoft\Windows\Temporary Internet Files\Content.IE5\VZZH29ER\sinus[1].pn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6" t="20665" r="49395" b="12662"/>
            <a:stretch/>
          </p:blipFill>
          <p:spPr bwMode="auto">
            <a:xfrm>
              <a:off x="1953362" y="3694892"/>
              <a:ext cx="518228" cy="663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4" name="Gerade Verbindung mit Pfeil 153"/>
          <p:cNvCxnSpPr/>
          <p:nvPr/>
        </p:nvCxnSpPr>
        <p:spPr bwMode="gray">
          <a:xfrm flipH="1">
            <a:off x="2896452" y="4225185"/>
            <a:ext cx="3255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feld 163"/>
          <p:cNvSpPr txBox="1"/>
          <p:nvPr/>
        </p:nvSpPr>
        <p:spPr bwMode="gray">
          <a:xfrm>
            <a:off x="2751527" y="3380150"/>
            <a:ext cx="2180513" cy="65836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7AC143"/>
                </a:solidFill>
                <a:latin typeface="Arial"/>
              </a:rPr>
              <a:t>Lower </a:t>
            </a:r>
          </a:p>
          <a:p>
            <a:pPr algn="ctr"/>
            <a:r>
              <a:rPr lang="en-US" sz="1200" b="1" dirty="0" smtClean="0">
                <a:solidFill>
                  <a:srgbClr val="7AC143"/>
                </a:solidFill>
                <a:latin typeface="Arial"/>
              </a:rPr>
              <a:t>cumulative </a:t>
            </a:r>
          </a:p>
          <a:p>
            <a:pPr algn="ctr"/>
            <a:r>
              <a:rPr lang="en-US" sz="1200" b="1" dirty="0" smtClean="0">
                <a:solidFill>
                  <a:srgbClr val="7AC143"/>
                </a:solidFill>
                <a:latin typeface="Arial"/>
              </a:rPr>
              <a:t>hazard</a:t>
            </a:r>
          </a:p>
        </p:txBody>
      </p:sp>
      <p:sp>
        <p:nvSpPr>
          <p:cNvPr id="71" name="Textfeld 70"/>
          <p:cNvSpPr txBox="1"/>
          <p:nvPr/>
        </p:nvSpPr>
        <p:spPr bwMode="gray">
          <a:xfrm>
            <a:off x="467545" y="3380730"/>
            <a:ext cx="223224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D6E70"/>
                </a:solidFill>
                <a:latin typeface="Arial"/>
              </a:rPr>
              <a:t>Factor VIII plasma profile</a:t>
            </a:r>
          </a:p>
        </p:txBody>
      </p:sp>
      <p:cxnSp>
        <p:nvCxnSpPr>
          <p:cNvPr id="105" name="Gerade Verbindung mit Pfeil 153"/>
          <p:cNvCxnSpPr/>
          <p:nvPr/>
        </p:nvCxnSpPr>
        <p:spPr bwMode="gray">
          <a:xfrm flipH="1">
            <a:off x="2401012" y="4225185"/>
            <a:ext cx="3255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53"/>
          <p:cNvCxnSpPr/>
          <p:nvPr/>
        </p:nvCxnSpPr>
        <p:spPr bwMode="gray">
          <a:xfrm flipH="1">
            <a:off x="1930864" y="4225185"/>
            <a:ext cx="3255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53"/>
          <p:cNvCxnSpPr/>
          <p:nvPr/>
        </p:nvCxnSpPr>
        <p:spPr bwMode="gray">
          <a:xfrm flipH="1">
            <a:off x="1461733" y="4225185"/>
            <a:ext cx="3255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 descr="needle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11988" y="3706261"/>
            <a:ext cx="503502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4" name="Picture 93" descr="needle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43623" y="3706263"/>
            <a:ext cx="503502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5" name="Picture 94" descr="needle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52353" y="3706264"/>
            <a:ext cx="503502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6" name="Picture 95" descr="needle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81948" y="3706264"/>
            <a:ext cx="503502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7" name="Gerade Verbindung mit Pfeil 153"/>
          <p:cNvCxnSpPr/>
          <p:nvPr/>
        </p:nvCxnSpPr>
        <p:spPr bwMode="gray">
          <a:xfrm>
            <a:off x="3840392" y="3956214"/>
            <a:ext cx="1" cy="211972"/>
          </a:xfrm>
          <a:prstGeom prst="straightConnector1">
            <a:avLst/>
          </a:prstGeom>
          <a:ln w="57150" cmpd="sng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 descr="blood-drops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08" y="4074829"/>
            <a:ext cx="666607" cy="666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Picture 4" descr="C:\Users\phdgm\AppData\Local\Microsoft\Windows\Temporary Internet Files\Content.IE5\VZZH29ER\sinus[1]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0" t="20665" r="26086" b="12662"/>
          <a:stretch/>
        </p:blipFill>
        <p:spPr bwMode="auto">
          <a:xfrm>
            <a:off x="5700144" y="4119225"/>
            <a:ext cx="722249" cy="6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C:\Users\phdgm\AppData\Local\Microsoft\Windows\Temporary Internet Files\Content.IE5\VZZH29ER\sinus[1]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6" t="20665" r="39206" b="12662"/>
          <a:stretch/>
        </p:blipFill>
        <p:spPr bwMode="auto">
          <a:xfrm>
            <a:off x="6422394" y="4119225"/>
            <a:ext cx="701126" cy="6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Gerade Verbindung mit Pfeil 153"/>
          <p:cNvCxnSpPr/>
          <p:nvPr/>
        </p:nvCxnSpPr>
        <p:spPr bwMode="gray">
          <a:xfrm flipH="1">
            <a:off x="7375476" y="4225185"/>
            <a:ext cx="3255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53"/>
          <p:cNvCxnSpPr/>
          <p:nvPr/>
        </p:nvCxnSpPr>
        <p:spPr bwMode="gray">
          <a:xfrm flipH="1">
            <a:off x="6880036" y="4225185"/>
            <a:ext cx="3255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53"/>
          <p:cNvCxnSpPr/>
          <p:nvPr/>
        </p:nvCxnSpPr>
        <p:spPr bwMode="gray">
          <a:xfrm flipH="1">
            <a:off x="6409888" y="4225185"/>
            <a:ext cx="3255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53"/>
          <p:cNvCxnSpPr/>
          <p:nvPr/>
        </p:nvCxnSpPr>
        <p:spPr bwMode="gray">
          <a:xfrm flipH="1">
            <a:off x="5940757" y="4225185"/>
            <a:ext cx="3255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120" descr="needle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97362" y="3699911"/>
            <a:ext cx="503502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3" name="Picture 122" descr="needle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40902" y="3699911"/>
            <a:ext cx="503502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7" name="Picture 126" descr="needle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2722" y="3699912"/>
            <a:ext cx="503502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2" name="Textfeld 71"/>
          <p:cNvSpPr txBox="1"/>
          <p:nvPr/>
        </p:nvSpPr>
        <p:spPr bwMode="gray">
          <a:xfrm>
            <a:off x="4932041" y="3380730"/>
            <a:ext cx="23042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D6E70"/>
                </a:solidFill>
                <a:latin typeface="Arial"/>
              </a:rPr>
              <a:t>Factor VIII plasma profile</a:t>
            </a:r>
          </a:p>
        </p:txBody>
      </p:sp>
      <p:sp>
        <p:nvSpPr>
          <p:cNvPr id="147" name="Textfeld 163"/>
          <p:cNvSpPr txBox="1"/>
          <p:nvPr/>
        </p:nvSpPr>
        <p:spPr bwMode="gray">
          <a:xfrm>
            <a:off x="7216023" y="3380150"/>
            <a:ext cx="2180513" cy="65836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F3F51"/>
                </a:solidFill>
                <a:latin typeface="Arial"/>
              </a:rPr>
              <a:t>Higher</a:t>
            </a:r>
          </a:p>
          <a:p>
            <a:pPr algn="ctr"/>
            <a:r>
              <a:rPr lang="en-US" sz="1200" b="1" dirty="0" smtClean="0">
                <a:solidFill>
                  <a:srgbClr val="CF3F51"/>
                </a:solidFill>
                <a:latin typeface="Arial"/>
              </a:rPr>
              <a:t>cumulative </a:t>
            </a:r>
          </a:p>
          <a:p>
            <a:pPr algn="ctr"/>
            <a:r>
              <a:rPr lang="en-US" sz="1200" b="1" dirty="0" smtClean="0">
                <a:solidFill>
                  <a:srgbClr val="CF3F51"/>
                </a:solidFill>
                <a:latin typeface="Arial"/>
              </a:rPr>
              <a:t>hazard</a:t>
            </a:r>
          </a:p>
        </p:txBody>
      </p:sp>
      <p:cxnSp>
        <p:nvCxnSpPr>
          <p:cNvPr id="155" name="Gerade Verbindung mit Pfeil 153"/>
          <p:cNvCxnSpPr/>
          <p:nvPr/>
        </p:nvCxnSpPr>
        <p:spPr bwMode="gray">
          <a:xfrm flipH="1">
            <a:off x="8304889" y="3956214"/>
            <a:ext cx="11527" cy="216024"/>
          </a:xfrm>
          <a:prstGeom prst="straightConnector1">
            <a:avLst/>
          </a:prstGeom>
          <a:ln w="57150" cmpd="sng">
            <a:solidFill>
              <a:srgbClr val="CF3F5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23399" y="4195761"/>
            <a:ext cx="504056" cy="0"/>
          </a:xfrm>
          <a:prstGeom prst="line">
            <a:avLst/>
          </a:prstGeom>
          <a:ln w="6350" cmpd="sng">
            <a:solidFill>
              <a:srgbClr val="CF3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 descr="needle.png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rgbClr val="D9C3A5">
                <a:tint val="50000"/>
                <a:satMod val="180000"/>
              </a:srgb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3367" y="3699911"/>
            <a:ext cx="503502" cy="503502"/>
          </a:xfrm>
          <a:prstGeom prst="rect">
            <a:avLst/>
          </a:prstGeom>
        </p:spPr>
      </p:pic>
      <p:sp>
        <p:nvSpPr>
          <p:cNvPr id="156" name="Notched Right Arrow 155"/>
          <p:cNvSpPr/>
          <p:nvPr/>
        </p:nvSpPr>
        <p:spPr>
          <a:xfrm>
            <a:off x="7446575" y="4149080"/>
            <a:ext cx="504056" cy="50405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788024" y="3308142"/>
            <a:ext cx="3888432" cy="0"/>
          </a:xfrm>
          <a:prstGeom prst="line">
            <a:avLst/>
          </a:prstGeom>
          <a:ln w="38100" cmpd="sng">
            <a:solidFill>
              <a:srgbClr val="CF3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323528" y="3308142"/>
            <a:ext cx="3888432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33" y="4250152"/>
            <a:ext cx="691515" cy="26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31" y="4086483"/>
            <a:ext cx="680085" cy="59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feld 67"/>
          <p:cNvSpPr txBox="1"/>
          <p:nvPr/>
        </p:nvSpPr>
        <p:spPr bwMode="gray">
          <a:xfrm>
            <a:off x="7833607" y="2243893"/>
            <a:ext cx="112666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6D6E70"/>
                </a:solidFill>
                <a:latin typeface="Arial"/>
              </a:rPr>
              <a:t>Observation period</a:t>
            </a:r>
          </a:p>
        </p:txBody>
      </p:sp>
    </p:spTree>
    <p:extLst>
      <p:ext uri="{BB962C8B-B14F-4D97-AF65-F5344CB8AC3E}">
        <p14:creationId xmlns:p14="http://schemas.microsoft.com/office/powerpoint/2010/main" val="27926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levels and bleeding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7" y="1322095"/>
            <a:ext cx="7306914" cy="5575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1" y="162593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Clinical </a:t>
            </a:r>
            <a:r>
              <a:rPr lang="en-US" sz="2000" dirty="0"/>
              <a:t>severity of </a:t>
            </a:r>
            <a:r>
              <a:rPr lang="en-US" sz="2000" dirty="0" err="1"/>
              <a:t>haemophilia</a:t>
            </a:r>
            <a:r>
              <a:rPr lang="en-US" sz="2000" dirty="0"/>
              <a:t> A: Does the classification of the 1950s still stand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r>
              <a:rPr lang="en-US" sz="1600" dirty="0" smtClean="0"/>
              <a:t>den </a:t>
            </a:r>
            <a:r>
              <a:rPr lang="en-US" sz="1600" dirty="0" err="1"/>
              <a:t>Uijl</a:t>
            </a:r>
            <a:r>
              <a:rPr lang="en-US" sz="1600" dirty="0"/>
              <a:t> IEM, </a:t>
            </a:r>
            <a:r>
              <a:rPr lang="en-US" sz="1600" dirty="0" err="1"/>
              <a:t>Mauser</a:t>
            </a:r>
            <a:r>
              <a:rPr lang="en-US" sz="1600" dirty="0"/>
              <a:t> </a:t>
            </a:r>
            <a:r>
              <a:rPr lang="en-US" sz="1600" dirty="0" err="1"/>
              <a:t>Bunschoten</a:t>
            </a:r>
            <a:r>
              <a:rPr lang="en-US" sz="1600" dirty="0"/>
              <a:t> EP, Roosendaal G, et </a:t>
            </a:r>
            <a:r>
              <a:rPr lang="en-US" sz="1600" dirty="0" smtClean="0"/>
              <a:t>al. </a:t>
            </a:r>
            <a:r>
              <a:rPr lang="en-US" sz="1600" dirty="0" err="1" smtClean="0"/>
              <a:t>Haemophilia</a:t>
            </a:r>
            <a:r>
              <a:rPr lang="en-US" sz="1600" dirty="0" smtClean="0"/>
              <a:t> </a:t>
            </a:r>
            <a:r>
              <a:rPr lang="en-US" sz="1600" dirty="0"/>
              <a:t>2011;17:849–53. </a:t>
            </a:r>
          </a:p>
        </p:txBody>
      </p:sp>
    </p:spTree>
    <p:extLst>
      <p:ext uri="{BB962C8B-B14F-4D97-AF65-F5344CB8AC3E}">
        <p14:creationId xmlns:p14="http://schemas.microsoft.com/office/powerpoint/2010/main" val="4235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Individual </a:t>
            </a:r>
            <a:r>
              <a:rPr lang="en-US" sz="2000" b="1" dirty="0" smtClean="0">
                <a:solidFill>
                  <a:srgbClr val="FF0000"/>
                </a:solidFill>
              </a:rPr>
              <a:t>doses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to</a:t>
            </a:r>
            <a:r>
              <a:rPr lang="en-US" sz="2000" dirty="0" smtClean="0"/>
              <a:t> achieve exposure (</a:t>
            </a:r>
            <a:r>
              <a:rPr lang="en-US" sz="2000" b="1" dirty="0" smtClean="0">
                <a:solidFill>
                  <a:srgbClr val="FF0000"/>
                </a:solidFill>
              </a:rPr>
              <a:t>threshold</a:t>
            </a:r>
            <a:r>
              <a:rPr lang="en-US" sz="2000" dirty="0" smtClean="0"/>
              <a:t>) can be </a:t>
            </a:r>
            <a:r>
              <a:rPr lang="en-US" sz="2000" b="1" dirty="0" smtClean="0">
                <a:solidFill>
                  <a:srgbClr val="FF0000"/>
                </a:solidFill>
              </a:rPr>
              <a:t>calculated by </a:t>
            </a:r>
            <a:r>
              <a:rPr lang="en-US" sz="2000" b="1" dirty="0" err="1" smtClean="0">
                <a:solidFill>
                  <a:srgbClr val="FF0000"/>
                </a:solidFill>
              </a:rPr>
              <a:t>popPK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methods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PK-guided dosing may be used to </a:t>
            </a:r>
            <a:r>
              <a:rPr lang="en-US" sz="2000" b="1" dirty="0">
                <a:solidFill>
                  <a:srgbClr val="FF0000"/>
                </a:solidFill>
              </a:rPr>
              <a:t>reduce the dosing frequency </a:t>
            </a:r>
            <a:r>
              <a:rPr lang="en-US" sz="2000" dirty="0"/>
              <a:t>while maintaining similar exposure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PK-guided dosing </a:t>
            </a:r>
            <a:r>
              <a:rPr lang="en-US" sz="2000" b="1" dirty="0" smtClean="0">
                <a:solidFill>
                  <a:srgbClr val="FF0000"/>
                </a:solidFill>
              </a:rPr>
              <a:t>alone</a:t>
            </a:r>
            <a:r>
              <a:rPr lang="en-US" sz="2000" dirty="0" smtClean="0"/>
              <a:t> may be of </a:t>
            </a:r>
            <a:r>
              <a:rPr lang="en-US" sz="2000" b="1" dirty="0" smtClean="0">
                <a:solidFill>
                  <a:srgbClr val="FF0000"/>
                </a:solidFill>
              </a:rPr>
              <a:t>limited use </a:t>
            </a:r>
            <a:r>
              <a:rPr lang="en-US" sz="2000" dirty="0" smtClean="0"/>
              <a:t>to target an acceptable bleeding rate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To achieve an optimized individual treatment outcome, both the exposure information and </a:t>
            </a:r>
            <a:r>
              <a:rPr lang="en-US" sz="2000" b="1" dirty="0" smtClean="0">
                <a:solidFill>
                  <a:srgbClr val="FF0000"/>
                </a:solidFill>
              </a:rPr>
              <a:t>individual bleeding risk (‘phenotype’) </a:t>
            </a:r>
            <a:r>
              <a:rPr lang="en-US" sz="2000" dirty="0" smtClean="0"/>
              <a:t>needs to be considered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RTTE</a:t>
            </a:r>
            <a:r>
              <a:rPr lang="en-US" sz="2000" dirty="0" smtClean="0"/>
              <a:t> is a method which combines exposure information from population PK modelling and likelihood of bleedings and can include any further information </a:t>
            </a:r>
          </a:p>
        </p:txBody>
      </p:sp>
    </p:spTree>
    <p:extLst>
      <p:ext uri="{BB962C8B-B14F-4D97-AF65-F5344CB8AC3E}">
        <p14:creationId xmlns:p14="http://schemas.microsoft.com/office/powerpoint/2010/main" val="42552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Questions’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 for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levels and bleeding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94" y="1048388"/>
            <a:ext cx="6726527" cy="5575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15567" y="1828575"/>
            <a:ext cx="3538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Collins </a:t>
            </a:r>
            <a:r>
              <a:rPr lang="en-US" dirty="0"/>
              <a:t>PW, </a:t>
            </a:r>
            <a:r>
              <a:rPr lang="en-US" dirty="0" smtClean="0"/>
              <a:t>et al.</a:t>
            </a:r>
          </a:p>
          <a:p>
            <a:r>
              <a:rPr lang="en-US" dirty="0" smtClean="0"/>
              <a:t>J </a:t>
            </a:r>
            <a:r>
              <a:rPr lang="en-US" dirty="0" err="1"/>
              <a:t>Thromb</a:t>
            </a:r>
            <a:r>
              <a:rPr lang="en-US" dirty="0"/>
              <a:t> </a:t>
            </a:r>
            <a:r>
              <a:rPr lang="en-US" dirty="0" err="1"/>
              <a:t>Haemost</a:t>
            </a:r>
            <a:r>
              <a:rPr lang="en-US" dirty="0"/>
              <a:t> 2010;8:269–75. </a:t>
            </a:r>
          </a:p>
        </p:txBody>
      </p:sp>
    </p:spTree>
    <p:extLst>
      <p:ext uri="{BB962C8B-B14F-4D97-AF65-F5344CB8AC3E}">
        <p14:creationId xmlns:p14="http://schemas.microsoft.com/office/powerpoint/2010/main" val="12489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9" y="303066"/>
            <a:ext cx="6374344" cy="58848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47616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Manco</a:t>
            </a:r>
            <a:r>
              <a:rPr lang="en-US" dirty="0"/>
              <a:t>-Johnson, </a:t>
            </a:r>
            <a:r>
              <a:rPr lang="en-US" dirty="0" smtClean="0"/>
              <a:t>et </a:t>
            </a:r>
            <a:r>
              <a:rPr lang="en-US" dirty="0"/>
              <a:t>al </a:t>
            </a:r>
            <a:r>
              <a:rPr lang="nb-NO" dirty="0"/>
              <a:t>N </a:t>
            </a:r>
            <a:r>
              <a:rPr lang="nb-NO" dirty="0" err="1"/>
              <a:t>Engl</a:t>
            </a:r>
            <a:r>
              <a:rPr lang="nb-NO" dirty="0"/>
              <a:t> J Med 2007;357:535-44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273"/>
            <a:ext cx="6247812" cy="2128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891" y="1919162"/>
            <a:ext cx="7191743" cy="2365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1201"/>
            <a:ext cx="6784025" cy="2056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891" y="3331408"/>
            <a:ext cx="7142726" cy="35265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45635"/>
          </a:xfrm>
        </p:spPr>
        <p:txBody>
          <a:bodyPr/>
          <a:lstStyle/>
          <a:p>
            <a:r>
              <a:rPr lang="en-US" dirty="0" smtClean="0"/>
              <a:t>New era?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t Is All Too Much by Peter Walsh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LCM-55767_P01">
      <a:dk1>
        <a:srgbClr val="6D6E70"/>
      </a:dk1>
      <a:lt1>
        <a:sysClr val="window" lastClr="FFFFFF"/>
      </a:lt1>
      <a:dk2>
        <a:srgbClr val="0054A4"/>
      </a:dk2>
      <a:lt2>
        <a:srgbClr val="FDFDFB"/>
      </a:lt2>
      <a:accent1>
        <a:srgbClr val="0093D0"/>
      </a:accent1>
      <a:accent2>
        <a:srgbClr val="6F7072"/>
      </a:accent2>
      <a:accent3>
        <a:srgbClr val="7AC143"/>
      </a:accent3>
      <a:accent4>
        <a:srgbClr val="4FBEEB"/>
      </a:accent4>
      <a:accent5>
        <a:srgbClr val="A5DEF5"/>
      </a:accent5>
      <a:accent6>
        <a:srgbClr val="B3DC94"/>
      </a:accent6>
      <a:hlink>
        <a:srgbClr val="4FBEEB"/>
      </a:hlink>
      <a:folHlink>
        <a:srgbClr val="4FBE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>
        <a:sp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SL Behring_Coagulation">
    <a:dk1>
      <a:srgbClr val="000000"/>
    </a:dk1>
    <a:lt1>
      <a:srgbClr val="FFFFFF"/>
    </a:lt1>
    <a:dk2>
      <a:srgbClr val="6D6E71"/>
    </a:dk2>
    <a:lt2>
      <a:srgbClr val="FC1921"/>
    </a:lt2>
    <a:accent1>
      <a:srgbClr val="00625A"/>
    </a:accent1>
    <a:accent2>
      <a:srgbClr val="BCD671"/>
    </a:accent2>
    <a:accent3>
      <a:srgbClr val="5091CD"/>
    </a:accent3>
    <a:accent4>
      <a:srgbClr val="FCB116"/>
    </a:accent4>
    <a:accent5>
      <a:srgbClr val="492F92"/>
    </a:accent5>
    <a:accent6>
      <a:srgbClr val="EAD010"/>
    </a:accent6>
    <a:hlink>
      <a:srgbClr val="02BBAD"/>
    </a:hlink>
    <a:folHlink>
      <a:srgbClr val="880106"/>
    </a:folHlink>
  </a:clrScheme>
  <a:fontScheme name="Office Them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SL Behring_Coagulation">
    <a:dk1>
      <a:srgbClr val="000000"/>
    </a:dk1>
    <a:lt1>
      <a:srgbClr val="FFFFFF"/>
    </a:lt1>
    <a:dk2>
      <a:srgbClr val="6D6E71"/>
    </a:dk2>
    <a:lt2>
      <a:srgbClr val="FC1921"/>
    </a:lt2>
    <a:accent1>
      <a:srgbClr val="00625A"/>
    </a:accent1>
    <a:accent2>
      <a:srgbClr val="BCD671"/>
    </a:accent2>
    <a:accent3>
      <a:srgbClr val="5091CD"/>
    </a:accent3>
    <a:accent4>
      <a:srgbClr val="FCB116"/>
    </a:accent4>
    <a:accent5>
      <a:srgbClr val="492F92"/>
    </a:accent5>
    <a:accent6>
      <a:srgbClr val="EAD010"/>
    </a:accent6>
    <a:hlink>
      <a:srgbClr val="02BBAD"/>
    </a:hlink>
    <a:folHlink>
      <a:srgbClr val="880106"/>
    </a:folHlink>
  </a:clrScheme>
  <a:fontScheme name="Office Them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158</TotalTime>
  <Words>2405</Words>
  <Application>Microsoft Office PowerPoint</Application>
  <PresentationFormat>On-screen Show (4:3)</PresentationFormat>
  <Paragraphs>625</Paragraphs>
  <Slides>61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61</vt:i4>
      </vt:variant>
    </vt:vector>
  </HeadingPairs>
  <TitlesOfParts>
    <vt:vector size="77" baseType="lpstr">
      <vt:lpstr>ＭＳ Ｐゴシック</vt:lpstr>
      <vt:lpstr>Arial</vt:lpstr>
      <vt:lpstr>Avenir Book</vt:lpstr>
      <vt:lpstr>Calibri</vt:lpstr>
      <vt:lpstr>Cambria</vt:lpstr>
      <vt:lpstr>News Gothic MT</vt:lpstr>
      <vt:lpstr>Times New Roman</vt:lpstr>
      <vt:lpstr>Wingdings</vt:lpstr>
      <vt:lpstr>Wingdings 2</vt:lpstr>
      <vt:lpstr>Breeze</vt:lpstr>
      <vt:lpstr>It Is All Too Much by Peter Walsh</vt:lpstr>
      <vt:lpstr>Office Theme</vt:lpstr>
      <vt:lpstr>2_Office Theme</vt:lpstr>
      <vt:lpstr>1_Office Theme</vt:lpstr>
      <vt:lpstr>3_Office Theme</vt:lpstr>
      <vt:lpstr>4_Office Theme</vt:lpstr>
      <vt:lpstr>  EBManagement of hemophilia: Building the blocks for comparative EBMeffectiveness in Canada and beyond: CBDR, CHESS, WAPPS, and PROBE </vt:lpstr>
      <vt:lpstr> Objectives</vt:lpstr>
      <vt:lpstr>Clinical Epidemiology in Hemophilia</vt:lpstr>
      <vt:lpstr>PowerPoint Presentation</vt:lpstr>
      <vt:lpstr>PowerPoint Presentation</vt:lpstr>
      <vt:lpstr>Factor levels and bleeding</vt:lpstr>
      <vt:lpstr>Factor levels and bleeding</vt:lpstr>
      <vt:lpstr>PowerPoint Presentation</vt:lpstr>
      <vt:lpstr>New era?</vt:lpstr>
      <vt:lpstr>Bottom line</vt:lpstr>
      <vt:lpstr>PowerPoint Presentation</vt:lpstr>
      <vt:lpstr>Results</vt:lpstr>
      <vt:lpstr>PK analysis: Classical study design</vt:lpstr>
      <vt:lpstr>Plasma Drug Disposition after a Single IV bolus </vt:lpstr>
      <vt:lpstr>PowerPoint Presentation</vt:lpstr>
      <vt:lpstr>PowerPoint Presentation</vt:lpstr>
      <vt:lpstr>Classical PK estimation</vt:lpstr>
      <vt:lpstr>PowerPoint Presentation</vt:lpstr>
      <vt:lpstr>SR of the Published Evidence on the Pharmacokinetic Characteristics of Factor VIII and IX Concentrates </vt:lpstr>
      <vt:lpstr>The WAPPS network</vt:lpstr>
      <vt:lpstr>On file PK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Practicalities: Optimal sampling time – Factor VIII</vt:lpstr>
      <vt:lpstr>PowerPoint Presentation</vt:lpstr>
      <vt:lpstr>Practicalities: Optimal sampling time – Factor IX</vt:lpstr>
      <vt:lpstr>PowerPoint Presentation</vt:lpstr>
      <vt:lpstr>Practicalities</vt:lpstr>
      <vt:lpstr>http://www.chess-ca.org/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EUHASS Patients Under Surveillance  Oct 2011- Dec 2012</vt:lpstr>
      <vt:lpstr>Adverse Events Reported</vt:lpstr>
      <vt:lpstr>PowerPoint Presentation</vt:lpstr>
      <vt:lpstr>PowerPoint Presentation</vt:lpstr>
      <vt:lpstr>Collect, collate and interpret  patient-centered experiential data</vt:lpstr>
      <vt:lpstr>Acknowledgments: Global Investigator Team</vt:lpstr>
      <vt:lpstr>Multi-phase Project</vt:lpstr>
      <vt:lpstr>Time to Completion</vt:lpstr>
      <vt:lpstr>Participating Countries – Phase 1</vt:lpstr>
      <vt:lpstr>PowerPoint Presentation</vt:lpstr>
      <vt:lpstr>PowerPoint Presentation</vt:lpstr>
      <vt:lpstr>The “concept” of comparison</vt:lpstr>
      <vt:lpstr>The “concept” of comparison</vt:lpstr>
      <vt:lpstr>The “concept” of comparison</vt:lpstr>
      <vt:lpstr>EQ-5D Domains</vt:lpstr>
      <vt:lpstr>Employment Status</vt:lpstr>
      <vt:lpstr>In the past 12 months, have you experienced any problems related to your health? </vt:lpstr>
      <vt:lpstr>Repeated time to event analysis</vt:lpstr>
      <vt:lpstr>Patient history prior to individual bleeding episodes contains relevant information</vt:lpstr>
      <vt:lpstr>A RTTE model utilizes individual history data of a patient</vt:lpstr>
      <vt:lpstr>A RTTE model can relate FVIII concentration time profiles to the likelihood to bleed</vt:lpstr>
      <vt:lpstr>Conclusions</vt:lpstr>
      <vt:lpstr>Questions’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EBManagement of hemophilia: Building the blocks for comparative effectiveness in Canada and beyond: CBDR, CHESS, WAPPS, and PROBE</dc:title>
  <dc:creator>Alfonso Iorio</dc:creator>
  <cp:lastModifiedBy>dawn</cp:lastModifiedBy>
  <cp:revision>17</cp:revision>
  <dcterms:created xsi:type="dcterms:W3CDTF">2016-04-19T00:49:35Z</dcterms:created>
  <dcterms:modified xsi:type="dcterms:W3CDTF">2017-07-06T13:08:01Z</dcterms:modified>
</cp:coreProperties>
</file>