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351" r:id="rId4"/>
    <p:sldId id="384" r:id="rId5"/>
    <p:sldId id="385" r:id="rId6"/>
    <p:sldId id="386" r:id="rId7"/>
    <p:sldId id="380" r:id="rId8"/>
    <p:sldId id="399" r:id="rId9"/>
    <p:sldId id="296" r:id="rId10"/>
    <p:sldId id="375" r:id="rId11"/>
    <p:sldId id="376" r:id="rId12"/>
    <p:sldId id="378" r:id="rId13"/>
    <p:sldId id="377" r:id="rId14"/>
    <p:sldId id="387" r:id="rId15"/>
    <p:sldId id="353" r:id="rId16"/>
    <p:sldId id="300" r:id="rId17"/>
    <p:sldId id="336" r:id="rId18"/>
    <p:sldId id="320" r:id="rId19"/>
    <p:sldId id="337" r:id="rId20"/>
    <p:sldId id="354" r:id="rId21"/>
    <p:sldId id="368" r:id="rId22"/>
    <p:sldId id="367" r:id="rId23"/>
    <p:sldId id="369" r:id="rId24"/>
    <p:sldId id="356" r:id="rId25"/>
    <p:sldId id="370" r:id="rId26"/>
    <p:sldId id="371" r:id="rId27"/>
    <p:sldId id="391" r:id="rId28"/>
    <p:sldId id="392" r:id="rId29"/>
    <p:sldId id="393" r:id="rId30"/>
    <p:sldId id="394" r:id="rId31"/>
    <p:sldId id="395" r:id="rId32"/>
    <p:sldId id="396" r:id="rId33"/>
    <p:sldId id="397" r:id="rId34"/>
    <p:sldId id="374" r:id="rId35"/>
    <p:sldId id="372" r:id="rId36"/>
    <p:sldId id="373" r:id="rId37"/>
    <p:sldId id="388" r:id="rId38"/>
    <p:sldId id="360" r:id="rId39"/>
    <p:sldId id="398" r:id="rId40"/>
    <p:sldId id="361" r:id="rId41"/>
    <p:sldId id="401" r:id="rId42"/>
    <p:sldId id="402" r:id="rId43"/>
    <p:sldId id="403" r:id="rId44"/>
    <p:sldId id="364" r:id="rId45"/>
    <p:sldId id="365" r:id="rId46"/>
    <p:sldId id="389" r:id="rId47"/>
    <p:sldId id="39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fonso Iorio" initials="" lastIdx="15" clrIdx="0"/>
  <p:cmAuthor id="1" name="Arun Keepanasseril" initials="AK" lastIdx="27" clrIdx="1">
    <p:extLst/>
  </p:cmAuthor>
  <p:cmAuthor id="2" name="AK" initials="Arun"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97" autoAdjust="0"/>
    <p:restoredTop sz="95204" autoAdjust="0"/>
  </p:normalViewPr>
  <p:slideViewPr>
    <p:cSldViewPr>
      <p:cViewPr varScale="1">
        <p:scale>
          <a:sx n="110" d="100"/>
          <a:sy n="110" d="100"/>
        </p:scale>
        <p:origin x="1338" y="96"/>
      </p:cViewPr>
      <p:guideLst>
        <p:guide orient="horz" pos="2160"/>
        <p:guide pos="2880"/>
      </p:guideLst>
    </p:cSldViewPr>
  </p:slideViewPr>
  <p:outlineViewPr>
    <p:cViewPr>
      <p:scale>
        <a:sx n="33" d="100"/>
        <a:sy n="33" d="100"/>
      </p:scale>
      <p:origin x="0" y="-5454"/>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58" d="100"/>
          <a:sy n="58" d="100"/>
        </p:scale>
        <p:origin x="217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arun\OneDrive\AHCDC\Toronto%202017\Large%20session\Interactions%20data.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765982576"/>
        <c:axId val="660907840"/>
      </c:barChart>
      <c:catAx>
        <c:axId val="765982576"/>
        <c:scaling>
          <c:orientation val="minMax"/>
        </c:scaling>
        <c:delete val="0"/>
        <c:axPos val="b"/>
        <c:numFmt formatCode="General" sourceLinked="0"/>
        <c:majorTickMark val="out"/>
        <c:minorTickMark val="none"/>
        <c:tickLblPos val="nextTo"/>
        <c:crossAx val="660907840"/>
        <c:crosses val="autoZero"/>
        <c:auto val="1"/>
        <c:lblAlgn val="ctr"/>
        <c:lblOffset val="100"/>
        <c:noMultiLvlLbl val="0"/>
      </c:catAx>
      <c:valAx>
        <c:axId val="660907840"/>
        <c:scaling>
          <c:orientation val="minMax"/>
          <c:max val="100"/>
        </c:scaling>
        <c:delete val="0"/>
        <c:axPos val="l"/>
        <c:majorGridlines/>
        <c:numFmt formatCode="General" sourceLinked="1"/>
        <c:majorTickMark val="out"/>
        <c:minorTickMark val="none"/>
        <c:tickLblPos val="nextTo"/>
        <c:crossAx val="7659825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'[Dashboard_UPDATEDApril21.xlsx]Dashboard -detailed'!$W$28</c:f>
              <c:strCache>
                <c:ptCount val="1"/>
                <c:pt idx="0">
                  <c:v>2016</c:v>
                </c:pt>
              </c:strCache>
            </c:strRef>
          </c:tx>
          <c:spPr>
            <a:solidFill>
              <a:schemeClr val="accent1"/>
            </a:solidFill>
            <a:ln>
              <a:noFill/>
            </a:ln>
            <a:effectLst/>
          </c:spPr>
          <c:invertIfNegative val="0"/>
          <c:cat>
            <c:strRef>
              <c:f>'[Dashboard_UPDATEDApril21.xlsx]Dashboard -detailed'!$V$29:$V$53</c:f>
              <c:strCache>
                <c:ptCount val="25"/>
                <c:pt idx="0">
                  <c:v>Hamilton Health Sciences</c:v>
                </c:pt>
                <c:pt idx="1">
                  <c:v>Kingston</c:v>
                </c:pt>
                <c:pt idx="2">
                  <c:v>Hôpital de l'Enfant-Jésus</c:v>
                </c:pt>
                <c:pt idx="3">
                  <c:v>Hôpital Sainte-Justine</c:v>
                </c:pt>
                <c:pt idx="4">
                  <c:v>Sherbrooke, QC - CHUS Fleurimont</c:v>
                </c:pt>
                <c:pt idx="5">
                  <c:v>Moncton Hospital </c:v>
                </c:pt>
                <c:pt idx="6">
                  <c:v>Saint John, NB</c:v>
                </c:pt>
                <c:pt idx="7">
                  <c:v>Saskatoon, RUH </c:v>
                </c:pt>
                <c:pt idx="8">
                  <c:v>Calgary Adult</c:v>
                </c:pt>
                <c:pt idx="9">
                  <c:v>Calgary Pediatric </c:v>
                </c:pt>
                <c:pt idx="10">
                  <c:v>London Health Sciences</c:v>
                </c:pt>
                <c:pt idx="11">
                  <c:v>University of Alberta Hospital</c:v>
                </c:pt>
                <c:pt idx="12">
                  <c:v>Ottawa Children (CHEO)</c:v>
                </c:pt>
                <c:pt idx="13">
                  <c:v>Montreal Children's Hospital</c:v>
                </c:pt>
                <c:pt idx="14">
                  <c:v>Eastern Health, NL</c:v>
                </c:pt>
                <c:pt idx="15">
                  <c:v>IWK, Halifax</c:v>
                </c:pt>
                <c:pt idx="16">
                  <c:v>Queen Elizabeth, Halifax</c:v>
                </c:pt>
                <c:pt idx="17">
                  <c:v>Sudbury</c:v>
                </c:pt>
                <c:pt idx="18">
                  <c:v>Sick Kids, Toronto</c:v>
                </c:pt>
                <c:pt idx="19">
                  <c:v>St. Michael's, Toronto</c:v>
                </c:pt>
                <c:pt idx="20">
                  <c:v>Manitoba Health Sciences Centre</c:v>
                </c:pt>
                <c:pt idx="21">
                  <c:v>Ottawa Adult</c:v>
                </c:pt>
                <c:pt idx="22">
                  <c:v>BC Children, Vancouver</c:v>
                </c:pt>
                <c:pt idx="23">
                  <c:v>Thunder Bay</c:v>
                </c:pt>
                <c:pt idx="24">
                  <c:v>Vancouver Adult, St. Paul's</c:v>
                </c:pt>
              </c:strCache>
            </c:strRef>
          </c:cat>
          <c:val>
            <c:numRef>
              <c:f>'[Dashboard_UPDATEDApril21.xlsx]Dashboard -detailed'!$W$29:$W$53</c:f>
              <c:numCache>
                <c:formatCode>General</c:formatCode>
                <c:ptCount val="25"/>
                <c:pt idx="0">
                  <c:v>100</c:v>
                </c:pt>
                <c:pt idx="1">
                  <c:v>100</c:v>
                </c:pt>
                <c:pt idx="2">
                  <c:v>83</c:v>
                </c:pt>
                <c:pt idx="3">
                  <c:v>83</c:v>
                </c:pt>
                <c:pt idx="4">
                  <c:v>83</c:v>
                </c:pt>
                <c:pt idx="5">
                  <c:v>75</c:v>
                </c:pt>
                <c:pt idx="6">
                  <c:v>75</c:v>
                </c:pt>
                <c:pt idx="7">
                  <c:v>68</c:v>
                </c:pt>
                <c:pt idx="8">
                  <c:v>60</c:v>
                </c:pt>
                <c:pt idx="9">
                  <c:v>60</c:v>
                </c:pt>
                <c:pt idx="10">
                  <c:v>60</c:v>
                </c:pt>
                <c:pt idx="11">
                  <c:v>60</c:v>
                </c:pt>
                <c:pt idx="12">
                  <c:v>58</c:v>
                </c:pt>
                <c:pt idx="13">
                  <c:v>41</c:v>
                </c:pt>
                <c:pt idx="14">
                  <c:v>40</c:v>
                </c:pt>
                <c:pt idx="15">
                  <c:v>40</c:v>
                </c:pt>
                <c:pt idx="16">
                  <c:v>40</c:v>
                </c:pt>
                <c:pt idx="17">
                  <c:v>30</c:v>
                </c:pt>
                <c:pt idx="18">
                  <c:v>28</c:v>
                </c:pt>
                <c:pt idx="19">
                  <c:v>25</c:v>
                </c:pt>
                <c:pt idx="20">
                  <c:v>20</c:v>
                </c:pt>
                <c:pt idx="21">
                  <c:v>20</c:v>
                </c:pt>
                <c:pt idx="22">
                  <c:v>2</c:v>
                </c:pt>
                <c:pt idx="23">
                  <c:v>2</c:v>
                </c:pt>
                <c:pt idx="24">
                  <c:v>2</c:v>
                </c:pt>
              </c:numCache>
            </c:numRef>
          </c:val>
          <c:extLst>
            <c:ext xmlns:c16="http://schemas.microsoft.com/office/drawing/2014/chart" uri="{C3380CC4-5D6E-409C-BE32-E72D297353CC}">
              <c16:uniqueId val="{00000000-5864-4882-B5EE-08FF8D65E9E7}"/>
            </c:ext>
          </c:extLst>
        </c:ser>
        <c:ser>
          <c:idx val="1"/>
          <c:order val="1"/>
          <c:tx>
            <c:strRef>
              <c:f>'[Dashboard_UPDATEDApril21.xlsx]Dashboard -detailed'!$X$28</c:f>
              <c:strCache>
                <c:ptCount val="1"/>
                <c:pt idx="0">
                  <c:v>2017</c:v>
                </c:pt>
              </c:strCache>
            </c:strRef>
          </c:tx>
          <c:spPr>
            <a:solidFill>
              <a:schemeClr val="accent2"/>
            </a:solidFill>
            <a:ln>
              <a:noFill/>
            </a:ln>
            <a:effectLst/>
          </c:spPr>
          <c:invertIfNegative val="0"/>
          <c:cat>
            <c:strRef>
              <c:f>'[Dashboard_UPDATEDApril21.xlsx]Dashboard -detailed'!$V$29:$V$53</c:f>
              <c:strCache>
                <c:ptCount val="25"/>
                <c:pt idx="0">
                  <c:v>Hamilton Health Sciences</c:v>
                </c:pt>
                <c:pt idx="1">
                  <c:v>Kingston</c:v>
                </c:pt>
                <c:pt idx="2">
                  <c:v>Hôpital de l'Enfant-Jésus</c:v>
                </c:pt>
                <c:pt idx="3">
                  <c:v>Hôpital Sainte-Justine</c:v>
                </c:pt>
                <c:pt idx="4">
                  <c:v>Sherbrooke, QC - CHUS Fleurimont</c:v>
                </c:pt>
                <c:pt idx="5">
                  <c:v>Moncton Hospital </c:v>
                </c:pt>
                <c:pt idx="6">
                  <c:v>Saint John, NB</c:v>
                </c:pt>
                <c:pt idx="7">
                  <c:v>Saskatoon, RUH </c:v>
                </c:pt>
                <c:pt idx="8">
                  <c:v>Calgary Adult</c:v>
                </c:pt>
                <c:pt idx="9">
                  <c:v>Calgary Pediatric </c:v>
                </c:pt>
                <c:pt idx="10">
                  <c:v>London Health Sciences</c:v>
                </c:pt>
                <c:pt idx="11">
                  <c:v>University of Alberta Hospital</c:v>
                </c:pt>
                <c:pt idx="12">
                  <c:v>Ottawa Children (CHEO)</c:v>
                </c:pt>
                <c:pt idx="13">
                  <c:v>Montreal Children's Hospital</c:v>
                </c:pt>
                <c:pt idx="14">
                  <c:v>Eastern Health, NL</c:v>
                </c:pt>
                <c:pt idx="15">
                  <c:v>IWK, Halifax</c:v>
                </c:pt>
                <c:pt idx="16">
                  <c:v>Queen Elizabeth, Halifax</c:v>
                </c:pt>
                <c:pt idx="17">
                  <c:v>Sudbury</c:v>
                </c:pt>
                <c:pt idx="18">
                  <c:v>Sick Kids, Toronto</c:v>
                </c:pt>
                <c:pt idx="19">
                  <c:v>St. Michael's, Toronto</c:v>
                </c:pt>
                <c:pt idx="20">
                  <c:v>Manitoba Health Sciences Centre</c:v>
                </c:pt>
                <c:pt idx="21">
                  <c:v>Ottawa Adult</c:v>
                </c:pt>
                <c:pt idx="22">
                  <c:v>BC Children, Vancouver</c:v>
                </c:pt>
                <c:pt idx="23">
                  <c:v>Thunder Bay</c:v>
                </c:pt>
                <c:pt idx="24">
                  <c:v>Vancouver Adult, St. Paul's</c:v>
                </c:pt>
              </c:strCache>
            </c:strRef>
          </c:cat>
          <c:val>
            <c:numRef>
              <c:f>'[Dashboard_UPDATEDApril21.xlsx]Dashboard -detailed'!$X$29:$X$53</c:f>
              <c:numCache>
                <c:formatCode>General</c:formatCode>
                <c:ptCount val="25"/>
                <c:pt idx="0">
                  <c:v>100</c:v>
                </c:pt>
                <c:pt idx="1">
                  <c:v>100</c:v>
                </c:pt>
                <c:pt idx="2">
                  <c:v>90</c:v>
                </c:pt>
                <c:pt idx="3">
                  <c:v>90</c:v>
                </c:pt>
                <c:pt idx="4">
                  <c:v>90</c:v>
                </c:pt>
                <c:pt idx="5">
                  <c:v>100</c:v>
                </c:pt>
                <c:pt idx="6">
                  <c:v>100</c:v>
                </c:pt>
                <c:pt idx="7">
                  <c:v>100</c:v>
                </c:pt>
                <c:pt idx="8">
                  <c:v>70</c:v>
                </c:pt>
                <c:pt idx="9">
                  <c:v>70</c:v>
                </c:pt>
                <c:pt idx="10">
                  <c:v>100</c:v>
                </c:pt>
                <c:pt idx="11">
                  <c:v>70</c:v>
                </c:pt>
                <c:pt idx="12">
                  <c:v>100</c:v>
                </c:pt>
                <c:pt idx="13">
                  <c:v>90</c:v>
                </c:pt>
                <c:pt idx="14">
                  <c:v>50</c:v>
                </c:pt>
                <c:pt idx="15">
                  <c:v>100</c:v>
                </c:pt>
                <c:pt idx="16">
                  <c:v>90</c:v>
                </c:pt>
                <c:pt idx="17">
                  <c:v>90</c:v>
                </c:pt>
                <c:pt idx="18">
                  <c:v>100</c:v>
                </c:pt>
                <c:pt idx="19">
                  <c:v>100</c:v>
                </c:pt>
                <c:pt idx="20">
                  <c:v>60</c:v>
                </c:pt>
                <c:pt idx="21">
                  <c:v>20</c:v>
                </c:pt>
                <c:pt idx="22">
                  <c:v>2</c:v>
                </c:pt>
                <c:pt idx="23">
                  <c:v>2</c:v>
                </c:pt>
                <c:pt idx="24">
                  <c:v>2</c:v>
                </c:pt>
              </c:numCache>
            </c:numRef>
          </c:val>
          <c:extLst>
            <c:ext xmlns:c16="http://schemas.microsoft.com/office/drawing/2014/chart" uri="{C3380CC4-5D6E-409C-BE32-E72D297353CC}">
              <c16:uniqueId val="{00000001-5864-4882-B5EE-08FF8D65E9E7}"/>
            </c:ext>
          </c:extLst>
        </c:ser>
        <c:dLbls>
          <c:showLegendKey val="0"/>
          <c:showVal val="0"/>
          <c:showCatName val="0"/>
          <c:showSerName val="0"/>
          <c:showPercent val="0"/>
          <c:showBubbleSize val="0"/>
        </c:dLbls>
        <c:gapWidth val="150"/>
        <c:overlap val="100"/>
        <c:axId val="662316160"/>
        <c:axId val="680116912"/>
      </c:barChart>
      <c:catAx>
        <c:axId val="66231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0116912"/>
        <c:crosses val="autoZero"/>
        <c:auto val="1"/>
        <c:lblAlgn val="ctr"/>
        <c:lblOffset val="100"/>
        <c:noMultiLvlLbl val="0"/>
      </c:catAx>
      <c:valAx>
        <c:axId val="680116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316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Sheet2!$S$9</c:f>
              <c:strCache>
                <c:ptCount val="1"/>
                <c:pt idx="0">
                  <c:v>Users</c:v>
                </c:pt>
              </c:strCache>
            </c:strRef>
          </c:tx>
          <c:invertIfNegative val="0"/>
          <c:cat>
            <c:strRef>
              <c:f>Sheet2!$R$10:$R$22</c:f>
              <c:strCache>
                <c:ptCount val="13"/>
                <c:pt idx="0">
                  <c:v>2016 April</c:v>
                </c:pt>
                <c:pt idx="1">
                  <c:v>2016 May</c:v>
                </c:pt>
                <c:pt idx="2">
                  <c:v>2016 June</c:v>
                </c:pt>
                <c:pt idx="3">
                  <c:v>2016 July</c:v>
                </c:pt>
                <c:pt idx="4">
                  <c:v>2016 August</c:v>
                </c:pt>
                <c:pt idx="5">
                  <c:v>2016 Sep</c:v>
                </c:pt>
                <c:pt idx="6">
                  <c:v>2016 Oct</c:v>
                </c:pt>
                <c:pt idx="7">
                  <c:v>2016 Nov</c:v>
                </c:pt>
                <c:pt idx="8">
                  <c:v>2016 Dec</c:v>
                </c:pt>
                <c:pt idx="9">
                  <c:v>2017 Jan</c:v>
                </c:pt>
                <c:pt idx="10">
                  <c:v>2017 Feb</c:v>
                </c:pt>
                <c:pt idx="11">
                  <c:v>2017 Mar</c:v>
                </c:pt>
                <c:pt idx="12">
                  <c:v>2017 April</c:v>
                </c:pt>
              </c:strCache>
            </c:strRef>
          </c:cat>
          <c:val>
            <c:numRef>
              <c:f>Sheet2!$S$10:$S$22</c:f>
              <c:numCache>
                <c:formatCode>General</c:formatCode>
                <c:ptCount val="13"/>
                <c:pt idx="0">
                  <c:v>408</c:v>
                </c:pt>
                <c:pt idx="1">
                  <c:v>444</c:v>
                </c:pt>
                <c:pt idx="2">
                  <c:v>469</c:v>
                </c:pt>
                <c:pt idx="3">
                  <c:v>307</c:v>
                </c:pt>
                <c:pt idx="4">
                  <c:v>307</c:v>
                </c:pt>
                <c:pt idx="5">
                  <c:v>336</c:v>
                </c:pt>
                <c:pt idx="6">
                  <c:v>465</c:v>
                </c:pt>
                <c:pt idx="7">
                  <c:v>519</c:v>
                </c:pt>
                <c:pt idx="8">
                  <c:v>424</c:v>
                </c:pt>
                <c:pt idx="9">
                  <c:v>692</c:v>
                </c:pt>
                <c:pt idx="10">
                  <c:v>690</c:v>
                </c:pt>
                <c:pt idx="11">
                  <c:v>522</c:v>
                </c:pt>
                <c:pt idx="12">
                  <c:v>522</c:v>
                </c:pt>
              </c:numCache>
            </c:numRef>
          </c:val>
          <c:extLst>
            <c:ext xmlns:c16="http://schemas.microsoft.com/office/drawing/2014/chart" uri="{C3380CC4-5D6E-409C-BE32-E72D297353CC}">
              <c16:uniqueId val="{00000000-834E-466E-A23D-E448D8E63390}"/>
            </c:ext>
          </c:extLst>
        </c:ser>
        <c:ser>
          <c:idx val="1"/>
          <c:order val="1"/>
          <c:tx>
            <c:strRef>
              <c:f>Sheet2!$T$9</c:f>
              <c:strCache>
                <c:ptCount val="1"/>
                <c:pt idx="0">
                  <c:v>Admin</c:v>
                </c:pt>
              </c:strCache>
            </c:strRef>
          </c:tx>
          <c:invertIfNegative val="0"/>
          <c:cat>
            <c:strRef>
              <c:f>Sheet2!$R$10:$R$22</c:f>
              <c:strCache>
                <c:ptCount val="13"/>
                <c:pt idx="0">
                  <c:v>2016 April</c:v>
                </c:pt>
                <c:pt idx="1">
                  <c:v>2016 May</c:v>
                </c:pt>
                <c:pt idx="2">
                  <c:v>2016 June</c:v>
                </c:pt>
                <c:pt idx="3">
                  <c:v>2016 July</c:v>
                </c:pt>
                <c:pt idx="4">
                  <c:v>2016 August</c:v>
                </c:pt>
                <c:pt idx="5">
                  <c:v>2016 Sep</c:v>
                </c:pt>
                <c:pt idx="6">
                  <c:v>2016 Oct</c:v>
                </c:pt>
                <c:pt idx="7">
                  <c:v>2016 Nov</c:v>
                </c:pt>
                <c:pt idx="8">
                  <c:v>2016 Dec</c:v>
                </c:pt>
                <c:pt idx="9">
                  <c:v>2017 Jan</c:v>
                </c:pt>
                <c:pt idx="10">
                  <c:v>2017 Feb</c:v>
                </c:pt>
                <c:pt idx="11">
                  <c:v>2017 Mar</c:v>
                </c:pt>
                <c:pt idx="12">
                  <c:v>2017 April</c:v>
                </c:pt>
              </c:strCache>
            </c:strRef>
          </c:cat>
          <c:val>
            <c:numRef>
              <c:f>Sheet2!$T$10:$T$22</c:f>
              <c:numCache>
                <c:formatCode>General</c:formatCode>
                <c:ptCount val="13"/>
                <c:pt idx="0">
                  <c:v>174</c:v>
                </c:pt>
                <c:pt idx="1">
                  <c:v>155.80000000000001</c:v>
                </c:pt>
                <c:pt idx="2">
                  <c:v>204.2</c:v>
                </c:pt>
                <c:pt idx="3">
                  <c:v>151.19999999999999</c:v>
                </c:pt>
                <c:pt idx="4">
                  <c:v>193.2</c:v>
                </c:pt>
                <c:pt idx="5">
                  <c:v>170.2</c:v>
                </c:pt>
                <c:pt idx="6">
                  <c:v>169.8</c:v>
                </c:pt>
                <c:pt idx="7">
                  <c:v>238</c:v>
                </c:pt>
                <c:pt idx="8">
                  <c:v>259.39999999999992</c:v>
                </c:pt>
                <c:pt idx="9">
                  <c:v>185.6</c:v>
                </c:pt>
                <c:pt idx="10">
                  <c:v>144.6</c:v>
                </c:pt>
                <c:pt idx="11">
                  <c:v>171.4</c:v>
                </c:pt>
                <c:pt idx="12">
                  <c:v>196.4</c:v>
                </c:pt>
              </c:numCache>
            </c:numRef>
          </c:val>
          <c:extLst>
            <c:ext xmlns:c16="http://schemas.microsoft.com/office/drawing/2014/chart" uri="{C3380CC4-5D6E-409C-BE32-E72D297353CC}">
              <c16:uniqueId val="{00000001-834E-466E-A23D-E448D8E63390}"/>
            </c:ext>
          </c:extLst>
        </c:ser>
        <c:dLbls>
          <c:showLegendKey val="0"/>
          <c:showVal val="0"/>
          <c:showCatName val="0"/>
          <c:showSerName val="0"/>
          <c:showPercent val="0"/>
          <c:showBubbleSize val="0"/>
        </c:dLbls>
        <c:gapWidth val="150"/>
        <c:overlap val="100"/>
        <c:axId val="684917840"/>
        <c:axId val="802168784"/>
      </c:barChart>
      <c:catAx>
        <c:axId val="684917840"/>
        <c:scaling>
          <c:orientation val="minMax"/>
        </c:scaling>
        <c:delete val="0"/>
        <c:axPos val="b"/>
        <c:numFmt formatCode="General" sourceLinked="0"/>
        <c:majorTickMark val="out"/>
        <c:minorTickMark val="none"/>
        <c:tickLblPos val="nextTo"/>
        <c:crossAx val="802168784"/>
        <c:crosses val="autoZero"/>
        <c:auto val="1"/>
        <c:lblAlgn val="ctr"/>
        <c:lblOffset val="100"/>
        <c:noMultiLvlLbl val="0"/>
      </c:catAx>
      <c:valAx>
        <c:axId val="802168784"/>
        <c:scaling>
          <c:orientation val="minMax"/>
        </c:scaling>
        <c:delete val="0"/>
        <c:axPos val="l"/>
        <c:majorGridlines/>
        <c:numFmt formatCode="General" sourceLinked="1"/>
        <c:majorTickMark val="out"/>
        <c:minorTickMark val="none"/>
        <c:tickLblPos val="nextTo"/>
        <c:crossAx val="684917840"/>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691847987751531"/>
          <c:y val="0.41628280839894999"/>
          <c:w val="0.199581196764573"/>
          <c:h val="0.1674343832021"/>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ser>
          <c:idx val="0"/>
          <c:order val="0"/>
          <c:spPr>
            <a:ln>
              <a:solidFill>
                <a:schemeClr val="tx1"/>
              </a:solidFill>
            </a:ln>
            <a:effectLst>
              <a:glow rad="139700">
                <a:schemeClr val="accent3">
                  <a:satMod val="175000"/>
                  <a:alpha val="40000"/>
                </a:schemeClr>
              </a:glow>
            </a:effectLst>
          </c:spPr>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Sheet1!$D$44:$E$44</c:f>
              <c:strCache>
                <c:ptCount val="2"/>
                <c:pt idx="0">
                  <c:v>Patients</c:v>
                </c:pt>
                <c:pt idx="1">
                  <c:v>Clinicians</c:v>
                </c:pt>
              </c:strCache>
            </c:strRef>
          </c:cat>
          <c:val>
            <c:numRef>
              <c:f>Sheet1!$D$45:$E$45</c:f>
              <c:numCache>
                <c:formatCode>General</c:formatCode>
                <c:ptCount val="2"/>
                <c:pt idx="0">
                  <c:v>58451</c:v>
                </c:pt>
                <c:pt idx="1">
                  <c:v>5901</c:v>
                </c:pt>
              </c:numCache>
            </c:numRef>
          </c:val>
          <c:extLst>
            <c:ext xmlns:c16="http://schemas.microsoft.com/office/drawing/2014/chart" uri="{C3380CC4-5D6E-409C-BE32-E72D297353CC}">
              <c16:uniqueId val="{00000000-1800-470C-BDC9-7F0D50C701C3}"/>
            </c:ext>
          </c:extLst>
        </c:ser>
        <c:dLbls>
          <c:showLegendKey val="0"/>
          <c:showVal val="0"/>
          <c:showCatName val="0"/>
          <c:showSerName val="0"/>
          <c:showPercent val="0"/>
          <c:showBubbleSize val="0"/>
          <c:showLeaderLines val="1"/>
        </c:dLbls>
        <c:firstSliceAng val="0"/>
      </c:pieChart>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Sheet2!$A$2</c:f>
              <c:strCache>
                <c:ptCount val="1"/>
                <c:pt idx="0">
                  <c:v>CBDR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Sheet2!$B$1:$J$1</c:f>
              <c:strCache>
                <c:ptCount val="9"/>
                <c:pt idx="0">
                  <c:v>Hem A  severe</c:v>
                </c:pt>
                <c:pt idx="1">
                  <c:v>Hem A moderate</c:v>
                </c:pt>
                <c:pt idx="2">
                  <c:v>Hem A mild</c:v>
                </c:pt>
                <c:pt idx="3">
                  <c:v>All Hem A</c:v>
                </c:pt>
                <c:pt idx="4">
                  <c:v>Hem B severe</c:v>
                </c:pt>
                <c:pt idx="5">
                  <c:v>Hem B moderate</c:v>
                </c:pt>
                <c:pt idx="6">
                  <c:v>Hem B mild</c:v>
                </c:pt>
                <c:pt idx="7">
                  <c:v>All Hem B</c:v>
                </c:pt>
                <c:pt idx="8">
                  <c:v>All Vwd</c:v>
                </c:pt>
              </c:strCache>
            </c:strRef>
          </c:cat>
          <c:val>
            <c:numRef>
              <c:f>Sheet2!$B$2:$J$2</c:f>
              <c:numCache>
                <c:formatCode>0</c:formatCode>
                <c:ptCount val="9"/>
                <c:pt idx="0">
                  <c:v>584</c:v>
                </c:pt>
                <c:pt idx="1">
                  <c:v>145</c:v>
                </c:pt>
                <c:pt idx="2">
                  <c:v>532</c:v>
                </c:pt>
                <c:pt idx="3">
                  <c:v>1276</c:v>
                </c:pt>
                <c:pt idx="4">
                  <c:v>109</c:v>
                </c:pt>
                <c:pt idx="5">
                  <c:v>125</c:v>
                </c:pt>
                <c:pt idx="6">
                  <c:v>86</c:v>
                </c:pt>
                <c:pt idx="7">
                  <c:v>321</c:v>
                </c:pt>
                <c:pt idx="8">
                  <c:v>1014</c:v>
                </c:pt>
              </c:numCache>
            </c:numRef>
          </c:val>
          <c:extLst>
            <c:ext xmlns:c16="http://schemas.microsoft.com/office/drawing/2014/chart" uri="{C3380CC4-5D6E-409C-BE32-E72D297353CC}">
              <c16:uniqueId val="{00000000-4B67-4291-B8AA-41EDBDC3FEFE}"/>
            </c:ext>
          </c:extLst>
        </c:ser>
        <c:ser>
          <c:idx val="1"/>
          <c:order val="1"/>
          <c:tx>
            <c:strRef>
              <c:f>Sheet2!$A$3</c:f>
              <c:strCache>
                <c:ptCount val="1"/>
                <c:pt idx="0">
                  <c:v>CHR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Sheet2!$B$1:$J$1</c:f>
              <c:strCache>
                <c:ptCount val="9"/>
                <c:pt idx="0">
                  <c:v>Hem A  severe</c:v>
                </c:pt>
                <c:pt idx="1">
                  <c:v>Hem A moderate</c:v>
                </c:pt>
                <c:pt idx="2">
                  <c:v>Hem A mild</c:v>
                </c:pt>
                <c:pt idx="3">
                  <c:v>All Hem A</c:v>
                </c:pt>
                <c:pt idx="4">
                  <c:v>Hem B severe</c:v>
                </c:pt>
                <c:pt idx="5">
                  <c:v>Hem B moderate</c:v>
                </c:pt>
                <c:pt idx="6">
                  <c:v>Hem B mild</c:v>
                </c:pt>
                <c:pt idx="7">
                  <c:v>All Hem B</c:v>
                </c:pt>
                <c:pt idx="8">
                  <c:v>All Vwd</c:v>
                </c:pt>
              </c:strCache>
            </c:strRef>
          </c:cat>
          <c:val>
            <c:numRef>
              <c:f>Sheet2!$B$3:$J$3</c:f>
              <c:numCache>
                <c:formatCode>0</c:formatCode>
                <c:ptCount val="9"/>
                <c:pt idx="0">
                  <c:v>910</c:v>
                </c:pt>
                <c:pt idx="1">
                  <c:v>289</c:v>
                </c:pt>
                <c:pt idx="2">
                  <c:v>1968</c:v>
                </c:pt>
                <c:pt idx="3">
                  <c:v>3183</c:v>
                </c:pt>
                <c:pt idx="4">
                  <c:v>171</c:v>
                </c:pt>
                <c:pt idx="5">
                  <c:v>225</c:v>
                </c:pt>
                <c:pt idx="6">
                  <c:v>310</c:v>
                </c:pt>
                <c:pt idx="7">
                  <c:v>711</c:v>
                </c:pt>
                <c:pt idx="8">
                  <c:v>4438</c:v>
                </c:pt>
              </c:numCache>
            </c:numRef>
          </c:val>
          <c:extLst>
            <c:ext xmlns:c16="http://schemas.microsoft.com/office/drawing/2014/chart" uri="{C3380CC4-5D6E-409C-BE32-E72D297353CC}">
              <c16:uniqueId val="{00000001-4B67-4291-B8AA-41EDBDC3FEFE}"/>
            </c:ext>
          </c:extLst>
        </c:ser>
        <c:dLbls>
          <c:showLegendKey val="0"/>
          <c:showVal val="0"/>
          <c:showCatName val="0"/>
          <c:showSerName val="0"/>
          <c:showPercent val="0"/>
          <c:showBubbleSize val="0"/>
        </c:dLbls>
        <c:gapWidth val="150"/>
        <c:axId val="769444032"/>
        <c:axId val="613069168"/>
      </c:barChart>
      <c:catAx>
        <c:axId val="769444032"/>
        <c:scaling>
          <c:orientation val="minMax"/>
        </c:scaling>
        <c:delete val="0"/>
        <c:axPos val="b"/>
        <c:numFmt formatCode="General" sourceLinked="0"/>
        <c:majorTickMark val="out"/>
        <c:minorTickMark val="none"/>
        <c:tickLblPos val="nextTo"/>
        <c:crossAx val="613069168"/>
        <c:crosses val="autoZero"/>
        <c:auto val="1"/>
        <c:lblAlgn val="ctr"/>
        <c:lblOffset val="100"/>
        <c:noMultiLvlLbl val="0"/>
      </c:catAx>
      <c:valAx>
        <c:axId val="613069168"/>
        <c:scaling>
          <c:orientation val="minMax"/>
        </c:scaling>
        <c:delete val="0"/>
        <c:axPos val="l"/>
        <c:majorGridlines/>
        <c:numFmt formatCode="0" sourceLinked="1"/>
        <c:majorTickMark val="out"/>
        <c:minorTickMark val="none"/>
        <c:tickLblPos val="nextTo"/>
        <c:crossAx val="769444032"/>
        <c:crosses val="autoZero"/>
        <c:crossBetween val="between"/>
      </c:valAx>
    </c:plotArea>
    <c:legend>
      <c:legendPos val="r"/>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8B99E-7353-4F8F-9B17-674B7B5BCFF2}" type="datetimeFigureOut">
              <a:rPr lang="en-US" smtClean="0"/>
              <a:t>7/6/2017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E4A7E1-3C5C-448D-BD41-9F00B0678B0A}" type="slidenum">
              <a:rPr lang="en-US" smtClean="0"/>
              <a:t>‹#›</a:t>
            </a:fld>
            <a:endParaRPr lang="en-US"/>
          </a:p>
        </p:txBody>
      </p:sp>
    </p:spTree>
    <p:extLst>
      <p:ext uri="{BB962C8B-B14F-4D97-AF65-F5344CB8AC3E}">
        <p14:creationId xmlns:p14="http://schemas.microsoft.com/office/powerpoint/2010/main" val="403807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2</a:t>
            </a:fld>
            <a:endParaRPr lang="en-US"/>
          </a:p>
        </p:txBody>
      </p:sp>
    </p:spTree>
    <p:extLst>
      <p:ext uri="{BB962C8B-B14F-4D97-AF65-F5344CB8AC3E}">
        <p14:creationId xmlns:p14="http://schemas.microsoft.com/office/powerpoint/2010/main" val="106718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Version 3.4 – treatment and bleed report</a:t>
            </a:r>
            <a:r>
              <a:rPr lang="en-CA" baseline="0" dirty="0"/>
              <a:t> in pdf, word and csv for patients</a:t>
            </a:r>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12</a:t>
            </a:fld>
            <a:endParaRPr lang="en-US"/>
          </a:p>
        </p:txBody>
      </p:sp>
    </p:spTree>
    <p:extLst>
      <p:ext uri="{BB962C8B-B14F-4D97-AF65-F5344CB8AC3E}">
        <p14:creationId xmlns:p14="http://schemas.microsoft.com/office/powerpoint/2010/main" val="990419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Screen grab of </a:t>
            </a:r>
            <a:r>
              <a:rPr lang="en-CA" dirty="0" err="1"/>
              <a:t>youtube</a:t>
            </a:r>
            <a:r>
              <a:rPr lang="en-CA" dirty="0"/>
              <a:t> video</a:t>
            </a:r>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13</a:t>
            </a:fld>
            <a:endParaRPr lang="en-US"/>
          </a:p>
        </p:txBody>
      </p:sp>
    </p:spTree>
    <p:extLst>
      <p:ext uri="{BB962C8B-B14F-4D97-AF65-F5344CB8AC3E}">
        <p14:creationId xmlns:p14="http://schemas.microsoft.com/office/powerpoint/2010/main" val="363614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a:t>
            </a:r>
          </a:p>
          <a:p>
            <a:r>
              <a:rPr lang="en-US" dirty="0" smtClean="0"/>
              <a:t>http://businessguideottawa.ca/wp-content/uploads/2016/02/French-Translation.jpg </a:t>
            </a:r>
          </a:p>
          <a:p>
            <a:endParaRPr lang="en-CA" dirty="0" smtClean="0"/>
          </a:p>
          <a:p>
            <a:r>
              <a:rPr lang="en-US" dirty="0" smtClean="0"/>
              <a:t>http://siteassets.pagecloud.com/dts-tech/images/Help-Desk-Image-ID-c1bb886f-73c6-452d-fe4b-c2c298c492a3.png?nocache=cceb6810-e7f5-4c70-d1a4-970528859036 </a:t>
            </a:r>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14</a:t>
            </a:fld>
            <a:endParaRPr lang="en-US"/>
          </a:p>
        </p:txBody>
      </p:sp>
    </p:spTree>
    <p:extLst>
      <p:ext uri="{BB962C8B-B14F-4D97-AF65-F5344CB8AC3E}">
        <p14:creationId xmlns:p14="http://schemas.microsoft.com/office/powerpoint/2010/main" val="2002320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15</a:t>
            </a:fld>
            <a:endParaRPr lang="en-US"/>
          </a:p>
        </p:txBody>
      </p:sp>
    </p:spTree>
    <p:extLst>
      <p:ext uri="{BB962C8B-B14F-4D97-AF65-F5344CB8AC3E}">
        <p14:creationId xmlns:p14="http://schemas.microsoft.com/office/powerpoint/2010/main" val="975372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17</a:t>
            </a:fld>
            <a:endParaRPr lang="en-US"/>
          </a:p>
        </p:txBody>
      </p:sp>
    </p:spTree>
    <p:extLst>
      <p:ext uri="{BB962C8B-B14F-4D97-AF65-F5344CB8AC3E}">
        <p14:creationId xmlns:p14="http://schemas.microsoft.com/office/powerpoint/2010/main" val="1825901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away</a:t>
            </a:r>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18</a:t>
            </a:fld>
            <a:endParaRPr lang="en-US"/>
          </a:p>
        </p:txBody>
      </p:sp>
    </p:spTree>
    <p:extLst>
      <p:ext uri="{BB962C8B-B14F-4D97-AF65-F5344CB8AC3E}">
        <p14:creationId xmlns:p14="http://schemas.microsoft.com/office/powerpoint/2010/main" val="1038747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19</a:t>
            </a:fld>
            <a:endParaRPr lang="en-US"/>
          </a:p>
        </p:txBody>
      </p:sp>
    </p:spTree>
    <p:extLst>
      <p:ext uri="{BB962C8B-B14F-4D97-AF65-F5344CB8AC3E}">
        <p14:creationId xmlns:p14="http://schemas.microsoft.com/office/powerpoint/2010/main" val="3809257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20</a:t>
            </a:fld>
            <a:endParaRPr lang="en-US"/>
          </a:p>
        </p:txBody>
      </p:sp>
    </p:spTree>
    <p:extLst>
      <p:ext uri="{BB962C8B-B14F-4D97-AF65-F5344CB8AC3E}">
        <p14:creationId xmlns:p14="http://schemas.microsoft.com/office/powerpoint/2010/main" val="665920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As intro</a:t>
            </a:r>
            <a:endParaRPr lang="en-US" b="1" u="sng" dirty="0"/>
          </a:p>
          <a:p>
            <a:r>
              <a:rPr lang="en-US" dirty="0"/>
              <a:t>Four Vs of CBDR data</a:t>
            </a:r>
          </a:p>
          <a:p>
            <a:endParaRPr lang="en-CA" dirty="0"/>
          </a:p>
          <a:p>
            <a:r>
              <a:rPr lang="en-CA" b="1" dirty="0"/>
              <a:t>V</a:t>
            </a:r>
            <a:r>
              <a:rPr lang="en-CA" dirty="0"/>
              <a:t>elocity: Real time </a:t>
            </a:r>
            <a:r>
              <a:rPr lang="en-CA" dirty="0" err="1"/>
              <a:t>updation</a:t>
            </a:r>
            <a:r>
              <a:rPr lang="en-CA" dirty="0"/>
              <a:t>.</a:t>
            </a:r>
          </a:p>
          <a:p>
            <a:r>
              <a:rPr lang="en-CA" b="1" dirty="0"/>
              <a:t>V</a:t>
            </a:r>
            <a:r>
              <a:rPr lang="en-CA" dirty="0"/>
              <a:t>ariety: Demography to PK - full range of bleeding disorder data.</a:t>
            </a:r>
          </a:p>
          <a:p>
            <a:r>
              <a:rPr lang="en-CA" b="1" dirty="0"/>
              <a:t>V</a:t>
            </a:r>
            <a:r>
              <a:rPr lang="en-CA" dirty="0"/>
              <a:t>eracity: Quality validated data.</a:t>
            </a:r>
          </a:p>
          <a:p>
            <a:r>
              <a:rPr lang="en-CA" b="1" dirty="0"/>
              <a:t>V</a:t>
            </a:r>
            <a:r>
              <a:rPr lang="en-CA" dirty="0"/>
              <a:t>olume: approx. 300 interactions per day</a:t>
            </a:r>
          </a:p>
          <a:p>
            <a:endParaRPr lang="en-CA" dirty="0"/>
          </a:p>
          <a:p>
            <a:endParaRPr lang="en-CA" dirty="0"/>
          </a:p>
          <a:p>
            <a:r>
              <a:rPr lang="en-CA" b="1" dirty="0"/>
              <a:t>This slide: CBDR data covers entire gamut</a:t>
            </a:r>
            <a:r>
              <a:rPr lang="en-CA" b="1" baseline="0" dirty="0"/>
              <a:t> – from demography to pharmacokinetics to genetics</a:t>
            </a:r>
            <a:endParaRPr lang="en-US" b="1" dirty="0"/>
          </a:p>
        </p:txBody>
      </p:sp>
      <p:sp>
        <p:nvSpPr>
          <p:cNvPr id="4" name="Slide Number Placeholder 3"/>
          <p:cNvSpPr>
            <a:spLocks noGrp="1"/>
          </p:cNvSpPr>
          <p:nvPr>
            <p:ph type="sldNum" sz="quarter" idx="10"/>
          </p:nvPr>
        </p:nvSpPr>
        <p:spPr/>
        <p:txBody>
          <a:bodyPr/>
          <a:lstStyle/>
          <a:p>
            <a:fld id="{47E4A7E1-3C5C-448D-BD41-9F00B0678B0A}" type="slidenum">
              <a:rPr lang="en-US" smtClean="0"/>
              <a:t>21</a:t>
            </a:fld>
            <a:endParaRPr lang="en-US"/>
          </a:p>
        </p:txBody>
      </p:sp>
    </p:spTree>
    <p:extLst>
      <p:ext uri="{BB962C8B-B14F-4D97-AF65-F5344CB8AC3E}">
        <p14:creationId xmlns:p14="http://schemas.microsoft.com/office/powerpoint/2010/main" val="2093248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Interactions entered in last 12 months</a:t>
            </a:r>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22</a:t>
            </a:fld>
            <a:endParaRPr lang="en-US"/>
          </a:p>
        </p:txBody>
      </p:sp>
    </p:spTree>
    <p:extLst>
      <p:ext uri="{BB962C8B-B14F-4D97-AF65-F5344CB8AC3E}">
        <p14:creationId xmlns:p14="http://schemas.microsoft.com/office/powerpoint/2010/main" val="396024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3</a:t>
            </a:fld>
            <a:endParaRPr lang="en-US"/>
          </a:p>
        </p:txBody>
      </p:sp>
    </p:spTree>
    <p:extLst>
      <p:ext uri="{BB962C8B-B14F-4D97-AF65-F5344CB8AC3E}">
        <p14:creationId xmlns:p14="http://schemas.microsoft.com/office/powerpoint/2010/main" val="650669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Data updated in real time</a:t>
            </a:r>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23</a:t>
            </a:fld>
            <a:endParaRPr lang="en-US"/>
          </a:p>
        </p:txBody>
      </p:sp>
    </p:spTree>
    <p:extLst>
      <p:ext uri="{BB962C8B-B14F-4D97-AF65-F5344CB8AC3E}">
        <p14:creationId xmlns:p14="http://schemas.microsoft.com/office/powerpoint/2010/main" val="547487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Help Desk will contact the center with the duplicate patients to determine the correct spelling and birthdates. Once confirmed the records can be merged into one retaining the data from both accounts.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This function is only available to CBDR System Administrators.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25</a:t>
            </a:fld>
            <a:endParaRPr lang="en-US"/>
          </a:p>
        </p:txBody>
      </p:sp>
    </p:spTree>
    <p:extLst>
      <p:ext uri="{BB962C8B-B14F-4D97-AF65-F5344CB8AC3E}">
        <p14:creationId xmlns:p14="http://schemas.microsoft.com/office/powerpoint/2010/main" val="534759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Duplicate Patient Merge routine provides a Check process, to be run first to ensure that the Merge process provides the expected results. An Output Log is displayed on the screen.</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Only when you are sure that the Merge process will do as expected, should you run the Update process.</a:t>
            </a:r>
            <a:endParaRPr lang="en-US"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Warning</a:t>
            </a:r>
            <a:r>
              <a:rPr lang="en-AU" sz="1200" kern="1200" dirty="0">
                <a:solidFill>
                  <a:schemeClr val="tx1"/>
                </a:solidFill>
                <a:effectLst/>
                <a:latin typeface="+mn-lt"/>
                <a:ea typeface="+mn-ea"/>
                <a:cs typeface="+mn-cs"/>
              </a:rPr>
              <a:t> Merging a patient is a non-reversible operation.</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To run the Check Merge process, enter the CBDR ID of the patient record to be retained and the CBDR ID of the patient record to be deleted, and click on the Run Check Merge  button.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To run the Update Merge process, enter the CBDR ID of the patient record to be retained and the CBDR ID of the patient record to be deleted, and click on the Run Update Merge  button.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26</a:t>
            </a:fld>
            <a:endParaRPr lang="en-US"/>
          </a:p>
        </p:txBody>
      </p:sp>
    </p:spTree>
    <p:extLst>
      <p:ext uri="{BB962C8B-B14F-4D97-AF65-F5344CB8AC3E}">
        <p14:creationId xmlns:p14="http://schemas.microsoft.com/office/powerpoint/2010/main" val="3734146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Blue: routine prophylaxis</a:t>
            </a:r>
          </a:p>
          <a:p>
            <a:r>
              <a:rPr lang="en-CA" dirty="0" smtClean="0"/>
              <a:t>Red: bleeds</a:t>
            </a:r>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29</a:t>
            </a:fld>
            <a:endParaRPr lang="en-US"/>
          </a:p>
        </p:txBody>
      </p:sp>
    </p:spTree>
    <p:extLst>
      <p:ext uri="{BB962C8B-B14F-4D97-AF65-F5344CB8AC3E}">
        <p14:creationId xmlns:p14="http://schemas.microsoft.com/office/powerpoint/2010/main" val="3422194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34</a:t>
            </a:fld>
            <a:endParaRPr lang="en-US"/>
          </a:p>
        </p:txBody>
      </p:sp>
    </p:spTree>
    <p:extLst>
      <p:ext uri="{BB962C8B-B14F-4D97-AF65-F5344CB8AC3E}">
        <p14:creationId xmlns:p14="http://schemas.microsoft.com/office/powerpoint/2010/main" val="1253523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E4A7E1-3C5C-448D-BD41-9F00B0678B0A}" type="slidenum">
              <a:rPr lang="en-US" smtClean="0"/>
              <a:t>36</a:t>
            </a:fld>
            <a:endParaRPr lang="en-US"/>
          </a:p>
        </p:txBody>
      </p:sp>
    </p:spTree>
    <p:extLst>
      <p:ext uri="{BB962C8B-B14F-4D97-AF65-F5344CB8AC3E}">
        <p14:creationId xmlns:p14="http://schemas.microsoft.com/office/powerpoint/2010/main" val="2835695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Image:</a:t>
            </a:r>
          </a:p>
          <a:p>
            <a:r>
              <a:rPr lang="en-US" dirty="0" smtClean="0"/>
              <a:t>https://mobilemarketingwatch.com/wp-content/uploads/2016/03/data-1.jpg</a:t>
            </a:r>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37</a:t>
            </a:fld>
            <a:endParaRPr lang="en-US"/>
          </a:p>
        </p:txBody>
      </p:sp>
    </p:spTree>
    <p:extLst>
      <p:ext uri="{BB962C8B-B14F-4D97-AF65-F5344CB8AC3E}">
        <p14:creationId xmlns:p14="http://schemas.microsoft.com/office/powerpoint/2010/main" val="200056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38</a:t>
            </a:fld>
            <a:endParaRPr lang="en-US"/>
          </a:p>
        </p:txBody>
      </p:sp>
    </p:spTree>
    <p:extLst>
      <p:ext uri="{BB962C8B-B14F-4D97-AF65-F5344CB8AC3E}">
        <p14:creationId xmlns:p14="http://schemas.microsoft.com/office/powerpoint/2010/main" val="2063033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With 16 centers in CBDR the</a:t>
            </a:r>
            <a:r>
              <a:rPr lang="en-CA" baseline="0" dirty="0" smtClean="0"/>
              <a:t> coverage should be 64% of national numbers. However the actual coverage for the main three diagnoses – Hem A, B and </a:t>
            </a:r>
            <a:r>
              <a:rPr lang="en-CA" baseline="0" dirty="0" err="1" smtClean="0"/>
              <a:t>Vwd</a:t>
            </a:r>
            <a:r>
              <a:rPr lang="en-CA" baseline="0" dirty="0" smtClean="0"/>
              <a:t> is 30 percentage. Discrepancy is because of Quebec not registering non home care patients yet, SickKids starting from scratch.  Moncton, Sudbury and QE2 data transfer is in process. Additionally Montreal children’s and St John NB </a:t>
            </a:r>
            <a:r>
              <a:rPr lang="en-CA" baseline="0" dirty="0" err="1" smtClean="0"/>
              <a:t>havent</a:t>
            </a:r>
            <a:r>
              <a:rPr lang="en-CA" baseline="0" dirty="0" smtClean="0"/>
              <a:t> transferred CHARMS data. So in reality only 11 centers have contributed CHARMS data  out of which three </a:t>
            </a:r>
            <a:r>
              <a:rPr lang="en-CA" baseline="0" dirty="0" err="1" smtClean="0"/>
              <a:t>quebec</a:t>
            </a:r>
            <a:r>
              <a:rPr lang="en-CA" baseline="0" dirty="0" smtClean="0"/>
              <a:t> centers have contributed partial data. So 11/25 centers is 44 percent and we have now covered 30 </a:t>
            </a:r>
            <a:r>
              <a:rPr lang="en-CA" baseline="0" dirty="0" err="1" smtClean="0"/>
              <a:t>perentage</a:t>
            </a:r>
            <a:r>
              <a:rPr lang="en-CA" baseline="0" dirty="0" smtClean="0"/>
              <a:t>. There is a </a:t>
            </a:r>
            <a:r>
              <a:rPr lang="en-CA" baseline="0" dirty="0" err="1" smtClean="0"/>
              <a:t>discrepency</a:t>
            </a:r>
            <a:r>
              <a:rPr lang="en-CA" baseline="0" dirty="0" smtClean="0"/>
              <a:t> of </a:t>
            </a:r>
            <a:r>
              <a:rPr lang="en-CA" baseline="0" dirty="0" err="1" smtClean="0"/>
              <a:t>approx</a:t>
            </a:r>
            <a:r>
              <a:rPr lang="en-CA" baseline="0" dirty="0" smtClean="0"/>
              <a:t> 2700 patients. There are also approximately 500 very old patients in CHR that need to be accounted for, some duplicates also. </a:t>
            </a:r>
          </a:p>
          <a:p>
            <a:r>
              <a:rPr lang="en-CA" baseline="0" dirty="0" smtClean="0"/>
              <a:t>For Hem A and B severe – 64% of the total is already in CBDR, more than expected given the status of CHARMS data but probably a holding center effect. </a:t>
            </a:r>
            <a:r>
              <a:rPr lang="en-CA" baseline="0" dirty="0" err="1" smtClean="0"/>
              <a:t>Milds</a:t>
            </a:r>
            <a:r>
              <a:rPr lang="en-CA" baseline="0" dirty="0" smtClean="0"/>
              <a:t> and </a:t>
            </a:r>
            <a:r>
              <a:rPr lang="en-CA" baseline="0" dirty="0" err="1" smtClean="0"/>
              <a:t>Vwd</a:t>
            </a:r>
            <a:r>
              <a:rPr lang="en-CA" baseline="0" dirty="0" smtClean="0"/>
              <a:t> are the huge misses. Both will improve with the ongoing migration but most likely will not be matched as you rightly pointed out</a:t>
            </a:r>
          </a:p>
        </p:txBody>
      </p:sp>
      <p:sp>
        <p:nvSpPr>
          <p:cNvPr id="4" name="Slide Number Placeholder 3"/>
          <p:cNvSpPr>
            <a:spLocks noGrp="1"/>
          </p:cNvSpPr>
          <p:nvPr>
            <p:ph type="sldNum" sz="quarter" idx="10"/>
          </p:nvPr>
        </p:nvSpPr>
        <p:spPr/>
        <p:txBody>
          <a:bodyPr/>
          <a:lstStyle/>
          <a:p>
            <a:fld id="{47E4A7E1-3C5C-448D-BD41-9F00B0678B0A}" type="slidenum">
              <a:rPr lang="en-US" smtClean="0"/>
              <a:t>39</a:t>
            </a:fld>
            <a:endParaRPr lang="en-US"/>
          </a:p>
        </p:txBody>
      </p:sp>
    </p:spTree>
    <p:extLst>
      <p:ext uri="{BB962C8B-B14F-4D97-AF65-F5344CB8AC3E}">
        <p14:creationId xmlns:p14="http://schemas.microsoft.com/office/powerpoint/2010/main" val="2418010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40</a:t>
            </a:fld>
            <a:endParaRPr lang="en-US"/>
          </a:p>
        </p:txBody>
      </p:sp>
    </p:spTree>
    <p:extLst>
      <p:ext uri="{BB962C8B-B14F-4D97-AF65-F5344CB8AC3E}">
        <p14:creationId xmlns:p14="http://schemas.microsoft.com/office/powerpoint/2010/main" val="89547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 is yet to be live. Red is live</a:t>
            </a:r>
          </a:p>
        </p:txBody>
      </p:sp>
      <p:sp>
        <p:nvSpPr>
          <p:cNvPr id="4" name="Slide Number Placeholder 3"/>
          <p:cNvSpPr>
            <a:spLocks noGrp="1"/>
          </p:cNvSpPr>
          <p:nvPr>
            <p:ph type="sldNum" sz="quarter" idx="10"/>
          </p:nvPr>
        </p:nvSpPr>
        <p:spPr/>
        <p:txBody>
          <a:bodyPr/>
          <a:lstStyle/>
          <a:p>
            <a:fld id="{47E4A7E1-3C5C-448D-BD41-9F00B0678B0A}" type="slidenum">
              <a:rPr lang="en-US" smtClean="0"/>
              <a:t>4</a:t>
            </a:fld>
            <a:endParaRPr lang="en-US"/>
          </a:p>
        </p:txBody>
      </p:sp>
    </p:spTree>
    <p:extLst>
      <p:ext uri="{BB962C8B-B14F-4D97-AF65-F5344CB8AC3E}">
        <p14:creationId xmlns:p14="http://schemas.microsoft.com/office/powerpoint/2010/main" val="1265935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45</a:t>
            </a:fld>
            <a:endParaRPr lang="en-US"/>
          </a:p>
        </p:txBody>
      </p:sp>
    </p:spTree>
    <p:extLst>
      <p:ext uri="{BB962C8B-B14F-4D97-AF65-F5344CB8AC3E}">
        <p14:creationId xmlns:p14="http://schemas.microsoft.com/office/powerpoint/2010/main" val="2008977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Image</a:t>
            </a:r>
          </a:p>
          <a:p>
            <a:r>
              <a:rPr lang="en-US" smtClean="0"/>
              <a:t>http://seanheritage.com/wp-content/uploads/2014/01/questions.jpg</a:t>
            </a:r>
            <a:endParaRPr lang="en-US"/>
          </a:p>
        </p:txBody>
      </p:sp>
      <p:sp>
        <p:nvSpPr>
          <p:cNvPr id="4" name="Slide Number Placeholder 3"/>
          <p:cNvSpPr>
            <a:spLocks noGrp="1"/>
          </p:cNvSpPr>
          <p:nvPr>
            <p:ph type="sldNum" sz="quarter" idx="10"/>
          </p:nvPr>
        </p:nvSpPr>
        <p:spPr/>
        <p:txBody>
          <a:bodyPr/>
          <a:lstStyle/>
          <a:p>
            <a:fld id="{47E4A7E1-3C5C-448D-BD41-9F00B0678B0A}" type="slidenum">
              <a:rPr lang="en-US" smtClean="0"/>
              <a:t>47</a:t>
            </a:fld>
            <a:endParaRPr lang="en-US"/>
          </a:p>
        </p:txBody>
      </p:sp>
    </p:spTree>
    <p:extLst>
      <p:ext uri="{BB962C8B-B14F-4D97-AF65-F5344CB8AC3E}">
        <p14:creationId xmlns:p14="http://schemas.microsoft.com/office/powerpoint/2010/main" val="162979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Grey is yet to be live. Red is live</a:t>
            </a:r>
          </a:p>
          <a:p>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5</a:t>
            </a:fld>
            <a:endParaRPr lang="en-US"/>
          </a:p>
        </p:txBody>
      </p:sp>
    </p:spTree>
    <p:extLst>
      <p:ext uri="{BB962C8B-B14F-4D97-AF65-F5344CB8AC3E}">
        <p14:creationId xmlns:p14="http://schemas.microsoft.com/office/powerpoint/2010/main" val="164634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6</a:t>
            </a:fld>
            <a:endParaRPr lang="en-US"/>
          </a:p>
        </p:txBody>
      </p:sp>
    </p:spTree>
    <p:extLst>
      <p:ext uri="{BB962C8B-B14F-4D97-AF65-F5344CB8AC3E}">
        <p14:creationId xmlns:p14="http://schemas.microsoft.com/office/powerpoint/2010/main" val="201946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a:t>
            </a:r>
            <a:r>
              <a:rPr lang="en-US" baseline="0" dirty="0"/>
              <a:t> year -</a:t>
            </a:r>
            <a:r>
              <a:rPr lang="en-CA" dirty="0"/>
              <a:t>1481 patients record (</a:t>
            </a:r>
            <a:r>
              <a:rPr lang="en-CA" baseline="0" dirty="0"/>
              <a:t> 449 </a:t>
            </a:r>
            <a:r>
              <a:rPr lang="en-CA" dirty="0"/>
              <a:t>consented) 40 users</a:t>
            </a:r>
          </a:p>
          <a:p>
            <a:r>
              <a:rPr lang="en-CA" dirty="0" err="1"/>
              <a:t>MyCBDR</a:t>
            </a:r>
            <a:r>
              <a:rPr lang="en-CA" dirty="0"/>
              <a:t> </a:t>
            </a:r>
            <a:r>
              <a:rPr lang="mr-IN" dirty="0"/>
              <a:t>–</a:t>
            </a:r>
            <a:r>
              <a:rPr lang="en-CA" dirty="0"/>
              <a:t> 404, 383 users</a:t>
            </a:r>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7</a:t>
            </a:fld>
            <a:endParaRPr lang="en-US"/>
          </a:p>
        </p:txBody>
      </p:sp>
    </p:spTree>
    <p:extLst>
      <p:ext uri="{BB962C8B-B14F-4D97-AF65-F5344CB8AC3E}">
        <p14:creationId xmlns:p14="http://schemas.microsoft.com/office/powerpoint/2010/main" val="20213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a:t>
            </a:r>
            <a:r>
              <a:rPr lang="en-US" baseline="0" dirty="0"/>
              <a:t> year -</a:t>
            </a:r>
            <a:r>
              <a:rPr lang="en-CA" dirty="0"/>
              <a:t>1481 patients record (</a:t>
            </a:r>
            <a:r>
              <a:rPr lang="en-CA" baseline="0" dirty="0"/>
              <a:t>449 </a:t>
            </a:r>
            <a:r>
              <a:rPr lang="en-CA" dirty="0"/>
              <a:t>consented) 40 users</a:t>
            </a:r>
          </a:p>
          <a:p>
            <a:r>
              <a:rPr lang="en-CA" dirty="0" err="1"/>
              <a:t>MyCBDR</a:t>
            </a:r>
            <a:r>
              <a:rPr lang="en-CA" dirty="0"/>
              <a:t> </a:t>
            </a:r>
            <a:r>
              <a:rPr lang="mr-IN" dirty="0"/>
              <a:t>–</a:t>
            </a:r>
            <a:r>
              <a:rPr lang="en-CA" dirty="0"/>
              <a:t> 404, 383 users</a:t>
            </a:r>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9</a:t>
            </a:fld>
            <a:endParaRPr lang="en-US"/>
          </a:p>
        </p:txBody>
      </p:sp>
    </p:spTree>
    <p:extLst>
      <p:ext uri="{BB962C8B-B14F-4D97-AF65-F5344CB8AC3E}">
        <p14:creationId xmlns:p14="http://schemas.microsoft.com/office/powerpoint/2010/main" val="20213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French</a:t>
            </a:r>
            <a:r>
              <a:rPr lang="en-CA" baseline="0" dirty="0"/>
              <a:t> app – this image will be replaced with a screenshot of the actual app</a:t>
            </a:r>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10</a:t>
            </a:fld>
            <a:endParaRPr lang="en-US"/>
          </a:p>
        </p:txBody>
      </p:sp>
    </p:spTree>
    <p:extLst>
      <p:ext uri="{BB962C8B-B14F-4D97-AF65-F5344CB8AC3E}">
        <p14:creationId xmlns:p14="http://schemas.microsoft.com/office/powerpoint/2010/main" val="99041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Version 3.4</a:t>
            </a:r>
            <a:endParaRPr lang="en-US" dirty="0"/>
          </a:p>
        </p:txBody>
      </p:sp>
      <p:sp>
        <p:nvSpPr>
          <p:cNvPr id="4" name="Slide Number Placeholder 3"/>
          <p:cNvSpPr>
            <a:spLocks noGrp="1"/>
          </p:cNvSpPr>
          <p:nvPr>
            <p:ph type="sldNum" sz="quarter" idx="10"/>
          </p:nvPr>
        </p:nvSpPr>
        <p:spPr/>
        <p:txBody>
          <a:bodyPr/>
          <a:lstStyle/>
          <a:p>
            <a:fld id="{47E4A7E1-3C5C-448D-BD41-9F00B0678B0A}" type="slidenum">
              <a:rPr lang="en-US" smtClean="0"/>
              <a:t>11</a:t>
            </a:fld>
            <a:endParaRPr lang="en-US"/>
          </a:p>
        </p:txBody>
      </p:sp>
    </p:spTree>
    <p:extLst>
      <p:ext uri="{BB962C8B-B14F-4D97-AF65-F5344CB8AC3E}">
        <p14:creationId xmlns:p14="http://schemas.microsoft.com/office/powerpoint/2010/main" val="99041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4516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38CE2-8A35-4D88-A687-4DD359BD16DA}"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0C1D1-9609-41A5-BC65-1D9EEB926DE7}" type="slidenum">
              <a:rPr lang="en-US" smtClean="0"/>
              <a:t>‹#›</a:t>
            </a:fld>
            <a:endParaRPr lang="en-US"/>
          </a:p>
        </p:txBody>
      </p:sp>
    </p:spTree>
    <p:extLst>
      <p:ext uri="{BB962C8B-B14F-4D97-AF65-F5344CB8AC3E}">
        <p14:creationId xmlns:p14="http://schemas.microsoft.com/office/powerpoint/2010/main" val="275963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38CE2-8A35-4D88-A687-4DD359BD16DA}"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0C1D1-9609-41A5-BC65-1D9EEB926DE7}" type="slidenum">
              <a:rPr lang="en-US" smtClean="0"/>
              <a:t>‹#›</a:t>
            </a:fld>
            <a:endParaRPr lang="en-US"/>
          </a:p>
        </p:txBody>
      </p:sp>
    </p:spTree>
    <p:extLst>
      <p:ext uri="{BB962C8B-B14F-4D97-AF65-F5344CB8AC3E}">
        <p14:creationId xmlns:p14="http://schemas.microsoft.com/office/powerpoint/2010/main" val="42302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38CE2-8A35-4D88-A687-4DD359BD16DA}"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0C1D1-9609-41A5-BC65-1D9EEB926DE7}" type="slidenum">
              <a:rPr lang="en-US" smtClean="0"/>
              <a:t>‹#›</a:t>
            </a:fld>
            <a:endParaRPr lang="en-US"/>
          </a:p>
        </p:txBody>
      </p:sp>
    </p:spTree>
    <p:extLst>
      <p:ext uri="{BB962C8B-B14F-4D97-AF65-F5344CB8AC3E}">
        <p14:creationId xmlns:p14="http://schemas.microsoft.com/office/powerpoint/2010/main" val="114532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38CE2-8A35-4D88-A687-4DD359BD16DA}"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0C1D1-9609-41A5-BC65-1D9EEB926DE7}" type="slidenum">
              <a:rPr lang="en-US" smtClean="0"/>
              <a:t>‹#›</a:t>
            </a:fld>
            <a:endParaRPr lang="en-US"/>
          </a:p>
        </p:txBody>
      </p:sp>
    </p:spTree>
    <p:extLst>
      <p:ext uri="{BB962C8B-B14F-4D97-AF65-F5344CB8AC3E}">
        <p14:creationId xmlns:p14="http://schemas.microsoft.com/office/powerpoint/2010/main" val="199009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D38CE2-8A35-4D88-A687-4DD359BD16DA}"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0C1D1-9609-41A5-BC65-1D9EEB926DE7}" type="slidenum">
              <a:rPr lang="en-US" smtClean="0"/>
              <a:t>‹#›</a:t>
            </a:fld>
            <a:endParaRPr lang="en-US"/>
          </a:p>
        </p:txBody>
      </p:sp>
    </p:spTree>
    <p:extLst>
      <p:ext uri="{BB962C8B-B14F-4D97-AF65-F5344CB8AC3E}">
        <p14:creationId xmlns:p14="http://schemas.microsoft.com/office/powerpoint/2010/main" val="385876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D38CE2-8A35-4D88-A687-4DD359BD16DA}" type="datetimeFigureOut">
              <a:rPr lang="en-US" smtClean="0"/>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70C1D1-9609-41A5-BC65-1D9EEB926DE7}" type="slidenum">
              <a:rPr lang="en-US" smtClean="0"/>
              <a:t>‹#›</a:t>
            </a:fld>
            <a:endParaRPr lang="en-US"/>
          </a:p>
        </p:txBody>
      </p:sp>
    </p:spTree>
    <p:extLst>
      <p:ext uri="{BB962C8B-B14F-4D97-AF65-F5344CB8AC3E}">
        <p14:creationId xmlns:p14="http://schemas.microsoft.com/office/powerpoint/2010/main" val="51937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D38CE2-8A35-4D88-A687-4DD359BD16DA}" type="datetimeFigureOut">
              <a:rPr lang="en-US" smtClean="0"/>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70C1D1-9609-41A5-BC65-1D9EEB926DE7}" type="slidenum">
              <a:rPr lang="en-US" smtClean="0"/>
              <a:t>‹#›</a:t>
            </a:fld>
            <a:endParaRPr lang="en-US"/>
          </a:p>
        </p:txBody>
      </p:sp>
    </p:spTree>
    <p:extLst>
      <p:ext uri="{BB962C8B-B14F-4D97-AF65-F5344CB8AC3E}">
        <p14:creationId xmlns:p14="http://schemas.microsoft.com/office/powerpoint/2010/main" val="48064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38CE2-8A35-4D88-A687-4DD359BD16DA}" type="datetimeFigureOut">
              <a:rPr lang="en-US" smtClean="0"/>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70C1D1-9609-41A5-BC65-1D9EEB926DE7}" type="slidenum">
              <a:rPr lang="en-US" smtClean="0"/>
              <a:t>‹#›</a:t>
            </a:fld>
            <a:endParaRPr lang="en-US"/>
          </a:p>
        </p:txBody>
      </p:sp>
    </p:spTree>
    <p:extLst>
      <p:ext uri="{BB962C8B-B14F-4D97-AF65-F5344CB8AC3E}">
        <p14:creationId xmlns:p14="http://schemas.microsoft.com/office/powerpoint/2010/main" val="419055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D38CE2-8A35-4D88-A687-4DD359BD16DA}"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0C1D1-9609-41A5-BC65-1D9EEB926DE7}" type="slidenum">
              <a:rPr lang="en-US" smtClean="0"/>
              <a:t>‹#›</a:t>
            </a:fld>
            <a:endParaRPr lang="en-US"/>
          </a:p>
        </p:txBody>
      </p:sp>
    </p:spTree>
    <p:extLst>
      <p:ext uri="{BB962C8B-B14F-4D97-AF65-F5344CB8AC3E}">
        <p14:creationId xmlns:p14="http://schemas.microsoft.com/office/powerpoint/2010/main" val="119057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D38CE2-8A35-4D88-A687-4DD359BD16DA}"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0C1D1-9609-41A5-BC65-1D9EEB926DE7}" type="slidenum">
              <a:rPr lang="en-US" smtClean="0"/>
              <a:t>‹#›</a:t>
            </a:fld>
            <a:endParaRPr lang="en-US"/>
          </a:p>
        </p:txBody>
      </p:sp>
    </p:spTree>
    <p:extLst>
      <p:ext uri="{BB962C8B-B14F-4D97-AF65-F5344CB8AC3E}">
        <p14:creationId xmlns:p14="http://schemas.microsoft.com/office/powerpoint/2010/main" val="307258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35896" y="274638"/>
            <a:ext cx="3434605" cy="109537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600200"/>
            <a:ext cx="8229600" cy="42620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146009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38CE2-8A35-4D88-A687-4DD359BD16DA}" type="datetimeFigureOut">
              <a:rPr lang="en-US" smtClean="0"/>
              <a:t>7/6/2017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36296" y="6356350"/>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0C1D1-9609-41A5-BC65-1D9EEB926DE7}"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70501" y="0"/>
            <a:ext cx="2073499" cy="1239672"/>
          </a:xfrm>
          <a:prstGeom prst="rect">
            <a:avLst/>
          </a:prstGeom>
        </p:spPr>
      </p:pic>
      <p:pic>
        <p:nvPicPr>
          <p:cNvPr id="8" name="Picture 7"/>
          <p:cNvPicPr>
            <a:picLocks noChangeAspect="1"/>
          </p:cNvPicPr>
          <p:nvPr userDrawn="1"/>
        </p:nvPicPr>
        <p:blipFill>
          <a:blip r:embed="rId14"/>
          <a:stretch>
            <a:fillRect/>
          </a:stretch>
        </p:blipFill>
        <p:spPr>
          <a:xfrm>
            <a:off x="2083086" y="5998782"/>
            <a:ext cx="4987415" cy="859218"/>
          </a:xfrm>
          <a:prstGeom prst="rect">
            <a:avLst/>
          </a:prstGeom>
        </p:spPr>
      </p:pic>
      <p:pic>
        <p:nvPicPr>
          <p:cNvPr id="9" name="Picture 8"/>
          <p:cNvPicPr>
            <a:picLocks noChangeAspect="1"/>
          </p:cNvPicPr>
          <p:nvPr userDrawn="1"/>
        </p:nvPicPr>
        <p:blipFill rotWithShape="1">
          <a:blip r:embed="rId15"/>
          <a:srcRect l="4880" t="5689" r="12994" b="-5689"/>
          <a:stretch/>
        </p:blipFill>
        <p:spPr>
          <a:xfrm>
            <a:off x="0" y="-2410"/>
            <a:ext cx="3635897" cy="1229329"/>
          </a:xfrm>
          <a:prstGeom prst="rect">
            <a:avLst/>
          </a:prstGeom>
        </p:spPr>
      </p:pic>
    </p:spTree>
    <p:extLst>
      <p:ext uri="{BB962C8B-B14F-4D97-AF65-F5344CB8AC3E}">
        <p14:creationId xmlns:p14="http://schemas.microsoft.com/office/powerpoint/2010/main" val="4197875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8.wdp"/></Relationships>
</file>

<file path=ppt/slides/_rels/slide2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1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17.wdp"/></Relationships>
</file>

<file path=ppt/slides/_rels/slide37.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31.png"/><Relationship Id="rId1" Type="http://schemas.openxmlformats.org/officeDocument/2006/relationships/slideLayout" Target="../slideLayouts/slideLayout2.xml"/><Relationship Id="rId5" Type="http://schemas.microsoft.com/office/2007/relationships/hdphoto" Target="../media/hdphoto19.wdp"/><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CBDR Report</a:t>
            </a:r>
            <a:br>
              <a:rPr lang="en-US" dirty="0"/>
            </a:br>
            <a:r>
              <a:rPr lang="en-US" dirty="0"/>
              <a:t>Rendezvous ‘17 , Toronto</a:t>
            </a:r>
          </a:p>
        </p:txBody>
      </p:sp>
      <p:sp>
        <p:nvSpPr>
          <p:cNvPr id="3" name="Subtitle 2"/>
          <p:cNvSpPr>
            <a:spLocks noGrp="1"/>
          </p:cNvSpPr>
          <p:nvPr>
            <p:ph type="subTitle" idx="1"/>
          </p:nvPr>
        </p:nvSpPr>
        <p:spPr>
          <a:xfrm>
            <a:off x="1371600" y="3886200"/>
            <a:ext cx="6400800" cy="2438400"/>
          </a:xfrm>
        </p:spPr>
        <p:txBody>
          <a:bodyPr/>
          <a:lstStyle/>
          <a:p>
            <a:r>
              <a:rPr lang="en-US" dirty="0"/>
              <a:t>Dr. Alfonso Iorio - Chair, CBDR-C</a:t>
            </a:r>
          </a:p>
        </p:txBody>
      </p:sp>
    </p:spTree>
    <p:extLst>
      <p:ext uri="{BB962C8B-B14F-4D97-AF65-F5344CB8AC3E}">
        <p14:creationId xmlns:p14="http://schemas.microsoft.com/office/powerpoint/2010/main" val="4066640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a:t>MyCBDR/CBDR V3.5 – French app</a:t>
            </a:r>
            <a:endParaRPr lang="en-US" sz="3200" dirty="0"/>
          </a:p>
        </p:txBody>
      </p:sp>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1490" t="30710" r="27932" b="18107"/>
          <a:stretch/>
        </p:blipFill>
        <p:spPr>
          <a:xfrm>
            <a:off x="3104925" y="2564904"/>
            <a:ext cx="3131840" cy="1565920"/>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537" y="1370013"/>
            <a:ext cx="2583719" cy="459557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4846" y="1370012"/>
            <a:ext cx="2559154" cy="4551883"/>
          </a:xfrm>
          <a:prstGeom prst="rect">
            <a:avLst/>
          </a:prstGeom>
        </p:spPr>
      </p:pic>
    </p:spTree>
    <p:extLst>
      <p:ext uri="{BB962C8B-B14F-4D97-AF65-F5344CB8AC3E}">
        <p14:creationId xmlns:p14="http://schemas.microsoft.com/office/powerpoint/2010/main" val="1225014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CBDR Version 3.4</a:t>
            </a:r>
            <a:endParaRPr lang="en-US" dirty="0"/>
          </a:p>
        </p:txBody>
      </p:sp>
      <p:pic>
        <p:nvPicPr>
          <p:cNvPr id="5" name="Content Placeholder 4"/>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55780" y="1206500"/>
            <a:ext cx="8541456" cy="47879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0632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CBDR V 3.4</a:t>
            </a:r>
            <a:endParaRPr lang="en-US" dirty="0"/>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42900" y="1384301"/>
            <a:ext cx="8420099" cy="46355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98177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Promotional </a:t>
            </a:r>
            <a:r>
              <a:rPr lang="en-CA" dirty="0" smtClean="0"/>
              <a:t>Materials </a:t>
            </a:r>
            <a:r>
              <a:rPr lang="en-CA" dirty="0"/>
              <a:t>by CHS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100" y="1371600"/>
            <a:ext cx="8509000" cy="4754564"/>
          </a:xfrm>
        </p:spPr>
      </p:pic>
    </p:spTree>
    <p:extLst>
      <p:ext uri="{BB962C8B-B14F-4D97-AF65-F5344CB8AC3E}">
        <p14:creationId xmlns:p14="http://schemas.microsoft.com/office/powerpoint/2010/main" val="3004594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3688" y="260648"/>
            <a:ext cx="5544616" cy="4230914"/>
          </a:xfrm>
        </p:spPr>
      </p:pic>
      <p:sp>
        <p:nvSpPr>
          <p:cNvPr id="2" name="Title 1"/>
          <p:cNvSpPr>
            <a:spLocks noGrp="1"/>
          </p:cNvSpPr>
          <p:nvPr>
            <p:ph type="title"/>
          </p:nvPr>
        </p:nvSpPr>
        <p:spPr>
          <a:xfrm>
            <a:off x="548153" y="0"/>
            <a:ext cx="8229600" cy="1143000"/>
          </a:xfrm>
        </p:spPr>
        <p:txBody>
          <a:bodyPr/>
          <a:lstStyle/>
          <a:p>
            <a:r>
              <a:rPr lang="en-CA" dirty="0"/>
              <a:t>Bilingual </a:t>
            </a:r>
            <a:r>
              <a:rPr lang="en-CA" dirty="0" smtClean="0"/>
              <a:t>Help </a:t>
            </a:r>
            <a:r>
              <a:rPr lang="en-CA" dirty="0"/>
              <a:t>D</a:t>
            </a:r>
            <a:r>
              <a:rPr lang="en-CA" dirty="0" smtClean="0"/>
              <a:t>esk</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3568947"/>
            <a:ext cx="2880320" cy="2520281"/>
          </a:xfrm>
          <a:prstGeom prst="rect">
            <a:avLst/>
          </a:prstGeom>
        </p:spPr>
      </p:pic>
    </p:spTree>
    <p:extLst>
      <p:ext uri="{BB962C8B-B14F-4D97-AF65-F5344CB8AC3E}">
        <p14:creationId xmlns:p14="http://schemas.microsoft.com/office/powerpoint/2010/main" val="1494043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normAutofit fontScale="77500" lnSpcReduction="20000"/>
          </a:bodyPr>
          <a:lstStyle/>
          <a:p>
            <a:r>
              <a:rPr lang="en-US" dirty="0"/>
              <a:t>CBDR project</a:t>
            </a:r>
            <a:r>
              <a:rPr lang="en-CA" dirty="0"/>
              <a:t> status</a:t>
            </a:r>
          </a:p>
          <a:p>
            <a:pPr lvl="1"/>
            <a:r>
              <a:rPr lang="en-CA" dirty="0"/>
              <a:t>Centers</a:t>
            </a:r>
          </a:p>
          <a:p>
            <a:pPr lvl="1"/>
            <a:r>
              <a:rPr lang="en-CA" dirty="0"/>
              <a:t>Patients</a:t>
            </a:r>
          </a:p>
          <a:p>
            <a:pPr lvl="1"/>
            <a:r>
              <a:rPr lang="en-CA" dirty="0" err="1"/>
              <a:t>MyCBDR</a:t>
            </a:r>
            <a:endParaRPr lang="en-CA" dirty="0"/>
          </a:p>
          <a:p>
            <a:r>
              <a:rPr lang="en-CA" b="1" dirty="0">
                <a:solidFill>
                  <a:srgbClr val="FF0000"/>
                </a:solidFill>
              </a:rPr>
              <a:t>Governance</a:t>
            </a:r>
          </a:p>
          <a:p>
            <a:r>
              <a:rPr lang="en-CA" dirty="0"/>
              <a:t>Data and reporting</a:t>
            </a:r>
          </a:p>
          <a:p>
            <a:pPr lvl="1"/>
            <a:r>
              <a:rPr lang="en-CA" dirty="0"/>
              <a:t>Third party reporting</a:t>
            </a:r>
          </a:p>
          <a:p>
            <a:pPr lvl="1"/>
            <a:r>
              <a:rPr lang="en-CA" dirty="0"/>
              <a:t>National registry level data reporting </a:t>
            </a:r>
          </a:p>
          <a:p>
            <a:r>
              <a:rPr lang="en-US" dirty="0"/>
              <a:t>CBDR-R</a:t>
            </a:r>
          </a:p>
          <a:p>
            <a:r>
              <a:rPr lang="en-US" dirty="0"/>
              <a:t>Technical roadmap</a:t>
            </a:r>
          </a:p>
          <a:p>
            <a:pPr marL="0" indent="0">
              <a:buNone/>
            </a:pPr>
            <a:r>
              <a:rPr lang="en-US" dirty="0"/>
              <a:t>		</a:t>
            </a:r>
            <a:endParaRPr lang="en-CA" dirty="0"/>
          </a:p>
        </p:txBody>
      </p:sp>
    </p:spTree>
    <p:extLst>
      <p:ext uri="{BB962C8B-B14F-4D97-AF65-F5344CB8AC3E}">
        <p14:creationId xmlns:p14="http://schemas.microsoft.com/office/powerpoint/2010/main" val="1231535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Three levels of CBDR governance</a:t>
            </a:r>
            <a:endParaRPr lang="en-US" dirty="0"/>
          </a:p>
        </p:txBody>
      </p:sp>
      <p:sp>
        <p:nvSpPr>
          <p:cNvPr id="3" name="Content Placeholder 2"/>
          <p:cNvSpPr>
            <a:spLocks noGrp="1"/>
          </p:cNvSpPr>
          <p:nvPr>
            <p:ph idx="1"/>
          </p:nvPr>
        </p:nvSpPr>
        <p:spPr/>
        <p:txBody>
          <a:bodyPr/>
          <a:lstStyle/>
          <a:p>
            <a:r>
              <a:rPr lang="en-CA" dirty="0"/>
              <a:t>CBDR – C (formerly CHARMS committee).</a:t>
            </a:r>
          </a:p>
          <a:p>
            <a:r>
              <a:rPr lang="en-CA" dirty="0"/>
              <a:t>Stakeholder advisory group – formalised in April 2016</a:t>
            </a:r>
          </a:p>
          <a:p>
            <a:r>
              <a:rPr lang="en-CA" dirty="0"/>
              <a:t>Canada- Australia bilateral committee</a:t>
            </a:r>
            <a:endParaRPr lang="en-US" dirty="0"/>
          </a:p>
        </p:txBody>
      </p:sp>
    </p:spTree>
    <p:extLst>
      <p:ext uri="{BB962C8B-B14F-4D97-AF65-F5344CB8AC3E}">
        <p14:creationId xmlns:p14="http://schemas.microsoft.com/office/powerpoint/2010/main" val="3677061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95536" y="188640"/>
            <a:ext cx="8229600" cy="1143000"/>
          </a:xfrm>
        </p:spPr>
        <p:txBody>
          <a:bodyPr/>
          <a:lstStyle/>
          <a:p>
            <a:r>
              <a:rPr lang="en-CA" dirty="0"/>
              <a:t>CBDR Governance </a:t>
            </a:r>
            <a:r>
              <a:rPr lang="en-CA" dirty="0" smtClean="0"/>
              <a:t>Map</a:t>
            </a:r>
            <a:endParaRPr lang="en-CA" dirty="0"/>
          </a:p>
        </p:txBody>
      </p:sp>
      <p:grpSp>
        <p:nvGrpSpPr>
          <p:cNvPr id="49" name="Group 48"/>
          <p:cNvGrpSpPr/>
          <p:nvPr/>
        </p:nvGrpSpPr>
        <p:grpSpPr>
          <a:xfrm>
            <a:off x="1301020" y="1549657"/>
            <a:ext cx="6787100" cy="4645396"/>
            <a:chOff x="424416" y="1562100"/>
            <a:chExt cx="6319284" cy="4165748"/>
          </a:xfrm>
        </p:grpSpPr>
        <p:sp>
          <p:nvSpPr>
            <p:cNvPr id="11" name="Rectangle 10"/>
            <p:cNvSpPr/>
            <p:nvPr/>
          </p:nvSpPr>
          <p:spPr>
            <a:xfrm>
              <a:off x="457200" y="1676400"/>
              <a:ext cx="1524000" cy="990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CA" dirty="0"/>
                <a:t>AHCDC</a:t>
              </a:r>
            </a:p>
          </p:txBody>
        </p:sp>
        <p:sp>
          <p:nvSpPr>
            <p:cNvPr id="12" name="Rectangle 11"/>
            <p:cNvSpPr/>
            <p:nvPr/>
          </p:nvSpPr>
          <p:spPr>
            <a:xfrm>
              <a:off x="457200" y="3225209"/>
              <a:ext cx="1524000" cy="990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CA" dirty="0"/>
                <a:t>Allied Professions</a:t>
              </a:r>
            </a:p>
          </p:txBody>
        </p:sp>
        <p:sp>
          <p:nvSpPr>
            <p:cNvPr id="17" name="Oval 16"/>
            <p:cNvSpPr/>
            <p:nvPr/>
          </p:nvSpPr>
          <p:spPr>
            <a:xfrm>
              <a:off x="3187824" y="1562100"/>
              <a:ext cx="1449296" cy="1219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CA" dirty="0"/>
                <a:t>CBDR-C</a:t>
              </a:r>
            </a:p>
          </p:txBody>
        </p:sp>
        <p:sp>
          <p:nvSpPr>
            <p:cNvPr id="18" name="Oval 17"/>
            <p:cNvSpPr/>
            <p:nvPr/>
          </p:nvSpPr>
          <p:spPr>
            <a:xfrm>
              <a:off x="2971799" y="3225209"/>
              <a:ext cx="1881344" cy="164864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CA" dirty="0"/>
                <a:t>CBDR-SAG</a:t>
              </a:r>
            </a:p>
          </p:txBody>
        </p:sp>
        <p:cxnSp>
          <p:nvCxnSpPr>
            <p:cNvPr id="20" name="Straight Arrow Connector 19"/>
            <p:cNvCxnSpPr>
              <a:stCxn id="11" idx="3"/>
              <a:endCxn id="17" idx="2"/>
            </p:cNvCxnSpPr>
            <p:nvPr/>
          </p:nvCxnSpPr>
          <p:spPr>
            <a:xfrm flipV="1">
              <a:off x="1981200" y="2171700"/>
              <a:ext cx="1206624" cy="1"/>
            </a:xfrm>
            <a:prstGeom prst="straightConnector1">
              <a:avLst/>
            </a:prstGeom>
            <a:ln>
              <a:tailEnd type="triangle"/>
            </a:ln>
          </p:spPr>
          <p:style>
            <a:lnRef idx="2">
              <a:schemeClr val="accent5"/>
            </a:lnRef>
            <a:fillRef idx="1">
              <a:schemeClr val="lt1"/>
            </a:fillRef>
            <a:effectRef idx="0">
              <a:schemeClr val="accent5"/>
            </a:effectRef>
            <a:fontRef idx="minor">
              <a:schemeClr val="dk1"/>
            </a:fontRef>
          </p:style>
        </p:cxnSp>
        <p:cxnSp>
          <p:nvCxnSpPr>
            <p:cNvPr id="27" name="Straight Arrow Connector 26"/>
            <p:cNvCxnSpPr>
              <a:stCxn id="11" idx="3"/>
              <a:endCxn id="18" idx="0"/>
            </p:cNvCxnSpPr>
            <p:nvPr/>
          </p:nvCxnSpPr>
          <p:spPr>
            <a:xfrm>
              <a:off x="1981200" y="2171701"/>
              <a:ext cx="1931271" cy="1053508"/>
            </a:xfrm>
            <a:prstGeom prst="straightConnector1">
              <a:avLst/>
            </a:prstGeom>
            <a:ln>
              <a:tailEnd type="triangle"/>
            </a:ln>
          </p:spPr>
          <p:style>
            <a:lnRef idx="2">
              <a:schemeClr val="accent5"/>
            </a:lnRef>
            <a:fillRef idx="1">
              <a:schemeClr val="lt1"/>
            </a:fillRef>
            <a:effectRef idx="0">
              <a:schemeClr val="accent5"/>
            </a:effectRef>
            <a:fontRef idx="minor">
              <a:schemeClr val="dk1"/>
            </a:fontRef>
          </p:style>
        </p:cxnSp>
        <p:cxnSp>
          <p:nvCxnSpPr>
            <p:cNvPr id="31" name="Straight Arrow Connector 30"/>
            <p:cNvCxnSpPr/>
            <p:nvPr/>
          </p:nvCxnSpPr>
          <p:spPr>
            <a:xfrm>
              <a:off x="1956236" y="3893126"/>
              <a:ext cx="1015564" cy="0"/>
            </a:xfrm>
            <a:prstGeom prst="straightConnector1">
              <a:avLst/>
            </a:prstGeom>
            <a:ln>
              <a:tailEnd type="triangle"/>
            </a:ln>
          </p:spPr>
          <p:style>
            <a:lnRef idx="2">
              <a:schemeClr val="accent5"/>
            </a:lnRef>
            <a:fillRef idx="1">
              <a:schemeClr val="lt1"/>
            </a:fillRef>
            <a:effectRef idx="0">
              <a:schemeClr val="accent5"/>
            </a:effectRef>
            <a:fontRef idx="minor">
              <a:schemeClr val="dk1"/>
            </a:fontRef>
          </p:style>
        </p:cxnSp>
        <p:cxnSp>
          <p:nvCxnSpPr>
            <p:cNvPr id="33" name="Straight Arrow Connector 32"/>
            <p:cNvCxnSpPr>
              <a:stCxn id="39" idx="3"/>
            </p:cNvCxnSpPr>
            <p:nvPr/>
          </p:nvCxnSpPr>
          <p:spPr>
            <a:xfrm flipV="1">
              <a:off x="1948416" y="4888120"/>
              <a:ext cx="1849934" cy="344428"/>
            </a:xfrm>
            <a:prstGeom prst="straightConnector1">
              <a:avLst/>
            </a:prstGeom>
            <a:ln>
              <a:tailEnd type="triangle"/>
            </a:ln>
          </p:spPr>
          <p:style>
            <a:lnRef idx="2">
              <a:schemeClr val="accent5"/>
            </a:lnRef>
            <a:fillRef idx="1">
              <a:schemeClr val="lt1"/>
            </a:fillRef>
            <a:effectRef idx="0">
              <a:schemeClr val="accent5"/>
            </a:effectRef>
            <a:fontRef idx="minor">
              <a:schemeClr val="dk1"/>
            </a:fontRef>
          </p:style>
        </p:cxnSp>
        <p:sp>
          <p:nvSpPr>
            <p:cNvPr id="39" name="Rectangle 38"/>
            <p:cNvSpPr/>
            <p:nvPr/>
          </p:nvSpPr>
          <p:spPr>
            <a:xfrm>
              <a:off x="424416" y="4737248"/>
              <a:ext cx="1524000" cy="990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CA" dirty="0"/>
                <a:t>CHS</a:t>
              </a:r>
            </a:p>
          </p:txBody>
        </p:sp>
        <p:sp>
          <p:nvSpPr>
            <p:cNvPr id="41" name="Rectangle 40"/>
            <p:cNvSpPr/>
            <p:nvPr/>
          </p:nvSpPr>
          <p:spPr>
            <a:xfrm>
              <a:off x="5219700" y="4737248"/>
              <a:ext cx="1524000" cy="990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CA" dirty="0"/>
                <a:t>NBA</a:t>
              </a:r>
            </a:p>
          </p:txBody>
        </p:sp>
        <p:sp>
          <p:nvSpPr>
            <p:cNvPr id="42" name="Oval 41"/>
            <p:cNvSpPr/>
            <p:nvPr/>
          </p:nvSpPr>
          <p:spPr>
            <a:xfrm>
              <a:off x="5334000" y="1676400"/>
              <a:ext cx="1295400" cy="11049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CA" sz="1200" dirty="0"/>
                <a:t>Bilateral committee</a:t>
              </a:r>
            </a:p>
          </p:txBody>
        </p:sp>
        <p:cxnSp>
          <p:nvCxnSpPr>
            <p:cNvPr id="44" name="Straight Arrow Connector 43"/>
            <p:cNvCxnSpPr>
              <a:stCxn id="41" idx="0"/>
            </p:cNvCxnSpPr>
            <p:nvPr/>
          </p:nvCxnSpPr>
          <p:spPr>
            <a:xfrm flipV="1">
              <a:off x="5981700" y="2750067"/>
              <a:ext cx="0" cy="1987181"/>
            </a:xfrm>
            <a:prstGeom prst="straightConnector1">
              <a:avLst/>
            </a:prstGeom>
            <a:ln>
              <a:tailEnd type="triangle"/>
            </a:ln>
          </p:spPr>
          <p:style>
            <a:lnRef idx="2">
              <a:schemeClr val="accent5"/>
            </a:lnRef>
            <a:fillRef idx="1">
              <a:schemeClr val="lt1"/>
            </a:fillRef>
            <a:effectRef idx="0">
              <a:schemeClr val="accent5"/>
            </a:effectRef>
            <a:fontRef idx="minor">
              <a:schemeClr val="dk1"/>
            </a:fontRef>
          </p:style>
        </p:cxnSp>
        <p:cxnSp>
          <p:nvCxnSpPr>
            <p:cNvPr id="46" name="Straight Arrow Connector 45"/>
            <p:cNvCxnSpPr>
              <a:stCxn id="17" idx="7"/>
            </p:cNvCxnSpPr>
            <p:nvPr/>
          </p:nvCxnSpPr>
          <p:spPr>
            <a:xfrm>
              <a:off x="4424875" y="1740648"/>
              <a:ext cx="982547" cy="279861"/>
            </a:xfrm>
            <a:prstGeom prst="straightConnector1">
              <a:avLst/>
            </a:prstGeom>
            <a:ln>
              <a:tailEnd type="triangle"/>
            </a:ln>
          </p:spPr>
          <p:style>
            <a:lnRef idx="2">
              <a:schemeClr val="accent5"/>
            </a:lnRef>
            <a:fillRef idx="1">
              <a:schemeClr val="lt1"/>
            </a:fillRef>
            <a:effectRef idx="0">
              <a:schemeClr val="accent5"/>
            </a:effectRef>
            <a:fontRef idx="minor">
              <a:schemeClr val="dk1"/>
            </a:fontRef>
          </p:style>
        </p:cxnSp>
      </p:grpSp>
      <p:cxnSp>
        <p:nvCxnSpPr>
          <p:cNvPr id="60" name="Elbow Connector 59"/>
          <p:cNvCxnSpPr>
            <a:stCxn id="17" idx="6"/>
            <a:endCxn id="18" idx="6"/>
          </p:cNvCxnSpPr>
          <p:nvPr/>
        </p:nvCxnSpPr>
        <p:spPr>
          <a:xfrm>
            <a:off x="5825590" y="2229447"/>
            <a:ext cx="232016" cy="2094044"/>
          </a:xfrm>
          <a:prstGeom prst="bentConnector3">
            <a:avLst>
              <a:gd name="adj1" fmla="val 198528"/>
            </a:avLst>
          </a:prstGeom>
          <a:ln>
            <a:headEnd type="arrow"/>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664057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Activities</a:t>
            </a:r>
            <a:endParaRPr lang="en-US" dirty="0"/>
          </a:p>
        </p:txBody>
      </p:sp>
      <p:sp>
        <p:nvSpPr>
          <p:cNvPr id="3" name="Content Placeholder 2"/>
          <p:cNvSpPr>
            <a:spLocks noGrp="1"/>
          </p:cNvSpPr>
          <p:nvPr>
            <p:ph idx="1"/>
          </p:nvPr>
        </p:nvSpPr>
        <p:spPr/>
        <p:txBody>
          <a:bodyPr>
            <a:normAutofit lnSpcReduction="10000"/>
          </a:bodyPr>
          <a:lstStyle/>
          <a:p>
            <a:r>
              <a:rPr lang="en-US" dirty="0"/>
              <a:t>CBDR-C </a:t>
            </a:r>
            <a:r>
              <a:rPr lang="mr-IN" dirty="0"/>
              <a:t>–</a:t>
            </a:r>
            <a:r>
              <a:rPr lang="en-US" dirty="0"/>
              <a:t> meets 2</a:t>
            </a:r>
            <a:r>
              <a:rPr lang="en-US" baseline="30000" dirty="0"/>
              <a:t>nd</a:t>
            </a:r>
            <a:r>
              <a:rPr lang="en-US" dirty="0"/>
              <a:t>  Monday of every month</a:t>
            </a:r>
          </a:p>
          <a:p>
            <a:r>
              <a:rPr lang="en-US" dirty="0"/>
              <a:t>Stake-holder Advisory Group - meets 3</a:t>
            </a:r>
            <a:r>
              <a:rPr lang="en-US" baseline="30000" dirty="0"/>
              <a:t>rd</a:t>
            </a:r>
            <a:r>
              <a:rPr lang="en-US" dirty="0"/>
              <a:t>   Tuesday of every month</a:t>
            </a:r>
          </a:p>
          <a:p>
            <a:r>
              <a:rPr lang="en-US" dirty="0"/>
              <a:t>NBA – McMaster review calls </a:t>
            </a:r>
            <a:r>
              <a:rPr lang="mr-IN" dirty="0"/>
              <a:t>–</a:t>
            </a:r>
            <a:r>
              <a:rPr lang="en-US" dirty="0"/>
              <a:t> Monthly and </a:t>
            </a:r>
            <a:r>
              <a:rPr lang="en-US" dirty="0" err="1"/>
              <a:t>adhoc</a:t>
            </a:r>
            <a:endParaRPr lang="en-US" dirty="0"/>
          </a:p>
          <a:p>
            <a:r>
              <a:rPr lang="en-US" dirty="0"/>
              <a:t>Other (provincial administrators, privacy officers, legal, research coordinators, support sessions) -</a:t>
            </a:r>
            <a:r>
              <a:rPr lang="en-US" dirty="0" err="1"/>
              <a:t>adhoc</a:t>
            </a:r>
            <a:endParaRPr lang="en-US" dirty="0"/>
          </a:p>
        </p:txBody>
      </p:sp>
    </p:spTree>
    <p:extLst>
      <p:ext uri="{BB962C8B-B14F-4D97-AF65-F5344CB8AC3E}">
        <p14:creationId xmlns:p14="http://schemas.microsoft.com/office/powerpoint/2010/main" val="1536493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64704"/>
            <a:ext cx="6624736" cy="1095375"/>
          </a:xfrm>
        </p:spPr>
        <p:txBody>
          <a:bodyPr/>
          <a:lstStyle/>
          <a:p>
            <a:r>
              <a:rPr lang="en-CA" dirty="0"/>
              <a:t>CBDR-Stakeholder Advisory Group</a:t>
            </a:r>
          </a:p>
        </p:txBody>
      </p:sp>
      <p:sp>
        <p:nvSpPr>
          <p:cNvPr id="4" name="Text Placeholder 3"/>
          <p:cNvSpPr>
            <a:spLocks noGrp="1"/>
          </p:cNvSpPr>
          <p:nvPr>
            <p:ph type="body" idx="1"/>
          </p:nvPr>
        </p:nvSpPr>
        <p:spPr>
          <a:xfrm>
            <a:off x="1907704" y="1772816"/>
            <a:ext cx="4040188" cy="639762"/>
          </a:xfrm>
        </p:spPr>
        <p:txBody>
          <a:bodyPr/>
          <a:lstStyle/>
          <a:p>
            <a:r>
              <a:rPr lang="en-CA" dirty="0"/>
              <a:t>Members</a:t>
            </a:r>
          </a:p>
        </p:txBody>
      </p:sp>
      <p:sp>
        <p:nvSpPr>
          <p:cNvPr id="5" name="Content Placeholder 4"/>
          <p:cNvSpPr>
            <a:spLocks noGrp="1"/>
          </p:cNvSpPr>
          <p:nvPr>
            <p:ph sz="half" idx="2"/>
          </p:nvPr>
        </p:nvSpPr>
        <p:spPr>
          <a:xfrm>
            <a:off x="755576" y="2348880"/>
            <a:ext cx="4040188" cy="3951288"/>
          </a:xfrm>
        </p:spPr>
        <p:txBody>
          <a:bodyPr>
            <a:normAutofit/>
          </a:bodyPr>
          <a:lstStyle/>
          <a:p>
            <a:pPr lvl="1"/>
            <a:r>
              <a:rPr lang="en-US" sz="1800" dirty="0">
                <a:solidFill>
                  <a:prstClr val="black"/>
                </a:solidFill>
              </a:rPr>
              <a:t>Kay Decker (CANHC) -  Chair</a:t>
            </a:r>
          </a:p>
          <a:p>
            <a:pPr lvl="1"/>
            <a:r>
              <a:rPr lang="en-US" sz="1800" dirty="0">
                <a:solidFill>
                  <a:prstClr val="black"/>
                </a:solidFill>
              </a:rPr>
              <a:t>Lisa </a:t>
            </a:r>
            <a:r>
              <a:rPr lang="en-US" sz="1800" dirty="0" smtClean="0">
                <a:solidFill>
                  <a:prstClr val="black"/>
                </a:solidFill>
              </a:rPr>
              <a:t>Thibeault(CANHC</a:t>
            </a:r>
            <a:r>
              <a:rPr lang="en-US" sz="1800" dirty="0">
                <a:solidFill>
                  <a:prstClr val="black"/>
                </a:solidFill>
              </a:rPr>
              <a:t>)</a:t>
            </a:r>
          </a:p>
          <a:p>
            <a:pPr lvl="1"/>
            <a:r>
              <a:rPr lang="en-US" sz="1800" dirty="0">
                <a:solidFill>
                  <a:prstClr val="black"/>
                </a:solidFill>
              </a:rPr>
              <a:t>Claude </a:t>
            </a:r>
            <a:r>
              <a:rPr lang="en-US" sz="1800" dirty="0" smtClean="0">
                <a:solidFill>
                  <a:prstClr val="black"/>
                </a:solidFill>
              </a:rPr>
              <a:t>Meilleur </a:t>
            </a:r>
            <a:r>
              <a:rPr lang="en-US" sz="1800" dirty="0">
                <a:solidFill>
                  <a:prstClr val="black"/>
                </a:solidFill>
              </a:rPr>
              <a:t>(CANHC)</a:t>
            </a:r>
          </a:p>
          <a:p>
            <a:pPr lvl="1"/>
            <a:r>
              <a:rPr lang="en-US" sz="1800" dirty="0">
                <a:solidFill>
                  <a:prstClr val="black"/>
                </a:solidFill>
              </a:rPr>
              <a:t>Nancy Hodgkins (CANHC)</a:t>
            </a:r>
          </a:p>
          <a:p>
            <a:pPr lvl="1"/>
            <a:r>
              <a:rPr lang="en-US" sz="1800" dirty="0">
                <a:solidFill>
                  <a:prstClr val="black"/>
                </a:solidFill>
              </a:rPr>
              <a:t>Karen Strike (CPHC)</a:t>
            </a:r>
          </a:p>
          <a:p>
            <a:pPr lvl="1"/>
            <a:r>
              <a:rPr lang="en-US" sz="1800" dirty="0">
                <a:solidFill>
                  <a:prstClr val="black"/>
                </a:solidFill>
              </a:rPr>
              <a:t>Julia Brooks (CPHC)</a:t>
            </a:r>
          </a:p>
          <a:p>
            <a:pPr lvl="1"/>
            <a:r>
              <a:rPr lang="en-US" sz="1800" dirty="0" err="1">
                <a:solidFill>
                  <a:prstClr val="black"/>
                </a:solidFill>
              </a:rPr>
              <a:t>Hulda</a:t>
            </a:r>
            <a:r>
              <a:rPr lang="en-US" sz="1800" dirty="0">
                <a:solidFill>
                  <a:prstClr val="black"/>
                </a:solidFill>
              </a:rPr>
              <a:t> </a:t>
            </a:r>
            <a:r>
              <a:rPr lang="en-US" sz="1800" dirty="0" err="1" smtClean="0">
                <a:solidFill>
                  <a:prstClr val="black"/>
                </a:solidFill>
              </a:rPr>
              <a:t>Niv</a:t>
            </a:r>
            <a:r>
              <a:rPr lang="en-US" sz="1800" dirty="0" smtClean="0">
                <a:solidFill>
                  <a:prstClr val="black"/>
                </a:solidFill>
              </a:rPr>
              <a:t> </a:t>
            </a:r>
            <a:r>
              <a:rPr lang="en-US" sz="1800" dirty="0">
                <a:solidFill>
                  <a:prstClr val="black"/>
                </a:solidFill>
              </a:rPr>
              <a:t>(CSWHC)</a:t>
            </a:r>
          </a:p>
          <a:p>
            <a:pPr lvl="1"/>
            <a:r>
              <a:rPr lang="en-US" sz="1800" dirty="0">
                <a:solidFill>
                  <a:prstClr val="black"/>
                </a:solidFill>
              </a:rPr>
              <a:t>David Page (CHS)</a:t>
            </a:r>
          </a:p>
          <a:p>
            <a:pPr lvl="1"/>
            <a:r>
              <a:rPr lang="en-US" sz="1800" dirty="0">
                <a:solidFill>
                  <a:prstClr val="black"/>
                </a:solidFill>
              </a:rPr>
              <a:t>John </a:t>
            </a:r>
            <a:r>
              <a:rPr lang="en-US" sz="1800" dirty="0" err="1">
                <a:solidFill>
                  <a:prstClr val="black"/>
                </a:solidFill>
              </a:rPr>
              <a:t>Schmidtke</a:t>
            </a:r>
            <a:r>
              <a:rPr lang="en-US" sz="1800" dirty="0">
                <a:solidFill>
                  <a:prstClr val="black"/>
                </a:solidFill>
              </a:rPr>
              <a:t> (CHS)</a:t>
            </a:r>
          </a:p>
          <a:p>
            <a:pPr lvl="1"/>
            <a:r>
              <a:rPr lang="en-US" sz="1800" dirty="0">
                <a:solidFill>
                  <a:prstClr val="black"/>
                </a:solidFill>
              </a:rPr>
              <a:t>Theresa Almonte (Data manager)</a:t>
            </a:r>
          </a:p>
          <a:p>
            <a:pPr lvl="1"/>
            <a:r>
              <a:rPr lang="en-US" sz="1800" dirty="0">
                <a:solidFill>
                  <a:prstClr val="black"/>
                </a:solidFill>
              </a:rPr>
              <a:t>AHCDC delegate</a:t>
            </a:r>
          </a:p>
          <a:p>
            <a:endParaRPr lang="en-CA" dirty="0"/>
          </a:p>
        </p:txBody>
      </p:sp>
    </p:spTree>
    <p:extLst>
      <p:ext uri="{BB962C8B-B14F-4D97-AF65-F5344CB8AC3E}">
        <p14:creationId xmlns:p14="http://schemas.microsoft.com/office/powerpoint/2010/main" val="1832975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normAutofit fontScale="77500" lnSpcReduction="20000"/>
          </a:bodyPr>
          <a:lstStyle/>
          <a:p>
            <a:r>
              <a:rPr lang="en-US" dirty="0"/>
              <a:t>CBDR project</a:t>
            </a:r>
            <a:r>
              <a:rPr lang="en-CA" dirty="0"/>
              <a:t> status</a:t>
            </a:r>
          </a:p>
          <a:p>
            <a:pPr lvl="1"/>
            <a:r>
              <a:rPr lang="en-CA" dirty="0"/>
              <a:t>Centers</a:t>
            </a:r>
          </a:p>
          <a:p>
            <a:pPr lvl="1"/>
            <a:r>
              <a:rPr lang="en-CA" dirty="0"/>
              <a:t>Patients</a:t>
            </a:r>
          </a:p>
          <a:p>
            <a:pPr lvl="1"/>
            <a:r>
              <a:rPr lang="en-CA" dirty="0" err="1"/>
              <a:t>MyCBDR</a:t>
            </a:r>
            <a:endParaRPr lang="en-CA" dirty="0"/>
          </a:p>
          <a:p>
            <a:r>
              <a:rPr lang="en-CA" dirty="0"/>
              <a:t>Governance</a:t>
            </a:r>
          </a:p>
          <a:p>
            <a:r>
              <a:rPr lang="en-CA" dirty="0"/>
              <a:t>Data and reporting</a:t>
            </a:r>
          </a:p>
          <a:p>
            <a:pPr lvl="1"/>
            <a:r>
              <a:rPr lang="en-CA" dirty="0"/>
              <a:t>Third party reporting</a:t>
            </a:r>
          </a:p>
          <a:p>
            <a:pPr lvl="1"/>
            <a:r>
              <a:rPr lang="en-CA" dirty="0"/>
              <a:t>National registry level data reporting </a:t>
            </a:r>
          </a:p>
          <a:p>
            <a:r>
              <a:rPr lang="en-US" dirty="0"/>
              <a:t>CBDR-R</a:t>
            </a:r>
          </a:p>
          <a:p>
            <a:r>
              <a:rPr lang="en-US" dirty="0"/>
              <a:t>Technical roadmap</a:t>
            </a:r>
          </a:p>
          <a:p>
            <a:pPr marL="0" indent="0">
              <a:buNone/>
            </a:pPr>
            <a:r>
              <a:rPr lang="en-US" dirty="0"/>
              <a:t>		</a:t>
            </a:r>
            <a:endParaRPr lang="en-CA" dirty="0"/>
          </a:p>
        </p:txBody>
      </p:sp>
    </p:spTree>
    <p:extLst>
      <p:ext uri="{BB962C8B-B14F-4D97-AF65-F5344CB8AC3E}">
        <p14:creationId xmlns:p14="http://schemas.microsoft.com/office/powerpoint/2010/main" val="2558661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normAutofit fontScale="77500" lnSpcReduction="20000"/>
          </a:bodyPr>
          <a:lstStyle/>
          <a:p>
            <a:r>
              <a:rPr lang="en-US" dirty="0"/>
              <a:t>CBDR project</a:t>
            </a:r>
            <a:r>
              <a:rPr lang="en-CA" dirty="0"/>
              <a:t> status</a:t>
            </a:r>
          </a:p>
          <a:p>
            <a:pPr lvl="1"/>
            <a:r>
              <a:rPr lang="en-CA" dirty="0"/>
              <a:t>Centers</a:t>
            </a:r>
          </a:p>
          <a:p>
            <a:pPr lvl="1"/>
            <a:r>
              <a:rPr lang="en-CA" dirty="0"/>
              <a:t>Patients</a:t>
            </a:r>
          </a:p>
          <a:p>
            <a:pPr lvl="1"/>
            <a:r>
              <a:rPr lang="en-CA" dirty="0" err="1"/>
              <a:t>MyCBDR</a:t>
            </a:r>
            <a:endParaRPr lang="en-CA" dirty="0"/>
          </a:p>
          <a:p>
            <a:r>
              <a:rPr lang="en-CA" dirty="0"/>
              <a:t>Governance</a:t>
            </a:r>
          </a:p>
          <a:p>
            <a:r>
              <a:rPr lang="en-CA" b="1" dirty="0">
                <a:solidFill>
                  <a:srgbClr val="FF0000"/>
                </a:solidFill>
              </a:rPr>
              <a:t>Data and reporting</a:t>
            </a:r>
          </a:p>
          <a:p>
            <a:pPr lvl="1"/>
            <a:r>
              <a:rPr lang="en-CA" b="1" dirty="0">
                <a:solidFill>
                  <a:srgbClr val="FF0000"/>
                </a:solidFill>
              </a:rPr>
              <a:t>Third party reporting</a:t>
            </a:r>
          </a:p>
          <a:p>
            <a:pPr lvl="1"/>
            <a:r>
              <a:rPr lang="en-CA" b="1" dirty="0">
                <a:solidFill>
                  <a:srgbClr val="FF0000"/>
                </a:solidFill>
              </a:rPr>
              <a:t>National registry level data reporting</a:t>
            </a:r>
          </a:p>
          <a:p>
            <a:r>
              <a:rPr lang="en-US" dirty="0"/>
              <a:t>CBDR-R</a:t>
            </a:r>
          </a:p>
          <a:p>
            <a:r>
              <a:rPr lang="en-US" dirty="0"/>
              <a:t>Technical roadmap</a:t>
            </a:r>
          </a:p>
          <a:p>
            <a:pPr marL="0" indent="0">
              <a:buNone/>
            </a:pPr>
            <a:r>
              <a:rPr lang="en-US" dirty="0"/>
              <a:t>		</a:t>
            </a:r>
            <a:endParaRPr lang="en-CA" dirty="0"/>
          </a:p>
        </p:txBody>
      </p:sp>
    </p:spTree>
    <p:extLst>
      <p:ext uri="{BB962C8B-B14F-4D97-AF65-F5344CB8AC3E}">
        <p14:creationId xmlns:p14="http://schemas.microsoft.com/office/powerpoint/2010/main" val="1390595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Data - Variety</a:t>
            </a:r>
            <a:endParaRPr lang="en-US" dirty="0"/>
          </a:p>
        </p:txBody>
      </p:sp>
      <p:pic>
        <p:nvPicPr>
          <p:cNvPr id="6" name="Content Placeholder 5"/>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57201" y="1397000"/>
            <a:ext cx="8204976" cy="4638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755576" y="1700808"/>
            <a:ext cx="792088"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51720" y="1700808"/>
            <a:ext cx="648072"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335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Data </a:t>
            </a:r>
            <a:r>
              <a:rPr lang="en-CA" dirty="0" smtClean="0"/>
              <a:t>Volume </a:t>
            </a:r>
            <a:r>
              <a:rPr lang="en-CA" dirty="0"/>
              <a:t>by </a:t>
            </a:r>
            <a:r>
              <a:rPr lang="en-CA" dirty="0" smtClean="0"/>
              <a:t>Source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351766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583110216"/>
              </p:ext>
            </p:extLst>
          </p:nvPr>
        </p:nvGraphicFramePr>
        <p:xfrm>
          <a:off x="1187624" y="1484784"/>
          <a:ext cx="6696744" cy="4752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5321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31452"/>
            <a:ext cx="5328592" cy="1095375"/>
          </a:xfrm>
        </p:spPr>
        <p:txBody>
          <a:bodyPr/>
          <a:lstStyle/>
          <a:p>
            <a:r>
              <a:rPr lang="en-CA" dirty="0"/>
              <a:t>Data Velocity and </a:t>
            </a:r>
            <a:r>
              <a:rPr lang="en-CA" dirty="0" smtClean="0"/>
              <a:t/>
            </a:r>
            <a:br>
              <a:rPr lang="en-CA" dirty="0" smtClean="0"/>
            </a:br>
            <a:r>
              <a:rPr lang="en-CA" dirty="0" smtClean="0"/>
              <a:t>Volume</a:t>
            </a:r>
            <a:endParaRPr lang="en-US" dirty="0"/>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93700" y="1206500"/>
            <a:ext cx="8445500" cy="4800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42388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Fifth V - Value</a:t>
            </a:r>
          </a:p>
        </p:txBody>
      </p:sp>
      <p:sp>
        <p:nvSpPr>
          <p:cNvPr id="3" name="Content Placeholder 2"/>
          <p:cNvSpPr>
            <a:spLocks noGrp="1"/>
          </p:cNvSpPr>
          <p:nvPr>
            <p:ph idx="1"/>
          </p:nvPr>
        </p:nvSpPr>
        <p:spPr/>
        <p:txBody>
          <a:bodyPr/>
          <a:lstStyle/>
          <a:p>
            <a:endParaRPr lang="en-US" dirty="0"/>
          </a:p>
          <a:p>
            <a:endParaRPr lang="en-US" dirty="0"/>
          </a:p>
          <a:p>
            <a:r>
              <a:rPr lang="en-US" dirty="0"/>
              <a:t>Flows from the 4Vs</a:t>
            </a:r>
          </a:p>
          <a:p>
            <a:r>
              <a:rPr lang="en-US" dirty="0"/>
              <a:t>Laying foundation for value addition and innovation in Hemophilia care in Canada.</a:t>
            </a:r>
          </a:p>
          <a:p>
            <a:endParaRPr lang="en-US" dirty="0"/>
          </a:p>
        </p:txBody>
      </p:sp>
    </p:spTree>
    <p:extLst>
      <p:ext uri="{BB962C8B-B14F-4D97-AF65-F5344CB8AC3E}">
        <p14:creationId xmlns:p14="http://schemas.microsoft.com/office/powerpoint/2010/main" val="1199152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Duplicate </a:t>
            </a:r>
            <a:r>
              <a:rPr lang="en-CA" dirty="0" smtClean="0"/>
              <a:t>Patient </a:t>
            </a:r>
            <a:r>
              <a:rPr lang="en-CA" dirty="0"/>
              <a:t>M</a:t>
            </a:r>
            <a:r>
              <a:rPr lang="en-CA" dirty="0" smtClean="0"/>
              <a:t>erge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sz="2400" dirty="0"/>
          </a:p>
          <a:p>
            <a:pPr lvl="1"/>
            <a:r>
              <a:rPr lang="en-US" sz="2400" dirty="0"/>
              <a:t>First Name/Last Name reversed.</a:t>
            </a:r>
          </a:p>
          <a:p>
            <a:pPr lvl="2"/>
            <a:r>
              <a:rPr lang="en-US" sz="2000" dirty="0">
                <a:solidFill>
                  <a:prstClr val="black"/>
                </a:solidFill>
              </a:rPr>
              <a:t>Charles, John         10/15/2007	Center ABC</a:t>
            </a:r>
          </a:p>
          <a:p>
            <a:pPr lvl="2"/>
            <a:r>
              <a:rPr lang="en-US" sz="2000" dirty="0">
                <a:solidFill>
                  <a:prstClr val="black"/>
                </a:solidFill>
              </a:rPr>
              <a:t>John, Charles         10/15/2007	Center ABC</a:t>
            </a:r>
          </a:p>
          <a:p>
            <a:pPr lvl="2"/>
            <a:endParaRPr lang="en-US" sz="2000" dirty="0"/>
          </a:p>
          <a:p>
            <a:pPr lvl="1"/>
            <a:r>
              <a:rPr lang="en-US" sz="2400" dirty="0"/>
              <a:t>Birthdates – month and day reversed.</a:t>
            </a:r>
          </a:p>
          <a:p>
            <a:pPr lvl="2"/>
            <a:r>
              <a:rPr lang="en-US" sz="2000" dirty="0">
                <a:solidFill>
                  <a:prstClr val="black"/>
                </a:solidFill>
              </a:rPr>
              <a:t>Smith, John             03/05/2009	Center DEF</a:t>
            </a:r>
          </a:p>
          <a:p>
            <a:pPr lvl="2"/>
            <a:r>
              <a:rPr lang="en-US" sz="2000" dirty="0">
                <a:solidFill>
                  <a:prstClr val="black"/>
                </a:solidFill>
              </a:rPr>
              <a:t>Smith, John             05/03/2009	Center DEF</a:t>
            </a:r>
          </a:p>
          <a:p>
            <a:pPr lvl="2"/>
            <a:endParaRPr lang="en-US" sz="2000" dirty="0"/>
          </a:p>
          <a:p>
            <a:pPr lvl="1"/>
            <a:r>
              <a:rPr lang="en-US" sz="2400" dirty="0"/>
              <a:t>Misspelled names.</a:t>
            </a:r>
          </a:p>
          <a:p>
            <a:pPr lvl="2"/>
            <a:r>
              <a:rPr lang="en-US" sz="2000" dirty="0">
                <a:solidFill>
                  <a:prstClr val="black"/>
                </a:solidFill>
              </a:rPr>
              <a:t>Jones, Joanna         07/01/2000	Center GHI</a:t>
            </a:r>
          </a:p>
          <a:p>
            <a:pPr lvl="2"/>
            <a:r>
              <a:rPr lang="en-US" sz="2000" dirty="0">
                <a:solidFill>
                  <a:prstClr val="black"/>
                </a:solidFill>
              </a:rPr>
              <a:t>Jones, Joanne         07/01/2000	Center GHI</a:t>
            </a:r>
          </a:p>
          <a:p>
            <a:pPr lvl="2"/>
            <a:endParaRPr lang="en-US" sz="2000" dirty="0"/>
          </a:p>
          <a:p>
            <a:pPr marL="0" indent="0">
              <a:buNone/>
            </a:pPr>
            <a:endParaRPr lang="en-US" dirty="0"/>
          </a:p>
          <a:p>
            <a:endParaRPr lang="en-US" dirty="0"/>
          </a:p>
        </p:txBody>
      </p:sp>
    </p:spTree>
    <p:extLst>
      <p:ext uri="{BB962C8B-B14F-4D97-AF65-F5344CB8AC3E}">
        <p14:creationId xmlns:p14="http://schemas.microsoft.com/office/powerpoint/2010/main" val="3198093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11560" y="2060848"/>
            <a:ext cx="8198172" cy="2648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18732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4000" y="1193800"/>
            <a:ext cx="8559800" cy="477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54000" y="1772816"/>
            <a:ext cx="4279900" cy="1631216"/>
          </a:xfrm>
          <a:prstGeom prst="rect">
            <a:avLst/>
          </a:prstGeom>
          <a:solidFill>
            <a:schemeClr val="bg1"/>
          </a:solidFill>
        </p:spPr>
        <p:txBody>
          <a:bodyPr wrap="square" rtlCol="0">
            <a:spAutoFit/>
          </a:bodyPr>
          <a:lstStyle/>
          <a:p>
            <a:r>
              <a:rPr lang="en-US" dirty="0" smtClean="0"/>
              <a:t>21 </a:t>
            </a:r>
            <a:r>
              <a:rPr lang="en-US" dirty="0" err="1" smtClean="0"/>
              <a:t>y.o</a:t>
            </a:r>
            <a:r>
              <a:rPr lang="en-US" dirty="0" smtClean="0"/>
              <a:t>., severe HA on </a:t>
            </a:r>
            <a:r>
              <a:rPr lang="en-US" dirty="0" err="1" smtClean="0"/>
              <a:t>Xyntha</a:t>
            </a:r>
            <a:r>
              <a:rPr lang="en-US" dirty="0" smtClean="0"/>
              <a:t> prophylaxis</a:t>
            </a:r>
          </a:p>
          <a:p>
            <a:r>
              <a:rPr lang="en-US" dirty="0" smtClean="0"/>
              <a:t>In 2016 reports 5 bleeds (all right elbow)</a:t>
            </a:r>
          </a:p>
          <a:p>
            <a:r>
              <a:rPr lang="en-US" sz="1600" u="sng" dirty="0" smtClean="0"/>
              <a:t>Total prescribed:</a:t>
            </a:r>
            <a:r>
              <a:rPr lang="en-US" sz="1600" dirty="0" smtClean="0"/>
              <a:t> 312,000 / 2016 (60 IU/kg)</a:t>
            </a:r>
          </a:p>
          <a:p>
            <a:r>
              <a:rPr lang="en-US" sz="1600" u="sng" dirty="0" smtClean="0"/>
              <a:t>Total ordered:</a:t>
            </a:r>
            <a:r>
              <a:rPr lang="en-US" sz="1600" dirty="0" smtClean="0"/>
              <a:t> 240,000 /2016  </a:t>
            </a:r>
            <a:r>
              <a:rPr lang="en-US" sz="1600" dirty="0" smtClean="0">
                <a:sym typeface="Wingdings"/>
              </a:rPr>
              <a:t> 77% (46 IU/kg)</a:t>
            </a:r>
          </a:p>
          <a:p>
            <a:r>
              <a:rPr lang="en-US" sz="1600" u="sng" dirty="0" smtClean="0"/>
              <a:t>Total reported</a:t>
            </a:r>
            <a:r>
              <a:rPr lang="en-US" sz="1600" dirty="0" smtClean="0"/>
              <a:t>: 208,000 /2014 </a:t>
            </a:r>
            <a:r>
              <a:rPr lang="en-US" sz="1600" dirty="0" smtClean="0">
                <a:sym typeface="Wingdings"/>
              </a:rPr>
              <a:t> 87% (40 IU/kg)</a:t>
            </a:r>
          </a:p>
          <a:p>
            <a:r>
              <a:rPr lang="en-US" sz="1600" u="sng" dirty="0" smtClean="0">
                <a:sym typeface="Wingdings"/>
              </a:rPr>
              <a:t>HJHS:</a:t>
            </a:r>
            <a:r>
              <a:rPr lang="en-US" sz="1600" dirty="0" smtClean="0">
                <a:sym typeface="Wingdings"/>
              </a:rPr>
              <a:t> 8; 6 for R elbow, 1 each for ankles</a:t>
            </a:r>
            <a:endParaRPr lang="en-US" sz="1600" dirty="0"/>
          </a:p>
        </p:txBody>
      </p:sp>
      <p:sp>
        <p:nvSpPr>
          <p:cNvPr id="6" name="TextBox 5"/>
          <p:cNvSpPr txBox="1"/>
          <p:nvPr/>
        </p:nvSpPr>
        <p:spPr>
          <a:xfrm>
            <a:off x="3484240" y="116632"/>
            <a:ext cx="3896072" cy="1200329"/>
          </a:xfrm>
          <a:prstGeom prst="rect">
            <a:avLst/>
          </a:prstGeom>
          <a:noFill/>
        </p:spPr>
        <p:txBody>
          <a:bodyPr wrap="square" rtlCol="0">
            <a:spAutoFit/>
          </a:bodyPr>
          <a:lstStyle/>
          <a:p>
            <a:pPr algn="ctr"/>
            <a:r>
              <a:rPr lang="en-CA" sz="3600" dirty="0" smtClean="0">
                <a:latin typeface="+mj-lt"/>
              </a:rPr>
              <a:t>Routine Use of CBDR</a:t>
            </a:r>
            <a:endParaRPr lang="en-US" sz="3600" dirty="0">
              <a:latin typeface="+mj-lt"/>
            </a:endParaRPr>
          </a:p>
        </p:txBody>
      </p:sp>
    </p:spTree>
    <p:extLst>
      <p:ext uri="{BB962C8B-B14F-4D97-AF65-F5344CB8AC3E}">
        <p14:creationId xmlns:p14="http://schemas.microsoft.com/office/powerpoint/2010/main" val="3265082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25500" y="1206501"/>
            <a:ext cx="8039098" cy="4571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5889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14" t="-692" r="-114" b="7208"/>
          <a:stretch/>
        </p:blipFill>
        <p:spPr>
          <a:xfrm>
            <a:off x="670248" y="1340768"/>
            <a:ext cx="8246368" cy="448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724128" y="2204864"/>
            <a:ext cx="1152128" cy="50405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44236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normAutofit fontScale="77500" lnSpcReduction="20000"/>
          </a:bodyPr>
          <a:lstStyle/>
          <a:p>
            <a:r>
              <a:rPr lang="en-US" b="1" dirty="0">
                <a:solidFill>
                  <a:srgbClr val="FF0000"/>
                </a:solidFill>
              </a:rPr>
              <a:t>CBDR project</a:t>
            </a:r>
            <a:r>
              <a:rPr lang="en-CA" b="1" dirty="0">
                <a:solidFill>
                  <a:srgbClr val="FF0000"/>
                </a:solidFill>
              </a:rPr>
              <a:t> status</a:t>
            </a:r>
          </a:p>
          <a:p>
            <a:pPr lvl="1"/>
            <a:r>
              <a:rPr lang="en-CA" dirty="0"/>
              <a:t>Centers</a:t>
            </a:r>
          </a:p>
          <a:p>
            <a:pPr lvl="1"/>
            <a:r>
              <a:rPr lang="en-CA" dirty="0"/>
              <a:t>Patients</a:t>
            </a:r>
          </a:p>
          <a:p>
            <a:pPr lvl="1"/>
            <a:r>
              <a:rPr lang="en-CA" dirty="0" err="1"/>
              <a:t>MyCBDR</a:t>
            </a:r>
            <a:endParaRPr lang="en-CA" dirty="0"/>
          </a:p>
          <a:p>
            <a:r>
              <a:rPr lang="en-CA" dirty="0"/>
              <a:t>Governance</a:t>
            </a:r>
          </a:p>
          <a:p>
            <a:r>
              <a:rPr lang="en-CA" dirty="0"/>
              <a:t>Data and reporting</a:t>
            </a:r>
          </a:p>
          <a:p>
            <a:pPr lvl="1"/>
            <a:r>
              <a:rPr lang="en-CA" dirty="0"/>
              <a:t>Third party reporting</a:t>
            </a:r>
          </a:p>
          <a:p>
            <a:pPr lvl="1"/>
            <a:r>
              <a:rPr lang="en-CA" dirty="0"/>
              <a:t>National registry level data reporting</a:t>
            </a:r>
          </a:p>
          <a:p>
            <a:r>
              <a:rPr lang="en-US" dirty="0"/>
              <a:t>CBDR-R</a:t>
            </a:r>
          </a:p>
          <a:p>
            <a:r>
              <a:rPr lang="en-US" dirty="0"/>
              <a:t>Technical roadmap</a:t>
            </a:r>
          </a:p>
          <a:p>
            <a:pPr marL="0" indent="0">
              <a:buNone/>
            </a:pPr>
            <a:r>
              <a:rPr lang="en-US" dirty="0"/>
              <a:t>		</a:t>
            </a:r>
            <a:endParaRPr lang="en-CA" dirty="0"/>
          </a:p>
        </p:txBody>
      </p:sp>
    </p:spTree>
    <p:extLst>
      <p:ext uri="{BB962C8B-B14F-4D97-AF65-F5344CB8AC3E}">
        <p14:creationId xmlns:p14="http://schemas.microsoft.com/office/powerpoint/2010/main" val="1149358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b="15625"/>
          <a:stretch/>
        </p:blipFill>
        <p:spPr>
          <a:xfrm>
            <a:off x="755576" y="1412776"/>
            <a:ext cx="7920880" cy="4374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508104" y="2256810"/>
            <a:ext cx="86409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86987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55576" y="1268760"/>
            <a:ext cx="7992888" cy="4804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962376" y="2060848"/>
            <a:ext cx="100811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40049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29320" y="1154626"/>
            <a:ext cx="7615088" cy="4964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148064" y="2060848"/>
            <a:ext cx="108012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52208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11560" y="1196752"/>
            <a:ext cx="8064896" cy="4966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40378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a:t>
            </a:r>
            <a:r>
              <a:rPr lang="en-US" dirty="0" smtClean="0"/>
              <a:t>Party </a:t>
            </a:r>
            <a:r>
              <a:rPr lang="en-US" dirty="0"/>
              <a:t>D</a:t>
            </a:r>
            <a:r>
              <a:rPr lang="en-US" dirty="0" smtClean="0"/>
              <a:t>ata </a:t>
            </a:r>
            <a:r>
              <a:rPr lang="en-US" dirty="0"/>
              <a:t>R</a:t>
            </a:r>
            <a:r>
              <a:rPr lang="en-US" dirty="0" smtClean="0"/>
              <a:t>equests</a:t>
            </a:r>
            <a:endParaRPr lang="en-US" dirty="0"/>
          </a:p>
        </p:txBody>
      </p:sp>
      <p:sp>
        <p:nvSpPr>
          <p:cNvPr id="3" name="Content Placeholder 2"/>
          <p:cNvSpPr>
            <a:spLocks noGrp="1"/>
          </p:cNvSpPr>
          <p:nvPr>
            <p:ph idx="1"/>
          </p:nvPr>
        </p:nvSpPr>
        <p:spPr/>
        <p:txBody>
          <a:bodyPr>
            <a:normAutofit/>
          </a:bodyPr>
          <a:lstStyle/>
          <a:p>
            <a:endParaRPr lang="en-US" dirty="0"/>
          </a:p>
          <a:p>
            <a:pPr lvl="1"/>
            <a:endParaRPr lang="en-US" dirty="0"/>
          </a:p>
          <a:p>
            <a:pPr lvl="1"/>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48" y="2667000"/>
            <a:ext cx="8229127" cy="1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305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216438" y="1268760"/>
            <a:ext cx="6953482" cy="452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06822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260648"/>
            <a:ext cx="3434605" cy="1095375"/>
          </a:xfrm>
        </p:spPr>
        <p:txBody>
          <a:bodyPr/>
          <a:lstStyle/>
          <a:p>
            <a:r>
              <a:rPr lang="en-CA" dirty="0"/>
              <a:t>Third </a:t>
            </a:r>
            <a:r>
              <a:rPr lang="en-CA" dirty="0" smtClean="0"/>
              <a:t>Party </a:t>
            </a:r>
            <a:r>
              <a:rPr lang="en-CA" dirty="0"/>
              <a:t>D</a:t>
            </a:r>
            <a:r>
              <a:rPr lang="en-CA" dirty="0" smtClean="0"/>
              <a:t>ata </a:t>
            </a:r>
            <a:r>
              <a:rPr lang="en-CA" dirty="0"/>
              <a:t>A</a:t>
            </a:r>
            <a:r>
              <a:rPr lang="en-CA" dirty="0" smtClean="0"/>
              <a:t>ccess</a:t>
            </a:r>
            <a:endParaRPr lang="en-US" dirty="0"/>
          </a:p>
        </p:txBody>
      </p:sp>
      <p:pic>
        <p:nvPicPr>
          <p:cNvPr id="7" name="Content Placeholder 6"/>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27360" y="1484784"/>
            <a:ext cx="8817620" cy="208197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3717032"/>
            <a:ext cx="8947596" cy="19344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6624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a:t>Data </a:t>
            </a:r>
            <a:r>
              <a:rPr lang="en-US" dirty="0" smtClean="0"/>
              <a:t>Requests</a:t>
            </a:r>
            <a:endParaRPr lang="en-US" dirty="0"/>
          </a:p>
        </p:txBody>
      </p:sp>
      <p:sp>
        <p:nvSpPr>
          <p:cNvPr id="3" name="Content Placeholder 2"/>
          <p:cNvSpPr>
            <a:spLocks noGrp="1"/>
          </p:cNvSpPr>
          <p:nvPr>
            <p:ph idx="1"/>
          </p:nvPr>
        </p:nvSpPr>
        <p:spPr>
          <a:xfrm>
            <a:off x="457200" y="1166018"/>
            <a:ext cx="8229600" cy="4525963"/>
          </a:xfrm>
        </p:spPr>
        <p:txBody>
          <a:bodyPr/>
          <a:lstStyle/>
          <a:p>
            <a:r>
              <a:rPr lang="en-US" dirty="0"/>
              <a:t>Biogen </a:t>
            </a:r>
            <a:r>
              <a:rPr lang="mr-IN" dirty="0"/>
              <a:t>–</a:t>
            </a:r>
            <a:r>
              <a:rPr lang="en-US" dirty="0"/>
              <a:t> approved and executed</a:t>
            </a:r>
          </a:p>
          <a:p>
            <a:r>
              <a:rPr lang="en-US" dirty="0"/>
              <a:t>Roche </a:t>
            </a:r>
            <a:r>
              <a:rPr lang="mr-IN" dirty="0"/>
              <a:t>–</a:t>
            </a:r>
            <a:r>
              <a:rPr lang="en-US" dirty="0"/>
              <a:t> in process</a:t>
            </a:r>
          </a:p>
          <a:p>
            <a:r>
              <a:rPr lang="en-US" dirty="0"/>
              <a:t>Pfizer </a:t>
            </a:r>
            <a:r>
              <a:rPr lang="mr-IN" dirty="0"/>
              <a:t>–</a:t>
            </a:r>
            <a:r>
              <a:rPr lang="en-US" dirty="0"/>
              <a:t> pre-submission </a:t>
            </a:r>
          </a:p>
          <a:p>
            <a:r>
              <a:rPr lang="en-US" dirty="0"/>
              <a:t>Novo </a:t>
            </a:r>
            <a:r>
              <a:rPr lang="mr-IN" dirty="0"/>
              <a:t>–</a:t>
            </a:r>
            <a:r>
              <a:rPr lang="en-US" dirty="0"/>
              <a:t> pre-submission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77" y="3645024"/>
            <a:ext cx="7488832"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56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Harmonizing </a:t>
            </a:r>
            <a:r>
              <a:rPr lang="en-US" dirty="0" smtClean="0"/>
              <a:t>Registry </a:t>
            </a:r>
            <a:r>
              <a:rPr lang="en-US" dirty="0"/>
              <a:t>D</a:t>
            </a:r>
            <a:r>
              <a:rPr lang="en-US" dirty="0" smtClean="0"/>
              <a:t>ata</a:t>
            </a:r>
            <a:endParaRPr lang="en-US" dirty="0"/>
          </a:p>
        </p:txBody>
      </p:sp>
      <p:sp>
        <p:nvSpPr>
          <p:cNvPr id="3" name="Content Placeholder 2"/>
          <p:cNvSpPr>
            <a:spLocks noGrp="1"/>
          </p:cNvSpPr>
          <p:nvPr>
            <p:ph idx="1"/>
          </p:nvPr>
        </p:nvSpPr>
        <p:spPr/>
        <p:txBody>
          <a:bodyPr>
            <a:normAutofit lnSpcReduction="10000"/>
          </a:bodyPr>
          <a:lstStyle/>
          <a:p>
            <a:r>
              <a:rPr lang="en-US" dirty="0"/>
              <a:t>Challenges</a:t>
            </a:r>
          </a:p>
          <a:p>
            <a:pPr lvl="1"/>
            <a:r>
              <a:rPr lang="en-US" dirty="0"/>
              <a:t>CHR and CBDR reconciliation</a:t>
            </a:r>
          </a:p>
          <a:p>
            <a:r>
              <a:rPr lang="en-US" dirty="0"/>
              <a:t>Process </a:t>
            </a:r>
          </a:p>
          <a:p>
            <a:pPr lvl="1"/>
            <a:r>
              <a:rPr lang="en-US" dirty="0"/>
              <a:t>Data checking by matching and querying, manual reconciliation</a:t>
            </a:r>
          </a:p>
          <a:p>
            <a:pPr lvl="1"/>
            <a:r>
              <a:rPr lang="en-US" dirty="0"/>
              <a:t>Statistician @ McMaster</a:t>
            </a:r>
          </a:p>
          <a:p>
            <a:r>
              <a:rPr lang="en-US" dirty="0"/>
              <a:t>Discrepancies </a:t>
            </a:r>
          </a:p>
          <a:p>
            <a:pPr lvl="1"/>
            <a:r>
              <a:rPr lang="en-US" dirty="0"/>
              <a:t>Incomplete and  / non transfer of legacy data transfer </a:t>
            </a:r>
          </a:p>
        </p:txBody>
      </p:sp>
    </p:spTree>
    <p:extLst>
      <p:ext uri="{BB962C8B-B14F-4D97-AF65-F5344CB8AC3E}">
        <p14:creationId xmlns:p14="http://schemas.microsoft.com/office/powerpoint/2010/main" val="1829850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404664"/>
            <a:ext cx="3434605" cy="1095375"/>
          </a:xfrm>
        </p:spPr>
        <p:txBody>
          <a:bodyPr/>
          <a:lstStyle/>
          <a:p>
            <a:r>
              <a:rPr lang="en-US" dirty="0" smtClean="0"/>
              <a:t>CBDR vs CHR for Hem and </a:t>
            </a:r>
            <a:r>
              <a:rPr lang="en-US" dirty="0" err="1" smtClean="0"/>
              <a:t>vWD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2590759"/>
              </p:ext>
            </p:extLst>
          </p:nvPr>
        </p:nvGraphicFramePr>
        <p:xfrm>
          <a:off x="457200" y="1600200"/>
          <a:ext cx="8229600" cy="4262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0294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395" y="2204864"/>
            <a:ext cx="8274372"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539552" y="548680"/>
            <a:ext cx="8074058" cy="1207269"/>
          </a:xfrm>
        </p:spPr>
        <p:txBody>
          <a:bodyPr vert="horz" lIns="91440" tIns="45720" rIns="91440" bIns="45720" rtlCol="0" anchor="b">
            <a:normAutofit/>
          </a:bodyPr>
          <a:lstStyle/>
          <a:p>
            <a:pPr>
              <a:lnSpc>
                <a:spcPct val="90000"/>
              </a:lnSpc>
            </a:pPr>
            <a:r>
              <a:rPr lang="en-US" sz="6000" dirty="0"/>
              <a:t>Timeline </a:t>
            </a:r>
            <a:r>
              <a:rPr lang="en-US" sz="6000" dirty="0" smtClean="0"/>
              <a:t>April 2016</a:t>
            </a:r>
            <a:endParaRPr lang="en-US" sz="6000" dirty="0"/>
          </a:p>
        </p:txBody>
      </p:sp>
    </p:spTree>
    <p:extLst>
      <p:ext uri="{BB962C8B-B14F-4D97-AF65-F5344CB8AC3E}">
        <p14:creationId xmlns:p14="http://schemas.microsoft.com/office/powerpoint/2010/main" val="1372231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normAutofit fontScale="77500" lnSpcReduction="20000"/>
          </a:bodyPr>
          <a:lstStyle/>
          <a:p>
            <a:r>
              <a:rPr lang="en-US" dirty="0"/>
              <a:t>CBDR project</a:t>
            </a:r>
            <a:r>
              <a:rPr lang="en-CA" dirty="0"/>
              <a:t> status</a:t>
            </a:r>
          </a:p>
          <a:p>
            <a:pPr lvl="1"/>
            <a:r>
              <a:rPr lang="en-CA" dirty="0"/>
              <a:t>Centers</a:t>
            </a:r>
          </a:p>
          <a:p>
            <a:pPr lvl="1"/>
            <a:r>
              <a:rPr lang="en-CA" dirty="0"/>
              <a:t>Patients</a:t>
            </a:r>
          </a:p>
          <a:p>
            <a:pPr lvl="1"/>
            <a:r>
              <a:rPr lang="en-CA" dirty="0" err="1"/>
              <a:t>MyCBDR</a:t>
            </a:r>
            <a:endParaRPr lang="en-CA" dirty="0"/>
          </a:p>
          <a:p>
            <a:r>
              <a:rPr lang="en-CA" dirty="0"/>
              <a:t>Governance</a:t>
            </a:r>
          </a:p>
          <a:p>
            <a:r>
              <a:rPr lang="en-CA" dirty="0"/>
              <a:t>Data and reporting</a:t>
            </a:r>
          </a:p>
          <a:p>
            <a:pPr lvl="1"/>
            <a:r>
              <a:rPr lang="en-CA" dirty="0"/>
              <a:t>Third party reporting</a:t>
            </a:r>
          </a:p>
          <a:p>
            <a:pPr lvl="1"/>
            <a:r>
              <a:rPr lang="en-CA" dirty="0"/>
              <a:t>National registry level data reporting</a:t>
            </a:r>
          </a:p>
          <a:p>
            <a:r>
              <a:rPr lang="en-US" b="1" dirty="0">
                <a:solidFill>
                  <a:srgbClr val="FF0000"/>
                </a:solidFill>
              </a:rPr>
              <a:t>CBDR-R</a:t>
            </a:r>
          </a:p>
          <a:p>
            <a:r>
              <a:rPr lang="en-US" dirty="0"/>
              <a:t>Technical roadmap</a:t>
            </a:r>
          </a:p>
          <a:p>
            <a:pPr marL="0" indent="0">
              <a:buNone/>
            </a:pPr>
            <a:r>
              <a:rPr lang="en-US" dirty="0"/>
              <a:t>		</a:t>
            </a:r>
            <a:endParaRPr lang="en-CA" dirty="0"/>
          </a:p>
        </p:txBody>
      </p:sp>
    </p:spTree>
    <p:extLst>
      <p:ext uri="{BB962C8B-B14F-4D97-AF65-F5344CB8AC3E}">
        <p14:creationId xmlns:p14="http://schemas.microsoft.com/office/powerpoint/2010/main" val="2008136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CBDR-R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7353623"/>
              </p:ext>
            </p:extLst>
          </p:nvPr>
        </p:nvGraphicFramePr>
        <p:xfrm>
          <a:off x="6012160" y="1844824"/>
          <a:ext cx="2818656" cy="3917034"/>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162472">
                  <a:extLst>
                    <a:ext uri="{9D8B030D-6E8A-4147-A177-3AD203B41FA5}">
                      <a16:colId xmlns:a16="http://schemas.microsoft.com/office/drawing/2014/main" val="20001"/>
                    </a:ext>
                  </a:extLst>
                </a:gridCol>
              </a:tblGrid>
              <a:tr h="652839">
                <a:tc>
                  <a:txBody>
                    <a:bodyPr/>
                    <a:lstStyle/>
                    <a:p>
                      <a:pPr algn="ctr"/>
                      <a:r>
                        <a:rPr lang="en-US" dirty="0" smtClean="0"/>
                        <a:t>Patient</a:t>
                      </a:r>
                      <a:endParaRPr lang="en-US" dirty="0"/>
                    </a:p>
                  </a:txBody>
                  <a:tcPr/>
                </a:tc>
                <a:tc>
                  <a:txBody>
                    <a:bodyPr/>
                    <a:lstStyle/>
                    <a:p>
                      <a:pPr algn="ctr"/>
                      <a:r>
                        <a:rPr lang="en-US" dirty="0" smtClean="0"/>
                        <a:t>Eligibility</a:t>
                      </a:r>
                      <a:endParaRPr lang="en-US" dirty="0"/>
                    </a:p>
                  </a:txBody>
                  <a:tcPr/>
                </a:tc>
                <a:extLst>
                  <a:ext uri="{0D108BD9-81ED-4DB2-BD59-A6C34878D82A}">
                    <a16:rowId xmlns:a16="http://schemas.microsoft.com/office/drawing/2014/main" val="10000"/>
                  </a:ext>
                </a:extLst>
              </a:tr>
              <a:tr h="652839">
                <a:tc>
                  <a:txBody>
                    <a:bodyPr/>
                    <a:lstStyle/>
                    <a:p>
                      <a:pPr algn="ctr"/>
                      <a:r>
                        <a:rPr lang="en-US" sz="2800" dirty="0" smtClean="0"/>
                        <a:t>CBDR-01</a:t>
                      </a:r>
                      <a:endParaRPr lang="en-US" sz="2800" dirty="0"/>
                    </a:p>
                  </a:txBody>
                  <a:tcPr/>
                </a:tc>
                <a:tc>
                  <a:txBody>
                    <a:bodyPr/>
                    <a:lstStyle/>
                    <a:p>
                      <a:pPr algn="ctr"/>
                      <a:r>
                        <a:rPr lang="en-US" sz="2800" dirty="0" smtClean="0"/>
                        <a:t>Y</a:t>
                      </a:r>
                      <a:endParaRPr lang="en-US" sz="2800" dirty="0"/>
                    </a:p>
                  </a:txBody>
                  <a:tcPr/>
                </a:tc>
                <a:extLst>
                  <a:ext uri="{0D108BD9-81ED-4DB2-BD59-A6C34878D82A}">
                    <a16:rowId xmlns:a16="http://schemas.microsoft.com/office/drawing/2014/main" val="10001"/>
                  </a:ext>
                </a:extLst>
              </a:tr>
              <a:tr h="652839">
                <a:tc>
                  <a:txBody>
                    <a:bodyPr/>
                    <a:lstStyle/>
                    <a:p>
                      <a:pPr algn="ctr"/>
                      <a:r>
                        <a:rPr lang="en-US" sz="2800" dirty="0" smtClean="0"/>
                        <a:t>CBDR-02</a:t>
                      </a:r>
                      <a:endParaRPr lang="en-US" sz="2800" dirty="0"/>
                    </a:p>
                  </a:txBody>
                  <a:tcPr/>
                </a:tc>
                <a:tc>
                  <a:txBody>
                    <a:bodyPr/>
                    <a:lstStyle/>
                    <a:p>
                      <a:pPr algn="ctr"/>
                      <a:r>
                        <a:rPr lang="en-US" sz="2800" dirty="0" smtClean="0"/>
                        <a:t>Y</a:t>
                      </a:r>
                      <a:endParaRPr lang="en-US" sz="2800" dirty="0"/>
                    </a:p>
                  </a:txBody>
                  <a:tcPr/>
                </a:tc>
                <a:extLst>
                  <a:ext uri="{0D108BD9-81ED-4DB2-BD59-A6C34878D82A}">
                    <a16:rowId xmlns:a16="http://schemas.microsoft.com/office/drawing/2014/main" val="10002"/>
                  </a:ext>
                </a:extLst>
              </a:tr>
              <a:tr h="652839">
                <a:tc>
                  <a:txBody>
                    <a:bodyPr/>
                    <a:lstStyle/>
                    <a:p>
                      <a:pPr algn="ctr"/>
                      <a:r>
                        <a:rPr lang="en-US" sz="2800" dirty="0" smtClean="0"/>
                        <a:t>CBDR-03</a:t>
                      </a:r>
                      <a:endParaRPr lang="en-US" sz="2800" dirty="0"/>
                    </a:p>
                  </a:txBody>
                  <a:tcPr/>
                </a:tc>
                <a:tc>
                  <a:txBody>
                    <a:bodyPr/>
                    <a:lstStyle/>
                    <a:p>
                      <a:pPr algn="ctr"/>
                      <a:r>
                        <a:rPr lang="en-US" sz="2800" dirty="0" smtClean="0"/>
                        <a:t>N</a:t>
                      </a:r>
                      <a:endParaRPr lang="en-US" sz="2800" dirty="0"/>
                    </a:p>
                  </a:txBody>
                  <a:tcPr/>
                </a:tc>
                <a:extLst>
                  <a:ext uri="{0D108BD9-81ED-4DB2-BD59-A6C34878D82A}">
                    <a16:rowId xmlns:a16="http://schemas.microsoft.com/office/drawing/2014/main" val="10003"/>
                  </a:ext>
                </a:extLst>
              </a:tr>
              <a:tr h="652839">
                <a:tc>
                  <a:txBody>
                    <a:bodyPr/>
                    <a:lstStyle/>
                    <a:p>
                      <a:pPr algn="ctr"/>
                      <a:r>
                        <a:rPr lang="en-US" sz="2800" dirty="0" smtClean="0"/>
                        <a:t>CBDR-04</a:t>
                      </a:r>
                      <a:endParaRPr lang="en-US" sz="2800" dirty="0"/>
                    </a:p>
                  </a:txBody>
                  <a:tcPr/>
                </a:tc>
                <a:tc>
                  <a:txBody>
                    <a:bodyPr/>
                    <a:lstStyle/>
                    <a:p>
                      <a:pPr algn="ctr"/>
                      <a:r>
                        <a:rPr lang="en-US" sz="2800" dirty="0" smtClean="0"/>
                        <a:t>N</a:t>
                      </a:r>
                      <a:endParaRPr lang="en-US" sz="2800" dirty="0"/>
                    </a:p>
                  </a:txBody>
                  <a:tcPr/>
                </a:tc>
                <a:extLst>
                  <a:ext uri="{0D108BD9-81ED-4DB2-BD59-A6C34878D82A}">
                    <a16:rowId xmlns:a16="http://schemas.microsoft.com/office/drawing/2014/main" val="10004"/>
                  </a:ext>
                </a:extLst>
              </a:tr>
              <a:tr h="652839">
                <a:tc>
                  <a:txBody>
                    <a:bodyPr/>
                    <a:lstStyle/>
                    <a:p>
                      <a:pPr algn="ctr"/>
                      <a:r>
                        <a:rPr lang="en-US" sz="2800" dirty="0" smtClean="0"/>
                        <a:t>CBDR-05</a:t>
                      </a:r>
                      <a:endParaRPr lang="en-US" sz="2800" dirty="0"/>
                    </a:p>
                  </a:txBody>
                  <a:tcPr/>
                </a:tc>
                <a:tc>
                  <a:txBody>
                    <a:bodyPr/>
                    <a:lstStyle/>
                    <a:p>
                      <a:pPr algn="ctr"/>
                      <a:r>
                        <a:rPr lang="en-US" sz="2800" dirty="0" smtClean="0"/>
                        <a:t>Y</a:t>
                      </a:r>
                      <a:endParaRPr lang="en-US" sz="2800" dirty="0"/>
                    </a:p>
                  </a:txBody>
                  <a:tcPr/>
                </a:tc>
                <a:extLst>
                  <a:ext uri="{0D108BD9-81ED-4DB2-BD59-A6C34878D82A}">
                    <a16:rowId xmlns:a16="http://schemas.microsoft.com/office/drawing/2014/main" val="10005"/>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658464534"/>
              </p:ext>
            </p:extLst>
          </p:nvPr>
        </p:nvGraphicFramePr>
        <p:xfrm>
          <a:off x="395536" y="1860848"/>
          <a:ext cx="3744416" cy="3917034"/>
        </p:xfrm>
        <a:graphic>
          <a:graphicData uri="http://schemas.openxmlformats.org/drawingml/2006/table">
            <a:tbl>
              <a:tblPr firstRow="1" bandRow="1">
                <a:tableStyleId>{5C22544A-7EE6-4342-B048-85BDC9FD1C3A}</a:tableStyleId>
              </a:tblPr>
              <a:tblGrid>
                <a:gridCol w="2500858">
                  <a:extLst>
                    <a:ext uri="{9D8B030D-6E8A-4147-A177-3AD203B41FA5}">
                      <a16:colId xmlns:a16="http://schemas.microsoft.com/office/drawing/2014/main" val="20000"/>
                    </a:ext>
                  </a:extLst>
                </a:gridCol>
                <a:gridCol w="1243558">
                  <a:extLst>
                    <a:ext uri="{9D8B030D-6E8A-4147-A177-3AD203B41FA5}">
                      <a16:colId xmlns:a16="http://schemas.microsoft.com/office/drawing/2014/main" val="20001"/>
                    </a:ext>
                  </a:extLst>
                </a:gridCol>
              </a:tblGrid>
              <a:tr h="652839">
                <a:tc>
                  <a:txBody>
                    <a:bodyPr/>
                    <a:lstStyle/>
                    <a:p>
                      <a:r>
                        <a:rPr lang="en-US" sz="2800" dirty="0" err="1" smtClean="0"/>
                        <a:t>Criterium</a:t>
                      </a:r>
                      <a:endParaRPr lang="en-US" sz="2800" dirty="0"/>
                    </a:p>
                  </a:txBody>
                  <a:tcPr/>
                </a:tc>
                <a:tc>
                  <a:txBody>
                    <a:bodyPr/>
                    <a:lstStyle/>
                    <a:p>
                      <a:r>
                        <a:rPr lang="en-US" sz="2800" dirty="0" smtClean="0"/>
                        <a:t>Value</a:t>
                      </a:r>
                      <a:endParaRPr lang="en-US" sz="2800" dirty="0"/>
                    </a:p>
                  </a:txBody>
                  <a:tcPr/>
                </a:tc>
                <a:extLst>
                  <a:ext uri="{0D108BD9-81ED-4DB2-BD59-A6C34878D82A}">
                    <a16:rowId xmlns:a16="http://schemas.microsoft.com/office/drawing/2014/main" val="10000"/>
                  </a:ext>
                </a:extLst>
              </a:tr>
              <a:tr h="652839">
                <a:tc>
                  <a:txBody>
                    <a:bodyPr/>
                    <a:lstStyle/>
                    <a:p>
                      <a:r>
                        <a:rPr lang="en-US" sz="2800" dirty="0" smtClean="0"/>
                        <a:t>Hemophilia A</a:t>
                      </a:r>
                      <a:endParaRPr lang="en-US" sz="2800" dirty="0"/>
                    </a:p>
                  </a:txBody>
                  <a:tcPr/>
                </a:tc>
                <a:tc>
                  <a:txBody>
                    <a:bodyPr/>
                    <a:lstStyle/>
                    <a:p>
                      <a:r>
                        <a:rPr lang="en-US" sz="2800" dirty="0" smtClean="0"/>
                        <a:t>A</a:t>
                      </a:r>
                      <a:endParaRPr lang="en-US" sz="2800" dirty="0"/>
                    </a:p>
                  </a:txBody>
                  <a:tcPr/>
                </a:tc>
                <a:extLst>
                  <a:ext uri="{0D108BD9-81ED-4DB2-BD59-A6C34878D82A}">
                    <a16:rowId xmlns:a16="http://schemas.microsoft.com/office/drawing/2014/main" val="10001"/>
                  </a:ext>
                </a:extLst>
              </a:tr>
              <a:tr h="652839">
                <a:tc>
                  <a:txBody>
                    <a:bodyPr/>
                    <a:lstStyle/>
                    <a:p>
                      <a:r>
                        <a:rPr lang="en-US" sz="2800" dirty="0" smtClean="0"/>
                        <a:t>Severity</a:t>
                      </a:r>
                      <a:endParaRPr lang="en-US" sz="2800" dirty="0"/>
                    </a:p>
                  </a:txBody>
                  <a:tcPr/>
                </a:tc>
                <a:tc>
                  <a:txBody>
                    <a:bodyPr/>
                    <a:lstStyle/>
                    <a:p>
                      <a:r>
                        <a:rPr lang="en-US" sz="2800" dirty="0" smtClean="0"/>
                        <a:t>severe</a:t>
                      </a:r>
                      <a:endParaRPr lang="en-US" sz="2800" dirty="0"/>
                    </a:p>
                  </a:txBody>
                  <a:tcPr/>
                </a:tc>
                <a:extLst>
                  <a:ext uri="{0D108BD9-81ED-4DB2-BD59-A6C34878D82A}">
                    <a16:rowId xmlns:a16="http://schemas.microsoft.com/office/drawing/2014/main" val="10002"/>
                  </a:ext>
                </a:extLst>
              </a:tr>
              <a:tr h="652839">
                <a:tc>
                  <a:txBody>
                    <a:bodyPr/>
                    <a:lstStyle/>
                    <a:p>
                      <a:r>
                        <a:rPr lang="en-US" sz="2800" dirty="0" smtClean="0"/>
                        <a:t>Age</a:t>
                      </a:r>
                      <a:endParaRPr lang="en-US" sz="2800" dirty="0"/>
                    </a:p>
                  </a:txBody>
                  <a:tcPr/>
                </a:tc>
                <a:tc>
                  <a:txBody>
                    <a:bodyPr/>
                    <a:lstStyle/>
                    <a:p>
                      <a:r>
                        <a:rPr lang="en-US" sz="2800" dirty="0" smtClean="0"/>
                        <a:t>&gt;18</a:t>
                      </a:r>
                      <a:endParaRPr lang="en-US" sz="2800" dirty="0"/>
                    </a:p>
                  </a:txBody>
                  <a:tcPr/>
                </a:tc>
                <a:extLst>
                  <a:ext uri="{0D108BD9-81ED-4DB2-BD59-A6C34878D82A}">
                    <a16:rowId xmlns:a16="http://schemas.microsoft.com/office/drawing/2014/main" val="10003"/>
                  </a:ext>
                </a:extLst>
              </a:tr>
              <a:tr h="652839">
                <a:tc>
                  <a:txBody>
                    <a:bodyPr/>
                    <a:lstStyle/>
                    <a:p>
                      <a:r>
                        <a:rPr lang="en-US" sz="2800" dirty="0" smtClean="0"/>
                        <a:t>HJHS</a:t>
                      </a:r>
                      <a:endParaRPr lang="en-US" sz="2800" dirty="0"/>
                    </a:p>
                  </a:txBody>
                  <a:tcPr/>
                </a:tc>
                <a:tc>
                  <a:txBody>
                    <a:bodyPr/>
                    <a:lstStyle/>
                    <a:p>
                      <a:r>
                        <a:rPr lang="en-US" sz="2800" dirty="0" smtClean="0"/>
                        <a:t>&gt;13</a:t>
                      </a:r>
                      <a:endParaRPr lang="en-US" sz="2800" dirty="0"/>
                    </a:p>
                  </a:txBody>
                  <a:tcPr/>
                </a:tc>
                <a:extLst>
                  <a:ext uri="{0D108BD9-81ED-4DB2-BD59-A6C34878D82A}">
                    <a16:rowId xmlns:a16="http://schemas.microsoft.com/office/drawing/2014/main" val="10004"/>
                  </a:ext>
                </a:extLst>
              </a:tr>
              <a:tr h="652839">
                <a:tc>
                  <a:txBody>
                    <a:bodyPr/>
                    <a:lstStyle/>
                    <a:p>
                      <a:r>
                        <a:rPr lang="en-US" sz="2800" dirty="0" smtClean="0"/>
                        <a:t>Bleeds</a:t>
                      </a:r>
                      <a:endParaRPr lang="en-US" sz="2800" dirty="0"/>
                    </a:p>
                  </a:txBody>
                  <a:tcPr/>
                </a:tc>
                <a:tc>
                  <a:txBody>
                    <a:bodyPr/>
                    <a:lstStyle/>
                    <a:p>
                      <a:r>
                        <a:rPr lang="en-US" sz="2800" dirty="0" smtClean="0"/>
                        <a:t>&gt;6</a:t>
                      </a:r>
                      <a:endParaRPr lang="en-US" sz="2800" dirty="0"/>
                    </a:p>
                  </a:txBody>
                  <a:tcPr/>
                </a:tc>
                <a:extLst>
                  <a:ext uri="{0D108BD9-81ED-4DB2-BD59-A6C34878D82A}">
                    <a16:rowId xmlns:a16="http://schemas.microsoft.com/office/drawing/2014/main" val="10005"/>
                  </a:ext>
                </a:extLst>
              </a:tr>
            </a:tbl>
          </a:graphicData>
        </a:graphic>
      </p:graphicFrame>
      <p:sp>
        <p:nvSpPr>
          <p:cNvPr id="6" name="Notched Right Arrow 5"/>
          <p:cNvSpPr/>
          <p:nvPr/>
        </p:nvSpPr>
        <p:spPr>
          <a:xfrm>
            <a:off x="4499992" y="3429000"/>
            <a:ext cx="1224136" cy="864096"/>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048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CBDR-R</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7699138"/>
              </p:ext>
            </p:extLst>
          </p:nvPr>
        </p:nvGraphicFramePr>
        <p:xfrm>
          <a:off x="467544" y="1902531"/>
          <a:ext cx="2818656" cy="3264195"/>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162472">
                  <a:extLst>
                    <a:ext uri="{9D8B030D-6E8A-4147-A177-3AD203B41FA5}">
                      <a16:colId xmlns:a16="http://schemas.microsoft.com/office/drawing/2014/main" val="20001"/>
                    </a:ext>
                  </a:extLst>
                </a:gridCol>
              </a:tblGrid>
              <a:tr h="652839">
                <a:tc>
                  <a:txBody>
                    <a:bodyPr/>
                    <a:lstStyle/>
                    <a:p>
                      <a:pPr algn="ctr"/>
                      <a:r>
                        <a:rPr lang="en-US" dirty="0" smtClean="0"/>
                        <a:t>Patient</a:t>
                      </a:r>
                      <a:endParaRPr lang="en-US" dirty="0"/>
                    </a:p>
                  </a:txBody>
                  <a:tcPr/>
                </a:tc>
                <a:tc>
                  <a:txBody>
                    <a:bodyPr/>
                    <a:lstStyle/>
                    <a:p>
                      <a:pPr algn="ctr"/>
                      <a:r>
                        <a:rPr lang="en-US" dirty="0" smtClean="0"/>
                        <a:t>Eligibility</a:t>
                      </a:r>
                      <a:endParaRPr lang="en-US" dirty="0"/>
                    </a:p>
                  </a:txBody>
                  <a:tcPr/>
                </a:tc>
                <a:extLst>
                  <a:ext uri="{0D108BD9-81ED-4DB2-BD59-A6C34878D82A}">
                    <a16:rowId xmlns:a16="http://schemas.microsoft.com/office/drawing/2014/main" val="10000"/>
                  </a:ext>
                </a:extLst>
              </a:tr>
              <a:tr h="652839">
                <a:tc>
                  <a:txBody>
                    <a:bodyPr/>
                    <a:lstStyle/>
                    <a:p>
                      <a:pPr algn="ctr"/>
                      <a:r>
                        <a:rPr lang="en-US" sz="2800" dirty="0" smtClean="0"/>
                        <a:t>CBDR-01</a:t>
                      </a:r>
                      <a:endParaRPr lang="en-US" sz="2800" dirty="0"/>
                    </a:p>
                  </a:txBody>
                  <a:tcPr/>
                </a:tc>
                <a:tc>
                  <a:txBody>
                    <a:bodyPr/>
                    <a:lstStyle/>
                    <a:p>
                      <a:pPr algn="ctr"/>
                      <a:r>
                        <a:rPr lang="en-US" sz="2800" dirty="0" smtClean="0"/>
                        <a:t>Y</a:t>
                      </a:r>
                      <a:endParaRPr lang="en-US" sz="2800" dirty="0"/>
                    </a:p>
                  </a:txBody>
                  <a:tcPr/>
                </a:tc>
                <a:extLst>
                  <a:ext uri="{0D108BD9-81ED-4DB2-BD59-A6C34878D82A}">
                    <a16:rowId xmlns:a16="http://schemas.microsoft.com/office/drawing/2014/main" val="10001"/>
                  </a:ext>
                </a:extLst>
              </a:tr>
              <a:tr h="652839">
                <a:tc>
                  <a:txBody>
                    <a:bodyPr/>
                    <a:lstStyle/>
                    <a:p>
                      <a:pPr algn="ctr"/>
                      <a:r>
                        <a:rPr lang="en-US" sz="2800" dirty="0" smtClean="0"/>
                        <a:t>CBDR-02</a:t>
                      </a:r>
                      <a:endParaRPr lang="en-US" sz="2800" dirty="0"/>
                    </a:p>
                  </a:txBody>
                  <a:tcPr/>
                </a:tc>
                <a:tc>
                  <a:txBody>
                    <a:bodyPr/>
                    <a:lstStyle/>
                    <a:p>
                      <a:pPr algn="ctr"/>
                      <a:r>
                        <a:rPr lang="en-US" sz="2800" dirty="0" smtClean="0"/>
                        <a:t>Y</a:t>
                      </a:r>
                      <a:endParaRPr lang="en-US" sz="2800" dirty="0"/>
                    </a:p>
                  </a:txBody>
                  <a:tcPr/>
                </a:tc>
                <a:extLst>
                  <a:ext uri="{0D108BD9-81ED-4DB2-BD59-A6C34878D82A}">
                    <a16:rowId xmlns:a16="http://schemas.microsoft.com/office/drawing/2014/main" val="10002"/>
                  </a:ext>
                </a:extLst>
              </a:tr>
              <a:tr h="652839">
                <a:tc>
                  <a:txBody>
                    <a:bodyPr/>
                    <a:lstStyle/>
                    <a:p>
                      <a:pPr algn="ctr"/>
                      <a:r>
                        <a:rPr lang="en-US" sz="2800" dirty="0" smtClean="0"/>
                        <a:t>CBDR-05</a:t>
                      </a:r>
                      <a:endParaRPr lang="en-US" sz="2800" dirty="0"/>
                    </a:p>
                  </a:txBody>
                  <a:tcPr/>
                </a:tc>
                <a:tc>
                  <a:txBody>
                    <a:bodyPr/>
                    <a:lstStyle/>
                    <a:p>
                      <a:pPr algn="ctr"/>
                      <a:r>
                        <a:rPr lang="en-US" sz="2800" dirty="0" smtClean="0"/>
                        <a:t>Y</a:t>
                      </a:r>
                      <a:endParaRPr lang="en-US" sz="2800" dirty="0"/>
                    </a:p>
                  </a:txBody>
                  <a:tcPr/>
                </a:tc>
                <a:extLst>
                  <a:ext uri="{0D108BD9-81ED-4DB2-BD59-A6C34878D82A}">
                    <a16:rowId xmlns:a16="http://schemas.microsoft.com/office/drawing/2014/main" val="10003"/>
                  </a:ext>
                </a:extLst>
              </a:tr>
              <a:tr h="652839">
                <a:tc>
                  <a:txBody>
                    <a:bodyPr/>
                    <a:lstStyle/>
                    <a:p>
                      <a:pPr algn="ctr"/>
                      <a:r>
                        <a:rPr lang="en-US" sz="2800" dirty="0" smtClean="0"/>
                        <a:t>CBDR-18</a:t>
                      </a:r>
                      <a:endParaRPr lang="en-US" sz="2800" dirty="0"/>
                    </a:p>
                  </a:txBody>
                  <a:tcPr/>
                </a:tc>
                <a:tc>
                  <a:txBody>
                    <a:bodyPr/>
                    <a:lstStyle/>
                    <a:p>
                      <a:pPr algn="ctr"/>
                      <a:r>
                        <a:rPr lang="en-US" sz="2800" dirty="0" smtClean="0"/>
                        <a:t>Y</a:t>
                      </a:r>
                      <a:endParaRPr lang="en-US" sz="2800" dirty="0"/>
                    </a:p>
                  </a:txBody>
                  <a:tcPr/>
                </a:tc>
                <a:extLst>
                  <a:ext uri="{0D108BD9-81ED-4DB2-BD59-A6C34878D82A}">
                    <a16:rowId xmlns:a16="http://schemas.microsoft.com/office/drawing/2014/main" val="10004"/>
                  </a:ext>
                </a:extLst>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59133021"/>
              </p:ext>
            </p:extLst>
          </p:nvPr>
        </p:nvGraphicFramePr>
        <p:xfrm>
          <a:off x="5346467" y="1902530"/>
          <a:ext cx="3240360" cy="3264195"/>
        </p:xfrm>
        <a:graphic>
          <a:graphicData uri="http://schemas.openxmlformats.org/drawingml/2006/table">
            <a:tbl>
              <a:tblPr firstRow="1" bandRow="1">
                <a:tableStyleId>{5C22544A-7EE6-4342-B048-85BDC9FD1C3A}</a:tableStyleId>
              </a:tblPr>
              <a:tblGrid>
                <a:gridCol w="1991711">
                  <a:extLst>
                    <a:ext uri="{9D8B030D-6E8A-4147-A177-3AD203B41FA5}">
                      <a16:colId xmlns:a16="http://schemas.microsoft.com/office/drawing/2014/main" val="20000"/>
                    </a:ext>
                  </a:extLst>
                </a:gridCol>
                <a:gridCol w="1248649">
                  <a:extLst>
                    <a:ext uri="{9D8B030D-6E8A-4147-A177-3AD203B41FA5}">
                      <a16:colId xmlns:a16="http://schemas.microsoft.com/office/drawing/2014/main" val="20001"/>
                    </a:ext>
                  </a:extLst>
                </a:gridCol>
              </a:tblGrid>
              <a:tr h="652839">
                <a:tc>
                  <a:txBody>
                    <a:bodyPr/>
                    <a:lstStyle/>
                    <a:p>
                      <a:pPr algn="ctr"/>
                      <a:r>
                        <a:rPr lang="en-US" dirty="0" smtClean="0"/>
                        <a:t>Patient</a:t>
                      </a:r>
                      <a:endParaRPr lang="en-US" dirty="0"/>
                    </a:p>
                  </a:txBody>
                  <a:tcPr/>
                </a:tc>
                <a:tc>
                  <a:txBody>
                    <a:bodyPr/>
                    <a:lstStyle/>
                    <a:p>
                      <a:pPr algn="ctr"/>
                      <a:r>
                        <a:rPr lang="en-US" dirty="0" smtClean="0"/>
                        <a:t>Enrolled</a:t>
                      </a:r>
                      <a:endParaRPr lang="en-US" dirty="0"/>
                    </a:p>
                  </a:txBody>
                  <a:tcPr/>
                </a:tc>
                <a:extLst>
                  <a:ext uri="{0D108BD9-81ED-4DB2-BD59-A6C34878D82A}">
                    <a16:rowId xmlns:a16="http://schemas.microsoft.com/office/drawing/2014/main" val="10000"/>
                  </a:ext>
                </a:extLst>
              </a:tr>
              <a:tr h="652839">
                <a:tc>
                  <a:txBody>
                    <a:bodyPr/>
                    <a:lstStyle/>
                    <a:p>
                      <a:pPr algn="ctr"/>
                      <a:r>
                        <a:rPr lang="en-US" sz="2800" dirty="0" smtClean="0"/>
                        <a:t>CBDR-01</a:t>
                      </a:r>
                      <a:endParaRPr lang="en-US" sz="2800" dirty="0"/>
                    </a:p>
                  </a:txBody>
                  <a:tcPr/>
                </a:tc>
                <a:tc>
                  <a:txBody>
                    <a:bodyPr/>
                    <a:lstStyle/>
                    <a:p>
                      <a:pPr algn="ctr"/>
                      <a:r>
                        <a:rPr lang="en-US" sz="2800" dirty="0" smtClean="0"/>
                        <a:t>Y</a:t>
                      </a:r>
                      <a:endParaRPr lang="en-US" sz="2800" dirty="0"/>
                    </a:p>
                  </a:txBody>
                  <a:tcPr/>
                </a:tc>
                <a:extLst>
                  <a:ext uri="{0D108BD9-81ED-4DB2-BD59-A6C34878D82A}">
                    <a16:rowId xmlns:a16="http://schemas.microsoft.com/office/drawing/2014/main" val="10001"/>
                  </a:ext>
                </a:extLst>
              </a:tr>
              <a:tr h="652839">
                <a:tc>
                  <a:txBody>
                    <a:bodyPr/>
                    <a:lstStyle/>
                    <a:p>
                      <a:pPr algn="ctr"/>
                      <a:r>
                        <a:rPr lang="en-US" sz="2800" dirty="0" smtClean="0"/>
                        <a:t>CBDR-02</a:t>
                      </a:r>
                      <a:endParaRPr lang="en-US" sz="2800" dirty="0"/>
                    </a:p>
                  </a:txBody>
                  <a:tcPr/>
                </a:tc>
                <a:tc>
                  <a:txBody>
                    <a:bodyPr/>
                    <a:lstStyle/>
                    <a:p>
                      <a:pPr algn="ctr"/>
                      <a:r>
                        <a:rPr lang="en-US" sz="2800" dirty="0" smtClean="0"/>
                        <a:t>Y</a:t>
                      </a:r>
                      <a:endParaRPr lang="en-US" sz="2800" dirty="0"/>
                    </a:p>
                  </a:txBody>
                  <a:tcPr/>
                </a:tc>
                <a:extLst>
                  <a:ext uri="{0D108BD9-81ED-4DB2-BD59-A6C34878D82A}">
                    <a16:rowId xmlns:a16="http://schemas.microsoft.com/office/drawing/2014/main" val="10002"/>
                  </a:ext>
                </a:extLst>
              </a:tr>
              <a:tr h="652839">
                <a:tc>
                  <a:txBody>
                    <a:bodyPr/>
                    <a:lstStyle/>
                    <a:p>
                      <a:pPr algn="ctr"/>
                      <a:r>
                        <a:rPr lang="en-US" sz="2800" dirty="0" smtClean="0"/>
                        <a:t>CBDR-05</a:t>
                      </a:r>
                      <a:endParaRPr lang="en-US" sz="2800" dirty="0"/>
                    </a:p>
                  </a:txBody>
                  <a:tcPr/>
                </a:tc>
                <a:tc>
                  <a:txBody>
                    <a:bodyPr/>
                    <a:lstStyle/>
                    <a:p>
                      <a:pPr algn="ctr"/>
                      <a:r>
                        <a:rPr lang="en-US" sz="2800" dirty="0" smtClean="0"/>
                        <a:t>N</a:t>
                      </a:r>
                      <a:endParaRPr lang="en-US" sz="2800" dirty="0"/>
                    </a:p>
                  </a:txBody>
                  <a:tcPr/>
                </a:tc>
                <a:extLst>
                  <a:ext uri="{0D108BD9-81ED-4DB2-BD59-A6C34878D82A}">
                    <a16:rowId xmlns:a16="http://schemas.microsoft.com/office/drawing/2014/main" val="10003"/>
                  </a:ext>
                </a:extLst>
              </a:tr>
              <a:tr h="652839">
                <a:tc>
                  <a:txBody>
                    <a:bodyPr/>
                    <a:lstStyle/>
                    <a:p>
                      <a:pPr algn="ctr"/>
                      <a:r>
                        <a:rPr lang="en-US" sz="2800" dirty="0" smtClean="0"/>
                        <a:t>CBDR-18</a:t>
                      </a:r>
                      <a:endParaRPr lang="en-US" sz="2800" dirty="0"/>
                    </a:p>
                  </a:txBody>
                  <a:tcPr/>
                </a:tc>
                <a:tc>
                  <a:txBody>
                    <a:bodyPr/>
                    <a:lstStyle/>
                    <a:p>
                      <a:pPr algn="ctr"/>
                      <a:r>
                        <a:rPr lang="en-US" sz="2800" dirty="0" smtClean="0"/>
                        <a:t>Y</a:t>
                      </a:r>
                      <a:endParaRPr lang="en-US" sz="2800" dirty="0"/>
                    </a:p>
                  </a:txBody>
                  <a:tcPr/>
                </a:tc>
                <a:extLst>
                  <a:ext uri="{0D108BD9-81ED-4DB2-BD59-A6C34878D82A}">
                    <a16:rowId xmlns:a16="http://schemas.microsoft.com/office/drawing/2014/main" val="10004"/>
                  </a:ext>
                </a:extLst>
              </a:tr>
            </a:tbl>
          </a:graphicData>
        </a:graphic>
      </p:graphicFrame>
      <p:sp>
        <p:nvSpPr>
          <p:cNvPr id="9" name="Notched Right Arrow 8"/>
          <p:cNvSpPr/>
          <p:nvPr/>
        </p:nvSpPr>
        <p:spPr>
          <a:xfrm>
            <a:off x="3635896" y="3102579"/>
            <a:ext cx="1224136" cy="864096"/>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068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CBDR-R</a:t>
            </a:r>
            <a:endParaRPr lang="en-US" dirty="0"/>
          </a:p>
        </p:txBody>
      </p:sp>
      <p:sp>
        <p:nvSpPr>
          <p:cNvPr id="4" name="Oval 3"/>
          <p:cNvSpPr/>
          <p:nvPr/>
        </p:nvSpPr>
        <p:spPr>
          <a:xfrm>
            <a:off x="827584" y="1700808"/>
            <a:ext cx="7560840" cy="4032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35696" y="2420888"/>
            <a:ext cx="2304256" cy="2592288"/>
          </a:xfrm>
          <a:prstGeom prst="rect">
            <a:avLst/>
          </a:prstGeom>
          <a:solidFill>
            <a:schemeClr val="accent3">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CBDR</a:t>
            </a:r>
            <a:endParaRPr lang="en-US" sz="4800" b="1" dirty="0">
              <a:solidFill>
                <a:schemeClr val="tx1"/>
              </a:solidFill>
            </a:endParaRPr>
          </a:p>
        </p:txBody>
      </p:sp>
      <p:sp>
        <p:nvSpPr>
          <p:cNvPr id="6" name="Rectangle 5"/>
          <p:cNvSpPr/>
          <p:nvPr/>
        </p:nvSpPr>
        <p:spPr>
          <a:xfrm>
            <a:off x="5004048" y="2420888"/>
            <a:ext cx="2304256" cy="2592288"/>
          </a:xfrm>
          <a:prstGeom prst="rect">
            <a:avLst/>
          </a:prstGeom>
          <a:solidFill>
            <a:schemeClr val="accent3">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Ad-hoc</a:t>
            </a:r>
          </a:p>
          <a:p>
            <a:pPr algn="ctr"/>
            <a:r>
              <a:rPr lang="en-US" sz="4800" b="1" dirty="0" smtClean="0">
                <a:solidFill>
                  <a:schemeClr val="tx1"/>
                </a:solidFill>
              </a:rPr>
              <a:t>data</a:t>
            </a:r>
            <a:endParaRPr lang="en-US" sz="4800" b="1" dirty="0">
              <a:solidFill>
                <a:schemeClr val="tx1"/>
              </a:solidFill>
            </a:endParaRPr>
          </a:p>
        </p:txBody>
      </p:sp>
      <p:sp>
        <p:nvSpPr>
          <p:cNvPr id="7" name="Left-Right Arrow 6"/>
          <p:cNvSpPr/>
          <p:nvPr/>
        </p:nvSpPr>
        <p:spPr>
          <a:xfrm>
            <a:off x="4201439" y="3465004"/>
            <a:ext cx="792088" cy="504056"/>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932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CBDR-R </a:t>
            </a:r>
            <a:r>
              <a:rPr lang="en-US" dirty="0" smtClean="0"/>
              <a:t>Upcoming </a:t>
            </a:r>
            <a:r>
              <a:rPr lang="en-US" dirty="0"/>
              <a:t>S</a:t>
            </a:r>
            <a:r>
              <a:rPr lang="en-US" dirty="0" smtClean="0"/>
              <a:t>tudies</a:t>
            </a:r>
            <a:endParaRPr lang="en-US" dirty="0"/>
          </a:p>
        </p:txBody>
      </p:sp>
      <p:sp>
        <p:nvSpPr>
          <p:cNvPr id="3" name="Content Placeholder 2"/>
          <p:cNvSpPr>
            <a:spLocks noGrp="1"/>
          </p:cNvSpPr>
          <p:nvPr>
            <p:ph idx="1"/>
          </p:nvPr>
        </p:nvSpPr>
        <p:spPr/>
        <p:txBody>
          <a:bodyPr/>
          <a:lstStyle/>
          <a:p>
            <a:r>
              <a:rPr lang="en-US" dirty="0"/>
              <a:t>Currently running </a:t>
            </a:r>
            <a:r>
              <a:rPr lang="en-US" dirty="0" smtClean="0"/>
              <a:t>CHIC</a:t>
            </a:r>
          </a:p>
          <a:p>
            <a:r>
              <a:rPr lang="en-US" dirty="0" smtClean="0"/>
              <a:t>CHIMPS (Dr</a:t>
            </a:r>
            <a:r>
              <a:rPr lang="en-US" dirty="0"/>
              <a:t>. </a:t>
            </a:r>
            <a:r>
              <a:rPr lang="en-US" dirty="0" err="1"/>
              <a:t>Moorehead</a:t>
            </a:r>
            <a:r>
              <a:rPr lang="en-US" dirty="0"/>
              <a:t>)</a:t>
            </a:r>
          </a:p>
          <a:p>
            <a:r>
              <a:rPr lang="en-US" dirty="0"/>
              <a:t>ECHO (Bayer)</a:t>
            </a:r>
          </a:p>
          <a:p>
            <a:r>
              <a:rPr lang="en-US" dirty="0"/>
              <a:t>Hemophilia burden of illness (Roche)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494506"/>
            <a:ext cx="8562280" cy="2575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3481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normAutofit fontScale="77500" lnSpcReduction="20000"/>
          </a:bodyPr>
          <a:lstStyle/>
          <a:p>
            <a:r>
              <a:rPr lang="en-US" dirty="0"/>
              <a:t>CBDR project</a:t>
            </a:r>
            <a:r>
              <a:rPr lang="en-CA" dirty="0"/>
              <a:t> status</a:t>
            </a:r>
          </a:p>
          <a:p>
            <a:pPr lvl="1"/>
            <a:r>
              <a:rPr lang="en-CA" dirty="0"/>
              <a:t>Centers</a:t>
            </a:r>
          </a:p>
          <a:p>
            <a:pPr lvl="1"/>
            <a:r>
              <a:rPr lang="en-CA" dirty="0"/>
              <a:t>Patients</a:t>
            </a:r>
          </a:p>
          <a:p>
            <a:pPr lvl="1"/>
            <a:r>
              <a:rPr lang="en-CA" dirty="0" err="1"/>
              <a:t>MyCBDR</a:t>
            </a:r>
            <a:endParaRPr lang="en-CA" dirty="0"/>
          </a:p>
          <a:p>
            <a:r>
              <a:rPr lang="en-CA" dirty="0"/>
              <a:t>Governance</a:t>
            </a:r>
          </a:p>
          <a:p>
            <a:r>
              <a:rPr lang="en-CA" dirty="0"/>
              <a:t>Data and reporting</a:t>
            </a:r>
          </a:p>
          <a:p>
            <a:pPr lvl="1"/>
            <a:r>
              <a:rPr lang="en-CA" dirty="0"/>
              <a:t>Third party reporting</a:t>
            </a:r>
          </a:p>
          <a:p>
            <a:pPr lvl="1"/>
            <a:r>
              <a:rPr lang="en-CA" dirty="0"/>
              <a:t>National registry level data reporting</a:t>
            </a:r>
          </a:p>
          <a:p>
            <a:r>
              <a:rPr lang="en-US" dirty="0"/>
              <a:t>CBDR-R</a:t>
            </a:r>
          </a:p>
          <a:p>
            <a:r>
              <a:rPr lang="en-US" b="1" dirty="0">
                <a:solidFill>
                  <a:srgbClr val="FF0000"/>
                </a:solidFill>
              </a:rPr>
              <a:t>Technical roadmap</a:t>
            </a:r>
          </a:p>
          <a:p>
            <a:pPr marL="0" indent="0">
              <a:buNone/>
            </a:pPr>
            <a:r>
              <a:rPr lang="en-US" dirty="0"/>
              <a:t>		</a:t>
            </a:r>
            <a:endParaRPr lang="en-CA" dirty="0"/>
          </a:p>
        </p:txBody>
      </p:sp>
    </p:spTree>
    <p:extLst>
      <p:ext uri="{BB962C8B-B14F-4D97-AF65-F5344CB8AC3E}">
        <p14:creationId xmlns:p14="http://schemas.microsoft.com/office/powerpoint/2010/main" val="1714324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Roadmap</a:t>
            </a:r>
          </a:p>
        </p:txBody>
      </p:sp>
      <p:sp>
        <p:nvSpPr>
          <p:cNvPr id="3" name="Content Placeholder 2"/>
          <p:cNvSpPr>
            <a:spLocks noGrp="1"/>
          </p:cNvSpPr>
          <p:nvPr>
            <p:ph idx="1"/>
          </p:nvPr>
        </p:nvSpPr>
        <p:spPr/>
        <p:txBody>
          <a:bodyPr/>
          <a:lstStyle/>
          <a:p>
            <a:r>
              <a:rPr lang="en-US" dirty="0"/>
              <a:t>Genetics – directly by Kingston </a:t>
            </a:r>
            <a:r>
              <a:rPr lang="en-US" dirty="0" smtClean="0"/>
              <a:t>lab (to </a:t>
            </a:r>
            <a:r>
              <a:rPr lang="en-US" dirty="0"/>
              <a:t>be piloted)</a:t>
            </a:r>
          </a:p>
          <a:p>
            <a:r>
              <a:rPr lang="en-US" dirty="0"/>
              <a:t>WAPPS PK integration (planning stage)</a:t>
            </a:r>
          </a:p>
          <a:p>
            <a:r>
              <a:rPr lang="en-US" dirty="0"/>
              <a:t>CHESS reports integration </a:t>
            </a:r>
            <a:r>
              <a:rPr lang="en-US" dirty="0" smtClean="0"/>
              <a:t>(planning </a:t>
            </a:r>
            <a:r>
              <a:rPr lang="en-US" dirty="0"/>
              <a:t>stage)</a:t>
            </a:r>
          </a:p>
          <a:p>
            <a:endParaRPr lang="en-US" dirty="0"/>
          </a:p>
        </p:txBody>
      </p:sp>
      <p:pic>
        <p:nvPicPr>
          <p:cNvPr id="1028"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755576" y="3861048"/>
            <a:ext cx="3600399" cy="21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04048" y="3801580"/>
            <a:ext cx="3312368" cy="227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750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33167" cy="6858000"/>
          </a:xfrm>
        </p:spPr>
      </p:pic>
      <p:sp>
        <p:nvSpPr>
          <p:cNvPr id="2" name="Title 1"/>
          <p:cNvSpPr>
            <a:spLocks noGrp="1"/>
          </p:cNvSpPr>
          <p:nvPr>
            <p:ph type="title"/>
          </p:nvPr>
        </p:nvSpPr>
        <p:spPr>
          <a:xfrm>
            <a:off x="539552" y="1628800"/>
            <a:ext cx="8229600" cy="1143000"/>
          </a:xfrm>
        </p:spPr>
        <p:txBody>
          <a:bodyPr/>
          <a:lstStyle/>
          <a:p>
            <a:r>
              <a:rPr lang="en-CA" b="1" dirty="0"/>
              <a:t>Thank </a:t>
            </a:r>
            <a:r>
              <a:rPr lang="en-CA" b="1" dirty="0" smtClean="0"/>
              <a:t>you!</a:t>
            </a:r>
            <a:endParaRPr lang="en-CA" b="1" dirty="0"/>
          </a:p>
        </p:txBody>
      </p:sp>
    </p:spTree>
    <p:extLst>
      <p:ext uri="{BB962C8B-B14F-4D97-AF65-F5344CB8AC3E}">
        <p14:creationId xmlns:p14="http://schemas.microsoft.com/office/powerpoint/2010/main" val="203309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79731" y="2276872"/>
            <a:ext cx="8483600" cy="2976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683568" y="548680"/>
            <a:ext cx="8074058" cy="1207269"/>
          </a:xfrm>
        </p:spPr>
        <p:txBody>
          <a:bodyPr vert="horz" lIns="91440" tIns="45720" rIns="91440" bIns="45720" rtlCol="0" anchor="b">
            <a:normAutofit/>
          </a:bodyPr>
          <a:lstStyle/>
          <a:p>
            <a:pPr>
              <a:lnSpc>
                <a:spcPct val="90000"/>
              </a:lnSpc>
            </a:pPr>
            <a:r>
              <a:rPr lang="en-US" sz="6000" dirty="0"/>
              <a:t>Time Line -Now</a:t>
            </a:r>
          </a:p>
        </p:txBody>
      </p:sp>
    </p:spTree>
    <p:extLst>
      <p:ext uri="{BB962C8B-B14F-4D97-AF65-F5344CB8AC3E}">
        <p14:creationId xmlns:p14="http://schemas.microsoft.com/office/powerpoint/2010/main" val="145466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60648"/>
            <a:ext cx="3960440" cy="1095375"/>
          </a:xfrm>
        </p:spPr>
        <p:txBody>
          <a:bodyPr>
            <a:normAutofit fontScale="90000"/>
          </a:bodyPr>
          <a:lstStyle/>
          <a:p>
            <a:r>
              <a:rPr lang="en-CA" dirty="0"/>
              <a:t>Center </a:t>
            </a:r>
            <a:r>
              <a:rPr lang="en-CA" dirty="0" smtClean="0"/>
              <a:t>Progress </a:t>
            </a:r>
            <a:r>
              <a:rPr lang="en-CA" dirty="0"/>
              <a:t>– April 2016 vs </a:t>
            </a:r>
            <a:r>
              <a:rPr lang="en-CA" dirty="0" smtClean="0"/>
              <a:t>May 2017</a:t>
            </a:r>
            <a:endParaRPr lang="en-US" dirty="0"/>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AC869A78-AC48-4F1F-8A8F-120C97E1C9BD}"/>
              </a:ext>
            </a:extLst>
          </p:cNvPr>
          <p:cNvGraphicFramePr>
            <a:graphicFrameLocks/>
          </p:cNvGraphicFramePr>
          <p:nvPr>
            <p:extLst/>
          </p:nvPr>
        </p:nvGraphicFramePr>
        <p:xfrm>
          <a:off x="-6246" y="1600200"/>
          <a:ext cx="9150246" cy="5257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3028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Patient and </a:t>
            </a:r>
            <a:r>
              <a:rPr lang="en-CA" dirty="0" smtClean="0"/>
              <a:t>User </a:t>
            </a:r>
            <a:r>
              <a:rPr lang="en-CA" dirty="0"/>
              <a:t>S</a:t>
            </a:r>
            <a:r>
              <a:rPr lang="en-CA" dirty="0" smtClean="0"/>
              <a:t>tatistics</a:t>
            </a:r>
            <a:endParaRPr lang="en-US" dirty="0"/>
          </a:p>
        </p:txBody>
      </p:sp>
      <p:sp>
        <p:nvSpPr>
          <p:cNvPr id="3" name="Content Placeholder 2"/>
          <p:cNvSpPr>
            <a:spLocks noGrp="1"/>
          </p:cNvSpPr>
          <p:nvPr>
            <p:ph idx="1"/>
          </p:nvPr>
        </p:nvSpPr>
        <p:spPr/>
        <p:txBody>
          <a:bodyPr/>
          <a:lstStyle/>
          <a:p>
            <a:r>
              <a:rPr lang="en-CA" dirty="0"/>
              <a:t>CBDR</a:t>
            </a:r>
          </a:p>
          <a:p>
            <a:pPr lvl="1"/>
            <a:r>
              <a:rPr lang="en-CA" dirty="0"/>
              <a:t>3731 patients registered</a:t>
            </a:r>
          </a:p>
          <a:p>
            <a:pPr lvl="2"/>
            <a:r>
              <a:rPr lang="en-CA" dirty="0" smtClean="0"/>
              <a:t>Sick Kids </a:t>
            </a:r>
            <a:r>
              <a:rPr lang="en-CA" dirty="0"/>
              <a:t>and Quebec still to register about 2000 pts.</a:t>
            </a:r>
          </a:p>
          <a:p>
            <a:pPr lvl="1"/>
            <a:r>
              <a:rPr lang="en-CA" dirty="0"/>
              <a:t>1294 patients consented </a:t>
            </a:r>
          </a:p>
          <a:p>
            <a:pPr lvl="1"/>
            <a:r>
              <a:rPr lang="en-CA" dirty="0"/>
              <a:t>752 </a:t>
            </a:r>
            <a:r>
              <a:rPr lang="en-CA" dirty="0" smtClean="0"/>
              <a:t>MyCBDR</a:t>
            </a:r>
            <a:endParaRPr lang="en-CA" dirty="0"/>
          </a:p>
          <a:p>
            <a:pPr lvl="1"/>
            <a:r>
              <a:rPr lang="en-CA" dirty="0"/>
              <a:t>90 clinical users</a:t>
            </a:r>
          </a:p>
          <a:p>
            <a:pPr lvl="1"/>
            <a:endParaRPr lang="en-CA" dirty="0"/>
          </a:p>
        </p:txBody>
      </p:sp>
    </p:spTree>
    <p:extLst>
      <p:ext uri="{BB962C8B-B14F-4D97-AF65-F5344CB8AC3E}">
        <p14:creationId xmlns:p14="http://schemas.microsoft.com/office/powerpoint/2010/main" val="107594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in</a:t>
            </a:r>
            <a:endParaRPr lang="en-US" dirty="0"/>
          </a:p>
        </p:txBody>
      </p:sp>
      <p:graphicFrame>
        <p:nvGraphicFramePr>
          <p:cNvPr id="5" name="Content Placeholder 4"/>
          <p:cNvGraphicFramePr>
            <a:graphicFrameLocks noGrp="1"/>
          </p:cNvGraphicFramePr>
          <p:nvPr>
            <p:ph idx="1"/>
            <p:extLst/>
          </p:nvPr>
        </p:nvGraphicFramePr>
        <p:xfrm>
          <a:off x="457200" y="1600200"/>
          <a:ext cx="8363272" cy="4421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361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User logs </a:t>
            </a:r>
            <a:r>
              <a:rPr lang="en-CA" dirty="0"/>
              <a:t>in trend </a:t>
            </a:r>
            <a:endParaRPr lang="en-US" dirty="0"/>
          </a:p>
        </p:txBody>
      </p:sp>
      <p:pic>
        <p:nvPicPr>
          <p:cNvPr id="6" name="Content Placeholder 5"/>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2890" r="38894"/>
          <a:stretch/>
        </p:blipFill>
        <p:spPr>
          <a:xfrm>
            <a:off x="251521" y="1634929"/>
            <a:ext cx="4309402" cy="4100338"/>
          </a:xfrm>
          <a:prstGeom prst="rect">
            <a:avLst/>
          </a:prstGeom>
          <a:ln/>
        </p:spPr>
        <p:style>
          <a:lnRef idx="2">
            <a:schemeClr val="dk1"/>
          </a:lnRef>
          <a:fillRef idx="1">
            <a:schemeClr val="lt1"/>
          </a:fillRef>
          <a:effectRef idx="0">
            <a:schemeClr val="dk1"/>
          </a:effectRef>
          <a:fontRef idx="minor">
            <a:schemeClr val="dk1"/>
          </a:fontRef>
        </p:style>
      </p:pic>
      <p:pic>
        <p:nvPicPr>
          <p:cNvPr id="5" name="Content Placeholder 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62378" t="515" r="-2"/>
          <a:stretch/>
        </p:blipFill>
        <p:spPr>
          <a:xfrm>
            <a:off x="3563888" y="1628800"/>
            <a:ext cx="3362597" cy="4106467"/>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000493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DR ver4" id="{56C1168E-5DC4-2944-8CFB-29E5EE934460}" vid="{68BE9852-C804-6543-8950-78D3DBDE01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CBDR ppt</Template>
  <TotalTime>1848</TotalTime>
  <Words>1237</Words>
  <Application>Microsoft Office PowerPoint</Application>
  <PresentationFormat>On-screen Show (4:3)</PresentationFormat>
  <Paragraphs>301</Paragraphs>
  <Slides>47</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Mangal</vt:lpstr>
      <vt:lpstr>Wingdings</vt:lpstr>
      <vt:lpstr>Office Theme</vt:lpstr>
      <vt:lpstr>CBDR Report Rendezvous ‘17 , Toronto</vt:lpstr>
      <vt:lpstr>Objective</vt:lpstr>
      <vt:lpstr>Objective</vt:lpstr>
      <vt:lpstr>Timeline April 2016</vt:lpstr>
      <vt:lpstr>Time Line -Now</vt:lpstr>
      <vt:lpstr>Center Progress – April 2016 vs May 2017</vt:lpstr>
      <vt:lpstr>Patient and User Statistics</vt:lpstr>
      <vt:lpstr>Log in</vt:lpstr>
      <vt:lpstr>User logs in trend </vt:lpstr>
      <vt:lpstr>MyCBDR/CBDR V3.5 – French app</vt:lpstr>
      <vt:lpstr>CBDR Version 3.4</vt:lpstr>
      <vt:lpstr>CBDR V 3.4</vt:lpstr>
      <vt:lpstr>Promotional Materials by CHS</vt:lpstr>
      <vt:lpstr>Bilingual Help Desk</vt:lpstr>
      <vt:lpstr>Objective</vt:lpstr>
      <vt:lpstr>Three levels of CBDR governance</vt:lpstr>
      <vt:lpstr>CBDR Governance Map</vt:lpstr>
      <vt:lpstr>Key Activities</vt:lpstr>
      <vt:lpstr>CBDR-Stakeholder Advisory Group</vt:lpstr>
      <vt:lpstr>Objective</vt:lpstr>
      <vt:lpstr>Data - Variety</vt:lpstr>
      <vt:lpstr>Data Volume by Source</vt:lpstr>
      <vt:lpstr>Data Velocity and  Volume</vt:lpstr>
      <vt:lpstr>Fifth V - Value</vt:lpstr>
      <vt:lpstr>Duplicate Patient Merge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Third Party Data Requests</vt:lpstr>
      <vt:lpstr>PowerPoint Presentation</vt:lpstr>
      <vt:lpstr>Third Party Data Access</vt:lpstr>
      <vt:lpstr>Data Requests</vt:lpstr>
      <vt:lpstr>Harmonizing Registry Data</vt:lpstr>
      <vt:lpstr>CBDR vs CHR for Hem and vWD</vt:lpstr>
      <vt:lpstr>Objective</vt:lpstr>
      <vt:lpstr>CBDR-R</vt:lpstr>
      <vt:lpstr>CBDR-R</vt:lpstr>
      <vt:lpstr>CBDR-R</vt:lpstr>
      <vt:lpstr>CBDR-R Upcoming Studies</vt:lpstr>
      <vt:lpstr>Objective</vt:lpstr>
      <vt:lpstr>Technical Roadmap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CBDR Report R, April 30, 2016, Vancouver</dc:title>
  <dc:creator>Arun Keepanasseril</dc:creator>
  <cp:lastModifiedBy>dawn</cp:lastModifiedBy>
  <cp:revision>80</cp:revision>
  <dcterms:created xsi:type="dcterms:W3CDTF">2017-05-18T21:24:24Z</dcterms:created>
  <dcterms:modified xsi:type="dcterms:W3CDTF">2017-07-06T14:54:30Z</dcterms:modified>
</cp:coreProperties>
</file>