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28"/>
  </p:notesMasterIdLst>
  <p:sldIdLst>
    <p:sldId id="256"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1" r:id="rId19"/>
    <p:sldId id="282" r:id="rId20"/>
    <p:sldId id="274" r:id="rId21"/>
    <p:sldId id="275" r:id="rId22"/>
    <p:sldId id="276" r:id="rId23"/>
    <p:sldId id="277" r:id="rId24"/>
    <p:sldId id="278" r:id="rId25"/>
    <p:sldId id="279"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09"/>
    <p:restoredTop sz="94671"/>
  </p:normalViewPr>
  <p:slideViewPr>
    <p:cSldViewPr snapToGrid="0" snapToObjects="1">
      <p:cViewPr varScale="1">
        <p:scale>
          <a:sx n="109" d="100"/>
          <a:sy n="109" d="100"/>
        </p:scale>
        <p:origin x="2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7.7907674735102503E-2"/>
          <c:y val="0.101390391408546"/>
          <c:w val="0.88129763293477204"/>
          <c:h val="0.64177550916257697"/>
        </c:manualLayout>
      </c:layout>
      <c:scatterChart>
        <c:scatterStyle val="lineMarker"/>
        <c:varyColors val="0"/>
        <c:ser>
          <c:idx val="0"/>
          <c:order val="0"/>
          <c:tx>
            <c:strRef>
              <c:f>Sheet1!$B$1</c:f>
              <c:strCache>
                <c:ptCount val="1"/>
                <c:pt idx="0">
                  <c:v>Y-Value 1</c:v>
                </c:pt>
              </c:strCache>
            </c:strRef>
          </c:tx>
          <c:spPr>
            <a:ln w="47625">
              <a:noFill/>
            </a:ln>
          </c:spPr>
          <c:marker>
            <c:symbol val="circle"/>
            <c:size val="14"/>
          </c:marker>
          <c:xVal>
            <c:numRef>
              <c:f>Sheet1!$A$2:$A$9</c:f>
              <c:numCache>
                <c:formatCode>General</c:formatCode>
                <c:ptCount val="8"/>
                <c:pt idx="0">
                  <c:v>1976</c:v>
                </c:pt>
                <c:pt idx="1">
                  <c:v>1976</c:v>
                </c:pt>
                <c:pt idx="2">
                  <c:v>1977</c:v>
                </c:pt>
                <c:pt idx="3">
                  <c:v>2012</c:v>
                </c:pt>
                <c:pt idx="4">
                  <c:v>2012</c:v>
                </c:pt>
                <c:pt idx="5">
                  <c:v>2013</c:v>
                </c:pt>
                <c:pt idx="6">
                  <c:v>2014</c:v>
                </c:pt>
                <c:pt idx="7">
                  <c:v>2015</c:v>
                </c:pt>
              </c:numCache>
            </c:numRef>
          </c:xVal>
          <c:yVal>
            <c:numRef>
              <c:f>Sheet1!$B$2:$B$9</c:f>
              <c:numCache>
                <c:formatCode>General</c:formatCode>
                <c:ptCount val="8"/>
                <c:pt idx="0">
                  <c:v>1</c:v>
                </c:pt>
                <c:pt idx="1">
                  <c:v>1</c:v>
                </c:pt>
                <c:pt idx="2">
                  <c:v>1</c:v>
                </c:pt>
                <c:pt idx="3">
                  <c:v>1</c:v>
                </c:pt>
                <c:pt idx="4">
                  <c:v>1</c:v>
                </c:pt>
                <c:pt idx="5">
                  <c:v>1</c:v>
                </c:pt>
                <c:pt idx="6">
                  <c:v>1</c:v>
                </c:pt>
                <c:pt idx="7">
                  <c:v>1</c:v>
                </c:pt>
              </c:numCache>
            </c:numRef>
          </c:yVal>
          <c:smooth val="0"/>
          <c:extLst>
            <c:ext xmlns:c16="http://schemas.microsoft.com/office/drawing/2014/chart" uri="{C3380CC4-5D6E-409C-BE32-E72D297353CC}">
              <c16:uniqueId val="{00000000-2715-42DA-9840-AED141CE6E4F}"/>
            </c:ext>
          </c:extLst>
        </c:ser>
        <c:dLbls>
          <c:showLegendKey val="0"/>
          <c:showVal val="0"/>
          <c:showCatName val="0"/>
          <c:showSerName val="0"/>
          <c:showPercent val="0"/>
          <c:showBubbleSize val="0"/>
        </c:dLbls>
        <c:axId val="683350608"/>
        <c:axId val="682961024"/>
      </c:scatterChart>
      <c:valAx>
        <c:axId val="683350608"/>
        <c:scaling>
          <c:orientation val="minMax"/>
        </c:scaling>
        <c:delete val="0"/>
        <c:axPos val="b"/>
        <c:numFmt formatCode="General" sourceLinked="1"/>
        <c:majorTickMark val="out"/>
        <c:minorTickMark val="none"/>
        <c:tickLblPos val="nextTo"/>
        <c:crossAx val="682961024"/>
        <c:crosses val="autoZero"/>
        <c:crossBetween val="midCat"/>
      </c:valAx>
      <c:valAx>
        <c:axId val="682961024"/>
        <c:scaling>
          <c:orientation val="minMax"/>
          <c:max val="1.5"/>
          <c:min val="0"/>
        </c:scaling>
        <c:delete val="0"/>
        <c:axPos val="l"/>
        <c:majorGridlines/>
        <c:numFmt formatCode="General" sourceLinked="1"/>
        <c:majorTickMark val="out"/>
        <c:minorTickMark val="none"/>
        <c:tickLblPos val="nextTo"/>
        <c:crossAx val="683350608"/>
        <c:crosses val="autoZero"/>
        <c:crossBetween val="midCat"/>
        <c:majorUnit val="1"/>
        <c:minorUnit val="0.2"/>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892DA-581D-3C45-9E39-DCE355ECFE2A}" type="doc">
      <dgm:prSet loTypeId="urn:microsoft.com/office/officeart/2005/8/layout/vProcess5" loCatId="" qsTypeId="urn:microsoft.com/office/officeart/2005/8/quickstyle/3D9" qsCatId="3D" csTypeId="urn:microsoft.com/office/officeart/2005/8/colors/colorful1" csCatId="colorful" phldr="1"/>
      <dgm:spPr/>
      <dgm:t>
        <a:bodyPr/>
        <a:lstStyle/>
        <a:p>
          <a:endParaRPr lang="en-US"/>
        </a:p>
      </dgm:t>
    </dgm:pt>
    <dgm:pt modelId="{24305230-EE05-E34B-8C11-94EBC02986CF}">
      <dgm:prSet phldrT="[Text]" custT="1"/>
      <dgm:spPr/>
      <dgm:t>
        <a:bodyPr/>
        <a:lstStyle/>
        <a:p>
          <a:r>
            <a:rPr lang="en-US" sz="4400" dirty="0" smtClean="0"/>
            <a:t>11 completed reviews</a:t>
          </a:r>
          <a:endParaRPr lang="en-US" sz="4400" dirty="0"/>
        </a:p>
      </dgm:t>
    </dgm:pt>
    <dgm:pt modelId="{F71E1D4A-580E-174D-A70A-BCB339FCC3F6}" type="parTrans" cxnId="{1CEE2A9B-6F46-3148-9308-091CB778A07F}">
      <dgm:prSet/>
      <dgm:spPr/>
      <dgm:t>
        <a:bodyPr/>
        <a:lstStyle/>
        <a:p>
          <a:endParaRPr lang="en-US"/>
        </a:p>
      </dgm:t>
    </dgm:pt>
    <dgm:pt modelId="{B0BA6F4B-CFFC-E04F-87F6-48332BDC09C8}" type="sibTrans" cxnId="{1CEE2A9B-6F46-3148-9308-091CB778A07F}">
      <dgm:prSet/>
      <dgm:spPr/>
      <dgm:t>
        <a:bodyPr/>
        <a:lstStyle/>
        <a:p>
          <a:endParaRPr lang="en-US"/>
        </a:p>
      </dgm:t>
    </dgm:pt>
    <dgm:pt modelId="{7C646915-AFC2-8543-8023-C0603405DEF1}">
      <dgm:prSet phldrT="[Text]" custT="1"/>
      <dgm:spPr/>
      <dgm:t>
        <a:bodyPr/>
        <a:lstStyle/>
        <a:p>
          <a:r>
            <a:rPr lang="en-US" sz="3600" dirty="0" smtClean="0"/>
            <a:t>6 reviews included 28 RCTs</a:t>
          </a:r>
          <a:endParaRPr lang="en-US" sz="3600" dirty="0"/>
        </a:p>
      </dgm:t>
    </dgm:pt>
    <dgm:pt modelId="{8967C215-5BA3-D246-948F-B379A6EDE0CC}" type="parTrans" cxnId="{9317C4AE-9984-2F46-B97C-422B099ECD0D}">
      <dgm:prSet/>
      <dgm:spPr/>
      <dgm:t>
        <a:bodyPr/>
        <a:lstStyle/>
        <a:p>
          <a:endParaRPr lang="en-US"/>
        </a:p>
      </dgm:t>
    </dgm:pt>
    <dgm:pt modelId="{8A3207D9-335D-6649-B463-03BD15965553}" type="sibTrans" cxnId="{9317C4AE-9984-2F46-B97C-422B099ECD0D}">
      <dgm:prSet/>
      <dgm:spPr/>
      <dgm:t>
        <a:bodyPr/>
        <a:lstStyle/>
        <a:p>
          <a:endParaRPr lang="en-US"/>
        </a:p>
      </dgm:t>
    </dgm:pt>
    <dgm:pt modelId="{25CE89EB-32DE-3746-AAC1-EEE20F4824AB}">
      <dgm:prSet phldrT="[Text]"/>
      <dgm:spPr/>
      <dgm:t>
        <a:bodyPr/>
        <a:lstStyle/>
        <a:p>
          <a:r>
            <a:rPr lang="en-US" dirty="0" smtClean="0"/>
            <a:t>1007 patients were randomized </a:t>
          </a:r>
          <a:endParaRPr lang="en-US" dirty="0"/>
        </a:p>
      </dgm:t>
    </dgm:pt>
    <dgm:pt modelId="{115FEB89-EBBC-334C-B782-6BD46310F370}" type="parTrans" cxnId="{6991F7E0-1B40-7142-BA9C-7A194F7B4A30}">
      <dgm:prSet/>
      <dgm:spPr/>
      <dgm:t>
        <a:bodyPr/>
        <a:lstStyle/>
        <a:p>
          <a:endParaRPr lang="en-US"/>
        </a:p>
      </dgm:t>
    </dgm:pt>
    <dgm:pt modelId="{BA46F45D-BFF3-0741-A984-D4999FD99A28}" type="sibTrans" cxnId="{6991F7E0-1B40-7142-BA9C-7A194F7B4A30}">
      <dgm:prSet/>
      <dgm:spPr/>
      <dgm:t>
        <a:bodyPr/>
        <a:lstStyle/>
        <a:p>
          <a:endParaRPr lang="en-US"/>
        </a:p>
      </dgm:t>
    </dgm:pt>
    <dgm:pt modelId="{05ABCC4E-18B7-9440-AC36-5CC781A1D1DF}" type="pres">
      <dgm:prSet presAssocID="{BD4892DA-581D-3C45-9E39-DCE355ECFE2A}" presName="outerComposite" presStyleCnt="0">
        <dgm:presLayoutVars>
          <dgm:chMax val="5"/>
          <dgm:dir/>
          <dgm:resizeHandles val="exact"/>
        </dgm:presLayoutVars>
      </dgm:prSet>
      <dgm:spPr/>
      <dgm:t>
        <a:bodyPr/>
        <a:lstStyle/>
        <a:p>
          <a:endParaRPr lang="en-US"/>
        </a:p>
      </dgm:t>
    </dgm:pt>
    <dgm:pt modelId="{2F6BCBA3-C18D-E24D-9D6D-88ACBD2B69CA}" type="pres">
      <dgm:prSet presAssocID="{BD4892DA-581D-3C45-9E39-DCE355ECFE2A}" presName="dummyMaxCanvas" presStyleCnt="0">
        <dgm:presLayoutVars/>
      </dgm:prSet>
      <dgm:spPr/>
    </dgm:pt>
    <dgm:pt modelId="{B2CFFBB0-7B85-434A-852A-F11E81802568}" type="pres">
      <dgm:prSet presAssocID="{BD4892DA-581D-3C45-9E39-DCE355ECFE2A}" presName="ThreeNodes_1" presStyleLbl="node1" presStyleIdx="0" presStyleCnt="3" custLinFactNeighborX="4236">
        <dgm:presLayoutVars>
          <dgm:bulletEnabled val="1"/>
        </dgm:presLayoutVars>
      </dgm:prSet>
      <dgm:spPr/>
      <dgm:t>
        <a:bodyPr/>
        <a:lstStyle/>
        <a:p>
          <a:endParaRPr lang="en-US"/>
        </a:p>
      </dgm:t>
    </dgm:pt>
    <dgm:pt modelId="{90B19BF4-2CB0-6246-9454-AA98EF704FC9}" type="pres">
      <dgm:prSet presAssocID="{BD4892DA-581D-3C45-9E39-DCE355ECFE2A}" presName="ThreeNodes_2" presStyleLbl="node1" presStyleIdx="1" presStyleCnt="3">
        <dgm:presLayoutVars>
          <dgm:bulletEnabled val="1"/>
        </dgm:presLayoutVars>
      </dgm:prSet>
      <dgm:spPr/>
      <dgm:t>
        <a:bodyPr/>
        <a:lstStyle/>
        <a:p>
          <a:endParaRPr lang="en-US"/>
        </a:p>
      </dgm:t>
    </dgm:pt>
    <dgm:pt modelId="{8ED79F66-655B-1B4D-9BA5-CE137CCB7F6B}" type="pres">
      <dgm:prSet presAssocID="{BD4892DA-581D-3C45-9E39-DCE355ECFE2A}" presName="ThreeNodes_3" presStyleLbl="node1" presStyleIdx="2" presStyleCnt="3" custLinFactNeighborX="1614" custLinFactNeighborY="0">
        <dgm:presLayoutVars>
          <dgm:bulletEnabled val="1"/>
        </dgm:presLayoutVars>
      </dgm:prSet>
      <dgm:spPr/>
      <dgm:t>
        <a:bodyPr/>
        <a:lstStyle/>
        <a:p>
          <a:endParaRPr lang="en-US"/>
        </a:p>
      </dgm:t>
    </dgm:pt>
    <dgm:pt modelId="{E205E746-74F5-9A48-AD8F-8F79BE12C31F}" type="pres">
      <dgm:prSet presAssocID="{BD4892DA-581D-3C45-9E39-DCE355ECFE2A}" presName="ThreeConn_1-2" presStyleLbl="fgAccFollowNode1" presStyleIdx="0" presStyleCnt="2">
        <dgm:presLayoutVars>
          <dgm:bulletEnabled val="1"/>
        </dgm:presLayoutVars>
      </dgm:prSet>
      <dgm:spPr/>
      <dgm:t>
        <a:bodyPr/>
        <a:lstStyle/>
        <a:p>
          <a:endParaRPr lang="en-US"/>
        </a:p>
      </dgm:t>
    </dgm:pt>
    <dgm:pt modelId="{DE78D037-1EFA-504A-94B8-1E4E9FBDAF53}" type="pres">
      <dgm:prSet presAssocID="{BD4892DA-581D-3C45-9E39-DCE355ECFE2A}" presName="ThreeConn_2-3" presStyleLbl="fgAccFollowNode1" presStyleIdx="1" presStyleCnt="2">
        <dgm:presLayoutVars>
          <dgm:bulletEnabled val="1"/>
        </dgm:presLayoutVars>
      </dgm:prSet>
      <dgm:spPr/>
      <dgm:t>
        <a:bodyPr/>
        <a:lstStyle/>
        <a:p>
          <a:endParaRPr lang="en-US"/>
        </a:p>
      </dgm:t>
    </dgm:pt>
    <dgm:pt modelId="{E312103F-8D96-0E4B-B0DC-0D8C3AF8FB57}" type="pres">
      <dgm:prSet presAssocID="{BD4892DA-581D-3C45-9E39-DCE355ECFE2A}" presName="ThreeNodes_1_text" presStyleLbl="node1" presStyleIdx="2" presStyleCnt="3">
        <dgm:presLayoutVars>
          <dgm:bulletEnabled val="1"/>
        </dgm:presLayoutVars>
      </dgm:prSet>
      <dgm:spPr/>
      <dgm:t>
        <a:bodyPr/>
        <a:lstStyle/>
        <a:p>
          <a:endParaRPr lang="en-US"/>
        </a:p>
      </dgm:t>
    </dgm:pt>
    <dgm:pt modelId="{52799312-6835-564B-91C4-D581BCD99E9B}" type="pres">
      <dgm:prSet presAssocID="{BD4892DA-581D-3C45-9E39-DCE355ECFE2A}" presName="ThreeNodes_2_text" presStyleLbl="node1" presStyleIdx="2" presStyleCnt="3">
        <dgm:presLayoutVars>
          <dgm:bulletEnabled val="1"/>
        </dgm:presLayoutVars>
      </dgm:prSet>
      <dgm:spPr/>
      <dgm:t>
        <a:bodyPr/>
        <a:lstStyle/>
        <a:p>
          <a:endParaRPr lang="en-US"/>
        </a:p>
      </dgm:t>
    </dgm:pt>
    <dgm:pt modelId="{641A6A87-24C4-464C-9E6F-F9FE13123D98}" type="pres">
      <dgm:prSet presAssocID="{BD4892DA-581D-3C45-9E39-DCE355ECFE2A}" presName="ThreeNodes_3_text" presStyleLbl="node1" presStyleIdx="2" presStyleCnt="3">
        <dgm:presLayoutVars>
          <dgm:bulletEnabled val="1"/>
        </dgm:presLayoutVars>
      </dgm:prSet>
      <dgm:spPr/>
      <dgm:t>
        <a:bodyPr/>
        <a:lstStyle/>
        <a:p>
          <a:endParaRPr lang="en-US"/>
        </a:p>
      </dgm:t>
    </dgm:pt>
  </dgm:ptLst>
  <dgm:cxnLst>
    <dgm:cxn modelId="{3C4E2C05-19E6-DA45-8C0C-828BC9FAD18E}" type="presOf" srcId="{8A3207D9-335D-6649-B463-03BD15965553}" destId="{DE78D037-1EFA-504A-94B8-1E4E9FBDAF53}" srcOrd="0" destOrd="0" presId="urn:microsoft.com/office/officeart/2005/8/layout/vProcess5"/>
    <dgm:cxn modelId="{8A743AF8-5652-8840-BF00-835B9BC2687B}" type="presOf" srcId="{24305230-EE05-E34B-8C11-94EBC02986CF}" destId="{B2CFFBB0-7B85-434A-852A-F11E81802568}" srcOrd="0" destOrd="0" presId="urn:microsoft.com/office/officeart/2005/8/layout/vProcess5"/>
    <dgm:cxn modelId="{62C9E820-D558-6746-A972-127A0EAE57AA}" type="presOf" srcId="{24305230-EE05-E34B-8C11-94EBC02986CF}" destId="{E312103F-8D96-0E4B-B0DC-0D8C3AF8FB57}" srcOrd="1" destOrd="0" presId="urn:microsoft.com/office/officeart/2005/8/layout/vProcess5"/>
    <dgm:cxn modelId="{66F237EC-D660-CC47-AD1A-EE4777EA95FC}" type="presOf" srcId="{25CE89EB-32DE-3746-AAC1-EEE20F4824AB}" destId="{641A6A87-24C4-464C-9E6F-F9FE13123D98}" srcOrd="1" destOrd="0" presId="urn:microsoft.com/office/officeart/2005/8/layout/vProcess5"/>
    <dgm:cxn modelId="{EB1743E1-32DF-EF4F-A01A-B1B787BC5847}" type="presOf" srcId="{7C646915-AFC2-8543-8023-C0603405DEF1}" destId="{52799312-6835-564B-91C4-D581BCD99E9B}" srcOrd="1" destOrd="0" presId="urn:microsoft.com/office/officeart/2005/8/layout/vProcess5"/>
    <dgm:cxn modelId="{DDC20CB4-271E-EA49-9D76-A67DDEADDACC}" type="presOf" srcId="{BD4892DA-581D-3C45-9E39-DCE355ECFE2A}" destId="{05ABCC4E-18B7-9440-AC36-5CC781A1D1DF}" srcOrd="0" destOrd="0" presId="urn:microsoft.com/office/officeart/2005/8/layout/vProcess5"/>
    <dgm:cxn modelId="{1CEE2A9B-6F46-3148-9308-091CB778A07F}" srcId="{BD4892DA-581D-3C45-9E39-DCE355ECFE2A}" destId="{24305230-EE05-E34B-8C11-94EBC02986CF}" srcOrd="0" destOrd="0" parTransId="{F71E1D4A-580E-174D-A70A-BCB339FCC3F6}" sibTransId="{B0BA6F4B-CFFC-E04F-87F6-48332BDC09C8}"/>
    <dgm:cxn modelId="{6991F7E0-1B40-7142-BA9C-7A194F7B4A30}" srcId="{BD4892DA-581D-3C45-9E39-DCE355ECFE2A}" destId="{25CE89EB-32DE-3746-AAC1-EEE20F4824AB}" srcOrd="2" destOrd="0" parTransId="{115FEB89-EBBC-334C-B782-6BD46310F370}" sibTransId="{BA46F45D-BFF3-0741-A984-D4999FD99A28}"/>
    <dgm:cxn modelId="{1376E62A-DDFF-7142-B4C4-B1704EB149B8}" type="presOf" srcId="{B0BA6F4B-CFFC-E04F-87F6-48332BDC09C8}" destId="{E205E746-74F5-9A48-AD8F-8F79BE12C31F}" srcOrd="0" destOrd="0" presId="urn:microsoft.com/office/officeart/2005/8/layout/vProcess5"/>
    <dgm:cxn modelId="{9317C4AE-9984-2F46-B97C-422B099ECD0D}" srcId="{BD4892DA-581D-3C45-9E39-DCE355ECFE2A}" destId="{7C646915-AFC2-8543-8023-C0603405DEF1}" srcOrd="1" destOrd="0" parTransId="{8967C215-5BA3-D246-948F-B379A6EDE0CC}" sibTransId="{8A3207D9-335D-6649-B463-03BD15965553}"/>
    <dgm:cxn modelId="{1ED3C01D-425D-2646-BD23-13C2DADE62B4}" type="presOf" srcId="{7C646915-AFC2-8543-8023-C0603405DEF1}" destId="{90B19BF4-2CB0-6246-9454-AA98EF704FC9}" srcOrd="0" destOrd="0" presId="urn:microsoft.com/office/officeart/2005/8/layout/vProcess5"/>
    <dgm:cxn modelId="{83160BF3-2B8C-B64A-8ABC-B269D9950AD7}" type="presOf" srcId="{25CE89EB-32DE-3746-AAC1-EEE20F4824AB}" destId="{8ED79F66-655B-1B4D-9BA5-CE137CCB7F6B}" srcOrd="0" destOrd="0" presId="urn:microsoft.com/office/officeart/2005/8/layout/vProcess5"/>
    <dgm:cxn modelId="{31086625-654B-8444-94A2-28526DB6AEBA}" type="presParOf" srcId="{05ABCC4E-18B7-9440-AC36-5CC781A1D1DF}" destId="{2F6BCBA3-C18D-E24D-9D6D-88ACBD2B69CA}" srcOrd="0" destOrd="0" presId="urn:microsoft.com/office/officeart/2005/8/layout/vProcess5"/>
    <dgm:cxn modelId="{CC682D85-F074-BE4B-9FA1-0792FC4A788F}" type="presParOf" srcId="{05ABCC4E-18B7-9440-AC36-5CC781A1D1DF}" destId="{B2CFFBB0-7B85-434A-852A-F11E81802568}" srcOrd="1" destOrd="0" presId="urn:microsoft.com/office/officeart/2005/8/layout/vProcess5"/>
    <dgm:cxn modelId="{AF0EE600-CAED-994B-9E71-2D9207E8F427}" type="presParOf" srcId="{05ABCC4E-18B7-9440-AC36-5CC781A1D1DF}" destId="{90B19BF4-2CB0-6246-9454-AA98EF704FC9}" srcOrd="2" destOrd="0" presId="urn:microsoft.com/office/officeart/2005/8/layout/vProcess5"/>
    <dgm:cxn modelId="{5052322E-59C7-E841-AE4B-095E0DBE2AF9}" type="presParOf" srcId="{05ABCC4E-18B7-9440-AC36-5CC781A1D1DF}" destId="{8ED79F66-655B-1B4D-9BA5-CE137CCB7F6B}" srcOrd="3" destOrd="0" presId="urn:microsoft.com/office/officeart/2005/8/layout/vProcess5"/>
    <dgm:cxn modelId="{DB34B4DF-A6AE-DA44-BA91-72DF7D220403}" type="presParOf" srcId="{05ABCC4E-18B7-9440-AC36-5CC781A1D1DF}" destId="{E205E746-74F5-9A48-AD8F-8F79BE12C31F}" srcOrd="4" destOrd="0" presId="urn:microsoft.com/office/officeart/2005/8/layout/vProcess5"/>
    <dgm:cxn modelId="{BB4CAAF6-5C34-F146-93A2-B79CCAD83FEB}" type="presParOf" srcId="{05ABCC4E-18B7-9440-AC36-5CC781A1D1DF}" destId="{DE78D037-1EFA-504A-94B8-1E4E9FBDAF53}" srcOrd="5" destOrd="0" presId="urn:microsoft.com/office/officeart/2005/8/layout/vProcess5"/>
    <dgm:cxn modelId="{54B08174-CF18-704B-BC68-42E7A9CCD7D1}" type="presParOf" srcId="{05ABCC4E-18B7-9440-AC36-5CC781A1D1DF}" destId="{E312103F-8D96-0E4B-B0DC-0D8C3AF8FB57}" srcOrd="6" destOrd="0" presId="urn:microsoft.com/office/officeart/2005/8/layout/vProcess5"/>
    <dgm:cxn modelId="{CA46A4A1-A89A-B34F-9600-1A8AD362F82B}" type="presParOf" srcId="{05ABCC4E-18B7-9440-AC36-5CC781A1D1DF}" destId="{52799312-6835-564B-91C4-D581BCD99E9B}" srcOrd="7" destOrd="0" presId="urn:microsoft.com/office/officeart/2005/8/layout/vProcess5"/>
    <dgm:cxn modelId="{22843D9D-FF33-D04C-8AF0-8398D8FC4131}" type="presParOf" srcId="{05ABCC4E-18B7-9440-AC36-5CC781A1D1DF}" destId="{641A6A87-24C4-464C-9E6F-F9FE13123D9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76F21F-802C-417B-A1FA-CD84A07D62C2}" type="doc">
      <dgm:prSet loTypeId="urn:microsoft.com/office/officeart/2005/8/layout/hProcess9" loCatId="process" qsTypeId="urn:microsoft.com/office/officeart/2005/8/quickstyle/simple1" qsCatId="simple" csTypeId="urn:microsoft.com/office/officeart/2005/8/colors/accent2_2" csCatId="accent2" phldr="1"/>
      <dgm:spPr/>
    </dgm:pt>
    <dgm:pt modelId="{C08B887D-0CBE-4CFC-810B-8DC97C9F61E6}">
      <dgm:prSet phldrT="[Text]"/>
      <dgm:spPr/>
      <dgm:t>
        <a:bodyPr/>
        <a:lstStyle/>
        <a:p>
          <a:r>
            <a:rPr lang="en-CA" dirty="0" smtClean="0"/>
            <a:t>Draft questions generated by consultants</a:t>
          </a:r>
          <a:endParaRPr lang="en-CA" dirty="0"/>
        </a:p>
      </dgm:t>
    </dgm:pt>
    <dgm:pt modelId="{5D70B2DC-1D55-4063-A83C-7E47B52E90C2}" type="parTrans" cxnId="{254D4FC7-CE7A-4104-9C26-85EEF4EEEB90}">
      <dgm:prSet/>
      <dgm:spPr/>
      <dgm:t>
        <a:bodyPr/>
        <a:lstStyle/>
        <a:p>
          <a:endParaRPr lang="en-CA"/>
        </a:p>
      </dgm:t>
    </dgm:pt>
    <dgm:pt modelId="{77946C41-0051-4B06-BB74-84065E7982DC}" type="sibTrans" cxnId="{254D4FC7-CE7A-4104-9C26-85EEF4EEEB90}">
      <dgm:prSet/>
      <dgm:spPr/>
      <dgm:t>
        <a:bodyPr/>
        <a:lstStyle/>
        <a:p>
          <a:endParaRPr lang="en-CA"/>
        </a:p>
      </dgm:t>
    </dgm:pt>
    <dgm:pt modelId="{DCDCBC62-1F1C-4FE9-B2A3-867DD7EB21CE}">
      <dgm:prSet phldrT="[Text]"/>
      <dgm:spPr/>
      <dgm:t>
        <a:bodyPr/>
        <a:lstStyle/>
        <a:p>
          <a:r>
            <a:rPr lang="en-CA" dirty="0" smtClean="0"/>
            <a:t>Electronic surveys sent out to stakeholders</a:t>
          </a:r>
          <a:endParaRPr lang="en-CA" dirty="0"/>
        </a:p>
      </dgm:t>
    </dgm:pt>
    <dgm:pt modelId="{FCAB42AB-8896-414A-BD6E-951829BBF8E4}" type="parTrans" cxnId="{6B362014-B0D9-4053-8158-E8C98DF24342}">
      <dgm:prSet/>
      <dgm:spPr/>
      <dgm:t>
        <a:bodyPr/>
        <a:lstStyle/>
        <a:p>
          <a:endParaRPr lang="en-CA"/>
        </a:p>
      </dgm:t>
    </dgm:pt>
    <dgm:pt modelId="{107AC854-4FB6-4FFD-AD3B-B071416712C6}" type="sibTrans" cxnId="{6B362014-B0D9-4053-8158-E8C98DF24342}">
      <dgm:prSet/>
      <dgm:spPr/>
      <dgm:t>
        <a:bodyPr/>
        <a:lstStyle/>
        <a:p>
          <a:endParaRPr lang="en-CA"/>
        </a:p>
      </dgm:t>
    </dgm:pt>
    <dgm:pt modelId="{F3F034FA-959B-4912-8E7F-F7B119796428}">
      <dgm:prSet phldrT="[Text]"/>
      <dgm:spPr/>
      <dgm:t>
        <a:bodyPr/>
        <a:lstStyle/>
        <a:p>
          <a:r>
            <a:rPr lang="en-CA" dirty="0" smtClean="0"/>
            <a:t>Questions presented to panel to review and refine</a:t>
          </a:r>
          <a:endParaRPr lang="en-CA" dirty="0"/>
        </a:p>
      </dgm:t>
    </dgm:pt>
    <dgm:pt modelId="{1D9A4FB6-579C-4A12-838F-3CC8E7B58D44}" type="parTrans" cxnId="{100D0140-4641-4479-9D2B-C5366F3BF443}">
      <dgm:prSet/>
      <dgm:spPr/>
      <dgm:t>
        <a:bodyPr/>
        <a:lstStyle/>
        <a:p>
          <a:endParaRPr lang="en-CA"/>
        </a:p>
      </dgm:t>
    </dgm:pt>
    <dgm:pt modelId="{BB624F8F-6E24-4299-95B0-D01ED97A6007}" type="sibTrans" cxnId="{100D0140-4641-4479-9D2B-C5366F3BF443}">
      <dgm:prSet/>
      <dgm:spPr/>
      <dgm:t>
        <a:bodyPr/>
        <a:lstStyle/>
        <a:p>
          <a:endParaRPr lang="en-CA"/>
        </a:p>
      </dgm:t>
    </dgm:pt>
    <dgm:pt modelId="{18943A13-E94D-4090-9BA7-09DA922120ED}" type="pres">
      <dgm:prSet presAssocID="{FB76F21F-802C-417B-A1FA-CD84A07D62C2}" presName="CompostProcess" presStyleCnt="0">
        <dgm:presLayoutVars>
          <dgm:dir/>
          <dgm:resizeHandles val="exact"/>
        </dgm:presLayoutVars>
      </dgm:prSet>
      <dgm:spPr/>
    </dgm:pt>
    <dgm:pt modelId="{ACD8E5CC-B9D4-4992-A070-F519A18BC5DE}" type="pres">
      <dgm:prSet presAssocID="{FB76F21F-802C-417B-A1FA-CD84A07D62C2}" presName="arrow" presStyleLbl="bgShp" presStyleIdx="0" presStyleCnt="1"/>
      <dgm:spPr/>
    </dgm:pt>
    <dgm:pt modelId="{F8330C02-8628-4EEC-AC4A-5209301E0CD0}" type="pres">
      <dgm:prSet presAssocID="{FB76F21F-802C-417B-A1FA-CD84A07D62C2}" presName="linearProcess" presStyleCnt="0"/>
      <dgm:spPr/>
    </dgm:pt>
    <dgm:pt modelId="{7D791761-87AA-4FED-9CFF-D80C11DE2F3E}" type="pres">
      <dgm:prSet presAssocID="{C08B887D-0CBE-4CFC-810B-8DC97C9F61E6}" presName="textNode" presStyleLbl="node1" presStyleIdx="0" presStyleCnt="3">
        <dgm:presLayoutVars>
          <dgm:bulletEnabled val="1"/>
        </dgm:presLayoutVars>
      </dgm:prSet>
      <dgm:spPr/>
      <dgm:t>
        <a:bodyPr/>
        <a:lstStyle/>
        <a:p>
          <a:endParaRPr lang="en-CA"/>
        </a:p>
      </dgm:t>
    </dgm:pt>
    <dgm:pt modelId="{A3B4FA4F-8F3B-4F06-8BBA-8F9F6C826F24}" type="pres">
      <dgm:prSet presAssocID="{77946C41-0051-4B06-BB74-84065E7982DC}" presName="sibTrans" presStyleCnt="0"/>
      <dgm:spPr/>
    </dgm:pt>
    <dgm:pt modelId="{BF2C7E13-D47D-4468-BF19-E9B81972C501}" type="pres">
      <dgm:prSet presAssocID="{DCDCBC62-1F1C-4FE9-B2A3-867DD7EB21CE}" presName="textNode" presStyleLbl="node1" presStyleIdx="1" presStyleCnt="3">
        <dgm:presLayoutVars>
          <dgm:bulletEnabled val="1"/>
        </dgm:presLayoutVars>
      </dgm:prSet>
      <dgm:spPr/>
      <dgm:t>
        <a:bodyPr/>
        <a:lstStyle/>
        <a:p>
          <a:endParaRPr lang="en-CA"/>
        </a:p>
      </dgm:t>
    </dgm:pt>
    <dgm:pt modelId="{BFF10F92-CD9A-43C1-A50E-7E1B7DE97204}" type="pres">
      <dgm:prSet presAssocID="{107AC854-4FB6-4FFD-AD3B-B071416712C6}" presName="sibTrans" presStyleCnt="0"/>
      <dgm:spPr/>
    </dgm:pt>
    <dgm:pt modelId="{B1264C74-D272-4E48-B642-02018A3EEE68}" type="pres">
      <dgm:prSet presAssocID="{F3F034FA-959B-4912-8E7F-F7B119796428}" presName="textNode" presStyleLbl="node1" presStyleIdx="2" presStyleCnt="3">
        <dgm:presLayoutVars>
          <dgm:bulletEnabled val="1"/>
        </dgm:presLayoutVars>
      </dgm:prSet>
      <dgm:spPr/>
      <dgm:t>
        <a:bodyPr/>
        <a:lstStyle/>
        <a:p>
          <a:endParaRPr lang="en-CA"/>
        </a:p>
      </dgm:t>
    </dgm:pt>
  </dgm:ptLst>
  <dgm:cxnLst>
    <dgm:cxn modelId="{254D4FC7-CE7A-4104-9C26-85EEF4EEEB90}" srcId="{FB76F21F-802C-417B-A1FA-CD84A07D62C2}" destId="{C08B887D-0CBE-4CFC-810B-8DC97C9F61E6}" srcOrd="0" destOrd="0" parTransId="{5D70B2DC-1D55-4063-A83C-7E47B52E90C2}" sibTransId="{77946C41-0051-4B06-BB74-84065E7982DC}"/>
    <dgm:cxn modelId="{1D29E5D4-2E82-7A40-B5FE-631EDF6804CC}" type="presOf" srcId="{C08B887D-0CBE-4CFC-810B-8DC97C9F61E6}" destId="{7D791761-87AA-4FED-9CFF-D80C11DE2F3E}" srcOrd="0" destOrd="0" presId="urn:microsoft.com/office/officeart/2005/8/layout/hProcess9"/>
    <dgm:cxn modelId="{100D0140-4641-4479-9D2B-C5366F3BF443}" srcId="{FB76F21F-802C-417B-A1FA-CD84A07D62C2}" destId="{F3F034FA-959B-4912-8E7F-F7B119796428}" srcOrd="2" destOrd="0" parTransId="{1D9A4FB6-579C-4A12-838F-3CC8E7B58D44}" sibTransId="{BB624F8F-6E24-4299-95B0-D01ED97A6007}"/>
    <dgm:cxn modelId="{89EC4857-2AF6-9444-AFA7-294F246BD4BE}" type="presOf" srcId="{FB76F21F-802C-417B-A1FA-CD84A07D62C2}" destId="{18943A13-E94D-4090-9BA7-09DA922120ED}" srcOrd="0" destOrd="0" presId="urn:microsoft.com/office/officeart/2005/8/layout/hProcess9"/>
    <dgm:cxn modelId="{6B362014-B0D9-4053-8158-E8C98DF24342}" srcId="{FB76F21F-802C-417B-A1FA-CD84A07D62C2}" destId="{DCDCBC62-1F1C-4FE9-B2A3-867DD7EB21CE}" srcOrd="1" destOrd="0" parTransId="{FCAB42AB-8896-414A-BD6E-951829BBF8E4}" sibTransId="{107AC854-4FB6-4FFD-AD3B-B071416712C6}"/>
    <dgm:cxn modelId="{E5159540-30AA-8145-82D3-2439AA4B8A0D}" type="presOf" srcId="{DCDCBC62-1F1C-4FE9-B2A3-867DD7EB21CE}" destId="{BF2C7E13-D47D-4468-BF19-E9B81972C501}" srcOrd="0" destOrd="0" presId="urn:microsoft.com/office/officeart/2005/8/layout/hProcess9"/>
    <dgm:cxn modelId="{F693AEF1-F2C0-844B-B525-65271A2400C1}" type="presOf" srcId="{F3F034FA-959B-4912-8E7F-F7B119796428}" destId="{B1264C74-D272-4E48-B642-02018A3EEE68}" srcOrd="0" destOrd="0" presId="urn:microsoft.com/office/officeart/2005/8/layout/hProcess9"/>
    <dgm:cxn modelId="{C5AAEA08-35BD-784B-B863-B84DB052BDAC}" type="presParOf" srcId="{18943A13-E94D-4090-9BA7-09DA922120ED}" destId="{ACD8E5CC-B9D4-4992-A070-F519A18BC5DE}" srcOrd="0" destOrd="0" presId="urn:microsoft.com/office/officeart/2005/8/layout/hProcess9"/>
    <dgm:cxn modelId="{A4C67E68-159D-424C-ACF8-9F6D019CA051}" type="presParOf" srcId="{18943A13-E94D-4090-9BA7-09DA922120ED}" destId="{F8330C02-8628-4EEC-AC4A-5209301E0CD0}" srcOrd="1" destOrd="0" presId="urn:microsoft.com/office/officeart/2005/8/layout/hProcess9"/>
    <dgm:cxn modelId="{D96CCE12-DAC5-0349-BDE7-3B340C0A0CC9}" type="presParOf" srcId="{F8330C02-8628-4EEC-AC4A-5209301E0CD0}" destId="{7D791761-87AA-4FED-9CFF-D80C11DE2F3E}" srcOrd="0" destOrd="0" presId="urn:microsoft.com/office/officeart/2005/8/layout/hProcess9"/>
    <dgm:cxn modelId="{4B4F0266-464D-5F4F-AB71-C5EB3BA2923E}" type="presParOf" srcId="{F8330C02-8628-4EEC-AC4A-5209301E0CD0}" destId="{A3B4FA4F-8F3B-4F06-8BBA-8F9F6C826F24}" srcOrd="1" destOrd="0" presId="urn:microsoft.com/office/officeart/2005/8/layout/hProcess9"/>
    <dgm:cxn modelId="{DA2520B0-ACD7-424B-A1DA-CDD3C9E1ACBB}" type="presParOf" srcId="{F8330C02-8628-4EEC-AC4A-5209301E0CD0}" destId="{BF2C7E13-D47D-4468-BF19-E9B81972C501}" srcOrd="2" destOrd="0" presId="urn:microsoft.com/office/officeart/2005/8/layout/hProcess9"/>
    <dgm:cxn modelId="{D97ABA6F-E22D-B045-B293-D394E9A099A3}" type="presParOf" srcId="{F8330C02-8628-4EEC-AC4A-5209301E0CD0}" destId="{BFF10F92-CD9A-43C1-A50E-7E1B7DE97204}" srcOrd="3" destOrd="0" presId="urn:microsoft.com/office/officeart/2005/8/layout/hProcess9"/>
    <dgm:cxn modelId="{1D5C71B6-9D67-834C-AEB2-B8A0796D0A59}" type="presParOf" srcId="{F8330C02-8628-4EEC-AC4A-5209301E0CD0}" destId="{B1264C74-D272-4E48-B642-02018A3EEE6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76F21F-802C-417B-A1FA-CD84A07D62C2}" type="doc">
      <dgm:prSet loTypeId="urn:microsoft.com/office/officeart/2005/8/layout/hProcess9" loCatId="process" qsTypeId="urn:microsoft.com/office/officeart/2005/8/quickstyle/simple1" qsCatId="simple" csTypeId="urn:microsoft.com/office/officeart/2005/8/colors/accent2_2" csCatId="accent2" phldr="1"/>
      <dgm:spPr/>
    </dgm:pt>
    <dgm:pt modelId="{C08B887D-0CBE-4CFC-810B-8DC97C9F61E6}">
      <dgm:prSet phldrT="[Text]"/>
      <dgm:spPr/>
      <dgm:t>
        <a:bodyPr/>
        <a:lstStyle/>
        <a:p>
          <a:r>
            <a:rPr lang="en-CA" dirty="0" smtClean="0"/>
            <a:t>Long list generated by consultants</a:t>
          </a:r>
          <a:endParaRPr lang="en-CA" dirty="0"/>
        </a:p>
      </dgm:t>
    </dgm:pt>
    <dgm:pt modelId="{5D70B2DC-1D55-4063-A83C-7E47B52E90C2}" type="parTrans" cxnId="{254D4FC7-CE7A-4104-9C26-85EEF4EEEB90}">
      <dgm:prSet/>
      <dgm:spPr/>
      <dgm:t>
        <a:bodyPr/>
        <a:lstStyle/>
        <a:p>
          <a:endParaRPr lang="en-CA"/>
        </a:p>
      </dgm:t>
    </dgm:pt>
    <dgm:pt modelId="{77946C41-0051-4B06-BB74-84065E7982DC}" type="sibTrans" cxnId="{254D4FC7-CE7A-4104-9C26-85EEF4EEEB90}">
      <dgm:prSet/>
      <dgm:spPr/>
      <dgm:t>
        <a:bodyPr/>
        <a:lstStyle/>
        <a:p>
          <a:endParaRPr lang="en-CA"/>
        </a:p>
      </dgm:t>
    </dgm:pt>
    <dgm:pt modelId="{DCDCBC62-1F1C-4FE9-B2A3-867DD7EB21CE}">
      <dgm:prSet phldrT="[Text]"/>
      <dgm:spPr/>
      <dgm:t>
        <a:bodyPr/>
        <a:lstStyle/>
        <a:p>
          <a:r>
            <a:rPr lang="en-CA" dirty="0" smtClean="0"/>
            <a:t>Electronic surveys sent out to stakeholders</a:t>
          </a:r>
          <a:endParaRPr lang="en-CA" dirty="0"/>
        </a:p>
      </dgm:t>
    </dgm:pt>
    <dgm:pt modelId="{FCAB42AB-8896-414A-BD6E-951829BBF8E4}" type="parTrans" cxnId="{6B362014-B0D9-4053-8158-E8C98DF24342}">
      <dgm:prSet/>
      <dgm:spPr/>
      <dgm:t>
        <a:bodyPr/>
        <a:lstStyle/>
        <a:p>
          <a:endParaRPr lang="en-CA"/>
        </a:p>
      </dgm:t>
    </dgm:pt>
    <dgm:pt modelId="{107AC854-4FB6-4FFD-AD3B-B071416712C6}" type="sibTrans" cxnId="{6B362014-B0D9-4053-8158-E8C98DF24342}">
      <dgm:prSet/>
      <dgm:spPr/>
      <dgm:t>
        <a:bodyPr/>
        <a:lstStyle/>
        <a:p>
          <a:endParaRPr lang="en-CA"/>
        </a:p>
      </dgm:t>
    </dgm:pt>
    <dgm:pt modelId="{F3F034FA-959B-4912-8E7F-F7B119796428}">
      <dgm:prSet phldrT="[Text]"/>
      <dgm:spPr/>
      <dgm:t>
        <a:bodyPr/>
        <a:lstStyle/>
        <a:p>
          <a:r>
            <a:rPr lang="en-CA" dirty="0" smtClean="0"/>
            <a:t>Short list presented to panel to review and refine</a:t>
          </a:r>
          <a:endParaRPr lang="en-CA" dirty="0"/>
        </a:p>
      </dgm:t>
    </dgm:pt>
    <dgm:pt modelId="{1D9A4FB6-579C-4A12-838F-3CC8E7B58D44}" type="parTrans" cxnId="{100D0140-4641-4479-9D2B-C5366F3BF443}">
      <dgm:prSet/>
      <dgm:spPr/>
      <dgm:t>
        <a:bodyPr/>
        <a:lstStyle/>
        <a:p>
          <a:endParaRPr lang="en-CA"/>
        </a:p>
      </dgm:t>
    </dgm:pt>
    <dgm:pt modelId="{BB624F8F-6E24-4299-95B0-D01ED97A6007}" type="sibTrans" cxnId="{100D0140-4641-4479-9D2B-C5366F3BF443}">
      <dgm:prSet/>
      <dgm:spPr/>
      <dgm:t>
        <a:bodyPr/>
        <a:lstStyle/>
        <a:p>
          <a:endParaRPr lang="en-CA"/>
        </a:p>
      </dgm:t>
    </dgm:pt>
    <dgm:pt modelId="{18943A13-E94D-4090-9BA7-09DA922120ED}" type="pres">
      <dgm:prSet presAssocID="{FB76F21F-802C-417B-A1FA-CD84A07D62C2}" presName="CompostProcess" presStyleCnt="0">
        <dgm:presLayoutVars>
          <dgm:dir/>
          <dgm:resizeHandles val="exact"/>
        </dgm:presLayoutVars>
      </dgm:prSet>
      <dgm:spPr/>
    </dgm:pt>
    <dgm:pt modelId="{ACD8E5CC-B9D4-4992-A070-F519A18BC5DE}" type="pres">
      <dgm:prSet presAssocID="{FB76F21F-802C-417B-A1FA-CD84A07D62C2}" presName="arrow" presStyleLbl="bgShp" presStyleIdx="0" presStyleCnt="1"/>
      <dgm:spPr/>
    </dgm:pt>
    <dgm:pt modelId="{F8330C02-8628-4EEC-AC4A-5209301E0CD0}" type="pres">
      <dgm:prSet presAssocID="{FB76F21F-802C-417B-A1FA-CD84A07D62C2}" presName="linearProcess" presStyleCnt="0"/>
      <dgm:spPr/>
    </dgm:pt>
    <dgm:pt modelId="{7D791761-87AA-4FED-9CFF-D80C11DE2F3E}" type="pres">
      <dgm:prSet presAssocID="{C08B887D-0CBE-4CFC-810B-8DC97C9F61E6}" presName="textNode" presStyleLbl="node1" presStyleIdx="0" presStyleCnt="3">
        <dgm:presLayoutVars>
          <dgm:bulletEnabled val="1"/>
        </dgm:presLayoutVars>
      </dgm:prSet>
      <dgm:spPr/>
      <dgm:t>
        <a:bodyPr/>
        <a:lstStyle/>
        <a:p>
          <a:endParaRPr lang="en-CA"/>
        </a:p>
      </dgm:t>
    </dgm:pt>
    <dgm:pt modelId="{A3B4FA4F-8F3B-4F06-8BBA-8F9F6C826F24}" type="pres">
      <dgm:prSet presAssocID="{77946C41-0051-4B06-BB74-84065E7982DC}" presName="sibTrans" presStyleCnt="0"/>
      <dgm:spPr/>
    </dgm:pt>
    <dgm:pt modelId="{BF2C7E13-D47D-4468-BF19-E9B81972C501}" type="pres">
      <dgm:prSet presAssocID="{DCDCBC62-1F1C-4FE9-B2A3-867DD7EB21CE}" presName="textNode" presStyleLbl="node1" presStyleIdx="1" presStyleCnt="3">
        <dgm:presLayoutVars>
          <dgm:bulletEnabled val="1"/>
        </dgm:presLayoutVars>
      </dgm:prSet>
      <dgm:spPr/>
      <dgm:t>
        <a:bodyPr/>
        <a:lstStyle/>
        <a:p>
          <a:endParaRPr lang="en-CA"/>
        </a:p>
      </dgm:t>
    </dgm:pt>
    <dgm:pt modelId="{BFF10F92-CD9A-43C1-A50E-7E1B7DE97204}" type="pres">
      <dgm:prSet presAssocID="{107AC854-4FB6-4FFD-AD3B-B071416712C6}" presName="sibTrans" presStyleCnt="0"/>
      <dgm:spPr/>
    </dgm:pt>
    <dgm:pt modelId="{B1264C74-D272-4E48-B642-02018A3EEE68}" type="pres">
      <dgm:prSet presAssocID="{F3F034FA-959B-4912-8E7F-F7B119796428}" presName="textNode" presStyleLbl="node1" presStyleIdx="2" presStyleCnt="3">
        <dgm:presLayoutVars>
          <dgm:bulletEnabled val="1"/>
        </dgm:presLayoutVars>
      </dgm:prSet>
      <dgm:spPr/>
      <dgm:t>
        <a:bodyPr/>
        <a:lstStyle/>
        <a:p>
          <a:endParaRPr lang="en-CA"/>
        </a:p>
      </dgm:t>
    </dgm:pt>
  </dgm:ptLst>
  <dgm:cxnLst>
    <dgm:cxn modelId="{254D4FC7-CE7A-4104-9C26-85EEF4EEEB90}" srcId="{FB76F21F-802C-417B-A1FA-CD84A07D62C2}" destId="{C08B887D-0CBE-4CFC-810B-8DC97C9F61E6}" srcOrd="0" destOrd="0" parTransId="{5D70B2DC-1D55-4063-A83C-7E47B52E90C2}" sibTransId="{77946C41-0051-4B06-BB74-84065E7982DC}"/>
    <dgm:cxn modelId="{100D0140-4641-4479-9D2B-C5366F3BF443}" srcId="{FB76F21F-802C-417B-A1FA-CD84A07D62C2}" destId="{F3F034FA-959B-4912-8E7F-F7B119796428}" srcOrd="2" destOrd="0" parTransId="{1D9A4FB6-579C-4A12-838F-3CC8E7B58D44}" sibTransId="{BB624F8F-6E24-4299-95B0-D01ED97A6007}"/>
    <dgm:cxn modelId="{BD22950B-3E57-7841-8BB0-54650FAC85F1}" type="presOf" srcId="{DCDCBC62-1F1C-4FE9-B2A3-867DD7EB21CE}" destId="{BF2C7E13-D47D-4468-BF19-E9B81972C501}" srcOrd="0" destOrd="0" presId="urn:microsoft.com/office/officeart/2005/8/layout/hProcess9"/>
    <dgm:cxn modelId="{6B362014-B0D9-4053-8158-E8C98DF24342}" srcId="{FB76F21F-802C-417B-A1FA-CD84A07D62C2}" destId="{DCDCBC62-1F1C-4FE9-B2A3-867DD7EB21CE}" srcOrd="1" destOrd="0" parTransId="{FCAB42AB-8896-414A-BD6E-951829BBF8E4}" sibTransId="{107AC854-4FB6-4FFD-AD3B-B071416712C6}"/>
    <dgm:cxn modelId="{51DF86BE-EE0A-CE4A-9940-C2446A81FFF7}" type="presOf" srcId="{FB76F21F-802C-417B-A1FA-CD84A07D62C2}" destId="{18943A13-E94D-4090-9BA7-09DA922120ED}" srcOrd="0" destOrd="0" presId="urn:microsoft.com/office/officeart/2005/8/layout/hProcess9"/>
    <dgm:cxn modelId="{4D7756E4-A027-764B-85BF-7C4552FDCBE7}" type="presOf" srcId="{C08B887D-0CBE-4CFC-810B-8DC97C9F61E6}" destId="{7D791761-87AA-4FED-9CFF-D80C11DE2F3E}" srcOrd="0" destOrd="0" presId="urn:microsoft.com/office/officeart/2005/8/layout/hProcess9"/>
    <dgm:cxn modelId="{213A8F6C-39D4-A34A-BEA9-D3B3ECFAB61B}" type="presOf" srcId="{F3F034FA-959B-4912-8E7F-F7B119796428}" destId="{B1264C74-D272-4E48-B642-02018A3EEE68}" srcOrd="0" destOrd="0" presId="urn:microsoft.com/office/officeart/2005/8/layout/hProcess9"/>
    <dgm:cxn modelId="{EF3771B4-F6DC-8545-ABF5-A9D37B90A9F2}" type="presParOf" srcId="{18943A13-E94D-4090-9BA7-09DA922120ED}" destId="{ACD8E5CC-B9D4-4992-A070-F519A18BC5DE}" srcOrd="0" destOrd="0" presId="urn:microsoft.com/office/officeart/2005/8/layout/hProcess9"/>
    <dgm:cxn modelId="{FD59B35A-71A7-CE4C-BD4E-1455F42977B8}" type="presParOf" srcId="{18943A13-E94D-4090-9BA7-09DA922120ED}" destId="{F8330C02-8628-4EEC-AC4A-5209301E0CD0}" srcOrd="1" destOrd="0" presId="urn:microsoft.com/office/officeart/2005/8/layout/hProcess9"/>
    <dgm:cxn modelId="{3F7626AD-F179-AB40-98B2-28FBDDAD4C5B}" type="presParOf" srcId="{F8330C02-8628-4EEC-AC4A-5209301E0CD0}" destId="{7D791761-87AA-4FED-9CFF-D80C11DE2F3E}" srcOrd="0" destOrd="0" presId="urn:microsoft.com/office/officeart/2005/8/layout/hProcess9"/>
    <dgm:cxn modelId="{B446E8C6-AE5E-4F41-8439-219A328EF5AB}" type="presParOf" srcId="{F8330C02-8628-4EEC-AC4A-5209301E0CD0}" destId="{A3B4FA4F-8F3B-4F06-8BBA-8F9F6C826F24}" srcOrd="1" destOrd="0" presId="urn:microsoft.com/office/officeart/2005/8/layout/hProcess9"/>
    <dgm:cxn modelId="{7479DC5B-C352-D540-ADA4-67F4F1208CFA}" type="presParOf" srcId="{F8330C02-8628-4EEC-AC4A-5209301E0CD0}" destId="{BF2C7E13-D47D-4468-BF19-E9B81972C501}" srcOrd="2" destOrd="0" presId="urn:microsoft.com/office/officeart/2005/8/layout/hProcess9"/>
    <dgm:cxn modelId="{635A0768-727E-DA47-9232-8BE5DA33A171}" type="presParOf" srcId="{F8330C02-8628-4EEC-AC4A-5209301E0CD0}" destId="{BFF10F92-CD9A-43C1-A50E-7E1B7DE97204}" srcOrd="3" destOrd="0" presId="urn:microsoft.com/office/officeart/2005/8/layout/hProcess9"/>
    <dgm:cxn modelId="{3D91BE95-33BD-0145-AF89-8A9D06D4CE6B}" type="presParOf" srcId="{F8330C02-8628-4EEC-AC4A-5209301E0CD0}" destId="{B1264C74-D272-4E48-B642-02018A3EEE6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FFBB0-7B85-434A-852A-F11E81802568}">
      <dsp:nvSpPr>
        <dsp:cNvPr id="0" name=""/>
        <dsp:cNvSpPr/>
      </dsp:nvSpPr>
      <dsp:spPr>
        <a:xfrm>
          <a:off x="395086" y="0"/>
          <a:ext cx="9326880" cy="1357788"/>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sp3d extrusionH="28000" prstMaterial="matte"/>
        </a:bodyPr>
        <a:lstStyle/>
        <a:p>
          <a:pPr lvl="0" algn="l" defTabSz="1955800">
            <a:lnSpc>
              <a:spcPct val="90000"/>
            </a:lnSpc>
            <a:spcBef>
              <a:spcPct val="0"/>
            </a:spcBef>
            <a:spcAft>
              <a:spcPct val="35000"/>
            </a:spcAft>
          </a:pPr>
          <a:r>
            <a:rPr lang="en-US" sz="4400" kern="1200" dirty="0" smtClean="0"/>
            <a:t>11 completed reviews</a:t>
          </a:r>
          <a:endParaRPr lang="en-US" sz="4400" kern="1200" dirty="0"/>
        </a:p>
      </dsp:txBody>
      <dsp:txXfrm>
        <a:off x="434854" y="39768"/>
        <a:ext cx="7861720" cy="1278252"/>
      </dsp:txXfrm>
    </dsp:sp>
    <dsp:sp modelId="{90B19BF4-2CB0-6246-9454-AA98EF704FC9}">
      <dsp:nvSpPr>
        <dsp:cNvPr id="0" name=""/>
        <dsp:cNvSpPr/>
      </dsp:nvSpPr>
      <dsp:spPr>
        <a:xfrm>
          <a:off x="822959" y="1584087"/>
          <a:ext cx="9326880" cy="1357788"/>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sp3d extrusionH="28000" prstMaterial="matte"/>
        </a:bodyPr>
        <a:lstStyle/>
        <a:p>
          <a:pPr lvl="0" algn="l" defTabSz="1600200">
            <a:lnSpc>
              <a:spcPct val="90000"/>
            </a:lnSpc>
            <a:spcBef>
              <a:spcPct val="0"/>
            </a:spcBef>
            <a:spcAft>
              <a:spcPct val="35000"/>
            </a:spcAft>
          </a:pPr>
          <a:r>
            <a:rPr lang="en-US" sz="3600" kern="1200" dirty="0" smtClean="0"/>
            <a:t>6 reviews included 28 RCTs</a:t>
          </a:r>
          <a:endParaRPr lang="en-US" sz="3600" kern="1200" dirty="0"/>
        </a:p>
      </dsp:txBody>
      <dsp:txXfrm>
        <a:off x="862727" y="1623855"/>
        <a:ext cx="7541821" cy="1278252"/>
      </dsp:txXfrm>
    </dsp:sp>
    <dsp:sp modelId="{8ED79F66-655B-1B4D-9BA5-CE137CCB7F6B}">
      <dsp:nvSpPr>
        <dsp:cNvPr id="0" name=""/>
        <dsp:cNvSpPr/>
      </dsp:nvSpPr>
      <dsp:spPr>
        <a:xfrm>
          <a:off x="1645919" y="3168174"/>
          <a:ext cx="9326880" cy="1357788"/>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sp3d extrusionH="28000" prstMaterial="matte"/>
        </a:bodyPr>
        <a:lstStyle/>
        <a:p>
          <a:pPr lvl="0" algn="l" defTabSz="1955800">
            <a:lnSpc>
              <a:spcPct val="90000"/>
            </a:lnSpc>
            <a:spcBef>
              <a:spcPct val="0"/>
            </a:spcBef>
            <a:spcAft>
              <a:spcPct val="35000"/>
            </a:spcAft>
          </a:pPr>
          <a:r>
            <a:rPr lang="en-US" sz="4400" kern="1200" dirty="0" smtClean="0"/>
            <a:t>1007 patients were randomized </a:t>
          </a:r>
          <a:endParaRPr lang="en-US" sz="4400" kern="1200" dirty="0"/>
        </a:p>
      </dsp:txBody>
      <dsp:txXfrm>
        <a:off x="1685687" y="3207942"/>
        <a:ext cx="7541821" cy="1278252"/>
      </dsp:txXfrm>
    </dsp:sp>
    <dsp:sp modelId="{E205E746-74F5-9A48-AD8F-8F79BE12C31F}">
      <dsp:nvSpPr>
        <dsp:cNvPr id="0" name=""/>
        <dsp:cNvSpPr/>
      </dsp:nvSpPr>
      <dsp:spPr>
        <a:xfrm>
          <a:off x="8444317" y="1029656"/>
          <a:ext cx="882562" cy="88256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8642893" y="1029656"/>
        <a:ext cx="485410" cy="664128"/>
      </dsp:txXfrm>
    </dsp:sp>
    <dsp:sp modelId="{DE78D037-1EFA-504A-94B8-1E4E9FBDAF53}">
      <dsp:nvSpPr>
        <dsp:cNvPr id="0" name=""/>
        <dsp:cNvSpPr/>
      </dsp:nvSpPr>
      <dsp:spPr>
        <a:xfrm>
          <a:off x="9267277" y="2604691"/>
          <a:ext cx="882562" cy="88256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p3d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9465853" y="2604691"/>
        <a:ext cx="485410" cy="664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8E5CC-B9D4-4992-A070-F519A18BC5DE}">
      <dsp:nvSpPr>
        <dsp:cNvPr id="0" name=""/>
        <dsp:cNvSpPr/>
      </dsp:nvSpPr>
      <dsp:spPr>
        <a:xfrm>
          <a:off x="640658" y="0"/>
          <a:ext cx="7260798" cy="41656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91761-87AA-4FED-9CFF-D80C11DE2F3E}">
      <dsp:nvSpPr>
        <dsp:cNvPr id="0" name=""/>
        <dsp:cNvSpPr/>
      </dsp:nvSpPr>
      <dsp:spPr>
        <a:xfrm>
          <a:off x="289464" y="1249680"/>
          <a:ext cx="2562634" cy="1666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smtClean="0"/>
            <a:t>Draft questions generated by consultants</a:t>
          </a:r>
          <a:endParaRPr lang="en-CA" sz="2300" kern="1200" dirty="0"/>
        </a:p>
      </dsp:txBody>
      <dsp:txXfrm>
        <a:off x="370803" y="1331019"/>
        <a:ext cx="2399956" cy="1503562"/>
      </dsp:txXfrm>
    </dsp:sp>
    <dsp:sp modelId="{BF2C7E13-D47D-4468-BF19-E9B81972C501}">
      <dsp:nvSpPr>
        <dsp:cNvPr id="0" name=""/>
        <dsp:cNvSpPr/>
      </dsp:nvSpPr>
      <dsp:spPr>
        <a:xfrm>
          <a:off x="2989740" y="1249680"/>
          <a:ext cx="2562634" cy="1666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smtClean="0"/>
            <a:t>Electronic surveys sent out to stakeholders</a:t>
          </a:r>
          <a:endParaRPr lang="en-CA" sz="2300" kern="1200" dirty="0"/>
        </a:p>
      </dsp:txBody>
      <dsp:txXfrm>
        <a:off x="3071079" y="1331019"/>
        <a:ext cx="2399956" cy="1503562"/>
      </dsp:txXfrm>
    </dsp:sp>
    <dsp:sp modelId="{B1264C74-D272-4E48-B642-02018A3EEE68}">
      <dsp:nvSpPr>
        <dsp:cNvPr id="0" name=""/>
        <dsp:cNvSpPr/>
      </dsp:nvSpPr>
      <dsp:spPr>
        <a:xfrm>
          <a:off x="5690016" y="1249680"/>
          <a:ext cx="2562634" cy="1666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smtClean="0"/>
            <a:t>Questions presented to panel to review and refine</a:t>
          </a:r>
          <a:endParaRPr lang="en-CA" sz="2300" kern="1200" dirty="0"/>
        </a:p>
      </dsp:txBody>
      <dsp:txXfrm>
        <a:off x="5771355" y="1331019"/>
        <a:ext cx="2399956" cy="1503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8E5CC-B9D4-4992-A070-F519A18BC5DE}">
      <dsp:nvSpPr>
        <dsp:cNvPr id="0" name=""/>
        <dsp:cNvSpPr/>
      </dsp:nvSpPr>
      <dsp:spPr>
        <a:xfrm>
          <a:off x="640658" y="0"/>
          <a:ext cx="7260798" cy="41656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791761-87AA-4FED-9CFF-D80C11DE2F3E}">
      <dsp:nvSpPr>
        <dsp:cNvPr id="0" name=""/>
        <dsp:cNvSpPr/>
      </dsp:nvSpPr>
      <dsp:spPr>
        <a:xfrm>
          <a:off x="289464" y="1249680"/>
          <a:ext cx="2562634" cy="1666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smtClean="0"/>
            <a:t>Long list generated by consultants</a:t>
          </a:r>
          <a:endParaRPr lang="en-CA" sz="2300" kern="1200" dirty="0"/>
        </a:p>
      </dsp:txBody>
      <dsp:txXfrm>
        <a:off x="370803" y="1331019"/>
        <a:ext cx="2399956" cy="1503562"/>
      </dsp:txXfrm>
    </dsp:sp>
    <dsp:sp modelId="{BF2C7E13-D47D-4468-BF19-E9B81972C501}">
      <dsp:nvSpPr>
        <dsp:cNvPr id="0" name=""/>
        <dsp:cNvSpPr/>
      </dsp:nvSpPr>
      <dsp:spPr>
        <a:xfrm>
          <a:off x="2989740" y="1249680"/>
          <a:ext cx="2562634" cy="1666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smtClean="0"/>
            <a:t>Electronic surveys sent out to stakeholders</a:t>
          </a:r>
          <a:endParaRPr lang="en-CA" sz="2300" kern="1200" dirty="0"/>
        </a:p>
      </dsp:txBody>
      <dsp:txXfrm>
        <a:off x="3071079" y="1331019"/>
        <a:ext cx="2399956" cy="1503562"/>
      </dsp:txXfrm>
    </dsp:sp>
    <dsp:sp modelId="{B1264C74-D272-4E48-B642-02018A3EEE68}">
      <dsp:nvSpPr>
        <dsp:cNvPr id="0" name=""/>
        <dsp:cNvSpPr/>
      </dsp:nvSpPr>
      <dsp:spPr>
        <a:xfrm>
          <a:off x="5690016" y="1249680"/>
          <a:ext cx="2562634" cy="1666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smtClean="0"/>
            <a:t>Short list presented to panel to review and refine</a:t>
          </a:r>
          <a:endParaRPr lang="en-CA" sz="2300" kern="1200" dirty="0"/>
        </a:p>
      </dsp:txBody>
      <dsp:txXfrm>
        <a:off x="5771355" y="1331019"/>
        <a:ext cx="2399956" cy="150356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371AA-441D-D143-BF0B-84C1F986D8A0}" type="datetimeFigureOut">
              <a:rPr lang="en-US" smtClean="0"/>
              <a:t>7/6/2017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165020-CDF1-324D-85C1-6126DDDFF7FC}" type="slidenum">
              <a:rPr lang="en-US" smtClean="0"/>
              <a:t>‹#›</a:t>
            </a:fld>
            <a:endParaRPr lang="en-US"/>
          </a:p>
        </p:txBody>
      </p:sp>
    </p:spTree>
    <p:extLst>
      <p:ext uri="{BB962C8B-B14F-4D97-AF65-F5344CB8AC3E}">
        <p14:creationId xmlns:p14="http://schemas.microsoft.com/office/powerpoint/2010/main" val="410555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the hemophilia community</a:t>
            </a:r>
            <a:r>
              <a:rPr lang="en-US" baseline="0" dirty="0" smtClean="0"/>
              <a:t> ignore the FDA/HTA requirements and needs, claiming to be a rare and different disease, which does not require proof of effect and measures of value? Can we continue claiming that we do not need to prove that parachute works, and no matter how much they costs we want them?</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4</a:t>
            </a:fld>
            <a:endParaRPr lang="en-US"/>
          </a:p>
        </p:txBody>
      </p:sp>
    </p:spTree>
    <p:extLst>
      <p:ext uri="{BB962C8B-B14F-4D97-AF65-F5344CB8AC3E}">
        <p14:creationId xmlns:p14="http://schemas.microsoft.com/office/powerpoint/2010/main" val="343431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Image</a:t>
            </a:r>
          </a:p>
          <a:p>
            <a:r>
              <a:rPr lang="en-US" smtClean="0"/>
              <a:t>http://seanheritage.com/wp-content/uploads/2014/01/questions.jpg</a:t>
            </a:r>
            <a:endParaRPr lang="en-US"/>
          </a:p>
        </p:txBody>
      </p:sp>
      <p:sp>
        <p:nvSpPr>
          <p:cNvPr id="4" name="Slide Number Placeholder 3"/>
          <p:cNvSpPr>
            <a:spLocks noGrp="1"/>
          </p:cNvSpPr>
          <p:nvPr>
            <p:ph type="sldNum" sz="quarter" idx="10"/>
          </p:nvPr>
        </p:nvSpPr>
        <p:spPr/>
        <p:txBody>
          <a:bodyPr/>
          <a:lstStyle/>
          <a:p>
            <a:fld id="{47E4A7E1-3C5C-448D-BD41-9F00B0678B0A}" type="slidenum">
              <a:rPr lang="en-US" smtClean="0"/>
              <a:t>23</a:t>
            </a:fld>
            <a:endParaRPr lang="en-US"/>
          </a:p>
        </p:txBody>
      </p:sp>
    </p:spTree>
    <p:extLst>
      <p:ext uri="{BB962C8B-B14F-4D97-AF65-F5344CB8AC3E}">
        <p14:creationId xmlns:p14="http://schemas.microsoft.com/office/powerpoint/2010/main" val="94598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691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to stop</a:t>
            </a:r>
            <a:r>
              <a:rPr lang="en-US" baseline="0" dirty="0" smtClean="0"/>
              <a:t> fighting HTA processes, we have to learn their languages</a:t>
            </a:r>
          </a:p>
          <a:p>
            <a:r>
              <a:rPr lang="en-US" baseline="0" dirty="0" smtClean="0"/>
              <a:t>We have to stop support the claim of diversity, other less fortunate will soon make the case they are more diverse than us</a:t>
            </a:r>
          </a:p>
          <a:p>
            <a:r>
              <a:rPr lang="en-US" baseline="0" dirty="0" smtClean="0"/>
              <a:t>We have to stop fighting evidence agencies, and collaborate to learn and speak their language</a:t>
            </a:r>
          </a:p>
          <a:p>
            <a:r>
              <a:rPr lang="en-US" baseline="0" dirty="0" smtClean="0"/>
              <a:t>We have to stop targeting only the usual journals – we have to build credibility on journals which are trusted by the HTA/reimbursement agencies – self </a:t>
            </a:r>
            <a:r>
              <a:rPr lang="en-US" baseline="0" dirty="0" err="1" smtClean="0"/>
              <a:t>referentiality</a:t>
            </a:r>
            <a:r>
              <a:rPr lang="en-US" baseline="0" dirty="0" smtClean="0"/>
              <a:t> will not pay for much longer.</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12434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a matter of ethics, or</a:t>
            </a:r>
            <a:r>
              <a:rPr lang="en-US" baseline="0" dirty="0" smtClean="0"/>
              <a:t> anyways we have to deal with the ethics of capitalisms and profitability</a:t>
            </a:r>
          </a:p>
          <a:p>
            <a:endParaRPr lang="en-US" baseline="0" dirty="0" smtClean="0"/>
          </a:p>
          <a:p>
            <a:r>
              <a:rPr lang="en-US" baseline="0" dirty="0" smtClean="0"/>
              <a:t>It makes the case clear – even when the treatment has a proven dramatic effect = CURE – still you may need evidence to make the case for the affordable value</a:t>
            </a:r>
          </a:p>
          <a:p>
            <a:endParaRPr lang="en-US" baseline="0" dirty="0" smtClean="0"/>
          </a:p>
          <a:p>
            <a:r>
              <a:rPr lang="en-US" baseline="0" dirty="0" smtClean="0"/>
              <a:t>We will come back hopefully soon with gene therapy for hemophilia</a:t>
            </a:r>
          </a:p>
          <a:p>
            <a:endParaRPr lang="en-US" baseline="0" dirty="0" smtClean="0"/>
          </a:p>
          <a:p>
            <a:r>
              <a:rPr lang="en-US" baseline="0" dirty="0" smtClean="0"/>
              <a:t>The process by which drug manufacturers set their prices remains unclear. A spokesman for Gilead responded to a query by Medscape with the following statement: "We believe the price of </a:t>
            </a:r>
            <a:r>
              <a:rPr lang="en-US" baseline="0" dirty="0" err="1" smtClean="0"/>
              <a:t>Sovaldi</a:t>
            </a:r>
            <a:r>
              <a:rPr lang="en-US" baseline="0" dirty="0" smtClean="0"/>
              <a:t> and </a:t>
            </a:r>
            <a:r>
              <a:rPr lang="en-US" baseline="0" dirty="0" err="1" smtClean="0"/>
              <a:t>Harvoni</a:t>
            </a:r>
            <a:r>
              <a:rPr lang="en-US" baseline="0" dirty="0" smtClean="0"/>
              <a:t> reflects the value of these medicines. Unlike long-term or indefinite treatments for other chronic diseases, </a:t>
            </a:r>
            <a:r>
              <a:rPr lang="en-US" baseline="0" dirty="0" err="1" smtClean="0"/>
              <a:t>Sovaldi</a:t>
            </a:r>
            <a:r>
              <a:rPr lang="en-US" baseline="0" dirty="0" smtClean="0"/>
              <a:t> and </a:t>
            </a:r>
            <a:r>
              <a:rPr lang="en-US" baseline="0" dirty="0" err="1" smtClean="0"/>
              <a:t>Harvoni</a:t>
            </a:r>
            <a:r>
              <a:rPr lang="en-US" baseline="0" dirty="0" smtClean="0"/>
              <a:t> offer a cure with as little as eight weeks of treatment for many patients taking </a:t>
            </a:r>
            <a:r>
              <a:rPr lang="en-US" baseline="0" dirty="0" err="1" smtClean="0"/>
              <a:t>Harvoni</a:t>
            </a:r>
            <a:r>
              <a:rPr lang="en-US" baseline="0" dirty="0" smtClean="0"/>
              <a:t>."</a:t>
            </a:r>
          </a:p>
          <a:p>
            <a:endParaRPr lang="en-US" baseline="0" dirty="0" smtClean="0"/>
          </a:p>
          <a:p>
            <a:r>
              <a:rPr lang="en-US" baseline="0" dirty="0" smtClean="0"/>
              <a:t>Similarly, a spokeswoman for </a:t>
            </a:r>
            <a:r>
              <a:rPr lang="en-US" baseline="0" dirty="0" err="1" smtClean="0"/>
              <a:t>AbbVie</a:t>
            </a:r>
            <a:r>
              <a:rPr lang="en-US" baseline="0" dirty="0" smtClean="0"/>
              <a:t> also cited the fact that these drugs are offering a "high certainty of a cure with notably low rates of discontinuation and relapse." She further stated in an email exchange that the company took a number of factors into account when determining the treatment's price, "including the benefits of the therapy to patients, overall market dynamics, cost-effectiveness of treatment, and the value that it brings to off-setting short-term and long-term healthcare costs.”</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Cost-effectiveness and budget impact of hepatitis C virus treatment with </a:t>
            </a:r>
            <a:r>
              <a:rPr lang="en-US" sz="1200" dirty="0" err="1" smtClean="0"/>
              <a:t>sofosbuvir</a:t>
            </a:r>
            <a:r>
              <a:rPr lang="en-US" sz="1200" dirty="0" smtClean="0"/>
              <a:t> and </a:t>
            </a:r>
            <a:r>
              <a:rPr lang="en-US" sz="1200" dirty="0" err="1" smtClean="0"/>
              <a:t>ledipasvir</a:t>
            </a:r>
            <a:r>
              <a:rPr lang="en-US" sz="1200" dirty="0" smtClean="0"/>
              <a:t> in the United States. </a:t>
            </a:r>
            <a:r>
              <a:rPr lang="en-US" sz="1200" dirty="0" err="1" smtClean="0"/>
              <a:t>Chhatwal</a:t>
            </a:r>
            <a:r>
              <a:rPr lang="en-US" sz="1200" dirty="0" smtClean="0"/>
              <a:t> J et al. Ann Intern Med. 2015;162:397-406.</a:t>
            </a:r>
          </a:p>
          <a:p>
            <a:endParaRPr lang="en-US" baseline="0" dirty="0" smtClean="0"/>
          </a:p>
        </p:txBody>
      </p:sp>
      <p:sp>
        <p:nvSpPr>
          <p:cNvPr id="4" name="Slide Number Placeholder 3"/>
          <p:cNvSpPr>
            <a:spLocks noGrp="1"/>
          </p:cNvSpPr>
          <p:nvPr>
            <p:ph type="sldNum" sz="quarter" idx="10"/>
          </p:nvPr>
        </p:nvSpPr>
        <p:spPr/>
        <p:txBody>
          <a:bodyPr/>
          <a:lstStyle/>
          <a:p>
            <a:fld id="{1D9BACE4-094A-B044-A7BF-C8D19E36C2C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2148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Prophylaxis</a:t>
            </a:r>
          </a:p>
          <a:p>
            <a:r>
              <a:rPr lang="en-US" dirty="0" smtClean="0"/>
              <a:t>Bypassing agents</a:t>
            </a:r>
          </a:p>
          <a:p>
            <a:r>
              <a:rPr lang="en-US" dirty="0" smtClean="0"/>
              <a:t>Surgical</a:t>
            </a:r>
            <a:r>
              <a:rPr lang="en-US" baseline="0" dirty="0" smtClean="0"/>
              <a:t> bleeding</a:t>
            </a:r>
          </a:p>
          <a:p>
            <a:r>
              <a:rPr lang="en-US" baseline="0" dirty="0" smtClean="0"/>
              <a:t>Exercise</a:t>
            </a:r>
          </a:p>
          <a:p>
            <a:r>
              <a:rPr lang="en-US" baseline="0" dirty="0" err="1" smtClean="0"/>
              <a:t>Pyscosocial</a:t>
            </a:r>
            <a:r>
              <a:rPr lang="en-US" baseline="0" dirty="0" smtClean="0"/>
              <a:t> </a:t>
            </a:r>
            <a:r>
              <a:rPr lang="en-US" baseline="0" dirty="0" err="1" smtClean="0"/>
              <a:t>internvetion</a:t>
            </a:r>
            <a:endParaRPr lang="en-US" baseline="0" dirty="0" smtClean="0"/>
          </a:p>
          <a:p>
            <a:r>
              <a:rPr lang="en-US" baseline="0" dirty="0" smtClean="0"/>
              <a:t>ITI</a:t>
            </a:r>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8</a:t>
            </a:fld>
            <a:endParaRPr lang="en-US"/>
          </a:p>
        </p:txBody>
      </p:sp>
    </p:spTree>
    <p:extLst>
      <p:ext uri="{BB962C8B-B14F-4D97-AF65-F5344CB8AC3E}">
        <p14:creationId xmlns:p14="http://schemas.microsoft.com/office/powerpoint/2010/main" val="1290275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underpowered trial</a:t>
            </a:r>
            <a:r>
              <a:rPr lang="en-US" baseline="0" dirty="0" smtClean="0"/>
              <a:t> useless and unethical – yes they are</a:t>
            </a:r>
          </a:p>
          <a:p>
            <a:r>
              <a:rPr lang="en-US" baseline="0" dirty="0" smtClean="0"/>
              <a:t>But not more than paying for treatments that may or may not be different</a:t>
            </a:r>
          </a:p>
          <a:p>
            <a:endParaRPr lang="en-US" baseline="0" dirty="0" smtClean="0"/>
          </a:p>
          <a:p>
            <a:r>
              <a:rPr lang="en-US" baseline="0" dirty="0" smtClean="0"/>
              <a:t>There would be enough patients to prove impact on adherence, </a:t>
            </a:r>
            <a:r>
              <a:rPr lang="en-US" baseline="0" dirty="0" err="1" smtClean="0"/>
              <a:t>QoL</a:t>
            </a:r>
            <a:r>
              <a:rPr lang="en-US" baseline="0" dirty="0" smtClean="0"/>
              <a:t>, bleeds</a:t>
            </a:r>
          </a:p>
          <a:p>
            <a:r>
              <a:rPr lang="en-US" baseline="0" dirty="0" smtClean="0"/>
              <a:t>The entire HCS of the US (I am citing the US not as a model, but meaning that if even the US, with the craziest and less affordable health care system ever have got it, it should be right) is moving toward a outcome based reimbursement – the first time you may say let’s go, we will not measure and nothing will happen, but the second time you will not be given a chance</a:t>
            </a:r>
          </a:p>
          <a:p>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9</a:t>
            </a:fld>
            <a:endParaRPr lang="en-US"/>
          </a:p>
        </p:txBody>
      </p:sp>
    </p:spTree>
    <p:extLst>
      <p:ext uri="{BB962C8B-B14F-4D97-AF65-F5344CB8AC3E}">
        <p14:creationId xmlns:p14="http://schemas.microsoft.com/office/powerpoint/2010/main" val="1634400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Comments on</a:t>
            </a:r>
            <a:r>
              <a:rPr lang="en-US" baseline="0" dirty="0" smtClean="0"/>
              <a:t> what is here what is there</a:t>
            </a:r>
          </a:p>
          <a:p>
            <a:endParaRPr lang="en-US" baseline="0" dirty="0" smtClean="0"/>
          </a:p>
          <a:p>
            <a:r>
              <a:rPr lang="en-US" dirty="0" err="1" smtClean="0"/>
              <a:t>Berntorp</a:t>
            </a:r>
            <a:r>
              <a:rPr lang="en-US" dirty="0" smtClean="0"/>
              <a:t> E, </a:t>
            </a:r>
            <a:r>
              <a:rPr lang="en-US" dirty="0" err="1" smtClean="0"/>
              <a:t>Astermark</a:t>
            </a:r>
            <a:r>
              <a:rPr lang="en-US" dirty="0" smtClean="0"/>
              <a:t> J, </a:t>
            </a:r>
            <a:r>
              <a:rPr lang="en-US" dirty="0" err="1" smtClean="0"/>
              <a:t>Baghaei</a:t>
            </a:r>
            <a:r>
              <a:rPr lang="en-US" dirty="0" smtClean="0"/>
              <a:t> F et al. Treatment of hemophilia A and B and von </a:t>
            </a:r>
            <a:r>
              <a:rPr lang="en-US" dirty="0" err="1" smtClean="0"/>
              <a:t>Willebrand</a:t>
            </a:r>
            <a:r>
              <a:rPr lang="en-US" dirty="0" smtClean="0"/>
              <a:t> disease. Summary and </a:t>
            </a:r>
            <a:r>
              <a:rPr lang="en-US" dirty="0" err="1" smtClean="0"/>
              <a:t>conclu</a:t>
            </a:r>
            <a:r>
              <a:rPr lang="en-US" dirty="0" smtClean="0"/>
              <a:t>- </a:t>
            </a:r>
            <a:r>
              <a:rPr lang="en-US" dirty="0" err="1" smtClean="0"/>
              <a:t>sions</a:t>
            </a:r>
            <a:r>
              <a:rPr lang="en-US" dirty="0" smtClean="0"/>
              <a:t> of a systematic review as part of a Swedish health technology assessment. </a:t>
            </a:r>
            <a:r>
              <a:rPr lang="en-US" dirty="0" err="1" smtClean="0"/>
              <a:t>Haemophilia</a:t>
            </a:r>
            <a:r>
              <a:rPr lang="en-US" dirty="0" smtClean="0"/>
              <a:t> 2012; 18: 158–65.</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D9BACE4-094A-B044-A7BF-C8D19E36C2C6}" type="slidenum">
              <a:rPr lang="en-US" smtClean="0"/>
              <a:t>10</a:t>
            </a:fld>
            <a:endParaRPr lang="en-US"/>
          </a:p>
        </p:txBody>
      </p:sp>
    </p:spTree>
    <p:extLst>
      <p:ext uri="{BB962C8B-B14F-4D97-AF65-F5344CB8AC3E}">
        <p14:creationId xmlns:p14="http://schemas.microsoft.com/office/powerpoint/2010/main" val="749483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65C78D5-0CA5-134A-BFE5-1624FB5DEE07}" type="slidenum">
              <a:rPr lang="en-US" sz="1200">
                <a:solidFill>
                  <a:prstClr val="black"/>
                </a:solidFill>
                <a:latin typeface="Calibri" charset="0"/>
              </a:rPr>
              <a:pPr eaLnBrk="1" hangingPunct="1"/>
              <a:t>13</a:t>
            </a:fld>
            <a:endParaRPr lang="en-US" sz="1200">
              <a:solidFill>
                <a:prstClr val="black"/>
              </a:solidFill>
              <a:latin typeface="Calibri" charset="0"/>
            </a:endParaRPr>
          </a:p>
        </p:txBody>
      </p:sp>
      <p:sp>
        <p:nvSpPr>
          <p:cNvPr id="62466" name="Rectangle 2"/>
          <p:cNvSpPr>
            <a:spLocks noGrp="1" noRot="1" noChangeAspect="1" noChangeArrowheads="1" noTextEdit="1"/>
          </p:cNvSpPr>
          <p:nvPr>
            <p:ph type="sldImg"/>
          </p:nvPr>
        </p:nvSpPr>
        <p:spPr bwMode="auto">
          <a:xfrm>
            <a:off x="539750" y="674688"/>
            <a:ext cx="6000750" cy="3376612"/>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z="1200" b="0" i="0" kern="1200" dirty="0" smtClean="0">
              <a:solidFill>
                <a:schemeClr val="tx1"/>
              </a:solidFill>
              <a:latin typeface="+mn-lt"/>
              <a:ea typeface="+mn-ea"/>
              <a:cs typeface="+mn-cs"/>
            </a:endParaRPr>
          </a:p>
        </p:txBody>
      </p:sp>
    </p:spTree>
    <p:extLst>
      <p:ext uri="{BB962C8B-B14F-4D97-AF65-F5344CB8AC3E}">
        <p14:creationId xmlns:p14="http://schemas.microsoft.com/office/powerpoint/2010/main" val="273829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165020-CDF1-324D-85C1-6126DDDFF7FC}" type="slidenum">
              <a:rPr lang="en-US" smtClean="0"/>
              <a:t>22</a:t>
            </a:fld>
            <a:endParaRPr lang="en-US"/>
          </a:p>
        </p:txBody>
      </p:sp>
    </p:spTree>
    <p:extLst>
      <p:ext uri="{BB962C8B-B14F-4D97-AF65-F5344CB8AC3E}">
        <p14:creationId xmlns:p14="http://schemas.microsoft.com/office/powerpoint/2010/main" val="142328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913D44-F77E-8940-BF92-603C492BA804}"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2812C-6EB5-9F47-AB1A-D50E14D2F88E}" type="slidenum">
              <a:rPr lang="en-US" smtClean="0"/>
              <a:t>‹#›</a:t>
            </a:fld>
            <a:endParaRPr lang="en-US"/>
          </a:p>
        </p:txBody>
      </p:sp>
    </p:spTree>
    <p:extLst>
      <p:ext uri="{BB962C8B-B14F-4D97-AF65-F5344CB8AC3E}">
        <p14:creationId xmlns:p14="http://schemas.microsoft.com/office/powerpoint/2010/main" val="212123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13D44-F77E-8940-BF92-603C492BA804}"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2812C-6EB5-9F47-AB1A-D50E14D2F88E}" type="slidenum">
              <a:rPr lang="en-US" smtClean="0"/>
              <a:t>‹#›</a:t>
            </a:fld>
            <a:endParaRPr lang="en-US"/>
          </a:p>
        </p:txBody>
      </p:sp>
    </p:spTree>
    <p:extLst>
      <p:ext uri="{BB962C8B-B14F-4D97-AF65-F5344CB8AC3E}">
        <p14:creationId xmlns:p14="http://schemas.microsoft.com/office/powerpoint/2010/main" val="1643465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13D44-F77E-8940-BF92-603C492BA804}"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2812C-6EB5-9F47-AB1A-D50E14D2F88E}" type="slidenum">
              <a:rPr lang="en-US" smtClean="0"/>
              <a:t>‹#›</a:t>
            </a:fld>
            <a:endParaRPr lang="en-US"/>
          </a:p>
        </p:txBody>
      </p:sp>
    </p:spTree>
    <p:extLst>
      <p:ext uri="{BB962C8B-B14F-4D97-AF65-F5344CB8AC3E}">
        <p14:creationId xmlns:p14="http://schemas.microsoft.com/office/powerpoint/2010/main" val="792864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87BF5242-0E16-984A-A611-FA1FE2B259A9}"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4C2A40-089B-1C42-AD7B-2F6670135BA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7BF5242-0E16-984A-A611-FA1FE2B259A9}"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4C2A40-089B-1C42-AD7B-2F6670135BA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CA"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87BF5242-0E16-984A-A611-FA1FE2B259A9}"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4C2A40-089B-1C42-AD7B-2F6670135BA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87BF5242-0E16-984A-A611-FA1FE2B259A9}" type="datetimeFigureOut">
              <a:rPr lang="en-US" smtClean="0">
                <a:solidFill>
                  <a:prstClr val="black">
                    <a:tint val="75000"/>
                  </a:prstClr>
                </a:solidFill>
              </a:rPr>
              <a:pPr/>
              <a:t>7/6/2017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4C2A40-089B-1C42-AD7B-2F6670135BA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CA"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CA"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87BF5242-0E16-984A-A611-FA1FE2B259A9}" type="datetimeFigureOut">
              <a:rPr lang="en-US" smtClean="0">
                <a:solidFill>
                  <a:prstClr val="black">
                    <a:tint val="75000"/>
                  </a:prstClr>
                </a:solidFill>
              </a:rPr>
              <a:pPr/>
              <a:t>7/6/2017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4C2A40-089B-1C42-AD7B-2F6670135BA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87BF5242-0E16-984A-A611-FA1FE2B259A9}" type="datetimeFigureOut">
              <a:rPr lang="en-US" smtClean="0">
                <a:solidFill>
                  <a:prstClr val="black">
                    <a:tint val="75000"/>
                  </a:prstClr>
                </a:solidFill>
              </a:rPr>
              <a:pPr/>
              <a:t>7/6/2017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4C2A40-089B-1C42-AD7B-2F6670135BA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F5242-0E16-984A-A611-FA1FE2B259A9}" type="datetimeFigureOut">
              <a:rPr lang="en-US" smtClean="0">
                <a:solidFill>
                  <a:prstClr val="black">
                    <a:tint val="75000"/>
                  </a:prstClr>
                </a:solidFill>
              </a:rPr>
              <a:pPr/>
              <a:t>7/6/2017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4C2A40-089B-1C42-AD7B-2F6670135BA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CA"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7BF5242-0E16-984A-A611-FA1FE2B259A9}" type="datetimeFigureOut">
              <a:rPr lang="en-US" smtClean="0">
                <a:solidFill>
                  <a:prstClr val="black">
                    <a:tint val="75000"/>
                  </a:prstClr>
                </a:solidFill>
              </a:rPr>
              <a:pPr/>
              <a:t>7/6/2017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4C2A40-089B-1C42-AD7B-2F6670135BA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913D44-F77E-8940-BF92-603C492BA804}"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2812C-6EB5-9F47-AB1A-D50E14D2F88E}" type="slidenum">
              <a:rPr lang="en-US" smtClean="0"/>
              <a:t>‹#›</a:t>
            </a:fld>
            <a:endParaRPr lang="en-US"/>
          </a:p>
        </p:txBody>
      </p:sp>
    </p:spTree>
    <p:extLst>
      <p:ext uri="{BB962C8B-B14F-4D97-AF65-F5344CB8AC3E}">
        <p14:creationId xmlns:p14="http://schemas.microsoft.com/office/powerpoint/2010/main" val="1304454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CA"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87BF5242-0E16-984A-A611-FA1FE2B259A9}" type="datetimeFigureOut">
              <a:rPr lang="en-US" smtClean="0">
                <a:solidFill>
                  <a:prstClr val="black">
                    <a:tint val="75000"/>
                  </a:prstClr>
                </a:solidFill>
              </a:rPr>
              <a:pPr/>
              <a:t>7/6/2017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4C2A40-089B-1C42-AD7B-2F6670135BA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7BF5242-0E16-984A-A611-FA1FE2B259A9}"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4C2A40-089B-1C42-AD7B-2F6670135BA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87BF5242-0E16-984A-A611-FA1FE2B259A9}"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4C2A40-089B-1C42-AD7B-2F6670135BA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39672"/>
            <a:ext cx="10363200" cy="2270291"/>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2FAB77-6CFC-B142-B1E0-91FD09B38603}" type="datetimeFigureOut">
              <a:rPr lang="en-US" smtClean="0">
                <a:solidFill>
                  <a:prstClr val="black">
                    <a:tint val="75000"/>
                  </a:prstClr>
                </a:solidFill>
              </a:rPr>
              <a:pPr/>
              <a:t>7/6/2017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486BA7-F035-804B-8D1F-8584E3AF479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64665" cy="1239672"/>
          </a:xfrm>
          <a:prstGeom prst="rect">
            <a:avLst/>
          </a:prstGeom>
        </p:spPr>
      </p:pic>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64666" y="3804"/>
            <a:ext cx="8589135" cy="1325563"/>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FAB77-6CFC-B142-B1E0-91FD09B38603}" type="datetimeFigureOut">
              <a:rPr lang="en-US" smtClean="0">
                <a:solidFill>
                  <a:prstClr val="black">
                    <a:tint val="75000"/>
                  </a:prstClr>
                </a:solidFill>
              </a:rPr>
              <a:pPr/>
              <a:t>7/6/2017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486BA7-F035-804B-8D1F-8584E3AF479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64665" cy="1239672"/>
          </a:xfrm>
          <a:prstGeom prst="rect">
            <a:avLst/>
          </a:prstGeom>
        </p:spPr>
      </p:pic>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2FAB77-6CFC-B142-B1E0-91FD09B38603}" type="datetimeFigureOut">
              <a:rPr lang="en-US" smtClean="0">
                <a:solidFill>
                  <a:prstClr val="black">
                    <a:tint val="75000"/>
                  </a:prstClr>
                </a:solidFill>
              </a:rPr>
              <a:pPr/>
              <a:t>7/6/2017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486BA7-F035-804B-8D1F-8584E3AF4791}"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2FAB77-6CFC-B142-B1E0-91FD09B38603}" type="datetimeFigureOut">
              <a:rPr lang="en-US" smtClean="0">
                <a:solidFill>
                  <a:prstClr val="black">
                    <a:tint val="75000"/>
                  </a:prstClr>
                </a:solidFill>
              </a:rPr>
              <a:pPr/>
              <a:t>7/6/2017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486BA7-F035-804B-8D1F-8584E3AF4791}"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p:nvPr>
        </p:nvSpPr>
        <p:spPr>
          <a:xfrm>
            <a:off x="2764666" y="3804"/>
            <a:ext cx="8589135" cy="1325563"/>
          </a:xfrm>
        </p:spPr>
        <p:txBody>
          <a:body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64665" cy="1239672"/>
          </a:xfrm>
          <a:prstGeom prst="rect">
            <a:avLst/>
          </a:prstGeom>
        </p:spPr>
      </p:pic>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2FAB77-6CFC-B142-B1E0-91FD09B38603}" type="datetimeFigureOut">
              <a:rPr lang="en-US" smtClean="0">
                <a:solidFill>
                  <a:prstClr val="black">
                    <a:tint val="75000"/>
                  </a:prstClr>
                </a:solidFill>
              </a:rPr>
              <a:pPr/>
              <a:t>7/6/2017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0486BA7-F035-804B-8D1F-8584E3AF4791}"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2764666" y="3804"/>
            <a:ext cx="8589135" cy="1325563"/>
          </a:xfrm>
        </p:spPr>
        <p:txBody>
          <a:bodyPr/>
          <a:lstStyle/>
          <a:p>
            <a:r>
              <a:rPr lang="en-US" smtClean="0"/>
              <a:t>Click to edit Master 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64665" cy="1239672"/>
          </a:xfrm>
          <a:prstGeom prst="rect">
            <a:avLst/>
          </a:prstGeom>
        </p:spPr>
      </p:pic>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2FAB77-6CFC-B142-B1E0-91FD09B38603}" type="datetimeFigureOut">
              <a:rPr lang="en-US" smtClean="0">
                <a:solidFill>
                  <a:prstClr val="black">
                    <a:tint val="75000"/>
                  </a:prstClr>
                </a:solidFill>
              </a:rPr>
              <a:pPr/>
              <a:t>7/6/2017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0486BA7-F035-804B-8D1F-8584E3AF4791}"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2764666" y="3804"/>
            <a:ext cx="8589135" cy="1325563"/>
          </a:xfrm>
        </p:spPr>
        <p:txBody>
          <a:bodyPr/>
          <a:lstStyle/>
          <a:p>
            <a:r>
              <a:rPr lang="en-US"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2764665" cy="1239672"/>
          </a:xfrm>
          <a:prstGeom prst="rect">
            <a:avLst/>
          </a:prstGeom>
        </p:spPr>
      </p:pic>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2FAB77-6CFC-B142-B1E0-91FD09B38603}" type="datetimeFigureOut">
              <a:rPr lang="en-US" smtClean="0">
                <a:solidFill>
                  <a:prstClr val="black">
                    <a:tint val="75000"/>
                  </a:prstClr>
                </a:solidFill>
              </a:rPr>
              <a:pPr/>
              <a:t>7/6/2017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0486BA7-F035-804B-8D1F-8584E3AF4791}"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913D44-F77E-8940-BF92-603C492BA804}" type="datetimeFigureOut">
              <a:rPr lang="en-US" smtClean="0"/>
              <a:t>7/6/2017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2812C-6EB5-9F47-AB1A-D50E14D2F88E}" type="slidenum">
              <a:rPr lang="en-US" smtClean="0"/>
              <a:t>‹#›</a:t>
            </a:fld>
            <a:endParaRPr lang="en-US"/>
          </a:p>
        </p:txBody>
      </p:sp>
    </p:spTree>
    <p:extLst>
      <p:ext uri="{BB962C8B-B14F-4D97-AF65-F5344CB8AC3E}">
        <p14:creationId xmlns:p14="http://schemas.microsoft.com/office/powerpoint/2010/main" val="305708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FAB77-6CFC-B142-B1E0-91FD09B38603}" type="datetimeFigureOut">
              <a:rPr lang="en-US" smtClean="0">
                <a:solidFill>
                  <a:prstClr val="black">
                    <a:tint val="75000"/>
                  </a:prstClr>
                </a:solidFill>
              </a:rPr>
              <a:pPr/>
              <a:t>7/6/2017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486BA7-F035-804B-8D1F-8584E3AF4791}"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2FAB77-6CFC-B142-B1E0-91FD09B38603}" type="datetimeFigureOut">
              <a:rPr lang="en-US" smtClean="0">
                <a:solidFill>
                  <a:prstClr val="black">
                    <a:tint val="75000"/>
                  </a:prstClr>
                </a:solidFill>
              </a:rPr>
              <a:pPr/>
              <a:t>7/6/2017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0486BA7-F035-804B-8D1F-8584E3AF4791}"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FAB77-6CFC-B142-B1E0-91FD09B38603}" type="datetimeFigureOut">
              <a:rPr lang="en-US" smtClean="0">
                <a:solidFill>
                  <a:prstClr val="black">
                    <a:tint val="75000"/>
                  </a:prstClr>
                </a:solidFill>
              </a:rPr>
              <a:pPr/>
              <a:t>7/6/2017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486BA7-F035-804B-8D1F-8584E3AF4791}"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2FAB77-6CFC-B142-B1E0-91FD09B38603}" type="datetimeFigureOut">
              <a:rPr lang="en-US" smtClean="0">
                <a:solidFill>
                  <a:prstClr val="black">
                    <a:tint val="75000"/>
                  </a:prstClr>
                </a:solidFill>
              </a:rPr>
              <a:pPr/>
              <a:t>7/6/2017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0486BA7-F035-804B-8D1F-8584E3AF4791}" type="slidenum">
              <a:rPr lang="en-US" smtClean="0">
                <a:solidFill>
                  <a:prstClr val="black">
                    <a:tint val="75000"/>
                  </a:prstClr>
                </a:solidFill>
              </a:rPr>
              <a:pPr/>
              <a:t>‹#›</a:t>
            </a:fld>
            <a:endParaRPr lang="en-US" dirty="0">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D23EAE-296D-47EE-8F2F-0677FA9EAACD}"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23EAE-296D-47EE-8F2F-0677FA9EAACD}"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23EAE-296D-47EE-8F2F-0677FA9EAACD}"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23EAE-296D-47EE-8F2F-0677FA9EAACD}" type="datetimeFigureOut">
              <a:rPr lang="en-US" smtClean="0">
                <a:solidFill>
                  <a:prstClr val="black">
                    <a:tint val="75000"/>
                  </a:prstClr>
                </a:solidFill>
              </a:rPr>
              <a:pPr/>
              <a:t>7/6/2017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23EAE-296D-47EE-8F2F-0677FA9EAACD}" type="datetimeFigureOut">
              <a:rPr lang="en-US" smtClean="0">
                <a:solidFill>
                  <a:prstClr val="black">
                    <a:tint val="75000"/>
                  </a:prstClr>
                </a:solidFill>
              </a:rPr>
              <a:pPr/>
              <a:t>7/6/2017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23EAE-296D-47EE-8F2F-0677FA9EAACD}" type="datetimeFigureOut">
              <a:rPr lang="en-US" smtClean="0">
                <a:solidFill>
                  <a:prstClr val="black">
                    <a:tint val="75000"/>
                  </a:prstClr>
                </a:solidFill>
              </a:rPr>
              <a:pPr/>
              <a:t>7/6/2017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913D44-F77E-8940-BF92-603C492BA804}"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2812C-6EB5-9F47-AB1A-D50E14D2F88E}" type="slidenum">
              <a:rPr lang="en-US" smtClean="0"/>
              <a:t>‹#›</a:t>
            </a:fld>
            <a:endParaRPr lang="en-US"/>
          </a:p>
        </p:txBody>
      </p:sp>
    </p:spTree>
    <p:extLst>
      <p:ext uri="{BB962C8B-B14F-4D97-AF65-F5344CB8AC3E}">
        <p14:creationId xmlns:p14="http://schemas.microsoft.com/office/powerpoint/2010/main" val="12578421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23EAE-296D-47EE-8F2F-0677FA9EAACD}" type="datetimeFigureOut">
              <a:rPr lang="en-US" smtClean="0">
                <a:solidFill>
                  <a:prstClr val="black">
                    <a:tint val="75000"/>
                  </a:prstClr>
                </a:solidFill>
              </a:rPr>
              <a:pPr/>
              <a:t>7/6/2017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pic>
        <p:nvPicPr>
          <p:cNvPr id="5" name="Picture 4"/>
          <p:cNvPicPr>
            <a:picLocks noChangeAspect="1" noChangeArrowheads="1"/>
          </p:cNvPicPr>
          <p:nvPr userDrawn="1"/>
        </p:nvPicPr>
        <p:blipFill>
          <a:blip r:embed="rId2" cstate="print"/>
          <a:srcRect t="18761" b="28000"/>
          <a:stretch>
            <a:fillRect/>
          </a:stretch>
        </p:blipFill>
        <p:spPr bwMode="auto">
          <a:xfrm>
            <a:off x="8534400" y="5741916"/>
            <a:ext cx="3276085" cy="980250"/>
          </a:xfrm>
          <a:prstGeom prst="rect">
            <a:avLst/>
          </a:prstGeom>
          <a:noFill/>
          <a:ln w="9525">
            <a:noFill/>
            <a:miter lim="800000"/>
            <a:headEnd/>
            <a:tailEnd/>
          </a:ln>
        </p:spPr>
      </p:pic>
      <p:pic>
        <p:nvPicPr>
          <p:cNvPr id="6" name="Picture 5"/>
          <p:cNvPicPr>
            <a:picLocks noChangeAspect="1" noChangeArrowheads="1"/>
          </p:cNvPicPr>
          <p:nvPr userDrawn="1"/>
        </p:nvPicPr>
        <p:blipFill>
          <a:blip r:embed="rId3" cstate="print"/>
          <a:srcRect r="4820"/>
          <a:stretch>
            <a:fillRect/>
          </a:stretch>
        </p:blipFill>
        <p:spPr bwMode="auto">
          <a:xfrm>
            <a:off x="203200" y="5778360"/>
            <a:ext cx="2133600" cy="1003441"/>
          </a:xfrm>
          <a:prstGeom prst="rect">
            <a:avLst/>
          </a:prstGeom>
          <a:noFill/>
          <a:ln w="9525">
            <a:noFill/>
            <a:miter lim="800000"/>
            <a:headEnd/>
            <a:tailEnd/>
          </a:ln>
        </p:spPr>
      </p:pic>
      <p:cxnSp>
        <p:nvCxnSpPr>
          <p:cNvPr id="7" name="Straight Connector 6"/>
          <p:cNvCxnSpPr/>
          <p:nvPr userDrawn="1"/>
        </p:nvCxnSpPr>
        <p:spPr>
          <a:xfrm>
            <a:off x="0" y="5638800"/>
            <a:ext cx="12192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23EAE-296D-47EE-8F2F-0677FA9EAACD}" type="datetimeFigureOut">
              <a:rPr lang="en-US" smtClean="0">
                <a:solidFill>
                  <a:prstClr val="black">
                    <a:tint val="75000"/>
                  </a:prstClr>
                </a:solidFill>
              </a:rPr>
              <a:pPr/>
              <a:t>7/6/2017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23EAE-296D-47EE-8F2F-0677FA9EAACD}" type="datetimeFigureOut">
              <a:rPr lang="en-US" smtClean="0">
                <a:solidFill>
                  <a:prstClr val="black">
                    <a:tint val="75000"/>
                  </a:prstClr>
                </a:solidFill>
              </a:rPr>
              <a:pPr/>
              <a:t>7/6/2017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23EAE-296D-47EE-8F2F-0677FA9EAACD}"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23EAE-296D-47EE-8F2F-0677FA9EAACD}"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913D44-F77E-8940-BF92-603C492BA804}" type="datetimeFigureOut">
              <a:rPr lang="en-US" smtClean="0"/>
              <a:t>7/6/2017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62812C-6EB5-9F47-AB1A-D50E14D2F88E}" type="slidenum">
              <a:rPr lang="en-US" smtClean="0"/>
              <a:t>‹#›</a:t>
            </a:fld>
            <a:endParaRPr lang="en-US"/>
          </a:p>
        </p:txBody>
      </p:sp>
    </p:spTree>
    <p:extLst>
      <p:ext uri="{BB962C8B-B14F-4D97-AF65-F5344CB8AC3E}">
        <p14:creationId xmlns:p14="http://schemas.microsoft.com/office/powerpoint/2010/main" val="724767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913D44-F77E-8940-BF92-603C492BA804}" type="datetimeFigureOut">
              <a:rPr lang="en-US" smtClean="0"/>
              <a:t>7/6/2017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2812C-6EB5-9F47-AB1A-D50E14D2F88E}" type="slidenum">
              <a:rPr lang="en-US" smtClean="0"/>
              <a:t>‹#›</a:t>
            </a:fld>
            <a:endParaRPr lang="en-US"/>
          </a:p>
        </p:txBody>
      </p:sp>
    </p:spTree>
    <p:extLst>
      <p:ext uri="{BB962C8B-B14F-4D97-AF65-F5344CB8AC3E}">
        <p14:creationId xmlns:p14="http://schemas.microsoft.com/office/powerpoint/2010/main" val="63347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913D44-F77E-8940-BF92-603C492BA804}" type="datetimeFigureOut">
              <a:rPr lang="en-US" smtClean="0"/>
              <a:t>7/6/2017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2812C-6EB5-9F47-AB1A-D50E14D2F88E}" type="slidenum">
              <a:rPr lang="en-US" smtClean="0"/>
              <a:t>‹#›</a:t>
            </a:fld>
            <a:endParaRPr lang="en-US"/>
          </a:p>
        </p:txBody>
      </p:sp>
    </p:spTree>
    <p:extLst>
      <p:ext uri="{BB962C8B-B14F-4D97-AF65-F5344CB8AC3E}">
        <p14:creationId xmlns:p14="http://schemas.microsoft.com/office/powerpoint/2010/main" val="167307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13D44-F77E-8940-BF92-603C492BA804}"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2812C-6EB5-9F47-AB1A-D50E14D2F88E}" type="slidenum">
              <a:rPr lang="en-US" smtClean="0"/>
              <a:t>‹#›</a:t>
            </a:fld>
            <a:endParaRPr lang="en-US"/>
          </a:p>
        </p:txBody>
      </p:sp>
    </p:spTree>
    <p:extLst>
      <p:ext uri="{BB962C8B-B14F-4D97-AF65-F5344CB8AC3E}">
        <p14:creationId xmlns:p14="http://schemas.microsoft.com/office/powerpoint/2010/main" val="28836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913D44-F77E-8940-BF92-603C492BA804}" type="datetimeFigureOut">
              <a:rPr lang="en-US" smtClean="0"/>
              <a:t>7/6/2017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2812C-6EB5-9F47-AB1A-D50E14D2F88E}" type="slidenum">
              <a:rPr lang="en-US" smtClean="0"/>
              <a:t>‹#›</a:t>
            </a:fld>
            <a:endParaRPr lang="en-US"/>
          </a:p>
        </p:txBody>
      </p:sp>
    </p:spTree>
    <p:extLst>
      <p:ext uri="{BB962C8B-B14F-4D97-AF65-F5344CB8AC3E}">
        <p14:creationId xmlns:p14="http://schemas.microsoft.com/office/powerpoint/2010/main" val="185408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913D44-F77E-8940-BF92-603C492BA804}" type="datetimeFigureOut">
              <a:rPr lang="en-US" smtClean="0"/>
              <a:t>7/6/2017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2812C-6EB5-9F47-AB1A-D50E14D2F88E}" type="slidenum">
              <a:rPr lang="en-US" smtClean="0"/>
              <a:t>‹#›</a:t>
            </a:fld>
            <a:endParaRPr lang="en-US"/>
          </a:p>
        </p:txBody>
      </p:sp>
    </p:spTree>
    <p:extLst>
      <p:ext uri="{BB962C8B-B14F-4D97-AF65-F5344CB8AC3E}">
        <p14:creationId xmlns:p14="http://schemas.microsoft.com/office/powerpoint/2010/main" val="1220998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87BF5242-0E16-984A-A611-FA1FE2B259A9}" type="datetimeFigureOut">
              <a:rPr lang="en-US" smtClean="0">
                <a:solidFill>
                  <a:prstClr val="black">
                    <a:tint val="75000"/>
                  </a:prstClr>
                </a:solidFill>
              </a:rPr>
              <a:pPr defTabSz="609585"/>
              <a:t>7/6/2017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DF4C2A40-089B-1C42-AD7B-2F6670135BA3}" type="slidenum">
              <a:rPr lang="en-US" smtClean="0">
                <a:solidFill>
                  <a:prstClr val="black">
                    <a:tint val="75000"/>
                  </a:prstClr>
                </a:solidFill>
              </a:rPr>
              <a:pPr defTabSz="609585"/>
              <a:t>‹#›</a:t>
            </a:fld>
            <a:endParaRPr lang="en-US">
              <a:solidFill>
                <a:prstClr val="black">
                  <a:tint val="75000"/>
                </a:prstClr>
              </a:solidFill>
            </a:endParaRPr>
          </a:p>
        </p:txBody>
      </p:sp>
    </p:spTree>
    <p:extLst>
      <p:ext uri="{BB962C8B-B14F-4D97-AF65-F5344CB8AC3E}">
        <p14:creationId xmlns:p14="http://schemas.microsoft.com/office/powerpoint/2010/main" val="241909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FAB77-6CFC-B142-B1E0-91FD09B38603}" type="datetimeFigureOut">
              <a:rPr lang="en-US" smtClean="0">
                <a:solidFill>
                  <a:prstClr val="black">
                    <a:tint val="75000"/>
                  </a:prstClr>
                </a:solidFill>
              </a:rPr>
              <a:pPr/>
              <a:t>7/6/2017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86BA7-F035-804B-8D1F-8584E3AF479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2576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23EAE-296D-47EE-8F2F-0677FA9EAACD}" type="datetimeFigureOut">
              <a:rPr lang="en-US" smtClean="0">
                <a:solidFill>
                  <a:prstClr val="black">
                    <a:tint val="75000"/>
                  </a:prstClr>
                </a:solidFill>
              </a:rPr>
              <a:pPr/>
              <a:t>7/6/2017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BF629-BDB6-42EE-9B43-E26DE758C835}"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noChangeArrowheads="1"/>
          </p:cNvPicPr>
          <p:nvPr userDrawn="1"/>
        </p:nvPicPr>
        <p:blipFill>
          <a:blip r:embed="rId13" cstate="print"/>
          <a:srcRect t="18761" b="28000"/>
          <a:stretch>
            <a:fillRect/>
          </a:stretch>
        </p:blipFill>
        <p:spPr bwMode="auto">
          <a:xfrm>
            <a:off x="8534400" y="5741916"/>
            <a:ext cx="3276085" cy="980250"/>
          </a:xfrm>
          <a:prstGeom prst="rect">
            <a:avLst/>
          </a:prstGeom>
          <a:noFill/>
          <a:ln w="9525">
            <a:noFill/>
            <a:miter lim="800000"/>
            <a:headEnd/>
            <a:tailEnd/>
          </a:ln>
        </p:spPr>
      </p:pic>
      <p:pic>
        <p:nvPicPr>
          <p:cNvPr id="8" name="Picture 7"/>
          <p:cNvPicPr>
            <a:picLocks noChangeAspect="1" noChangeArrowheads="1"/>
          </p:cNvPicPr>
          <p:nvPr userDrawn="1"/>
        </p:nvPicPr>
        <p:blipFill>
          <a:blip r:embed="rId14" cstate="print"/>
          <a:srcRect r="4820"/>
          <a:stretch>
            <a:fillRect/>
          </a:stretch>
        </p:blipFill>
        <p:spPr bwMode="auto">
          <a:xfrm>
            <a:off x="203200" y="5778360"/>
            <a:ext cx="2133600" cy="1003441"/>
          </a:xfrm>
          <a:prstGeom prst="rect">
            <a:avLst/>
          </a:prstGeom>
          <a:noFill/>
          <a:ln w="9525">
            <a:noFill/>
            <a:miter lim="800000"/>
            <a:headEnd/>
            <a:tailEnd/>
          </a:ln>
        </p:spPr>
      </p:pic>
      <p:cxnSp>
        <p:nvCxnSpPr>
          <p:cNvPr id="9" name="Straight Connector 8"/>
          <p:cNvCxnSpPr/>
          <p:nvPr userDrawn="1"/>
        </p:nvCxnSpPr>
        <p:spPr>
          <a:xfrm>
            <a:off x="0" y="5638800"/>
            <a:ext cx="12192000" cy="0"/>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5550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http/sbu.se/upload/Publikationer/Content0/1/Blodarsjuka/Treatment%20of%20Hemophilia%20A%20and%20B.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www.iqwig.de/download/A13-07_Executive-Summary_Treatment-of-patients-with-haemophilia.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The NHF-McMaster guidelines on models of care in hemophilia</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a:t>Rendezvous ‘17 , Toronto </a:t>
            </a:r>
            <a:endParaRPr lang="en-US" dirty="0" smtClean="0"/>
          </a:p>
          <a:p>
            <a:endParaRPr lang="en-US" dirty="0"/>
          </a:p>
          <a:p>
            <a:r>
              <a:rPr lang="en-US" dirty="0" smtClean="0"/>
              <a:t>Alfonso </a:t>
            </a:r>
            <a:r>
              <a:rPr lang="en-US" dirty="0"/>
              <a:t>Iorio</a:t>
            </a:r>
          </a:p>
        </p:txBody>
      </p:sp>
    </p:spTree>
    <p:extLst>
      <p:ext uri="{BB962C8B-B14F-4D97-AF65-F5344CB8AC3E}">
        <p14:creationId xmlns:p14="http://schemas.microsoft.com/office/powerpoint/2010/main" val="542378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HTA in hemophilia</a:t>
            </a:r>
            <a:endParaRPr lang="en-US" dirty="0"/>
          </a:p>
        </p:txBody>
      </p:sp>
      <p:sp>
        <p:nvSpPr>
          <p:cNvPr id="3" name="Content Placeholder 2"/>
          <p:cNvSpPr>
            <a:spLocks noGrp="1"/>
          </p:cNvSpPr>
          <p:nvPr>
            <p:ph idx="1"/>
          </p:nvPr>
        </p:nvSpPr>
        <p:spPr/>
        <p:txBody>
          <a:bodyPr>
            <a:noAutofit/>
          </a:bodyPr>
          <a:lstStyle/>
          <a:p>
            <a:r>
              <a:rPr lang="en-US" sz="2667" dirty="0"/>
              <a:t>Swedish Council on Health Technology Assessment. Treatment of Hemophilia A and B and von </a:t>
            </a:r>
            <a:r>
              <a:rPr lang="en-US" sz="2667" dirty="0" err="1"/>
              <a:t>Willebrand</a:t>
            </a:r>
            <a:r>
              <a:rPr lang="en-US" sz="2667" dirty="0"/>
              <a:t> Disease (2011). </a:t>
            </a:r>
          </a:p>
          <a:p>
            <a:pPr lvl="1"/>
            <a:r>
              <a:rPr lang="en-US" sz="2133" dirty="0">
                <a:hlinkClick r:id="rId3" invalidUrl="http://http/sbu.se/upload/Publikationer/Content0/1/Blodarsjuka/Treatment of Hemophilia A and B.pdf"/>
              </a:rPr>
              <a:t>http</a:t>
            </a:r>
            <a:r>
              <a:rPr lang="en-US" sz="2133" dirty="0">
                <a:hlinkClick r:id="rId3" invalidUrl="http://http/sbu.se/upload/Publikationer/Content0/1/Blodarsjuka/Treatment of Hemophilia A and B.pdf"/>
              </a:rPr>
              <a:t>://http://sbu.se/upload/Publikationer/Content0/1/Blodarsjuka/Treatment%20of%20Hemophilia%20A%20and%</a:t>
            </a:r>
            <a:r>
              <a:rPr lang="en-US" sz="2133" dirty="0">
                <a:hlinkClick r:id="rId3" invalidUrl="http://http/sbu.se/upload/Publikationer/Content0/1/Blodarsjuka/Treatment of Hemophilia A and B.pdf"/>
              </a:rPr>
              <a:t>20B.pdf</a:t>
            </a:r>
            <a:endParaRPr lang="en-US" sz="2133" dirty="0"/>
          </a:p>
          <a:p>
            <a:pPr lvl="1"/>
            <a:r>
              <a:rPr lang="en-US" sz="2133" dirty="0"/>
              <a:t> Accessed February 2, 2016.</a:t>
            </a:r>
          </a:p>
          <a:p>
            <a:endParaRPr lang="en-US" sz="2667" dirty="0"/>
          </a:p>
          <a:p>
            <a:r>
              <a:rPr lang="en-US" sz="2667" dirty="0"/>
              <a:t>IQWIG Rapid Report</a:t>
            </a:r>
          </a:p>
          <a:p>
            <a:pPr lvl="1"/>
            <a:r>
              <a:rPr lang="en-US" sz="2133" dirty="0">
                <a:hlinkClick r:id="rId4"/>
              </a:rPr>
              <a:t>https://www.iqwig.de/download/A13-07_Executive-Summary_Treatment-of-patients-with-haemophilia.pdf</a:t>
            </a:r>
            <a:endParaRPr lang="en-US" sz="2133" dirty="0"/>
          </a:p>
          <a:p>
            <a:pPr lvl="1"/>
            <a:r>
              <a:rPr lang="en-US" sz="2133" dirty="0"/>
              <a:t>Accessed February 2, 2016.</a:t>
            </a:r>
          </a:p>
          <a:p>
            <a:endParaRPr lang="en-US" sz="2667" dirty="0"/>
          </a:p>
        </p:txBody>
      </p:sp>
    </p:spTree>
    <p:extLst>
      <p:ext uri="{BB962C8B-B14F-4D97-AF65-F5344CB8AC3E}">
        <p14:creationId xmlns:p14="http://schemas.microsoft.com/office/powerpoint/2010/main" val="91362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578"/>
          <a:stretch>
            <a:fillRect/>
          </a:stretch>
        </p:blipFill>
        <p:spPr bwMode="auto">
          <a:xfrm>
            <a:off x="2329786" y="228600"/>
            <a:ext cx="7576215" cy="6400800"/>
          </a:xfrm>
          <a:prstGeom prst="rect">
            <a:avLst/>
          </a:prstGeom>
          <a:noFill/>
          <a:ln w="9525">
            <a:noFill/>
            <a:miter lim="800000"/>
            <a:headEnd/>
            <a:tailEnd/>
          </a:ln>
          <a:effectLst/>
        </p:spPr>
      </p:pic>
    </p:spTree>
    <p:extLst>
      <p:ext uri="{BB962C8B-B14F-4D97-AF65-F5344CB8AC3E}">
        <p14:creationId xmlns:p14="http://schemas.microsoft.com/office/powerpoint/2010/main" val="52722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7500" y="241300"/>
            <a:ext cx="9017000" cy="6375400"/>
          </a:xfrm>
          <a:prstGeom prst="rect">
            <a:avLst/>
          </a:prstGeom>
        </p:spPr>
      </p:pic>
    </p:spTree>
    <p:extLst>
      <p:ext uri="{BB962C8B-B14F-4D97-AF65-F5344CB8AC3E}">
        <p14:creationId xmlns:p14="http://schemas.microsoft.com/office/powerpoint/2010/main" val="1343963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2089150" y="1659731"/>
            <a:ext cx="7886700" cy="4351338"/>
          </a:xfrm>
        </p:spPr>
        <p:txBody>
          <a:bodyPr>
            <a:noAutofit/>
          </a:bodyPr>
          <a:lstStyle/>
          <a:p>
            <a:r>
              <a:rPr lang="en-GB" sz="2400" dirty="0">
                <a:latin typeface="Arial" pitchFamily="34" charset="0"/>
                <a:cs typeface="Arial" pitchFamily="34" charset="0"/>
              </a:rPr>
              <a:t>What is GRADE?</a:t>
            </a:r>
          </a:p>
          <a:p>
            <a:pPr lvl="1"/>
            <a:r>
              <a:rPr lang="en-CA" sz="2000" dirty="0">
                <a:latin typeface="Arial" pitchFamily="34" charset="0"/>
                <a:cs typeface="Arial" pitchFamily="34" charset="0"/>
              </a:rPr>
              <a:t>Grading of Recommendations, Assessment, Development and Evaluation</a:t>
            </a:r>
          </a:p>
          <a:p>
            <a:pPr lvl="1"/>
            <a:r>
              <a:rPr lang="en-CA" sz="2000" dirty="0">
                <a:latin typeface="Arial" pitchFamily="34" charset="0"/>
                <a:cs typeface="Arial" pitchFamily="34" charset="0"/>
              </a:rPr>
              <a:t>Method of grading quality of evidence and strength of recommendations in guidelines.</a:t>
            </a:r>
          </a:p>
          <a:p>
            <a:r>
              <a:rPr lang="en-CA" sz="2400" dirty="0">
                <a:latin typeface="Arial" pitchFamily="34" charset="0"/>
                <a:cs typeface="Arial" pitchFamily="34" charset="0"/>
              </a:rPr>
              <a:t>Used by over 80 international organizations to produce rigorous, transparent and sensible clinical practice guidelines and other health care recommendations.</a:t>
            </a:r>
            <a:r>
              <a:rPr lang="en-US" sz="2400" dirty="0">
                <a:latin typeface="Arial" pitchFamily="34" charset="0"/>
                <a:cs typeface="Arial" pitchFamily="34" charset="0"/>
              </a:rPr>
              <a:t> </a:t>
            </a:r>
          </a:p>
          <a:p>
            <a:r>
              <a:rPr lang="en-US" sz="2400" dirty="0">
                <a:latin typeface="Arial" pitchFamily="34" charset="0"/>
                <a:cs typeface="Arial" pitchFamily="34" charset="0"/>
              </a:rPr>
              <a:t>Developed by an international working group with over 300 contributors.</a:t>
            </a:r>
            <a:endParaRPr lang="en-CA" sz="2400" dirty="0">
              <a:latin typeface="Arial" pitchFamily="34" charset="0"/>
              <a:cs typeface="Arial"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3968" b="27737"/>
          <a:stretch/>
        </p:blipFill>
        <p:spPr bwMode="auto">
          <a:xfrm>
            <a:off x="2838400" y="272344"/>
            <a:ext cx="6858000" cy="1140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Title 1"/>
          <p:cNvSpPr>
            <a:spLocks noGrp="1"/>
          </p:cNvSpPr>
          <p:nvPr>
            <p:ph type="title"/>
          </p:nvPr>
        </p:nvSpPr>
        <p:spPr>
          <a:xfrm>
            <a:off x="1981200" y="3429000"/>
            <a:ext cx="8229600" cy="1143000"/>
          </a:xfrm>
          <a:solidFill>
            <a:srgbClr val="C00000"/>
          </a:solidFill>
        </p:spPr>
        <p:txBody>
          <a:bodyPr>
            <a:normAutofit fontScale="90000"/>
          </a:bodyPr>
          <a:lstStyle/>
          <a:p>
            <a:r>
              <a:rPr lang="en-CA" b="1" dirty="0" smtClean="0">
                <a:latin typeface="Arial" pitchFamily="34" charset="0"/>
                <a:cs typeface="Arial" pitchFamily="34" charset="0"/>
              </a:rPr>
              <a:t>GRADE can be applied to rare diseases like hemophilia</a:t>
            </a:r>
            <a:endParaRPr lang="en-CA" b="1" dirty="0">
              <a:latin typeface="Arial" pitchFamily="34" charset="0"/>
              <a:cs typeface="Arial" pitchFamily="34" charset="0"/>
            </a:endParaRPr>
          </a:p>
        </p:txBody>
      </p:sp>
    </p:spTree>
    <p:extLst>
      <p:ext uri="{BB962C8B-B14F-4D97-AF65-F5344CB8AC3E}">
        <p14:creationId xmlns:p14="http://schemas.microsoft.com/office/powerpoint/2010/main" val="5402412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31747">
                                            <p:txEl>
                                              <p:pRg st="0" end="0"/>
                                            </p:txEl>
                                          </p:spTgt>
                                        </p:tgtEl>
                                      </p:cBhvr>
                                    </p:animEffect>
                                    <p:set>
                                      <p:cBhvr>
                                        <p:cTn id="7" dur="1" fill="hold">
                                          <p:stCondLst>
                                            <p:cond delay="499"/>
                                          </p:stCondLst>
                                        </p:cTn>
                                        <p:tgtEl>
                                          <p:spTgt spid="31747">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31747">
                                            <p:txEl>
                                              <p:pRg st="1" end="1"/>
                                            </p:txEl>
                                          </p:spTgt>
                                        </p:tgtEl>
                                      </p:cBhvr>
                                    </p:animEffect>
                                    <p:set>
                                      <p:cBhvr>
                                        <p:cTn id="10" dur="1" fill="hold">
                                          <p:stCondLst>
                                            <p:cond delay="499"/>
                                          </p:stCondLst>
                                        </p:cTn>
                                        <p:tgtEl>
                                          <p:spTgt spid="31747">
                                            <p:txEl>
                                              <p:pRg st="1" end="1"/>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31747">
                                            <p:txEl>
                                              <p:pRg st="2" end="2"/>
                                            </p:txEl>
                                          </p:spTgt>
                                        </p:tgtEl>
                                      </p:cBhvr>
                                    </p:animEffect>
                                    <p:set>
                                      <p:cBhvr>
                                        <p:cTn id="13" dur="1" fill="hold">
                                          <p:stCondLst>
                                            <p:cond delay="499"/>
                                          </p:stCondLst>
                                        </p:cTn>
                                        <p:tgtEl>
                                          <p:spTgt spid="31747">
                                            <p:txEl>
                                              <p:pRg st="2" end="2"/>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31747">
                                            <p:txEl>
                                              <p:pRg st="3" end="3"/>
                                            </p:txEl>
                                          </p:spTgt>
                                        </p:tgtEl>
                                      </p:cBhvr>
                                    </p:animEffect>
                                    <p:set>
                                      <p:cBhvr>
                                        <p:cTn id="16" dur="1" fill="hold">
                                          <p:stCondLst>
                                            <p:cond delay="499"/>
                                          </p:stCondLst>
                                        </p:cTn>
                                        <p:tgtEl>
                                          <p:spTgt spid="31747">
                                            <p:txEl>
                                              <p:pRg st="3" end="3"/>
                                            </p:txEl>
                                          </p:spTgt>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31747">
                                            <p:txEl>
                                              <p:pRg st="4" end="4"/>
                                            </p:txEl>
                                          </p:spTgt>
                                        </p:tgtEl>
                                      </p:cBhvr>
                                    </p:animEffect>
                                    <p:set>
                                      <p:cBhvr>
                                        <p:cTn id="19" dur="1" fill="hold">
                                          <p:stCondLst>
                                            <p:cond delay="499"/>
                                          </p:stCondLst>
                                        </p:cTn>
                                        <p:tgtEl>
                                          <p:spTgt spid="31747">
                                            <p:txEl>
                                              <p:pRg st="4" end="4"/>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heckerboard(across)">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Oval 3"/>
          <p:cNvSpPr/>
          <p:nvPr/>
        </p:nvSpPr>
        <p:spPr>
          <a:xfrm>
            <a:off x="1873250" y="1690690"/>
            <a:ext cx="4070350" cy="4646611"/>
          </a:xfrm>
          <a:prstGeom prst="ellipse">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6267450" y="1690690"/>
            <a:ext cx="4070350" cy="4646611"/>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012950" y="1158243"/>
            <a:ext cx="3762368" cy="1077218"/>
          </a:xfrm>
          <a:prstGeom prst="rect">
            <a:avLst/>
          </a:prstGeom>
          <a:solidFill>
            <a:schemeClr val="accent1">
              <a:lumMod val="75000"/>
            </a:schemeClr>
          </a:solidFill>
          <a:effectLst/>
          <a:scene3d>
            <a:camera prst="orthographicFront"/>
            <a:lightRig rig="threePt" dir="t"/>
          </a:scene3d>
          <a:sp3d>
            <a:bevelT w="152400" h="50800" prst="softRound"/>
          </a:sp3d>
        </p:spPr>
        <p:txBody>
          <a:bodyPr wrap="none" rtlCol="0">
            <a:spAutoFit/>
          </a:bodyPr>
          <a:lstStyle/>
          <a:p>
            <a:r>
              <a:rPr lang="en-US" sz="1600" dirty="0">
                <a:solidFill>
                  <a:srgbClr val="FFC000">
                    <a:lumMod val="60000"/>
                    <a:lumOff val="40000"/>
                  </a:srgbClr>
                </a:solidFill>
              </a:rPr>
              <a:t> </a:t>
            </a:r>
          </a:p>
          <a:p>
            <a:r>
              <a:rPr lang="en-US" sz="3200" dirty="0">
                <a:solidFill>
                  <a:srgbClr val="FFC000">
                    <a:lumMod val="60000"/>
                    <a:lumOff val="40000"/>
                  </a:srgbClr>
                </a:solidFill>
              </a:rPr>
              <a:t>Appraisal of evidence</a:t>
            </a:r>
          </a:p>
          <a:p>
            <a:endParaRPr lang="en-US" sz="1600" dirty="0">
              <a:solidFill>
                <a:srgbClr val="FFC000">
                  <a:lumMod val="60000"/>
                  <a:lumOff val="40000"/>
                </a:srgbClr>
              </a:solidFill>
            </a:endParaRPr>
          </a:p>
        </p:txBody>
      </p:sp>
      <p:sp>
        <p:nvSpPr>
          <p:cNvPr id="7" name="TextBox 6"/>
          <p:cNvSpPr txBox="1"/>
          <p:nvPr/>
        </p:nvSpPr>
        <p:spPr>
          <a:xfrm>
            <a:off x="6222532" y="1158243"/>
            <a:ext cx="4242269" cy="1077218"/>
          </a:xfrm>
          <a:prstGeom prst="rect">
            <a:avLst/>
          </a:prstGeom>
          <a:solidFill>
            <a:schemeClr val="accent6">
              <a:lumMod val="75000"/>
            </a:schemeClr>
          </a:solidFill>
          <a:scene3d>
            <a:camera prst="orthographicFront"/>
            <a:lightRig rig="threePt" dir="t"/>
          </a:scene3d>
          <a:sp3d>
            <a:bevelT w="152400" h="50800" prst="softRound"/>
          </a:sp3d>
        </p:spPr>
        <p:txBody>
          <a:bodyPr wrap="square" rtlCol="0">
            <a:spAutoFit/>
          </a:bodyPr>
          <a:lstStyle/>
          <a:p>
            <a:pPr algn="ctr"/>
            <a:r>
              <a:rPr lang="en-US" sz="3200" dirty="0">
                <a:solidFill>
                  <a:srgbClr val="FFC000">
                    <a:lumMod val="40000"/>
                    <a:lumOff val="60000"/>
                  </a:srgbClr>
                </a:solidFill>
              </a:rPr>
              <a:t>Evidence to Recommendations</a:t>
            </a:r>
          </a:p>
        </p:txBody>
      </p:sp>
      <p:sp>
        <p:nvSpPr>
          <p:cNvPr id="8" name="TextBox 7"/>
          <p:cNvSpPr txBox="1"/>
          <p:nvPr/>
        </p:nvSpPr>
        <p:spPr>
          <a:xfrm>
            <a:off x="2815649" y="2314936"/>
            <a:ext cx="2285602" cy="3416320"/>
          </a:xfrm>
          <a:prstGeom prst="rect">
            <a:avLst/>
          </a:prstGeom>
          <a:noFill/>
        </p:spPr>
        <p:txBody>
          <a:bodyPr wrap="none" rtlCol="0">
            <a:spAutoFit/>
          </a:bodyPr>
          <a:lstStyle/>
          <a:p>
            <a:pPr algn="ctr"/>
            <a:r>
              <a:rPr lang="en-US" sz="2400" dirty="0">
                <a:solidFill>
                  <a:prstClr val="black"/>
                </a:solidFill>
              </a:rPr>
              <a:t>Study limitations</a:t>
            </a:r>
          </a:p>
          <a:p>
            <a:pPr algn="ctr"/>
            <a:r>
              <a:rPr lang="en-US" sz="2400" dirty="0">
                <a:solidFill>
                  <a:prstClr val="black"/>
                </a:solidFill>
              </a:rPr>
              <a:t>Precision</a:t>
            </a:r>
          </a:p>
          <a:p>
            <a:pPr algn="ctr"/>
            <a:r>
              <a:rPr lang="en-US" sz="2400" dirty="0">
                <a:solidFill>
                  <a:prstClr val="black"/>
                </a:solidFill>
              </a:rPr>
              <a:t>Consistency</a:t>
            </a:r>
          </a:p>
          <a:p>
            <a:pPr algn="ctr"/>
            <a:r>
              <a:rPr lang="en-US" sz="2400" dirty="0">
                <a:solidFill>
                  <a:prstClr val="black"/>
                </a:solidFill>
              </a:rPr>
              <a:t>Directness</a:t>
            </a:r>
          </a:p>
          <a:p>
            <a:pPr algn="ctr"/>
            <a:r>
              <a:rPr lang="en-US" sz="2400" dirty="0">
                <a:solidFill>
                  <a:prstClr val="black"/>
                </a:solidFill>
              </a:rPr>
              <a:t>Publication bias</a:t>
            </a:r>
          </a:p>
          <a:p>
            <a:pPr algn="ctr"/>
            <a:endParaRPr lang="en-US" sz="2400" dirty="0">
              <a:solidFill>
                <a:prstClr val="black"/>
              </a:solidFill>
            </a:endParaRPr>
          </a:p>
          <a:p>
            <a:pPr algn="ctr"/>
            <a:r>
              <a:rPr lang="en-US" sz="2400" dirty="0">
                <a:solidFill>
                  <a:prstClr val="black"/>
                </a:solidFill>
              </a:rPr>
              <a:t>Effect size</a:t>
            </a:r>
          </a:p>
          <a:p>
            <a:pPr algn="ctr"/>
            <a:r>
              <a:rPr lang="en-US" sz="2400" dirty="0">
                <a:solidFill>
                  <a:prstClr val="black"/>
                </a:solidFill>
              </a:rPr>
              <a:t>“Dose effect”</a:t>
            </a:r>
          </a:p>
          <a:p>
            <a:pPr algn="ctr"/>
            <a:r>
              <a:rPr lang="en-US" sz="2400" dirty="0">
                <a:solidFill>
                  <a:prstClr val="black"/>
                </a:solidFill>
              </a:rPr>
              <a:t>Plausibility</a:t>
            </a:r>
          </a:p>
        </p:txBody>
      </p:sp>
      <p:graphicFrame>
        <p:nvGraphicFramePr>
          <p:cNvPr id="10" name="Table 9"/>
          <p:cNvGraphicFramePr>
            <a:graphicFrameLocks noGrp="1"/>
          </p:cNvGraphicFramePr>
          <p:nvPr>
            <p:extLst/>
          </p:nvPr>
        </p:nvGraphicFramePr>
        <p:xfrm>
          <a:off x="6229350" y="2331583"/>
          <a:ext cx="4133850" cy="3741562"/>
        </p:xfrm>
        <a:graphic>
          <a:graphicData uri="http://schemas.openxmlformats.org/drawingml/2006/table">
            <a:tbl>
              <a:tblPr firstRow="1" bandRow="1">
                <a:tableStyleId>{5C22544A-7EE6-4342-B048-85BDC9FD1C3A}</a:tableStyleId>
              </a:tblPr>
              <a:tblGrid>
                <a:gridCol w="4133850">
                  <a:extLst>
                    <a:ext uri="{9D8B030D-6E8A-4147-A177-3AD203B41FA5}">
                      <a16:colId xmlns:a16="http://schemas.microsoft.com/office/drawing/2014/main" val="20000"/>
                    </a:ext>
                  </a:extLst>
                </a:gridCol>
              </a:tblGrid>
              <a:tr h="340142">
                <a:tc>
                  <a:txBody>
                    <a:bodyPr/>
                    <a:lstStyle/>
                    <a:p>
                      <a:pPr algn="ctr"/>
                      <a:r>
                        <a:rPr lang="en-US" sz="1600" b="0" dirty="0" smtClean="0">
                          <a:solidFill>
                            <a:schemeClr val="tx1"/>
                          </a:solidFill>
                        </a:rPr>
                        <a:t>Priority?</a:t>
                      </a:r>
                      <a:endParaRPr lang="en-US" sz="16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0142">
                <a:tc>
                  <a:txBody>
                    <a:bodyPr/>
                    <a:lstStyle/>
                    <a:p>
                      <a:pPr algn="ctr"/>
                      <a:r>
                        <a:rPr lang="en-US" sz="1600" dirty="0" smtClean="0"/>
                        <a:t>Certainty on </a:t>
                      </a:r>
                      <a:r>
                        <a:rPr lang="en-US" sz="1600" baseline="0" dirty="0" smtClean="0"/>
                        <a:t>value of outcome?</a:t>
                      </a:r>
                      <a:endParaRPr lang="en-US" sz="16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0142">
                <a:tc>
                  <a:txBody>
                    <a:bodyPr/>
                    <a:lstStyle/>
                    <a:p>
                      <a:pPr algn="ctr"/>
                      <a:r>
                        <a:rPr lang="en-US" sz="1600" dirty="0" smtClean="0"/>
                        <a:t>Overall certainty?</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0142">
                <a:tc>
                  <a:txBody>
                    <a:bodyPr/>
                    <a:lstStyle/>
                    <a:p>
                      <a:pPr algn="ctr"/>
                      <a:r>
                        <a:rPr lang="en-US" sz="1600" dirty="0" smtClean="0"/>
                        <a:t>Large desirable effects?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01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Small undesirable effects?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01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Desirable relative</a:t>
                      </a:r>
                      <a:r>
                        <a:rPr lang="en-US" sz="1600" baseline="0" dirty="0" smtClean="0"/>
                        <a:t> to </a:t>
                      </a:r>
                      <a:r>
                        <a:rPr lang="en-US" sz="1600" dirty="0" smtClean="0"/>
                        <a:t>undesirable effects?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0142">
                <a:tc>
                  <a:txBody>
                    <a:bodyPr/>
                    <a:lstStyle/>
                    <a:p>
                      <a:pPr algn="ctr"/>
                      <a:r>
                        <a:rPr lang="en-US" sz="1600" dirty="0" smtClean="0"/>
                        <a:t>Resources required?</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0142">
                <a:tc>
                  <a:txBody>
                    <a:bodyPr/>
                    <a:lstStyle/>
                    <a:p>
                      <a:pPr algn="ctr"/>
                      <a:r>
                        <a:rPr lang="en-US" sz="1600" dirty="0" smtClean="0"/>
                        <a:t>Incremental</a:t>
                      </a:r>
                      <a:r>
                        <a:rPr lang="en-US" sz="1600" baseline="0" dirty="0" smtClean="0"/>
                        <a:t> cost relative to net benefits?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0142">
                <a:tc>
                  <a:txBody>
                    <a:bodyPr/>
                    <a:lstStyle/>
                    <a:p>
                      <a:pPr algn="ctr"/>
                      <a:r>
                        <a:rPr lang="en-US" sz="1600" baseline="0" dirty="0" smtClean="0"/>
                        <a:t>Health inequalities?</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0142">
                <a:tc>
                  <a:txBody>
                    <a:bodyPr/>
                    <a:lstStyle/>
                    <a:p>
                      <a:pPr algn="ctr"/>
                      <a:r>
                        <a:rPr lang="en-US" sz="1600" dirty="0" smtClean="0"/>
                        <a:t>Acceptability?</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40142">
                <a:tc>
                  <a:txBody>
                    <a:bodyPr/>
                    <a:lstStyle/>
                    <a:p>
                      <a:pPr algn="ctr"/>
                      <a:r>
                        <a:rPr lang="en-US" sz="1600" dirty="0" smtClean="0"/>
                        <a:t>Feasibility?</a:t>
                      </a:r>
                      <a:endParaRPr lang="en-US" sz="1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11" name="TextBox 10"/>
          <p:cNvSpPr txBox="1"/>
          <p:nvPr/>
        </p:nvSpPr>
        <p:spPr>
          <a:xfrm>
            <a:off x="2482850" y="5666743"/>
            <a:ext cx="2861080" cy="1077218"/>
          </a:xfrm>
          <a:prstGeom prst="rect">
            <a:avLst/>
          </a:prstGeom>
          <a:solidFill>
            <a:schemeClr val="accent1">
              <a:lumMod val="75000"/>
            </a:schemeClr>
          </a:solidFill>
          <a:effectLst/>
          <a:scene3d>
            <a:camera prst="orthographicFront"/>
            <a:lightRig rig="threePt" dir="t"/>
          </a:scene3d>
          <a:sp3d>
            <a:bevelT w="152400" h="50800" prst="softRound"/>
          </a:sp3d>
        </p:spPr>
        <p:txBody>
          <a:bodyPr wrap="none" rtlCol="0">
            <a:spAutoFit/>
          </a:bodyPr>
          <a:lstStyle/>
          <a:p>
            <a:r>
              <a:rPr lang="en-US" sz="1600" dirty="0">
                <a:solidFill>
                  <a:srgbClr val="FFC000">
                    <a:lumMod val="60000"/>
                    <a:lumOff val="40000"/>
                  </a:srgbClr>
                </a:solidFill>
              </a:rPr>
              <a:t> </a:t>
            </a:r>
          </a:p>
          <a:p>
            <a:r>
              <a:rPr lang="en-US" sz="3200" dirty="0">
                <a:solidFill>
                  <a:srgbClr val="FFC000">
                    <a:lumMod val="60000"/>
                    <a:lumOff val="40000"/>
                  </a:srgbClr>
                </a:solidFill>
              </a:rPr>
              <a:t>Evidence profile</a:t>
            </a:r>
          </a:p>
          <a:p>
            <a:endParaRPr lang="en-US" sz="1600" dirty="0">
              <a:solidFill>
                <a:srgbClr val="FFC000">
                  <a:lumMod val="60000"/>
                  <a:lumOff val="40000"/>
                </a:srgbClr>
              </a:solidFill>
            </a:endParaRPr>
          </a:p>
        </p:txBody>
      </p:sp>
      <p:sp>
        <p:nvSpPr>
          <p:cNvPr id="12" name="TextBox 11"/>
          <p:cNvSpPr txBox="1"/>
          <p:nvPr/>
        </p:nvSpPr>
        <p:spPr>
          <a:xfrm>
            <a:off x="6105519" y="5666743"/>
            <a:ext cx="4242269" cy="1077218"/>
          </a:xfrm>
          <a:prstGeom prst="rect">
            <a:avLst/>
          </a:prstGeom>
          <a:solidFill>
            <a:schemeClr val="accent6">
              <a:lumMod val="75000"/>
            </a:schemeClr>
          </a:solidFill>
          <a:scene3d>
            <a:camera prst="orthographicFront"/>
            <a:lightRig rig="threePt" dir="t"/>
          </a:scene3d>
          <a:sp3d>
            <a:bevelT w="152400" h="50800" prst="softRound"/>
          </a:sp3d>
        </p:spPr>
        <p:txBody>
          <a:bodyPr wrap="square" rtlCol="0">
            <a:spAutoFit/>
          </a:bodyPr>
          <a:lstStyle/>
          <a:p>
            <a:pPr algn="ctr"/>
            <a:endParaRPr lang="en-US" sz="1600" dirty="0">
              <a:solidFill>
                <a:srgbClr val="FFC000">
                  <a:lumMod val="40000"/>
                  <a:lumOff val="60000"/>
                </a:srgbClr>
              </a:solidFill>
            </a:endParaRPr>
          </a:p>
          <a:p>
            <a:pPr algn="ctr"/>
            <a:r>
              <a:rPr lang="en-US" sz="3200" dirty="0" err="1">
                <a:solidFill>
                  <a:srgbClr val="FFC000">
                    <a:lumMod val="40000"/>
                    <a:lumOff val="60000"/>
                  </a:srgbClr>
                </a:solidFill>
              </a:rPr>
              <a:t>EtR</a:t>
            </a:r>
            <a:r>
              <a:rPr lang="en-US" sz="3200" dirty="0">
                <a:solidFill>
                  <a:srgbClr val="FFC000">
                    <a:lumMod val="40000"/>
                    <a:lumOff val="60000"/>
                  </a:srgbClr>
                </a:solidFill>
              </a:rPr>
              <a:t> framework</a:t>
            </a:r>
          </a:p>
          <a:p>
            <a:pPr algn="ctr"/>
            <a:endParaRPr lang="en-US" sz="1600" dirty="0">
              <a:solidFill>
                <a:srgbClr val="FFC000">
                  <a:lumMod val="40000"/>
                  <a:lumOff val="60000"/>
                </a:srgbClr>
              </a:solidFill>
            </a:endParaRPr>
          </a:p>
        </p:txBody>
      </p:sp>
      <p:sp>
        <p:nvSpPr>
          <p:cNvPr id="3" name="Title 2"/>
          <p:cNvSpPr>
            <a:spLocks noGrp="1"/>
          </p:cNvSpPr>
          <p:nvPr>
            <p:ph type="title"/>
          </p:nvPr>
        </p:nvSpPr>
        <p:spPr>
          <a:xfrm>
            <a:off x="2152650" y="203201"/>
            <a:ext cx="7886700" cy="812801"/>
          </a:xfrm>
          <a:solidFill>
            <a:schemeClr val="accent6">
              <a:lumMod val="40000"/>
              <a:lumOff val="60000"/>
            </a:schemeClr>
          </a:solidFill>
        </p:spPr>
        <p:txBody>
          <a:bodyPr>
            <a:normAutofit/>
          </a:bodyPr>
          <a:lstStyle/>
          <a:p>
            <a:pPr algn="ctr"/>
            <a:r>
              <a:rPr lang="en-US" b="1" dirty="0" smtClean="0"/>
              <a:t>GRADE for “dummies”</a:t>
            </a:r>
            <a:endParaRPr lang="en-US" b="1" dirty="0"/>
          </a:p>
        </p:txBody>
      </p:sp>
    </p:spTree>
    <p:extLst>
      <p:ext uri="{BB962C8B-B14F-4D97-AF65-F5344CB8AC3E}">
        <p14:creationId xmlns:p14="http://schemas.microsoft.com/office/powerpoint/2010/main" val="19048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Question generation</a:t>
            </a:r>
            <a:endParaRPr lang="en-CA" dirty="0">
              <a:latin typeface="Arial" panose="020B0604020202020204" pitchFamily="34" charset="0"/>
              <a:cs typeface="Arial" panose="020B0604020202020204" pitchFamily="34" charset="0"/>
            </a:endParaRPr>
          </a:p>
        </p:txBody>
      </p:sp>
      <p:graphicFrame>
        <p:nvGraphicFramePr>
          <p:cNvPr id="7" name="Diagram 6"/>
          <p:cNvGraphicFramePr/>
          <p:nvPr>
            <p:extLst/>
          </p:nvPr>
        </p:nvGraphicFramePr>
        <p:xfrm>
          <a:off x="1824942" y="1295400"/>
          <a:ext cx="8542116"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321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484" y="76200"/>
            <a:ext cx="8229600" cy="1143000"/>
          </a:xfrm>
        </p:spPr>
        <p:txBody>
          <a:bodyPr/>
          <a:lstStyle/>
          <a:p>
            <a:r>
              <a:rPr lang="en-CA" dirty="0" smtClean="0">
                <a:latin typeface="Arial" panose="020B0604020202020204" pitchFamily="34" charset="0"/>
                <a:cs typeface="Arial" panose="020B0604020202020204" pitchFamily="34" charset="0"/>
              </a:rPr>
              <a:t>Selecting outcomes of interest</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73484" y="1143001"/>
            <a:ext cx="8229600" cy="4525963"/>
          </a:xfrm>
        </p:spPr>
        <p:txBody>
          <a:bodyPr>
            <a:normAutofit fontScale="92500" lnSpcReduction="20000"/>
          </a:bodyPr>
          <a:lstStyle/>
          <a:p>
            <a:r>
              <a:rPr lang="en-CA" dirty="0">
                <a:latin typeface="Arial" panose="020B0604020202020204" pitchFamily="34" charset="0"/>
                <a:cs typeface="Arial" panose="020B0604020202020204" pitchFamily="34" charset="0"/>
              </a:rPr>
              <a:t>Mortality / survival 	</a:t>
            </a:r>
            <a:r>
              <a:rPr lang="en-CA" dirty="0" smtClean="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	</a:t>
            </a:r>
          </a:p>
          <a:p>
            <a:r>
              <a:rPr lang="en-CA" dirty="0">
                <a:latin typeface="Arial" panose="020B0604020202020204" pitchFamily="34" charset="0"/>
                <a:cs typeface="Arial" panose="020B0604020202020204" pitchFamily="34" charset="0"/>
              </a:rPr>
              <a:t>Missed days from work or school 	</a:t>
            </a:r>
          </a:p>
          <a:p>
            <a:r>
              <a:rPr lang="en-CA" dirty="0">
                <a:latin typeface="Arial" panose="020B0604020202020204" pitchFamily="34" charset="0"/>
                <a:cs typeface="Arial" panose="020B0604020202020204" pitchFamily="34" charset="0"/>
              </a:rPr>
              <a:t>Number of ER visits 	</a:t>
            </a:r>
          </a:p>
          <a:p>
            <a:r>
              <a:rPr lang="en-CA" dirty="0">
                <a:latin typeface="Arial" panose="020B0604020202020204" pitchFamily="34" charset="0"/>
                <a:cs typeface="Arial" panose="020B0604020202020204" pitchFamily="34" charset="0"/>
              </a:rPr>
              <a:t>Length of in-patient stay 	</a:t>
            </a:r>
          </a:p>
          <a:p>
            <a:r>
              <a:rPr lang="en-CA" dirty="0">
                <a:latin typeface="Arial" panose="020B0604020202020204" pitchFamily="34" charset="0"/>
                <a:cs typeface="Arial" panose="020B0604020202020204" pitchFamily="34" charset="0"/>
              </a:rPr>
              <a:t>Quality of life 	</a:t>
            </a:r>
          </a:p>
          <a:p>
            <a:r>
              <a:rPr lang="en-CA" dirty="0">
                <a:latin typeface="Arial" panose="020B0604020202020204" pitchFamily="34" charset="0"/>
                <a:cs typeface="Arial" panose="020B0604020202020204" pitchFamily="34" charset="0"/>
              </a:rPr>
              <a:t>Functional outcomes - joint damage / joint disease 	</a:t>
            </a:r>
          </a:p>
          <a:p>
            <a:r>
              <a:rPr lang="en-CA" dirty="0">
                <a:latin typeface="Arial" panose="020B0604020202020204" pitchFamily="34" charset="0"/>
                <a:cs typeface="Arial" panose="020B0604020202020204" pitchFamily="34" charset="0"/>
              </a:rPr>
              <a:t>Educational attainment 	</a:t>
            </a:r>
          </a:p>
          <a:p>
            <a:r>
              <a:rPr lang="en-CA" dirty="0">
                <a:latin typeface="Arial" panose="020B0604020202020204" pitchFamily="34" charset="0"/>
                <a:cs typeface="Arial" panose="020B0604020202020204" pitchFamily="34" charset="0"/>
              </a:rPr>
              <a:t>Patient adherence 	</a:t>
            </a:r>
          </a:p>
          <a:p>
            <a:r>
              <a:rPr lang="en-CA" dirty="0">
                <a:latin typeface="Arial" panose="020B0604020202020204" pitchFamily="34" charset="0"/>
                <a:cs typeface="Arial" panose="020B0604020202020204" pitchFamily="34" charset="0"/>
              </a:rPr>
              <a:t>Patient knowledge 		</a:t>
            </a:r>
          </a:p>
          <a:p>
            <a:pPr marL="0" indent="0">
              <a:buNone/>
            </a:pPr>
            <a:endParaRPr lang="en-CA" dirty="0">
              <a:latin typeface="Arial" panose="020B0604020202020204" pitchFamily="34" charset="0"/>
              <a:cs typeface="Arial" panose="020B0604020202020204" pitchFamily="34" charset="0"/>
            </a:endParaRPr>
          </a:p>
        </p:txBody>
      </p:sp>
      <p:graphicFrame>
        <p:nvGraphicFramePr>
          <p:cNvPr id="4" name="Diagram 3"/>
          <p:cNvGraphicFramePr/>
          <p:nvPr>
            <p:extLst/>
          </p:nvPr>
        </p:nvGraphicFramePr>
        <p:xfrm>
          <a:off x="1824942" y="1295400"/>
          <a:ext cx="8542116"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007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 for rare diseases</a:t>
            </a:r>
            <a:endParaRPr lang="en-US" dirty="0"/>
          </a:p>
        </p:txBody>
      </p:sp>
      <p:pic>
        <p:nvPicPr>
          <p:cNvPr id="4" name="Picture 3" descr="rare methods.eps"/>
          <p:cNvPicPr>
            <a:picLocks noChangeAspect="1"/>
          </p:cNvPicPr>
          <p:nvPr/>
        </p:nvPicPr>
        <p:blipFill rotWithShape="1">
          <a:blip r:embed="rId2">
            <a:extLst>
              <a:ext uri="{28A0092B-C50C-407E-A947-70E740481C1C}">
                <a14:useLocalDpi xmlns:a14="http://schemas.microsoft.com/office/drawing/2010/main" val="0"/>
              </a:ext>
            </a:extLst>
          </a:blip>
          <a:srcRect l="5647" r="6442" b="63704"/>
          <a:stretch/>
        </p:blipFill>
        <p:spPr>
          <a:xfrm>
            <a:off x="1486594" y="1790700"/>
            <a:ext cx="9079806" cy="4851400"/>
          </a:xfrm>
          <a:prstGeom prst="rect">
            <a:avLst/>
          </a:prstGeom>
        </p:spPr>
      </p:pic>
    </p:spTree>
    <p:extLst>
      <p:ext uri="{BB962C8B-B14F-4D97-AF65-F5344CB8AC3E}">
        <p14:creationId xmlns:p14="http://schemas.microsoft.com/office/powerpoint/2010/main" val="1652053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5E0B4"/>
          </a:solidFill>
        </p:spPr>
        <p:txBody>
          <a:bodyPr/>
          <a:lstStyle/>
          <a:p>
            <a:r>
              <a:rPr lang="en-US" dirty="0" smtClean="0"/>
              <a:t>GRADE for rare diseases</a:t>
            </a:r>
            <a:endParaRPr lang="en-US" dirty="0"/>
          </a:p>
        </p:txBody>
      </p:sp>
      <p:sp>
        <p:nvSpPr>
          <p:cNvPr id="3" name="Content Placeholder 2"/>
          <p:cNvSpPr>
            <a:spLocks noGrp="1"/>
          </p:cNvSpPr>
          <p:nvPr>
            <p:ph idx="1"/>
          </p:nvPr>
        </p:nvSpPr>
        <p:spPr>
          <a:xfrm>
            <a:off x="2152650" y="1825625"/>
            <a:ext cx="8108950" cy="4351338"/>
          </a:xfrm>
        </p:spPr>
        <p:txBody>
          <a:bodyPr/>
          <a:lstStyle/>
          <a:p>
            <a:pPr marL="0" indent="0">
              <a:buNone/>
            </a:pPr>
            <a:r>
              <a:rPr lang="en-US" dirty="0" smtClean="0"/>
              <a:t>3 specific components:</a:t>
            </a:r>
          </a:p>
          <a:p>
            <a:endParaRPr lang="en-US" dirty="0"/>
          </a:p>
          <a:p>
            <a:pPr marL="0" indent="0">
              <a:buNone/>
            </a:pPr>
            <a:r>
              <a:rPr lang="en-US" dirty="0" smtClean="0"/>
              <a:t>	1. Systematic elicitation of expert opinions</a:t>
            </a:r>
          </a:p>
          <a:p>
            <a:endParaRPr lang="en-US" dirty="0" smtClean="0"/>
          </a:p>
          <a:p>
            <a:pPr marL="0" indent="0">
              <a:buNone/>
            </a:pPr>
            <a:r>
              <a:rPr lang="en-US" dirty="0" smtClean="0"/>
              <a:t>	2. Use of indirect evidence from other diseases</a:t>
            </a:r>
          </a:p>
          <a:p>
            <a:endParaRPr lang="en-US" dirty="0" smtClean="0"/>
          </a:p>
          <a:p>
            <a:pPr marL="0" indent="0">
              <a:buNone/>
            </a:pPr>
            <a:r>
              <a:rPr lang="en-US" dirty="0" smtClean="0"/>
              <a:t>	3. Generation of qualitative evidence as needed</a:t>
            </a:r>
          </a:p>
          <a:p>
            <a:endParaRPr lang="en-US" dirty="0"/>
          </a:p>
        </p:txBody>
      </p:sp>
    </p:spTree>
    <p:extLst>
      <p:ext uri="{BB962C8B-B14F-4D97-AF65-F5344CB8AC3E}">
        <p14:creationId xmlns:p14="http://schemas.microsoft.com/office/powerpoint/2010/main" val="1251959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pPr algn="ctr"/>
            <a:r>
              <a:rPr lang="en-US" b="1" cap="small" dirty="0" smtClean="0"/>
              <a:t>Strength of recommendations</a:t>
            </a:r>
            <a:endParaRPr lang="en-US" b="1" cap="small" dirty="0"/>
          </a:p>
        </p:txBody>
      </p:sp>
      <p:graphicFrame>
        <p:nvGraphicFramePr>
          <p:cNvPr id="6" name="Content Placeholder 5"/>
          <p:cNvGraphicFramePr>
            <a:graphicFrameLocks noGrp="1"/>
          </p:cNvGraphicFramePr>
          <p:nvPr>
            <p:ph idx="1"/>
            <p:extLst/>
          </p:nvPr>
        </p:nvGraphicFramePr>
        <p:xfrm>
          <a:off x="2152650" y="1757680"/>
          <a:ext cx="7886700" cy="4389120"/>
        </p:xfrm>
        <a:graphic>
          <a:graphicData uri="http://schemas.openxmlformats.org/drawingml/2006/table">
            <a:tbl>
              <a:tblPr firstRow="1" bandRow="1">
                <a:tableStyleId>{5C22544A-7EE6-4342-B048-85BDC9FD1C3A}</a:tableStyleId>
              </a:tblPr>
              <a:tblGrid>
                <a:gridCol w="1974850">
                  <a:extLst>
                    <a:ext uri="{9D8B030D-6E8A-4147-A177-3AD203B41FA5}">
                      <a16:colId xmlns:a16="http://schemas.microsoft.com/office/drawing/2014/main" val="20000"/>
                    </a:ext>
                  </a:extLst>
                </a:gridCol>
                <a:gridCol w="2717800">
                  <a:extLst>
                    <a:ext uri="{9D8B030D-6E8A-4147-A177-3AD203B41FA5}">
                      <a16:colId xmlns:a16="http://schemas.microsoft.com/office/drawing/2014/main" val="20001"/>
                    </a:ext>
                  </a:extLst>
                </a:gridCol>
                <a:gridCol w="3194050">
                  <a:extLst>
                    <a:ext uri="{9D8B030D-6E8A-4147-A177-3AD203B41FA5}">
                      <a16:colId xmlns:a16="http://schemas.microsoft.com/office/drawing/2014/main" val="20002"/>
                    </a:ext>
                  </a:extLst>
                </a:gridCol>
              </a:tblGrid>
              <a:tr h="0">
                <a:tc>
                  <a:txBody>
                    <a:bodyPr/>
                    <a:lstStyle/>
                    <a:p>
                      <a:pPr algn="ctr"/>
                      <a:r>
                        <a:rPr lang="en-US" sz="2400" b="1" dirty="0" smtClean="0"/>
                        <a:t>Stakeholder</a:t>
                      </a:r>
                      <a:endParaRPr lang="en-US" sz="2400" b="1" dirty="0"/>
                    </a:p>
                  </a:txBody>
                  <a:tcPr/>
                </a:tc>
                <a:tc>
                  <a:txBody>
                    <a:bodyPr/>
                    <a:lstStyle/>
                    <a:p>
                      <a:pPr algn="ctr"/>
                      <a:r>
                        <a:rPr lang="en-US" sz="2400" b="1" dirty="0" smtClean="0"/>
                        <a:t>Strong</a:t>
                      </a:r>
                      <a:endParaRPr lang="en-US" sz="2400" b="1" dirty="0"/>
                    </a:p>
                  </a:txBody>
                  <a:tcPr/>
                </a:tc>
                <a:tc>
                  <a:txBody>
                    <a:bodyPr/>
                    <a:lstStyle/>
                    <a:p>
                      <a:pPr algn="ctr"/>
                      <a:r>
                        <a:rPr lang="en-US" sz="2400" b="1" dirty="0" smtClean="0"/>
                        <a:t>Conditional</a:t>
                      </a:r>
                      <a:endParaRPr lang="en-US" sz="2400" b="1" dirty="0"/>
                    </a:p>
                  </a:txBody>
                  <a:tcPr/>
                </a:tc>
                <a:extLst>
                  <a:ext uri="{0D108BD9-81ED-4DB2-BD59-A6C34878D82A}">
                    <a16:rowId xmlns:a16="http://schemas.microsoft.com/office/drawing/2014/main" val="10000"/>
                  </a:ext>
                </a:extLst>
              </a:tr>
              <a:tr h="370840">
                <a:tc>
                  <a:txBody>
                    <a:bodyPr/>
                    <a:lstStyle/>
                    <a:p>
                      <a:pPr algn="ctr"/>
                      <a:endParaRPr lang="en-US" sz="2400" b="1" dirty="0" smtClean="0"/>
                    </a:p>
                    <a:p>
                      <a:pPr algn="ctr"/>
                      <a:r>
                        <a:rPr lang="en-US" sz="2400" b="1" dirty="0" smtClean="0"/>
                        <a:t>Policy maker</a:t>
                      </a:r>
                      <a:endParaRPr lang="en-US" sz="2400" b="1" dirty="0"/>
                    </a:p>
                  </a:txBody>
                  <a:tcPr/>
                </a:tc>
                <a:tc>
                  <a:txBody>
                    <a:bodyPr/>
                    <a:lstStyle/>
                    <a:p>
                      <a:pPr algn="ctr"/>
                      <a:endParaRPr lang="en-US" sz="1200" dirty="0" smtClean="0"/>
                    </a:p>
                    <a:p>
                      <a:pPr algn="ctr"/>
                      <a:r>
                        <a:rPr lang="en-US" sz="2400" dirty="0" smtClean="0"/>
                        <a:t>Adopt</a:t>
                      </a:r>
                      <a:r>
                        <a:rPr lang="en-US" sz="2400" baseline="0" dirty="0" smtClean="0"/>
                        <a:t> in most situations</a:t>
                      </a:r>
                    </a:p>
                    <a:p>
                      <a:pPr algn="ctr"/>
                      <a:endParaRPr lang="en-US" sz="1200" dirty="0"/>
                    </a:p>
                  </a:txBody>
                  <a:tcPr/>
                </a:tc>
                <a:tc>
                  <a:txBody>
                    <a:bodyPr/>
                    <a:lstStyle/>
                    <a:p>
                      <a:pPr algn="ctr"/>
                      <a:endParaRPr lang="en-US" sz="1200" dirty="0" smtClean="0"/>
                    </a:p>
                    <a:p>
                      <a:pPr algn="ctr"/>
                      <a:r>
                        <a:rPr lang="en-US" sz="2400" dirty="0" smtClean="0"/>
                        <a:t>Adoption might involve specific</a:t>
                      </a:r>
                      <a:r>
                        <a:rPr lang="en-US" sz="2400" baseline="0" dirty="0" smtClean="0"/>
                        <a:t> debate</a:t>
                      </a:r>
                      <a:endParaRPr lang="en-US" sz="2400" dirty="0"/>
                    </a:p>
                  </a:txBody>
                  <a:tcPr/>
                </a:tc>
                <a:extLst>
                  <a:ext uri="{0D108BD9-81ED-4DB2-BD59-A6C34878D82A}">
                    <a16:rowId xmlns:a16="http://schemas.microsoft.com/office/drawing/2014/main" val="10001"/>
                  </a:ext>
                </a:extLst>
              </a:tr>
              <a:tr h="370840">
                <a:tc>
                  <a:txBody>
                    <a:bodyPr/>
                    <a:lstStyle/>
                    <a:p>
                      <a:pPr algn="ctr"/>
                      <a:endParaRPr lang="en-US" sz="2400" b="1" dirty="0" smtClean="0"/>
                    </a:p>
                    <a:p>
                      <a:pPr algn="ctr"/>
                      <a:r>
                        <a:rPr lang="en-US" sz="2400" b="1" dirty="0" smtClean="0"/>
                        <a:t>Clinicians</a:t>
                      </a:r>
                    </a:p>
                  </a:txBody>
                  <a:tcPr/>
                </a:tc>
                <a:tc>
                  <a:txBody>
                    <a:bodyPr/>
                    <a:lstStyle/>
                    <a:p>
                      <a:pPr algn="ctr"/>
                      <a:endParaRPr lang="en-US" sz="1200" dirty="0" smtClean="0"/>
                    </a:p>
                    <a:p>
                      <a:pPr algn="ctr"/>
                      <a:r>
                        <a:rPr lang="en-US" sz="2400" dirty="0" smtClean="0"/>
                        <a:t>Most patients should receive</a:t>
                      </a:r>
                      <a:r>
                        <a:rPr lang="en-US" sz="2400" baseline="0" dirty="0" smtClean="0"/>
                        <a:t> the intervention</a:t>
                      </a:r>
                    </a:p>
                    <a:p>
                      <a:pPr algn="ctr"/>
                      <a:endParaRPr lang="en-US" sz="1200" dirty="0"/>
                    </a:p>
                  </a:txBody>
                  <a:tcPr/>
                </a:tc>
                <a:tc>
                  <a:txBody>
                    <a:bodyPr/>
                    <a:lstStyle/>
                    <a:p>
                      <a:pPr algn="ctr"/>
                      <a:endParaRPr lang="en-US" sz="1200" dirty="0" smtClean="0"/>
                    </a:p>
                    <a:p>
                      <a:pPr algn="ctr"/>
                      <a:r>
                        <a:rPr lang="en-US" sz="2400" dirty="0" smtClean="0"/>
                        <a:t>Different</a:t>
                      </a:r>
                      <a:r>
                        <a:rPr lang="en-US" sz="2400" baseline="0" dirty="0" smtClean="0"/>
                        <a:t> patients might require different choices</a:t>
                      </a:r>
                      <a:endParaRPr lang="en-US" sz="2400" dirty="0"/>
                    </a:p>
                  </a:txBody>
                  <a:tcPr/>
                </a:tc>
                <a:extLst>
                  <a:ext uri="{0D108BD9-81ED-4DB2-BD59-A6C34878D82A}">
                    <a16:rowId xmlns:a16="http://schemas.microsoft.com/office/drawing/2014/main" val="10002"/>
                  </a:ext>
                </a:extLst>
              </a:tr>
              <a:tr h="370840">
                <a:tc>
                  <a:txBody>
                    <a:bodyPr/>
                    <a:lstStyle/>
                    <a:p>
                      <a:pPr algn="ctr"/>
                      <a:endParaRPr lang="en-US" sz="2400" b="1" dirty="0" smtClean="0"/>
                    </a:p>
                    <a:p>
                      <a:pPr algn="ctr"/>
                      <a:r>
                        <a:rPr lang="en-US" sz="2400" b="1" dirty="0" smtClean="0"/>
                        <a:t>Patient</a:t>
                      </a:r>
                      <a:endParaRPr lang="en-US" sz="2400" b="1" dirty="0"/>
                    </a:p>
                  </a:txBody>
                  <a:tcPr/>
                </a:tc>
                <a:tc>
                  <a:txBody>
                    <a:bodyPr/>
                    <a:lstStyle/>
                    <a:p>
                      <a:pPr algn="ctr"/>
                      <a:endParaRPr lang="en-US" sz="1200" dirty="0" smtClean="0"/>
                    </a:p>
                    <a:p>
                      <a:pPr algn="ctr"/>
                      <a:r>
                        <a:rPr lang="en-US" sz="2400" dirty="0" smtClean="0"/>
                        <a:t>Most</a:t>
                      </a:r>
                      <a:r>
                        <a:rPr lang="en-US" sz="2400" baseline="0" dirty="0" smtClean="0"/>
                        <a:t> patients would like to adopt</a:t>
                      </a:r>
                    </a:p>
                    <a:p>
                      <a:pPr algn="ctr"/>
                      <a:endParaRPr lang="en-US" sz="1200" dirty="0"/>
                    </a:p>
                  </a:txBody>
                  <a:tcPr/>
                </a:tc>
                <a:tc>
                  <a:txBody>
                    <a:bodyPr/>
                    <a:lstStyle/>
                    <a:p>
                      <a:pPr algn="ctr"/>
                      <a:endParaRPr lang="en-US" sz="1200" dirty="0" smtClean="0"/>
                    </a:p>
                    <a:p>
                      <a:pPr algn="ctr"/>
                      <a:r>
                        <a:rPr lang="en-US" sz="2400" dirty="0" smtClean="0"/>
                        <a:t>Many</a:t>
                      </a:r>
                      <a:r>
                        <a:rPr lang="en-US" sz="2400" baseline="0" dirty="0" smtClean="0"/>
                        <a:t> patients, but not all, would adopt</a:t>
                      </a: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9352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4172" y="0"/>
            <a:ext cx="11683656" cy="6858000"/>
          </a:xfrm>
          <a:prstGeom prst="rect">
            <a:avLst/>
          </a:prstGeom>
        </p:spPr>
      </p:pic>
    </p:spTree>
    <p:extLst>
      <p:ext uri="{BB962C8B-B14F-4D97-AF65-F5344CB8AC3E}">
        <p14:creationId xmlns:p14="http://schemas.microsoft.com/office/powerpoint/2010/main" val="459405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7648" y="1601208"/>
            <a:ext cx="9144000" cy="5256793"/>
          </a:xfrm>
          <a:prstGeom prst="rect">
            <a:avLst/>
          </a:prstGeom>
        </p:spPr>
      </p:pic>
      <p:sp>
        <p:nvSpPr>
          <p:cNvPr id="3" name="Title 2"/>
          <p:cNvSpPr>
            <a:spLocks noGrp="1"/>
          </p:cNvSpPr>
          <p:nvPr>
            <p:ph type="title"/>
          </p:nvPr>
        </p:nvSpPr>
        <p:spPr>
          <a:xfrm>
            <a:off x="2152650" y="365127"/>
            <a:ext cx="7886700" cy="1069974"/>
          </a:xfrm>
          <a:solidFill>
            <a:srgbClr val="C5E0B4"/>
          </a:solidFill>
        </p:spPr>
        <p:txBody>
          <a:bodyPr/>
          <a:lstStyle/>
          <a:p>
            <a:r>
              <a:rPr lang="en-US" dirty="0" smtClean="0"/>
              <a:t>Public commenting </a:t>
            </a:r>
            <a:endParaRPr lang="en-US" dirty="0"/>
          </a:p>
        </p:txBody>
      </p:sp>
    </p:spTree>
    <p:extLst>
      <p:ext uri="{BB962C8B-B14F-4D97-AF65-F5344CB8AC3E}">
        <p14:creationId xmlns:p14="http://schemas.microsoft.com/office/powerpoint/2010/main" val="1985582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622301"/>
            <a:ext cx="7886700" cy="5922963"/>
          </a:xfrm>
        </p:spPr>
        <p:txBody>
          <a:bodyPr>
            <a:normAutofit lnSpcReduction="10000"/>
          </a:bodyPr>
          <a:lstStyle/>
          <a:p>
            <a:pPr marL="457200" indent="-457200">
              <a:buFont typeface="+mj-lt"/>
              <a:buAutoNum type="arabicPeriod"/>
            </a:pPr>
            <a:r>
              <a:rPr lang="en-US" sz="2000" b="1" dirty="0"/>
              <a:t>Evidence-based guidelines support integrated disease management as the optimal model of hemophilia care</a:t>
            </a:r>
          </a:p>
          <a:p>
            <a:pPr lvl="1"/>
            <a:r>
              <a:rPr lang="en-US" sz="1600" dirty="0"/>
              <a:t>Pipe and Kessler</a:t>
            </a:r>
          </a:p>
          <a:p>
            <a:pPr marL="457200" indent="-457200">
              <a:buFont typeface="+mj-lt"/>
              <a:buAutoNum type="arabicPeriod"/>
            </a:pPr>
            <a:r>
              <a:rPr lang="en-US" sz="2000" b="1" dirty="0"/>
              <a:t>NHF-McMaster Guideline on care models for hemophilia management</a:t>
            </a:r>
          </a:p>
          <a:p>
            <a:pPr lvl="1"/>
            <a:r>
              <a:rPr lang="en-US" sz="1600" dirty="0" err="1"/>
              <a:t>Pai</a:t>
            </a:r>
            <a:r>
              <a:rPr lang="en-US" sz="1600" dirty="0"/>
              <a:t> et al</a:t>
            </a:r>
          </a:p>
          <a:p>
            <a:pPr marL="457200" indent="-457200">
              <a:buFont typeface="+mj-lt"/>
              <a:buAutoNum type="arabicPeriod"/>
            </a:pPr>
            <a:r>
              <a:rPr lang="en-US" sz="2000" b="1" dirty="0"/>
              <a:t>Methodology for the development of the NHF-McMaster guideline on care models for hemophilia management </a:t>
            </a:r>
          </a:p>
          <a:p>
            <a:pPr lvl="1"/>
            <a:r>
              <a:rPr lang="en-US" sz="1600" dirty="0" err="1"/>
              <a:t>Yeung</a:t>
            </a:r>
            <a:r>
              <a:rPr lang="en-US" sz="1600" dirty="0"/>
              <a:t> et al</a:t>
            </a:r>
          </a:p>
          <a:p>
            <a:pPr marL="457200" indent="-457200">
              <a:buFont typeface="+mj-lt"/>
              <a:buAutoNum type="arabicPeriod"/>
            </a:pPr>
            <a:r>
              <a:rPr lang="en-US" sz="2000" b="1" dirty="0"/>
              <a:t>Care models in the management of hemophilia: a systematic review</a:t>
            </a:r>
          </a:p>
          <a:p>
            <a:pPr lvl="1"/>
            <a:r>
              <a:rPr lang="en-US" sz="1600" dirty="0" err="1"/>
              <a:t>Yeung</a:t>
            </a:r>
            <a:r>
              <a:rPr lang="en-US" sz="1600" dirty="0"/>
              <a:t> et al</a:t>
            </a:r>
          </a:p>
          <a:p>
            <a:pPr marL="457200" indent="-457200">
              <a:buFont typeface="+mj-lt"/>
              <a:buAutoNum type="arabicPeriod"/>
            </a:pPr>
            <a:r>
              <a:rPr lang="en-CA" sz="2000" b="1" dirty="0"/>
              <a:t>Integrated multidisciplinary care for the management of chronic conditions in adults: an overview of reviews and an example of using indirect evidence to inform clinical practice recommendations in the field of rare diseases. </a:t>
            </a:r>
          </a:p>
          <a:p>
            <a:pPr lvl="1"/>
            <a:r>
              <a:rPr lang="en-CA" sz="1600" dirty="0" err="1"/>
              <a:t>Yeung</a:t>
            </a:r>
            <a:r>
              <a:rPr lang="en-CA" sz="1600" dirty="0"/>
              <a:t> et al</a:t>
            </a:r>
          </a:p>
          <a:p>
            <a:pPr marL="457200" indent="-457200">
              <a:buFont typeface="+mj-lt"/>
              <a:buAutoNum type="arabicPeriod"/>
            </a:pPr>
            <a:r>
              <a:rPr lang="en-CA" sz="2000" b="1" dirty="0"/>
              <a:t>Outcomes, Equity, Acceptability and Feasibility: a qualitative study to understand stakeholder perceptions and experiences of a care model for the management of </a:t>
            </a:r>
            <a:r>
              <a:rPr lang="en-CA" sz="2000" b="1" dirty="0" err="1"/>
              <a:t>hemophilia</a:t>
            </a:r>
            <a:r>
              <a:rPr lang="en-CA" sz="2000" b="1" dirty="0"/>
              <a:t> in the U.S.</a:t>
            </a:r>
          </a:p>
          <a:p>
            <a:pPr lvl="1"/>
            <a:r>
              <a:rPr lang="en-CA" sz="1600" dirty="0"/>
              <a:t>Lane et al</a:t>
            </a:r>
            <a:endParaRPr lang="en-US" sz="1600" dirty="0"/>
          </a:p>
          <a:p>
            <a:pPr marL="0" indent="0">
              <a:buNone/>
            </a:pPr>
            <a:endParaRPr lang="en-US" dirty="0"/>
          </a:p>
        </p:txBody>
      </p:sp>
    </p:spTree>
    <p:extLst>
      <p:ext uri="{BB962C8B-B14F-4D97-AF65-F5344CB8AC3E}">
        <p14:creationId xmlns:p14="http://schemas.microsoft.com/office/powerpoint/2010/main" val="564188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0" y="212727"/>
            <a:ext cx="8521700" cy="803274"/>
          </a:xfrm>
          <a:solidFill>
            <a:srgbClr val="C5E0B4"/>
          </a:solidFill>
        </p:spPr>
        <p:txBody>
          <a:bodyPr>
            <a:normAutofit/>
          </a:bodyPr>
          <a:lstStyle/>
          <a:p>
            <a:pPr algn="ctr"/>
            <a:r>
              <a:rPr lang="en-CA" dirty="0" smtClean="0">
                <a:latin typeface="Arial" panose="020B0604020202020204" pitchFamily="34" charset="0"/>
                <a:cs typeface="Arial" panose="020B0604020202020204" pitchFamily="34" charset="0"/>
              </a:rPr>
              <a:t>Guideline panel members</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841500" y="1397002"/>
            <a:ext cx="4292600" cy="4525963"/>
          </a:xfrm>
        </p:spPr>
        <p:txBody>
          <a:bodyPr numCol="1">
            <a:noAutofit/>
          </a:bodyPr>
          <a:lstStyle/>
          <a:p>
            <a:pPr marL="0" indent="0">
              <a:buNone/>
            </a:pPr>
            <a:r>
              <a:rPr lang="en-US" sz="1600" b="1" dirty="0">
                <a:latin typeface="Arial" panose="020B0604020202020204" pitchFamily="34" charset="0"/>
                <a:cs typeface="Arial" panose="020B0604020202020204" pitchFamily="34" charset="0"/>
              </a:rPr>
              <a:t>Kari Atkinson </a:t>
            </a:r>
            <a:r>
              <a:rPr lang="en-US" sz="1600" dirty="0">
                <a:latin typeface="Arial" panose="020B0604020202020204" pitchFamily="34" charset="0"/>
                <a:cs typeface="Arial" panose="020B0604020202020204" pitchFamily="34" charset="0"/>
              </a:rPr>
              <a:t>– Parent of PWH, NHF Chapter President</a:t>
            </a:r>
            <a:endParaRPr lang="en-CA"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Marianne Clancy </a:t>
            </a:r>
            <a:r>
              <a:rPr lang="en-US" sz="1600" dirty="0">
                <a:latin typeface="Arial" panose="020B0604020202020204" pitchFamily="34" charset="0"/>
                <a:cs typeface="Arial" panose="020B0604020202020204" pitchFamily="34" charset="0"/>
              </a:rPr>
              <a:t>– Executive Director of HHT Foundation, patient with a rare disease</a:t>
            </a:r>
            <a:endParaRPr lang="en-CA"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Randall Curtis </a:t>
            </a:r>
            <a:r>
              <a:rPr lang="en-US" sz="1600" dirty="0">
                <a:latin typeface="Arial" panose="020B0604020202020204" pitchFamily="34" charset="0"/>
                <a:cs typeface="Arial" panose="020B0604020202020204" pitchFamily="34" charset="0"/>
              </a:rPr>
              <a:t>– PWH, hemophilia researcher</a:t>
            </a:r>
            <a:endParaRPr lang="en-CA"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Sue </a:t>
            </a:r>
            <a:r>
              <a:rPr lang="en-US" sz="1600" b="1" dirty="0" err="1">
                <a:latin typeface="Arial" panose="020B0604020202020204" pitchFamily="34" charset="0"/>
                <a:cs typeface="Arial" panose="020B0604020202020204" pitchFamily="34" charset="0"/>
              </a:rPr>
              <a:t>Geraghty</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Hemophilia nurse</a:t>
            </a:r>
            <a:endParaRPr lang="en-CA"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Alfonso Iorio </a:t>
            </a:r>
            <a:r>
              <a:rPr lang="en-US" sz="1600" dirty="0">
                <a:latin typeface="Arial" panose="020B0604020202020204" pitchFamily="34" charset="0"/>
                <a:cs typeface="Arial" panose="020B0604020202020204" pitchFamily="34" charset="0"/>
              </a:rPr>
              <a:t>– Canadian hemophilia clinic director</a:t>
            </a:r>
          </a:p>
          <a:p>
            <a:pPr marL="0" indent="0">
              <a:buNone/>
            </a:pPr>
            <a:r>
              <a:rPr lang="en-US" sz="1600" b="1" dirty="0">
                <a:latin typeface="Arial" panose="020B0604020202020204" pitchFamily="34" charset="0"/>
                <a:cs typeface="Arial" panose="020B0604020202020204" pitchFamily="34" charset="0"/>
              </a:rPr>
              <a:t>Jeanne Lusher </a:t>
            </a:r>
            <a:r>
              <a:rPr lang="en-US" sz="1600" dirty="0">
                <a:latin typeface="Arial" panose="020B0604020202020204" pitchFamily="34" charset="0"/>
                <a:cs typeface="Arial" panose="020B0604020202020204" pitchFamily="34" charset="0"/>
              </a:rPr>
              <a:t>– Former U.S. hemophilia clinic director </a:t>
            </a:r>
          </a:p>
          <a:p>
            <a:pPr marL="0" indent="0">
              <a:buNone/>
            </a:pPr>
            <a:r>
              <a:rPr lang="en-US" sz="1600" b="1" dirty="0">
                <a:latin typeface="Arial" panose="020B0604020202020204" pitchFamily="34" charset="0"/>
                <a:cs typeface="Arial" panose="020B0604020202020204" pitchFamily="34" charset="0"/>
              </a:rPr>
              <a:t>Mike </a:t>
            </a:r>
            <a:r>
              <a:rPr lang="en-US" sz="1600" b="1" dirty="0" err="1">
                <a:latin typeface="Arial" panose="020B0604020202020204" pitchFamily="34" charset="0"/>
                <a:cs typeface="Arial" panose="020B0604020202020204" pitchFamily="34" charset="0"/>
              </a:rPr>
              <a:t>Makris</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U.K. hemophilia clinic director</a:t>
            </a:r>
            <a:endParaRPr lang="en-CA"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Craig Kessler</a:t>
            </a:r>
            <a:r>
              <a:rPr lang="en-US" sz="1600" dirty="0">
                <a:latin typeface="Arial" panose="020B0604020202020204" pitchFamily="34" charset="0"/>
                <a:cs typeface="Arial" panose="020B0604020202020204" pitchFamily="34" charset="0"/>
              </a:rPr>
              <a:t> – U.S. hemophilia clinic director</a:t>
            </a:r>
            <a:endParaRPr lang="en-CA" sz="1600" dirty="0">
              <a:latin typeface="Arial" panose="020B0604020202020204" pitchFamily="34" charset="0"/>
              <a:cs typeface="Arial" panose="020B0604020202020204" pitchFamily="34" charset="0"/>
            </a:endParaRPr>
          </a:p>
          <a:p>
            <a:pPr marL="0" indent="0">
              <a:buNone/>
            </a:pPr>
            <a:r>
              <a:rPr lang="en-US" sz="1600" b="1" dirty="0">
                <a:latin typeface="Arial" panose="020B0604020202020204" pitchFamily="34" charset="0"/>
                <a:cs typeface="Arial" panose="020B0604020202020204" pitchFamily="34" charset="0"/>
              </a:rPr>
              <a:t>Nigel Key</a:t>
            </a:r>
            <a:r>
              <a:rPr lang="en-US" sz="1600" dirty="0">
                <a:latin typeface="Arial" panose="020B0604020202020204" pitchFamily="34" charset="0"/>
                <a:cs typeface="Arial" panose="020B0604020202020204" pitchFamily="34" charset="0"/>
              </a:rPr>
              <a:t> (Clinical Chair) – U.S. hemophilia clinic director</a:t>
            </a:r>
          </a:p>
          <a:p>
            <a:pPr marL="0" indent="0">
              <a:buNone/>
            </a:pPr>
            <a:r>
              <a:rPr lang="en-US" sz="1600" b="1" dirty="0">
                <a:latin typeface="Arial" panose="020B0604020202020204" pitchFamily="34" charset="0"/>
                <a:cs typeface="Arial" panose="020B0604020202020204" pitchFamily="34" charset="0"/>
              </a:rPr>
              <a:t>Kristy Lee</a:t>
            </a:r>
            <a:r>
              <a:rPr lang="en-US" sz="1600" dirty="0">
                <a:latin typeface="Arial" panose="020B0604020202020204" pitchFamily="34" charset="0"/>
                <a:cs typeface="Arial" panose="020B0604020202020204" pitchFamily="34" charset="0"/>
              </a:rPr>
              <a:t> – Genetic </a:t>
            </a:r>
            <a:r>
              <a:rPr lang="en-US" sz="1600" dirty="0" err="1">
                <a:latin typeface="Arial" panose="020B0604020202020204" pitchFamily="34" charset="0"/>
                <a:cs typeface="Arial" panose="020B0604020202020204" pitchFamily="34" charset="0"/>
              </a:rPr>
              <a:t>counsellor</a:t>
            </a:r>
            <a:endParaRPr lang="en-CA" sz="16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a:t>
            </a:r>
            <a:endParaRPr lang="en-CA" sz="1600" dirty="0">
              <a:latin typeface="Arial" panose="020B0604020202020204" pitchFamily="34" charset="0"/>
              <a:cs typeface="Arial" panose="020B0604020202020204" pitchFamily="34" charset="0"/>
            </a:endParaRPr>
          </a:p>
          <a:p>
            <a:pPr marL="0" indent="0">
              <a:buNone/>
            </a:pPr>
            <a:endParaRPr lang="en-CA" sz="1600" dirty="0">
              <a:latin typeface="Arial" panose="020B0604020202020204" pitchFamily="34" charset="0"/>
              <a:cs typeface="Arial" panose="020B0604020202020204" pitchFamily="34" charset="0"/>
            </a:endParaRPr>
          </a:p>
        </p:txBody>
      </p:sp>
      <p:sp>
        <p:nvSpPr>
          <p:cNvPr id="4" name="Rectangle 3"/>
          <p:cNvSpPr/>
          <p:nvPr/>
        </p:nvSpPr>
        <p:spPr>
          <a:xfrm>
            <a:off x="6134100" y="1397002"/>
            <a:ext cx="4572000" cy="4982903"/>
          </a:xfrm>
          <a:prstGeom prst="rect">
            <a:avLst/>
          </a:prstGeom>
        </p:spPr>
        <p:txBody>
          <a:bodyPr>
            <a:spAutoFit/>
          </a:bodyPr>
          <a:lstStyle/>
          <a:p>
            <a:pPr>
              <a:lnSpc>
                <a:spcPct val="90000"/>
              </a:lnSpc>
              <a:spcBef>
                <a:spcPts val="1000"/>
              </a:spcBef>
            </a:pPr>
            <a:r>
              <a:rPr lang="en-US" sz="1600" b="1" dirty="0">
                <a:latin typeface="Arial" panose="020B0604020202020204" pitchFamily="34" charset="0"/>
                <a:cs typeface="Arial" panose="020B0604020202020204" pitchFamily="34" charset="0"/>
              </a:rPr>
              <a:t>Maria Martins-Lopes </a:t>
            </a:r>
            <a:r>
              <a:rPr lang="en-US" sz="1600" dirty="0">
                <a:latin typeface="Arial" panose="020B0604020202020204" pitchFamily="34" charset="0"/>
                <a:cs typeface="Arial" panose="020B0604020202020204" pitchFamily="34" charset="0"/>
              </a:rPr>
              <a:t>– Chief Medical Officer, CDMI/Magellan, payer representative</a:t>
            </a:r>
            <a:endParaRPr lang="en-CA" sz="1600" dirty="0">
              <a:latin typeface="Arial" panose="020B0604020202020204" pitchFamily="34" charset="0"/>
              <a:cs typeface="Arial" panose="020B0604020202020204" pitchFamily="34" charset="0"/>
            </a:endParaRPr>
          </a:p>
          <a:p>
            <a:pPr>
              <a:lnSpc>
                <a:spcPct val="90000"/>
              </a:lnSpc>
              <a:spcBef>
                <a:spcPts val="1000"/>
              </a:spcBef>
            </a:pPr>
            <a:r>
              <a:rPr lang="en-US" sz="1600" b="1" dirty="0">
                <a:latin typeface="Arial" panose="020B0604020202020204" pitchFamily="34" charset="0"/>
                <a:cs typeface="Arial" panose="020B0604020202020204" pitchFamily="34" charset="0"/>
              </a:rPr>
              <a:t>Ruth </a:t>
            </a:r>
            <a:r>
              <a:rPr lang="en-US" sz="1600" b="1" dirty="0" err="1">
                <a:latin typeface="Arial" panose="020B0604020202020204" pitchFamily="34" charset="0"/>
                <a:cs typeface="Arial" panose="020B0604020202020204" pitchFamily="34" charset="0"/>
              </a:rPr>
              <a:t>Mulvany</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Physical therapist</a:t>
            </a:r>
            <a:endParaRPr lang="en-CA" sz="1600" dirty="0">
              <a:latin typeface="Arial" panose="020B0604020202020204" pitchFamily="34" charset="0"/>
              <a:cs typeface="Arial" panose="020B0604020202020204" pitchFamily="34" charset="0"/>
            </a:endParaRPr>
          </a:p>
          <a:p>
            <a:pPr>
              <a:lnSpc>
                <a:spcPct val="90000"/>
              </a:lnSpc>
              <a:spcBef>
                <a:spcPts val="1000"/>
              </a:spcBef>
            </a:pPr>
            <a:r>
              <a:rPr lang="en-US" sz="1600" b="1" dirty="0" err="1">
                <a:latin typeface="Arial" panose="020B0604020202020204" pitchFamily="34" charset="0"/>
                <a:cs typeface="Arial" panose="020B0604020202020204" pitchFamily="34" charset="0"/>
              </a:rPr>
              <a:t>Holger</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Schunemann</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(Chair) – Clinical epidemiologist, internist</a:t>
            </a:r>
            <a:endParaRPr lang="en-CA" sz="1600" dirty="0">
              <a:latin typeface="Arial" panose="020B0604020202020204" pitchFamily="34" charset="0"/>
              <a:cs typeface="Arial" panose="020B0604020202020204" pitchFamily="34" charset="0"/>
            </a:endParaRPr>
          </a:p>
          <a:p>
            <a:pPr>
              <a:lnSpc>
                <a:spcPct val="90000"/>
              </a:lnSpc>
              <a:spcBef>
                <a:spcPts val="1000"/>
              </a:spcBef>
            </a:pPr>
            <a:r>
              <a:rPr lang="en-US" sz="1600" b="1" dirty="0">
                <a:latin typeface="Arial" panose="020B0604020202020204" pitchFamily="34" charset="0"/>
                <a:cs typeface="Arial" panose="020B0604020202020204" pitchFamily="34" charset="0"/>
              </a:rPr>
              <a:t>Michelle </a:t>
            </a:r>
            <a:r>
              <a:rPr lang="en-US" sz="1600" b="1" dirty="0" err="1">
                <a:latin typeface="Arial" panose="020B0604020202020204" pitchFamily="34" charset="0"/>
                <a:cs typeface="Arial" panose="020B0604020202020204" pitchFamily="34" charset="0"/>
              </a:rPr>
              <a:t>Sholzberg</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Canadian hemophilia physician, American Society of Hematology representative</a:t>
            </a:r>
          </a:p>
          <a:p>
            <a:pPr>
              <a:lnSpc>
                <a:spcPct val="90000"/>
              </a:lnSpc>
              <a:spcBef>
                <a:spcPts val="1000"/>
              </a:spcBef>
            </a:pPr>
            <a:r>
              <a:rPr lang="en-US" sz="1600" b="1" dirty="0">
                <a:latin typeface="Arial" panose="020B0604020202020204" pitchFamily="34" charset="0"/>
                <a:cs typeface="Arial" panose="020B0604020202020204" pitchFamily="34" charset="0"/>
              </a:rPr>
              <a:t>Mark Skinner </a:t>
            </a:r>
            <a:r>
              <a:rPr lang="en-US" sz="1600" dirty="0">
                <a:latin typeface="Arial" panose="020B0604020202020204" pitchFamily="34" charset="0"/>
                <a:cs typeface="Arial" panose="020B0604020202020204" pitchFamily="34" charset="0"/>
              </a:rPr>
              <a:t>– PWH, WFH and NHF Past President</a:t>
            </a:r>
            <a:endParaRPr lang="en-CA" sz="1600" dirty="0">
              <a:latin typeface="Arial" panose="020B0604020202020204" pitchFamily="34" charset="0"/>
              <a:cs typeface="Arial" panose="020B0604020202020204" pitchFamily="34" charset="0"/>
            </a:endParaRPr>
          </a:p>
          <a:p>
            <a:pPr>
              <a:lnSpc>
                <a:spcPct val="90000"/>
              </a:lnSpc>
              <a:spcBef>
                <a:spcPts val="1000"/>
              </a:spcBef>
            </a:pPr>
            <a:r>
              <a:rPr lang="en-US" sz="1600" b="1" dirty="0">
                <a:latin typeface="Arial" panose="020B0604020202020204" pitchFamily="34" charset="0"/>
                <a:cs typeface="Arial" panose="020B0604020202020204" pitchFamily="34" charset="0"/>
              </a:rPr>
              <a:t>Mike </a:t>
            </a:r>
            <a:r>
              <a:rPr lang="en-US" sz="1600" b="1" dirty="0" err="1">
                <a:latin typeface="Arial" panose="020B0604020202020204" pitchFamily="34" charset="0"/>
                <a:cs typeface="Arial" panose="020B0604020202020204" pitchFamily="34" charset="0"/>
              </a:rPr>
              <a:t>Soucie</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Hemophilia researcher, CDC representative</a:t>
            </a:r>
            <a:endParaRPr lang="en-CA" sz="1600" dirty="0">
              <a:latin typeface="Arial" panose="020B0604020202020204" pitchFamily="34" charset="0"/>
              <a:cs typeface="Arial" panose="020B0604020202020204" pitchFamily="34" charset="0"/>
            </a:endParaRPr>
          </a:p>
          <a:p>
            <a:pPr>
              <a:lnSpc>
                <a:spcPct val="90000"/>
              </a:lnSpc>
              <a:spcBef>
                <a:spcPts val="1000"/>
              </a:spcBef>
            </a:pPr>
            <a:r>
              <a:rPr lang="en-US" sz="1600" b="1" dirty="0">
                <a:latin typeface="Arial" panose="020B0604020202020204" pitchFamily="34" charset="0"/>
                <a:cs typeface="Arial" panose="020B0604020202020204" pitchFamily="34" charset="0"/>
              </a:rPr>
              <a:t>Douglas Stratton </a:t>
            </a:r>
            <a:r>
              <a:rPr lang="en-US" sz="1600" dirty="0">
                <a:latin typeface="Arial" panose="020B0604020202020204" pitchFamily="34" charset="0"/>
                <a:cs typeface="Arial" panose="020B0604020202020204" pitchFamily="34" charset="0"/>
              </a:rPr>
              <a:t>– Chairman and CEO, Foundation for Complex Healthcare, payer representative</a:t>
            </a:r>
            <a:endParaRPr lang="en-CA" sz="1600" dirty="0">
              <a:latin typeface="Arial" panose="020B0604020202020204" pitchFamily="34" charset="0"/>
              <a:cs typeface="Arial" panose="020B0604020202020204" pitchFamily="34" charset="0"/>
            </a:endParaRPr>
          </a:p>
          <a:p>
            <a:pPr>
              <a:lnSpc>
                <a:spcPct val="90000"/>
              </a:lnSpc>
              <a:spcBef>
                <a:spcPts val="1000"/>
              </a:spcBef>
            </a:pPr>
            <a:r>
              <a:rPr lang="en-US" sz="1600" b="1" dirty="0">
                <a:latin typeface="Arial" panose="020B0604020202020204" pitchFamily="34" charset="0"/>
                <a:cs typeface="Arial" panose="020B0604020202020204" pitchFamily="34" charset="0"/>
              </a:rPr>
              <a:t>Vicky </a:t>
            </a:r>
            <a:r>
              <a:rPr lang="en-US" sz="1600" b="1" dirty="0" err="1">
                <a:latin typeface="Arial" panose="020B0604020202020204" pitchFamily="34" charset="0"/>
                <a:cs typeface="Arial" panose="020B0604020202020204" pitchFamily="34" charset="0"/>
              </a:rPr>
              <a:t>Whittemore</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 </a:t>
            </a:r>
            <a:r>
              <a:rPr lang="en-CA" sz="1600" dirty="0">
                <a:latin typeface="Arial" panose="020B0604020202020204" pitchFamily="34" charset="0"/>
                <a:cs typeface="Arial" panose="020B0604020202020204" pitchFamily="34" charset="0"/>
              </a:rPr>
              <a:t>Program Director (Epilepsy), </a:t>
            </a:r>
            <a:br>
              <a:rPr lang="en-CA" sz="1600" dirty="0">
                <a:latin typeface="Arial" panose="020B0604020202020204" pitchFamily="34" charset="0"/>
                <a:cs typeface="Arial" panose="020B0604020202020204" pitchFamily="34" charset="0"/>
              </a:rPr>
            </a:br>
            <a:r>
              <a:rPr lang="en-CA" sz="1600" dirty="0">
                <a:latin typeface="Arial" panose="020B0604020202020204" pitchFamily="34" charset="0"/>
                <a:cs typeface="Arial" panose="020B0604020202020204" pitchFamily="34" charset="0"/>
              </a:rPr>
              <a:t>NIH/NINDS</a:t>
            </a:r>
          </a:p>
        </p:txBody>
      </p:sp>
    </p:spTree>
    <p:extLst>
      <p:ext uri="{BB962C8B-B14F-4D97-AF65-F5344CB8AC3E}">
        <p14:creationId xmlns:p14="http://schemas.microsoft.com/office/powerpoint/2010/main" val="2006085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1" y="0"/>
            <a:ext cx="9133167" cy="6858000"/>
          </a:xfrm>
        </p:spPr>
      </p:pic>
      <p:sp>
        <p:nvSpPr>
          <p:cNvPr id="2" name="Title 1"/>
          <p:cNvSpPr>
            <a:spLocks noGrp="1"/>
          </p:cNvSpPr>
          <p:nvPr>
            <p:ph type="title"/>
          </p:nvPr>
        </p:nvSpPr>
        <p:spPr>
          <a:xfrm>
            <a:off x="2063552" y="1628800"/>
            <a:ext cx="8229600" cy="1143000"/>
          </a:xfrm>
        </p:spPr>
        <p:txBody>
          <a:bodyPr/>
          <a:lstStyle/>
          <a:p>
            <a:r>
              <a:rPr lang="en-CA" b="1" dirty="0"/>
              <a:t>Thank </a:t>
            </a:r>
            <a:r>
              <a:rPr lang="en-CA" b="1" dirty="0" smtClean="0"/>
              <a:t>you!</a:t>
            </a:r>
            <a:endParaRPr lang="en-CA" b="1" dirty="0"/>
          </a:p>
        </p:txBody>
      </p:sp>
    </p:spTree>
    <p:extLst>
      <p:ext uri="{BB962C8B-B14F-4D97-AF65-F5344CB8AC3E}">
        <p14:creationId xmlns:p14="http://schemas.microsoft.com/office/powerpoint/2010/main" val="1692411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714" y="0"/>
            <a:ext cx="11756571" cy="6858000"/>
          </a:xfrm>
          <a:prstGeom prst="rect">
            <a:avLst/>
          </a:prstGeom>
        </p:spPr>
      </p:pic>
    </p:spTree>
    <p:extLst>
      <p:ext uri="{BB962C8B-B14F-4D97-AF65-F5344CB8AC3E}">
        <p14:creationId xmlns:p14="http://schemas.microsoft.com/office/powerpoint/2010/main" val="1247610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ola_volan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0267"/>
            <a:ext cx="12192000" cy="5962389"/>
          </a:xfrm>
          <a:prstGeom prst="rect">
            <a:avLst/>
          </a:prstGeom>
        </p:spPr>
      </p:pic>
    </p:spTree>
    <p:extLst>
      <p:ext uri="{BB962C8B-B14F-4D97-AF65-F5344CB8AC3E}">
        <p14:creationId xmlns:p14="http://schemas.microsoft.com/office/powerpoint/2010/main" val="226694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Why would the hemophilia community embrace EBC?</a:t>
            </a:r>
          </a:p>
        </p:txBody>
      </p:sp>
      <p:sp>
        <p:nvSpPr>
          <p:cNvPr id="3" name="Content Placeholder 2"/>
          <p:cNvSpPr>
            <a:spLocks noGrp="1"/>
          </p:cNvSpPr>
          <p:nvPr>
            <p:ph idx="1"/>
          </p:nvPr>
        </p:nvSpPr>
        <p:spPr/>
        <p:txBody>
          <a:bodyPr>
            <a:normAutofit fontScale="85000" lnSpcReduction="10000"/>
          </a:bodyPr>
          <a:lstStyle/>
          <a:p>
            <a:r>
              <a:rPr lang="en-US" dirty="0" smtClean="0"/>
              <a:t>Evolving scenario - challenges</a:t>
            </a:r>
          </a:p>
          <a:p>
            <a:pPr lvl="1"/>
            <a:r>
              <a:rPr lang="en-US" dirty="0" smtClean="0"/>
              <a:t>Hemophilia</a:t>
            </a:r>
          </a:p>
          <a:p>
            <a:pPr lvl="2"/>
            <a:r>
              <a:rPr lang="en-US" dirty="0" smtClean="0"/>
              <a:t>has been a prototype</a:t>
            </a:r>
          </a:p>
          <a:p>
            <a:pPr lvl="2"/>
            <a:r>
              <a:rPr lang="en-US" dirty="0"/>
              <a:t>h</a:t>
            </a:r>
            <a:r>
              <a:rPr lang="en-US" dirty="0" smtClean="0"/>
              <a:t>as been the betrayal of the dream of a cure for a male’s disease in the roaring ‘60es of the infinite power of progress</a:t>
            </a:r>
          </a:p>
          <a:p>
            <a:pPr lvl="1"/>
            <a:r>
              <a:rPr lang="en-US" dirty="0" smtClean="0"/>
              <a:t>Many more rare diseases with more expensive treatment</a:t>
            </a:r>
          </a:p>
          <a:p>
            <a:pPr lvl="2"/>
            <a:r>
              <a:rPr lang="en-US" dirty="0" smtClean="0"/>
              <a:t>learning to advocate for their treatment in absence of alternatives</a:t>
            </a:r>
          </a:p>
          <a:p>
            <a:pPr lvl="1"/>
            <a:r>
              <a:rPr lang="en-US" dirty="0" smtClean="0"/>
              <a:t>Different economical models landing on the stage</a:t>
            </a:r>
          </a:p>
          <a:p>
            <a:pPr lvl="1"/>
            <a:endParaRPr lang="en-US" dirty="0" smtClean="0"/>
          </a:p>
          <a:p>
            <a:pPr lvl="1"/>
            <a:endParaRPr lang="en-US" dirty="0"/>
          </a:p>
        </p:txBody>
      </p:sp>
    </p:spTree>
    <p:extLst>
      <p:ext uri="{BB962C8B-B14F-4D97-AF65-F5344CB8AC3E}">
        <p14:creationId xmlns:p14="http://schemas.microsoft.com/office/powerpoint/2010/main" val="57894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Why would the hemophilia community embrace EBC?</a:t>
            </a:r>
          </a:p>
        </p:txBody>
      </p:sp>
      <p:sp>
        <p:nvSpPr>
          <p:cNvPr id="3" name="Content Placeholder 2"/>
          <p:cNvSpPr>
            <a:spLocks noGrp="1"/>
          </p:cNvSpPr>
          <p:nvPr>
            <p:ph idx="1"/>
          </p:nvPr>
        </p:nvSpPr>
        <p:spPr/>
        <p:txBody>
          <a:bodyPr>
            <a:normAutofit/>
          </a:bodyPr>
          <a:lstStyle/>
          <a:p>
            <a:r>
              <a:rPr lang="en-US" dirty="0" smtClean="0"/>
              <a:t>Evolving scenario - opportunities</a:t>
            </a:r>
          </a:p>
          <a:p>
            <a:pPr lvl="1"/>
            <a:r>
              <a:rPr lang="en-US" dirty="0" smtClean="0"/>
              <a:t>Hemophilia</a:t>
            </a:r>
          </a:p>
          <a:p>
            <a:pPr lvl="2"/>
            <a:r>
              <a:rPr lang="en-US" dirty="0" smtClean="0"/>
              <a:t>Strong and widespread network of HTC,</a:t>
            </a:r>
            <a:r>
              <a:rPr lang="en-US" dirty="0"/>
              <a:t> NMO, </a:t>
            </a:r>
            <a:r>
              <a:rPr lang="en-US" dirty="0" smtClean="0"/>
              <a:t>patients</a:t>
            </a:r>
          </a:p>
          <a:p>
            <a:pPr lvl="2"/>
            <a:r>
              <a:rPr lang="en-US" dirty="0" smtClean="0"/>
              <a:t>Rare, but sizeable disease</a:t>
            </a:r>
          </a:p>
          <a:p>
            <a:pPr lvl="3"/>
            <a:r>
              <a:rPr lang="en-US" dirty="0" smtClean="0"/>
              <a:t>many less patients studied that one could</a:t>
            </a:r>
          </a:p>
          <a:p>
            <a:pPr lvl="2"/>
            <a:r>
              <a:rPr lang="en-US" dirty="0" smtClean="0"/>
              <a:t>Long tradition of collaboration among all relevant stakeholders</a:t>
            </a:r>
          </a:p>
          <a:p>
            <a:pPr lvl="1"/>
            <a:endParaRPr lang="en-US" dirty="0" smtClean="0"/>
          </a:p>
          <a:p>
            <a:pPr lvl="1"/>
            <a:endParaRPr lang="en-US" dirty="0"/>
          </a:p>
        </p:txBody>
      </p:sp>
    </p:spTree>
    <p:extLst>
      <p:ext uri="{BB962C8B-B14F-4D97-AF65-F5344CB8AC3E}">
        <p14:creationId xmlns:p14="http://schemas.microsoft.com/office/powerpoint/2010/main" val="95599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5152335"/>
            <a:ext cx="8278284" cy="1521884"/>
          </a:xfrm>
        </p:spPr>
        <p:txBody>
          <a:bodyPr>
            <a:normAutofit/>
          </a:bodyPr>
          <a:lstStyle/>
          <a:p>
            <a:r>
              <a:rPr lang="en-US" sz="2667" dirty="0"/>
              <a:t>Cost effective, but also would cost </a:t>
            </a:r>
            <a:r>
              <a:rPr lang="en-US" sz="2667" b="1" dirty="0">
                <a:solidFill>
                  <a:srgbClr val="FF0000"/>
                </a:solidFill>
              </a:rPr>
              <a:t>an additional $65 billion</a:t>
            </a:r>
            <a:r>
              <a:rPr lang="en-US" sz="2667" dirty="0"/>
              <a:t> over the next 5 years</a:t>
            </a:r>
          </a:p>
          <a:p>
            <a:pPr lvl="1"/>
            <a:r>
              <a:rPr lang="en-US" sz="2133" dirty="0" err="1"/>
              <a:t>Chatwal</a:t>
            </a:r>
            <a:r>
              <a:rPr lang="en-US" sz="2133" dirty="0"/>
              <a:t> J et al. Ann Intern Med. 2015;162:397-406.</a:t>
            </a:r>
          </a:p>
          <a:p>
            <a:endParaRPr lang="en-US" sz="2667" dirty="0"/>
          </a:p>
        </p:txBody>
      </p:sp>
      <p:sp>
        <p:nvSpPr>
          <p:cNvPr id="4" name="Rectangle 3"/>
          <p:cNvSpPr/>
          <p:nvPr/>
        </p:nvSpPr>
        <p:spPr>
          <a:xfrm>
            <a:off x="222117" y="3798118"/>
            <a:ext cx="8436899" cy="1323632"/>
          </a:xfrm>
          <a:prstGeom prst="rect">
            <a:avLst/>
          </a:prstGeom>
        </p:spPr>
        <p:txBody>
          <a:bodyPr wrap="square">
            <a:spAutoFit/>
          </a:bodyPr>
          <a:lstStyle/>
          <a:p>
            <a:pPr marL="380990" indent="-380990" defTabSz="609585">
              <a:buFont typeface="Arial"/>
              <a:buChar char="•"/>
            </a:pPr>
            <a:r>
              <a:rPr lang="en-US" sz="2667" dirty="0" err="1">
                <a:solidFill>
                  <a:prstClr val="black"/>
                </a:solidFill>
              </a:rPr>
              <a:t>Mc</a:t>
            </a:r>
            <a:r>
              <a:rPr lang="en-US" sz="2667" dirty="0">
                <a:solidFill>
                  <a:prstClr val="black"/>
                </a:solidFill>
              </a:rPr>
              <a:t> </a:t>
            </a:r>
            <a:r>
              <a:rPr lang="en-US" sz="2667" dirty="0" err="1">
                <a:solidFill>
                  <a:prstClr val="black"/>
                </a:solidFill>
              </a:rPr>
              <a:t>Carthy</a:t>
            </a:r>
            <a:r>
              <a:rPr lang="en-US" sz="2667" dirty="0">
                <a:solidFill>
                  <a:prstClr val="black"/>
                </a:solidFill>
              </a:rPr>
              <a:t> M. New drug for hepatitis C contributes to </a:t>
            </a:r>
            <a:r>
              <a:rPr lang="en-US" sz="2667" b="1" dirty="0">
                <a:solidFill>
                  <a:srgbClr val="FF0000"/>
                </a:solidFill>
              </a:rPr>
              <a:t>13% rise in spending </a:t>
            </a:r>
            <a:r>
              <a:rPr lang="en-US" sz="2667" dirty="0">
                <a:solidFill>
                  <a:prstClr val="black"/>
                </a:solidFill>
              </a:rPr>
              <a:t>on prescription drugs in US. BMJ. 2015;350:h2055.</a:t>
            </a:r>
          </a:p>
        </p:txBody>
      </p:sp>
      <p:pic>
        <p:nvPicPr>
          <p:cNvPr id="5" name="Picture 4" descr="GIle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0066" y="-2036233"/>
            <a:ext cx="3351935" cy="6858000"/>
          </a:xfrm>
          <a:prstGeom prst="rect">
            <a:avLst/>
          </a:prstGeom>
        </p:spPr>
      </p:pic>
      <p:pic>
        <p:nvPicPr>
          <p:cNvPr id="6" name="Picture 5" descr="Gilead’s $1,000 Hep C Pill Is Hard for States to Swallow - WSJ.eps"/>
          <p:cNvPicPr>
            <a:picLocks noChangeAspect="1"/>
          </p:cNvPicPr>
          <p:nvPr/>
        </p:nvPicPr>
        <p:blipFill rotWithShape="1">
          <a:blip r:embed="rId4">
            <a:extLst>
              <a:ext uri="{28A0092B-C50C-407E-A947-70E740481C1C}">
                <a14:useLocalDpi xmlns:a14="http://schemas.microsoft.com/office/drawing/2010/main" val="0"/>
              </a:ext>
            </a:extLst>
          </a:blip>
          <a:srcRect b="68911"/>
          <a:stretch/>
        </p:blipFill>
        <p:spPr>
          <a:xfrm>
            <a:off x="-1" y="1"/>
            <a:ext cx="12192001" cy="4905108"/>
          </a:xfrm>
          <a:prstGeom prst="rect">
            <a:avLst/>
          </a:prstGeom>
        </p:spPr>
      </p:pic>
      <p:sp>
        <p:nvSpPr>
          <p:cNvPr id="2" name="Rectangle 1"/>
          <p:cNvSpPr/>
          <p:nvPr/>
        </p:nvSpPr>
        <p:spPr>
          <a:xfrm>
            <a:off x="573130" y="6499813"/>
            <a:ext cx="3855588" cy="318100"/>
          </a:xfrm>
          <a:prstGeom prst="rect">
            <a:avLst/>
          </a:prstGeom>
        </p:spPr>
        <p:txBody>
          <a:bodyPr wrap="square">
            <a:spAutoFit/>
          </a:bodyPr>
          <a:lstStyle/>
          <a:p>
            <a:pPr defTabSz="609585"/>
            <a:r>
              <a:rPr lang="en-US" sz="1467" dirty="0">
                <a:solidFill>
                  <a:prstClr val="black"/>
                </a:solidFill>
              </a:rPr>
              <a:t>By JOSEPH WALKER  April 8, 2015 4:37 p.m. ET</a:t>
            </a:r>
          </a:p>
        </p:txBody>
      </p:sp>
    </p:spTree>
    <p:extLst>
      <p:ext uri="{BB962C8B-B14F-4D97-AF65-F5344CB8AC3E}">
        <p14:creationId xmlns:p14="http://schemas.microsoft.com/office/powerpoint/2010/main" val="2012919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50000" y="50000"/>
                                    </p:animScale>
                                  </p:childTnLst>
                                </p:cTn>
                              </p:par>
                              <p:par>
                                <p:cTn id="7" presetID="0" presetClass="path" presetSubtype="0" accel="50000" decel="50000" fill="hold" nodeType="withEffect">
                                  <p:stCondLst>
                                    <p:cond delay="0"/>
                                  </p:stCondLst>
                                  <p:childTnLst>
                                    <p:animMotion origin="layout" path="M 4.61405E-6 3.52687E-6 L -0.20035 -0.13743 " pathEditMode="relative" rAng="0" ptsTypes="AA">
                                      <p:cBhvr>
                                        <p:cTn id="8" dur="2000" fill="hold"/>
                                        <p:tgtEl>
                                          <p:spTgt spid="6"/>
                                        </p:tgtEl>
                                        <p:attrNameLst>
                                          <p:attrName>ppt_x</p:attrName>
                                          <p:attrName>ppt_y</p:attrName>
                                        </p:attrNameLst>
                                      </p:cBhvr>
                                      <p:rCtr x="-10026" y="-6887"/>
                                    </p:animMotion>
                                  </p:childTnLst>
                                </p:cTn>
                              </p:par>
                              <p:par>
                                <p:cTn id="9" presetID="0" presetClass="path" presetSubtype="0" accel="50000" decel="50000" fill="hold" nodeType="withEffect">
                                  <p:stCondLst>
                                    <p:cond delay="0"/>
                                  </p:stCondLst>
                                  <p:childTnLst>
                                    <p:animMotion origin="layout" path="M -1.95143E-6 -1.85917E-6 L -1.95143E-6 0.2693 " pathEditMode="relative" rAng="0" ptsTypes="AA">
                                      <p:cBhvr>
                                        <p:cTn id="10" dur="2000" fill="hold"/>
                                        <p:tgtEl>
                                          <p:spTgt spid="5"/>
                                        </p:tgtEl>
                                        <p:attrNameLst>
                                          <p:attrName>ppt_x</p:attrName>
                                          <p:attrName>ppt_y</p:attrName>
                                        </p:attrNameLst>
                                      </p:cBhvr>
                                      <p:rCtr x="0" y="13465"/>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Cochrane Reviews and trials</a:t>
            </a:r>
            <a:endParaRPr lang="en-US" dirty="0"/>
          </a:p>
        </p:txBody>
      </p:sp>
      <p:graphicFrame>
        <p:nvGraphicFramePr>
          <p:cNvPr id="4" name="Content Placeholder 3"/>
          <p:cNvGraphicFramePr>
            <a:graphicFrameLocks noGrp="1"/>
          </p:cNvGraphicFramePr>
          <p:nvPr>
            <p:ph idx="1"/>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55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2CFFBB0-7B85-434A-852A-F11E8180256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E205E746-74F5-9A48-AD8F-8F79BE12C31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90B19BF4-2CB0-6246-9454-AA98EF704FC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DE78D037-1EFA-504A-94B8-1E4E9FBDAF53}"/>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ED79F66-655B-1B4D-9BA5-CE137CCB7F6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26119"/>
            <a:ext cx="10972800" cy="854015"/>
          </a:xfrm>
        </p:spPr>
        <p:txBody>
          <a:bodyPr>
            <a:normAutofit fontScale="90000"/>
          </a:bodyPr>
          <a:lstStyle/>
          <a:p>
            <a:r>
              <a:rPr lang="en-US" dirty="0" smtClean="0"/>
              <a:t>RCTs on secondary prophylaxis</a:t>
            </a:r>
            <a:endParaRPr lang="en-US" dirty="0"/>
          </a:p>
        </p:txBody>
      </p:sp>
      <p:graphicFrame>
        <p:nvGraphicFramePr>
          <p:cNvPr id="5" name="Chart 4"/>
          <p:cNvGraphicFramePr/>
          <p:nvPr>
            <p:extLst/>
          </p:nvPr>
        </p:nvGraphicFramePr>
        <p:xfrm>
          <a:off x="609600" y="3480738"/>
          <a:ext cx="10972800" cy="26387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7090851">
            <a:off x="1830158" y="2591279"/>
            <a:ext cx="1217000" cy="502766"/>
          </a:xfrm>
          <a:prstGeom prst="rect">
            <a:avLst/>
          </a:prstGeom>
          <a:noFill/>
        </p:spPr>
        <p:txBody>
          <a:bodyPr wrap="none" rtlCol="0">
            <a:spAutoFit/>
          </a:bodyPr>
          <a:lstStyle/>
          <a:p>
            <a:r>
              <a:rPr lang="en-US" sz="2667" dirty="0" err="1"/>
              <a:t>Morfini</a:t>
            </a:r>
            <a:endParaRPr lang="en-US" sz="2667" dirty="0"/>
          </a:p>
        </p:txBody>
      </p:sp>
      <p:sp>
        <p:nvSpPr>
          <p:cNvPr id="7" name="TextBox 6"/>
          <p:cNvSpPr txBox="1"/>
          <p:nvPr/>
        </p:nvSpPr>
        <p:spPr>
          <a:xfrm rot="16981166">
            <a:off x="2194845" y="2574094"/>
            <a:ext cx="1530675" cy="502766"/>
          </a:xfrm>
          <a:prstGeom prst="rect">
            <a:avLst/>
          </a:prstGeom>
          <a:noFill/>
        </p:spPr>
        <p:txBody>
          <a:bodyPr wrap="none" rtlCol="0">
            <a:spAutoFit/>
          </a:bodyPr>
          <a:lstStyle/>
          <a:p>
            <a:r>
              <a:rPr lang="en-US" sz="2667" dirty="0" err="1"/>
              <a:t>Aronstam</a:t>
            </a:r>
            <a:endParaRPr lang="en-US" sz="2667" dirty="0"/>
          </a:p>
        </p:txBody>
      </p:sp>
      <p:sp>
        <p:nvSpPr>
          <p:cNvPr id="8" name="TextBox 7"/>
          <p:cNvSpPr txBox="1"/>
          <p:nvPr/>
        </p:nvSpPr>
        <p:spPr>
          <a:xfrm rot="17106268">
            <a:off x="2766729" y="2571913"/>
            <a:ext cx="1530675" cy="502766"/>
          </a:xfrm>
          <a:prstGeom prst="rect">
            <a:avLst/>
          </a:prstGeom>
          <a:noFill/>
        </p:spPr>
        <p:txBody>
          <a:bodyPr wrap="none" rtlCol="0">
            <a:spAutoFit/>
          </a:bodyPr>
          <a:lstStyle/>
          <a:p>
            <a:r>
              <a:rPr lang="en-US" sz="2667" dirty="0" err="1"/>
              <a:t>Aronstam</a:t>
            </a:r>
            <a:endParaRPr lang="en-US" sz="2667" dirty="0"/>
          </a:p>
        </p:txBody>
      </p:sp>
      <p:sp>
        <p:nvSpPr>
          <p:cNvPr id="9" name="TextBox 8"/>
          <p:cNvSpPr txBox="1"/>
          <p:nvPr/>
        </p:nvSpPr>
        <p:spPr>
          <a:xfrm rot="17416546">
            <a:off x="10763989" y="2735651"/>
            <a:ext cx="1140377" cy="502766"/>
          </a:xfrm>
          <a:prstGeom prst="rect">
            <a:avLst/>
          </a:prstGeom>
          <a:noFill/>
        </p:spPr>
        <p:txBody>
          <a:bodyPr wrap="none" rtlCol="0">
            <a:spAutoFit/>
          </a:bodyPr>
          <a:lstStyle/>
          <a:p>
            <a:r>
              <a:rPr lang="en-US" sz="2667" dirty="0" err="1"/>
              <a:t>Kavakli</a:t>
            </a:r>
            <a:endParaRPr lang="en-US" sz="2667" dirty="0"/>
          </a:p>
        </p:txBody>
      </p:sp>
      <p:sp>
        <p:nvSpPr>
          <p:cNvPr id="11" name="TextBox 10"/>
          <p:cNvSpPr txBox="1"/>
          <p:nvPr/>
        </p:nvSpPr>
        <p:spPr>
          <a:xfrm rot="17397570">
            <a:off x="9019964" y="2462493"/>
            <a:ext cx="1103764" cy="502766"/>
          </a:xfrm>
          <a:prstGeom prst="rect">
            <a:avLst/>
          </a:prstGeom>
          <a:noFill/>
        </p:spPr>
        <p:txBody>
          <a:bodyPr wrap="none" rtlCol="0">
            <a:spAutoFit/>
          </a:bodyPr>
          <a:lstStyle/>
          <a:p>
            <a:r>
              <a:rPr lang="en-US" sz="2667" dirty="0"/>
              <a:t>Powell</a:t>
            </a:r>
          </a:p>
        </p:txBody>
      </p:sp>
      <p:sp>
        <p:nvSpPr>
          <p:cNvPr id="12" name="TextBox 11"/>
          <p:cNvSpPr txBox="1"/>
          <p:nvPr/>
        </p:nvSpPr>
        <p:spPr>
          <a:xfrm rot="17354367">
            <a:off x="9164128" y="2517670"/>
            <a:ext cx="1475212" cy="502766"/>
          </a:xfrm>
          <a:prstGeom prst="rect">
            <a:avLst/>
          </a:prstGeom>
          <a:noFill/>
        </p:spPr>
        <p:txBody>
          <a:bodyPr wrap="none" rtlCol="0">
            <a:spAutoFit/>
          </a:bodyPr>
          <a:lstStyle/>
          <a:p>
            <a:r>
              <a:rPr lang="en-US" sz="2667" dirty="0" err="1"/>
              <a:t>valentino</a:t>
            </a:r>
            <a:endParaRPr lang="en-US" sz="2667" dirty="0"/>
          </a:p>
        </p:txBody>
      </p:sp>
      <p:sp>
        <p:nvSpPr>
          <p:cNvPr id="13" name="TextBox 12"/>
          <p:cNvSpPr txBox="1"/>
          <p:nvPr/>
        </p:nvSpPr>
        <p:spPr>
          <a:xfrm rot="17392133">
            <a:off x="9154672" y="2405785"/>
            <a:ext cx="2389244" cy="502766"/>
          </a:xfrm>
          <a:prstGeom prst="rect">
            <a:avLst/>
          </a:prstGeom>
          <a:noFill/>
        </p:spPr>
        <p:txBody>
          <a:bodyPr wrap="none" rtlCol="0">
            <a:spAutoFit/>
          </a:bodyPr>
          <a:lstStyle/>
          <a:p>
            <a:r>
              <a:rPr lang="en-US" sz="2667" dirty="0" err="1"/>
              <a:t>Manco</a:t>
            </a:r>
            <a:r>
              <a:rPr lang="en-US" sz="2667" dirty="0"/>
              <a:t>-Johnson</a:t>
            </a:r>
          </a:p>
        </p:txBody>
      </p:sp>
      <p:cxnSp>
        <p:nvCxnSpPr>
          <p:cNvPr id="15" name="Straight Arrow Connector 14"/>
          <p:cNvCxnSpPr/>
          <p:nvPr/>
        </p:nvCxnSpPr>
        <p:spPr>
          <a:xfrm>
            <a:off x="2370667" y="3480738"/>
            <a:ext cx="148437" cy="6369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2860149" y="3582863"/>
            <a:ext cx="462089" cy="534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85929" y="3528351"/>
            <a:ext cx="0" cy="589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9708444" y="3528351"/>
            <a:ext cx="0" cy="5893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10079522" y="3602639"/>
            <a:ext cx="629861" cy="5150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stCxn id="13" idx="1"/>
          </p:cNvCxnSpPr>
          <p:nvPr/>
        </p:nvCxnSpPr>
        <p:spPr>
          <a:xfrm flipH="1">
            <a:off x="9869528" y="3780678"/>
            <a:ext cx="73751" cy="3369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10254075" y="3653290"/>
            <a:ext cx="827083" cy="534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061183" y="6157145"/>
            <a:ext cx="2190728" cy="461665"/>
          </a:xfrm>
          <a:prstGeom prst="rect">
            <a:avLst/>
          </a:prstGeom>
          <a:noFill/>
        </p:spPr>
        <p:txBody>
          <a:bodyPr wrap="none" rtlCol="0">
            <a:spAutoFit/>
          </a:bodyPr>
          <a:lstStyle/>
          <a:p>
            <a:r>
              <a:rPr lang="en-US" sz="2400" dirty="0"/>
              <a:t>Publication year</a:t>
            </a:r>
          </a:p>
        </p:txBody>
      </p:sp>
      <p:sp>
        <p:nvSpPr>
          <p:cNvPr id="20" name="TextBox 19"/>
          <p:cNvSpPr txBox="1"/>
          <p:nvPr/>
        </p:nvSpPr>
        <p:spPr>
          <a:xfrm rot="17397570">
            <a:off x="10214044" y="2594370"/>
            <a:ext cx="1580882" cy="502766"/>
          </a:xfrm>
          <a:prstGeom prst="rect">
            <a:avLst/>
          </a:prstGeom>
          <a:noFill/>
        </p:spPr>
        <p:txBody>
          <a:bodyPr wrap="none" rtlCol="0">
            <a:spAutoFit/>
          </a:bodyPr>
          <a:lstStyle/>
          <a:p>
            <a:r>
              <a:rPr lang="en-US" sz="2667" dirty="0" err="1"/>
              <a:t>Malanghu</a:t>
            </a:r>
            <a:endParaRPr lang="en-US" sz="2667" dirty="0"/>
          </a:p>
        </p:txBody>
      </p:sp>
      <p:cxnSp>
        <p:nvCxnSpPr>
          <p:cNvPr id="29" name="Straight Arrow Connector 28"/>
          <p:cNvCxnSpPr/>
          <p:nvPr/>
        </p:nvCxnSpPr>
        <p:spPr>
          <a:xfrm>
            <a:off x="9519794" y="3215229"/>
            <a:ext cx="7527" cy="9024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rot="17510767">
            <a:off x="9912954" y="2570353"/>
            <a:ext cx="1475212" cy="502766"/>
          </a:xfrm>
          <a:prstGeom prst="rect">
            <a:avLst/>
          </a:prstGeom>
          <a:noFill/>
        </p:spPr>
        <p:txBody>
          <a:bodyPr wrap="none" rtlCol="0">
            <a:spAutoFit/>
          </a:bodyPr>
          <a:lstStyle/>
          <a:p>
            <a:r>
              <a:rPr lang="en-US" sz="2667" dirty="0" err="1"/>
              <a:t>valentino</a:t>
            </a:r>
            <a:endParaRPr lang="en-US" sz="2667" dirty="0"/>
          </a:p>
        </p:txBody>
      </p:sp>
      <p:cxnSp>
        <p:nvCxnSpPr>
          <p:cNvPr id="35" name="Straight Arrow Connector 34"/>
          <p:cNvCxnSpPr/>
          <p:nvPr/>
        </p:nvCxnSpPr>
        <p:spPr>
          <a:xfrm flipH="1">
            <a:off x="9967791" y="3582863"/>
            <a:ext cx="440061" cy="534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5539446" y="2571403"/>
            <a:ext cx="1717137" cy="913007"/>
          </a:xfrm>
          <a:prstGeom prst="rect">
            <a:avLst/>
          </a:prstGeom>
          <a:noFill/>
        </p:spPr>
        <p:txBody>
          <a:bodyPr wrap="none" rtlCol="0">
            <a:spAutoFit/>
          </a:bodyPr>
          <a:lstStyle/>
          <a:p>
            <a:r>
              <a:rPr lang="en-US" sz="5333" dirty="0">
                <a:solidFill>
                  <a:srgbClr val="FF0000"/>
                </a:solidFill>
              </a:rPr>
              <a:t>+ 467</a:t>
            </a:r>
          </a:p>
        </p:txBody>
      </p:sp>
      <p:grpSp>
        <p:nvGrpSpPr>
          <p:cNvPr id="18" name="Group 17"/>
          <p:cNvGrpSpPr/>
          <p:nvPr/>
        </p:nvGrpSpPr>
        <p:grpSpPr>
          <a:xfrm>
            <a:off x="8904472" y="1480134"/>
            <a:ext cx="2891024" cy="3430533"/>
            <a:chOff x="6678354" y="1110100"/>
            <a:chExt cx="2168268" cy="2572900"/>
          </a:xfrm>
        </p:grpSpPr>
        <p:sp>
          <p:nvSpPr>
            <p:cNvPr id="4" name="Rectangle 3"/>
            <p:cNvSpPr/>
            <p:nvPr/>
          </p:nvSpPr>
          <p:spPr>
            <a:xfrm>
              <a:off x="6688667" y="1110100"/>
              <a:ext cx="2157955" cy="25729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cxnSp>
          <p:nvCxnSpPr>
            <p:cNvPr id="14" name="Straight Connector 13"/>
            <p:cNvCxnSpPr/>
            <p:nvPr/>
          </p:nvCxnSpPr>
          <p:spPr>
            <a:xfrm>
              <a:off x="6678354" y="3237884"/>
              <a:ext cx="1577821" cy="0"/>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49649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506</TotalTime>
  <Words>1414</Words>
  <Application>Microsoft Office PowerPoint</Application>
  <PresentationFormat>Widescreen</PresentationFormat>
  <Paragraphs>206</Paragraphs>
  <Slides>23</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ＭＳ Ｐゴシック</vt:lpstr>
      <vt:lpstr>Arial</vt:lpstr>
      <vt:lpstr>Calibri</vt:lpstr>
      <vt:lpstr>Calibri Light</vt:lpstr>
      <vt:lpstr>Office Theme</vt:lpstr>
      <vt:lpstr>1_Office Theme</vt:lpstr>
      <vt:lpstr>2_Office Theme</vt:lpstr>
      <vt:lpstr>3_Office Theme</vt:lpstr>
      <vt:lpstr>The NHF-McMaster guidelines on models of care in hemophilia </vt:lpstr>
      <vt:lpstr>PowerPoint Presentation</vt:lpstr>
      <vt:lpstr>PowerPoint Presentation</vt:lpstr>
      <vt:lpstr>PowerPoint Presentation</vt:lpstr>
      <vt:lpstr>Why would the hemophilia community embrace EBC?</vt:lpstr>
      <vt:lpstr>Why would the hemophilia community embrace EBC?</vt:lpstr>
      <vt:lpstr>PowerPoint Presentation</vt:lpstr>
      <vt:lpstr>List of Cochrane Reviews and trials</vt:lpstr>
      <vt:lpstr>RCTs on secondary prophylaxis</vt:lpstr>
      <vt:lpstr>HTA in hemophilia</vt:lpstr>
      <vt:lpstr>PowerPoint Presentation</vt:lpstr>
      <vt:lpstr>PowerPoint Presentation</vt:lpstr>
      <vt:lpstr>GRADE can be applied to rare diseases like hemophilia</vt:lpstr>
      <vt:lpstr>GRADE for “dummies”</vt:lpstr>
      <vt:lpstr>Question generation</vt:lpstr>
      <vt:lpstr>Selecting outcomes of interest</vt:lpstr>
      <vt:lpstr>GRADE for rare diseases</vt:lpstr>
      <vt:lpstr>GRADE for rare diseases</vt:lpstr>
      <vt:lpstr>Strength of recommendations</vt:lpstr>
      <vt:lpstr>Public commenting </vt:lpstr>
      <vt:lpstr>PowerPoint Presentation</vt:lpstr>
      <vt:lpstr>Guideline panel members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Alfonso Iorio</dc:creator>
  <cp:lastModifiedBy>dawn</cp:lastModifiedBy>
  <cp:revision>10</cp:revision>
  <dcterms:created xsi:type="dcterms:W3CDTF">2017-05-23T03:42:45Z</dcterms:created>
  <dcterms:modified xsi:type="dcterms:W3CDTF">2017-07-06T14:52:44Z</dcterms:modified>
</cp:coreProperties>
</file>