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7" r:id="rId5"/>
    <p:sldId id="270" r:id="rId6"/>
    <p:sldId id="271" r:id="rId7"/>
    <p:sldId id="272" r:id="rId8"/>
    <p:sldId id="273" r:id="rId9"/>
    <p:sldId id="274" r:id="rId10"/>
    <p:sldId id="275" r:id="rId11"/>
    <p:sldId id="265" r:id="rId12"/>
    <p:sldId id="268" r:id="rId13"/>
    <p:sldId id="267" r:id="rId14"/>
    <p:sldId id="269" r:id="rId15"/>
    <p:sldId id="276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576" y="-3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62" y="0"/>
            <a:ext cx="9144000" cy="11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05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1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3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2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62" y="0"/>
            <a:ext cx="9144000" cy="1174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09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5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6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0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8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7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81124" y="205978"/>
            <a:ext cx="5021508" cy="96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3896A-E9ED-0B45-9DF3-A9165C6FB6AA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9F033-86A9-CE4C-A41C-D0130A554AF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/>
          <a:srcRect l="3343" r="69523"/>
          <a:stretch/>
        </p:blipFill>
        <p:spPr>
          <a:xfrm>
            <a:off x="0" y="1961"/>
            <a:ext cx="2481124" cy="11746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/>
          <a:srcRect l="82050"/>
          <a:stretch/>
        </p:blipFill>
        <p:spPr>
          <a:xfrm>
            <a:off x="7502632" y="0"/>
            <a:ext cx="1641368" cy="11746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13"/>
          <a:srcRect l="20153" t="88511" r="17950"/>
          <a:stretch/>
        </p:blipFill>
        <p:spPr>
          <a:xfrm>
            <a:off x="1740314" y="1024743"/>
            <a:ext cx="5844630" cy="15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9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Hemophilia.mcmaster.ca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Inhibitor reporting standardization in previously treated </a:t>
            </a:r>
            <a:r>
              <a:rPr lang="en-US" dirty="0" smtClean="0">
                <a:solidFill>
                  <a:srgbClr val="000000"/>
                </a:solidFill>
              </a:rPr>
              <a:t>patients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Alfonso Iorio</a:t>
            </a:r>
          </a:p>
          <a:p>
            <a:r>
              <a:rPr lang="en-US" dirty="0" smtClean="0"/>
              <a:t>ISTH SSC – Factor VIII/IX</a:t>
            </a:r>
          </a:p>
          <a:p>
            <a:r>
              <a:rPr lang="en-US" dirty="0" smtClean="0"/>
              <a:t>Saturday June 20, 2015 Room 10</a:t>
            </a:r>
            <a:r>
              <a:rPr lang="en-US" smtClean="0"/>
              <a:t>:20 Room: 718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6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" y="0"/>
            <a:ext cx="9073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0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57200" y="1341395"/>
            <a:ext cx="4040188" cy="3253227"/>
          </a:xfrm>
        </p:spPr>
        <p:txBody>
          <a:bodyPr>
            <a:noAutofit/>
          </a:bodyPr>
          <a:lstStyle/>
          <a:p>
            <a:pPr lvl="0"/>
            <a:r>
              <a:rPr lang="en-GB" sz="1200" b="1" dirty="0"/>
              <a:t>- Patient information</a:t>
            </a:r>
            <a:endParaRPr lang="en-CA" dirty="0"/>
          </a:p>
          <a:p>
            <a:pPr lvl="1"/>
            <a:r>
              <a:rPr lang="en-CA" sz="1100" u="sng" dirty="0"/>
              <a:t>E</a:t>
            </a:r>
            <a:r>
              <a:rPr lang="en-GB" sz="1100" u="sng" dirty="0" err="1"/>
              <a:t>xposure</a:t>
            </a:r>
            <a:r>
              <a:rPr lang="en-GB" sz="1100" u="sng" dirty="0"/>
              <a:t> </a:t>
            </a:r>
          </a:p>
          <a:p>
            <a:pPr lvl="1"/>
            <a:r>
              <a:rPr lang="en-GB" sz="1100" u="sng" dirty="0"/>
              <a:t>risk factors</a:t>
            </a:r>
          </a:p>
          <a:p>
            <a:pPr lvl="1"/>
            <a:r>
              <a:rPr lang="en-GB" sz="1100" dirty="0"/>
              <a:t>Ethnicity</a:t>
            </a:r>
          </a:p>
          <a:p>
            <a:pPr lvl="1"/>
            <a:r>
              <a:rPr lang="en-GB" sz="1100" u="sng" dirty="0"/>
              <a:t>Family history of inhibitors (**)</a:t>
            </a:r>
            <a:endParaRPr lang="en-CA" dirty="0"/>
          </a:p>
          <a:p>
            <a:pPr lvl="1"/>
            <a:r>
              <a:rPr lang="en-GB" sz="1100" dirty="0"/>
              <a:t>Gene mutation</a:t>
            </a:r>
            <a:endParaRPr lang="en-CA" dirty="0"/>
          </a:p>
          <a:p>
            <a:r>
              <a:rPr lang="en-GB" sz="400" dirty="0"/>
              <a:t> </a:t>
            </a:r>
            <a:endParaRPr lang="en-CA" sz="2800" dirty="0"/>
          </a:p>
          <a:p>
            <a:r>
              <a:rPr lang="en-GB" sz="400" dirty="0"/>
              <a:t> </a:t>
            </a:r>
            <a:endParaRPr lang="en-CA" sz="2800" dirty="0"/>
          </a:p>
          <a:p>
            <a:pPr lvl="0"/>
            <a:r>
              <a:rPr lang="en-GB" sz="1200" b="1" dirty="0"/>
              <a:t>Clinical findings</a:t>
            </a:r>
            <a:endParaRPr lang="en-CA" dirty="0"/>
          </a:p>
          <a:p>
            <a:pPr lvl="1"/>
            <a:r>
              <a:rPr lang="en-GB" sz="1100" dirty="0"/>
              <a:t>Clinical presentation </a:t>
            </a:r>
            <a:r>
              <a:rPr lang="en-GB" sz="1100" dirty="0" err="1"/>
              <a:t>vs</a:t>
            </a:r>
            <a:r>
              <a:rPr lang="en-GB" sz="1100" dirty="0"/>
              <a:t> asymptomatic</a:t>
            </a:r>
          </a:p>
          <a:p>
            <a:pPr lvl="1"/>
            <a:r>
              <a:rPr lang="en-GB" sz="1100" dirty="0"/>
              <a:t>Clinical significance of the inhibitor</a:t>
            </a:r>
            <a:endParaRPr lang="en-CA" dirty="0"/>
          </a:p>
          <a:p>
            <a:pPr lvl="1"/>
            <a:r>
              <a:rPr lang="en-GB" sz="1100" dirty="0"/>
              <a:t>Complications</a:t>
            </a:r>
            <a:endParaRPr lang="en-CA" dirty="0"/>
          </a:p>
          <a:p>
            <a:r>
              <a:rPr lang="en-GB" sz="400" dirty="0"/>
              <a:t> </a:t>
            </a:r>
            <a:endParaRPr lang="en-CA" sz="2800" dirty="0"/>
          </a:p>
          <a:p>
            <a:pPr lvl="0"/>
            <a:r>
              <a:rPr lang="en-GB" sz="400" dirty="0"/>
              <a:t> </a:t>
            </a:r>
            <a:r>
              <a:rPr lang="en-GB" sz="1200" b="1" dirty="0"/>
              <a:t>Timeline</a:t>
            </a:r>
            <a:endParaRPr lang="en-CA" dirty="0"/>
          </a:p>
          <a:p>
            <a:pPr lvl="1"/>
            <a:r>
              <a:rPr lang="en-GB" sz="1100" dirty="0"/>
              <a:t>Date of diagnosis </a:t>
            </a:r>
            <a:endParaRPr lang="en-CA" dirty="0"/>
          </a:p>
          <a:p>
            <a:pPr lvl="1"/>
            <a:r>
              <a:rPr lang="en-GB" sz="1100" u="sng" dirty="0"/>
              <a:t>Age at diagnosis (**)</a:t>
            </a:r>
            <a:endParaRPr lang="en-CA" dirty="0"/>
          </a:p>
          <a:p>
            <a:pPr lvl="1"/>
            <a:r>
              <a:rPr lang="en-GB" sz="1100" dirty="0"/>
              <a:t>Age at first lifetime exposure to factor concentrate</a:t>
            </a:r>
            <a:endParaRPr lang="en-CA" dirty="0"/>
          </a:p>
          <a:p>
            <a:pPr lvl="1"/>
            <a:r>
              <a:rPr lang="en-GB" sz="1100" u="sng" dirty="0"/>
              <a:t>Date of last switch in factor concentrate (if any) (**)</a:t>
            </a:r>
            <a:endParaRPr lang="en-CA" dirty="0"/>
          </a:p>
          <a:p>
            <a:endParaRPr lang="en-CA" sz="2800" dirty="0"/>
          </a:p>
          <a:p>
            <a:pPr marL="0" indent="0">
              <a:buNone/>
            </a:pPr>
            <a:endParaRPr lang="en-CA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6" y="1341395"/>
            <a:ext cx="4041775" cy="3253227"/>
          </a:xfrm>
        </p:spPr>
        <p:txBody>
          <a:bodyPr>
            <a:normAutofit/>
          </a:bodyPr>
          <a:lstStyle/>
          <a:p>
            <a:pPr lvl="0"/>
            <a:r>
              <a:rPr lang="en-GB" sz="1200" b="1" dirty="0" smtClean="0"/>
              <a:t>Diagnostic assessment</a:t>
            </a:r>
            <a:endParaRPr lang="en-CA" sz="2000" dirty="0" smtClean="0"/>
          </a:p>
          <a:p>
            <a:pPr lvl="1"/>
            <a:r>
              <a:rPr lang="en-GB" sz="1050" u="sng" dirty="0" smtClean="0"/>
              <a:t>First </a:t>
            </a:r>
            <a:r>
              <a:rPr lang="en-GB" sz="1050" u="sng" dirty="0"/>
              <a:t>titre level, test used and cut-off (**)</a:t>
            </a:r>
            <a:endParaRPr lang="en-CA" sz="1800" dirty="0"/>
          </a:p>
          <a:p>
            <a:pPr lvl="1"/>
            <a:r>
              <a:rPr lang="en-GB" sz="1050" u="sng" dirty="0"/>
              <a:t>Peak titre level (**)</a:t>
            </a:r>
            <a:endParaRPr lang="en-CA" sz="1800" dirty="0"/>
          </a:p>
          <a:p>
            <a:pPr lvl="1"/>
            <a:r>
              <a:rPr lang="en-GB" sz="1050" u="sng" dirty="0"/>
              <a:t>Last know titre (**</a:t>
            </a:r>
            <a:r>
              <a:rPr lang="en-GB" sz="1050" u="sng" dirty="0" smtClean="0"/>
              <a:t>)</a:t>
            </a:r>
          </a:p>
          <a:p>
            <a:pPr lvl="1"/>
            <a:endParaRPr lang="en-GB" sz="1050" u="sng" dirty="0"/>
          </a:p>
          <a:p>
            <a:pPr lvl="1"/>
            <a:endParaRPr lang="en-CA" sz="1800" dirty="0"/>
          </a:p>
          <a:p>
            <a:r>
              <a:rPr lang="en-GB" sz="1200" b="1" dirty="0" smtClean="0"/>
              <a:t> </a:t>
            </a:r>
            <a:r>
              <a:rPr lang="en-GB" sz="1200" b="1" dirty="0"/>
              <a:t>Therapeutic intervention</a:t>
            </a:r>
            <a:endParaRPr lang="en-CA" sz="2000" dirty="0"/>
          </a:p>
          <a:p>
            <a:pPr lvl="1"/>
            <a:r>
              <a:rPr lang="en-GB" sz="1050" u="sng" dirty="0"/>
              <a:t>Treatment adopted (**)</a:t>
            </a:r>
            <a:endParaRPr lang="en-CA" sz="1800" dirty="0"/>
          </a:p>
          <a:p>
            <a:pPr lvl="1"/>
            <a:r>
              <a:rPr lang="en-GB" sz="1050" dirty="0"/>
              <a:t>Use of bypassing </a:t>
            </a:r>
            <a:r>
              <a:rPr lang="en-GB" sz="1050" dirty="0" smtClean="0"/>
              <a:t>agents</a:t>
            </a:r>
          </a:p>
          <a:p>
            <a:pPr lvl="1"/>
            <a:endParaRPr lang="en-CA" sz="1800" dirty="0"/>
          </a:p>
          <a:p>
            <a:r>
              <a:rPr lang="en-GB" sz="200" dirty="0"/>
              <a:t> </a:t>
            </a:r>
            <a:endParaRPr lang="en-CA" sz="2800" dirty="0"/>
          </a:p>
          <a:p>
            <a:r>
              <a:rPr lang="en-GB" sz="200" dirty="0"/>
              <a:t> </a:t>
            </a:r>
            <a:endParaRPr lang="en-CA" sz="2800" dirty="0"/>
          </a:p>
          <a:p>
            <a:pPr lvl="0"/>
            <a:r>
              <a:rPr lang="en-GB" sz="1200" b="1" dirty="0"/>
              <a:t> Follow up and outcomes</a:t>
            </a:r>
            <a:endParaRPr lang="en-CA" sz="2000" dirty="0"/>
          </a:p>
          <a:p>
            <a:pPr lvl="1"/>
            <a:r>
              <a:rPr lang="en-GB" sz="1050" u="sng" dirty="0"/>
              <a:t>Length of follow up (**)</a:t>
            </a:r>
            <a:endParaRPr lang="en-CA" sz="1800" dirty="0"/>
          </a:p>
          <a:p>
            <a:pPr lvl="1"/>
            <a:r>
              <a:rPr lang="en-GB" sz="1050" u="sng" dirty="0" err="1"/>
              <a:t>Persisentence</a:t>
            </a:r>
            <a:r>
              <a:rPr lang="en-GB" sz="1050" u="sng" dirty="0"/>
              <a:t> ((**)</a:t>
            </a:r>
            <a:endParaRPr lang="en-CA" sz="1800" dirty="0"/>
          </a:p>
          <a:p>
            <a:endParaRPr lang="en-US" sz="1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for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40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57200" y="1138195"/>
            <a:ext cx="4389120" cy="3253227"/>
          </a:xfrm>
        </p:spPr>
        <p:txBody>
          <a:bodyPr>
            <a:noAutofit/>
          </a:bodyPr>
          <a:lstStyle/>
          <a:p>
            <a:pPr lvl="0"/>
            <a:r>
              <a:rPr lang="en-GB" b="1" dirty="0"/>
              <a:t>- Patient information</a:t>
            </a:r>
            <a:endParaRPr lang="en-CA" sz="4400" dirty="0"/>
          </a:p>
          <a:p>
            <a:pPr lvl="1"/>
            <a:r>
              <a:rPr lang="en-CA" sz="1800" u="sng" dirty="0"/>
              <a:t>E</a:t>
            </a:r>
            <a:r>
              <a:rPr lang="en-GB" sz="1800" u="sng" dirty="0" err="1"/>
              <a:t>xposure</a:t>
            </a:r>
            <a:r>
              <a:rPr lang="en-GB" sz="1800" u="sng" dirty="0"/>
              <a:t> </a:t>
            </a:r>
          </a:p>
          <a:p>
            <a:pPr lvl="1"/>
            <a:r>
              <a:rPr lang="en-GB" sz="1800" u="sng" dirty="0"/>
              <a:t>R</a:t>
            </a:r>
            <a:r>
              <a:rPr lang="en-GB" sz="1800" u="sng" dirty="0" smtClean="0"/>
              <a:t>isk </a:t>
            </a:r>
            <a:r>
              <a:rPr lang="en-GB" sz="1800" u="sng" dirty="0"/>
              <a:t>factors</a:t>
            </a:r>
          </a:p>
          <a:p>
            <a:pPr lvl="1"/>
            <a:r>
              <a:rPr lang="en-GB" sz="1800" dirty="0"/>
              <a:t>Ethnicity</a:t>
            </a:r>
          </a:p>
          <a:p>
            <a:pPr lvl="1"/>
            <a:r>
              <a:rPr lang="en-GB" sz="1800" u="sng" dirty="0"/>
              <a:t>Family history of inhibitors (**)</a:t>
            </a:r>
            <a:endParaRPr lang="en-CA" sz="3600" dirty="0"/>
          </a:p>
          <a:p>
            <a:pPr lvl="1"/>
            <a:r>
              <a:rPr lang="en-GB" sz="1800" dirty="0"/>
              <a:t>Gene </a:t>
            </a:r>
            <a:r>
              <a:rPr lang="en-GB" sz="1800" dirty="0" smtClean="0"/>
              <a:t>mutation</a:t>
            </a:r>
            <a:endParaRPr lang="en-CA" sz="4800" dirty="0"/>
          </a:p>
          <a:p>
            <a:r>
              <a:rPr lang="en-GB" sz="900" dirty="0"/>
              <a:t> </a:t>
            </a:r>
            <a:endParaRPr lang="en-CA" sz="4800" dirty="0"/>
          </a:p>
          <a:p>
            <a:pPr lvl="0"/>
            <a:r>
              <a:rPr lang="en-GB" b="1" dirty="0"/>
              <a:t>Clinical findings</a:t>
            </a:r>
            <a:endParaRPr lang="en-CA" sz="4400" dirty="0"/>
          </a:p>
          <a:p>
            <a:pPr lvl="1"/>
            <a:r>
              <a:rPr lang="en-GB" sz="1800" dirty="0"/>
              <a:t>Clinical presentation </a:t>
            </a:r>
            <a:r>
              <a:rPr lang="en-GB" sz="1800" dirty="0" err="1"/>
              <a:t>vs</a:t>
            </a:r>
            <a:r>
              <a:rPr lang="en-GB" sz="1800" dirty="0"/>
              <a:t> asymptomatic</a:t>
            </a:r>
          </a:p>
          <a:p>
            <a:pPr lvl="1"/>
            <a:r>
              <a:rPr lang="en-GB" sz="1800" dirty="0"/>
              <a:t>Clinical significance of the inhibitor</a:t>
            </a:r>
            <a:endParaRPr lang="en-CA" sz="3600" dirty="0"/>
          </a:p>
          <a:p>
            <a:pPr lvl="1"/>
            <a:r>
              <a:rPr lang="en-GB" sz="1800" dirty="0"/>
              <a:t>Complications</a:t>
            </a:r>
            <a:endParaRPr lang="en-CA" sz="3600" dirty="0"/>
          </a:p>
          <a:p>
            <a:r>
              <a:rPr lang="en-GB" sz="900" dirty="0"/>
              <a:t> </a:t>
            </a:r>
            <a:endParaRPr lang="en-CA" sz="4800" dirty="0"/>
          </a:p>
          <a:p>
            <a:endParaRPr lang="en-CA" sz="4800" dirty="0"/>
          </a:p>
          <a:p>
            <a:pPr marL="0" indent="0">
              <a:buNone/>
            </a:pPr>
            <a:endParaRPr lang="en-CA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846320" y="1737635"/>
            <a:ext cx="4041775" cy="3253227"/>
          </a:xfrm>
        </p:spPr>
        <p:txBody>
          <a:bodyPr>
            <a:normAutofit/>
          </a:bodyPr>
          <a:lstStyle/>
          <a:p>
            <a:pPr lvl="0"/>
            <a:r>
              <a:rPr lang="en-GB" sz="800" dirty="0"/>
              <a:t> </a:t>
            </a:r>
            <a:r>
              <a:rPr lang="en-GB" b="1" dirty="0"/>
              <a:t>Timeline</a:t>
            </a:r>
            <a:endParaRPr lang="en-CA" sz="4400" dirty="0"/>
          </a:p>
          <a:p>
            <a:pPr lvl="1"/>
            <a:r>
              <a:rPr lang="en-GB" sz="1800" dirty="0"/>
              <a:t>Date of diagnosis </a:t>
            </a:r>
            <a:endParaRPr lang="en-CA" sz="3600" dirty="0"/>
          </a:p>
          <a:p>
            <a:pPr lvl="1"/>
            <a:r>
              <a:rPr lang="en-GB" sz="1800" u="sng" dirty="0"/>
              <a:t>Age at diagnosis (**)</a:t>
            </a:r>
            <a:endParaRPr lang="en-CA" sz="3600" dirty="0"/>
          </a:p>
          <a:p>
            <a:pPr lvl="1"/>
            <a:r>
              <a:rPr lang="en-GB" sz="1800" dirty="0"/>
              <a:t>Age at first lifetime exposure to factor concentrate</a:t>
            </a:r>
            <a:endParaRPr lang="en-CA" sz="3600" dirty="0"/>
          </a:p>
          <a:p>
            <a:pPr lvl="1"/>
            <a:r>
              <a:rPr lang="en-GB" sz="1800" u="sng" dirty="0"/>
              <a:t>Date of last switch in factor concentrate (if any) (**)</a:t>
            </a:r>
            <a:endParaRPr lang="en-CA" sz="3600" dirty="0"/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for 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62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97388" y="1341670"/>
            <a:ext cx="4041775" cy="3253227"/>
          </a:xfrm>
        </p:spPr>
        <p:txBody>
          <a:bodyPr>
            <a:noAutofit/>
          </a:bodyPr>
          <a:lstStyle/>
          <a:p>
            <a:pPr lvl="1"/>
            <a:endParaRPr lang="en-GB" sz="1600" u="sng" dirty="0"/>
          </a:p>
          <a:p>
            <a:r>
              <a:rPr lang="en-GB" sz="2400" b="1" dirty="0" smtClean="0"/>
              <a:t>Therapeutic </a:t>
            </a:r>
            <a:r>
              <a:rPr lang="en-GB" sz="2400" b="1" dirty="0"/>
              <a:t>intervention</a:t>
            </a:r>
            <a:endParaRPr lang="en-CA" sz="4000" dirty="0"/>
          </a:p>
          <a:p>
            <a:pPr lvl="1"/>
            <a:r>
              <a:rPr lang="en-GB" sz="1600" u="sng" dirty="0"/>
              <a:t>Treatment adopted (**)</a:t>
            </a:r>
            <a:endParaRPr lang="en-CA" sz="3200" dirty="0"/>
          </a:p>
          <a:p>
            <a:pPr lvl="1"/>
            <a:r>
              <a:rPr lang="en-GB" sz="1600" dirty="0"/>
              <a:t>Use of bypassing </a:t>
            </a:r>
            <a:r>
              <a:rPr lang="en-GB" sz="1600" dirty="0" smtClean="0"/>
              <a:t>agents</a:t>
            </a:r>
            <a:endParaRPr lang="en-CA" sz="3200" dirty="0"/>
          </a:p>
          <a:p>
            <a:r>
              <a:rPr lang="en-GB" sz="600" dirty="0"/>
              <a:t> </a:t>
            </a:r>
            <a:endParaRPr lang="en-CA" sz="4400" dirty="0"/>
          </a:p>
          <a:p>
            <a:r>
              <a:rPr lang="en-GB" sz="600" dirty="0"/>
              <a:t> </a:t>
            </a:r>
            <a:endParaRPr lang="en-CA" sz="4400" dirty="0"/>
          </a:p>
          <a:p>
            <a:pPr lvl="0"/>
            <a:r>
              <a:rPr lang="en-GB" sz="2000" b="1" dirty="0"/>
              <a:t> </a:t>
            </a:r>
            <a:r>
              <a:rPr lang="en-GB" b="1" dirty="0"/>
              <a:t>Follow up and outcomes</a:t>
            </a:r>
            <a:endParaRPr lang="en-CA" sz="3600" dirty="0"/>
          </a:p>
          <a:p>
            <a:pPr lvl="1"/>
            <a:r>
              <a:rPr lang="en-GB" sz="1600" u="sng" dirty="0"/>
              <a:t>Length of follow up (**)</a:t>
            </a:r>
            <a:endParaRPr lang="en-CA" sz="3200" dirty="0"/>
          </a:p>
          <a:p>
            <a:pPr lvl="1"/>
            <a:r>
              <a:rPr lang="en-GB" sz="1600" u="sng" dirty="0" err="1"/>
              <a:t>Persisentence</a:t>
            </a:r>
            <a:r>
              <a:rPr lang="en-GB" sz="1600" u="sng" dirty="0"/>
              <a:t> ((**)</a:t>
            </a:r>
            <a:endParaRPr lang="en-CA" sz="3200" dirty="0"/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for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80034"/>
            <a:ext cx="4040188" cy="2963466"/>
          </a:xfrm>
        </p:spPr>
        <p:txBody>
          <a:bodyPr>
            <a:normAutofit/>
          </a:bodyPr>
          <a:lstStyle/>
          <a:p>
            <a:pPr lvl="0"/>
            <a:r>
              <a:rPr lang="en-GB" b="1" dirty="0"/>
              <a:t>Diagnostic assessment</a:t>
            </a:r>
            <a:endParaRPr lang="en-CA" sz="4000" dirty="0"/>
          </a:p>
          <a:p>
            <a:pPr lvl="1"/>
            <a:r>
              <a:rPr lang="en-GB" sz="1800" u="sng" dirty="0"/>
              <a:t>First titre level, test used and cut-off (**)</a:t>
            </a:r>
            <a:endParaRPr lang="en-CA" sz="3600" dirty="0"/>
          </a:p>
          <a:p>
            <a:pPr lvl="1"/>
            <a:r>
              <a:rPr lang="en-GB" sz="1800" u="sng" dirty="0"/>
              <a:t>Peak titre level (**)</a:t>
            </a:r>
            <a:endParaRPr lang="en-CA" sz="3600" dirty="0"/>
          </a:p>
          <a:p>
            <a:pPr lvl="1"/>
            <a:r>
              <a:rPr lang="en-GB" sz="1800" u="sng" dirty="0"/>
              <a:t>Last know titre (**)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66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64311"/>
            <a:ext cx="8229600" cy="3394472"/>
          </a:xfrm>
        </p:spPr>
        <p:txBody>
          <a:bodyPr>
            <a:noAutofit/>
          </a:bodyPr>
          <a:lstStyle/>
          <a:p>
            <a:r>
              <a:rPr lang="en-GB" sz="2000" dirty="0"/>
              <a:t>We recommend that for each case of inhibitor development reported in a published paper, a paragraph or a table is included in the main publication reporting as a minimum the underlined data fields </a:t>
            </a:r>
            <a:r>
              <a:rPr lang="en-GB" sz="2000"/>
              <a:t>in </a:t>
            </a:r>
            <a:r>
              <a:rPr lang="en-GB" sz="2000" smtClean="0"/>
              <a:t>{Table 1}.</a:t>
            </a:r>
            <a:endParaRPr lang="en-GB" sz="2000" dirty="0" smtClean="0"/>
          </a:p>
          <a:p>
            <a:r>
              <a:rPr lang="en-GB" sz="2000" dirty="0" smtClean="0"/>
              <a:t>We </a:t>
            </a:r>
            <a:r>
              <a:rPr lang="en-GB" sz="2000" dirty="0"/>
              <a:t>recommend transparent reporting when any of the suggested information is not available (i.e. missing or unknown)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We </a:t>
            </a:r>
            <a:r>
              <a:rPr lang="en-GB" sz="2000" dirty="0"/>
              <a:t>recommend that particular care is used in reporting </a:t>
            </a:r>
            <a:r>
              <a:rPr lang="en-GB" sz="2000" dirty="0" smtClean="0"/>
              <a:t>dates</a:t>
            </a:r>
          </a:p>
          <a:p>
            <a:pPr lvl="1"/>
            <a:r>
              <a:rPr lang="en-GB" sz="1600" dirty="0" smtClean="0"/>
              <a:t>clearly </a:t>
            </a:r>
            <a:r>
              <a:rPr lang="en-GB" sz="1600" dirty="0"/>
              <a:t>identify a reference time </a:t>
            </a:r>
            <a:r>
              <a:rPr lang="en-GB" sz="1600" dirty="0" smtClean="0"/>
              <a:t>point</a:t>
            </a:r>
          </a:p>
          <a:p>
            <a:endParaRPr lang="en-GB" sz="2000" dirty="0" smtClean="0"/>
          </a:p>
          <a:p>
            <a:r>
              <a:rPr lang="en-GB" sz="2000" dirty="0" smtClean="0"/>
              <a:t>Dissemination and implementation</a:t>
            </a:r>
            <a:endParaRPr lang="en-CA" sz="2000" dirty="0"/>
          </a:p>
          <a:p>
            <a:endParaRPr lang="en-C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8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245" y="4094318"/>
            <a:ext cx="3674315" cy="726363"/>
          </a:xfrm>
        </p:spPr>
        <p:txBody>
          <a:bodyPr/>
          <a:lstStyle/>
          <a:p>
            <a:r>
              <a:rPr lang="en-US" dirty="0" smtClean="0"/>
              <a:t>Thank you !!!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1200151"/>
            <a:ext cx="4525963" cy="339447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406641" y="1683434"/>
            <a:ext cx="5556738" cy="25498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Questions time!!</a:t>
            </a:r>
          </a:p>
          <a:p>
            <a:endParaRPr lang="en-US" dirty="0"/>
          </a:p>
          <a:p>
            <a:r>
              <a:rPr lang="en-US" sz="2400" dirty="0" smtClean="0"/>
              <a:t>Download these slides at:</a:t>
            </a:r>
          </a:p>
          <a:p>
            <a:r>
              <a:rPr lang="en-US" dirty="0" smtClean="0">
                <a:hlinkClick r:id="rId3"/>
              </a:rPr>
              <a:t>Hemophilia.mcmaster.ca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2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587747"/>
              </p:ext>
            </p:extLst>
          </p:nvPr>
        </p:nvGraphicFramePr>
        <p:xfrm>
          <a:off x="457200" y="1323458"/>
          <a:ext cx="8229600" cy="3473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187"/>
                <a:gridCol w="5493413"/>
              </a:tblGrid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Shareholder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sz="16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</a:t>
                      </a:r>
                      <a:r>
                        <a:rPr lang="en-CA" sz="1600" b="1" dirty="0" smtClean="0">
                          <a:solidFill>
                            <a:schemeClr val="tx1"/>
                          </a:solidFill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ne</a:t>
                      </a:r>
                      <a:endParaRPr sz="1600" b="1" dirty="0">
                        <a:solidFill>
                          <a:schemeClr val="tx1"/>
                        </a:solidFill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Grant / Research Support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</a:t>
                      </a:r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managed via Institution</a:t>
                      </a:r>
                    </a:p>
                    <a:p>
                      <a:pPr lvl="0" algn="ctr" defTabSz="914400"/>
                      <a:r>
                        <a:rPr lang="en-CA" sz="1600" b="0" i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(Bayer, Baxter, </a:t>
                      </a:r>
                      <a:r>
                        <a:rPr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sz="1600" b="0" i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NovoNordisk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CA" sz="16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Octapharma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6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Consultant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Funds managed via Institution</a:t>
                      </a:r>
                    </a:p>
                    <a:p>
                      <a:pPr lvl="0" algn="ctr" defTabSz="914400"/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(Pfizer, Bayer, </a:t>
                      </a:r>
                      <a:r>
                        <a:rPr lang="en-CA" sz="1600" b="0" i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Biogen</a:t>
                      </a:r>
                      <a:r>
                        <a:rPr lang="en-CA" sz="1600" b="0" i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1600" b="0" i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Employee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McMaster University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Paid Instructor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Speaker bureau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1613">
                <a:tc>
                  <a:txBody>
                    <a:bodyPr/>
                    <a:lstStyle/>
                    <a:p>
                      <a:pPr lvl="0" defTabSz="914400"/>
                      <a:r>
                        <a:rPr sz="1600" b="1" dirty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Other</a:t>
                      </a: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PI of the WAPPS project</a:t>
                      </a:r>
                    </a:p>
                    <a:p>
                      <a:pPr lvl="0" algn="ctr" defTabSz="914400"/>
                      <a:r>
                        <a:rPr lang="en-CA" sz="1600" b="1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Chair of the </a:t>
                      </a:r>
                      <a:r>
                        <a:rPr lang="en-CA" sz="1600" b="1" dirty="0" err="1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Data&amp;Demographics</a:t>
                      </a:r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 Committee WFH,</a:t>
                      </a:r>
                    </a:p>
                    <a:p>
                      <a:pPr lvl="0" algn="ctr" defTabSz="914400"/>
                      <a:r>
                        <a:rPr lang="en-CA" sz="1600" b="1" baseline="0" dirty="0" smtClean="0">
                          <a:uFill>
                            <a:solidFill/>
                          </a:uFill>
                          <a:latin typeface="Arial"/>
                          <a:ea typeface="Arial"/>
                          <a:cs typeface="Arial"/>
                          <a:sym typeface="Arial"/>
                        </a:rPr>
                        <a:t>CFGD RG Cochrane Collaboration Editor</a:t>
                      </a:r>
                      <a:endParaRPr sz="1600" b="1" dirty="0">
                        <a:uFill>
                          <a:solidFill/>
                        </a:u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6" marR="45726" marT="45726" marB="45726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Disclosures for A. Iorio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9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Guidance for authors of manuscripts reporting inhibitor cases developed in previously treated haemophilia patients (</a:t>
            </a:r>
            <a:r>
              <a:rPr lang="en-GB" b="1"/>
              <a:t>PTPs</a:t>
            </a:r>
            <a:r>
              <a:rPr lang="en-GB" b="1" smtClean="0"/>
              <a:t>)</a:t>
            </a:r>
            <a:r>
              <a:rPr lang="en-CA" smtClean="0"/>
              <a:t> </a:t>
            </a:r>
            <a:endParaRPr lang="en-CA" dirty="0" smtClean="0"/>
          </a:p>
          <a:p>
            <a:pPr algn="ctr"/>
            <a:endParaRPr lang="en-CA" dirty="0" smtClean="0"/>
          </a:p>
          <a:p>
            <a:pPr marL="0" indent="0" algn="ctr">
              <a:buNone/>
            </a:pPr>
            <a:r>
              <a:rPr lang="en-GB" sz="2400" dirty="0"/>
              <a:t>Alfonso Iorio, Francesco </a:t>
            </a:r>
            <a:r>
              <a:rPr lang="en-GB" sz="2400" dirty="0" err="1"/>
              <a:t>Bernardi</a:t>
            </a:r>
            <a:r>
              <a:rPr lang="en-GB" sz="2400" dirty="0"/>
              <a:t>, David </a:t>
            </a:r>
            <a:r>
              <a:rPr lang="en-GB" sz="2400" dirty="0" err="1"/>
              <a:t>Lillicrap</a:t>
            </a:r>
            <a:r>
              <a:rPr lang="en-GB" sz="2400" dirty="0"/>
              <a:t>, Michael </a:t>
            </a:r>
            <a:r>
              <a:rPr lang="en-GB" sz="2400" dirty="0" err="1"/>
              <a:t>Makris</a:t>
            </a:r>
            <a:r>
              <a:rPr lang="en-GB" sz="2400" dirty="0"/>
              <a:t>, Flora </a:t>
            </a:r>
            <a:r>
              <a:rPr lang="en-GB" sz="2400" dirty="0" err="1"/>
              <a:t>Peyvandi</a:t>
            </a:r>
            <a:r>
              <a:rPr lang="en-GB" sz="2400" dirty="0"/>
              <a:t>, Frits </a:t>
            </a:r>
            <a:r>
              <a:rPr lang="en-GB" sz="2400" dirty="0" err="1"/>
              <a:t>Rosendaal</a:t>
            </a:r>
            <a:endParaRPr lang="en-CA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0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Guidance for authors of manuscripts reporting inhibitor cases developed in previously treated haemophilia patients (</a:t>
            </a:r>
            <a:r>
              <a:rPr lang="en-GB" b="1"/>
              <a:t>PTPs</a:t>
            </a:r>
            <a:r>
              <a:rPr lang="en-GB" b="1" smtClean="0"/>
              <a:t>)</a:t>
            </a:r>
            <a:r>
              <a:rPr lang="en-CA" smtClean="0"/>
              <a:t> </a:t>
            </a:r>
            <a:endParaRPr lang="en-CA" dirty="0" smtClean="0"/>
          </a:p>
          <a:p>
            <a:pPr algn="ctr"/>
            <a:endParaRPr lang="en-CA" dirty="0" smtClean="0"/>
          </a:p>
          <a:p>
            <a:pPr marL="0" indent="0" algn="ctr">
              <a:buNone/>
            </a:pPr>
            <a:r>
              <a:rPr lang="en-GB" sz="2400" dirty="0"/>
              <a:t>Alfonso Iorio, Francesco </a:t>
            </a:r>
            <a:r>
              <a:rPr lang="en-GB" sz="2400" dirty="0" err="1"/>
              <a:t>Bernardi</a:t>
            </a:r>
            <a:r>
              <a:rPr lang="en-GB" sz="2400" dirty="0"/>
              <a:t>, David </a:t>
            </a:r>
            <a:r>
              <a:rPr lang="en-GB" sz="2400" dirty="0" err="1"/>
              <a:t>Lillicrap</a:t>
            </a:r>
            <a:r>
              <a:rPr lang="en-GB" sz="2400" dirty="0"/>
              <a:t>, Michael </a:t>
            </a:r>
            <a:r>
              <a:rPr lang="en-GB" sz="2400" dirty="0" err="1"/>
              <a:t>Makris</a:t>
            </a:r>
            <a:r>
              <a:rPr lang="en-GB" sz="2400" dirty="0"/>
              <a:t>, Flora </a:t>
            </a:r>
            <a:r>
              <a:rPr lang="en-GB" sz="2400" dirty="0" err="1"/>
              <a:t>Peyvandi</a:t>
            </a:r>
            <a:r>
              <a:rPr lang="en-GB" sz="2400" dirty="0"/>
              <a:t>, Frits </a:t>
            </a:r>
            <a:r>
              <a:rPr lang="en-GB" sz="2400" dirty="0" err="1"/>
              <a:t>Rosendaal</a:t>
            </a:r>
            <a:endParaRPr lang="en-CA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group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40080" y="1838960"/>
            <a:ext cx="8046720" cy="2631440"/>
            <a:chOff x="640080" y="1838960"/>
            <a:chExt cx="8046720" cy="2631440"/>
          </a:xfrm>
        </p:grpSpPr>
        <p:sp>
          <p:nvSpPr>
            <p:cNvPr id="6" name="Rectangle 5"/>
            <p:cNvSpPr/>
            <p:nvPr/>
          </p:nvSpPr>
          <p:spPr>
            <a:xfrm>
              <a:off x="640080" y="1838960"/>
              <a:ext cx="8046720" cy="26314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3352800" y="1838960"/>
              <a:ext cx="5334000" cy="2631440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THIS IS ABOUT REPORTING CASE CHARACTERISTICS</a:t>
              </a:r>
            </a:p>
            <a:p>
              <a:pPr algn="ctr"/>
              <a:endParaRPr lang="en-US" sz="2800" dirty="0" smtClean="0"/>
            </a:p>
            <a:p>
              <a:pPr algn="ctr"/>
              <a:r>
                <a:rPr lang="en-US" sz="2800" dirty="0" smtClean="0"/>
                <a:t>THIS </a:t>
              </a:r>
              <a:r>
                <a:rPr lang="en-US" sz="2800" b="1" dirty="0" smtClean="0">
                  <a:solidFill>
                    <a:srgbClr val="FF0000"/>
                  </a:solidFill>
                </a:rPr>
                <a:t>IS NOT </a:t>
              </a:r>
              <a:r>
                <a:rPr lang="en-US" sz="2800" dirty="0" smtClean="0"/>
                <a:t>ABOUT STUDY DESIGN FOR INHIBITOR RATES</a:t>
              </a:r>
              <a:endParaRPr lang="en-US" sz="2800" dirty="0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8040" y="1965960"/>
              <a:ext cx="2280920" cy="22809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02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MS PGothic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Knowledge about</a:t>
            </a:r>
          </a:p>
          <a:p>
            <a:pPr lvl="1">
              <a:defRPr/>
            </a:pPr>
            <a:r>
              <a:rPr lang="en-US" dirty="0" smtClean="0">
                <a:ea typeface="ＭＳ Ｐゴシック" charset="0"/>
              </a:rPr>
              <a:t>Determinants and natural history</a:t>
            </a:r>
          </a:p>
          <a:p>
            <a:pPr lvl="1">
              <a:defRPr/>
            </a:pPr>
            <a:r>
              <a:rPr lang="en-US" dirty="0" smtClean="0">
                <a:ea typeface="ＭＳ Ｐゴシック" charset="0"/>
              </a:rPr>
              <a:t>Clinical relevance</a:t>
            </a:r>
          </a:p>
          <a:p>
            <a:pPr marL="457200" lvl="1" indent="0">
              <a:buFontTx/>
              <a:buNone/>
              <a:defRPr/>
            </a:pPr>
            <a:r>
              <a:rPr lang="en-US" dirty="0" smtClean="0">
                <a:ea typeface="ＭＳ Ｐゴシック" charset="0"/>
              </a:rPr>
              <a:t>for inhibitors developing in PTPs is very limited</a:t>
            </a:r>
            <a:endParaRPr lang="en-US" dirty="0"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Why interest in inhibitors in PTP?</a:t>
            </a:r>
          </a:p>
          <a:p>
            <a:pPr lvl="1">
              <a:defRPr/>
            </a:pPr>
            <a:r>
              <a:rPr lang="en-US" dirty="0" smtClean="0">
                <a:ea typeface="ＭＳ Ｐゴシック" charset="0"/>
              </a:rPr>
              <a:t>PTPs are considered the best model to assess immunogenicity of factor VIII molecules</a:t>
            </a:r>
          </a:p>
          <a:p>
            <a:pPr lvl="1">
              <a:defRPr/>
            </a:pPr>
            <a:r>
              <a:rPr lang="en-US" dirty="0" smtClean="0">
                <a:ea typeface="ＭＳ Ｐゴシック" charset="0"/>
              </a:rPr>
              <a:t>Rates in PTPs have been used to compare different molecules</a:t>
            </a:r>
          </a:p>
          <a:p>
            <a:pPr lvl="1">
              <a:defRPr/>
            </a:pPr>
            <a:endParaRPr lang="en-US" dirty="0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89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MS PGothic" charset="0"/>
              </a:rPr>
              <a:t>Random reflections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>
                <a:latin typeface="Times New Roman" charset="0"/>
                <a:ea typeface="MS PGothic" charset="0"/>
              </a:rPr>
              <a:t>Rates in PTPs are very hard to compare</a:t>
            </a:r>
          </a:p>
          <a:p>
            <a:endParaRPr lang="en-US" sz="2800" dirty="0">
              <a:latin typeface="Times New Roman" charset="0"/>
              <a:ea typeface="MS PGothic" charset="0"/>
            </a:endParaRPr>
          </a:p>
          <a:p>
            <a:r>
              <a:rPr lang="en-US" sz="2800" dirty="0">
                <a:latin typeface="Times New Roman" charset="0"/>
                <a:ea typeface="MS PGothic" charset="0"/>
              </a:rPr>
              <a:t>“Claims” of differences can impair tender process</a:t>
            </a:r>
          </a:p>
          <a:p>
            <a:endParaRPr lang="en-US" sz="2800" dirty="0">
              <a:latin typeface="Times New Roman" charset="0"/>
              <a:ea typeface="MS PGothic" charset="0"/>
            </a:endParaRPr>
          </a:p>
          <a:p>
            <a:r>
              <a:rPr lang="en-US" sz="2800" dirty="0">
                <a:latin typeface="Times New Roman" charset="0"/>
                <a:ea typeface="MS PGothic" charset="0"/>
              </a:rPr>
              <a:t>Meaningful use of rates requires additional information about the clinical relevance of inhibitors events</a:t>
            </a:r>
          </a:p>
          <a:p>
            <a:endParaRPr lang="en-US" sz="2800" dirty="0">
              <a:latin typeface="Times New Roman" charset="0"/>
              <a:ea typeface="MS PGothic" charset="0"/>
            </a:endParaRPr>
          </a:p>
          <a:p>
            <a:r>
              <a:rPr lang="en-US" sz="2800" dirty="0">
                <a:latin typeface="Times New Roman" charset="0"/>
                <a:ea typeface="MS PGothic" charset="0"/>
              </a:rPr>
              <a:t>Knowledge about risk factors (or simply patterns) may lead to prevention of avoidable cases</a:t>
            </a:r>
          </a:p>
          <a:p>
            <a:endParaRPr lang="en-US" sz="2800" dirty="0">
              <a:latin typeface="Times New Roman" charset="0"/>
              <a:ea typeface="MS PGothic" charset="0"/>
            </a:endParaRPr>
          </a:p>
          <a:p>
            <a:endParaRPr lang="en-US" sz="2800" dirty="0">
              <a:latin typeface="Times New Roman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3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Determinants of inhibitors development in previously treated hemophilia A patients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Alfonso Iorio</a:t>
            </a:r>
          </a:p>
          <a:p>
            <a:r>
              <a:rPr lang="en-US" smtClean="0"/>
              <a:t>Oral </a:t>
            </a:r>
            <a:r>
              <a:rPr lang="en-US" dirty="0" smtClean="0"/>
              <a:t>presentation OR 144</a:t>
            </a:r>
          </a:p>
          <a:p>
            <a:r>
              <a:rPr lang="en-US" dirty="0" smtClean="0"/>
              <a:t>Tuesday June 23 2015, 8:45 Room 801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5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</a:t>
            </a:r>
            <a:r>
              <a:rPr lang="en-GB" dirty="0" smtClean="0"/>
              <a:t>uthor </a:t>
            </a:r>
            <a:r>
              <a:rPr lang="en-GB" dirty="0"/>
              <a:t>guidelines for case </a:t>
            </a:r>
            <a:r>
              <a:rPr lang="en-GB" dirty="0" smtClean="0"/>
              <a:t>reports:</a:t>
            </a:r>
          </a:p>
          <a:p>
            <a:pPr lvl="1"/>
            <a:r>
              <a:rPr lang="en-GB" dirty="0" smtClean="0"/>
              <a:t>62 </a:t>
            </a:r>
            <a:r>
              <a:rPr lang="en-GB" dirty="0"/>
              <a:t>of 142 reviewed </a:t>
            </a:r>
            <a:r>
              <a:rPr lang="en-GB" dirty="0" smtClean="0"/>
              <a:t>journals</a:t>
            </a:r>
            <a:r>
              <a:rPr lang="en-GB" dirty="0"/>
              <a:t> </a:t>
            </a:r>
            <a:r>
              <a:rPr lang="en-GB" dirty="0" smtClean="0"/>
              <a:t>(including 10 journals </a:t>
            </a:r>
            <a:r>
              <a:rPr lang="en-GB" dirty="0"/>
              <a:t>that focus on case </a:t>
            </a:r>
            <a:r>
              <a:rPr lang="en-GB" dirty="0" smtClean="0"/>
              <a:t>reports)</a:t>
            </a:r>
          </a:p>
          <a:p>
            <a:r>
              <a:rPr lang="en-GB" dirty="0" smtClean="0"/>
              <a:t>PubMed </a:t>
            </a:r>
            <a:r>
              <a:rPr lang="en-GB" dirty="0"/>
              <a:t>yielded 1,155 </a:t>
            </a:r>
            <a:r>
              <a:rPr lang="en-GB" dirty="0" smtClean="0"/>
              <a:t>publications</a:t>
            </a:r>
            <a:endParaRPr lang="en-GB" dirty="0"/>
          </a:p>
          <a:p>
            <a:pPr lvl="1"/>
            <a:r>
              <a:rPr lang="en-GB" dirty="0" smtClean="0"/>
              <a:t>20 </a:t>
            </a:r>
            <a:r>
              <a:rPr lang="en-GB" dirty="0"/>
              <a:t>papers were selected </a:t>
            </a:r>
            <a:r>
              <a:rPr lang="en-GB" dirty="0" smtClean="0"/>
              <a:t>and </a:t>
            </a:r>
            <a:r>
              <a:rPr lang="en-GB" dirty="0"/>
              <a:t>8 </a:t>
            </a:r>
            <a:r>
              <a:rPr lang="en-GB" dirty="0" smtClean="0"/>
              <a:t>more added by manual searching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81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Novelty </a:t>
            </a:r>
            <a:r>
              <a:rPr lang="en-GB" dirty="0"/>
              <a:t>and rarity </a:t>
            </a:r>
            <a:r>
              <a:rPr lang="en-GB" dirty="0" smtClean="0"/>
              <a:t>are </a:t>
            </a:r>
            <a:r>
              <a:rPr lang="en-GB" dirty="0"/>
              <a:t>welcome but not necessarily required </a:t>
            </a:r>
            <a:r>
              <a:rPr lang="en-GB" dirty="0" smtClean="0"/>
              <a:t>(</a:t>
            </a:r>
            <a:r>
              <a:rPr lang="en-GB" dirty="0"/>
              <a:t>NEJM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This </a:t>
            </a:r>
            <a:r>
              <a:rPr lang="en-GB" dirty="0"/>
              <a:t>is in line with the concept that you can learn by summing up the information provided by a series of n-of-1 case </a:t>
            </a:r>
            <a:r>
              <a:rPr lang="en-GB" dirty="0" smtClean="0"/>
              <a:t>studies</a:t>
            </a:r>
          </a:p>
          <a:p>
            <a:r>
              <a:rPr lang="en-GB" dirty="0" smtClean="0"/>
              <a:t>Adverse </a:t>
            </a:r>
            <a:r>
              <a:rPr lang="en-GB" dirty="0"/>
              <a:t>drug reactions a</a:t>
            </a:r>
            <a:r>
              <a:rPr lang="en-GB" dirty="0" smtClean="0"/>
              <a:t>re </a:t>
            </a:r>
            <a:r>
              <a:rPr lang="en-GB" dirty="0"/>
              <a:t>a </a:t>
            </a:r>
            <a:r>
              <a:rPr lang="en-GB" dirty="0" smtClean="0"/>
              <a:t>premiere category </a:t>
            </a:r>
            <a:r>
              <a:rPr lang="en-GB" dirty="0"/>
              <a:t>of cases </a:t>
            </a:r>
            <a:r>
              <a:rPr lang="en-GB" dirty="0" smtClean="0"/>
              <a:t>worthy </a:t>
            </a:r>
            <a:r>
              <a:rPr lang="en-GB" dirty="0"/>
              <a:t>of being </a:t>
            </a:r>
            <a:r>
              <a:rPr lang="en-GB" dirty="0" smtClean="0"/>
              <a:t>reported</a:t>
            </a:r>
          </a:p>
          <a:p>
            <a:pPr lvl="1"/>
            <a:r>
              <a:rPr lang="en-GB" dirty="0" smtClean="0"/>
              <a:t>(</a:t>
            </a:r>
            <a:r>
              <a:rPr lang="en-GB" i="1" dirty="0" smtClean="0"/>
              <a:t>Annals </a:t>
            </a:r>
            <a:r>
              <a:rPr lang="en-GB" i="1" dirty="0"/>
              <a:t>of Internal </a:t>
            </a:r>
            <a:r>
              <a:rPr lang="en-GB" i="1" dirty="0" smtClean="0"/>
              <a:t>Medicine)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authors’ 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6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581</Words>
  <Application>Microsoft Office PowerPoint</Application>
  <PresentationFormat>On-screen Show (16:9)</PresentationFormat>
  <Paragraphs>142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Inhibitor reporting standardization in previously treated patients</vt:lpstr>
      <vt:lpstr>Disclosures for A. Iorio</vt:lpstr>
      <vt:lpstr>Working group</vt:lpstr>
      <vt:lpstr>Working group</vt:lpstr>
      <vt:lpstr>Background</vt:lpstr>
      <vt:lpstr>Random reflections</vt:lpstr>
      <vt:lpstr>Determinants of inhibitors development in previously treated hemophilia A patients</vt:lpstr>
      <vt:lpstr>Evidence search</vt:lpstr>
      <vt:lpstr>From authors’ instructions</vt:lpstr>
      <vt:lpstr>PowerPoint Presentation</vt:lpstr>
      <vt:lpstr>Items for reporting</vt:lpstr>
      <vt:lpstr>Items for reporting</vt:lpstr>
      <vt:lpstr>Items for reporting</vt:lpstr>
      <vt:lpstr>Recommendation</vt:lpstr>
      <vt:lpstr>Thank you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Alfonso Iorio</dc:creator>
  <cp:lastModifiedBy>dawn</cp:lastModifiedBy>
  <cp:revision>14</cp:revision>
  <dcterms:created xsi:type="dcterms:W3CDTF">2015-06-14T19:42:16Z</dcterms:created>
  <dcterms:modified xsi:type="dcterms:W3CDTF">2015-06-22T14:45:40Z</dcterms:modified>
</cp:coreProperties>
</file>