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8" r:id="rId5"/>
    <p:sldId id="265" r:id="rId6"/>
    <p:sldId id="261" r:id="rId7"/>
    <p:sldId id="274" r:id="rId8"/>
    <p:sldId id="263" r:id="rId9"/>
    <p:sldId id="264" r:id="rId10"/>
    <p:sldId id="269" r:id="rId11"/>
    <p:sldId id="266" r:id="rId12"/>
    <p:sldId id="270" r:id="rId13"/>
    <p:sldId id="271" r:id="rId14"/>
    <p:sldId id="272" r:id="rId15"/>
    <p:sldId id="260" r:id="rId1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03" d="100"/>
          <a:sy n="103" d="100"/>
        </p:scale>
        <p:origin x="-1206" y="-70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4" d="100"/>
        <a:sy n="124" d="100"/>
      </p:scale>
      <p:origin x="0" y="5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3896A-E9ED-0B45-9DF3-A9165C6FB6AA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F033-86A9-CE4C-A41C-D0130A554AF3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62" y="0"/>
            <a:ext cx="9144000" cy="1174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051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3896A-E9ED-0B45-9DF3-A9165C6FB6AA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F033-86A9-CE4C-A41C-D0130A554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410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3896A-E9ED-0B45-9DF3-A9165C6FB6AA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F033-86A9-CE4C-A41C-D0130A554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5322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123" y="77189"/>
            <a:ext cx="5143639" cy="968691"/>
          </a:xfrm>
        </p:spPr>
        <p:txBody>
          <a:bodyPr/>
          <a:lstStyle>
            <a:lvl1pPr>
              <a:defRPr b="1"/>
            </a:lvl1pPr>
          </a:lstStyle>
          <a:p>
            <a:r>
              <a:rPr lang="en-CA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3896A-E9ED-0B45-9DF3-A9165C6FB6AA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6225310" y="4702745"/>
            <a:ext cx="2725016" cy="349250"/>
          </a:xfrm>
        </p:spPr>
        <p:txBody>
          <a:bodyPr>
            <a:noAutofit/>
          </a:bodyPr>
          <a:lstStyle>
            <a:lvl1pPr marL="0" indent="0" algn="r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56663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123" y="77189"/>
            <a:ext cx="5143639" cy="968691"/>
          </a:xfrm>
        </p:spPr>
        <p:txBody>
          <a:bodyPr/>
          <a:lstStyle>
            <a:lvl1pPr>
              <a:defRPr b="1"/>
            </a:lvl1pPr>
          </a:lstStyle>
          <a:p>
            <a:r>
              <a:rPr lang="en-CA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3896A-E9ED-0B45-9DF3-A9165C6FB6AA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6225310" y="4702745"/>
            <a:ext cx="2725016" cy="349250"/>
          </a:xfrm>
        </p:spPr>
        <p:txBody>
          <a:bodyPr>
            <a:noAutofit/>
          </a:bodyPr>
          <a:lstStyle>
            <a:lvl1pPr marL="0" indent="0" algn="r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43139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123" y="77189"/>
            <a:ext cx="5143639" cy="968691"/>
          </a:xfrm>
        </p:spPr>
        <p:txBody>
          <a:bodyPr/>
          <a:lstStyle>
            <a:lvl1pPr>
              <a:defRPr b="1"/>
            </a:lvl1pPr>
          </a:lstStyle>
          <a:p>
            <a:r>
              <a:rPr lang="en-CA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3896A-E9ED-0B45-9DF3-A9165C6FB6AA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6225310" y="4702745"/>
            <a:ext cx="2725016" cy="349250"/>
          </a:xfrm>
        </p:spPr>
        <p:txBody>
          <a:bodyPr>
            <a:noAutofit/>
          </a:bodyPr>
          <a:lstStyle>
            <a:lvl1pPr marL="0" indent="0" algn="r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9365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123" y="77189"/>
            <a:ext cx="5143639" cy="968691"/>
          </a:xfrm>
        </p:spPr>
        <p:txBody>
          <a:bodyPr/>
          <a:lstStyle>
            <a:lvl1pPr>
              <a:defRPr b="1"/>
            </a:lvl1pPr>
          </a:lstStyle>
          <a:p>
            <a:r>
              <a:rPr lang="en-CA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3896A-E9ED-0B45-9DF3-A9165C6FB6AA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6225310" y="4702745"/>
            <a:ext cx="2725016" cy="349250"/>
          </a:xfrm>
        </p:spPr>
        <p:txBody>
          <a:bodyPr>
            <a:noAutofit/>
          </a:bodyPr>
          <a:lstStyle>
            <a:lvl1pPr marL="0" indent="0" algn="r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11106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3896A-E9ED-0B45-9DF3-A9165C6FB6AA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F033-86A9-CE4C-A41C-D0130A554AF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2481124" y="205978"/>
            <a:ext cx="5021508" cy="9686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824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3896A-E9ED-0B45-9DF3-A9165C6FB6AA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F033-86A9-CE4C-A41C-D0130A554AF3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62" y="0"/>
            <a:ext cx="9144000" cy="1174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4097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3896A-E9ED-0B45-9DF3-A9165C6FB6AA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F033-86A9-CE4C-A41C-D0130A554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651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3896A-E9ED-0B45-9DF3-A9165C6FB6AA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F033-86A9-CE4C-A41C-D0130A554AF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2481124" y="205978"/>
            <a:ext cx="5021508" cy="9686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769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3896A-E9ED-0B45-9DF3-A9165C6FB6AA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F033-86A9-CE4C-A41C-D0130A554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482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3896A-E9ED-0B45-9DF3-A9165C6FB6AA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F033-86A9-CE4C-A41C-D0130A554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904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3896A-E9ED-0B45-9DF3-A9165C6FB6AA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F033-86A9-CE4C-A41C-D0130A554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787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3896A-E9ED-0B45-9DF3-A9165C6FB6AA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F033-86A9-CE4C-A41C-D0130A554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372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81124" y="205978"/>
            <a:ext cx="5021508" cy="9686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23896A-E9ED-0B45-9DF3-A9165C6FB6AA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9F033-86A9-CE4C-A41C-D0130A554AF3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17"/>
          <a:srcRect l="3343" r="69523"/>
          <a:stretch/>
        </p:blipFill>
        <p:spPr>
          <a:xfrm>
            <a:off x="0" y="1961"/>
            <a:ext cx="2481124" cy="117467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17"/>
          <a:srcRect l="82050"/>
          <a:stretch/>
        </p:blipFill>
        <p:spPr>
          <a:xfrm>
            <a:off x="7502632" y="0"/>
            <a:ext cx="1641368" cy="117467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17"/>
          <a:srcRect l="20153" t="88511" r="17950"/>
          <a:stretch/>
        </p:blipFill>
        <p:spPr>
          <a:xfrm>
            <a:off x="1740314" y="1024743"/>
            <a:ext cx="5844630" cy="151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893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ctr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apps-hemo.or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Hemophilia.mcmaster.ca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WAPPS project (web accessible pharmacokinetics service)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Alfonso Iorio</a:t>
            </a:r>
          </a:p>
          <a:p>
            <a:r>
              <a:rPr lang="en-US" dirty="0" smtClean="0"/>
              <a:t>ISTH SSC Factor VIII/IX</a:t>
            </a:r>
          </a:p>
          <a:p>
            <a:r>
              <a:rPr lang="en-US" dirty="0" smtClean="0"/>
              <a:t>Sunday June 21</a:t>
            </a:r>
            <a:r>
              <a:rPr lang="en-US" baseline="30000" dirty="0" smtClean="0"/>
              <a:t>st</a:t>
            </a:r>
            <a:r>
              <a:rPr lang="en-US" dirty="0"/>
              <a:t> </a:t>
            </a:r>
            <a:r>
              <a:rPr lang="en-US" dirty="0" smtClean="0"/>
              <a:t>2015 9:40 Room 718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0863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WAPPS network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3293" y="1573556"/>
            <a:ext cx="9317293" cy="3029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509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221 patients</a:t>
            </a:r>
          </a:p>
          <a:p>
            <a:endParaRPr lang="en-US" dirty="0"/>
          </a:p>
          <a:p>
            <a:r>
              <a:rPr lang="en-US" dirty="0" smtClean="0"/>
              <a:t>257 kinetics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Validation cohort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272506"/>
              </p:ext>
            </p:extLst>
          </p:nvPr>
        </p:nvGraphicFramePr>
        <p:xfrm>
          <a:off x="4497388" y="1338210"/>
          <a:ext cx="3871472" cy="3500546"/>
        </p:xfrm>
        <a:graphic>
          <a:graphicData uri="http://schemas.openxmlformats.org/drawingml/2006/table">
            <a:tbl>
              <a:tblPr/>
              <a:tblGrid>
                <a:gridCol w="2295739"/>
                <a:gridCol w="1575733"/>
              </a:tblGrid>
              <a:tr h="17081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Emoclot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092" marR="11092" marT="110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11092" marR="11092" marT="110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81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FANHDI</a:t>
                      </a:r>
                    </a:p>
                  </a:txBody>
                  <a:tcPr marL="11092" marR="11092" marT="110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11092" marR="11092" marT="110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81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Aafact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092" marR="11092" marT="110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11092" marR="11092" marT="110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813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092" marR="11092" marT="110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 marL="11092" marR="11092" marT="110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81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Kogenate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092" marR="11092" marT="110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</a:t>
                      </a:r>
                    </a:p>
                  </a:txBody>
                  <a:tcPr marL="11092" marR="11092" marT="110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426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Helixate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092" marR="11092" marT="110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</a:t>
                      </a:r>
                    </a:p>
                  </a:txBody>
                  <a:tcPr marL="11092" marR="11092" marT="110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81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Recombinate</a:t>
                      </a:r>
                    </a:p>
                  </a:txBody>
                  <a:tcPr marL="11092" marR="11092" marT="110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11092" marR="11092" marT="110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81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Advate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092" marR="11092" marT="110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</a:t>
                      </a:r>
                    </a:p>
                  </a:txBody>
                  <a:tcPr marL="11092" marR="11092" marT="110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81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Xyntha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092" marR="11092" marT="110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11092" marR="11092" marT="110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813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092" marR="11092" marT="110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092" marR="11092" marT="110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81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Benefix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092" marR="11092" marT="110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1092" marR="11092" marT="110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81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Others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092" marR="11092" marT="110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092" marR="11092" marT="110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1208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Oval 56"/>
          <p:cNvSpPr/>
          <p:nvPr/>
        </p:nvSpPr>
        <p:spPr>
          <a:xfrm>
            <a:off x="6498423" y="3908801"/>
            <a:ext cx="144000" cy="144000"/>
          </a:xfrm>
          <a:prstGeom prst="ellipse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  <a:alpha val="6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Patient 1 – </a:t>
            </a:r>
            <a:r>
              <a:rPr lang="en-CA" dirty="0" smtClean="0">
                <a:solidFill>
                  <a:srgbClr val="000000"/>
                </a:solidFill>
              </a:rPr>
              <a:t>Factor IX</a:t>
            </a:r>
            <a:r>
              <a:rPr lang="en-CA" dirty="0" smtClean="0"/>
              <a:t> </a:t>
            </a:r>
            <a:r>
              <a:rPr lang="en-US" dirty="0" smtClean="0"/>
              <a:t>50 U/kg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587997" y="1230089"/>
            <a:ext cx="3398984" cy="262127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0202163"/>
              </p:ext>
            </p:extLst>
          </p:nvPr>
        </p:nvGraphicFramePr>
        <p:xfrm>
          <a:off x="4559300" y="1230089"/>
          <a:ext cx="4455911" cy="2157726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762002"/>
                <a:gridCol w="1693909"/>
              </a:tblGrid>
              <a:tr h="328963">
                <a:tc>
                  <a:txBody>
                    <a:bodyPr/>
                    <a:lstStyle/>
                    <a:p>
                      <a:r>
                        <a:rPr lang="en-GB" sz="1600" b="0" dirty="0" smtClean="0"/>
                        <a:t>Terminal half</a:t>
                      </a:r>
                      <a:r>
                        <a:rPr lang="en-GB" sz="1600" b="0" baseline="0" dirty="0" smtClean="0"/>
                        <a:t>-life (hr)</a:t>
                      </a:r>
                      <a:endParaRPr lang="en-GB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/>
                        <a:t>20.5</a:t>
                      </a:r>
                      <a:endParaRPr lang="en-GB" sz="1600" b="0" dirty="0"/>
                    </a:p>
                  </a:txBody>
                  <a:tcPr anchor="ctr"/>
                </a:tc>
              </a:tr>
              <a:tr h="607482">
                <a:tc>
                  <a:txBody>
                    <a:bodyPr/>
                    <a:lstStyle/>
                    <a:p>
                      <a:r>
                        <a:rPr lang="en-GB" sz="1600" b="0" dirty="0" smtClean="0"/>
                        <a:t>Time</a:t>
                      </a:r>
                      <a:r>
                        <a:rPr lang="en-GB" sz="1600" b="0" baseline="0" dirty="0" smtClean="0"/>
                        <a:t> to 0.05 IU/ml (hr,95% CI)</a:t>
                      </a:r>
                      <a:endParaRPr lang="en-GB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/>
                        <a:t>46.5</a:t>
                      </a:r>
                    </a:p>
                    <a:p>
                      <a:pPr algn="ctr"/>
                      <a:r>
                        <a:rPr lang="en-GB" sz="1400" b="0" dirty="0" smtClean="0"/>
                        <a:t>(41.5–51.5)</a:t>
                      </a:r>
                      <a:endParaRPr lang="en-GB" sz="1400" b="0" dirty="0"/>
                    </a:p>
                  </a:txBody>
                  <a:tcPr anchor="ctr"/>
                </a:tc>
              </a:tr>
              <a:tr h="607482">
                <a:tc>
                  <a:txBody>
                    <a:bodyPr/>
                    <a:lstStyle/>
                    <a:p>
                      <a:r>
                        <a:rPr lang="en-GB" sz="1600" b="0" dirty="0" smtClean="0"/>
                        <a:t>Time</a:t>
                      </a:r>
                      <a:r>
                        <a:rPr lang="en-GB" sz="1600" b="0" baseline="0" dirty="0" smtClean="0"/>
                        <a:t> to 0.02 IU/ml (hr,95% CI)</a:t>
                      </a:r>
                      <a:endParaRPr lang="en-GB" sz="1600" b="0" dirty="0" smtClean="0"/>
                    </a:p>
                    <a:p>
                      <a:endParaRPr lang="en-GB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/>
                        <a:t>73.75</a:t>
                      </a:r>
                    </a:p>
                    <a:p>
                      <a:pPr algn="ctr"/>
                      <a:r>
                        <a:rPr lang="en-GB" sz="1400" b="0" dirty="0" smtClean="0"/>
                        <a:t>(65.25–83.25)</a:t>
                      </a:r>
                    </a:p>
                  </a:txBody>
                  <a:tcPr anchor="ctr"/>
                </a:tc>
              </a:tr>
              <a:tr h="607482">
                <a:tc>
                  <a:txBody>
                    <a:bodyPr/>
                    <a:lstStyle/>
                    <a:p>
                      <a:r>
                        <a:rPr lang="en-GB" sz="1600" b="0" dirty="0" smtClean="0"/>
                        <a:t>Time</a:t>
                      </a:r>
                      <a:r>
                        <a:rPr lang="en-GB" sz="1600" b="0" baseline="0" dirty="0" smtClean="0"/>
                        <a:t> to 0.01 IU/ml (hr,95% CI)</a:t>
                      </a:r>
                      <a:endParaRPr lang="en-GB" sz="1600" b="0" dirty="0" smtClean="0"/>
                    </a:p>
                    <a:p>
                      <a:endParaRPr lang="en-GB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/>
                        <a:t>94.5</a:t>
                      </a:r>
                    </a:p>
                    <a:p>
                      <a:pPr algn="ctr"/>
                      <a:r>
                        <a:rPr lang="en-GB" sz="1400" b="0" dirty="0" smtClean="0"/>
                        <a:t>(81.25–107.5)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grpSp>
        <p:nvGrpSpPr>
          <p:cNvPr id="56" name="Group 55"/>
          <p:cNvGrpSpPr/>
          <p:nvPr/>
        </p:nvGrpSpPr>
        <p:grpSpPr>
          <a:xfrm>
            <a:off x="28186" y="1652275"/>
            <a:ext cx="8958796" cy="3436267"/>
            <a:chOff x="28186" y="1652275"/>
            <a:chExt cx="8958796" cy="3436267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1060704" y="1773936"/>
              <a:ext cx="0" cy="3008376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H="1">
              <a:off x="987552" y="4718304"/>
              <a:ext cx="7999430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219456" y="1652275"/>
              <a:ext cx="79220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50" dirty="0" smtClean="0"/>
                <a:t>0.50 IU/ml</a:t>
              </a:r>
              <a:endParaRPr lang="en-GB" sz="1050" dirty="0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1068047" y="2362374"/>
              <a:ext cx="7838440" cy="1818188"/>
            </a:xfrm>
            <a:custGeom>
              <a:avLst/>
              <a:gdLst>
                <a:gd name="connsiteX0" fmla="*/ 0 w 7863840"/>
                <a:gd name="connsiteY0" fmla="*/ 1832745 h 1832745"/>
                <a:gd name="connsiteX1" fmla="*/ 128016 w 7863840"/>
                <a:gd name="connsiteY1" fmla="*/ 40521 h 1832745"/>
                <a:gd name="connsiteX2" fmla="*/ 502920 w 7863840"/>
                <a:gd name="connsiteY2" fmla="*/ 653169 h 1832745"/>
                <a:gd name="connsiteX3" fmla="*/ 3877056 w 7863840"/>
                <a:gd name="connsiteY3" fmla="*/ 1476129 h 1832745"/>
                <a:gd name="connsiteX4" fmla="*/ 7863840 w 7863840"/>
                <a:gd name="connsiteY4" fmla="*/ 1768737 h 1832745"/>
                <a:gd name="connsiteX5" fmla="*/ 7863840 w 7863840"/>
                <a:gd name="connsiteY5" fmla="*/ 1768737 h 1832745"/>
                <a:gd name="connsiteX0" fmla="*/ 0 w 7863840"/>
                <a:gd name="connsiteY0" fmla="*/ 1852622 h 1852622"/>
                <a:gd name="connsiteX1" fmla="*/ 128016 w 7863840"/>
                <a:gd name="connsiteY1" fmla="*/ 60398 h 1852622"/>
                <a:gd name="connsiteX2" fmla="*/ 329184 w 7863840"/>
                <a:gd name="connsiteY2" fmla="*/ 445208 h 1852622"/>
                <a:gd name="connsiteX3" fmla="*/ 502920 w 7863840"/>
                <a:gd name="connsiteY3" fmla="*/ 673046 h 1852622"/>
                <a:gd name="connsiteX4" fmla="*/ 3877056 w 7863840"/>
                <a:gd name="connsiteY4" fmla="*/ 1496006 h 1852622"/>
                <a:gd name="connsiteX5" fmla="*/ 7863840 w 7863840"/>
                <a:gd name="connsiteY5" fmla="*/ 1788614 h 1852622"/>
                <a:gd name="connsiteX6" fmla="*/ 7863840 w 7863840"/>
                <a:gd name="connsiteY6" fmla="*/ 1788614 h 1852622"/>
                <a:gd name="connsiteX0" fmla="*/ 0 w 7863840"/>
                <a:gd name="connsiteY0" fmla="*/ 1865833 h 1865833"/>
                <a:gd name="connsiteX1" fmla="*/ 128016 w 7863840"/>
                <a:gd name="connsiteY1" fmla="*/ 73609 h 1865833"/>
                <a:gd name="connsiteX2" fmla="*/ 329184 w 7863840"/>
                <a:gd name="connsiteY2" fmla="*/ 458419 h 1865833"/>
                <a:gd name="connsiteX3" fmla="*/ 3877056 w 7863840"/>
                <a:gd name="connsiteY3" fmla="*/ 1509217 h 1865833"/>
                <a:gd name="connsiteX4" fmla="*/ 7863840 w 7863840"/>
                <a:gd name="connsiteY4" fmla="*/ 1801825 h 1865833"/>
                <a:gd name="connsiteX5" fmla="*/ 7863840 w 7863840"/>
                <a:gd name="connsiteY5" fmla="*/ 1801825 h 1865833"/>
                <a:gd name="connsiteX0" fmla="*/ 0 w 7863840"/>
                <a:gd name="connsiteY0" fmla="*/ 1819405 h 1819405"/>
                <a:gd name="connsiteX1" fmla="*/ 128016 w 7863840"/>
                <a:gd name="connsiteY1" fmla="*/ 27181 h 1819405"/>
                <a:gd name="connsiteX2" fmla="*/ 881634 w 7863840"/>
                <a:gd name="connsiteY2" fmla="*/ 786641 h 1819405"/>
                <a:gd name="connsiteX3" fmla="*/ 3877056 w 7863840"/>
                <a:gd name="connsiteY3" fmla="*/ 1462789 h 1819405"/>
                <a:gd name="connsiteX4" fmla="*/ 7863840 w 7863840"/>
                <a:gd name="connsiteY4" fmla="*/ 1755397 h 1819405"/>
                <a:gd name="connsiteX5" fmla="*/ 7863840 w 7863840"/>
                <a:gd name="connsiteY5" fmla="*/ 1755397 h 1819405"/>
                <a:gd name="connsiteX0" fmla="*/ 0 w 7863840"/>
                <a:gd name="connsiteY0" fmla="*/ 1850919 h 1850919"/>
                <a:gd name="connsiteX1" fmla="*/ 128016 w 7863840"/>
                <a:gd name="connsiteY1" fmla="*/ 58695 h 1850919"/>
                <a:gd name="connsiteX2" fmla="*/ 881634 w 7863840"/>
                <a:gd name="connsiteY2" fmla="*/ 818155 h 1850919"/>
                <a:gd name="connsiteX3" fmla="*/ 3877056 w 7863840"/>
                <a:gd name="connsiteY3" fmla="*/ 1494303 h 1850919"/>
                <a:gd name="connsiteX4" fmla="*/ 7863840 w 7863840"/>
                <a:gd name="connsiteY4" fmla="*/ 1786911 h 1850919"/>
                <a:gd name="connsiteX5" fmla="*/ 7863840 w 7863840"/>
                <a:gd name="connsiteY5" fmla="*/ 1786911 h 1850919"/>
                <a:gd name="connsiteX0" fmla="*/ 0 w 7863840"/>
                <a:gd name="connsiteY0" fmla="*/ 1806912 h 1806912"/>
                <a:gd name="connsiteX1" fmla="*/ 128016 w 7863840"/>
                <a:gd name="connsiteY1" fmla="*/ 14688 h 1806912"/>
                <a:gd name="connsiteX2" fmla="*/ 881634 w 7863840"/>
                <a:gd name="connsiteY2" fmla="*/ 774148 h 1806912"/>
                <a:gd name="connsiteX3" fmla="*/ 3877056 w 7863840"/>
                <a:gd name="connsiteY3" fmla="*/ 1450296 h 1806912"/>
                <a:gd name="connsiteX4" fmla="*/ 7863840 w 7863840"/>
                <a:gd name="connsiteY4" fmla="*/ 1742904 h 1806912"/>
                <a:gd name="connsiteX5" fmla="*/ 7863840 w 7863840"/>
                <a:gd name="connsiteY5" fmla="*/ 1742904 h 1806912"/>
                <a:gd name="connsiteX0" fmla="*/ 0 w 7863840"/>
                <a:gd name="connsiteY0" fmla="*/ 1792294 h 1792294"/>
                <a:gd name="connsiteX1" fmla="*/ 128016 w 7863840"/>
                <a:gd name="connsiteY1" fmla="*/ 70 h 1792294"/>
                <a:gd name="connsiteX2" fmla="*/ 881634 w 7863840"/>
                <a:gd name="connsiteY2" fmla="*/ 759530 h 1792294"/>
                <a:gd name="connsiteX3" fmla="*/ 3877056 w 7863840"/>
                <a:gd name="connsiteY3" fmla="*/ 1435678 h 1792294"/>
                <a:gd name="connsiteX4" fmla="*/ 7863840 w 7863840"/>
                <a:gd name="connsiteY4" fmla="*/ 1728286 h 1792294"/>
                <a:gd name="connsiteX5" fmla="*/ 7863840 w 7863840"/>
                <a:gd name="connsiteY5" fmla="*/ 1728286 h 1792294"/>
                <a:gd name="connsiteX0" fmla="*/ 0 w 7863840"/>
                <a:gd name="connsiteY0" fmla="*/ 1811341 h 1811341"/>
                <a:gd name="connsiteX1" fmla="*/ 134366 w 7863840"/>
                <a:gd name="connsiteY1" fmla="*/ 67 h 1811341"/>
                <a:gd name="connsiteX2" fmla="*/ 881634 w 7863840"/>
                <a:gd name="connsiteY2" fmla="*/ 778577 h 1811341"/>
                <a:gd name="connsiteX3" fmla="*/ 3877056 w 7863840"/>
                <a:gd name="connsiteY3" fmla="*/ 1454725 h 1811341"/>
                <a:gd name="connsiteX4" fmla="*/ 7863840 w 7863840"/>
                <a:gd name="connsiteY4" fmla="*/ 1747333 h 1811341"/>
                <a:gd name="connsiteX5" fmla="*/ 7863840 w 7863840"/>
                <a:gd name="connsiteY5" fmla="*/ 1747333 h 1811341"/>
                <a:gd name="connsiteX0" fmla="*/ 0 w 7863840"/>
                <a:gd name="connsiteY0" fmla="*/ 1811341 h 1811341"/>
                <a:gd name="connsiteX1" fmla="*/ 134366 w 7863840"/>
                <a:gd name="connsiteY1" fmla="*/ 67 h 1811341"/>
                <a:gd name="connsiteX2" fmla="*/ 881634 w 7863840"/>
                <a:gd name="connsiteY2" fmla="*/ 778577 h 1811341"/>
                <a:gd name="connsiteX3" fmla="*/ 3877056 w 7863840"/>
                <a:gd name="connsiteY3" fmla="*/ 1454725 h 1811341"/>
                <a:gd name="connsiteX4" fmla="*/ 7863840 w 7863840"/>
                <a:gd name="connsiteY4" fmla="*/ 1747333 h 1811341"/>
                <a:gd name="connsiteX5" fmla="*/ 7863840 w 7863840"/>
                <a:gd name="connsiteY5" fmla="*/ 1747333 h 1811341"/>
                <a:gd name="connsiteX0" fmla="*/ 0 w 7838440"/>
                <a:gd name="connsiteY0" fmla="*/ 1844463 h 1844463"/>
                <a:gd name="connsiteX1" fmla="*/ 108966 w 7838440"/>
                <a:gd name="connsiteY1" fmla="*/ 26839 h 1844463"/>
                <a:gd name="connsiteX2" fmla="*/ 856234 w 7838440"/>
                <a:gd name="connsiteY2" fmla="*/ 805349 h 1844463"/>
                <a:gd name="connsiteX3" fmla="*/ 3851656 w 7838440"/>
                <a:gd name="connsiteY3" fmla="*/ 1481497 h 1844463"/>
                <a:gd name="connsiteX4" fmla="*/ 7838440 w 7838440"/>
                <a:gd name="connsiteY4" fmla="*/ 1774105 h 1844463"/>
                <a:gd name="connsiteX5" fmla="*/ 7838440 w 7838440"/>
                <a:gd name="connsiteY5" fmla="*/ 1774105 h 1844463"/>
                <a:gd name="connsiteX0" fmla="*/ 0 w 7838440"/>
                <a:gd name="connsiteY0" fmla="*/ 1844463 h 1844463"/>
                <a:gd name="connsiteX1" fmla="*/ 108966 w 7838440"/>
                <a:gd name="connsiteY1" fmla="*/ 26839 h 1844463"/>
                <a:gd name="connsiteX2" fmla="*/ 856234 w 7838440"/>
                <a:gd name="connsiteY2" fmla="*/ 805349 h 1844463"/>
                <a:gd name="connsiteX3" fmla="*/ 3851656 w 7838440"/>
                <a:gd name="connsiteY3" fmla="*/ 1481497 h 1844463"/>
                <a:gd name="connsiteX4" fmla="*/ 7838440 w 7838440"/>
                <a:gd name="connsiteY4" fmla="*/ 1774105 h 1844463"/>
                <a:gd name="connsiteX5" fmla="*/ 7838440 w 7838440"/>
                <a:gd name="connsiteY5" fmla="*/ 1774105 h 1844463"/>
                <a:gd name="connsiteX0" fmla="*/ 0 w 7838440"/>
                <a:gd name="connsiteY0" fmla="*/ 1817640 h 1817640"/>
                <a:gd name="connsiteX1" fmla="*/ 108966 w 7838440"/>
                <a:gd name="connsiteY1" fmla="*/ 16 h 1817640"/>
                <a:gd name="connsiteX2" fmla="*/ 856234 w 7838440"/>
                <a:gd name="connsiteY2" fmla="*/ 778526 h 1817640"/>
                <a:gd name="connsiteX3" fmla="*/ 3851656 w 7838440"/>
                <a:gd name="connsiteY3" fmla="*/ 1454674 h 1817640"/>
                <a:gd name="connsiteX4" fmla="*/ 7838440 w 7838440"/>
                <a:gd name="connsiteY4" fmla="*/ 1747282 h 1817640"/>
                <a:gd name="connsiteX5" fmla="*/ 7838440 w 7838440"/>
                <a:gd name="connsiteY5" fmla="*/ 1747282 h 1817640"/>
                <a:gd name="connsiteX0" fmla="*/ 0 w 7838440"/>
                <a:gd name="connsiteY0" fmla="*/ 1844463 h 1844463"/>
                <a:gd name="connsiteX1" fmla="*/ 108966 w 7838440"/>
                <a:gd name="connsiteY1" fmla="*/ 26839 h 1844463"/>
                <a:gd name="connsiteX2" fmla="*/ 792734 w 7838440"/>
                <a:gd name="connsiteY2" fmla="*/ 805349 h 1844463"/>
                <a:gd name="connsiteX3" fmla="*/ 3851656 w 7838440"/>
                <a:gd name="connsiteY3" fmla="*/ 1481497 h 1844463"/>
                <a:gd name="connsiteX4" fmla="*/ 7838440 w 7838440"/>
                <a:gd name="connsiteY4" fmla="*/ 1774105 h 1844463"/>
                <a:gd name="connsiteX5" fmla="*/ 7838440 w 7838440"/>
                <a:gd name="connsiteY5" fmla="*/ 1774105 h 1844463"/>
                <a:gd name="connsiteX0" fmla="*/ 0 w 7838440"/>
                <a:gd name="connsiteY0" fmla="*/ 1817629 h 1817629"/>
                <a:gd name="connsiteX1" fmla="*/ 108966 w 7838440"/>
                <a:gd name="connsiteY1" fmla="*/ 5 h 1817629"/>
                <a:gd name="connsiteX2" fmla="*/ 792734 w 7838440"/>
                <a:gd name="connsiteY2" fmla="*/ 778515 h 1817629"/>
                <a:gd name="connsiteX3" fmla="*/ 3851656 w 7838440"/>
                <a:gd name="connsiteY3" fmla="*/ 1454663 h 1817629"/>
                <a:gd name="connsiteX4" fmla="*/ 7838440 w 7838440"/>
                <a:gd name="connsiteY4" fmla="*/ 1747271 h 1817629"/>
                <a:gd name="connsiteX5" fmla="*/ 7838440 w 7838440"/>
                <a:gd name="connsiteY5" fmla="*/ 1747271 h 1817629"/>
                <a:gd name="connsiteX0" fmla="*/ 0 w 7838440"/>
                <a:gd name="connsiteY0" fmla="*/ 1844463 h 1844463"/>
                <a:gd name="connsiteX1" fmla="*/ 108966 w 7838440"/>
                <a:gd name="connsiteY1" fmla="*/ 26839 h 1844463"/>
                <a:gd name="connsiteX2" fmla="*/ 799084 w 7838440"/>
                <a:gd name="connsiteY2" fmla="*/ 805349 h 1844463"/>
                <a:gd name="connsiteX3" fmla="*/ 3851656 w 7838440"/>
                <a:gd name="connsiteY3" fmla="*/ 1481497 h 1844463"/>
                <a:gd name="connsiteX4" fmla="*/ 7838440 w 7838440"/>
                <a:gd name="connsiteY4" fmla="*/ 1774105 h 1844463"/>
                <a:gd name="connsiteX5" fmla="*/ 7838440 w 7838440"/>
                <a:gd name="connsiteY5" fmla="*/ 1774105 h 1844463"/>
                <a:gd name="connsiteX0" fmla="*/ 0 w 7838440"/>
                <a:gd name="connsiteY0" fmla="*/ 1818188 h 1818188"/>
                <a:gd name="connsiteX1" fmla="*/ 108966 w 7838440"/>
                <a:gd name="connsiteY1" fmla="*/ 564 h 1818188"/>
                <a:gd name="connsiteX2" fmla="*/ 799084 w 7838440"/>
                <a:gd name="connsiteY2" fmla="*/ 779074 h 1818188"/>
                <a:gd name="connsiteX3" fmla="*/ 3851656 w 7838440"/>
                <a:gd name="connsiteY3" fmla="*/ 1455222 h 1818188"/>
                <a:gd name="connsiteX4" fmla="*/ 7838440 w 7838440"/>
                <a:gd name="connsiteY4" fmla="*/ 1747830 h 1818188"/>
                <a:gd name="connsiteX5" fmla="*/ 7838440 w 7838440"/>
                <a:gd name="connsiteY5" fmla="*/ 1747830 h 18181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838440" h="1818188">
                  <a:moveTo>
                    <a:pt x="0" y="1818188"/>
                  </a:moveTo>
                  <a:cubicBezTo>
                    <a:pt x="41148" y="994974"/>
                    <a:pt x="96435" y="21350"/>
                    <a:pt x="108966" y="564"/>
                  </a:cubicBezTo>
                  <a:cubicBezTo>
                    <a:pt x="121497" y="-20222"/>
                    <a:pt x="174244" y="539806"/>
                    <a:pt x="799084" y="779074"/>
                  </a:cubicBezTo>
                  <a:cubicBezTo>
                    <a:pt x="1423924" y="1018342"/>
                    <a:pt x="2678430" y="1293763"/>
                    <a:pt x="3851656" y="1455222"/>
                  </a:cubicBezTo>
                  <a:cubicBezTo>
                    <a:pt x="5024882" y="1616681"/>
                    <a:pt x="7838440" y="1747830"/>
                    <a:pt x="7838440" y="1747830"/>
                  </a:cubicBezTo>
                  <a:lnTo>
                    <a:pt x="7838440" y="1747830"/>
                  </a:lnTo>
                </a:path>
              </a:pathLst>
            </a:custGeom>
            <a:noFill/>
            <a:ln w="19050">
              <a:solidFill>
                <a:srgbClr val="C00000"/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1123950" y="1968500"/>
              <a:ext cx="5727700" cy="2012950"/>
            </a:xfrm>
            <a:custGeom>
              <a:avLst/>
              <a:gdLst>
                <a:gd name="connsiteX0" fmla="*/ 0 w 5283200"/>
                <a:gd name="connsiteY0" fmla="*/ 0 h 1987550"/>
                <a:gd name="connsiteX1" fmla="*/ 31750 w 5283200"/>
                <a:gd name="connsiteY1" fmla="*/ 552450 h 1987550"/>
                <a:gd name="connsiteX2" fmla="*/ 69850 w 5283200"/>
                <a:gd name="connsiteY2" fmla="*/ 698500 h 1987550"/>
                <a:gd name="connsiteX3" fmla="*/ 215900 w 5283200"/>
                <a:gd name="connsiteY3" fmla="*/ 635000 h 1987550"/>
                <a:gd name="connsiteX4" fmla="*/ 450850 w 5283200"/>
                <a:gd name="connsiteY4" fmla="*/ 882650 h 1987550"/>
                <a:gd name="connsiteX5" fmla="*/ 914400 w 5283200"/>
                <a:gd name="connsiteY5" fmla="*/ 1187450 h 1987550"/>
                <a:gd name="connsiteX6" fmla="*/ 1409700 w 5283200"/>
                <a:gd name="connsiteY6" fmla="*/ 1276350 h 1987550"/>
                <a:gd name="connsiteX7" fmla="*/ 3670300 w 5283200"/>
                <a:gd name="connsiteY7" fmla="*/ 1873250 h 1987550"/>
                <a:gd name="connsiteX8" fmla="*/ 5283200 w 5283200"/>
                <a:gd name="connsiteY8" fmla="*/ 1987550 h 1987550"/>
                <a:gd name="connsiteX9" fmla="*/ 5283200 w 5283200"/>
                <a:gd name="connsiteY9" fmla="*/ 1987550 h 1987550"/>
                <a:gd name="connsiteX0" fmla="*/ 0 w 5283200"/>
                <a:gd name="connsiteY0" fmla="*/ 0 h 1993900"/>
                <a:gd name="connsiteX1" fmla="*/ 31750 w 5283200"/>
                <a:gd name="connsiteY1" fmla="*/ 552450 h 1993900"/>
                <a:gd name="connsiteX2" fmla="*/ 69850 w 5283200"/>
                <a:gd name="connsiteY2" fmla="*/ 698500 h 1993900"/>
                <a:gd name="connsiteX3" fmla="*/ 215900 w 5283200"/>
                <a:gd name="connsiteY3" fmla="*/ 635000 h 1993900"/>
                <a:gd name="connsiteX4" fmla="*/ 450850 w 5283200"/>
                <a:gd name="connsiteY4" fmla="*/ 882650 h 1993900"/>
                <a:gd name="connsiteX5" fmla="*/ 914400 w 5283200"/>
                <a:gd name="connsiteY5" fmla="*/ 1187450 h 1993900"/>
                <a:gd name="connsiteX6" fmla="*/ 1409700 w 5283200"/>
                <a:gd name="connsiteY6" fmla="*/ 1276350 h 1993900"/>
                <a:gd name="connsiteX7" fmla="*/ 3670300 w 5283200"/>
                <a:gd name="connsiteY7" fmla="*/ 1873250 h 1993900"/>
                <a:gd name="connsiteX8" fmla="*/ 5283200 w 5283200"/>
                <a:gd name="connsiteY8" fmla="*/ 1987550 h 1993900"/>
                <a:gd name="connsiteX9" fmla="*/ 5283200 w 5283200"/>
                <a:gd name="connsiteY9" fmla="*/ 1987550 h 1993900"/>
                <a:gd name="connsiteX10" fmla="*/ 5283200 w 5283200"/>
                <a:gd name="connsiteY10" fmla="*/ 1993900 h 1993900"/>
                <a:gd name="connsiteX0" fmla="*/ 0 w 7797800"/>
                <a:gd name="connsiteY0" fmla="*/ 0 h 2133600"/>
                <a:gd name="connsiteX1" fmla="*/ 31750 w 7797800"/>
                <a:gd name="connsiteY1" fmla="*/ 552450 h 2133600"/>
                <a:gd name="connsiteX2" fmla="*/ 69850 w 7797800"/>
                <a:gd name="connsiteY2" fmla="*/ 698500 h 2133600"/>
                <a:gd name="connsiteX3" fmla="*/ 215900 w 7797800"/>
                <a:gd name="connsiteY3" fmla="*/ 635000 h 2133600"/>
                <a:gd name="connsiteX4" fmla="*/ 450850 w 7797800"/>
                <a:gd name="connsiteY4" fmla="*/ 882650 h 2133600"/>
                <a:gd name="connsiteX5" fmla="*/ 914400 w 7797800"/>
                <a:gd name="connsiteY5" fmla="*/ 1187450 h 2133600"/>
                <a:gd name="connsiteX6" fmla="*/ 1409700 w 7797800"/>
                <a:gd name="connsiteY6" fmla="*/ 1276350 h 2133600"/>
                <a:gd name="connsiteX7" fmla="*/ 3670300 w 7797800"/>
                <a:gd name="connsiteY7" fmla="*/ 1873250 h 2133600"/>
                <a:gd name="connsiteX8" fmla="*/ 5283200 w 7797800"/>
                <a:gd name="connsiteY8" fmla="*/ 1987550 h 2133600"/>
                <a:gd name="connsiteX9" fmla="*/ 5283200 w 7797800"/>
                <a:gd name="connsiteY9" fmla="*/ 1987550 h 2133600"/>
                <a:gd name="connsiteX10" fmla="*/ 7797800 w 7797800"/>
                <a:gd name="connsiteY10" fmla="*/ 2133600 h 2133600"/>
                <a:gd name="connsiteX0" fmla="*/ 0 w 7797800"/>
                <a:gd name="connsiteY0" fmla="*/ 0 h 2133600"/>
                <a:gd name="connsiteX1" fmla="*/ 31750 w 7797800"/>
                <a:gd name="connsiteY1" fmla="*/ 552450 h 2133600"/>
                <a:gd name="connsiteX2" fmla="*/ 69850 w 7797800"/>
                <a:gd name="connsiteY2" fmla="*/ 698500 h 2133600"/>
                <a:gd name="connsiteX3" fmla="*/ 215900 w 7797800"/>
                <a:gd name="connsiteY3" fmla="*/ 635000 h 2133600"/>
                <a:gd name="connsiteX4" fmla="*/ 450850 w 7797800"/>
                <a:gd name="connsiteY4" fmla="*/ 882650 h 2133600"/>
                <a:gd name="connsiteX5" fmla="*/ 914400 w 7797800"/>
                <a:gd name="connsiteY5" fmla="*/ 1187450 h 2133600"/>
                <a:gd name="connsiteX6" fmla="*/ 1409700 w 7797800"/>
                <a:gd name="connsiteY6" fmla="*/ 1276350 h 2133600"/>
                <a:gd name="connsiteX7" fmla="*/ 3670300 w 7797800"/>
                <a:gd name="connsiteY7" fmla="*/ 1873250 h 2133600"/>
                <a:gd name="connsiteX8" fmla="*/ 5283200 w 7797800"/>
                <a:gd name="connsiteY8" fmla="*/ 1987550 h 2133600"/>
                <a:gd name="connsiteX9" fmla="*/ 5727700 w 7797800"/>
                <a:gd name="connsiteY9" fmla="*/ 2012950 h 2133600"/>
                <a:gd name="connsiteX10" fmla="*/ 7797800 w 7797800"/>
                <a:gd name="connsiteY10" fmla="*/ 2133600 h 2133600"/>
                <a:gd name="connsiteX0" fmla="*/ 0 w 5727700"/>
                <a:gd name="connsiteY0" fmla="*/ 0 h 2012950"/>
                <a:gd name="connsiteX1" fmla="*/ 31750 w 5727700"/>
                <a:gd name="connsiteY1" fmla="*/ 552450 h 2012950"/>
                <a:gd name="connsiteX2" fmla="*/ 69850 w 5727700"/>
                <a:gd name="connsiteY2" fmla="*/ 698500 h 2012950"/>
                <a:gd name="connsiteX3" fmla="*/ 215900 w 5727700"/>
                <a:gd name="connsiteY3" fmla="*/ 635000 h 2012950"/>
                <a:gd name="connsiteX4" fmla="*/ 450850 w 5727700"/>
                <a:gd name="connsiteY4" fmla="*/ 882650 h 2012950"/>
                <a:gd name="connsiteX5" fmla="*/ 914400 w 5727700"/>
                <a:gd name="connsiteY5" fmla="*/ 1187450 h 2012950"/>
                <a:gd name="connsiteX6" fmla="*/ 1409700 w 5727700"/>
                <a:gd name="connsiteY6" fmla="*/ 1276350 h 2012950"/>
                <a:gd name="connsiteX7" fmla="*/ 3670300 w 5727700"/>
                <a:gd name="connsiteY7" fmla="*/ 1873250 h 2012950"/>
                <a:gd name="connsiteX8" fmla="*/ 5283200 w 5727700"/>
                <a:gd name="connsiteY8" fmla="*/ 1987550 h 2012950"/>
                <a:gd name="connsiteX9" fmla="*/ 5727700 w 5727700"/>
                <a:gd name="connsiteY9" fmla="*/ 2012950 h 201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727700" h="2012950">
                  <a:moveTo>
                    <a:pt x="0" y="0"/>
                  </a:moveTo>
                  <a:lnTo>
                    <a:pt x="31750" y="552450"/>
                  </a:lnTo>
                  <a:lnTo>
                    <a:pt x="69850" y="698500"/>
                  </a:lnTo>
                  <a:lnTo>
                    <a:pt x="215900" y="635000"/>
                  </a:lnTo>
                  <a:lnTo>
                    <a:pt x="450850" y="882650"/>
                  </a:lnTo>
                  <a:lnTo>
                    <a:pt x="914400" y="1187450"/>
                  </a:lnTo>
                  <a:lnTo>
                    <a:pt x="1409700" y="1276350"/>
                  </a:lnTo>
                  <a:lnTo>
                    <a:pt x="3670300" y="1873250"/>
                  </a:lnTo>
                  <a:lnTo>
                    <a:pt x="5283200" y="1987550"/>
                  </a:lnTo>
                  <a:cubicBezTo>
                    <a:pt x="5626100" y="2010833"/>
                    <a:pt x="5579533" y="2004483"/>
                    <a:pt x="5727700" y="2012950"/>
                  </a:cubicBezTo>
                </a:path>
              </a:pathLst>
            </a:custGeom>
            <a:noFill/>
            <a:ln w="19050"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/>
            <p:cNvSpPr/>
            <p:nvPr/>
          </p:nvSpPr>
          <p:spPr>
            <a:xfrm rot="2700000">
              <a:off x="1093017" y="1932409"/>
              <a:ext cx="90000" cy="90000"/>
            </a:xfrm>
            <a:prstGeom prst="rect">
              <a:avLst/>
            </a:prstGeom>
            <a:solidFill>
              <a:schemeClr val="accent1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ectangle 15"/>
            <p:cNvSpPr/>
            <p:nvPr/>
          </p:nvSpPr>
          <p:spPr>
            <a:xfrm rot="2700000">
              <a:off x="1100638" y="2488108"/>
              <a:ext cx="90000" cy="90000"/>
            </a:xfrm>
            <a:prstGeom prst="rect">
              <a:avLst/>
            </a:prstGeom>
            <a:solidFill>
              <a:schemeClr val="accent1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16"/>
            <p:cNvSpPr/>
            <p:nvPr/>
          </p:nvSpPr>
          <p:spPr>
            <a:xfrm rot="2700000">
              <a:off x="1166914" y="2633896"/>
              <a:ext cx="90000" cy="90000"/>
            </a:xfrm>
            <a:prstGeom prst="rect">
              <a:avLst/>
            </a:prstGeom>
            <a:solidFill>
              <a:schemeClr val="accent1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Rectangle 17"/>
            <p:cNvSpPr/>
            <p:nvPr/>
          </p:nvSpPr>
          <p:spPr>
            <a:xfrm rot="2700000">
              <a:off x="1294194" y="2570256"/>
              <a:ext cx="90000" cy="90000"/>
            </a:xfrm>
            <a:prstGeom prst="rect">
              <a:avLst/>
            </a:prstGeom>
            <a:solidFill>
              <a:schemeClr val="accent1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Rectangle 18"/>
            <p:cNvSpPr/>
            <p:nvPr/>
          </p:nvSpPr>
          <p:spPr>
            <a:xfrm rot="2700000">
              <a:off x="1522794" y="2821717"/>
              <a:ext cx="90000" cy="90000"/>
            </a:xfrm>
            <a:prstGeom prst="rect">
              <a:avLst/>
            </a:prstGeom>
            <a:solidFill>
              <a:schemeClr val="accent1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Rectangle 19"/>
            <p:cNvSpPr/>
            <p:nvPr/>
          </p:nvSpPr>
          <p:spPr>
            <a:xfrm rot="2700000">
              <a:off x="1972373" y="3053940"/>
              <a:ext cx="90000" cy="90000"/>
            </a:xfrm>
            <a:prstGeom prst="rect">
              <a:avLst/>
            </a:prstGeom>
            <a:solidFill>
              <a:schemeClr val="accent1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Rectangle 20"/>
            <p:cNvSpPr/>
            <p:nvPr/>
          </p:nvSpPr>
          <p:spPr>
            <a:xfrm rot="2700000">
              <a:off x="2468965" y="3188840"/>
              <a:ext cx="90000" cy="90000"/>
            </a:xfrm>
            <a:prstGeom prst="rect">
              <a:avLst/>
            </a:prstGeom>
            <a:solidFill>
              <a:schemeClr val="accent1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Rectangle 21"/>
            <p:cNvSpPr/>
            <p:nvPr/>
          </p:nvSpPr>
          <p:spPr>
            <a:xfrm rot="2700000">
              <a:off x="4724485" y="3783509"/>
              <a:ext cx="90000" cy="90000"/>
            </a:xfrm>
            <a:prstGeom prst="rect">
              <a:avLst/>
            </a:prstGeom>
            <a:solidFill>
              <a:schemeClr val="accent1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Rectangle 22"/>
            <p:cNvSpPr/>
            <p:nvPr/>
          </p:nvSpPr>
          <p:spPr>
            <a:xfrm rot="2700000">
              <a:off x="6804745" y="3936918"/>
              <a:ext cx="90000" cy="90000"/>
            </a:xfrm>
            <a:prstGeom prst="rect">
              <a:avLst/>
            </a:prstGeom>
            <a:solidFill>
              <a:schemeClr val="accent1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19456" y="2141479"/>
              <a:ext cx="79220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50" dirty="0" smtClean="0"/>
                <a:t>0.40 IU/ml</a:t>
              </a:r>
              <a:endParaRPr lang="en-GB" sz="105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19456" y="2630683"/>
              <a:ext cx="79220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50" dirty="0" smtClean="0"/>
                <a:t>0.30 IU/ml</a:t>
              </a:r>
              <a:endParaRPr lang="en-GB" sz="1050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19456" y="3119887"/>
              <a:ext cx="79220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50" dirty="0" smtClean="0"/>
                <a:t>0.20 IU/ml</a:t>
              </a:r>
              <a:endParaRPr lang="en-GB" sz="1050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19456" y="3609091"/>
              <a:ext cx="79220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50" dirty="0" smtClean="0"/>
                <a:t>0.10 IU/ml</a:t>
              </a:r>
              <a:endParaRPr lang="en-GB" sz="1050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19456" y="4098295"/>
              <a:ext cx="79220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50" dirty="0" smtClean="0"/>
                <a:t>0.00 IU/ml</a:t>
              </a:r>
              <a:endParaRPr lang="en-GB" sz="1050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05030" y="4587499"/>
              <a:ext cx="806631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50" dirty="0" smtClean="0"/>
                <a:t>-0.10 IU/ml</a:t>
              </a:r>
              <a:endParaRPr lang="en-GB" sz="1050" dirty="0"/>
            </a:p>
          </p:txBody>
        </p:sp>
        <p:cxnSp>
          <p:nvCxnSpPr>
            <p:cNvPr id="32" name="Straight Connector 31"/>
            <p:cNvCxnSpPr/>
            <p:nvPr/>
          </p:nvCxnSpPr>
          <p:spPr>
            <a:xfrm flipH="1">
              <a:off x="960053" y="1773936"/>
              <a:ext cx="108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flipH="1">
              <a:off x="950158" y="2271617"/>
              <a:ext cx="108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H="1">
              <a:off x="945447" y="2771859"/>
              <a:ext cx="108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H="1">
              <a:off x="952704" y="3252972"/>
              <a:ext cx="108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H="1">
              <a:off x="957096" y="3736366"/>
              <a:ext cx="108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H="1">
              <a:off x="952704" y="4224523"/>
              <a:ext cx="108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H="1">
              <a:off x="964251" y="4720807"/>
              <a:ext cx="108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Box 40"/>
            <p:cNvSpPr txBox="1"/>
            <p:nvPr/>
          </p:nvSpPr>
          <p:spPr>
            <a:xfrm>
              <a:off x="930823" y="4788334"/>
              <a:ext cx="253596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50" dirty="0" smtClean="0"/>
                <a:t>0</a:t>
              </a:r>
              <a:endParaRPr lang="en-GB" sz="1050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2354325" y="4812977"/>
              <a:ext cx="322524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50" dirty="0" smtClean="0"/>
                <a:t>12</a:t>
              </a:r>
              <a:endParaRPr lang="en-GB" sz="1050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3802716" y="4812977"/>
              <a:ext cx="322524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50" dirty="0" smtClean="0"/>
                <a:t>24</a:t>
              </a:r>
              <a:endParaRPr lang="en-GB" sz="1050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5251107" y="4812977"/>
              <a:ext cx="322524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50" dirty="0" smtClean="0"/>
                <a:t>36</a:t>
              </a:r>
              <a:endParaRPr lang="en-GB" sz="1050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699497" y="4812977"/>
              <a:ext cx="322524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50" dirty="0" smtClean="0"/>
                <a:t>48</a:t>
              </a:r>
              <a:endParaRPr lang="en-GB" sz="1050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8147887" y="4812977"/>
              <a:ext cx="322524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50" dirty="0" smtClean="0"/>
                <a:t>60</a:t>
              </a:r>
              <a:endParaRPr lang="en-GB" sz="1050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6228715" y="4043124"/>
              <a:ext cx="425116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50" dirty="0" smtClean="0"/>
                <a:t>0.05</a:t>
              </a:r>
              <a:endParaRPr lang="en-GB" sz="1050" dirty="0"/>
            </a:p>
          </p:txBody>
        </p:sp>
        <p:sp>
          <p:nvSpPr>
            <p:cNvPr id="48" name="TextBox 47"/>
            <p:cNvSpPr txBox="1"/>
            <p:nvPr/>
          </p:nvSpPr>
          <p:spPr>
            <a:xfrm rot="16200000">
              <a:off x="-959905" y="3031998"/>
              <a:ext cx="2230098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50" b="1" dirty="0" smtClean="0"/>
                <a:t>Plasma Factor Concentration (IU/ml)</a:t>
              </a:r>
              <a:endParaRPr lang="en-GB" sz="1050" b="1" dirty="0"/>
            </a:p>
          </p:txBody>
        </p:sp>
        <p:cxnSp>
          <p:nvCxnSpPr>
            <p:cNvPr id="49" name="Straight Connector 48"/>
            <p:cNvCxnSpPr/>
            <p:nvPr/>
          </p:nvCxnSpPr>
          <p:spPr>
            <a:xfrm rot="5400000" flipH="1">
              <a:off x="1005547" y="4774861"/>
              <a:ext cx="108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5400000" flipH="1">
              <a:off x="2462783" y="4774861"/>
              <a:ext cx="108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5400000" flipH="1">
              <a:off x="3910875" y="4774861"/>
              <a:ext cx="108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 flipH="1">
              <a:off x="5358967" y="4774861"/>
              <a:ext cx="108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 flipH="1">
              <a:off x="6807059" y="4774861"/>
              <a:ext cx="108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5400000" flipH="1">
              <a:off x="8255149" y="4774861"/>
              <a:ext cx="108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TextBox 54"/>
            <p:cNvSpPr txBox="1"/>
            <p:nvPr/>
          </p:nvSpPr>
          <p:spPr>
            <a:xfrm>
              <a:off x="7372063" y="4834626"/>
              <a:ext cx="696024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50" b="1" dirty="0" smtClean="0"/>
                <a:t>Time (hr)</a:t>
              </a:r>
              <a:endParaRPr lang="en-GB" sz="105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752273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4078497" y="1407839"/>
            <a:ext cx="1281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 1 – 2 s</a:t>
            </a:r>
            <a:endParaRPr lang="en-US" sz="2400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5778955"/>
              </p:ext>
            </p:extLst>
          </p:nvPr>
        </p:nvGraphicFramePr>
        <p:xfrm>
          <a:off x="4078497" y="1917737"/>
          <a:ext cx="1281499" cy="2453736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281499"/>
              </a:tblGrid>
              <a:tr h="310707"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23.0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706152"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  <a:p>
                      <a:pPr algn="ctr"/>
                      <a:r>
                        <a:rPr lang="en-GB" sz="1400" b="0" dirty="0" smtClean="0">
                          <a:solidFill>
                            <a:schemeClr val="tx1"/>
                          </a:solidFill>
                        </a:rPr>
                        <a:t>(34.25–49.75)</a:t>
                      </a:r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706152"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72.25</a:t>
                      </a:r>
                    </a:p>
                    <a:p>
                      <a:pPr algn="ctr"/>
                      <a:r>
                        <a:rPr lang="en-GB" sz="1400" b="0" dirty="0" smtClean="0">
                          <a:solidFill>
                            <a:schemeClr val="tx1"/>
                          </a:solidFill>
                        </a:rPr>
                        <a:t>(56–88.25)</a:t>
                      </a:r>
                    </a:p>
                  </a:txBody>
                  <a:tcPr anchor="ctr"/>
                </a:tc>
              </a:tr>
              <a:tr h="706152"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95.25</a:t>
                      </a:r>
                    </a:p>
                    <a:p>
                      <a:pPr algn="ctr"/>
                      <a:r>
                        <a:rPr lang="en-GB" sz="1400" b="0" dirty="0" smtClean="0">
                          <a:solidFill>
                            <a:schemeClr val="tx1"/>
                          </a:solidFill>
                        </a:rPr>
                        <a:t>(71.25–119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4024134" y="1310168"/>
            <a:ext cx="1646923" cy="363582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Potential clinical use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698212" y="1407840"/>
            <a:ext cx="5692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 1</a:t>
            </a:r>
            <a:endParaRPr lang="en-US" sz="2400" dirty="0"/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7468751"/>
              </p:ext>
            </p:extLst>
          </p:nvPr>
        </p:nvGraphicFramePr>
        <p:xfrm>
          <a:off x="363639" y="1917737"/>
          <a:ext cx="3398984" cy="2453736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124363"/>
                <a:gridCol w="1274621"/>
              </a:tblGrid>
              <a:tr h="310707">
                <a:tc>
                  <a:txBody>
                    <a:bodyPr/>
                    <a:lstStyle/>
                    <a:p>
                      <a:r>
                        <a:rPr lang="en-GB" sz="1600" b="0" dirty="0" smtClean="0"/>
                        <a:t>Terminal Half</a:t>
                      </a:r>
                      <a:r>
                        <a:rPr lang="en-GB" sz="1600" b="0" baseline="0" dirty="0" smtClean="0"/>
                        <a:t>-life (hr)</a:t>
                      </a:r>
                      <a:endParaRPr lang="en-GB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/>
                        <a:t>20.5</a:t>
                      </a:r>
                      <a:endParaRPr lang="en-GB" sz="1600" b="0" dirty="0"/>
                    </a:p>
                  </a:txBody>
                  <a:tcPr anchor="ctr"/>
                </a:tc>
              </a:tr>
              <a:tr h="706152"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/>
                        <a:t>Time</a:t>
                      </a:r>
                      <a:r>
                        <a:rPr lang="en-GB" sz="1600" b="0" baseline="0" dirty="0" smtClean="0"/>
                        <a:t> to 0.05 IU/ml (95% CI)</a:t>
                      </a:r>
                      <a:endParaRPr lang="en-GB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/>
                        <a:t>46.5</a:t>
                      </a:r>
                    </a:p>
                    <a:p>
                      <a:pPr algn="ctr"/>
                      <a:r>
                        <a:rPr lang="en-GB" sz="1400" b="0" dirty="0" smtClean="0"/>
                        <a:t>(41.5–51.5)</a:t>
                      </a:r>
                      <a:endParaRPr lang="en-GB" sz="1400" b="0" dirty="0"/>
                    </a:p>
                  </a:txBody>
                  <a:tcPr anchor="ctr"/>
                </a:tc>
              </a:tr>
              <a:tr h="706152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dirty="0" smtClean="0"/>
                        <a:t>Time</a:t>
                      </a:r>
                      <a:r>
                        <a:rPr lang="en-GB" sz="1600" b="0" baseline="0" dirty="0" smtClean="0"/>
                        <a:t> to 0.02 IU/ml</a:t>
                      </a:r>
                      <a:endParaRPr lang="en-GB" sz="1600" b="0" dirty="0" smtClean="0"/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baseline="0" dirty="0" smtClean="0"/>
                        <a:t>(95% CI)</a:t>
                      </a:r>
                      <a:endParaRPr lang="en-GB" sz="16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/>
                        <a:t>73.75</a:t>
                      </a:r>
                    </a:p>
                    <a:p>
                      <a:pPr algn="ctr"/>
                      <a:r>
                        <a:rPr lang="en-GB" sz="1400" b="0" dirty="0" smtClean="0"/>
                        <a:t>(64.25–83.25)</a:t>
                      </a:r>
                    </a:p>
                  </a:txBody>
                  <a:tcPr anchor="ctr"/>
                </a:tc>
              </a:tr>
              <a:tr h="706152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dirty="0" smtClean="0"/>
                        <a:t>Time</a:t>
                      </a:r>
                      <a:r>
                        <a:rPr lang="en-GB" sz="1600" b="0" baseline="0" dirty="0" smtClean="0"/>
                        <a:t> to 0.01 IU/ml</a:t>
                      </a:r>
                      <a:endParaRPr lang="en-GB" sz="1600" b="0" dirty="0" smtClean="0"/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baseline="0" dirty="0" smtClean="0"/>
                        <a:t>(95% CI)</a:t>
                      </a:r>
                      <a:endParaRPr lang="en-GB" sz="16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/>
                        <a:t>94.5</a:t>
                      </a:r>
                    </a:p>
                    <a:p>
                      <a:pPr algn="ctr"/>
                      <a:r>
                        <a:rPr lang="en-GB" sz="1400" b="0" dirty="0" smtClean="0"/>
                        <a:t>(81.25–107.5)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9228118"/>
              </p:ext>
            </p:extLst>
          </p:nvPr>
        </p:nvGraphicFramePr>
        <p:xfrm>
          <a:off x="4078497" y="1917737"/>
          <a:ext cx="1464211" cy="2453736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464211"/>
              </a:tblGrid>
              <a:tr h="310707"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26.0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706152"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  <a:p>
                      <a:pPr algn="ctr"/>
                      <a:r>
                        <a:rPr lang="en-GB" sz="1400" b="0" dirty="0" smtClean="0">
                          <a:solidFill>
                            <a:schemeClr val="tx1"/>
                          </a:solidFill>
                        </a:rPr>
                        <a:t>(30–39.75)</a:t>
                      </a:r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706152"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68.75</a:t>
                      </a:r>
                    </a:p>
                    <a:p>
                      <a:pPr algn="ctr"/>
                      <a:r>
                        <a:rPr lang="en-GB" sz="1400" b="0" dirty="0" smtClean="0">
                          <a:solidFill>
                            <a:schemeClr val="tx1"/>
                          </a:solidFill>
                        </a:rPr>
                        <a:t>(58.25–79.5)</a:t>
                      </a:r>
                    </a:p>
                  </a:txBody>
                  <a:tcPr anchor="ctr"/>
                </a:tc>
              </a:tr>
              <a:tr h="706152"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  <a:p>
                      <a:pPr algn="ctr"/>
                      <a:r>
                        <a:rPr lang="en-GB" sz="1400" b="0" dirty="0" smtClean="0">
                          <a:solidFill>
                            <a:schemeClr val="tx1"/>
                          </a:solidFill>
                        </a:rPr>
                        <a:t>(75.75–114.25)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4078497" y="1450636"/>
            <a:ext cx="14329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P 2</a:t>
            </a:r>
            <a:endParaRPr lang="en-US" sz="2400" dirty="0"/>
          </a:p>
        </p:txBody>
      </p:sp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5978328"/>
              </p:ext>
            </p:extLst>
          </p:nvPr>
        </p:nvGraphicFramePr>
        <p:xfrm>
          <a:off x="7651840" y="1910259"/>
          <a:ext cx="1281499" cy="2453736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281499"/>
              </a:tblGrid>
              <a:tr h="310707"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25.5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706152"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34.75</a:t>
                      </a:r>
                    </a:p>
                    <a:p>
                      <a:pPr algn="ctr"/>
                      <a:r>
                        <a:rPr lang="en-GB" sz="1400" b="0" dirty="0" smtClean="0">
                          <a:solidFill>
                            <a:schemeClr val="tx1"/>
                          </a:solidFill>
                        </a:rPr>
                        <a:t>(26.75–42.5)</a:t>
                      </a:r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706152"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  <a:p>
                      <a:pPr algn="ctr"/>
                      <a:r>
                        <a:rPr lang="en-GB" sz="1400" b="0" dirty="0" smtClean="0">
                          <a:solidFill>
                            <a:schemeClr val="tx1"/>
                          </a:solidFill>
                        </a:rPr>
                        <a:t>(51.75–84.5)</a:t>
                      </a:r>
                    </a:p>
                  </a:txBody>
                  <a:tcPr anchor="ctr"/>
                </a:tc>
              </a:tr>
              <a:tr h="706152"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93.75</a:t>
                      </a:r>
                    </a:p>
                    <a:p>
                      <a:pPr algn="ctr"/>
                      <a:r>
                        <a:rPr lang="en-GB" sz="1400" b="0" dirty="0" smtClean="0">
                          <a:solidFill>
                            <a:schemeClr val="tx1"/>
                          </a:solidFill>
                        </a:rPr>
                        <a:t>(65.5–122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7651839" y="1400539"/>
            <a:ext cx="1281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P 2 – 2 s</a:t>
            </a:r>
            <a:endParaRPr lang="en-US" sz="2400" dirty="0"/>
          </a:p>
        </p:txBody>
      </p:sp>
      <p:sp>
        <p:nvSpPr>
          <p:cNvPr id="25" name="Rectangle 24"/>
          <p:cNvSpPr/>
          <p:nvPr/>
        </p:nvSpPr>
        <p:spPr>
          <a:xfrm>
            <a:off x="7458590" y="1450636"/>
            <a:ext cx="1646923" cy="363582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5281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3.86679E-6 L 0.19601 -3.86679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92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4.60376E-6 L 0.19601 4.60376E-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9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2" grpId="0"/>
      <p:bldP spid="2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85114"/>
            <a:ext cx="8229600" cy="3394472"/>
          </a:xfrm>
        </p:spPr>
        <p:txBody>
          <a:bodyPr/>
          <a:lstStyle/>
          <a:p>
            <a:pPr>
              <a:lnSpc>
                <a:spcPct val="140000"/>
              </a:lnSpc>
            </a:pPr>
            <a:r>
              <a:rPr lang="en-US" sz="2800" dirty="0" smtClean="0"/>
              <a:t>The WAPPS network is welcoming research projects</a:t>
            </a:r>
          </a:p>
          <a:p>
            <a:pPr>
              <a:lnSpc>
                <a:spcPct val="140000"/>
              </a:lnSpc>
            </a:pPr>
            <a:r>
              <a:rPr lang="en-US" sz="2800" dirty="0" smtClean="0"/>
              <a:t>We are collecting info on laboratory tests, and we plan to explore their impact on PK/PPK</a:t>
            </a:r>
          </a:p>
          <a:p>
            <a:pPr>
              <a:lnSpc>
                <a:spcPct val="140000"/>
              </a:lnSpc>
            </a:pPr>
            <a:r>
              <a:rPr lang="en-US" sz="2800" dirty="0" smtClean="0"/>
              <a:t>We foresee need for standardization in the field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481124" y="205978"/>
            <a:ext cx="5021508" cy="75582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Does this matter to F8/9 SSC?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74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245" y="4094318"/>
            <a:ext cx="3674315" cy="726363"/>
          </a:xfrm>
        </p:spPr>
        <p:txBody>
          <a:bodyPr/>
          <a:lstStyle/>
          <a:p>
            <a:r>
              <a:rPr lang="en-US" dirty="0" smtClean="0"/>
              <a:t>Thank you !!!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" y="1200151"/>
            <a:ext cx="4525963" cy="3394472"/>
          </a:xfr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3406641" y="1683434"/>
            <a:ext cx="5556738" cy="25498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Join the WAPPS network at:</a:t>
            </a:r>
          </a:p>
          <a:p>
            <a:r>
              <a:rPr lang="en-US" dirty="0" smtClean="0">
                <a:hlinkClick r:id="rId3"/>
              </a:rPr>
              <a:t>www.wapps-hemo.org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Download these slides at:</a:t>
            </a:r>
          </a:p>
          <a:p>
            <a:r>
              <a:rPr lang="en-US" dirty="0" smtClean="0">
                <a:hlinkClick r:id="rId4"/>
              </a:rPr>
              <a:t>Hemophilia.mcmaster.ca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6159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0186113"/>
              </p:ext>
            </p:extLst>
          </p:nvPr>
        </p:nvGraphicFramePr>
        <p:xfrm>
          <a:off x="457200" y="1323458"/>
          <a:ext cx="8229600" cy="34732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187"/>
                <a:gridCol w="5493413"/>
              </a:tblGrid>
              <a:tr h="370840">
                <a:tc>
                  <a:txBody>
                    <a:bodyPr/>
                    <a:lstStyle/>
                    <a:p>
                      <a:pPr lvl="0" defTabSz="914400"/>
                      <a:r>
                        <a:rPr sz="1600" b="1" dirty="0">
                          <a:solidFill>
                            <a:schemeClr val="tx1"/>
                          </a:solidFill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Shareholder</a:t>
                      </a:r>
                    </a:p>
                  </a:txBody>
                  <a:tcPr marL="45726" marR="45726" marT="45726" marB="45726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 defTabSz="914400"/>
                      <a:r>
                        <a:rPr sz="1600" b="1" dirty="0" smtClean="0">
                          <a:solidFill>
                            <a:schemeClr val="tx1"/>
                          </a:solidFill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No</a:t>
                      </a:r>
                      <a:r>
                        <a:rPr lang="en-CA" sz="1600" b="1" dirty="0" smtClean="0">
                          <a:solidFill>
                            <a:schemeClr val="tx1"/>
                          </a:solidFill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ne</a:t>
                      </a:r>
                      <a:endParaRPr sz="1600" b="1" dirty="0">
                        <a:solidFill>
                          <a:schemeClr val="tx1"/>
                        </a:solidFill>
                        <a:uFill>
                          <a:solidFill/>
                        </a:u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6" marR="45726" marT="45726" marB="45726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 defTabSz="914400"/>
                      <a:r>
                        <a:rPr sz="1600" b="1" dirty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Grant / Research Support</a:t>
                      </a:r>
                    </a:p>
                  </a:txBody>
                  <a:tcPr marL="45726" marR="45726" marT="45726" marB="45726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 defTabSz="914400"/>
                      <a:r>
                        <a:rPr lang="en-CA" sz="1600" b="1" dirty="0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Funds</a:t>
                      </a:r>
                      <a:r>
                        <a:rPr lang="en-CA" sz="1600" b="1" baseline="0" dirty="0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 managed via Institution</a:t>
                      </a:r>
                    </a:p>
                    <a:p>
                      <a:pPr lvl="0" algn="ctr" defTabSz="914400"/>
                      <a:r>
                        <a:rPr lang="en-CA" sz="1600" b="0" i="1" baseline="0" dirty="0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(Bayer, Baxter, </a:t>
                      </a:r>
                      <a:r>
                        <a:rPr sz="1600" b="0" i="1" dirty="0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BioGen</a:t>
                      </a:r>
                      <a:r>
                        <a:rPr sz="1600" b="0" i="1" dirty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, </a:t>
                      </a:r>
                      <a:r>
                        <a:rPr sz="1600" b="0" i="1" dirty="0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NovoNordisk</a:t>
                      </a:r>
                      <a:r>
                        <a:rPr lang="en-CA" sz="1600" b="0" i="1" dirty="0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, </a:t>
                      </a:r>
                      <a:r>
                        <a:rPr lang="en-CA" sz="1600" b="0" i="1" dirty="0" err="1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Octapharma</a:t>
                      </a:r>
                      <a:r>
                        <a:rPr lang="en-CA" sz="1600" b="0" i="1" dirty="0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)</a:t>
                      </a:r>
                      <a:endParaRPr sz="1600" b="0" i="1" dirty="0">
                        <a:uFill>
                          <a:solidFill/>
                        </a:u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6" marR="45726" marT="45726" marB="45726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 defTabSz="914400"/>
                      <a:r>
                        <a:rPr sz="1600" b="1" dirty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Consultant</a:t>
                      </a:r>
                    </a:p>
                  </a:txBody>
                  <a:tcPr marL="45726" marR="45726" marT="45726" marB="45726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 defTabSz="914400"/>
                      <a:r>
                        <a:rPr lang="en-CA" sz="1600" b="1" dirty="0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Funds managed via Institution</a:t>
                      </a:r>
                    </a:p>
                    <a:p>
                      <a:pPr lvl="0" algn="ctr" defTabSz="914400"/>
                      <a:r>
                        <a:rPr lang="en-CA" sz="1600" b="0" i="1" dirty="0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(Pfizer, Bayer, </a:t>
                      </a:r>
                      <a:r>
                        <a:rPr lang="en-CA" sz="1600" b="0" i="1" dirty="0" err="1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Biogen</a:t>
                      </a:r>
                      <a:r>
                        <a:rPr lang="en-CA" sz="1600" b="0" i="1" dirty="0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)</a:t>
                      </a:r>
                      <a:endParaRPr sz="1600" b="0" i="1" dirty="0">
                        <a:uFill>
                          <a:solidFill/>
                        </a:u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6" marR="45726" marT="45726" marB="45726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 defTabSz="914400"/>
                      <a:r>
                        <a:rPr sz="1600" b="1" dirty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Employee</a:t>
                      </a:r>
                    </a:p>
                  </a:txBody>
                  <a:tcPr marL="45726" marR="45726" marT="45726" marB="45726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 defTabSz="914400"/>
                      <a:r>
                        <a:rPr lang="en-CA" sz="1600" b="1" dirty="0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McMaster University</a:t>
                      </a:r>
                      <a:endParaRPr sz="1600" b="1" dirty="0">
                        <a:uFill>
                          <a:solidFill/>
                        </a:u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6" marR="45726" marT="45726" marB="45726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 defTabSz="914400"/>
                      <a:r>
                        <a:rPr sz="1600" b="1" dirty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Paid Instructor</a:t>
                      </a:r>
                    </a:p>
                  </a:txBody>
                  <a:tcPr marL="45726" marR="45726" marT="45726" marB="45726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 defTabSz="914400"/>
                      <a:r>
                        <a:rPr lang="en-CA" sz="1600" b="1" dirty="0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None</a:t>
                      </a:r>
                      <a:endParaRPr sz="1600" b="1" dirty="0">
                        <a:uFill>
                          <a:solidFill/>
                        </a:u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6" marR="45726" marT="45726" marB="45726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 defTabSz="914400"/>
                      <a:r>
                        <a:rPr sz="1600" b="1" dirty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Speaker bureau</a:t>
                      </a:r>
                    </a:p>
                  </a:txBody>
                  <a:tcPr marL="45726" marR="45726" marT="45726" marB="45726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 defTabSz="914400"/>
                      <a:r>
                        <a:rPr lang="en-CA" sz="1600" b="1" dirty="0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None</a:t>
                      </a:r>
                      <a:endParaRPr sz="1600" b="1" dirty="0">
                        <a:uFill>
                          <a:solidFill/>
                        </a:u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6" marR="45726" marT="45726" marB="45726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31613">
                <a:tc>
                  <a:txBody>
                    <a:bodyPr/>
                    <a:lstStyle/>
                    <a:p>
                      <a:pPr lvl="0" defTabSz="914400"/>
                      <a:r>
                        <a:rPr sz="1600" b="1" dirty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Other</a:t>
                      </a:r>
                    </a:p>
                  </a:txBody>
                  <a:tcPr marL="45726" marR="45726" marT="45726" marB="45726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 defTabSz="914400"/>
                      <a:r>
                        <a:rPr lang="en-CA" sz="1600" b="1" dirty="0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PI of the WAPPS project</a:t>
                      </a:r>
                    </a:p>
                    <a:p>
                      <a:pPr lvl="0" algn="ctr" defTabSz="914400"/>
                      <a:r>
                        <a:rPr lang="en-CA" sz="1600" b="1" dirty="0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Chair of the </a:t>
                      </a:r>
                      <a:r>
                        <a:rPr lang="en-CA" sz="1600" b="1" dirty="0" err="1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Data&amp;Demographics</a:t>
                      </a:r>
                      <a:r>
                        <a:rPr lang="en-CA" sz="1600" b="1" baseline="0" dirty="0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 Committee WFH,</a:t>
                      </a:r>
                    </a:p>
                    <a:p>
                      <a:pPr lvl="0" algn="ctr" defTabSz="914400"/>
                      <a:r>
                        <a:rPr lang="en-CA" sz="1600" b="1" baseline="0" dirty="0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CFGD RG Cochrane Collaboration Editor</a:t>
                      </a:r>
                      <a:endParaRPr sz="1600" b="1" dirty="0">
                        <a:uFill>
                          <a:solidFill/>
                        </a:u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6" marR="45726" marT="45726" marB="45726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Disclosures for A. Iorio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528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population approach to hemophilia pharmacokinetics. WAPPS: a web-service for </a:t>
            </a:r>
            <a:r>
              <a:rPr lang="en-US" dirty="0" err="1" smtClean="0"/>
              <a:t>bayesian</a:t>
            </a:r>
            <a:r>
              <a:rPr lang="en-US" dirty="0" smtClean="0"/>
              <a:t> post hoc estimation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Alfonso Iorio</a:t>
            </a:r>
          </a:p>
          <a:p>
            <a:r>
              <a:rPr lang="en-US" dirty="0" smtClean="0"/>
              <a:t>Abstract Symposium AS 122</a:t>
            </a:r>
            <a:endParaRPr lang="en-US" dirty="0"/>
          </a:p>
          <a:p>
            <a:r>
              <a:rPr lang="en-US" dirty="0" smtClean="0"/>
              <a:t>Wednesday </a:t>
            </a:r>
            <a:r>
              <a:rPr lang="en-US" dirty="0"/>
              <a:t>June </a:t>
            </a:r>
            <a:r>
              <a:rPr lang="en-US" dirty="0" smtClean="0"/>
              <a:t>24 </a:t>
            </a:r>
            <a:r>
              <a:rPr lang="en-US" dirty="0"/>
              <a:t>2015, </a:t>
            </a:r>
            <a:r>
              <a:rPr lang="en-US" dirty="0" smtClean="0"/>
              <a:t>16:55 </a:t>
            </a:r>
            <a:r>
              <a:rPr lang="en-US" dirty="0"/>
              <a:t>Room </a:t>
            </a:r>
            <a:r>
              <a:rPr lang="en-US" dirty="0" smtClean="0"/>
              <a:t>701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435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98066" y="4538757"/>
            <a:ext cx="1852248" cy="507756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0" smtClean="0">
                <a:solidFill>
                  <a:srgbClr val="000000"/>
                </a:solidFill>
              </a:rPr>
              <a:t>Single patient report</a:t>
            </a:r>
            <a:endParaRPr lang="en-CA" sz="1400" dirty="0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06594" y="1355935"/>
            <a:ext cx="1756050" cy="507756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0" smtClean="0">
                <a:solidFill>
                  <a:srgbClr val="000000"/>
                </a:solidFill>
              </a:rPr>
              <a:t>Single patient data</a:t>
            </a:r>
            <a:endParaRPr lang="en-CA" sz="1400" dirty="0">
              <a:solidFill>
                <a:srgbClr val="00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2971800" y="2498631"/>
            <a:ext cx="1899138" cy="1426553"/>
          </a:xfrm>
          <a:prstGeom prst="ellipse">
            <a:avLst/>
          </a:prstGeom>
          <a:gradFill>
            <a:gsLst>
              <a:gs pos="0">
                <a:srgbClr val="9F89B9"/>
              </a:gs>
              <a:gs pos="100000">
                <a:schemeClr val="accent4">
                  <a:lumMod val="40000"/>
                  <a:lumOff val="60000"/>
                </a:schemeClr>
              </a:gs>
            </a:gsLst>
          </a:gra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400" dirty="0" smtClean="0">
                <a:solidFill>
                  <a:srgbClr val="000000"/>
                </a:solidFill>
              </a:rPr>
              <a:t>PPK engine</a:t>
            </a:r>
            <a:endParaRPr lang="en-CA" sz="2400" dirty="0">
              <a:solidFill>
                <a:srgbClr val="000000"/>
              </a:solidFill>
            </a:endParaRPr>
          </a:p>
          <a:p>
            <a:pPr algn="ctr"/>
            <a:r>
              <a:rPr lang="en-CA" sz="2400" dirty="0">
                <a:solidFill>
                  <a:srgbClr val="000000"/>
                </a:solidFill>
              </a:rPr>
              <a:t>(</a:t>
            </a:r>
            <a:r>
              <a:rPr lang="en-CA" dirty="0">
                <a:solidFill>
                  <a:srgbClr val="000000"/>
                </a:solidFill>
              </a:rPr>
              <a:t>NONMEM</a:t>
            </a:r>
            <a:r>
              <a:rPr lang="en-CA" sz="2400" dirty="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9" name="Bent Arrow 8"/>
          <p:cNvSpPr/>
          <p:nvPr/>
        </p:nvSpPr>
        <p:spPr>
          <a:xfrm flipV="1">
            <a:off x="1232968" y="2000284"/>
            <a:ext cx="1652522" cy="1252291"/>
          </a:xfrm>
          <a:prstGeom prst="ben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10" name="Bent Arrow 9"/>
          <p:cNvSpPr/>
          <p:nvPr/>
        </p:nvSpPr>
        <p:spPr>
          <a:xfrm rot="5400000" flipV="1">
            <a:off x="1390619" y="2990035"/>
            <a:ext cx="1155089" cy="1834658"/>
          </a:xfrm>
          <a:prstGeom prst="ben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460023" y="2395755"/>
            <a:ext cx="1310054" cy="79790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1200" dirty="0" smtClean="0"/>
              <a:t>Control files for Bayesian individual estimation</a:t>
            </a:r>
            <a:endParaRPr lang="en-CA" sz="1200" dirty="0"/>
          </a:p>
        </p:txBody>
      </p:sp>
      <p:sp>
        <p:nvSpPr>
          <p:cNvPr id="12" name="Rectangle 11"/>
          <p:cNvSpPr/>
          <p:nvPr/>
        </p:nvSpPr>
        <p:spPr>
          <a:xfrm>
            <a:off x="5460023" y="3193657"/>
            <a:ext cx="1310054" cy="237393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err="1" smtClean="0">
                <a:solidFill>
                  <a:srgbClr val="000000"/>
                </a:solidFill>
              </a:rPr>
              <a:t>Advate</a:t>
            </a:r>
            <a:r>
              <a:rPr lang="en-CA" dirty="0" smtClean="0">
                <a:solidFill>
                  <a:schemeClr val="tx1"/>
                </a:solidFill>
              </a:rPr>
              <a:t>®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460023" y="3431050"/>
            <a:ext cx="1310054" cy="237393"/>
          </a:xfrm>
          <a:prstGeom prst="rect">
            <a:avLst/>
          </a:prstGeom>
          <a:gradFill>
            <a:gsLst>
              <a:gs pos="0">
                <a:schemeClr val="dk1">
                  <a:tint val="100000"/>
                  <a:shade val="100000"/>
                  <a:satMod val="130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err="1"/>
              <a:t>Kogenate</a:t>
            </a:r>
            <a:r>
              <a:rPr lang="en-CA" dirty="0" smtClean="0">
                <a:solidFill>
                  <a:schemeClr val="bg1"/>
                </a:solidFill>
              </a:rPr>
              <a:t>®</a:t>
            </a:r>
            <a:endParaRPr lang="en-CA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460023" y="3664046"/>
            <a:ext cx="1310054" cy="23739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err="1" smtClean="0">
                <a:solidFill>
                  <a:srgbClr val="000000"/>
                </a:solidFill>
              </a:rPr>
              <a:t>BeneF</a:t>
            </a:r>
            <a:r>
              <a:rPr lang="en-CA" cap="small" dirty="0" err="1" smtClean="0">
                <a:solidFill>
                  <a:srgbClr val="000000"/>
                </a:solidFill>
              </a:rPr>
              <a:t>ix</a:t>
            </a:r>
            <a:r>
              <a:rPr lang="en-CA" dirty="0" smtClean="0">
                <a:solidFill>
                  <a:schemeClr val="tx1"/>
                </a:solidFill>
              </a:rPr>
              <a:t>®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460023" y="3897043"/>
            <a:ext cx="1310054" cy="23739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dirty="0" err="1" smtClean="0"/>
              <a:t>Alprolix</a:t>
            </a:r>
            <a:r>
              <a:rPr lang="en-CA" dirty="0" smtClean="0"/>
              <a:t>®</a:t>
            </a:r>
            <a:endParaRPr lang="en-CA" dirty="0"/>
          </a:p>
        </p:txBody>
      </p:sp>
      <p:sp>
        <p:nvSpPr>
          <p:cNvPr id="16" name="Rectangle 15"/>
          <p:cNvSpPr/>
          <p:nvPr/>
        </p:nvSpPr>
        <p:spPr>
          <a:xfrm>
            <a:off x="5460023" y="4134436"/>
            <a:ext cx="1310054" cy="23739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err="1" smtClean="0">
                <a:solidFill>
                  <a:srgbClr val="000000"/>
                </a:solidFill>
              </a:rPr>
              <a:t>Eloctate</a:t>
            </a:r>
            <a:r>
              <a:rPr lang="en-CA" dirty="0" smtClean="0">
                <a:solidFill>
                  <a:schemeClr val="tx1"/>
                </a:solidFill>
              </a:rPr>
              <a:t>®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460023" y="4389421"/>
            <a:ext cx="1310054" cy="23739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Others…</a:t>
            </a:r>
            <a:endParaRPr lang="en-CA" dirty="0"/>
          </a:p>
        </p:txBody>
      </p:sp>
      <p:sp>
        <p:nvSpPr>
          <p:cNvPr id="19" name="Flowchart: Summing Junction 18"/>
          <p:cNvSpPr/>
          <p:nvPr/>
        </p:nvSpPr>
        <p:spPr>
          <a:xfrm>
            <a:off x="4870943" y="2947036"/>
            <a:ext cx="589085" cy="527538"/>
          </a:xfrm>
          <a:prstGeom prst="flowChartSummingJuncti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Flowchart: Collate 17"/>
          <p:cNvSpPr/>
          <p:nvPr/>
        </p:nvSpPr>
        <p:spPr>
          <a:xfrm rot="16200000">
            <a:off x="5009421" y="2984113"/>
            <a:ext cx="303335" cy="468924"/>
          </a:xfrm>
          <a:prstGeom prst="flowChartCollat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20" name="Flowchart: Multidocument 19"/>
          <p:cNvSpPr/>
          <p:nvPr/>
        </p:nvSpPr>
        <p:spPr>
          <a:xfrm>
            <a:off x="7121774" y="1212222"/>
            <a:ext cx="1960681" cy="1134209"/>
          </a:xfrm>
          <a:prstGeom prst="flowChartMultidocumen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1600" dirty="0" smtClean="0"/>
              <a:t>Brand specific Source individual PK data</a:t>
            </a:r>
            <a:endParaRPr lang="en-CA" sz="1600" dirty="0"/>
          </a:p>
        </p:txBody>
      </p:sp>
      <p:sp>
        <p:nvSpPr>
          <p:cNvPr id="21" name="Flowchart: Merge 20"/>
          <p:cNvSpPr/>
          <p:nvPr/>
        </p:nvSpPr>
        <p:spPr>
          <a:xfrm>
            <a:off x="6849212" y="2568825"/>
            <a:ext cx="2233242" cy="953963"/>
          </a:xfrm>
          <a:prstGeom prst="flowChartMerge">
            <a:avLst/>
          </a:prstGeom>
          <a:gradFill>
            <a:gsLst>
              <a:gs pos="0">
                <a:srgbClr val="9F89B9"/>
              </a:gs>
              <a:gs pos="100000">
                <a:schemeClr val="accent4">
                  <a:lumMod val="40000"/>
                  <a:lumOff val="60000"/>
                </a:schemeClr>
              </a:gs>
            </a:gsLst>
          </a:gra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 smtClean="0"/>
          </a:p>
          <a:p>
            <a:pPr algn="ctr"/>
            <a:r>
              <a:rPr lang="en-CA" sz="1600" dirty="0" smtClean="0">
                <a:solidFill>
                  <a:srgbClr val="000000"/>
                </a:solidFill>
              </a:rPr>
              <a:t>Offline PPK modeling</a:t>
            </a:r>
            <a:endParaRPr lang="en-CA" sz="1600" dirty="0">
              <a:solidFill>
                <a:srgbClr val="000000"/>
              </a:solidFill>
            </a:endParaRPr>
          </a:p>
        </p:txBody>
      </p:sp>
      <p:sp>
        <p:nvSpPr>
          <p:cNvPr id="22" name="Flowchart: Multidocument 21"/>
          <p:cNvSpPr/>
          <p:nvPr/>
        </p:nvSpPr>
        <p:spPr>
          <a:xfrm>
            <a:off x="7230212" y="3894726"/>
            <a:ext cx="1852243" cy="1180367"/>
          </a:xfrm>
          <a:prstGeom prst="flowChartMultidocumen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600" dirty="0" smtClean="0">
                <a:solidFill>
                  <a:srgbClr val="000000"/>
                </a:solidFill>
              </a:rPr>
              <a:t>Brand-specific PPK models</a:t>
            </a:r>
            <a:endParaRPr lang="en-CA" sz="1600" dirty="0">
              <a:solidFill>
                <a:srgbClr val="000000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flipH="1" flipV="1">
            <a:off x="6770077" y="2745128"/>
            <a:ext cx="1028700" cy="1149597"/>
          </a:xfrm>
          <a:prstGeom prst="straightConnector1">
            <a:avLst/>
          </a:prstGeom>
          <a:ln w="50800">
            <a:solidFill>
              <a:schemeClr val="tx2">
                <a:lumMod val="40000"/>
                <a:lumOff val="60000"/>
              </a:schemeClr>
            </a:solidFill>
            <a:prstDash val="dash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 flipV="1">
            <a:off x="6774473" y="3230908"/>
            <a:ext cx="694592" cy="762740"/>
          </a:xfrm>
          <a:prstGeom prst="straightConnector1">
            <a:avLst/>
          </a:prstGeom>
          <a:ln w="50800">
            <a:solidFill>
              <a:srgbClr val="FF0000"/>
            </a:solidFill>
            <a:prstDash val="dash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 flipV="1">
            <a:off x="6770077" y="3673819"/>
            <a:ext cx="460130" cy="508848"/>
          </a:xfrm>
          <a:prstGeom prst="straightConnector1">
            <a:avLst/>
          </a:prstGeom>
          <a:ln w="50800">
            <a:solidFill>
              <a:srgbClr val="92D050"/>
            </a:solidFill>
            <a:prstDash val="dash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Down Arrow 25"/>
          <p:cNvSpPr/>
          <p:nvPr/>
        </p:nvSpPr>
        <p:spPr>
          <a:xfrm>
            <a:off x="7781192" y="2346430"/>
            <a:ext cx="641838" cy="214362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7" name="Down Arrow 26"/>
          <p:cNvSpPr/>
          <p:nvPr/>
        </p:nvSpPr>
        <p:spPr>
          <a:xfrm>
            <a:off x="7644914" y="3612278"/>
            <a:ext cx="641838" cy="280255"/>
          </a:xfrm>
          <a:prstGeom prst="down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8" name="Left Brace 27"/>
          <p:cNvSpPr/>
          <p:nvPr/>
        </p:nvSpPr>
        <p:spPr>
          <a:xfrm>
            <a:off x="2347549" y="1212221"/>
            <a:ext cx="211015" cy="758337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9" name="Flowchart: Multidocument 28"/>
          <p:cNvSpPr/>
          <p:nvPr/>
        </p:nvSpPr>
        <p:spPr>
          <a:xfrm>
            <a:off x="2558563" y="1271571"/>
            <a:ext cx="1178169" cy="639641"/>
          </a:xfrm>
          <a:prstGeom prst="flowChartMultidocumen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patients</a:t>
            </a:r>
            <a:endParaRPr lang="en-CA" dirty="0"/>
          </a:p>
        </p:txBody>
      </p:sp>
      <p:sp>
        <p:nvSpPr>
          <p:cNvPr id="30" name="Right Arrow 29"/>
          <p:cNvSpPr/>
          <p:nvPr/>
        </p:nvSpPr>
        <p:spPr>
          <a:xfrm>
            <a:off x="6412526" y="1407302"/>
            <a:ext cx="436685" cy="253878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1" name="Left Brace 30"/>
          <p:cNvSpPr/>
          <p:nvPr/>
        </p:nvSpPr>
        <p:spPr>
          <a:xfrm flipH="1">
            <a:off x="6849211" y="1232450"/>
            <a:ext cx="272563" cy="758337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2" name="Flowchart: Multidocument 31"/>
          <p:cNvSpPr/>
          <p:nvPr/>
        </p:nvSpPr>
        <p:spPr>
          <a:xfrm>
            <a:off x="3889136" y="1271571"/>
            <a:ext cx="1178169" cy="639641"/>
          </a:xfrm>
          <a:prstGeom prst="flowChartMultidocumen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patients</a:t>
            </a:r>
            <a:endParaRPr lang="en-CA" dirty="0"/>
          </a:p>
        </p:txBody>
      </p:sp>
      <p:sp>
        <p:nvSpPr>
          <p:cNvPr id="33" name="Flowchart: Multidocument 32"/>
          <p:cNvSpPr/>
          <p:nvPr/>
        </p:nvSpPr>
        <p:spPr>
          <a:xfrm>
            <a:off x="5067305" y="1271571"/>
            <a:ext cx="1178169" cy="639641"/>
          </a:xfrm>
          <a:prstGeom prst="flowChartMultidocumen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patients</a:t>
            </a:r>
            <a:endParaRPr lang="en-CA" dirty="0"/>
          </a:p>
        </p:txBody>
      </p:sp>
      <p:sp>
        <p:nvSpPr>
          <p:cNvPr id="3" name="Rectangle 2"/>
          <p:cNvSpPr/>
          <p:nvPr/>
        </p:nvSpPr>
        <p:spPr>
          <a:xfrm>
            <a:off x="509036" y="2511246"/>
            <a:ext cx="1834662" cy="1426553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800" dirty="0" smtClean="0">
                <a:solidFill>
                  <a:srgbClr val="000000"/>
                </a:solidFill>
              </a:rPr>
              <a:t>Web application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WAPPS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772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2939673"/>
              </p:ext>
            </p:extLst>
          </p:nvPr>
        </p:nvGraphicFramePr>
        <p:xfrm>
          <a:off x="1304698" y="1573167"/>
          <a:ext cx="6647946" cy="3151899"/>
        </p:xfrm>
        <a:graphic>
          <a:graphicData uri="http://schemas.openxmlformats.org/drawingml/2006/table">
            <a:tbl>
              <a:tblPr/>
              <a:tblGrid>
                <a:gridCol w="3146317"/>
                <a:gridCol w="3501629"/>
              </a:tblGrid>
              <a:tr h="258153">
                <a:tc>
                  <a:txBody>
                    <a:bodyPr/>
                    <a:lstStyle/>
                    <a:p>
                      <a:pPr algn="r"/>
                      <a:r>
                        <a:rPr lang="en-US" sz="2800" dirty="0" smtClean="0"/>
                        <a:t>Total cases</a:t>
                      </a:r>
                      <a:endParaRPr lang="en-US" sz="2800" dirty="0"/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477</a:t>
                      </a:r>
                      <a:endParaRPr lang="en-US" sz="2800" dirty="0"/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9972">
                <a:tc>
                  <a:txBody>
                    <a:bodyPr/>
                    <a:lstStyle/>
                    <a:p>
                      <a:pPr algn="r"/>
                      <a:endParaRPr lang="en-US" sz="1100" dirty="0"/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153"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Min - max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4.3 – 71.5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153">
                <a:tc>
                  <a:txBody>
                    <a:bodyPr/>
                    <a:lstStyle/>
                    <a:p>
                      <a:pPr algn="r"/>
                      <a:endParaRPr lang="en-US" sz="1100" dirty="0"/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153"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Media +/- SD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32.2 +/-</a:t>
                      </a:r>
                      <a:r>
                        <a:rPr lang="en-US" sz="2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13.8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153">
                <a:tc>
                  <a:txBody>
                    <a:bodyPr/>
                    <a:lstStyle/>
                    <a:p>
                      <a:pPr algn="r"/>
                      <a:endParaRPr lang="en-US" sz="1100" dirty="0"/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153"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Median (25</a:t>
                      </a:r>
                      <a:r>
                        <a:rPr lang="en-US" sz="2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– 75)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 (21.4 – 42.6)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153">
                <a:tc>
                  <a:txBody>
                    <a:bodyPr/>
                    <a:lstStyle/>
                    <a:p>
                      <a:pPr algn="r"/>
                      <a:endParaRPr lang="en-US" sz="1100" dirty="0"/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153">
                <a:tc>
                  <a:txBody>
                    <a:bodyPr/>
                    <a:lstStyle/>
                    <a:p>
                      <a:pPr algn="r"/>
                      <a:r>
                        <a:rPr lang="en-US" sz="2800" dirty="0" smtClean="0"/>
                        <a:t>10</a:t>
                      </a:r>
                      <a:r>
                        <a:rPr lang="en-US" sz="2800" baseline="30000" dirty="0" smtClean="0"/>
                        <a:t>th</a:t>
                      </a:r>
                      <a:r>
                        <a:rPr lang="en-US" sz="2800" dirty="0" smtClean="0"/>
                        <a:t> percentile</a:t>
                      </a:r>
                      <a:endParaRPr lang="en-US" sz="2800" dirty="0"/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16</a:t>
                      </a:r>
                      <a:endParaRPr lang="en-US" sz="2800" dirty="0"/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481124" y="33346"/>
            <a:ext cx="5021508" cy="968691"/>
          </a:xfrm>
        </p:spPr>
        <p:txBody>
          <a:bodyPr>
            <a:normAutofit/>
          </a:bodyPr>
          <a:lstStyle/>
          <a:p>
            <a:r>
              <a:rPr lang="en-US" sz="2800" dirty="0"/>
              <a:t>V</a:t>
            </a:r>
            <a:r>
              <a:rPr lang="en-US" sz="2800" dirty="0" smtClean="0"/>
              <a:t>alidation cohort:</a:t>
            </a:r>
            <a:br>
              <a:rPr lang="en-US" sz="2800" dirty="0" smtClean="0"/>
            </a:br>
            <a:r>
              <a:rPr lang="en-US" sz="2800" dirty="0" smtClean="0"/>
              <a:t>Age distribution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55383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PPK MODELS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1590568"/>
              </p:ext>
            </p:extLst>
          </p:nvPr>
        </p:nvGraphicFramePr>
        <p:xfrm>
          <a:off x="457200" y="1434436"/>
          <a:ext cx="8229599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/>
                <a:gridCol w="1175657"/>
                <a:gridCol w="1175657"/>
                <a:gridCol w="1175657"/>
                <a:gridCol w="1175657"/>
                <a:gridCol w="1175657"/>
                <a:gridCol w="117565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Drug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K10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K12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K21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Advate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2.87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0.81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0.0862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0.2770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0.9778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Kogenate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0.84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0.0613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0.0344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0.1193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Xyntha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0.33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4.52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0.89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0.0737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0.3899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1.9869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Eloctate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0.0470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0.5512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3.6285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Benefix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8.81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6.56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0.058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0.1306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0.1753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Alprolix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7.21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0.0302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0.3487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0.5784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V3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K13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K31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558ED5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Alprolix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13.79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0.0257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0.0134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1615188" y="1368722"/>
            <a:ext cx="2379629" cy="3070379"/>
          </a:xfrm>
          <a:prstGeom prst="rect">
            <a:avLst/>
          </a:prstGeom>
          <a:noFill/>
          <a:ln w="381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065075" y="4759665"/>
            <a:ext cx="2634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Cl</a:t>
            </a:r>
            <a:r>
              <a:rPr lang="en-US" dirty="0" smtClean="0"/>
              <a:t> = ml/min;     Volume = 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875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146889"/>
              </p:ext>
            </p:extLst>
          </p:nvPr>
        </p:nvGraphicFramePr>
        <p:xfrm>
          <a:off x="457200" y="1323459"/>
          <a:ext cx="8229600" cy="366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Drug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Terminal HL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MRT</a:t>
                      </a:r>
                      <a:r>
                        <a:rPr lang="en-US" baseline="0" dirty="0" smtClean="0"/>
                        <a:t> (Plasma)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MRT (body)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Advate</a:t>
                      </a:r>
                      <a:r>
                        <a:rPr lang="en-US" sz="2400" dirty="0" smtClean="0"/>
                        <a:t>,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hrs</a:t>
                      </a:r>
                      <a:endParaRPr lang="en-US" sz="2400" dirty="0" smtClean="0"/>
                    </a:p>
                    <a:p>
                      <a:pPr algn="ctr"/>
                      <a:r>
                        <a:rPr lang="en-US" sz="2000" dirty="0" smtClean="0"/>
                        <a:t>(95% CI)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10.5</a:t>
                      </a:r>
                    </a:p>
                    <a:p>
                      <a:pPr algn="ctr"/>
                      <a:r>
                        <a:rPr lang="en-US" sz="2400" dirty="0" smtClean="0"/>
                        <a:t>(5 – 16)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</a:t>
                      </a:r>
                    </a:p>
                    <a:p>
                      <a:pPr algn="ctr"/>
                      <a:r>
                        <a:rPr lang="en-US" sz="2400" dirty="0" smtClean="0"/>
                        <a:t>(3 – 12)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10</a:t>
                      </a:r>
                    </a:p>
                    <a:p>
                      <a:pPr algn="ctr"/>
                      <a:r>
                        <a:rPr lang="en-US" sz="2400" dirty="0" smtClean="0"/>
                        <a:t>(5 – 15)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Kogenate</a:t>
                      </a:r>
                      <a:r>
                        <a:rPr lang="en-US" sz="2400" dirty="0" smtClean="0"/>
                        <a:t>, </a:t>
                      </a:r>
                      <a:r>
                        <a:rPr lang="en-US" sz="2400" dirty="0" err="1" smtClean="0"/>
                        <a:t>hrs</a:t>
                      </a:r>
                      <a:endParaRPr lang="en-US" sz="2400" dirty="0" smtClean="0"/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(95% CI)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16</a:t>
                      </a:r>
                    </a:p>
                    <a:p>
                      <a:pPr algn="ctr"/>
                      <a:r>
                        <a:rPr lang="en-US" sz="2400" dirty="0" smtClean="0"/>
                        <a:t>(6</a:t>
                      </a:r>
                      <a:r>
                        <a:rPr lang="en-US" sz="2400" baseline="0" dirty="0" smtClean="0"/>
                        <a:t> – 27)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11</a:t>
                      </a:r>
                    </a:p>
                    <a:p>
                      <a:pPr algn="ctr"/>
                      <a:r>
                        <a:rPr lang="en-US" sz="2400" dirty="0" smtClean="0"/>
                        <a:t>(4 – 18)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14.5</a:t>
                      </a:r>
                    </a:p>
                    <a:p>
                      <a:pPr algn="ctr"/>
                      <a:r>
                        <a:rPr lang="en-US" sz="2400" dirty="0" smtClean="0"/>
                        <a:t>(5 – 24)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Xyntha</a:t>
                      </a:r>
                      <a:r>
                        <a:rPr lang="en-US" sz="2400" dirty="0" smtClean="0"/>
                        <a:t>, </a:t>
                      </a:r>
                      <a:r>
                        <a:rPr lang="en-US" sz="2400" dirty="0" err="1" smtClean="0"/>
                        <a:t>hrs</a:t>
                      </a:r>
                      <a:endParaRPr lang="en-US" sz="2400" dirty="0" smtClean="0"/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(95% CI)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11</a:t>
                      </a:r>
                    </a:p>
                    <a:p>
                      <a:pPr algn="ctr"/>
                      <a:r>
                        <a:rPr lang="en-US" sz="2400" dirty="0" smtClean="0"/>
                        <a:t>(8</a:t>
                      </a:r>
                      <a:r>
                        <a:rPr lang="en-US" sz="2400" baseline="0" dirty="0" smtClean="0"/>
                        <a:t> – 14)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9.5</a:t>
                      </a:r>
                    </a:p>
                    <a:p>
                      <a:pPr algn="ctr"/>
                      <a:r>
                        <a:rPr lang="en-US" sz="2400" dirty="0" smtClean="0"/>
                        <a:t>(6</a:t>
                      </a:r>
                      <a:r>
                        <a:rPr lang="en-US" sz="2400" baseline="0" dirty="0" smtClean="0"/>
                        <a:t> – 13)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11</a:t>
                      </a:r>
                    </a:p>
                    <a:p>
                      <a:pPr algn="ctr"/>
                      <a:r>
                        <a:rPr lang="en-US" sz="2400" dirty="0" smtClean="0"/>
                        <a:t>(8</a:t>
                      </a:r>
                      <a:r>
                        <a:rPr lang="en-US" sz="2400" baseline="0" dirty="0" smtClean="0"/>
                        <a:t> – 14.5)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400" dirty="0" err="1" smtClean="0"/>
                        <a:t>Eloctate</a:t>
                      </a:r>
                      <a:r>
                        <a:rPr lang="en-US" sz="2400" dirty="0" smtClean="0"/>
                        <a:t>, </a:t>
                      </a:r>
                      <a:r>
                        <a:rPr lang="en-US" sz="2400" dirty="0" err="1" smtClean="0"/>
                        <a:t>hrs</a:t>
                      </a:r>
                      <a:endParaRPr lang="en-US" sz="2400" dirty="0" smtClean="0"/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(95% CI)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17</a:t>
                      </a:r>
                    </a:p>
                    <a:p>
                      <a:pPr algn="ctr"/>
                      <a:r>
                        <a:rPr lang="en-US" sz="2400" dirty="0" smtClean="0"/>
                        <a:t>(6 – 26)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15</a:t>
                      </a:r>
                    </a:p>
                    <a:p>
                      <a:pPr algn="ctr"/>
                      <a:r>
                        <a:rPr lang="en-US" sz="2400" dirty="0" smtClean="0"/>
                        <a:t>(3 – 26)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17</a:t>
                      </a:r>
                    </a:p>
                    <a:p>
                      <a:pPr algn="ctr"/>
                      <a:r>
                        <a:rPr lang="en-US" sz="2400" dirty="0" smtClean="0"/>
                        <a:t>(6 – 28)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 VIII PPK half-life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148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6164303"/>
              </p:ext>
            </p:extLst>
          </p:nvPr>
        </p:nvGraphicFramePr>
        <p:xfrm>
          <a:off x="457200" y="1866016"/>
          <a:ext cx="822960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Drug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Terminal HL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MRT</a:t>
                      </a:r>
                      <a:r>
                        <a:rPr lang="en-US" sz="2400" baseline="0" dirty="0" smtClean="0"/>
                        <a:t> (Plasma)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MRT (body)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Benefix</a:t>
                      </a:r>
                      <a:r>
                        <a:rPr lang="en-US" sz="2400" dirty="0" smtClean="0"/>
                        <a:t>, </a:t>
                      </a:r>
                      <a:r>
                        <a:rPr lang="en-US" sz="2400" dirty="0" err="1" smtClean="0"/>
                        <a:t>hrs</a:t>
                      </a:r>
                      <a:endParaRPr lang="en-US" sz="2400" dirty="0" smtClean="0"/>
                    </a:p>
                    <a:p>
                      <a:pPr algn="ctr"/>
                      <a:r>
                        <a:rPr lang="en-US" sz="2400" dirty="0" smtClean="0"/>
                        <a:t>(95% CI)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23</a:t>
                      </a:r>
                    </a:p>
                    <a:p>
                      <a:pPr algn="ctr"/>
                      <a:r>
                        <a:rPr lang="en-US" sz="2400" dirty="0" smtClean="0"/>
                        <a:t>(12 – 34)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12</a:t>
                      </a:r>
                    </a:p>
                    <a:p>
                      <a:pPr algn="ctr"/>
                      <a:r>
                        <a:rPr lang="en-US" sz="2400" dirty="0" smtClean="0"/>
                        <a:t>(7 – 17)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21</a:t>
                      </a:r>
                    </a:p>
                    <a:p>
                      <a:pPr algn="ctr"/>
                      <a:r>
                        <a:rPr lang="en-US" sz="2400" dirty="0" smtClean="0"/>
                        <a:t>(12 – 29)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Alprolix</a:t>
                      </a:r>
                      <a:r>
                        <a:rPr lang="en-US" sz="2400" dirty="0" smtClean="0"/>
                        <a:t>, </a:t>
                      </a:r>
                      <a:r>
                        <a:rPr lang="en-US" sz="2400" dirty="0" err="1" smtClean="0"/>
                        <a:t>hrs</a:t>
                      </a:r>
                      <a:endParaRPr lang="en-US" sz="2400" dirty="0" smtClean="0"/>
                    </a:p>
                    <a:p>
                      <a:pPr algn="ctr"/>
                      <a:r>
                        <a:rPr lang="en-US" sz="2400" dirty="0" smtClean="0"/>
                        <a:t>(95%,</a:t>
                      </a:r>
                      <a:r>
                        <a:rPr lang="en-US" sz="2400" baseline="0" dirty="0" smtClean="0"/>
                        <a:t> CI)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116</a:t>
                      </a:r>
                    </a:p>
                    <a:p>
                      <a:pPr algn="ctr"/>
                      <a:r>
                        <a:rPr lang="en-US" sz="2400" dirty="0" smtClean="0"/>
                        <a:t>(65</a:t>
                      </a:r>
                      <a:r>
                        <a:rPr lang="en-US" sz="2400" baseline="0" dirty="0" smtClean="0"/>
                        <a:t> – 167)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23</a:t>
                      </a:r>
                    </a:p>
                    <a:p>
                      <a:pPr algn="ctr"/>
                      <a:r>
                        <a:rPr lang="en-US" sz="2400" dirty="0" smtClean="0"/>
                        <a:t>(12 -34)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81</a:t>
                      </a:r>
                    </a:p>
                    <a:p>
                      <a:pPr algn="ctr"/>
                      <a:r>
                        <a:rPr lang="en-US" sz="2400" dirty="0" smtClean="0"/>
                        <a:t>(48 – 113)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 IX PPK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128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“Time to” critical concentrations</a:t>
            </a:r>
            <a:endParaRPr lang="en-US" sz="28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9045499"/>
              </p:ext>
            </p:extLst>
          </p:nvPr>
        </p:nvGraphicFramePr>
        <p:xfrm>
          <a:off x="99637" y="1459093"/>
          <a:ext cx="8970383" cy="316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7616"/>
                <a:gridCol w="916506"/>
                <a:gridCol w="1582704"/>
                <a:gridCol w="838419"/>
                <a:gridCol w="1516550"/>
                <a:gridCol w="875408"/>
                <a:gridCol w="17831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Concentrate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0.05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95 % CI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0.02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95 % CI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0.01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smtClean="0"/>
                        <a:t>95 % CI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Advate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44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21-67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58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28-88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68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33 - 104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Kogenate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62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24 – 101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84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32 – 136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100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38 – 163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Xyntha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41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24 – 59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56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35 – 77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67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44 – 91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Eloctate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70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20 – 120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93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28 – 158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110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34 – 186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Benefix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44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30 – 57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74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47</a:t>
                      </a:r>
                      <a:r>
                        <a:rPr lang="en-US" sz="2000" baseline="0" dirty="0" smtClean="0"/>
                        <a:t> – 100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96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59 – 133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Alprolix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75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42 – 109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191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93 – 289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307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179</a:t>
                      </a:r>
                      <a:r>
                        <a:rPr lang="en-US" sz="2000" baseline="0" dirty="0" smtClean="0"/>
                        <a:t> – 434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Benefix</a:t>
                      </a:r>
                      <a:r>
                        <a:rPr lang="en-US" baseline="0" dirty="0" smtClean="0"/>
                        <a:t> 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66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43 – 108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96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59 – 133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119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71 - 167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055170" y="4735338"/>
            <a:ext cx="3134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Levels as IU/mL – time as hours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031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828</Words>
  <Application>Microsoft Office PowerPoint</Application>
  <PresentationFormat>On-screen Show (16:9)</PresentationFormat>
  <Paragraphs>334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WAPPS project (web accessible pharmacokinetics service)</vt:lpstr>
      <vt:lpstr>Disclosures for A. Iorio</vt:lpstr>
      <vt:lpstr>A population approach to hemophilia pharmacokinetics. WAPPS: a web-service for bayesian post hoc estimation</vt:lpstr>
      <vt:lpstr>WAPPS </vt:lpstr>
      <vt:lpstr>Validation cohort: Age distribution</vt:lpstr>
      <vt:lpstr>PPK MODELS</vt:lpstr>
      <vt:lpstr>FACTOR VIII PPK half-life</vt:lpstr>
      <vt:lpstr>FACTOR IX PPK</vt:lpstr>
      <vt:lpstr>“Time to” critical concentrations</vt:lpstr>
      <vt:lpstr>The WAPPS network</vt:lpstr>
      <vt:lpstr>Validation cohort</vt:lpstr>
      <vt:lpstr>Patient 1 – Factor IX 50 U/kg</vt:lpstr>
      <vt:lpstr>Potential clinical use</vt:lpstr>
      <vt:lpstr>Does this matter to F8/9 SSC?</vt:lpstr>
      <vt:lpstr>Thank you !!!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Alfonso Iorio</dc:creator>
  <cp:lastModifiedBy>dawn</cp:lastModifiedBy>
  <cp:revision>18</cp:revision>
  <dcterms:created xsi:type="dcterms:W3CDTF">2015-06-14T19:42:16Z</dcterms:created>
  <dcterms:modified xsi:type="dcterms:W3CDTF">2015-06-22T14:46:52Z</dcterms:modified>
</cp:coreProperties>
</file>