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73" r:id="rId3"/>
    <p:sldId id="333" r:id="rId4"/>
    <p:sldId id="324" r:id="rId5"/>
    <p:sldId id="325" r:id="rId6"/>
    <p:sldId id="316" r:id="rId7"/>
    <p:sldId id="326" r:id="rId8"/>
    <p:sldId id="335" r:id="rId9"/>
    <p:sldId id="336" r:id="rId10"/>
    <p:sldId id="327" r:id="rId11"/>
    <p:sldId id="337" r:id="rId12"/>
    <p:sldId id="338" r:id="rId13"/>
    <p:sldId id="339" r:id="rId14"/>
    <p:sldId id="340" r:id="rId15"/>
    <p:sldId id="362" r:id="rId16"/>
    <p:sldId id="334" r:id="rId17"/>
    <p:sldId id="329" r:id="rId18"/>
    <p:sldId id="330" r:id="rId19"/>
    <p:sldId id="348" r:id="rId20"/>
    <p:sldId id="341" r:id="rId21"/>
    <p:sldId id="342" r:id="rId22"/>
    <p:sldId id="343" r:id="rId23"/>
    <p:sldId id="344" r:id="rId24"/>
    <p:sldId id="391" r:id="rId25"/>
    <p:sldId id="388" r:id="rId26"/>
    <p:sldId id="385" r:id="rId27"/>
    <p:sldId id="332" r:id="rId28"/>
    <p:sldId id="345" r:id="rId29"/>
    <p:sldId id="331" r:id="rId30"/>
    <p:sldId id="354" r:id="rId31"/>
    <p:sldId id="352" r:id="rId32"/>
    <p:sldId id="292" r:id="rId33"/>
    <p:sldId id="260" r:id="rId34"/>
    <p:sldId id="257" r:id="rId35"/>
    <p:sldId id="349" r:id="rId36"/>
    <p:sldId id="350" r:id="rId37"/>
    <p:sldId id="279" r:id="rId38"/>
    <p:sldId id="278" r:id="rId39"/>
    <p:sldId id="280" r:id="rId40"/>
    <p:sldId id="281" r:id="rId41"/>
    <p:sldId id="267" r:id="rId42"/>
    <p:sldId id="270" r:id="rId43"/>
    <p:sldId id="363" r:id="rId44"/>
    <p:sldId id="402" r:id="rId45"/>
    <p:sldId id="379" r:id="rId46"/>
    <p:sldId id="380" r:id="rId47"/>
    <p:sldId id="381" r:id="rId48"/>
    <p:sldId id="382" r:id="rId49"/>
    <p:sldId id="355" r:id="rId50"/>
    <p:sldId id="275" r:id="rId51"/>
    <p:sldId id="403" r:id="rId52"/>
    <p:sldId id="383" r:id="rId53"/>
    <p:sldId id="321" r:id="rId54"/>
    <p:sldId id="392" r:id="rId55"/>
    <p:sldId id="384" r:id="rId56"/>
    <p:sldId id="399" r:id="rId57"/>
    <p:sldId id="400" r:id="rId58"/>
    <p:sldId id="401" r:id="rId59"/>
    <p:sldId id="389" r:id="rId60"/>
    <p:sldId id="274"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1" autoAdjust="0"/>
    <p:restoredTop sz="94660"/>
  </p:normalViewPr>
  <p:slideViewPr>
    <p:cSldViewPr snapToGrid="0" snapToObjects="1">
      <p:cViewPr>
        <p:scale>
          <a:sx n="125" d="100"/>
          <a:sy n="125" d="100"/>
        </p:scale>
        <p:origin x="-492" y="-378"/>
      </p:cViewPr>
      <p:guideLst>
        <p:guide orient="horz" pos="1620"/>
        <p:guide pos="2880"/>
      </p:guideLst>
    </p:cSldViewPr>
  </p:slideViewPr>
  <p:notesTextViewPr>
    <p:cViewPr>
      <p:scale>
        <a:sx n="100" d="100"/>
        <a:sy n="100" d="100"/>
      </p:scale>
      <p:origin x="0" y="0"/>
    </p:cViewPr>
  </p:notesTextViewPr>
  <p:sorterViewPr>
    <p:cViewPr>
      <p:scale>
        <a:sx n="124" d="100"/>
        <a:sy n="124" d="100"/>
      </p:scale>
      <p:origin x="0" y="126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fonso:Library:Application%20Support:Microsoft:Office:Office%202011%20AutoRecovery:Age%20derivation%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noFill/>
            </a:ln>
          </c:spPr>
          <c:dPt>
            <c:idx val="86"/>
            <c:marker>
              <c:spPr>
                <a:noFill/>
              </c:spPr>
            </c:marker>
            <c:bubble3D val="0"/>
          </c:dPt>
          <c:xVal>
            <c:numRef>
              <c:f>Sheet1!$B$3:$B$90</c:f>
              <c:numCache>
                <c:formatCode>General</c:formatCode>
                <c:ptCount val="8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numCache>
            </c:numRef>
          </c:xVal>
          <c:yVal>
            <c:numRef>
              <c:f>Sheet1!$C$3:$C$90</c:f>
              <c:numCache>
                <c:formatCode>General</c:formatCode>
                <c:ptCount val="88"/>
                <c:pt idx="0">
                  <c:v>28.06929157778508</c:v>
                </c:pt>
                <c:pt idx="1">
                  <c:v>27.760837824183081</c:v>
                </c:pt>
                <c:pt idx="2">
                  <c:v>27.455773672268979</c:v>
                </c:pt>
                <c:pt idx="3">
                  <c:v>27.154061873672621</c:v>
                </c:pt>
                <c:pt idx="4">
                  <c:v>26.85566558934654</c:v>
                </c:pt>
                <c:pt idx="5">
                  <c:v>26.56054838506801</c:v>
                </c:pt>
                <c:pt idx="6">
                  <c:v>26.268674226990321</c:v>
                </c:pt>
                <c:pt idx="7">
                  <c:v>25.980007477243181</c:v>
                </c:pt>
                <c:pt idx="8">
                  <c:v>25.69451288958118</c:v>
                </c:pt>
                <c:pt idx="9">
                  <c:v>25.412155605080301</c:v>
                </c:pt>
                <c:pt idx="10">
                  <c:v>25.132901147881601</c:v>
                </c:pt>
                <c:pt idx="11">
                  <c:v>24.8567154209818</c:v>
                </c:pt>
                <c:pt idx="12">
                  <c:v>24.583564702069911</c:v>
                </c:pt>
                <c:pt idx="13">
                  <c:v>24.313415639409801</c:v>
                </c:pt>
                <c:pt idx="14">
                  <c:v>24.046235247767878</c:v>
                </c:pt>
                <c:pt idx="15">
                  <c:v>23.781990904385871</c:v>
                </c:pt>
                <c:pt idx="16">
                  <c:v>23.520650344997019</c:v>
                </c:pt>
                <c:pt idx="17">
                  <c:v>23.262181659887158</c:v>
                </c:pt>
                <c:pt idx="18">
                  <c:v>23.006553289998291</c:v>
                </c:pt>
                <c:pt idx="19">
                  <c:v>22.753734023075221</c:v>
                </c:pt>
                <c:pt idx="20">
                  <c:v>22.503692989854621</c:v>
                </c:pt>
                <c:pt idx="21">
                  <c:v>22.242022141135319</c:v>
                </c:pt>
                <c:pt idx="22">
                  <c:v>21.98339397670351</c:v>
                </c:pt>
                <c:pt idx="23">
                  <c:v>21.727773116509351</c:v>
                </c:pt>
                <c:pt idx="24">
                  <c:v>21.475124591898769</c:v>
                </c:pt>
                <c:pt idx="25">
                  <c:v>21.225413840830122</c:v>
                </c:pt>
                <c:pt idx="26">
                  <c:v>20.978606703146109</c:v>
                </c:pt>
                <c:pt idx="27">
                  <c:v>20.734669415900221</c:v>
                </c:pt>
                <c:pt idx="28">
                  <c:v>20.493568608738599</c:v>
                </c:pt>
                <c:pt idx="29">
                  <c:v>20.255271299334659</c:v>
                </c:pt>
                <c:pt idx="30">
                  <c:v>20.01974488887728</c:v>
                </c:pt>
                <c:pt idx="31">
                  <c:v>19.786957157611269</c:v>
                </c:pt>
                <c:pt idx="32">
                  <c:v>19.556876260429739</c:v>
                </c:pt>
                <c:pt idx="33">
                  <c:v>19.329470722517769</c:v>
                </c:pt>
                <c:pt idx="34">
                  <c:v>19.10470943504663</c:v>
                </c:pt>
                <c:pt idx="35">
                  <c:v>18.882561650918181</c:v>
                </c:pt>
                <c:pt idx="36">
                  <c:v>18.66299698055867</c:v>
                </c:pt>
                <c:pt idx="37">
                  <c:v>18.445985387761471</c:v>
                </c:pt>
                <c:pt idx="38">
                  <c:v>18.231497185578199</c:v>
                </c:pt>
                <c:pt idx="39">
                  <c:v>18.019503032257521</c:v>
                </c:pt>
                <c:pt idx="40">
                  <c:v>17.627774705469321</c:v>
                </c:pt>
                <c:pt idx="41">
                  <c:v>17.244562211872161</c:v>
                </c:pt>
                <c:pt idx="42">
                  <c:v>16.869680424657549</c:v>
                </c:pt>
                <c:pt idx="43">
                  <c:v>16.502948241512819</c:v>
                </c:pt>
                <c:pt idx="44">
                  <c:v>16.144188497132099</c:v>
                </c:pt>
                <c:pt idx="45">
                  <c:v>15.79322787762923</c:v>
                </c:pt>
                <c:pt idx="46">
                  <c:v>15.449896836811201</c:v>
                </c:pt>
                <c:pt idx="47">
                  <c:v>15.114029514271831</c:v>
                </c:pt>
                <c:pt idx="48">
                  <c:v>14.78546365526592</c:v>
                </c:pt>
                <c:pt idx="49">
                  <c:v>14.46404053232536</c:v>
                </c:pt>
                <c:pt idx="50">
                  <c:v>14.14960486857915</c:v>
                </c:pt>
                <c:pt idx="51">
                  <c:v>13.84200476274048</c:v>
                </c:pt>
                <c:pt idx="52">
                  <c:v>13.54109161572438</c:v>
                </c:pt>
                <c:pt idx="53">
                  <c:v>13.246720058860809</c:v>
                </c:pt>
                <c:pt idx="54">
                  <c:v>12.958747883668179</c:v>
                </c:pt>
                <c:pt idx="55">
                  <c:v>12.67703597315365</c:v>
                </c:pt>
                <c:pt idx="56">
                  <c:v>12.401448234606841</c:v>
                </c:pt>
                <c:pt idx="57">
                  <c:v>12.13185153385451</c:v>
                </c:pt>
                <c:pt idx="58">
                  <c:v>11.868115630944629</c:v>
                </c:pt>
                <c:pt idx="59">
                  <c:v>11.610113117228449</c:v>
                </c:pt>
                <c:pt idx="60">
                  <c:v>11.35771935381044</c:v>
                </c:pt>
                <c:pt idx="61">
                  <c:v>11.110812411336299</c:v>
                </c:pt>
                <c:pt idx="62">
                  <c:v>10.869273011089851</c:v>
                </c:pt>
                <c:pt idx="63">
                  <c:v>10.632984467370511</c:v>
                </c:pt>
                <c:pt idx="64">
                  <c:v>10.40183263112332</c:v>
                </c:pt>
                <c:pt idx="65">
                  <c:v>10.175705834794559</c:v>
                </c:pt>
                <c:pt idx="66">
                  <c:v>9.9544948383859797</c:v>
                </c:pt>
                <c:pt idx="67">
                  <c:v>9.6333821016638481</c:v>
                </c:pt>
                <c:pt idx="68">
                  <c:v>9.3226278403198553</c:v>
                </c:pt>
                <c:pt idx="69">
                  <c:v>9.0218979099869561</c:v>
                </c:pt>
                <c:pt idx="70">
                  <c:v>8.7308689451486678</c:v>
                </c:pt>
                <c:pt idx="71">
                  <c:v>8.4492280114341849</c:v>
                </c:pt>
                <c:pt idx="72">
                  <c:v>8.1766722691298668</c:v>
                </c:pt>
                <c:pt idx="73">
                  <c:v>7.9129086475450272</c:v>
                </c:pt>
                <c:pt idx="74">
                  <c:v>7.6576535298822836</c:v>
                </c:pt>
                <c:pt idx="75">
                  <c:v>7.4106324482731827</c:v>
                </c:pt>
                <c:pt idx="76">
                  <c:v>7.1715797886514681</c:v>
                </c:pt>
                <c:pt idx="77">
                  <c:v>6.9402385051465822</c:v>
                </c:pt>
                <c:pt idx="78">
                  <c:v>6.716359843690241</c:v>
                </c:pt>
                <c:pt idx="79">
                  <c:v>6.4997030745389432</c:v>
                </c:pt>
                <c:pt idx="80">
                  <c:v>6.290035233424784</c:v>
                </c:pt>
                <c:pt idx="81">
                  <c:v>6.0871308710562309</c:v>
                </c:pt>
                <c:pt idx="82">
                  <c:v>5.8907718106995857</c:v>
                </c:pt>
                <c:pt idx="83">
                  <c:v>5.7007469135802467</c:v>
                </c:pt>
                <c:pt idx="84">
                  <c:v>5.5168518518518486</c:v>
                </c:pt>
                <c:pt idx="85">
                  <c:v>5.3388888888888886</c:v>
                </c:pt>
                <c:pt idx="86">
                  <c:v>5.166666666666667</c:v>
                </c:pt>
                <c:pt idx="87">
                  <c:v>5</c:v>
                </c:pt>
              </c:numCache>
            </c:numRef>
          </c:yVal>
          <c:smooth val="0"/>
        </c:ser>
        <c:dLbls>
          <c:showLegendKey val="0"/>
          <c:showVal val="0"/>
          <c:showCatName val="0"/>
          <c:showSerName val="0"/>
          <c:showPercent val="0"/>
          <c:showBubbleSize val="0"/>
        </c:dLbls>
        <c:axId val="45847616"/>
        <c:axId val="45848192"/>
      </c:scatterChart>
      <c:valAx>
        <c:axId val="45847616"/>
        <c:scaling>
          <c:orientation val="minMax"/>
          <c:max val="88"/>
        </c:scaling>
        <c:delete val="0"/>
        <c:axPos val="b"/>
        <c:numFmt formatCode="General" sourceLinked="1"/>
        <c:majorTickMark val="out"/>
        <c:minorTickMark val="none"/>
        <c:tickLblPos val="nextTo"/>
        <c:crossAx val="45848192"/>
        <c:crosses val="autoZero"/>
        <c:crossBetween val="midCat"/>
      </c:valAx>
      <c:valAx>
        <c:axId val="45848192"/>
        <c:scaling>
          <c:orientation val="minMax"/>
        </c:scaling>
        <c:delete val="0"/>
        <c:axPos val="l"/>
        <c:majorGridlines/>
        <c:numFmt formatCode="General" sourceLinked="1"/>
        <c:majorTickMark val="out"/>
        <c:minorTickMark val="none"/>
        <c:tickLblPos val="nextTo"/>
        <c:crossAx val="45847616"/>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val>
            <c:numRef>
              <c:f>'Sheet1 (2)'!$C$2:$C$478</c:f>
              <c:numCache>
                <c:formatCode>General</c:formatCode>
                <c:ptCount val="477"/>
                <c:pt idx="0">
                  <c:v>4.3</c:v>
                </c:pt>
                <c:pt idx="1">
                  <c:v>4.5</c:v>
                </c:pt>
                <c:pt idx="2">
                  <c:v>6.3</c:v>
                </c:pt>
                <c:pt idx="3">
                  <c:v>6.6</c:v>
                </c:pt>
                <c:pt idx="4">
                  <c:v>6.6</c:v>
                </c:pt>
                <c:pt idx="5">
                  <c:v>7</c:v>
                </c:pt>
                <c:pt idx="6">
                  <c:v>7.5</c:v>
                </c:pt>
                <c:pt idx="7">
                  <c:v>8.5</c:v>
                </c:pt>
                <c:pt idx="8">
                  <c:v>8.5</c:v>
                </c:pt>
                <c:pt idx="9">
                  <c:v>8.9</c:v>
                </c:pt>
                <c:pt idx="10">
                  <c:v>9.1</c:v>
                </c:pt>
                <c:pt idx="11">
                  <c:v>10.8</c:v>
                </c:pt>
                <c:pt idx="12">
                  <c:v>11.8</c:v>
                </c:pt>
                <c:pt idx="13">
                  <c:v>12</c:v>
                </c:pt>
                <c:pt idx="14">
                  <c:v>12.1</c:v>
                </c:pt>
                <c:pt idx="15">
                  <c:v>12.5</c:v>
                </c:pt>
                <c:pt idx="16">
                  <c:v>12.5</c:v>
                </c:pt>
                <c:pt idx="17">
                  <c:v>12.9</c:v>
                </c:pt>
                <c:pt idx="18">
                  <c:v>13</c:v>
                </c:pt>
                <c:pt idx="19">
                  <c:v>13</c:v>
                </c:pt>
                <c:pt idx="20">
                  <c:v>13</c:v>
                </c:pt>
                <c:pt idx="21">
                  <c:v>13</c:v>
                </c:pt>
                <c:pt idx="22">
                  <c:v>13.8</c:v>
                </c:pt>
                <c:pt idx="23">
                  <c:v>14</c:v>
                </c:pt>
                <c:pt idx="24">
                  <c:v>14</c:v>
                </c:pt>
                <c:pt idx="25">
                  <c:v>14</c:v>
                </c:pt>
                <c:pt idx="26">
                  <c:v>14</c:v>
                </c:pt>
                <c:pt idx="27">
                  <c:v>14</c:v>
                </c:pt>
                <c:pt idx="28">
                  <c:v>14</c:v>
                </c:pt>
                <c:pt idx="29">
                  <c:v>14</c:v>
                </c:pt>
                <c:pt idx="30">
                  <c:v>14.3</c:v>
                </c:pt>
                <c:pt idx="31">
                  <c:v>14.4</c:v>
                </c:pt>
                <c:pt idx="32">
                  <c:v>14.9</c:v>
                </c:pt>
                <c:pt idx="33">
                  <c:v>15</c:v>
                </c:pt>
                <c:pt idx="34">
                  <c:v>15</c:v>
                </c:pt>
                <c:pt idx="35">
                  <c:v>15</c:v>
                </c:pt>
                <c:pt idx="36">
                  <c:v>15</c:v>
                </c:pt>
                <c:pt idx="37">
                  <c:v>15</c:v>
                </c:pt>
                <c:pt idx="38">
                  <c:v>15</c:v>
                </c:pt>
                <c:pt idx="39">
                  <c:v>15</c:v>
                </c:pt>
                <c:pt idx="40">
                  <c:v>15.2</c:v>
                </c:pt>
                <c:pt idx="41">
                  <c:v>15.3</c:v>
                </c:pt>
                <c:pt idx="42">
                  <c:v>15.4</c:v>
                </c:pt>
                <c:pt idx="43">
                  <c:v>16</c:v>
                </c:pt>
                <c:pt idx="44">
                  <c:v>16</c:v>
                </c:pt>
                <c:pt idx="45">
                  <c:v>16</c:v>
                </c:pt>
                <c:pt idx="46">
                  <c:v>16</c:v>
                </c:pt>
                <c:pt idx="47">
                  <c:v>16</c:v>
                </c:pt>
                <c:pt idx="48">
                  <c:v>16</c:v>
                </c:pt>
                <c:pt idx="49">
                  <c:v>16.100000000000001</c:v>
                </c:pt>
                <c:pt idx="50">
                  <c:v>17</c:v>
                </c:pt>
                <c:pt idx="51">
                  <c:v>17</c:v>
                </c:pt>
                <c:pt idx="52">
                  <c:v>17</c:v>
                </c:pt>
                <c:pt idx="53">
                  <c:v>17</c:v>
                </c:pt>
                <c:pt idx="54">
                  <c:v>17</c:v>
                </c:pt>
                <c:pt idx="55">
                  <c:v>17.100000000000001</c:v>
                </c:pt>
                <c:pt idx="56">
                  <c:v>17.7</c:v>
                </c:pt>
                <c:pt idx="57">
                  <c:v>17.899999999999999</c:v>
                </c:pt>
                <c:pt idx="58">
                  <c:v>18</c:v>
                </c:pt>
                <c:pt idx="59">
                  <c:v>18</c:v>
                </c:pt>
                <c:pt idx="60">
                  <c:v>18</c:v>
                </c:pt>
                <c:pt idx="61">
                  <c:v>18</c:v>
                </c:pt>
                <c:pt idx="62">
                  <c:v>18</c:v>
                </c:pt>
                <c:pt idx="63">
                  <c:v>18</c:v>
                </c:pt>
                <c:pt idx="64">
                  <c:v>18</c:v>
                </c:pt>
                <c:pt idx="65">
                  <c:v>18</c:v>
                </c:pt>
                <c:pt idx="66">
                  <c:v>18.2</c:v>
                </c:pt>
                <c:pt idx="67">
                  <c:v>18.399999999999999</c:v>
                </c:pt>
                <c:pt idx="68">
                  <c:v>18.5</c:v>
                </c:pt>
                <c:pt idx="69">
                  <c:v>18.5</c:v>
                </c:pt>
                <c:pt idx="70">
                  <c:v>18.600000000000001</c:v>
                </c:pt>
                <c:pt idx="71">
                  <c:v>18.8</c:v>
                </c:pt>
                <c:pt idx="72">
                  <c:v>18.8</c:v>
                </c:pt>
                <c:pt idx="73">
                  <c:v>19</c:v>
                </c:pt>
                <c:pt idx="74">
                  <c:v>19</c:v>
                </c:pt>
                <c:pt idx="75">
                  <c:v>19</c:v>
                </c:pt>
                <c:pt idx="76">
                  <c:v>19</c:v>
                </c:pt>
                <c:pt idx="77">
                  <c:v>19</c:v>
                </c:pt>
                <c:pt idx="78">
                  <c:v>19</c:v>
                </c:pt>
                <c:pt idx="79">
                  <c:v>19</c:v>
                </c:pt>
                <c:pt idx="80">
                  <c:v>19</c:v>
                </c:pt>
                <c:pt idx="81">
                  <c:v>19</c:v>
                </c:pt>
                <c:pt idx="82">
                  <c:v>19</c:v>
                </c:pt>
                <c:pt idx="83">
                  <c:v>19.2</c:v>
                </c:pt>
                <c:pt idx="84">
                  <c:v>19.3</c:v>
                </c:pt>
                <c:pt idx="85">
                  <c:v>19.3</c:v>
                </c:pt>
                <c:pt idx="86">
                  <c:v>19.399999999999999</c:v>
                </c:pt>
                <c:pt idx="87">
                  <c:v>19.399999999999999</c:v>
                </c:pt>
                <c:pt idx="88">
                  <c:v>19.5</c:v>
                </c:pt>
                <c:pt idx="89">
                  <c:v>19.5</c:v>
                </c:pt>
                <c:pt idx="90">
                  <c:v>19.8</c:v>
                </c:pt>
                <c:pt idx="91">
                  <c:v>19.899999999999999</c:v>
                </c:pt>
                <c:pt idx="92">
                  <c:v>20</c:v>
                </c:pt>
                <c:pt idx="93">
                  <c:v>20</c:v>
                </c:pt>
                <c:pt idx="94">
                  <c:v>20</c:v>
                </c:pt>
                <c:pt idx="95">
                  <c:v>20</c:v>
                </c:pt>
                <c:pt idx="96">
                  <c:v>20</c:v>
                </c:pt>
                <c:pt idx="97">
                  <c:v>20</c:v>
                </c:pt>
                <c:pt idx="98">
                  <c:v>20</c:v>
                </c:pt>
                <c:pt idx="99">
                  <c:v>20</c:v>
                </c:pt>
                <c:pt idx="100">
                  <c:v>20</c:v>
                </c:pt>
                <c:pt idx="101">
                  <c:v>20.3</c:v>
                </c:pt>
                <c:pt idx="102">
                  <c:v>20.6</c:v>
                </c:pt>
                <c:pt idx="103">
                  <c:v>20.6</c:v>
                </c:pt>
                <c:pt idx="104">
                  <c:v>20.9</c:v>
                </c:pt>
                <c:pt idx="105">
                  <c:v>21</c:v>
                </c:pt>
                <c:pt idx="106">
                  <c:v>21</c:v>
                </c:pt>
                <c:pt idx="107">
                  <c:v>21</c:v>
                </c:pt>
                <c:pt idx="108">
                  <c:v>21</c:v>
                </c:pt>
                <c:pt idx="109">
                  <c:v>21</c:v>
                </c:pt>
                <c:pt idx="110">
                  <c:v>21</c:v>
                </c:pt>
                <c:pt idx="111">
                  <c:v>21</c:v>
                </c:pt>
                <c:pt idx="112">
                  <c:v>21</c:v>
                </c:pt>
                <c:pt idx="113">
                  <c:v>21</c:v>
                </c:pt>
                <c:pt idx="114">
                  <c:v>21.2</c:v>
                </c:pt>
                <c:pt idx="115">
                  <c:v>21.3</c:v>
                </c:pt>
                <c:pt idx="116">
                  <c:v>21.3</c:v>
                </c:pt>
                <c:pt idx="117">
                  <c:v>21.4</c:v>
                </c:pt>
                <c:pt idx="118">
                  <c:v>21.4</c:v>
                </c:pt>
                <c:pt idx="119">
                  <c:v>21.4</c:v>
                </c:pt>
                <c:pt idx="120">
                  <c:v>21.5</c:v>
                </c:pt>
                <c:pt idx="121">
                  <c:v>21.9</c:v>
                </c:pt>
                <c:pt idx="122">
                  <c:v>22</c:v>
                </c:pt>
                <c:pt idx="123">
                  <c:v>22</c:v>
                </c:pt>
                <c:pt idx="124">
                  <c:v>22</c:v>
                </c:pt>
                <c:pt idx="125">
                  <c:v>22</c:v>
                </c:pt>
                <c:pt idx="126">
                  <c:v>22</c:v>
                </c:pt>
                <c:pt idx="127">
                  <c:v>22</c:v>
                </c:pt>
                <c:pt idx="128">
                  <c:v>22</c:v>
                </c:pt>
                <c:pt idx="129">
                  <c:v>22</c:v>
                </c:pt>
                <c:pt idx="130">
                  <c:v>22</c:v>
                </c:pt>
                <c:pt idx="131">
                  <c:v>22.2</c:v>
                </c:pt>
                <c:pt idx="132">
                  <c:v>22.3</c:v>
                </c:pt>
                <c:pt idx="133">
                  <c:v>22.5</c:v>
                </c:pt>
                <c:pt idx="134">
                  <c:v>22.5</c:v>
                </c:pt>
                <c:pt idx="135">
                  <c:v>22.5</c:v>
                </c:pt>
                <c:pt idx="136">
                  <c:v>22.7</c:v>
                </c:pt>
                <c:pt idx="137">
                  <c:v>22.8</c:v>
                </c:pt>
                <c:pt idx="138">
                  <c:v>23</c:v>
                </c:pt>
                <c:pt idx="139">
                  <c:v>23</c:v>
                </c:pt>
                <c:pt idx="140">
                  <c:v>23</c:v>
                </c:pt>
                <c:pt idx="141">
                  <c:v>23</c:v>
                </c:pt>
                <c:pt idx="142">
                  <c:v>23</c:v>
                </c:pt>
                <c:pt idx="143">
                  <c:v>23</c:v>
                </c:pt>
                <c:pt idx="144">
                  <c:v>23</c:v>
                </c:pt>
                <c:pt idx="145">
                  <c:v>23</c:v>
                </c:pt>
                <c:pt idx="146">
                  <c:v>23</c:v>
                </c:pt>
                <c:pt idx="147">
                  <c:v>23</c:v>
                </c:pt>
                <c:pt idx="148">
                  <c:v>23</c:v>
                </c:pt>
                <c:pt idx="149">
                  <c:v>23</c:v>
                </c:pt>
                <c:pt idx="150">
                  <c:v>23.1</c:v>
                </c:pt>
                <c:pt idx="151">
                  <c:v>23.2</c:v>
                </c:pt>
                <c:pt idx="152">
                  <c:v>23.7</c:v>
                </c:pt>
                <c:pt idx="153">
                  <c:v>23.9</c:v>
                </c:pt>
                <c:pt idx="154">
                  <c:v>24</c:v>
                </c:pt>
                <c:pt idx="155">
                  <c:v>24</c:v>
                </c:pt>
                <c:pt idx="156">
                  <c:v>24</c:v>
                </c:pt>
                <c:pt idx="157">
                  <c:v>24</c:v>
                </c:pt>
                <c:pt idx="158">
                  <c:v>24</c:v>
                </c:pt>
                <c:pt idx="159">
                  <c:v>24</c:v>
                </c:pt>
                <c:pt idx="160">
                  <c:v>24</c:v>
                </c:pt>
                <c:pt idx="161">
                  <c:v>24</c:v>
                </c:pt>
                <c:pt idx="162">
                  <c:v>24.1</c:v>
                </c:pt>
                <c:pt idx="163">
                  <c:v>24.1</c:v>
                </c:pt>
                <c:pt idx="164">
                  <c:v>24.6</c:v>
                </c:pt>
                <c:pt idx="165">
                  <c:v>25</c:v>
                </c:pt>
                <c:pt idx="166">
                  <c:v>25</c:v>
                </c:pt>
                <c:pt idx="167">
                  <c:v>25</c:v>
                </c:pt>
                <c:pt idx="168">
                  <c:v>25</c:v>
                </c:pt>
                <c:pt idx="169">
                  <c:v>25</c:v>
                </c:pt>
                <c:pt idx="170">
                  <c:v>25</c:v>
                </c:pt>
                <c:pt idx="171">
                  <c:v>25</c:v>
                </c:pt>
                <c:pt idx="172">
                  <c:v>25</c:v>
                </c:pt>
                <c:pt idx="173">
                  <c:v>25.1</c:v>
                </c:pt>
                <c:pt idx="174">
                  <c:v>25.1</c:v>
                </c:pt>
                <c:pt idx="175">
                  <c:v>25.6</c:v>
                </c:pt>
                <c:pt idx="176">
                  <c:v>25.7</c:v>
                </c:pt>
                <c:pt idx="177">
                  <c:v>25.7</c:v>
                </c:pt>
                <c:pt idx="178">
                  <c:v>25.7</c:v>
                </c:pt>
                <c:pt idx="179">
                  <c:v>25.8</c:v>
                </c:pt>
                <c:pt idx="180">
                  <c:v>25.9</c:v>
                </c:pt>
                <c:pt idx="181">
                  <c:v>26</c:v>
                </c:pt>
                <c:pt idx="182">
                  <c:v>26</c:v>
                </c:pt>
                <c:pt idx="183">
                  <c:v>26</c:v>
                </c:pt>
                <c:pt idx="184">
                  <c:v>26</c:v>
                </c:pt>
                <c:pt idx="185">
                  <c:v>26</c:v>
                </c:pt>
                <c:pt idx="186">
                  <c:v>26</c:v>
                </c:pt>
                <c:pt idx="187">
                  <c:v>26</c:v>
                </c:pt>
                <c:pt idx="188">
                  <c:v>26</c:v>
                </c:pt>
                <c:pt idx="189">
                  <c:v>26</c:v>
                </c:pt>
                <c:pt idx="190">
                  <c:v>26</c:v>
                </c:pt>
                <c:pt idx="191">
                  <c:v>26</c:v>
                </c:pt>
                <c:pt idx="192">
                  <c:v>26.3</c:v>
                </c:pt>
                <c:pt idx="193">
                  <c:v>26.6</c:v>
                </c:pt>
                <c:pt idx="194">
                  <c:v>26.9</c:v>
                </c:pt>
                <c:pt idx="195">
                  <c:v>27</c:v>
                </c:pt>
                <c:pt idx="196">
                  <c:v>27</c:v>
                </c:pt>
                <c:pt idx="197">
                  <c:v>27</c:v>
                </c:pt>
                <c:pt idx="198">
                  <c:v>27</c:v>
                </c:pt>
                <c:pt idx="199">
                  <c:v>27</c:v>
                </c:pt>
                <c:pt idx="200">
                  <c:v>27</c:v>
                </c:pt>
                <c:pt idx="201">
                  <c:v>27</c:v>
                </c:pt>
                <c:pt idx="202">
                  <c:v>27</c:v>
                </c:pt>
                <c:pt idx="203">
                  <c:v>27</c:v>
                </c:pt>
                <c:pt idx="204">
                  <c:v>27</c:v>
                </c:pt>
                <c:pt idx="205">
                  <c:v>27</c:v>
                </c:pt>
                <c:pt idx="206">
                  <c:v>27</c:v>
                </c:pt>
                <c:pt idx="207">
                  <c:v>27</c:v>
                </c:pt>
                <c:pt idx="208">
                  <c:v>27</c:v>
                </c:pt>
                <c:pt idx="209">
                  <c:v>27.4</c:v>
                </c:pt>
                <c:pt idx="210">
                  <c:v>27.6</c:v>
                </c:pt>
                <c:pt idx="211">
                  <c:v>27.7</c:v>
                </c:pt>
                <c:pt idx="212">
                  <c:v>28</c:v>
                </c:pt>
                <c:pt idx="213">
                  <c:v>28</c:v>
                </c:pt>
                <c:pt idx="214">
                  <c:v>28.2</c:v>
                </c:pt>
                <c:pt idx="215">
                  <c:v>28.2</c:v>
                </c:pt>
                <c:pt idx="216">
                  <c:v>28.3</c:v>
                </c:pt>
                <c:pt idx="217">
                  <c:v>28.3</c:v>
                </c:pt>
                <c:pt idx="218">
                  <c:v>28.3</c:v>
                </c:pt>
                <c:pt idx="219">
                  <c:v>28.5</c:v>
                </c:pt>
                <c:pt idx="220">
                  <c:v>28.5</c:v>
                </c:pt>
                <c:pt idx="221">
                  <c:v>28.7</c:v>
                </c:pt>
                <c:pt idx="222">
                  <c:v>28.9</c:v>
                </c:pt>
                <c:pt idx="223">
                  <c:v>28.9</c:v>
                </c:pt>
                <c:pt idx="224">
                  <c:v>29</c:v>
                </c:pt>
                <c:pt idx="225">
                  <c:v>29</c:v>
                </c:pt>
                <c:pt idx="226">
                  <c:v>29</c:v>
                </c:pt>
                <c:pt idx="227">
                  <c:v>29</c:v>
                </c:pt>
                <c:pt idx="228">
                  <c:v>29</c:v>
                </c:pt>
                <c:pt idx="229">
                  <c:v>29</c:v>
                </c:pt>
                <c:pt idx="230">
                  <c:v>29</c:v>
                </c:pt>
                <c:pt idx="231">
                  <c:v>29</c:v>
                </c:pt>
                <c:pt idx="232">
                  <c:v>29</c:v>
                </c:pt>
                <c:pt idx="233">
                  <c:v>29</c:v>
                </c:pt>
                <c:pt idx="234">
                  <c:v>29</c:v>
                </c:pt>
                <c:pt idx="235">
                  <c:v>29</c:v>
                </c:pt>
                <c:pt idx="236">
                  <c:v>29</c:v>
                </c:pt>
                <c:pt idx="237">
                  <c:v>29</c:v>
                </c:pt>
                <c:pt idx="238">
                  <c:v>29</c:v>
                </c:pt>
                <c:pt idx="239">
                  <c:v>29</c:v>
                </c:pt>
                <c:pt idx="240">
                  <c:v>29</c:v>
                </c:pt>
                <c:pt idx="241">
                  <c:v>29.5</c:v>
                </c:pt>
                <c:pt idx="242">
                  <c:v>29.5</c:v>
                </c:pt>
                <c:pt idx="243">
                  <c:v>30</c:v>
                </c:pt>
                <c:pt idx="244">
                  <c:v>30</c:v>
                </c:pt>
                <c:pt idx="245">
                  <c:v>30</c:v>
                </c:pt>
                <c:pt idx="246">
                  <c:v>30</c:v>
                </c:pt>
                <c:pt idx="247">
                  <c:v>30</c:v>
                </c:pt>
                <c:pt idx="248">
                  <c:v>30</c:v>
                </c:pt>
                <c:pt idx="249">
                  <c:v>30</c:v>
                </c:pt>
                <c:pt idx="250">
                  <c:v>30.3</c:v>
                </c:pt>
                <c:pt idx="251">
                  <c:v>30.6</c:v>
                </c:pt>
                <c:pt idx="252">
                  <c:v>30.6</c:v>
                </c:pt>
                <c:pt idx="253">
                  <c:v>30.7</c:v>
                </c:pt>
                <c:pt idx="254">
                  <c:v>30.7</c:v>
                </c:pt>
                <c:pt idx="255">
                  <c:v>31</c:v>
                </c:pt>
                <c:pt idx="256">
                  <c:v>31</c:v>
                </c:pt>
                <c:pt idx="257">
                  <c:v>31</c:v>
                </c:pt>
                <c:pt idx="258">
                  <c:v>31</c:v>
                </c:pt>
                <c:pt idx="259">
                  <c:v>31</c:v>
                </c:pt>
                <c:pt idx="260">
                  <c:v>31</c:v>
                </c:pt>
                <c:pt idx="261">
                  <c:v>31</c:v>
                </c:pt>
                <c:pt idx="262">
                  <c:v>31</c:v>
                </c:pt>
                <c:pt idx="263">
                  <c:v>31.2</c:v>
                </c:pt>
                <c:pt idx="264">
                  <c:v>31.3</c:v>
                </c:pt>
                <c:pt idx="265">
                  <c:v>31.5</c:v>
                </c:pt>
                <c:pt idx="266">
                  <c:v>32</c:v>
                </c:pt>
                <c:pt idx="267">
                  <c:v>32</c:v>
                </c:pt>
                <c:pt idx="268">
                  <c:v>32</c:v>
                </c:pt>
                <c:pt idx="269">
                  <c:v>32</c:v>
                </c:pt>
                <c:pt idx="270">
                  <c:v>32</c:v>
                </c:pt>
                <c:pt idx="271">
                  <c:v>32.1</c:v>
                </c:pt>
                <c:pt idx="272">
                  <c:v>32.6</c:v>
                </c:pt>
                <c:pt idx="273">
                  <c:v>32.6</c:v>
                </c:pt>
                <c:pt idx="274">
                  <c:v>32.6</c:v>
                </c:pt>
                <c:pt idx="275">
                  <c:v>32.9</c:v>
                </c:pt>
                <c:pt idx="276">
                  <c:v>32.9</c:v>
                </c:pt>
                <c:pt idx="277">
                  <c:v>33</c:v>
                </c:pt>
                <c:pt idx="278">
                  <c:v>33</c:v>
                </c:pt>
                <c:pt idx="279">
                  <c:v>33</c:v>
                </c:pt>
                <c:pt idx="280">
                  <c:v>33</c:v>
                </c:pt>
                <c:pt idx="281">
                  <c:v>33</c:v>
                </c:pt>
                <c:pt idx="282">
                  <c:v>33.5</c:v>
                </c:pt>
                <c:pt idx="283">
                  <c:v>33.700000000000003</c:v>
                </c:pt>
                <c:pt idx="284">
                  <c:v>33.700000000000003</c:v>
                </c:pt>
                <c:pt idx="285">
                  <c:v>33.700000000000003</c:v>
                </c:pt>
                <c:pt idx="286">
                  <c:v>33.799999999999997</c:v>
                </c:pt>
                <c:pt idx="287">
                  <c:v>34</c:v>
                </c:pt>
                <c:pt idx="288">
                  <c:v>34</c:v>
                </c:pt>
                <c:pt idx="289">
                  <c:v>34</c:v>
                </c:pt>
                <c:pt idx="290">
                  <c:v>34</c:v>
                </c:pt>
                <c:pt idx="291">
                  <c:v>34.200000000000003</c:v>
                </c:pt>
                <c:pt idx="292">
                  <c:v>34.299999999999997</c:v>
                </c:pt>
                <c:pt idx="293">
                  <c:v>34.700000000000003</c:v>
                </c:pt>
                <c:pt idx="294">
                  <c:v>34.9</c:v>
                </c:pt>
                <c:pt idx="295">
                  <c:v>35</c:v>
                </c:pt>
                <c:pt idx="296">
                  <c:v>35</c:v>
                </c:pt>
                <c:pt idx="297">
                  <c:v>35</c:v>
                </c:pt>
                <c:pt idx="298">
                  <c:v>35</c:v>
                </c:pt>
                <c:pt idx="299">
                  <c:v>35</c:v>
                </c:pt>
                <c:pt idx="300">
                  <c:v>35</c:v>
                </c:pt>
                <c:pt idx="301">
                  <c:v>35</c:v>
                </c:pt>
                <c:pt idx="302">
                  <c:v>35</c:v>
                </c:pt>
                <c:pt idx="303">
                  <c:v>35.200000000000003</c:v>
                </c:pt>
                <c:pt idx="304">
                  <c:v>35.299999999999997</c:v>
                </c:pt>
                <c:pt idx="305">
                  <c:v>35.6</c:v>
                </c:pt>
                <c:pt idx="306">
                  <c:v>35.6</c:v>
                </c:pt>
                <c:pt idx="307">
                  <c:v>36</c:v>
                </c:pt>
                <c:pt idx="308">
                  <c:v>36</c:v>
                </c:pt>
                <c:pt idx="309">
                  <c:v>36</c:v>
                </c:pt>
                <c:pt idx="310">
                  <c:v>36</c:v>
                </c:pt>
                <c:pt idx="311">
                  <c:v>36</c:v>
                </c:pt>
                <c:pt idx="312">
                  <c:v>36.4</c:v>
                </c:pt>
                <c:pt idx="313">
                  <c:v>36.799999999999997</c:v>
                </c:pt>
                <c:pt idx="314">
                  <c:v>36.799999999999997</c:v>
                </c:pt>
                <c:pt idx="315">
                  <c:v>36.799999999999997</c:v>
                </c:pt>
                <c:pt idx="316">
                  <c:v>37</c:v>
                </c:pt>
                <c:pt idx="317">
                  <c:v>37</c:v>
                </c:pt>
                <c:pt idx="318">
                  <c:v>37</c:v>
                </c:pt>
                <c:pt idx="319">
                  <c:v>37</c:v>
                </c:pt>
                <c:pt idx="320">
                  <c:v>37.200000000000003</c:v>
                </c:pt>
                <c:pt idx="321">
                  <c:v>37.4</c:v>
                </c:pt>
                <c:pt idx="322">
                  <c:v>37.9</c:v>
                </c:pt>
                <c:pt idx="323">
                  <c:v>37.9</c:v>
                </c:pt>
                <c:pt idx="324">
                  <c:v>38</c:v>
                </c:pt>
                <c:pt idx="325">
                  <c:v>38</c:v>
                </c:pt>
                <c:pt idx="326">
                  <c:v>38</c:v>
                </c:pt>
                <c:pt idx="327">
                  <c:v>38</c:v>
                </c:pt>
                <c:pt idx="328">
                  <c:v>38.200000000000003</c:v>
                </c:pt>
                <c:pt idx="329">
                  <c:v>38.299999999999997</c:v>
                </c:pt>
                <c:pt idx="330">
                  <c:v>38.799999999999997</c:v>
                </c:pt>
                <c:pt idx="331">
                  <c:v>39</c:v>
                </c:pt>
                <c:pt idx="332">
                  <c:v>39</c:v>
                </c:pt>
                <c:pt idx="333">
                  <c:v>39</c:v>
                </c:pt>
                <c:pt idx="334">
                  <c:v>39</c:v>
                </c:pt>
                <c:pt idx="335">
                  <c:v>39</c:v>
                </c:pt>
                <c:pt idx="336">
                  <c:v>39</c:v>
                </c:pt>
                <c:pt idx="337">
                  <c:v>39</c:v>
                </c:pt>
                <c:pt idx="338">
                  <c:v>39.1</c:v>
                </c:pt>
                <c:pt idx="339">
                  <c:v>39.200000000000003</c:v>
                </c:pt>
                <c:pt idx="340">
                  <c:v>39.5</c:v>
                </c:pt>
                <c:pt idx="341">
                  <c:v>39.9</c:v>
                </c:pt>
                <c:pt idx="342">
                  <c:v>40</c:v>
                </c:pt>
                <c:pt idx="343">
                  <c:v>40</c:v>
                </c:pt>
                <c:pt idx="344">
                  <c:v>40</c:v>
                </c:pt>
                <c:pt idx="345">
                  <c:v>40</c:v>
                </c:pt>
                <c:pt idx="346">
                  <c:v>40.9</c:v>
                </c:pt>
                <c:pt idx="347">
                  <c:v>41</c:v>
                </c:pt>
                <c:pt idx="348">
                  <c:v>41</c:v>
                </c:pt>
                <c:pt idx="349">
                  <c:v>41</c:v>
                </c:pt>
                <c:pt idx="350">
                  <c:v>41</c:v>
                </c:pt>
                <c:pt idx="351">
                  <c:v>41</c:v>
                </c:pt>
                <c:pt idx="352">
                  <c:v>41</c:v>
                </c:pt>
                <c:pt idx="353">
                  <c:v>41</c:v>
                </c:pt>
                <c:pt idx="354">
                  <c:v>41</c:v>
                </c:pt>
                <c:pt idx="355">
                  <c:v>41.5</c:v>
                </c:pt>
                <c:pt idx="356">
                  <c:v>41.6</c:v>
                </c:pt>
                <c:pt idx="357">
                  <c:v>41.6</c:v>
                </c:pt>
                <c:pt idx="358">
                  <c:v>41.7</c:v>
                </c:pt>
                <c:pt idx="359">
                  <c:v>41.9</c:v>
                </c:pt>
                <c:pt idx="360">
                  <c:v>42</c:v>
                </c:pt>
                <c:pt idx="361">
                  <c:v>42</c:v>
                </c:pt>
                <c:pt idx="362">
                  <c:v>42</c:v>
                </c:pt>
                <c:pt idx="363">
                  <c:v>42</c:v>
                </c:pt>
                <c:pt idx="364">
                  <c:v>42</c:v>
                </c:pt>
                <c:pt idx="365">
                  <c:v>42.7</c:v>
                </c:pt>
                <c:pt idx="366">
                  <c:v>42.7</c:v>
                </c:pt>
                <c:pt idx="367">
                  <c:v>43</c:v>
                </c:pt>
                <c:pt idx="368">
                  <c:v>43</c:v>
                </c:pt>
                <c:pt idx="369">
                  <c:v>43</c:v>
                </c:pt>
                <c:pt idx="370">
                  <c:v>43</c:v>
                </c:pt>
                <c:pt idx="371">
                  <c:v>43</c:v>
                </c:pt>
                <c:pt idx="372">
                  <c:v>43.3</c:v>
                </c:pt>
                <c:pt idx="373">
                  <c:v>43.3</c:v>
                </c:pt>
                <c:pt idx="374">
                  <c:v>43.5</c:v>
                </c:pt>
                <c:pt idx="375">
                  <c:v>44</c:v>
                </c:pt>
                <c:pt idx="376">
                  <c:v>44</c:v>
                </c:pt>
                <c:pt idx="377">
                  <c:v>44</c:v>
                </c:pt>
                <c:pt idx="378">
                  <c:v>44</c:v>
                </c:pt>
                <c:pt idx="379">
                  <c:v>44</c:v>
                </c:pt>
                <c:pt idx="380">
                  <c:v>45</c:v>
                </c:pt>
                <c:pt idx="381">
                  <c:v>45</c:v>
                </c:pt>
                <c:pt idx="382">
                  <c:v>45</c:v>
                </c:pt>
                <c:pt idx="383">
                  <c:v>45</c:v>
                </c:pt>
                <c:pt idx="384">
                  <c:v>45</c:v>
                </c:pt>
                <c:pt idx="385">
                  <c:v>45</c:v>
                </c:pt>
                <c:pt idx="386">
                  <c:v>45</c:v>
                </c:pt>
                <c:pt idx="387">
                  <c:v>45</c:v>
                </c:pt>
                <c:pt idx="388">
                  <c:v>45.2</c:v>
                </c:pt>
                <c:pt idx="389">
                  <c:v>46</c:v>
                </c:pt>
                <c:pt idx="390">
                  <c:v>46</c:v>
                </c:pt>
                <c:pt idx="391">
                  <c:v>46</c:v>
                </c:pt>
                <c:pt idx="392">
                  <c:v>46.2</c:v>
                </c:pt>
                <c:pt idx="393">
                  <c:v>46.3</c:v>
                </c:pt>
                <c:pt idx="394">
                  <c:v>46.8</c:v>
                </c:pt>
                <c:pt idx="395">
                  <c:v>47</c:v>
                </c:pt>
                <c:pt idx="396">
                  <c:v>47</c:v>
                </c:pt>
                <c:pt idx="397">
                  <c:v>47</c:v>
                </c:pt>
                <c:pt idx="398">
                  <c:v>47.1</c:v>
                </c:pt>
                <c:pt idx="399">
                  <c:v>48</c:v>
                </c:pt>
                <c:pt idx="400">
                  <c:v>48</c:v>
                </c:pt>
                <c:pt idx="401">
                  <c:v>48</c:v>
                </c:pt>
                <c:pt idx="402">
                  <c:v>48</c:v>
                </c:pt>
                <c:pt idx="403">
                  <c:v>48.1</c:v>
                </c:pt>
                <c:pt idx="404">
                  <c:v>48.9</c:v>
                </c:pt>
                <c:pt idx="405">
                  <c:v>49</c:v>
                </c:pt>
                <c:pt idx="406">
                  <c:v>49</c:v>
                </c:pt>
                <c:pt idx="407">
                  <c:v>49</c:v>
                </c:pt>
                <c:pt idx="408">
                  <c:v>49</c:v>
                </c:pt>
                <c:pt idx="409">
                  <c:v>49</c:v>
                </c:pt>
                <c:pt idx="410">
                  <c:v>49.6</c:v>
                </c:pt>
                <c:pt idx="411">
                  <c:v>49.8</c:v>
                </c:pt>
                <c:pt idx="412">
                  <c:v>50</c:v>
                </c:pt>
                <c:pt idx="413">
                  <c:v>50.2</c:v>
                </c:pt>
                <c:pt idx="414">
                  <c:v>50.3</c:v>
                </c:pt>
                <c:pt idx="415">
                  <c:v>50.5</c:v>
                </c:pt>
                <c:pt idx="416">
                  <c:v>50.7</c:v>
                </c:pt>
                <c:pt idx="417">
                  <c:v>50.9</c:v>
                </c:pt>
                <c:pt idx="418">
                  <c:v>51</c:v>
                </c:pt>
                <c:pt idx="419">
                  <c:v>51.3</c:v>
                </c:pt>
                <c:pt idx="420">
                  <c:v>51.4</c:v>
                </c:pt>
                <c:pt idx="421">
                  <c:v>51.4</c:v>
                </c:pt>
                <c:pt idx="422">
                  <c:v>52</c:v>
                </c:pt>
                <c:pt idx="423">
                  <c:v>52</c:v>
                </c:pt>
                <c:pt idx="424">
                  <c:v>52.6</c:v>
                </c:pt>
                <c:pt idx="425">
                  <c:v>53</c:v>
                </c:pt>
                <c:pt idx="426">
                  <c:v>53</c:v>
                </c:pt>
                <c:pt idx="427">
                  <c:v>53</c:v>
                </c:pt>
                <c:pt idx="428">
                  <c:v>53</c:v>
                </c:pt>
                <c:pt idx="429">
                  <c:v>54</c:v>
                </c:pt>
                <c:pt idx="430">
                  <c:v>54</c:v>
                </c:pt>
                <c:pt idx="431">
                  <c:v>54</c:v>
                </c:pt>
                <c:pt idx="432">
                  <c:v>54.6</c:v>
                </c:pt>
                <c:pt idx="433">
                  <c:v>54.6</c:v>
                </c:pt>
                <c:pt idx="434">
                  <c:v>54.7</c:v>
                </c:pt>
                <c:pt idx="435">
                  <c:v>55</c:v>
                </c:pt>
                <c:pt idx="436">
                  <c:v>55</c:v>
                </c:pt>
                <c:pt idx="437">
                  <c:v>55</c:v>
                </c:pt>
                <c:pt idx="438">
                  <c:v>55</c:v>
                </c:pt>
                <c:pt idx="439">
                  <c:v>55.3</c:v>
                </c:pt>
                <c:pt idx="440">
                  <c:v>56</c:v>
                </c:pt>
                <c:pt idx="441">
                  <c:v>56</c:v>
                </c:pt>
                <c:pt idx="442">
                  <c:v>56</c:v>
                </c:pt>
                <c:pt idx="443">
                  <c:v>56</c:v>
                </c:pt>
                <c:pt idx="444">
                  <c:v>56.5</c:v>
                </c:pt>
                <c:pt idx="445">
                  <c:v>56.6</c:v>
                </c:pt>
                <c:pt idx="446">
                  <c:v>56.7</c:v>
                </c:pt>
                <c:pt idx="447">
                  <c:v>56.9</c:v>
                </c:pt>
                <c:pt idx="448">
                  <c:v>56.9</c:v>
                </c:pt>
                <c:pt idx="449">
                  <c:v>57</c:v>
                </c:pt>
                <c:pt idx="450">
                  <c:v>57</c:v>
                </c:pt>
                <c:pt idx="451">
                  <c:v>57</c:v>
                </c:pt>
                <c:pt idx="452">
                  <c:v>57</c:v>
                </c:pt>
                <c:pt idx="453">
                  <c:v>57.4</c:v>
                </c:pt>
                <c:pt idx="454">
                  <c:v>58.3</c:v>
                </c:pt>
                <c:pt idx="455">
                  <c:v>59</c:v>
                </c:pt>
                <c:pt idx="456">
                  <c:v>59</c:v>
                </c:pt>
                <c:pt idx="457">
                  <c:v>59.2</c:v>
                </c:pt>
                <c:pt idx="458">
                  <c:v>60</c:v>
                </c:pt>
                <c:pt idx="459">
                  <c:v>60</c:v>
                </c:pt>
                <c:pt idx="460">
                  <c:v>60</c:v>
                </c:pt>
                <c:pt idx="461">
                  <c:v>60</c:v>
                </c:pt>
                <c:pt idx="462">
                  <c:v>60</c:v>
                </c:pt>
                <c:pt idx="463">
                  <c:v>60</c:v>
                </c:pt>
                <c:pt idx="464">
                  <c:v>61.5</c:v>
                </c:pt>
                <c:pt idx="465">
                  <c:v>61.5</c:v>
                </c:pt>
                <c:pt idx="466">
                  <c:v>62</c:v>
                </c:pt>
                <c:pt idx="467">
                  <c:v>62</c:v>
                </c:pt>
                <c:pt idx="468">
                  <c:v>62</c:v>
                </c:pt>
                <c:pt idx="469">
                  <c:v>62.3</c:v>
                </c:pt>
                <c:pt idx="470">
                  <c:v>62.5</c:v>
                </c:pt>
                <c:pt idx="471">
                  <c:v>62.6</c:v>
                </c:pt>
                <c:pt idx="472">
                  <c:v>64</c:v>
                </c:pt>
                <c:pt idx="473">
                  <c:v>64.400000000000006</c:v>
                </c:pt>
                <c:pt idx="474">
                  <c:v>65</c:v>
                </c:pt>
                <c:pt idx="475">
                  <c:v>68.599999999999994</c:v>
                </c:pt>
                <c:pt idx="476">
                  <c:v>71.5</c:v>
                </c:pt>
              </c:numCache>
            </c:numRef>
          </c:val>
        </c:ser>
        <c:dLbls>
          <c:showLegendKey val="0"/>
          <c:showVal val="0"/>
          <c:showCatName val="0"/>
          <c:showSerName val="0"/>
          <c:showPercent val="0"/>
          <c:showBubbleSize val="0"/>
        </c:dLbls>
        <c:gapWidth val="150"/>
        <c:axId val="124041728"/>
        <c:axId val="104869824"/>
      </c:barChart>
      <c:catAx>
        <c:axId val="124041728"/>
        <c:scaling>
          <c:orientation val="minMax"/>
        </c:scaling>
        <c:delete val="0"/>
        <c:axPos val="b"/>
        <c:majorTickMark val="out"/>
        <c:minorTickMark val="none"/>
        <c:tickLblPos val="nextTo"/>
        <c:crossAx val="104869824"/>
        <c:crosses val="autoZero"/>
        <c:auto val="1"/>
        <c:lblAlgn val="ctr"/>
        <c:lblOffset val="100"/>
        <c:noMultiLvlLbl val="0"/>
      </c:catAx>
      <c:valAx>
        <c:axId val="104869824"/>
        <c:scaling>
          <c:orientation val="minMax"/>
        </c:scaling>
        <c:delete val="0"/>
        <c:axPos val="l"/>
        <c:majorGridlines/>
        <c:numFmt formatCode="General" sourceLinked="1"/>
        <c:majorTickMark val="out"/>
        <c:minorTickMark val="none"/>
        <c:tickLblPos val="nextTo"/>
        <c:crossAx val="12404172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0.05236</cdr:x>
      <cdr:y>0.03228</cdr:y>
    </cdr:from>
    <cdr:to>
      <cdr:x>0.96915</cdr:x>
      <cdr:y>0.92344</cdr:y>
    </cdr:to>
    <cdr:sp macro="" textlink="">
      <cdr:nvSpPr>
        <cdr:cNvPr id="2" name="Rectangle 1"/>
        <cdr:cNvSpPr/>
      </cdr:nvSpPr>
      <cdr:spPr>
        <a:xfrm xmlns:a="http://schemas.openxmlformats.org/drawingml/2006/main">
          <a:off x="371990" y="143153"/>
          <a:ext cx="6513834" cy="3952486"/>
        </a:xfrm>
        <a:prstGeom xmlns:a="http://schemas.openxmlformats.org/drawingml/2006/main" prst="re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638B10-1FF0-5140-917A-A8B9CADF0A7F}" type="datetimeFigureOut">
              <a:rPr lang="en-US" smtClean="0"/>
              <a:t>7/7/2015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3E50F-475E-544E-AB69-213824100FDA}" type="slidenum">
              <a:rPr lang="en-US" smtClean="0"/>
              <a:t>‹#›</a:t>
            </a:fld>
            <a:endParaRPr lang="en-US"/>
          </a:p>
        </p:txBody>
      </p:sp>
    </p:spTree>
    <p:extLst>
      <p:ext uri="{BB962C8B-B14F-4D97-AF65-F5344CB8AC3E}">
        <p14:creationId xmlns:p14="http://schemas.microsoft.com/office/powerpoint/2010/main" val="27130935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lvl="1" indent="0">
              <a:buFont typeface="+mj-lt"/>
              <a:buNone/>
            </a:pPr>
            <a:r>
              <a:rPr lang="en-CA" sz="1200" dirty="0" smtClean="0"/>
              <a:t>Base</a:t>
            </a:r>
            <a:r>
              <a:rPr lang="en-CA" sz="1200" baseline="0" dirty="0" smtClean="0"/>
              <a:t> compartment model – using CONCENTRATION and DOSE – we are estimate our two parameters of interest – clearance and volume</a:t>
            </a:r>
            <a:endParaRPr lang="en-CA" sz="1200" dirty="0" smtClean="0"/>
          </a:p>
          <a:p>
            <a:pPr marL="400050" lvl="1" indent="0">
              <a:buFont typeface="+mj-lt"/>
              <a:buNone/>
            </a:pPr>
            <a:endParaRPr lang="en-CA" sz="1200" dirty="0" smtClean="0"/>
          </a:p>
          <a:p>
            <a:pPr marL="400050" lvl="1" indent="0">
              <a:buFont typeface="+mj-lt"/>
              <a:buNone/>
            </a:pPr>
            <a:r>
              <a:rPr lang="en-CA" sz="1200" dirty="0" smtClean="0"/>
              <a:t>Objective</a:t>
            </a:r>
            <a:r>
              <a:rPr lang="en-CA" sz="1200" baseline="0" dirty="0" smtClean="0"/>
              <a:t> function is based on extended least squares</a:t>
            </a:r>
            <a:endParaRPr lang="en-CA" sz="1200" dirty="0" smtClean="0"/>
          </a:p>
          <a:p>
            <a:pPr marL="400050" lvl="1" indent="0">
              <a:buFont typeface="+mj-lt"/>
              <a:buNone/>
            </a:pPr>
            <a:endParaRPr lang="en-CA" sz="1200" dirty="0" smtClean="0"/>
          </a:p>
          <a:p>
            <a:pPr marL="400050" lvl="1" indent="0">
              <a:buFont typeface="+mj-lt"/>
              <a:buNone/>
            </a:pPr>
            <a:r>
              <a:rPr lang="en-CA" sz="1200" dirty="0" smtClean="0"/>
              <a:t>Note:</a:t>
            </a:r>
            <a:r>
              <a:rPr lang="en-CA" sz="1200" baseline="0" dirty="0" smtClean="0"/>
              <a:t>  </a:t>
            </a:r>
            <a:r>
              <a:rPr lang="en-CA" sz="1800" dirty="0" smtClean="0"/>
              <a:t>FOCEI </a:t>
            </a:r>
            <a:r>
              <a:rPr lang="en-CA" sz="1800" baseline="0" dirty="0" smtClean="0"/>
              <a:t> is the </a:t>
            </a:r>
            <a:r>
              <a:rPr lang="en-CA" sz="1800" b="1" dirty="0" smtClean="0">
                <a:solidFill>
                  <a:srgbClr val="FF0000"/>
                </a:solidFill>
                <a:sym typeface="Wingdings" panose="05000000000000000000" pitchFamily="2" charset="2"/>
              </a:rPr>
              <a:t>current standard method for NONMEM analyses</a:t>
            </a:r>
          </a:p>
          <a:p>
            <a:pPr marL="400050" lvl="1" indent="0">
              <a:buFont typeface="+mj-lt"/>
              <a:buNone/>
            </a:pPr>
            <a:endParaRPr lang="en-CA" sz="1800" b="1" dirty="0" smtClean="0">
              <a:solidFill>
                <a:srgbClr val="FF0000"/>
              </a:solidFill>
              <a:sym typeface="Wingdings" panose="05000000000000000000" pitchFamily="2" charset="2"/>
            </a:endParaRPr>
          </a:p>
          <a:p>
            <a:pPr marL="400050" lvl="1" indent="0">
              <a:buFont typeface="+mj-lt"/>
              <a:buNone/>
            </a:pPr>
            <a:r>
              <a:rPr lang="en-CA" sz="1800" b="1" dirty="0" smtClean="0">
                <a:solidFill>
                  <a:srgbClr val="FF0000"/>
                </a:solidFill>
                <a:sym typeface="Wingdings" panose="05000000000000000000" pitchFamily="2" charset="2"/>
              </a:rPr>
              <a:t>FO</a:t>
            </a:r>
            <a:r>
              <a:rPr lang="en-CA" sz="1800" b="1" baseline="0" dirty="0" smtClean="0">
                <a:solidFill>
                  <a:srgbClr val="FF0000"/>
                </a:solidFill>
                <a:sym typeface="Wingdings" panose="05000000000000000000" pitchFamily="2" charset="2"/>
              </a:rPr>
              <a:t> – first order estimation; FOCE – first order conditional estimation; </a:t>
            </a:r>
          </a:p>
          <a:p>
            <a:pPr marL="400050" lvl="1" indent="0">
              <a:buFont typeface="+mj-lt"/>
              <a:buNone/>
            </a:pPr>
            <a:r>
              <a:rPr lang="en-CA" sz="1800" b="1" baseline="0" dirty="0" smtClean="0">
                <a:solidFill>
                  <a:srgbClr val="FF0000"/>
                </a:solidFill>
                <a:sym typeface="Wingdings" panose="05000000000000000000" pitchFamily="2" charset="2"/>
              </a:rPr>
              <a:t>FOCEI – first order conditional estimation interaction </a:t>
            </a:r>
            <a:endParaRPr lang="en-CA" sz="1800" b="1" dirty="0" smtClean="0">
              <a:solidFill>
                <a:srgbClr val="FF0000"/>
              </a:solidFill>
              <a:sym typeface="Wingdings" panose="05000000000000000000" pitchFamily="2" charset="2"/>
            </a:endParaRPr>
          </a:p>
          <a:p>
            <a:pPr marL="400050" lvl="1" indent="0">
              <a:buFont typeface="+mj-lt"/>
              <a:buNone/>
            </a:pPr>
            <a:r>
              <a:rPr lang="en-CA" dirty="0" err="1" smtClean="0"/>
              <a:t>Laplaian</a:t>
            </a:r>
            <a:endParaRPr lang="en-CA" dirty="0"/>
          </a:p>
        </p:txBody>
      </p:sp>
      <p:sp>
        <p:nvSpPr>
          <p:cNvPr id="4" name="Slide Number Placeholder 3"/>
          <p:cNvSpPr>
            <a:spLocks noGrp="1"/>
          </p:cNvSpPr>
          <p:nvPr>
            <p:ph type="sldNum" sz="quarter" idx="10"/>
          </p:nvPr>
        </p:nvSpPr>
        <p:spPr/>
        <p:txBody>
          <a:bodyPr/>
          <a:lstStyle/>
          <a:p>
            <a:fld id="{2F0D7647-B02D-4902-8E8B-63105B30D52D}" type="slidenum">
              <a:rPr lang="en-CA" smtClean="0"/>
              <a:t>28</a:t>
            </a:fld>
            <a:endParaRPr lang="en-CA"/>
          </a:p>
        </p:txBody>
      </p:sp>
    </p:spTree>
    <p:extLst>
      <p:ext uri="{BB962C8B-B14F-4D97-AF65-F5344CB8AC3E}">
        <p14:creationId xmlns:p14="http://schemas.microsoft.com/office/powerpoint/2010/main" val="97997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D223896A-E9ED-0B45-9DF3-A9165C6FB6AA}"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9F033-86A9-CE4C-A41C-D0130A554AF3}" type="slidenum">
              <a:rPr lang="en-US" smtClean="0"/>
              <a:t>‹#›</a:t>
            </a:fld>
            <a:endParaRPr lang="en-US"/>
          </a:p>
        </p:txBody>
      </p:sp>
      <p:pic>
        <p:nvPicPr>
          <p:cNvPr id="7" name="Picture 6"/>
          <p:cNvPicPr>
            <a:picLocks noChangeAspect="1"/>
          </p:cNvPicPr>
          <p:nvPr userDrawn="1"/>
        </p:nvPicPr>
        <p:blipFill>
          <a:blip r:embed="rId2"/>
          <a:stretch>
            <a:fillRect/>
          </a:stretch>
        </p:blipFill>
        <p:spPr>
          <a:xfrm>
            <a:off x="15262" y="1"/>
            <a:ext cx="9144000" cy="1174670"/>
          </a:xfrm>
          <a:prstGeom prst="rect">
            <a:avLst/>
          </a:prstGeom>
        </p:spPr>
      </p:pic>
    </p:spTree>
    <p:extLst>
      <p:ext uri="{BB962C8B-B14F-4D97-AF65-F5344CB8AC3E}">
        <p14:creationId xmlns:p14="http://schemas.microsoft.com/office/powerpoint/2010/main" val="384905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223896A-E9ED-0B45-9DF3-A9165C6FB6AA}"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9F033-86A9-CE4C-A41C-D0130A554AF3}" type="slidenum">
              <a:rPr lang="en-US" smtClean="0"/>
              <a:t>‹#›</a:t>
            </a:fld>
            <a:endParaRPr lang="en-US"/>
          </a:p>
        </p:txBody>
      </p:sp>
    </p:spTree>
    <p:extLst>
      <p:ext uri="{BB962C8B-B14F-4D97-AF65-F5344CB8AC3E}">
        <p14:creationId xmlns:p14="http://schemas.microsoft.com/office/powerpoint/2010/main" val="205341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223896A-E9ED-0B45-9DF3-A9165C6FB6AA}"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9F033-86A9-CE4C-A41C-D0130A554AF3}" type="slidenum">
              <a:rPr lang="en-US" smtClean="0"/>
              <a:t>‹#›</a:t>
            </a:fld>
            <a:endParaRPr lang="en-US"/>
          </a:p>
        </p:txBody>
      </p:sp>
    </p:spTree>
    <p:extLst>
      <p:ext uri="{BB962C8B-B14F-4D97-AF65-F5344CB8AC3E}">
        <p14:creationId xmlns:p14="http://schemas.microsoft.com/office/powerpoint/2010/main" val="2233532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1124" y="77189"/>
            <a:ext cx="5143639" cy="968691"/>
          </a:xfrm>
        </p:spPr>
        <p:txBody>
          <a:bodyPr/>
          <a:lstStyle>
            <a:lvl1pPr>
              <a:defRPr b="1"/>
            </a:lvl1pPr>
          </a:lstStyle>
          <a:p>
            <a:r>
              <a:rPr lang="en-CA" dirty="0" smtClean="0"/>
              <a:t>Click to edit Master title style</a:t>
            </a:r>
            <a:endParaRPr lang="en-US" dirty="0"/>
          </a:p>
        </p:txBody>
      </p:sp>
      <p:sp>
        <p:nvSpPr>
          <p:cNvPr id="3" name="Date Placeholder 2"/>
          <p:cNvSpPr>
            <a:spLocks noGrp="1"/>
          </p:cNvSpPr>
          <p:nvPr>
            <p:ph type="dt" sz="half" idx="10"/>
          </p:nvPr>
        </p:nvSpPr>
        <p:spPr/>
        <p:txBody>
          <a:bodyPr/>
          <a:lstStyle/>
          <a:p>
            <a:fld id="{D223896A-E9ED-0B45-9DF3-A9165C6FB6AA}" type="datetimeFigureOut">
              <a:rPr lang="en-US" smtClean="0"/>
              <a:t>7/7/2015</a:t>
            </a:fld>
            <a:endParaRPr lang="en-US"/>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p:nvPr>
        </p:nvSpPr>
        <p:spPr>
          <a:xfrm>
            <a:off x="6225310" y="4702746"/>
            <a:ext cx="2725016" cy="349250"/>
          </a:xfrm>
        </p:spPr>
        <p:txBody>
          <a:bodyPr>
            <a:noAutofit/>
          </a:bodyPr>
          <a:lstStyle>
            <a:lvl1pPr marL="0" indent="0" algn="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Tree>
    <p:extLst>
      <p:ext uri="{BB962C8B-B14F-4D97-AF65-F5344CB8AC3E}">
        <p14:creationId xmlns:p14="http://schemas.microsoft.com/office/powerpoint/2010/main" val="141017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10"/>
          </p:nvPr>
        </p:nvSpPr>
        <p:spPr/>
        <p:txBody>
          <a:bodyPr/>
          <a:lstStyle/>
          <a:p>
            <a:fld id="{D223896A-E9ED-0B45-9DF3-A9165C6FB6AA}"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9F033-86A9-CE4C-A41C-D0130A554AF3}" type="slidenum">
              <a:rPr lang="en-US" smtClean="0"/>
              <a:t>‹#›</a:t>
            </a:fld>
            <a:endParaRPr lang="en-US"/>
          </a:p>
        </p:txBody>
      </p:sp>
      <p:sp>
        <p:nvSpPr>
          <p:cNvPr id="7" name="Title Placeholder 1"/>
          <p:cNvSpPr>
            <a:spLocks noGrp="1"/>
          </p:cNvSpPr>
          <p:nvPr>
            <p:ph type="title"/>
          </p:nvPr>
        </p:nvSpPr>
        <p:spPr>
          <a:xfrm>
            <a:off x="2481124" y="205979"/>
            <a:ext cx="5021508" cy="968691"/>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21782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223896A-E9ED-0B45-9DF3-A9165C6FB6AA}"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9F033-86A9-CE4C-A41C-D0130A554AF3}" type="slidenum">
              <a:rPr lang="en-US" smtClean="0"/>
              <a:t>‹#›</a:t>
            </a:fld>
            <a:endParaRPr lang="en-US"/>
          </a:p>
        </p:txBody>
      </p:sp>
      <p:pic>
        <p:nvPicPr>
          <p:cNvPr id="7" name="Picture 6"/>
          <p:cNvPicPr>
            <a:picLocks noChangeAspect="1"/>
          </p:cNvPicPr>
          <p:nvPr userDrawn="1"/>
        </p:nvPicPr>
        <p:blipFill>
          <a:blip r:embed="rId2"/>
          <a:stretch>
            <a:fillRect/>
          </a:stretch>
        </p:blipFill>
        <p:spPr>
          <a:xfrm>
            <a:off x="15262" y="1"/>
            <a:ext cx="9144000" cy="1174670"/>
          </a:xfrm>
          <a:prstGeom prst="rect">
            <a:avLst/>
          </a:prstGeom>
        </p:spPr>
      </p:pic>
    </p:spTree>
    <p:extLst>
      <p:ext uri="{BB962C8B-B14F-4D97-AF65-F5344CB8AC3E}">
        <p14:creationId xmlns:p14="http://schemas.microsoft.com/office/powerpoint/2010/main" val="293409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223896A-E9ED-0B45-9DF3-A9165C6FB6AA}" type="datetimeFigureOut">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9F033-86A9-CE4C-A41C-D0130A554AF3}" type="slidenum">
              <a:rPr lang="en-US" smtClean="0"/>
              <a:t>‹#›</a:t>
            </a:fld>
            <a:endParaRPr lang="en-US"/>
          </a:p>
        </p:txBody>
      </p:sp>
    </p:spTree>
    <p:extLst>
      <p:ext uri="{BB962C8B-B14F-4D97-AF65-F5344CB8AC3E}">
        <p14:creationId xmlns:p14="http://schemas.microsoft.com/office/powerpoint/2010/main" val="75065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223896A-E9ED-0B45-9DF3-A9165C6FB6AA}" type="datetimeFigureOut">
              <a:rPr lang="en-US" smtClean="0"/>
              <a:t>7/7/2015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9F033-86A9-CE4C-A41C-D0130A554AF3}" type="slidenum">
              <a:rPr lang="en-US" smtClean="0"/>
              <a:t>‹#›</a:t>
            </a:fld>
            <a:endParaRPr lang="en-US"/>
          </a:p>
        </p:txBody>
      </p:sp>
      <p:sp>
        <p:nvSpPr>
          <p:cNvPr id="10" name="Title Placeholder 1"/>
          <p:cNvSpPr>
            <a:spLocks noGrp="1"/>
          </p:cNvSpPr>
          <p:nvPr>
            <p:ph type="title"/>
          </p:nvPr>
        </p:nvSpPr>
        <p:spPr>
          <a:xfrm>
            <a:off x="2481124" y="205979"/>
            <a:ext cx="5021508" cy="968691"/>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375776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D223896A-E9ED-0B45-9DF3-A9165C6FB6AA}" type="datetimeFigureOut">
              <a:rPr lang="en-US" smtClean="0"/>
              <a:t>7/7/2015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9F033-86A9-CE4C-A41C-D0130A554AF3}" type="slidenum">
              <a:rPr lang="en-US" smtClean="0"/>
              <a:t>‹#›</a:t>
            </a:fld>
            <a:endParaRPr lang="en-US"/>
          </a:p>
        </p:txBody>
      </p:sp>
    </p:spTree>
    <p:extLst>
      <p:ext uri="{BB962C8B-B14F-4D97-AF65-F5344CB8AC3E}">
        <p14:creationId xmlns:p14="http://schemas.microsoft.com/office/powerpoint/2010/main" val="260448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3896A-E9ED-0B45-9DF3-A9165C6FB6AA}" type="datetimeFigureOut">
              <a:rPr lang="en-US" smtClean="0"/>
              <a:t>7/7/2015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9F033-86A9-CE4C-A41C-D0130A554AF3}" type="slidenum">
              <a:rPr lang="en-US" smtClean="0"/>
              <a:t>‹#›</a:t>
            </a:fld>
            <a:endParaRPr lang="en-US"/>
          </a:p>
        </p:txBody>
      </p:sp>
    </p:spTree>
    <p:extLst>
      <p:ext uri="{BB962C8B-B14F-4D97-AF65-F5344CB8AC3E}">
        <p14:creationId xmlns:p14="http://schemas.microsoft.com/office/powerpoint/2010/main" val="345990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223896A-E9ED-0B45-9DF3-A9165C6FB6AA}" type="datetimeFigureOut">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9F033-86A9-CE4C-A41C-D0130A554AF3}" type="slidenum">
              <a:rPr lang="en-US" smtClean="0"/>
              <a:t>‹#›</a:t>
            </a:fld>
            <a:endParaRPr lang="en-US"/>
          </a:p>
        </p:txBody>
      </p:sp>
    </p:spTree>
    <p:extLst>
      <p:ext uri="{BB962C8B-B14F-4D97-AF65-F5344CB8AC3E}">
        <p14:creationId xmlns:p14="http://schemas.microsoft.com/office/powerpoint/2010/main" val="309378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223896A-E9ED-0B45-9DF3-A9165C6FB6AA}" type="datetimeFigureOut">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9F033-86A9-CE4C-A41C-D0130A554AF3}" type="slidenum">
              <a:rPr lang="en-US" smtClean="0"/>
              <a:t>‹#›</a:t>
            </a:fld>
            <a:endParaRPr lang="en-US"/>
          </a:p>
        </p:txBody>
      </p:sp>
    </p:spTree>
    <p:extLst>
      <p:ext uri="{BB962C8B-B14F-4D97-AF65-F5344CB8AC3E}">
        <p14:creationId xmlns:p14="http://schemas.microsoft.com/office/powerpoint/2010/main" val="80737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81124" y="205979"/>
            <a:ext cx="5021508" cy="968691"/>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223896A-E9ED-0B45-9DF3-A9165C6FB6AA}" type="datetimeFigureOut">
              <a:rPr lang="en-US" smtClean="0"/>
              <a:t>7/7/2015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19F033-86A9-CE4C-A41C-D0130A554AF3}" type="slidenum">
              <a:rPr lang="en-US" smtClean="0"/>
              <a:t>‹#›</a:t>
            </a:fld>
            <a:endParaRPr lang="en-US"/>
          </a:p>
        </p:txBody>
      </p:sp>
      <p:pic>
        <p:nvPicPr>
          <p:cNvPr id="7" name="Picture 6"/>
          <p:cNvPicPr>
            <a:picLocks noChangeAspect="1"/>
          </p:cNvPicPr>
          <p:nvPr userDrawn="1"/>
        </p:nvPicPr>
        <p:blipFill rotWithShape="1">
          <a:blip r:embed="rId14"/>
          <a:srcRect l="3343" r="69523"/>
          <a:stretch/>
        </p:blipFill>
        <p:spPr>
          <a:xfrm>
            <a:off x="0" y="1963"/>
            <a:ext cx="2481124" cy="1174670"/>
          </a:xfrm>
          <a:prstGeom prst="rect">
            <a:avLst/>
          </a:prstGeom>
        </p:spPr>
      </p:pic>
      <p:pic>
        <p:nvPicPr>
          <p:cNvPr id="8" name="Picture 7"/>
          <p:cNvPicPr>
            <a:picLocks noChangeAspect="1"/>
          </p:cNvPicPr>
          <p:nvPr userDrawn="1"/>
        </p:nvPicPr>
        <p:blipFill rotWithShape="1">
          <a:blip r:embed="rId14"/>
          <a:srcRect l="82050"/>
          <a:stretch/>
        </p:blipFill>
        <p:spPr>
          <a:xfrm>
            <a:off x="7502632" y="1"/>
            <a:ext cx="1641368" cy="1174670"/>
          </a:xfrm>
          <a:prstGeom prst="rect">
            <a:avLst/>
          </a:prstGeom>
        </p:spPr>
      </p:pic>
      <p:pic>
        <p:nvPicPr>
          <p:cNvPr id="9" name="Picture 8"/>
          <p:cNvPicPr>
            <a:picLocks noChangeAspect="1"/>
          </p:cNvPicPr>
          <p:nvPr userDrawn="1"/>
        </p:nvPicPr>
        <p:blipFill rotWithShape="1">
          <a:blip r:embed="rId14"/>
          <a:srcRect l="20153" t="88511" r="17950"/>
          <a:stretch/>
        </p:blipFill>
        <p:spPr>
          <a:xfrm>
            <a:off x="1740314" y="1024745"/>
            <a:ext cx="5844630" cy="151887"/>
          </a:xfrm>
          <a:prstGeom prst="rect">
            <a:avLst/>
          </a:prstGeom>
        </p:spPr>
      </p:pic>
    </p:spTree>
    <p:extLst>
      <p:ext uri="{BB962C8B-B14F-4D97-AF65-F5344CB8AC3E}">
        <p14:creationId xmlns:p14="http://schemas.microsoft.com/office/powerpoint/2010/main" val="4288893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wapps-hemo.or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Hemophilia.mcmaster.ca"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population approach to hemophilia pharmacokinetics. WAPPS: a web-service for </a:t>
            </a:r>
            <a:r>
              <a:rPr lang="en-US" dirty="0" err="1" smtClean="0"/>
              <a:t>bayesian</a:t>
            </a:r>
            <a:r>
              <a:rPr lang="en-US" dirty="0" smtClean="0"/>
              <a:t> post hoc estimation</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Alfonso Iorio</a:t>
            </a:r>
          </a:p>
          <a:p>
            <a:r>
              <a:rPr lang="en-US" dirty="0" smtClean="0"/>
              <a:t>Abstract Symposium AS 122</a:t>
            </a:r>
            <a:endParaRPr lang="en-US" dirty="0"/>
          </a:p>
          <a:p>
            <a:r>
              <a:rPr lang="en-US" dirty="0" smtClean="0"/>
              <a:t>Wednesday </a:t>
            </a:r>
            <a:r>
              <a:rPr lang="en-US" dirty="0"/>
              <a:t>June </a:t>
            </a:r>
            <a:r>
              <a:rPr lang="en-US" dirty="0" smtClean="0"/>
              <a:t>24 </a:t>
            </a:r>
            <a:r>
              <a:rPr lang="en-US" dirty="0"/>
              <a:t>2015, </a:t>
            </a:r>
            <a:r>
              <a:rPr lang="en-US" dirty="0" smtClean="0"/>
              <a:t>16:55 </a:t>
            </a:r>
            <a:r>
              <a:rPr lang="en-US" dirty="0"/>
              <a:t>Room </a:t>
            </a:r>
            <a:r>
              <a:rPr lang="en-US" dirty="0" smtClean="0"/>
              <a:t>701</a:t>
            </a:r>
            <a:endParaRPr lang="en-US" dirty="0"/>
          </a:p>
          <a:p>
            <a:endParaRPr lang="en-US" dirty="0"/>
          </a:p>
        </p:txBody>
      </p:sp>
    </p:spTree>
    <p:extLst>
      <p:ext uri="{BB962C8B-B14F-4D97-AF65-F5344CB8AC3E}">
        <p14:creationId xmlns:p14="http://schemas.microsoft.com/office/powerpoint/2010/main" val="620863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Concentration in blood is a biomarker for concentration at site of action</a:t>
            </a:r>
          </a:p>
          <a:p>
            <a:r>
              <a:rPr lang="en-US" dirty="0" smtClean="0"/>
              <a:t>Are we able to measure PK?</a:t>
            </a:r>
          </a:p>
          <a:p>
            <a:r>
              <a:rPr lang="en-US" dirty="0" smtClean="0"/>
              <a:t>PK parameters are not directly measured</a:t>
            </a:r>
          </a:p>
          <a:p>
            <a:pPr lvl="1"/>
            <a:r>
              <a:rPr lang="en-US" dirty="0" smtClean="0"/>
              <a:t>While you can measure </a:t>
            </a:r>
            <a:r>
              <a:rPr lang="en-US" b="1" dirty="0" err="1" smtClean="0">
                <a:solidFill>
                  <a:srgbClr val="FF0000"/>
                </a:solidFill>
              </a:rPr>
              <a:t>C</a:t>
            </a:r>
            <a:r>
              <a:rPr lang="en-US" b="1" baseline="-25000" dirty="0" err="1" smtClean="0">
                <a:solidFill>
                  <a:srgbClr val="FF0000"/>
                </a:solidFill>
              </a:rPr>
              <a:t>through</a:t>
            </a:r>
            <a:r>
              <a:rPr lang="en-US" dirty="0" smtClean="0"/>
              <a:t> in blood directly,</a:t>
            </a:r>
            <a:r>
              <a:rPr lang="en-US" dirty="0"/>
              <a:t> </a:t>
            </a:r>
            <a:r>
              <a:rPr lang="en-US" dirty="0" smtClean="0"/>
              <a:t>you can’t measure </a:t>
            </a:r>
            <a:r>
              <a:rPr lang="en-US" b="1" dirty="0" smtClean="0">
                <a:solidFill>
                  <a:srgbClr val="FF0000"/>
                </a:solidFill>
              </a:rPr>
              <a:t>Clearance</a:t>
            </a:r>
            <a:r>
              <a:rPr lang="en-US" dirty="0" smtClean="0"/>
              <a:t> and </a:t>
            </a:r>
            <a:r>
              <a:rPr lang="en-US" b="1" dirty="0" smtClean="0">
                <a:solidFill>
                  <a:srgbClr val="FF0000"/>
                </a:solidFill>
              </a:rPr>
              <a:t>Volume</a:t>
            </a:r>
            <a:endParaRPr lang="en-US" b="1" dirty="0">
              <a:solidFill>
                <a:srgbClr val="FF0000"/>
              </a:solidFill>
            </a:endParaRPr>
          </a:p>
        </p:txBody>
      </p:sp>
      <p:sp>
        <p:nvSpPr>
          <p:cNvPr id="2" name="Title 1"/>
          <p:cNvSpPr>
            <a:spLocks noGrp="1"/>
          </p:cNvSpPr>
          <p:nvPr>
            <p:ph type="title"/>
          </p:nvPr>
        </p:nvSpPr>
        <p:spPr>
          <a:xfrm>
            <a:off x="2481124" y="100157"/>
            <a:ext cx="5021508" cy="968691"/>
          </a:xfrm>
        </p:spPr>
        <p:txBody>
          <a:bodyPr>
            <a:normAutofit/>
          </a:bodyPr>
          <a:lstStyle/>
          <a:p>
            <a:r>
              <a:rPr lang="en-US" sz="4000" dirty="0" smtClean="0"/>
              <a:t>PK ESTIMATION</a:t>
            </a:r>
            <a:endParaRPr lang="en-US" sz="4000" dirty="0"/>
          </a:p>
        </p:txBody>
      </p:sp>
    </p:spTree>
    <p:extLst>
      <p:ext uri="{BB962C8B-B14F-4D97-AF65-F5344CB8AC3E}">
        <p14:creationId xmlns:p14="http://schemas.microsoft.com/office/powerpoint/2010/main" val="2114689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pharmacokinetic</a:t>
            </a:r>
            <a:endParaRPr lang="en-US" dirty="0"/>
          </a:p>
        </p:txBody>
      </p:sp>
      <p:sp>
        <p:nvSpPr>
          <p:cNvPr id="3" name="Content Placeholder 2"/>
          <p:cNvSpPr>
            <a:spLocks noGrp="1"/>
          </p:cNvSpPr>
          <p:nvPr>
            <p:ph idx="1"/>
          </p:nvPr>
        </p:nvSpPr>
        <p:spPr>
          <a:xfrm>
            <a:off x="457200" y="1368724"/>
            <a:ext cx="8229600" cy="3005432"/>
          </a:xfrm>
        </p:spPr>
        <p:txBody>
          <a:bodyPr/>
          <a:lstStyle/>
          <a:p>
            <a:r>
              <a:rPr lang="en-US" dirty="0" smtClean="0"/>
              <a:t>Is it reliable, precise, accurate?</a:t>
            </a:r>
          </a:p>
        </p:txBody>
      </p:sp>
      <p:sp>
        <p:nvSpPr>
          <p:cNvPr id="5" name="Oval 4"/>
          <p:cNvSpPr/>
          <p:nvPr/>
        </p:nvSpPr>
        <p:spPr>
          <a:xfrm>
            <a:off x="6068051" y="2320126"/>
            <a:ext cx="1857903" cy="13580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PEAK &amp; TROUGH</a:t>
            </a:r>
            <a:endParaRPr lang="en-US" dirty="0"/>
          </a:p>
        </p:txBody>
      </p:sp>
      <p:cxnSp>
        <p:nvCxnSpPr>
          <p:cNvPr id="7" name="Straight Arrow Connector 6"/>
          <p:cNvCxnSpPr/>
          <p:nvPr/>
        </p:nvCxnSpPr>
        <p:spPr>
          <a:xfrm flipV="1">
            <a:off x="693777" y="4188879"/>
            <a:ext cx="7384577" cy="17638"/>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8" name="Plus 7"/>
          <p:cNvSpPr/>
          <p:nvPr/>
        </p:nvSpPr>
        <p:spPr>
          <a:xfrm>
            <a:off x="787845" y="4444620"/>
            <a:ext cx="634980" cy="432116"/>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inus 8"/>
          <p:cNvSpPr/>
          <p:nvPr/>
        </p:nvSpPr>
        <p:spPr>
          <a:xfrm>
            <a:off x="7349301" y="4444620"/>
            <a:ext cx="729050" cy="432116"/>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10375" y="4480175"/>
            <a:ext cx="3108543" cy="46166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PRECISION, ACCURACY</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Oval 10"/>
          <p:cNvSpPr/>
          <p:nvPr/>
        </p:nvSpPr>
        <p:spPr>
          <a:xfrm>
            <a:off x="693774" y="2320126"/>
            <a:ext cx="1857903" cy="13580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11 data points classic PK </a:t>
            </a:r>
            <a:endParaRPr lang="en-US" dirty="0"/>
          </a:p>
        </p:txBody>
      </p:sp>
    </p:spTree>
    <p:extLst>
      <p:ext uri="{BB962C8B-B14F-4D97-AF65-F5344CB8AC3E}">
        <p14:creationId xmlns:p14="http://schemas.microsoft.com/office/powerpoint/2010/main" val="2354965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pharmacokinetic</a:t>
            </a:r>
            <a:endParaRPr lang="en-US" dirty="0"/>
          </a:p>
        </p:txBody>
      </p:sp>
      <p:cxnSp>
        <p:nvCxnSpPr>
          <p:cNvPr id="13" name="Straight Arrow Connector 12"/>
          <p:cNvCxnSpPr/>
          <p:nvPr/>
        </p:nvCxnSpPr>
        <p:spPr>
          <a:xfrm>
            <a:off x="940713" y="4717998"/>
            <a:ext cx="739633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64228" y="1221963"/>
            <a:ext cx="0" cy="346923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1787353" y="1631458"/>
            <a:ext cx="5832405" cy="2689700"/>
          </a:xfrm>
          <a:custGeom>
            <a:avLst/>
            <a:gdLst>
              <a:gd name="connsiteX0" fmla="*/ 0 w 5832405"/>
              <a:gd name="connsiteY0" fmla="*/ 0 h 3586267"/>
              <a:gd name="connsiteX1" fmla="*/ 1458101 w 5832405"/>
              <a:gd name="connsiteY1" fmla="*/ 2187035 h 3586267"/>
              <a:gd name="connsiteX2" fmla="*/ 5832405 w 5832405"/>
              <a:gd name="connsiteY2" fmla="*/ 3586267 h 3586267"/>
            </a:gdLst>
            <a:ahLst/>
            <a:cxnLst>
              <a:cxn ang="0">
                <a:pos x="connsiteX0" y="connsiteY0"/>
              </a:cxn>
              <a:cxn ang="0">
                <a:pos x="connsiteX1" y="connsiteY1"/>
              </a:cxn>
              <a:cxn ang="0">
                <a:pos x="connsiteX2" y="connsiteY2"/>
              </a:cxn>
            </a:cxnLst>
            <a:rect l="l" t="t" r="r" b="b"/>
            <a:pathLst>
              <a:path w="5832405" h="3586267">
                <a:moveTo>
                  <a:pt x="0" y="0"/>
                </a:moveTo>
                <a:cubicBezTo>
                  <a:pt x="243017" y="794662"/>
                  <a:pt x="486034" y="1589324"/>
                  <a:pt x="1458101" y="2187035"/>
                </a:cubicBezTo>
                <a:cubicBezTo>
                  <a:pt x="2430169" y="2784746"/>
                  <a:pt x="4131287" y="3185506"/>
                  <a:pt x="5832405" y="3586267"/>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5-Point Star 21"/>
          <p:cNvSpPr/>
          <p:nvPr/>
        </p:nvSpPr>
        <p:spPr>
          <a:xfrm>
            <a:off x="1687402" y="1578203"/>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1787353" y="1850896"/>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1944701" y="2122217"/>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2338623" y="2660158"/>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3006552" y="3105452"/>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7487617" y="4250609"/>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2620198" y="2964353"/>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3614756" y="3347330"/>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a:off x="3963970" y="3558977"/>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a:off x="5097771" y="3770284"/>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a:off x="6237917" y="4078595"/>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31"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pharmacokinetic</a:t>
            </a:r>
            <a:endParaRPr lang="en-US" dirty="0"/>
          </a:p>
        </p:txBody>
      </p:sp>
      <p:cxnSp>
        <p:nvCxnSpPr>
          <p:cNvPr id="13" name="Straight Arrow Connector 12"/>
          <p:cNvCxnSpPr/>
          <p:nvPr/>
        </p:nvCxnSpPr>
        <p:spPr>
          <a:xfrm>
            <a:off x="940713" y="4717998"/>
            <a:ext cx="739633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64228" y="1221963"/>
            <a:ext cx="0" cy="346923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1787353" y="1631458"/>
            <a:ext cx="5832405" cy="2689700"/>
          </a:xfrm>
          <a:custGeom>
            <a:avLst/>
            <a:gdLst>
              <a:gd name="connsiteX0" fmla="*/ 0 w 5832405"/>
              <a:gd name="connsiteY0" fmla="*/ 0 h 3586267"/>
              <a:gd name="connsiteX1" fmla="*/ 1458101 w 5832405"/>
              <a:gd name="connsiteY1" fmla="*/ 2187035 h 3586267"/>
              <a:gd name="connsiteX2" fmla="*/ 5832405 w 5832405"/>
              <a:gd name="connsiteY2" fmla="*/ 3586267 h 3586267"/>
            </a:gdLst>
            <a:ahLst/>
            <a:cxnLst>
              <a:cxn ang="0">
                <a:pos x="connsiteX0" y="connsiteY0"/>
              </a:cxn>
              <a:cxn ang="0">
                <a:pos x="connsiteX1" y="connsiteY1"/>
              </a:cxn>
              <a:cxn ang="0">
                <a:pos x="connsiteX2" y="connsiteY2"/>
              </a:cxn>
            </a:cxnLst>
            <a:rect l="l" t="t" r="r" b="b"/>
            <a:pathLst>
              <a:path w="5832405" h="3586267">
                <a:moveTo>
                  <a:pt x="0" y="0"/>
                </a:moveTo>
                <a:cubicBezTo>
                  <a:pt x="243017" y="794662"/>
                  <a:pt x="486034" y="1589324"/>
                  <a:pt x="1458101" y="2187035"/>
                </a:cubicBezTo>
                <a:cubicBezTo>
                  <a:pt x="2430169" y="2784746"/>
                  <a:pt x="4131287" y="3185506"/>
                  <a:pt x="5832405" y="3586267"/>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5-Point Star 21"/>
          <p:cNvSpPr/>
          <p:nvPr/>
        </p:nvSpPr>
        <p:spPr>
          <a:xfrm>
            <a:off x="1687402" y="1578203"/>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7487617" y="4250609"/>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822627" y="1649095"/>
            <a:ext cx="5750092" cy="2663244"/>
          </a:xfrm>
          <a:custGeom>
            <a:avLst/>
            <a:gdLst>
              <a:gd name="connsiteX0" fmla="*/ 0 w 5750092"/>
              <a:gd name="connsiteY0" fmla="*/ 0 h 3550992"/>
              <a:gd name="connsiteX1" fmla="*/ 1857903 w 5750092"/>
              <a:gd name="connsiteY1" fmla="*/ 2069452 h 3550992"/>
              <a:gd name="connsiteX2" fmla="*/ 5750092 w 5750092"/>
              <a:gd name="connsiteY2" fmla="*/ 3550992 h 3550992"/>
            </a:gdLst>
            <a:ahLst/>
            <a:cxnLst>
              <a:cxn ang="0">
                <a:pos x="connsiteX0" y="connsiteY0"/>
              </a:cxn>
              <a:cxn ang="0">
                <a:pos x="connsiteX1" y="connsiteY1"/>
              </a:cxn>
              <a:cxn ang="0">
                <a:pos x="connsiteX2" y="connsiteY2"/>
              </a:cxn>
            </a:cxnLst>
            <a:rect l="l" t="t" r="r" b="b"/>
            <a:pathLst>
              <a:path w="5750092" h="3550992">
                <a:moveTo>
                  <a:pt x="0" y="0"/>
                </a:moveTo>
                <a:cubicBezTo>
                  <a:pt x="449777" y="738810"/>
                  <a:pt x="899554" y="1477620"/>
                  <a:pt x="1857903" y="2069452"/>
                </a:cubicBezTo>
                <a:cubicBezTo>
                  <a:pt x="2816252" y="2661284"/>
                  <a:pt x="5750092" y="3550992"/>
                  <a:pt x="5750092" y="3550992"/>
                </a:cubicBezTo>
              </a:path>
            </a:pathLst>
          </a:cu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834385" y="1666733"/>
            <a:ext cx="5738334" cy="2680882"/>
          </a:xfrm>
          <a:custGeom>
            <a:avLst/>
            <a:gdLst>
              <a:gd name="connsiteX0" fmla="*/ 0 w 5738334"/>
              <a:gd name="connsiteY0" fmla="*/ 0 h 3574509"/>
              <a:gd name="connsiteX1" fmla="*/ 1105335 w 5738334"/>
              <a:gd name="connsiteY1" fmla="*/ 2222310 h 3574509"/>
              <a:gd name="connsiteX2" fmla="*/ 5738334 w 5738334"/>
              <a:gd name="connsiteY2" fmla="*/ 3574509 h 3574509"/>
            </a:gdLst>
            <a:ahLst/>
            <a:cxnLst>
              <a:cxn ang="0">
                <a:pos x="connsiteX0" y="connsiteY0"/>
              </a:cxn>
              <a:cxn ang="0">
                <a:pos x="connsiteX1" y="connsiteY1"/>
              </a:cxn>
              <a:cxn ang="0">
                <a:pos x="connsiteX2" y="connsiteY2"/>
              </a:cxn>
            </a:cxnLst>
            <a:rect l="l" t="t" r="r" b="b"/>
            <a:pathLst>
              <a:path w="5738334" h="3574509">
                <a:moveTo>
                  <a:pt x="0" y="0"/>
                </a:moveTo>
                <a:cubicBezTo>
                  <a:pt x="74473" y="813279"/>
                  <a:pt x="148946" y="1626559"/>
                  <a:pt x="1105335" y="2222310"/>
                </a:cubicBezTo>
                <a:cubicBezTo>
                  <a:pt x="2061724" y="2818062"/>
                  <a:pt x="5738334" y="3574509"/>
                  <a:pt x="5738334" y="3574509"/>
                </a:cubicBezTo>
              </a:path>
            </a:pathLst>
          </a:custGeom>
          <a:ln w="381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822630" y="1666733"/>
            <a:ext cx="5785369" cy="2672063"/>
          </a:xfrm>
          <a:custGeom>
            <a:avLst/>
            <a:gdLst>
              <a:gd name="connsiteX0" fmla="*/ 0 w 5785369"/>
              <a:gd name="connsiteY0" fmla="*/ 0 h 3562751"/>
              <a:gd name="connsiteX1" fmla="*/ 1399306 w 5785369"/>
              <a:gd name="connsiteY1" fmla="*/ 2504508 h 3562751"/>
              <a:gd name="connsiteX2" fmla="*/ 5785369 w 5785369"/>
              <a:gd name="connsiteY2" fmla="*/ 3562751 h 3562751"/>
            </a:gdLst>
            <a:ahLst/>
            <a:cxnLst>
              <a:cxn ang="0">
                <a:pos x="connsiteX0" y="connsiteY0"/>
              </a:cxn>
              <a:cxn ang="0">
                <a:pos x="connsiteX1" y="connsiteY1"/>
              </a:cxn>
              <a:cxn ang="0">
                <a:pos x="connsiteX2" y="connsiteY2"/>
              </a:cxn>
            </a:cxnLst>
            <a:rect l="l" t="t" r="r" b="b"/>
            <a:pathLst>
              <a:path w="5785369" h="3562751">
                <a:moveTo>
                  <a:pt x="0" y="0"/>
                </a:moveTo>
                <a:cubicBezTo>
                  <a:pt x="217539" y="955358"/>
                  <a:pt x="435078" y="1910716"/>
                  <a:pt x="1399306" y="2504508"/>
                </a:cubicBezTo>
                <a:cubicBezTo>
                  <a:pt x="2363534" y="3098300"/>
                  <a:pt x="5785369" y="3562751"/>
                  <a:pt x="5785369" y="3562751"/>
                </a:cubicBezTo>
              </a:path>
            </a:pathLst>
          </a:custGeom>
          <a:ln w="38100" cmpd="sng">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810871" y="1657914"/>
            <a:ext cx="5761851" cy="2680882"/>
          </a:xfrm>
          <a:custGeom>
            <a:avLst/>
            <a:gdLst>
              <a:gd name="connsiteX0" fmla="*/ 0 w 5761851"/>
              <a:gd name="connsiteY0" fmla="*/ 0 h 3574509"/>
              <a:gd name="connsiteX1" fmla="*/ 1822626 w 5761851"/>
              <a:gd name="connsiteY1" fmla="*/ 2916047 h 3574509"/>
              <a:gd name="connsiteX2" fmla="*/ 5761851 w 5761851"/>
              <a:gd name="connsiteY2" fmla="*/ 3574509 h 3574509"/>
            </a:gdLst>
            <a:ahLst/>
            <a:cxnLst>
              <a:cxn ang="0">
                <a:pos x="connsiteX0" y="connsiteY0"/>
              </a:cxn>
              <a:cxn ang="0">
                <a:pos x="connsiteX1" y="connsiteY1"/>
              </a:cxn>
              <a:cxn ang="0">
                <a:pos x="connsiteX2" y="connsiteY2"/>
              </a:cxn>
            </a:cxnLst>
            <a:rect l="l" t="t" r="r" b="b"/>
            <a:pathLst>
              <a:path w="5761851" h="3574509">
                <a:moveTo>
                  <a:pt x="0" y="0"/>
                </a:moveTo>
                <a:cubicBezTo>
                  <a:pt x="431159" y="1160148"/>
                  <a:pt x="862318" y="2320296"/>
                  <a:pt x="1822626" y="2916047"/>
                </a:cubicBezTo>
                <a:cubicBezTo>
                  <a:pt x="2782934" y="3511798"/>
                  <a:pt x="5761851" y="3574509"/>
                  <a:pt x="5761851" y="3574509"/>
                </a:cubicBezTo>
              </a:path>
            </a:pathLst>
          </a:custGeom>
          <a:ln w="38100" cmpd="sng">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846144" y="1666733"/>
            <a:ext cx="5761852" cy="2645607"/>
          </a:xfrm>
          <a:custGeom>
            <a:avLst/>
            <a:gdLst>
              <a:gd name="connsiteX0" fmla="*/ 0 w 5761852"/>
              <a:gd name="connsiteY0" fmla="*/ 0 h 3527476"/>
              <a:gd name="connsiteX1" fmla="*/ 1140612 w 5761852"/>
              <a:gd name="connsiteY1" fmla="*/ 1846046 h 3527476"/>
              <a:gd name="connsiteX2" fmla="*/ 2387053 w 5761852"/>
              <a:gd name="connsiteY2" fmla="*/ 3033629 h 3527476"/>
              <a:gd name="connsiteX3" fmla="*/ 5761852 w 5761852"/>
              <a:gd name="connsiteY3" fmla="*/ 3527476 h 3527476"/>
            </a:gdLst>
            <a:ahLst/>
            <a:cxnLst>
              <a:cxn ang="0">
                <a:pos x="connsiteX0" y="connsiteY0"/>
              </a:cxn>
              <a:cxn ang="0">
                <a:pos x="connsiteX1" y="connsiteY1"/>
              </a:cxn>
              <a:cxn ang="0">
                <a:pos x="connsiteX2" y="connsiteY2"/>
              </a:cxn>
              <a:cxn ang="0">
                <a:pos x="connsiteX3" y="connsiteY3"/>
              </a:cxn>
            </a:cxnLst>
            <a:rect l="l" t="t" r="r" b="b"/>
            <a:pathLst>
              <a:path w="5761852" h="3527476">
                <a:moveTo>
                  <a:pt x="0" y="0"/>
                </a:moveTo>
                <a:cubicBezTo>
                  <a:pt x="371385" y="670220"/>
                  <a:pt x="742770" y="1340441"/>
                  <a:pt x="1140612" y="1846046"/>
                </a:cubicBezTo>
                <a:cubicBezTo>
                  <a:pt x="1538454" y="2351651"/>
                  <a:pt x="1616846" y="2753391"/>
                  <a:pt x="2387053" y="3033629"/>
                </a:cubicBezTo>
                <a:cubicBezTo>
                  <a:pt x="3157260" y="3313867"/>
                  <a:pt x="5761852" y="3527476"/>
                  <a:pt x="5761852" y="3527476"/>
                </a:cubicBezTo>
              </a:path>
            </a:pathLst>
          </a:cu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5-Point Star 29"/>
          <p:cNvSpPr/>
          <p:nvPr/>
        </p:nvSpPr>
        <p:spPr>
          <a:xfrm>
            <a:off x="2688716" y="3211277"/>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02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5" grpId="0" animBg="1"/>
      <p:bldP spid="17"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pharmacokinetic</a:t>
            </a:r>
            <a:endParaRPr lang="en-US" dirty="0"/>
          </a:p>
        </p:txBody>
      </p:sp>
      <p:cxnSp>
        <p:nvCxnSpPr>
          <p:cNvPr id="13" name="Straight Arrow Connector 12"/>
          <p:cNvCxnSpPr/>
          <p:nvPr/>
        </p:nvCxnSpPr>
        <p:spPr>
          <a:xfrm>
            <a:off x="940713" y="4717998"/>
            <a:ext cx="739633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64228" y="1221963"/>
            <a:ext cx="0" cy="346923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1787353" y="1631458"/>
            <a:ext cx="5832405" cy="2689700"/>
          </a:xfrm>
          <a:custGeom>
            <a:avLst/>
            <a:gdLst>
              <a:gd name="connsiteX0" fmla="*/ 0 w 5832405"/>
              <a:gd name="connsiteY0" fmla="*/ 0 h 3586267"/>
              <a:gd name="connsiteX1" fmla="*/ 1458101 w 5832405"/>
              <a:gd name="connsiteY1" fmla="*/ 2187035 h 3586267"/>
              <a:gd name="connsiteX2" fmla="*/ 5832405 w 5832405"/>
              <a:gd name="connsiteY2" fmla="*/ 3586267 h 3586267"/>
            </a:gdLst>
            <a:ahLst/>
            <a:cxnLst>
              <a:cxn ang="0">
                <a:pos x="connsiteX0" y="connsiteY0"/>
              </a:cxn>
              <a:cxn ang="0">
                <a:pos x="connsiteX1" y="connsiteY1"/>
              </a:cxn>
              <a:cxn ang="0">
                <a:pos x="connsiteX2" y="connsiteY2"/>
              </a:cxn>
            </a:cxnLst>
            <a:rect l="l" t="t" r="r" b="b"/>
            <a:pathLst>
              <a:path w="5832405" h="3586267">
                <a:moveTo>
                  <a:pt x="0" y="0"/>
                </a:moveTo>
                <a:cubicBezTo>
                  <a:pt x="243017" y="794662"/>
                  <a:pt x="486034" y="1589324"/>
                  <a:pt x="1458101" y="2187035"/>
                </a:cubicBezTo>
                <a:cubicBezTo>
                  <a:pt x="2430169" y="2784746"/>
                  <a:pt x="4131287" y="3185506"/>
                  <a:pt x="5832405" y="3586267"/>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5-Point Star 21"/>
          <p:cNvSpPr/>
          <p:nvPr/>
        </p:nvSpPr>
        <p:spPr>
          <a:xfrm>
            <a:off x="1687402" y="1578203"/>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7487617" y="4250609"/>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822627" y="1649095"/>
            <a:ext cx="5750092" cy="2663244"/>
          </a:xfrm>
          <a:custGeom>
            <a:avLst/>
            <a:gdLst>
              <a:gd name="connsiteX0" fmla="*/ 0 w 5750092"/>
              <a:gd name="connsiteY0" fmla="*/ 0 h 3550992"/>
              <a:gd name="connsiteX1" fmla="*/ 1857903 w 5750092"/>
              <a:gd name="connsiteY1" fmla="*/ 2069452 h 3550992"/>
              <a:gd name="connsiteX2" fmla="*/ 5750092 w 5750092"/>
              <a:gd name="connsiteY2" fmla="*/ 3550992 h 3550992"/>
            </a:gdLst>
            <a:ahLst/>
            <a:cxnLst>
              <a:cxn ang="0">
                <a:pos x="connsiteX0" y="connsiteY0"/>
              </a:cxn>
              <a:cxn ang="0">
                <a:pos x="connsiteX1" y="connsiteY1"/>
              </a:cxn>
              <a:cxn ang="0">
                <a:pos x="connsiteX2" y="connsiteY2"/>
              </a:cxn>
            </a:cxnLst>
            <a:rect l="l" t="t" r="r" b="b"/>
            <a:pathLst>
              <a:path w="5750092" h="3550992">
                <a:moveTo>
                  <a:pt x="0" y="0"/>
                </a:moveTo>
                <a:cubicBezTo>
                  <a:pt x="449777" y="738810"/>
                  <a:pt x="899554" y="1477620"/>
                  <a:pt x="1857903" y="2069452"/>
                </a:cubicBezTo>
                <a:cubicBezTo>
                  <a:pt x="2816252" y="2661284"/>
                  <a:pt x="5750092" y="3550992"/>
                  <a:pt x="5750092" y="3550992"/>
                </a:cubicBezTo>
              </a:path>
            </a:pathLst>
          </a:cu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834385" y="1666733"/>
            <a:ext cx="5738334" cy="2680882"/>
          </a:xfrm>
          <a:custGeom>
            <a:avLst/>
            <a:gdLst>
              <a:gd name="connsiteX0" fmla="*/ 0 w 5738334"/>
              <a:gd name="connsiteY0" fmla="*/ 0 h 3574509"/>
              <a:gd name="connsiteX1" fmla="*/ 1105335 w 5738334"/>
              <a:gd name="connsiteY1" fmla="*/ 2222310 h 3574509"/>
              <a:gd name="connsiteX2" fmla="*/ 5738334 w 5738334"/>
              <a:gd name="connsiteY2" fmla="*/ 3574509 h 3574509"/>
            </a:gdLst>
            <a:ahLst/>
            <a:cxnLst>
              <a:cxn ang="0">
                <a:pos x="connsiteX0" y="connsiteY0"/>
              </a:cxn>
              <a:cxn ang="0">
                <a:pos x="connsiteX1" y="connsiteY1"/>
              </a:cxn>
              <a:cxn ang="0">
                <a:pos x="connsiteX2" y="connsiteY2"/>
              </a:cxn>
            </a:cxnLst>
            <a:rect l="l" t="t" r="r" b="b"/>
            <a:pathLst>
              <a:path w="5738334" h="3574509">
                <a:moveTo>
                  <a:pt x="0" y="0"/>
                </a:moveTo>
                <a:cubicBezTo>
                  <a:pt x="74473" y="813279"/>
                  <a:pt x="148946" y="1626559"/>
                  <a:pt x="1105335" y="2222310"/>
                </a:cubicBezTo>
                <a:cubicBezTo>
                  <a:pt x="2061724" y="2818062"/>
                  <a:pt x="5738334" y="3574509"/>
                  <a:pt x="5738334" y="3574509"/>
                </a:cubicBezTo>
              </a:path>
            </a:pathLst>
          </a:custGeom>
          <a:ln w="381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822630" y="1666733"/>
            <a:ext cx="5785369" cy="2672063"/>
          </a:xfrm>
          <a:custGeom>
            <a:avLst/>
            <a:gdLst>
              <a:gd name="connsiteX0" fmla="*/ 0 w 5785369"/>
              <a:gd name="connsiteY0" fmla="*/ 0 h 3562751"/>
              <a:gd name="connsiteX1" fmla="*/ 1399306 w 5785369"/>
              <a:gd name="connsiteY1" fmla="*/ 2504508 h 3562751"/>
              <a:gd name="connsiteX2" fmla="*/ 5785369 w 5785369"/>
              <a:gd name="connsiteY2" fmla="*/ 3562751 h 3562751"/>
            </a:gdLst>
            <a:ahLst/>
            <a:cxnLst>
              <a:cxn ang="0">
                <a:pos x="connsiteX0" y="connsiteY0"/>
              </a:cxn>
              <a:cxn ang="0">
                <a:pos x="connsiteX1" y="connsiteY1"/>
              </a:cxn>
              <a:cxn ang="0">
                <a:pos x="connsiteX2" y="connsiteY2"/>
              </a:cxn>
            </a:cxnLst>
            <a:rect l="l" t="t" r="r" b="b"/>
            <a:pathLst>
              <a:path w="5785369" h="3562751">
                <a:moveTo>
                  <a:pt x="0" y="0"/>
                </a:moveTo>
                <a:cubicBezTo>
                  <a:pt x="217539" y="955358"/>
                  <a:pt x="435078" y="1910716"/>
                  <a:pt x="1399306" y="2504508"/>
                </a:cubicBezTo>
                <a:cubicBezTo>
                  <a:pt x="2363534" y="3098300"/>
                  <a:pt x="5785369" y="3562751"/>
                  <a:pt x="5785369" y="3562751"/>
                </a:cubicBezTo>
              </a:path>
            </a:pathLst>
          </a:custGeom>
          <a:ln w="38100" cmpd="sng">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810871" y="1657914"/>
            <a:ext cx="5761851" cy="2680882"/>
          </a:xfrm>
          <a:custGeom>
            <a:avLst/>
            <a:gdLst>
              <a:gd name="connsiteX0" fmla="*/ 0 w 5761851"/>
              <a:gd name="connsiteY0" fmla="*/ 0 h 3574509"/>
              <a:gd name="connsiteX1" fmla="*/ 1822626 w 5761851"/>
              <a:gd name="connsiteY1" fmla="*/ 2916047 h 3574509"/>
              <a:gd name="connsiteX2" fmla="*/ 5761851 w 5761851"/>
              <a:gd name="connsiteY2" fmla="*/ 3574509 h 3574509"/>
            </a:gdLst>
            <a:ahLst/>
            <a:cxnLst>
              <a:cxn ang="0">
                <a:pos x="connsiteX0" y="connsiteY0"/>
              </a:cxn>
              <a:cxn ang="0">
                <a:pos x="connsiteX1" y="connsiteY1"/>
              </a:cxn>
              <a:cxn ang="0">
                <a:pos x="connsiteX2" y="connsiteY2"/>
              </a:cxn>
            </a:cxnLst>
            <a:rect l="l" t="t" r="r" b="b"/>
            <a:pathLst>
              <a:path w="5761851" h="3574509">
                <a:moveTo>
                  <a:pt x="0" y="0"/>
                </a:moveTo>
                <a:cubicBezTo>
                  <a:pt x="431159" y="1160148"/>
                  <a:pt x="862318" y="2320296"/>
                  <a:pt x="1822626" y="2916047"/>
                </a:cubicBezTo>
                <a:cubicBezTo>
                  <a:pt x="2782934" y="3511798"/>
                  <a:pt x="5761851" y="3574509"/>
                  <a:pt x="5761851" y="3574509"/>
                </a:cubicBezTo>
              </a:path>
            </a:pathLst>
          </a:custGeom>
          <a:ln w="38100" cmpd="sng">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846144" y="1666733"/>
            <a:ext cx="5761852" cy="2645607"/>
          </a:xfrm>
          <a:custGeom>
            <a:avLst/>
            <a:gdLst>
              <a:gd name="connsiteX0" fmla="*/ 0 w 5761852"/>
              <a:gd name="connsiteY0" fmla="*/ 0 h 3527476"/>
              <a:gd name="connsiteX1" fmla="*/ 1140612 w 5761852"/>
              <a:gd name="connsiteY1" fmla="*/ 1846046 h 3527476"/>
              <a:gd name="connsiteX2" fmla="*/ 2387053 w 5761852"/>
              <a:gd name="connsiteY2" fmla="*/ 3033629 h 3527476"/>
              <a:gd name="connsiteX3" fmla="*/ 5761852 w 5761852"/>
              <a:gd name="connsiteY3" fmla="*/ 3527476 h 3527476"/>
            </a:gdLst>
            <a:ahLst/>
            <a:cxnLst>
              <a:cxn ang="0">
                <a:pos x="connsiteX0" y="connsiteY0"/>
              </a:cxn>
              <a:cxn ang="0">
                <a:pos x="connsiteX1" y="connsiteY1"/>
              </a:cxn>
              <a:cxn ang="0">
                <a:pos x="connsiteX2" y="connsiteY2"/>
              </a:cxn>
              <a:cxn ang="0">
                <a:pos x="connsiteX3" y="connsiteY3"/>
              </a:cxn>
            </a:cxnLst>
            <a:rect l="l" t="t" r="r" b="b"/>
            <a:pathLst>
              <a:path w="5761852" h="3527476">
                <a:moveTo>
                  <a:pt x="0" y="0"/>
                </a:moveTo>
                <a:cubicBezTo>
                  <a:pt x="371385" y="670220"/>
                  <a:pt x="742770" y="1340441"/>
                  <a:pt x="1140612" y="1846046"/>
                </a:cubicBezTo>
                <a:cubicBezTo>
                  <a:pt x="1538454" y="2351651"/>
                  <a:pt x="1616846" y="2753391"/>
                  <a:pt x="2387053" y="3033629"/>
                </a:cubicBezTo>
                <a:cubicBezTo>
                  <a:pt x="3157260" y="3313867"/>
                  <a:pt x="5761852" y="3527476"/>
                  <a:pt x="5761852" y="3527476"/>
                </a:cubicBezTo>
              </a:path>
            </a:pathLst>
          </a:cu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5-Point Star 29"/>
          <p:cNvSpPr/>
          <p:nvPr/>
        </p:nvSpPr>
        <p:spPr>
          <a:xfrm>
            <a:off x="2159566" y="2753978"/>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5239928" y="4038959"/>
            <a:ext cx="199901" cy="141099"/>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148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Two main applications:</a:t>
            </a:r>
          </a:p>
          <a:p>
            <a:endParaRPr lang="en-US" dirty="0"/>
          </a:p>
          <a:p>
            <a:r>
              <a:rPr lang="en-US" dirty="0" smtClean="0">
                <a:solidFill>
                  <a:schemeClr val="bg1">
                    <a:lumMod val="65000"/>
                  </a:schemeClr>
                </a:solidFill>
              </a:rPr>
              <a:t>Drug oriented (derivation phase)</a:t>
            </a:r>
          </a:p>
          <a:p>
            <a:pPr lvl="1"/>
            <a:r>
              <a:rPr lang="en-US" dirty="0" smtClean="0">
                <a:solidFill>
                  <a:schemeClr val="bg1">
                    <a:lumMod val="65000"/>
                  </a:schemeClr>
                </a:solidFill>
              </a:rPr>
              <a:t>Estimating the PK properties of a drug using sparse data from a population of subjects</a:t>
            </a:r>
          </a:p>
          <a:p>
            <a:pPr lvl="1"/>
            <a:endParaRPr lang="en-US" dirty="0" smtClean="0"/>
          </a:p>
          <a:p>
            <a:r>
              <a:rPr lang="en-US" dirty="0" smtClean="0"/>
              <a:t>Patient oriented (estimation phase)</a:t>
            </a:r>
          </a:p>
          <a:p>
            <a:pPr lvl="1"/>
            <a:r>
              <a:rPr lang="en-US" dirty="0" smtClean="0"/>
              <a:t>Estimating the PK in one individual using sparse data from the subject and a population model</a:t>
            </a:r>
          </a:p>
        </p:txBody>
      </p:sp>
    </p:spTree>
    <p:extLst>
      <p:ext uri="{BB962C8B-B14F-4D97-AF65-F5344CB8AC3E}">
        <p14:creationId xmlns:p14="http://schemas.microsoft.com/office/powerpoint/2010/main" val="1835613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Materials and Methods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3452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3739"/>
          <a:stretch/>
        </p:blipFill>
        <p:spPr>
          <a:xfrm>
            <a:off x="0" y="1134436"/>
            <a:ext cx="9144000" cy="4009064"/>
          </a:xfrm>
          <a:prstGeom prst="rect">
            <a:avLst/>
          </a:prstGeom>
        </p:spPr>
      </p:pic>
      <p:pic>
        <p:nvPicPr>
          <p:cNvPr id="2" name="Picture 1"/>
          <p:cNvPicPr>
            <a:picLocks noChangeAspect="1"/>
          </p:cNvPicPr>
          <p:nvPr/>
        </p:nvPicPr>
        <p:blipFill>
          <a:blip r:embed="rId3"/>
          <a:stretch>
            <a:fillRect/>
          </a:stretch>
        </p:blipFill>
        <p:spPr>
          <a:xfrm>
            <a:off x="135630" y="4308322"/>
            <a:ext cx="8950598" cy="835179"/>
          </a:xfrm>
          <a:prstGeom prst="rect">
            <a:avLst/>
          </a:prstGeom>
        </p:spPr>
      </p:pic>
      <p:sp>
        <p:nvSpPr>
          <p:cNvPr id="4" name="Title 3"/>
          <p:cNvSpPr>
            <a:spLocks noGrp="1"/>
          </p:cNvSpPr>
          <p:nvPr>
            <p:ph type="title"/>
          </p:nvPr>
        </p:nvSpPr>
        <p:spPr/>
        <p:txBody>
          <a:bodyPr/>
          <a:lstStyle/>
          <a:p>
            <a:r>
              <a:rPr lang="en-US" dirty="0" smtClean="0"/>
              <a:t>Funding support</a:t>
            </a:r>
            <a:endParaRPr lang="en-US" dirty="0"/>
          </a:p>
        </p:txBody>
      </p:sp>
    </p:spTree>
    <p:extLst>
      <p:ext uri="{BB962C8B-B14F-4D97-AF65-F5344CB8AC3E}">
        <p14:creationId xmlns:p14="http://schemas.microsoft.com/office/powerpoint/2010/main" val="4098265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00330"/>
            <a:ext cx="9144000" cy="4695568"/>
          </a:xfrm>
          <a:prstGeom prst="rect">
            <a:avLst/>
          </a:prstGeom>
        </p:spPr>
      </p:pic>
      <p:sp>
        <p:nvSpPr>
          <p:cNvPr id="4" name="Title 3"/>
          <p:cNvSpPr>
            <a:spLocks noGrp="1"/>
          </p:cNvSpPr>
          <p:nvPr>
            <p:ph type="title"/>
          </p:nvPr>
        </p:nvSpPr>
        <p:spPr>
          <a:xfrm>
            <a:off x="996463" y="235288"/>
            <a:ext cx="5556738" cy="577028"/>
          </a:xfrm>
        </p:spPr>
        <p:txBody>
          <a:bodyPr>
            <a:normAutofit fontScale="90000"/>
          </a:bodyPr>
          <a:lstStyle/>
          <a:p>
            <a:r>
              <a:rPr lang="en-US" dirty="0" smtClean="0"/>
              <a:t>Trial registration</a:t>
            </a:r>
            <a:endParaRPr lang="en-US" dirty="0"/>
          </a:p>
        </p:txBody>
      </p:sp>
    </p:spTree>
    <p:extLst>
      <p:ext uri="{BB962C8B-B14F-4D97-AF65-F5344CB8AC3E}">
        <p14:creationId xmlns:p14="http://schemas.microsoft.com/office/powerpoint/2010/main" val="183631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WAPPS core team</a:t>
            </a:r>
            <a:endParaRPr lang="en-US" dirty="0"/>
          </a:p>
        </p:txBody>
      </p:sp>
      <p:sp>
        <p:nvSpPr>
          <p:cNvPr id="3" name="Content Placeholder 2"/>
          <p:cNvSpPr>
            <a:spLocks noGrp="1"/>
          </p:cNvSpPr>
          <p:nvPr>
            <p:ph idx="1"/>
          </p:nvPr>
        </p:nvSpPr>
        <p:spPr/>
        <p:txBody>
          <a:bodyPr>
            <a:noAutofit/>
          </a:bodyPr>
          <a:lstStyle/>
          <a:p>
            <a:pPr>
              <a:lnSpc>
                <a:spcPct val="170000"/>
              </a:lnSpc>
            </a:pPr>
            <a:r>
              <a:rPr lang="en-US" sz="1400" b="1" dirty="0" smtClean="0"/>
              <a:t>PI: 					</a:t>
            </a:r>
            <a:r>
              <a:rPr lang="en-US" sz="1400" i="1" dirty="0" smtClean="0"/>
              <a:t>Iorio, Alfonso and </a:t>
            </a:r>
            <a:r>
              <a:rPr lang="en-US" sz="1400" i="1" dirty="0" err="1" smtClean="0"/>
              <a:t>Hermans</a:t>
            </a:r>
            <a:r>
              <a:rPr lang="en-US" sz="1400" i="1" dirty="0" smtClean="0"/>
              <a:t>, Cedric</a:t>
            </a:r>
          </a:p>
          <a:p>
            <a:pPr>
              <a:lnSpc>
                <a:spcPct val="170000"/>
              </a:lnSpc>
            </a:pPr>
            <a:r>
              <a:rPr lang="en-US" sz="1400" b="1" dirty="0" smtClean="0"/>
              <a:t>Advisory Committee</a:t>
            </a:r>
            <a:r>
              <a:rPr lang="en-US" sz="1400" b="1" i="1" dirty="0" smtClean="0"/>
              <a:t>:</a:t>
            </a:r>
            <a:r>
              <a:rPr lang="en-US" sz="1400" i="1" dirty="0" smtClean="0"/>
              <a:t> 		</a:t>
            </a:r>
            <a:r>
              <a:rPr lang="en-US" sz="1400" i="1" dirty="0" err="1" smtClean="0"/>
              <a:t>Blanchette</a:t>
            </a:r>
            <a:r>
              <a:rPr lang="en-US" sz="1400" i="1" dirty="0" smtClean="0"/>
              <a:t>, Victor; Collins, Peter; </a:t>
            </a:r>
            <a:r>
              <a:rPr lang="en-US" sz="1400" i="1" dirty="0" err="1" smtClean="0"/>
              <a:t>Morfini</a:t>
            </a:r>
            <a:r>
              <a:rPr lang="en-US" sz="1400" i="1" dirty="0"/>
              <a:t>, Massimo; </a:t>
            </a:r>
            <a:endParaRPr lang="en-US" sz="1400" i="1" dirty="0" smtClean="0"/>
          </a:p>
          <a:p>
            <a:pPr>
              <a:lnSpc>
                <a:spcPct val="170000"/>
              </a:lnSpc>
            </a:pPr>
            <a:r>
              <a:rPr lang="en-US" sz="1400" b="1" dirty="0" smtClean="0"/>
              <a:t>Project coordinator:</a:t>
            </a:r>
            <a:r>
              <a:rPr lang="en-US" sz="1400" dirty="0" smtClean="0"/>
              <a:t> 		</a:t>
            </a:r>
            <a:r>
              <a:rPr lang="en-US" sz="1400" i="1" dirty="0" smtClean="0"/>
              <a:t>Navarro, Tamara</a:t>
            </a:r>
          </a:p>
          <a:p>
            <a:pPr>
              <a:lnSpc>
                <a:spcPct val="170000"/>
              </a:lnSpc>
            </a:pPr>
            <a:r>
              <a:rPr lang="en-US" sz="1400" b="1" dirty="0" smtClean="0"/>
              <a:t>Information Technology: 		</a:t>
            </a:r>
            <a:r>
              <a:rPr lang="en-US" sz="1400" i="1" dirty="0" err="1" smtClean="0"/>
              <a:t>Cotoi</a:t>
            </a:r>
            <a:r>
              <a:rPr lang="en-US" sz="1400" i="1" dirty="0" smtClean="0"/>
              <a:t>, Chris; Hobson, Nicholas; </a:t>
            </a:r>
            <a:r>
              <a:rPr lang="en-US" sz="1400" i="1" dirty="0" err="1" smtClean="0"/>
              <a:t>McKibbon</a:t>
            </a:r>
            <a:r>
              <a:rPr lang="en-US" sz="1400" i="1" dirty="0" smtClean="0"/>
              <a:t>, Ann;</a:t>
            </a:r>
          </a:p>
          <a:p>
            <a:pPr>
              <a:lnSpc>
                <a:spcPct val="170000"/>
              </a:lnSpc>
            </a:pPr>
            <a:r>
              <a:rPr lang="en-US" sz="1400" b="1" dirty="0" smtClean="0"/>
              <a:t>Pharmacokinetics:</a:t>
            </a:r>
            <a:r>
              <a:rPr lang="en-US" sz="1400" dirty="0" smtClean="0"/>
              <a:t> 			</a:t>
            </a:r>
            <a:r>
              <a:rPr lang="en-US" sz="1400" i="1" dirty="0" err="1" smtClean="0"/>
              <a:t>Edginton</a:t>
            </a:r>
            <a:r>
              <a:rPr lang="en-US" sz="1400" i="1" dirty="0" smtClean="0"/>
              <a:t>, Andrea;</a:t>
            </a:r>
          </a:p>
          <a:p>
            <a:pPr>
              <a:lnSpc>
                <a:spcPct val="170000"/>
              </a:lnSpc>
            </a:pPr>
            <a:r>
              <a:rPr lang="en-US" sz="1400" b="1" dirty="0" smtClean="0"/>
              <a:t>Statistics:</a:t>
            </a:r>
            <a:r>
              <a:rPr lang="en-US" sz="1400" dirty="0" smtClean="0"/>
              <a:t> 				</a:t>
            </a:r>
            <a:r>
              <a:rPr lang="en-US" sz="1400" i="1" dirty="0" smtClean="0"/>
              <a:t>Foster, Gary; </a:t>
            </a:r>
            <a:r>
              <a:rPr lang="en-US" sz="1400" i="1" dirty="0" err="1" smtClean="0"/>
              <a:t>Thabane</a:t>
            </a:r>
            <a:r>
              <a:rPr lang="en-US" sz="1400" i="1" dirty="0" smtClean="0"/>
              <a:t>, </a:t>
            </a:r>
            <a:r>
              <a:rPr lang="en-US" sz="1400" i="1" dirty="0" err="1" smtClean="0"/>
              <a:t>Lehana</a:t>
            </a:r>
            <a:r>
              <a:rPr lang="en-US" sz="1400" i="1" dirty="0" smtClean="0"/>
              <a:t>; </a:t>
            </a:r>
          </a:p>
          <a:p>
            <a:pPr>
              <a:lnSpc>
                <a:spcPct val="170000"/>
              </a:lnSpc>
            </a:pPr>
            <a:r>
              <a:rPr lang="en-US" sz="1400" b="1" dirty="0" smtClean="0"/>
              <a:t>Consultant:</a:t>
            </a:r>
            <a:r>
              <a:rPr lang="en-US" sz="1400" dirty="0" smtClean="0"/>
              <a:t> 				</a:t>
            </a:r>
            <a:r>
              <a:rPr lang="en-US" sz="1400" i="1" dirty="0" smtClean="0"/>
              <a:t>Bauer, Rob (Consultant at ICON)</a:t>
            </a:r>
          </a:p>
          <a:p>
            <a:pPr>
              <a:lnSpc>
                <a:spcPct val="170000"/>
              </a:lnSpc>
            </a:pPr>
            <a:r>
              <a:rPr lang="en-US" sz="1400" b="1" dirty="0" smtClean="0"/>
              <a:t>Literature service, data entry</a:t>
            </a:r>
            <a:r>
              <a:rPr lang="en-US" sz="1400" dirty="0" smtClean="0"/>
              <a:t>: 	</a:t>
            </a:r>
            <a:r>
              <a:rPr lang="en-US" sz="1400" i="1" dirty="0" smtClean="0"/>
              <a:t>Xi, </a:t>
            </a:r>
            <a:r>
              <a:rPr lang="en-US" sz="1400" i="1" dirty="0" err="1" smtClean="0"/>
              <a:t>Mengchen</a:t>
            </a:r>
            <a:r>
              <a:rPr lang="en-US" sz="1400" i="1" dirty="0" smtClean="0"/>
              <a:t>; </a:t>
            </a:r>
            <a:r>
              <a:rPr lang="en-US" sz="1400" i="1" dirty="0" err="1" smtClean="0"/>
              <a:t>Mammen</a:t>
            </a:r>
            <a:r>
              <a:rPr lang="en-US" sz="1400" i="1" dirty="0" smtClean="0"/>
              <a:t>, Sunil; Yang, Basil;</a:t>
            </a:r>
          </a:p>
          <a:p>
            <a:pPr>
              <a:lnSpc>
                <a:spcPct val="170000"/>
              </a:lnSpc>
            </a:pPr>
            <a:r>
              <a:rPr lang="en-US" sz="1400" b="1" dirty="0" smtClean="0"/>
              <a:t>User testing</a:t>
            </a:r>
            <a:r>
              <a:rPr lang="en-US" sz="1400" dirty="0" smtClean="0"/>
              <a:t>: 				</a:t>
            </a:r>
            <a:r>
              <a:rPr lang="en-US" sz="1400" i="1" dirty="0" err="1" smtClean="0"/>
              <a:t>Bargash</a:t>
            </a:r>
            <a:r>
              <a:rPr lang="en-US" sz="1400" i="1" dirty="0" smtClean="0"/>
              <a:t>, Islam</a:t>
            </a:r>
            <a:endParaRPr lang="en-US" sz="1400" i="1" dirty="0"/>
          </a:p>
        </p:txBody>
      </p:sp>
    </p:spTree>
    <p:extLst>
      <p:ext uri="{BB962C8B-B14F-4D97-AF65-F5344CB8AC3E}">
        <p14:creationId xmlns:p14="http://schemas.microsoft.com/office/powerpoint/2010/main" val="3350801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5915460"/>
              </p:ext>
            </p:extLst>
          </p:nvPr>
        </p:nvGraphicFramePr>
        <p:xfrm>
          <a:off x="457200" y="1200018"/>
          <a:ext cx="8229600" cy="3925606"/>
        </p:xfrm>
        <a:graphic>
          <a:graphicData uri="http://schemas.openxmlformats.org/drawingml/2006/table">
            <a:tbl>
              <a:tblPr firstRow="1" bandRow="1">
                <a:tableStyleId>{5C22544A-7EE6-4342-B048-85BDC9FD1C3A}</a:tableStyleId>
              </a:tblPr>
              <a:tblGrid>
                <a:gridCol w="2736187"/>
                <a:gridCol w="5493413"/>
              </a:tblGrid>
              <a:tr h="370840">
                <a:tc>
                  <a:txBody>
                    <a:bodyPr/>
                    <a:lstStyle/>
                    <a:p>
                      <a:pPr lvl="0" defTabSz="914400"/>
                      <a:r>
                        <a:rPr sz="1600" b="1" dirty="0">
                          <a:solidFill>
                            <a:schemeClr val="tx1"/>
                          </a:solidFill>
                          <a:uFill>
                            <a:solidFill/>
                          </a:uFill>
                          <a:latin typeface="Arial"/>
                          <a:ea typeface="Arial"/>
                          <a:cs typeface="Arial"/>
                          <a:sym typeface="Arial"/>
                        </a:rPr>
                        <a:t>Shareholder</a:t>
                      </a: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defTabSz="914400"/>
                      <a:r>
                        <a:rPr sz="1600" b="1" dirty="0" smtClean="0">
                          <a:solidFill>
                            <a:schemeClr val="tx1"/>
                          </a:solidFill>
                          <a:uFill>
                            <a:solidFill/>
                          </a:uFill>
                          <a:latin typeface="Arial"/>
                          <a:ea typeface="Arial"/>
                          <a:cs typeface="Arial"/>
                          <a:sym typeface="Arial"/>
                        </a:rPr>
                        <a:t>No</a:t>
                      </a:r>
                      <a:r>
                        <a:rPr lang="en-CA" sz="1600" b="1" dirty="0" smtClean="0">
                          <a:solidFill>
                            <a:schemeClr val="tx1"/>
                          </a:solidFill>
                          <a:uFill>
                            <a:solidFill/>
                          </a:uFill>
                          <a:latin typeface="Arial"/>
                          <a:ea typeface="Arial"/>
                          <a:cs typeface="Arial"/>
                          <a:sym typeface="Arial"/>
                        </a:rPr>
                        <a:t>ne</a:t>
                      </a:r>
                      <a:endParaRPr sz="1600" b="1" dirty="0">
                        <a:solidFill>
                          <a:schemeClr val="tx1"/>
                        </a:solidFill>
                        <a:uFill>
                          <a:solidFill/>
                        </a:uFill>
                        <a:latin typeface="Arial"/>
                        <a:ea typeface="Arial"/>
                        <a:cs typeface="Arial"/>
                        <a:sym typeface="Arial"/>
                      </a:endParaRP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811542">
                <a:tc>
                  <a:txBody>
                    <a:bodyPr/>
                    <a:lstStyle/>
                    <a:p>
                      <a:pPr lvl="0" defTabSz="914400"/>
                      <a:r>
                        <a:rPr sz="1600" b="1" dirty="0">
                          <a:uFill>
                            <a:solidFill/>
                          </a:uFill>
                          <a:latin typeface="Arial"/>
                          <a:ea typeface="Arial"/>
                          <a:cs typeface="Arial"/>
                          <a:sym typeface="Arial"/>
                        </a:rPr>
                        <a:t>Grant / Research Support</a:t>
                      </a: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defTabSz="914400"/>
                      <a:r>
                        <a:rPr lang="en-CA" sz="1600" b="1" dirty="0" smtClean="0">
                          <a:uFill>
                            <a:solidFill/>
                          </a:uFill>
                          <a:latin typeface="Arial"/>
                          <a:ea typeface="Arial"/>
                          <a:cs typeface="Arial"/>
                          <a:sym typeface="Arial"/>
                        </a:rPr>
                        <a:t>Funds</a:t>
                      </a:r>
                      <a:r>
                        <a:rPr lang="en-CA" sz="1600" b="1" baseline="0" dirty="0" smtClean="0">
                          <a:uFill>
                            <a:solidFill/>
                          </a:uFill>
                          <a:latin typeface="Arial"/>
                          <a:ea typeface="Arial"/>
                          <a:cs typeface="Arial"/>
                          <a:sym typeface="Arial"/>
                        </a:rPr>
                        <a:t> managed via Institution</a:t>
                      </a:r>
                    </a:p>
                    <a:p>
                      <a:pPr lvl="0" algn="ctr" defTabSz="914400"/>
                      <a:r>
                        <a:rPr lang="en-CA" sz="1600" b="0" i="1" baseline="0" dirty="0" smtClean="0">
                          <a:uFill>
                            <a:solidFill/>
                          </a:uFill>
                          <a:latin typeface="Arial"/>
                          <a:ea typeface="Arial"/>
                          <a:cs typeface="Arial"/>
                          <a:sym typeface="Arial"/>
                        </a:rPr>
                        <a:t>(Bayer, Baxter, </a:t>
                      </a:r>
                      <a:r>
                        <a:rPr sz="1600" b="0" i="1" dirty="0" smtClean="0">
                          <a:uFill>
                            <a:solidFill/>
                          </a:uFill>
                          <a:latin typeface="Arial"/>
                          <a:ea typeface="Arial"/>
                          <a:cs typeface="Arial"/>
                          <a:sym typeface="Arial"/>
                        </a:rPr>
                        <a:t>BioGen</a:t>
                      </a:r>
                      <a:r>
                        <a:rPr sz="1600" b="0" i="1" dirty="0">
                          <a:uFill>
                            <a:solidFill/>
                          </a:uFill>
                          <a:latin typeface="Arial"/>
                          <a:ea typeface="Arial"/>
                          <a:cs typeface="Arial"/>
                          <a:sym typeface="Arial"/>
                        </a:rPr>
                        <a:t>, </a:t>
                      </a:r>
                      <a:r>
                        <a:rPr sz="1600" b="0" i="1" dirty="0" smtClean="0">
                          <a:uFill>
                            <a:solidFill/>
                          </a:uFill>
                          <a:latin typeface="Arial"/>
                          <a:ea typeface="Arial"/>
                          <a:cs typeface="Arial"/>
                          <a:sym typeface="Arial"/>
                        </a:rPr>
                        <a:t>NovoNordisk</a:t>
                      </a:r>
                      <a:r>
                        <a:rPr lang="en-CA" sz="1600" b="0" i="1" dirty="0" smtClean="0">
                          <a:uFill>
                            <a:solidFill/>
                          </a:uFill>
                          <a:latin typeface="Arial"/>
                          <a:ea typeface="Arial"/>
                          <a:cs typeface="Arial"/>
                          <a:sym typeface="Arial"/>
                        </a:rPr>
                        <a:t>, </a:t>
                      </a:r>
                      <a:r>
                        <a:rPr lang="en-CA" sz="1600" b="0" i="1" dirty="0" err="1" smtClean="0">
                          <a:uFill>
                            <a:solidFill/>
                          </a:uFill>
                          <a:latin typeface="Arial"/>
                          <a:ea typeface="Arial"/>
                          <a:cs typeface="Arial"/>
                          <a:sym typeface="Arial"/>
                        </a:rPr>
                        <a:t>Octapharma</a:t>
                      </a:r>
                      <a:r>
                        <a:rPr lang="en-CA" sz="1600" b="0" i="1" dirty="0" smtClean="0">
                          <a:uFill>
                            <a:solidFill/>
                          </a:uFill>
                          <a:latin typeface="Arial"/>
                          <a:ea typeface="Arial"/>
                          <a:cs typeface="Arial"/>
                          <a:sym typeface="Arial"/>
                        </a:rPr>
                        <a:t>)</a:t>
                      </a:r>
                      <a:endParaRPr sz="1600" b="0" i="1" dirty="0">
                        <a:uFill>
                          <a:solidFill/>
                        </a:uFill>
                        <a:latin typeface="Arial"/>
                        <a:ea typeface="Arial"/>
                        <a:cs typeface="Arial"/>
                        <a:sym typeface="Arial"/>
                      </a:endParaRP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79132">
                <a:tc>
                  <a:txBody>
                    <a:bodyPr/>
                    <a:lstStyle/>
                    <a:p>
                      <a:pPr lvl="0" defTabSz="914400"/>
                      <a:r>
                        <a:rPr sz="1600" b="1" dirty="0">
                          <a:uFill>
                            <a:solidFill/>
                          </a:uFill>
                          <a:latin typeface="Arial"/>
                          <a:ea typeface="Arial"/>
                          <a:cs typeface="Arial"/>
                          <a:sym typeface="Arial"/>
                        </a:rPr>
                        <a:t>Consultant</a:t>
                      </a: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defTabSz="914400"/>
                      <a:r>
                        <a:rPr lang="en-CA" sz="1600" b="1" dirty="0" smtClean="0">
                          <a:uFill>
                            <a:solidFill/>
                          </a:uFill>
                          <a:latin typeface="Arial"/>
                          <a:ea typeface="Arial"/>
                          <a:cs typeface="Arial"/>
                          <a:sym typeface="Arial"/>
                        </a:rPr>
                        <a:t>Funds managed via Institution</a:t>
                      </a:r>
                    </a:p>
                    <a:p>
                      <a:pPr lvl="0" algn="ctr" defTabSz="914400"/>
                      <a:r>
                        <a:rPr lang="en-CA" sz="1600" b="0" i="1" dirty="0" smtClean="0">
                          <a:uFill>
                            <a:solidFill/>
                          </a:uFill>
                          <a:latin typeface="Arial"/>
                          <a:ea typeface="Arial"/>
                          <a:cs typeface="Arial"/>
                          <a:sym typeface="Arial"/>
                        </a:rPr>
                        <a:t>(Pfizer, Bayer, </a:t>
                      </a:r>
                      <a:r>
                        <a:rPr lang="en-CA" sz="1600" b="0" i="1" dirty="0" err="1" smtClean="0">
                          <a:uFill>
                            <a:solidFill/>
                          </a:uFill>
                          <a:latin typeface="Arial"/>
                          <a:ea typeface="Arial"/>
                          <a:cs typeface="Arial"/>
                          <a:sym typeface="Arial"/>
                        </a:rPr>
                        <a:t>Biogen</a:t>
                      </a:r>
                      <a:r>
                        <a:rPr lang="en-CA" sz="1600" b="0" i="1" dirty="0" smtClean="0">
                          <a:uFill>
                            <a:solidFill/>
                          </a:uFill>
                          <a:latin typeface="Arial"/>
                          <a:ea typeface="Arial"/>
                          <a:cs typeface="Arial"/>
                          <a:sym typeface="Arial"/>
                        </a:rPr>
                        <a:t>)</a:t>
                      </a:r>
                      <a:endParaRPr sz="1600" b="0" i="1" dirty="0">
                        <a:uFill>
                          <a:solidFill/>
                        </a:uFill>
                        <a:latin typeface="Arial"/>
                        <a:ea typeface="Arial"/>
                        <a:cs typeface="Arial"/>
                        <a:sym typeface="Arial"/>
                      </a:endParaRP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lvl="0" defTabSz="914400"/>
                      <a:r>
                        <a:rPr sz="1600" b="1" dirty="0">
                          <a:uFill>
                            <a:solidFill/>
                          </a:uFill>
                          <a:latin typeface="Arial"/>
                          <a:ea typeface="Arial"/>
                          <a:cs typeface="Arial"/>
                          <a:sym typeface="Arial"/>
                        </a:rPr>
                        <a:t>Employee</a:t>
                      </a: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defTabSz="914400"/>
                      <a:r>
                        <a:rPr lang="en-CA" sz="1600" b="1" dirty="0" smtClean="0">
                          <a:uFill>
                            <a:solidFill/>
                          </a:uFill>
                          <a:latin typeface="Arial"/>
                          <a:ea typeface="Arial"/>
                          <a:cs typeface="Arial"/>
                          <a:sym typeface="Arial"/>
                        </a:rPr>
                        <a:t>McMaster University</a:t>
                      </a:r>
                      <a:endParaRPr sz="1600" b="1" dirty="0">
                        <a:uFill>
                          <a:solidFill/>
                        </a:uFill>
                        <a:latin typeface="Arial"/>
                        <a:ea typeface="Arial"/>
                        <a:cs typeface="Arial"/>
                        <a:sym typeface="Arial"/>
                      </a:endParaRP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lvl="0" defTabSz="914400"/>
                      <a:r>
                        <a:rPr sz="1600" b="1" dirty="0">
                          <a:uFill>
                            <a:solidFill/>
                          </a:uFill>
                          <a:latin typeface="Arial"/>
                          <a:ea typeface="Arial"/>
                          <a:cs typeface="Arial"/>
                          <a:sym typeface="Arial"/>
                        </a:rPr>
                        <a:t>Paid Instructor</a:t>
                      </a: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defTabSz="914400"/>
                      <a:r>
                        <a:rPr lang="en-CA" sz="1600" b="1" dirty="0" smtClean="0">
                          <a:uFill>
                            <a:solidFill/>
                          </a:uFill>
                          <a:latin typeface="Arial"/>
                          <a:ea typeface="Arial"/>
                          <a:cs typeface="Arial"/>
                          <a:sym typeface="Arial"/>
                        </a:rPr>
                        <a:t>None</a:t>
                      </a:r>
                      <a:endParaRPr sz="1600" b="1" dirty="0">
                        <a:uFill>
                          <a:solidFill/>
                        </a:uFill>
                        <a:latin typeface="Arial"/>
                        <a:ea typeface="Arial"/>
                        <a:cs typeface="Arial"/>
                        <a:sym typeface="Arial"/>
                      </a:endParaRP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lvl="0" defTabSz="914400"/>
                      <a:r>
                        <a:rPr sz="1600" b="1" dirty="0">
                          <a:uFill>
                            <a:solidFill/>
                          </a:uFill>
                          <a:latin typeface="Arial"/>
                          <a:ea typeface="Arial"/>
                          <a:cs typeface="Arial"/>
                          <a:sym typeface="Arial"/>
                        </a:rPr>
                        <a:t>Speaker bureau</a:t>
                      </a: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defTabSz="914400"/>
                      <a:r>
                        <a:rPr lang="en-CA" sz="1600" b="1" dirty="0" smtClean="0">
                          <a:uFill>
                            <a:solidFill/>
                          </a:uFill>
                          <a:latin typeface="Arial"/>
                          <a:ea typeface="Arial"/>
                          <a:cs typeface="Arial"/>
                          <a:sym typeface="Arial"/>
                        </a:rPr>
                        <a:t>None</a:t>
                      </a:r>
                      <a:endParaRPr sz="1600" b="1" dirty="0">
                        <a:uFill>
                          <a:solidFill/>
                        </a:uFill>
                        <a:latin typeface="Arial"/>
                        <a:ea typeface="Arial"/>
                        <a:cs typeface="Arial"/>
                        <a:sym typeface="Arial"/>
                      </a:endParaRP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051572">
                <a:tc>
                  <a:txBody>
                    <a:bodyPr/>
                    <a:lstStyle/>
                    <a:p>
                      <a:pPr lvl="0" defTabSz="914400"/>
                      <a:r>
                        <a:rPr sz="1600" b="1" dirty="0">
                          <a:uFill>
                            <a:solidFill/>
                          </a:uFill>
                          <a:latin typeface="Arial"/>
                          <a:ea typeface="Arial"/>
                          <a:cs typeface="Arial"/>
                          <a:sym typeface="Arial"/>
                        </a:rPr>
                        <a:t>Other</a:t>
                      </a: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lvl="0" algn="ctr" defTabSz="914400"/>
                      <a:r>
                        <a:rPr lang="en-CA" sz="1600" b="1" dirty="0" smtClean="0">
                          <a:uFill>
                            <a:solidFill/>
                          </a:uFill>
                          <a:latin typeface="Arial"/>
                          <a:ea typeface="Arial"/>
                          <a:cs typeface="Arial"/>
                          <a:sym typeface="Arial"/>
                        </a:rPr>
                        <a:t>PI of the WAPPS project</a:t>
                      </a:r>
                    </a:p>
                    <a:p>
                      <a:pPr lvl="0" algn="ctr" defTabSz="914400"/>
                      <a:r>
                        <a:rPr lang="en-CA" sz="1600" b="1" dirty="0" smtClean="0">
                          <a:uFill>
                            <a:solidFill/>
                          </a:uFill>
                          <a:latin typeface="Arial"/>
                          <a:ea typeface="Arial"/>
                          <a:cs typeface="Arial"/>
                          <a:sym typeface="Arial"/>
                        </a:rPr>
                        <a:t>Chair of the </a:t>
                      </a:r>
                      <a:r>
                        <a:rPr lang="en-CA" sz="1600" b="1" dirty="0" err="1" smtClean="0">
                          <a:uFill>
                            <a:solidFill/>
                          </a:uFill>
                          <a:latin typeface="Arial"/>
                          <a:ea typeface="Arial"/>
                          <a:cs typeface="Arial"/>
                          <a:sym typeface="Arial"/>
                        </a:rPr>
                        <a:t>Data&amp;Demographics</a:t>
                      </a:r>
                      <a:r>
                        <a:rPr lang="en-CA" sz="1600" b="1" baseline="0" dirty="0" smtClean="0">
                          <a:uFill>
                            <a:solidFill/>
                          </a:uFill>
                          <a:latin typeface="Arial"/>
                          <a:ea typeface="Arial"/>
                          <a:cs typeface="Arial"/>
                          <a:sym typeface="Arial"/>
                        </a:rPr>
                        <a:t> Committee WFH,</a:t>
                      </a:r>
                    </a:p>
                    <a:p>
                      <a:pPr lvl="0" algn="ctr" defTabSz="914400"/>
                      <a:r>
                        <a:rPr lang="en-CA" sz="1600" b="1" baseline="0" dirty="0" smtClean="0">
                          <a:uFill>
                            <a:solidFill/>
                          </a:uFill>
                          <a:latin typeface="Arial"/>
                          <a:ea typeface="Arial"/>
                          <a:cs typeface="Arial"/>
                          <a:sym typeface="Arial"/>
                        </a:rPr>
                        <a:t>CFGD RG Cochrane Collaboration Editor</a:t>
                      </a:r>
                      <a:endParaRPr sz="1600" b="1" dirty="0">
                        <a:uFill>
                          <a:solidFill/>
                        </a:uFill>
                        <a:latin typeface="Arial"/>
                        <a:ea typeface="Arial"/>
                        <a:cs typeface="Arial"/>
                        <a:sym typeface="Arial"/>
                      </a:endParaRPr>
                    </a:p>
                  </a:txBody>
                  <a:tcPr marL="45726" marR="45726" marT="45726" marB="45726"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dirty="0" smtClean="0"/>
              <a:t>Disclosures for A. Iorio</a:t>
            </a:r>
            <a:endParaRPr lang="en-US" dirty="0"/>
          </a:p>
        </p:txBody>
      </p:sp>
    </p:spTree>
    <p:extLst>
      <p:ext uri="{BB962C8B-B14F-4D97-AF65-F5344CB8AC3E}">
        <p14:creationId xmlns:p14="http://schemas.microsoft.com/office/powerpoint/2010/main" val="4033336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8030" y="2171911"/>
            <a:ext cx="4009293" cy="1417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800" dirty="0" smtClean="0">
                <a:solidFill>
                  <a:srgbClr val="000000"/>
                </a:solidFill>
              </a:rPr>
              <a:t>Estimating PK  for single individuals on the base of 2-4 samples </a:t>
            </a:r>
          </a:p>
        </p:txBody>
      </p:sp>
      <p:sp>
        <p:nvSpPr>
          <p:cNvPr id="3" name="Rectangle 2"/>
          <p:cNvSpPr/>
          <p:nvPr/>
        </p:nvSpPr>
        <p:spPr>
          <a:xfrm>
            <a:off x="512885" y="2171916"/>
            <a:ext cx="1834662" cy="142655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459734"/>
            <a:ext cx="641838" cy="56051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512887" y="4559022"/>
            <a:ext cx="1834661" cy="507756"/>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3816073"/>
            <a:ext cx="641838" cy="5605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512887" y="782726"/>
            <a:ext cx="1834661" cy="507756"/>
          </a:xfrm>
          <a:prstGeom prst="ellipse">
            <a:avLst/>
          </a:prstGeom>
          <a:solidFill>
            <a:schemeClr val="accent6">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Tree>
    <p:extLst>
      <p:ext uri="{BB962C8B-B14F-4D97-AF65-F5344CB8AC3E}">
        <p14:creationId xmlns:p14="http://schemas.microsoft.com/office/powerpoint/2010/main" val="11148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755" y="591736"/>
            <a:ext cx="4009293" cy="1417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800" dirty="0" smtClean="0">
                <a:solidFill>
                  <a:srgbClr val="000000"/>
                </a:solidFill>
              </a:rPr>
              <a:t>Estimating PK  for single individuals on the base of 2-4 samples </a:t>
            </a:r>
          </a:p>
        </p:txBody>
      </p:sp>
      <p:sp>
        <p:nvSpPr>
          <p:cNvPr id="3" name="Rectangle 2"/>
          <p:cNvSpPr/>
          <p:nvPr/>
        </p:nvSpPr>
        <p:spPr>
          <a:xfrm>
            <a:off x="512885" y="2182058"/>
            <a:ext cx="1834662" cy="142655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469866"/>
            <a:ext cx="641838" cy="56051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512887" y="4569155"/>
            <a:ext cx="1834661" cy="507756"/>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3826204"/>
            <a:ext cx="641838" cy="5605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512887" y="792858"/>
            <a:ext cx="1834661" cy="507756"/>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208423"/>
            <a:ext cx="1899138" cy="142655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000" dirty="0" smtClean="0">
                <a:solidFill>
                  <a:srgbClr val="000000"/>
                </a:solidFill>
              </a:rPr>
              <a:t>Online PPK </a:t>
            </a:r>
            <a:r>
              <a:rPr lang="en-CA" sz="2000" dirty="0">
                <a:solidFill>
                  <a:srgbClr val="000000"/>
                </a:solidFill>
              </a:rPr>
              <a:t>engine</a:t>
            </a:r>
          </a:p>
          <a:p>
            <a:pPr algn="ctr"/>
            <a:r>
              <a:rPr lang="en-CA" sz="2000" dirty="0">
                <a:solidFill>
                  <a:srgbClr val="000000"/>
                </a:solidFill>
              </a:rPr>
              <a:t>(</a:t>
            </a:r>
            <a:r>
              <a:rPr lang="en-CA" sz="1600" dirty="0">
                <a:solidFill>
                  <a:srgbClr val="000000"/>
                </a:solidFill>
              </a:rPr>
              <a:t>NONMEM</a:t>
            </a:r>
            <a:r>
              <a:rPr lang="en-CA" sz="2000" dirty="0">
                <a:solidFill>
                  <a:srgbClr val="000000"/>
                </a:solidFill>
              </a:rPr>
              <a:t>)</a:t>
            </a:r>
          </a:p>
        </p:txBody>
      </p:sp>
      <p:sp>
        <p:nvSpPr>
          <p:cNvPr id="9" name="Bent Arrow 8"/>
          <p:cNvSpPr/>
          <p:nvPr/>
        </p:nvSpPr>
        <p:spPr>
          <a:xfrm flipV="1">
            <a:off x="1186960" y="1432499"/>
            <a:ext cx="1784840" cy="1551843"/>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10" name="Bent Arrow 9"/>
          <p:cNvSpPr/>
          <p:nvPr/>
        </p:nvSpPr>
        <p:spPr>
          <a:xfrm rot="5400000" flipV="1">
            <a:off x="1131646" y="2801172"/>
            <a:ext cx="1593607"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894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755" y="541074"/>
            <a:ext cx="4009293" cy="4550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smtClean="0">
                <a:solidFill>
                  <a:srgbClr val="000000"/>
                </a:solidFill>
              </a:rPr>
              <a:t>Estimating PK  for single individuals on the base of 2-4 samples </a:t>
            </a:r>
          </a:p>
        </p:txBody>
      </p:sp>
      <p:sp>
        <p:nvSpPr>
          <p:cNvPr id="3" name="Rectangle 2"/>
          <p:cNvSpPr/>
          <p:nvPr/>
        </p:nvSpPr>
        <p:spPr>
          <a:xfrm>
            <a:off x="512885" y="2131380"/>
            <a:ext cx="1834662" cy="142655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419205"/>
            <a:ext cx="641838" cy="56051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512885" y="4518492"/>
            <a:ext cx="1834662" cy="507756"/>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3775543"/>
            <a:ext cx="641838" cy="5605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512887" y="742196"/>
            <a:ext cx="1834661" cy="507756"/>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157762"/>
            <a:ext cx="1899138" cy="142655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000" dirty="0" smtClean="0">
                <a:solidFill>
                  <a:srgbClr val="000000"/>
                </a:solidFill>
              </a:rPr>
              <a:t>Online PPK </a:t>
            </a:r>
            <a:r>
              <a:rPr lang="en-CA" sz="2000" dirty="0">
                <a:solidFill>
                  <a:srgbClr val="000000"/>
                </a:solidFill>
              </a:rPr>
              <a:t>engine</a:t>
            </a:r>
          </a:p>
          <a:p>
            <a:pPr algn="ctr"/>
            <a:r>
              <a:rPr lang="en-CA" sz="2000" dirty="0">
                <a:solidFill>
                  <a:srgbClr val="000000"/>
                </a:solidFill>
              </a:rPr>
              <a:t>(</a:t>
            </a:r>
            <a:r>
              <a:rPr lang="en-CA" sz="1600" dirty="0">
                <a:solidFill>
                  <a:srgbClr val="000000"/>
                </a:solidFill>
              </a:rPr>
              <a:t>NONMEM</a:t>
            </a:r>
            <a:r>
              <a:rPr lang="en-CA" sz="2000" dirty="0">
                <a:solidFill>
                  <a:srgbClr val="000000"/>
                </a:solidFill>
              </a:rPr>
              <a:t>)</a:t>
            </a:r>
          </a:p>
        </p:txBody>
      </p:sp>
      <p:sp>
        <p:nvSpPr>
          <p:cNvPr id="11" name="Rectangle 10"/>
          <p:cNvSpPr/>
          <p:nvPr/>
        </p:nvSpPr>
        <p:spPr>
          <a:xfrm>
            <a:off x="5460023" y="1808277"/>
            <a:ext cx="1310054" cy="79790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1200" dirty="0" smtClean="0"/>
              <a:t>Control files for </a:t>
            </a:r>
            <a:r>
              <a:rPr lang="en-CA" sz="1200" dirty="0" err="1" smtClean="0"/>
              <a:t>bayesian</a:t>
            </a:r>
            <a:r>
              <a:rPr lang="en-CA" sz="1200" dirty="0" smtClean="0"/>
              <a:t> individual estimation</a:t>
            </a:r>
            <a:endParaRPr lang="en-CA" sz="1200" dirty="0"/>
          </a:p>
        </p:txBody>
      </p:sp>
      <p:sp>
        <p:nvSpPr>
          <p:cNvPr id="12" name="Rectangle 11"/>
          <p:cNvSpPr/>
          <p:nvPr/>
        </p:nvSpPr>
        <p:spPr>
          <a:xfrm>
            <a:off x="5460023" y="2606165"/>
            <a:ext cx="1310054" cy="237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CA" dirty="0" smtClean="0">
                <a:solidFill>
                  <a:srgbClr val="000000"/>
                </a:solidFill>
              </a:rPr>
              <a:t>ADVATE</a:t>
            </a:r>
            <a:endParaRPr lang="en-CA" dirty="0">
              <a:solidFill>
                <a:srgbClr val="000000"/>
              </a:solidFill>
            </a:endParaRPr>
          </a:p>
        </p:txBody>
      </p:sp>
      <p:sp>
        <p:nvSpPr>
          <p:cNvPr id="13" name="Rectangle 12"/>
          <p:cNvSpPr/>
          <p:nvPr/>
        </p:nvSpPr>
        <p:spPr>
          <a:xfrm>
            <a:off x="5460023" y="2843558"/>
            <a:ext cx="1310054" cy="23739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t>KOGENATE</a:t>
            </a:r>
            <a:endParaRPr lang="en-CA" dirty="0"/>
          </a:p>
        </p:txBody>
      </p:sp>
      <p:sp>
        <p:nvSpPr>
          <p:cNvPr id="14" name="Rectangle 13"/>
          <p:cNvSpPr/>
          <p:nvPr/>
        </p:nvSpPr>
        <p:spPr>
          <a:xfrm>
            <a:off x="5460023" y="3076556"/>
            <a:ext cx="1310054" cy="237393"/>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solidFill>
                  <a:srgbClr val="000000"/>
                </a:solidFill>
              </a:rPr>
              <a:t>BENEFIX</a:t>
            </a:r>
            <a:endParaRPr lang="en-CA" dirty="0">
              <a:solidFill>
                <a:srgbClr val="000000"/>
              </a:solidFill>
            </a:endParaRPr>
          </a:p>
        </p:txBody>
      </p:sp>
      <p:sp>
        <p:nvSpPr>
          <p:cNvPr id="15" name="Rectangle 14"/>
          <p:cNvSpPr/>
          <p:nvPr/>
        </p:nvSpPr>
        <p:spPr>
          <a:xfrm>
            <a:off x="5460023" y="3309551"/>
            <a:ext cx="1310054" cy="2373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ALPROLIX</a:t>
            </a:r>
            <a:endParaRPr lang="en-CA" dirty="0"/>
          </a:p>
        </p:txBody>
      </p:sp>
      <p:sp>
        <p:nvSpPr>
          <p:cNvPr id="16" name="Rectangle 15"/>
          <p:cNvSpPr/>
          <p:nvPr/>
        </p:nvSpPr>
        <p:spPr>
          <a:xfrm>
            <a:off x="5460023" y="3546944"/>
            <a:ext cx="1310054" cy="23739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CA" dirty="0" smtClean="0">
                <a:solidFill>
                  <a:srgbClr val="000000"/>
                </a:solidFill>
              </a:rPr>
              <a:t>ELOCTATE</a:t>
            </a:r>
            <a:endParaRPr lang="en-CA" dirty="0">
              <a:solidFill>
                <a:srgbClr val="000000"/>
              </a:solidFill>
            </a:endParaRPr>
          </a:p>
        </p:txBody>
      </p:sp>
      <p:sp>
        <p:nvSpPr>
          <p:cNvPr id="17" name="Rectangle 16"/>
          <p:cNvSpPr/>
          <p:nvPr/>
        </p:nvSpPr>
        <p:spPr>
          <a:xfrm>
            <a:off x="5460023" y="3801929"/>
            <a:ext cx="1310054" cy="2373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t>Others..</a:t>
            </a:r>
            <a:endParaRPr lang="en-CA" dirty="0"/>
          </a:p>
        </p:txBody>
      </p:sp>
      <p:sp>
        <p:nvSpPr>
          <p:cNvPr id="18" name="Flowchart: Collate 17"/>
          <p:cNvSpPr/>
          <p:nvPr/>
        </p:nvSpPr>
        <p:spPr>
          <a:xfrm rot="16200000">
            <a:off x="5009418" y="2633276"/>
            <a:ext cx="303335" cy="468924"/>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19" name="Flowchart: Summing Junction 18"/>
          <p:cNvSpPr/>
          <p:nvPr/>
        </p:nvSpPr>
        <p:spPr>
          <a:xfrm>
            <a:off x="4870951" y="2606165"/>
            <a:ext cx="589085" cy="527538"/>
          </a:xfrm>
          <a:prstGeom prst="flowChartSummingJunc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20" name="Flowchart: Multidocument 19"/>
          <p:cNvSpPr/>
          <p:nvPr/>
        </p:nvSpPr>
        <p:spPr>
          <a:xfrm>
            <a:off x="7341581" y="627910"/>
            <a:ext cx="1521069" cy="1180367"/>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400" dirty="0" smtClean="0"/>
              <a:t>Brand specific Source individual PK data</a:t>
            </a:r>
            <a:endParaRPr lang="en-CA" sz="1400" dirty="0"/>
          </a:p>
        </p:txBody>
      </p:sp>
      <p:sp>
        <p:nvSpPr>
          <p:cNvPr id="21" name="Flowchart: Merge 20"/>
          <p:cNvSpPr/>
          <p:nvPr/>
        </p:nvSpPr>
        <p:spPr>
          <a:xfrm>
            <a:off x="7121769" y="2456713"/>
            <a:ext cx="1960684" cy="953963"/>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sz="1400" dirty="0" smtClean="0"/>
          </a:p>
          <a:p>
            <a:pPr algn="ctr"/>
            <a:r>
              <a:rPr lang="en-CA" sz="1400" dirty="0" smtClean="0">
                <a:solidFill>
                  <a:srgbClr val="000000"/>
                </a:solidFill>
              </a:rPr>
              <a:t>Offline PPK modeling</a:t>
            </a:r>
            <a:endParaRPr lang="en-CA" sz="1400" dirty="0">
              <a:solidFill>
                <a:srgbClr val="000000"/>
              </a:solidFill>
            </a:endParaRPr>
          </a:p>
        </p:txBody>
      </p:sp>
      <p:sp>
        <p:nvSpPr>
          <p:cNvPr id="22" name="Flowchart: Multidocument 21"/>
          <p:cNvSpPr/>
          <p:nvPr/>
        </p:nvSpPr>
        <p:spPr>
          <a:xfrm>
            <a:off x="7230225" y="3874474"/>
            <a:ext cx="1521069" cy="1180367"/>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1600" dirty="0" smtClean="0">
                <a:solidFill>
                  <a:srgbClr val="000000"/>
                </a:solidFill>
              </a:rPr>
              <a:t>Brand specific PPK models</a:t>
            </a:r>
            <a:endParaRPr lang="en-CA" sz="1600" dirty="0">
              <a:solidFill>
                <a:srgbClr val="000000"/>
              </a:solidFill>
            </a:endParaRPr>
          </a:p>
        </p:txBody>
      </p:sp>
      <p:cxnSp>
        <p:nvCxnSpPr>
          <p:cNvPr id="23" name="Straight Arrow Connector 22"/>
          <p:cNvCxnSpPr/>
          <p:nvPr/>
        </p:nvCxnSpPr>
        <p:spPr>
          <a:xfrm flipH="1" flipV="1">
            <a:off x="6770077" y="2724863"/>
            <a:ext cx="1028700" cy="1149597"/>
          </a:xfrm>
          <a:prstGeom prst="straightConnector1">
            <a:avLst/>
          </a:prstGeom>
          <a:ln w="50800">
            <a:solidFill>
              <a:schemeClr val="tx2">
                <a:lumMod val="40000"/>
                <a:lumOff val="6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6774473" y="3210643"/>
            <a:ext cx="694592" cy="762740"/>
          </a:xfrm>
          <a:prstGeom prst="straightConnector1">
            <a:avLst/>
          </a:prstGeom>
          <a:ln w="50800">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770077" y="3653555"/>
            <a:ext cx="460130" cy="508848"/>
          </a:xfrm>
          <a:prstGeom prst="straightConnector1">
            <a:avLst/>
          </a:prstGeom>
          <a:ln w="50800">
            <a:solidFill>
              <a:srgbClr val="92D05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26" name="Down Arrow 25"/>
          <p:cNvSpPr/>
          <p:nvPr/>
        </p:nvSpPr>
        <p:spPr>
          <a:xfrm>
            <a:off x="7781192" y="1851127"/>
            <a:ext cx="641838" cy="56051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27" name="Down Arrow 26"/>
          <p:cNvSpPr/>
          <p:nvPr/>
        </p:nvSpPr>
        <p:spPr>
          <a:xfrm>
            <a:off x="7798777" y="3478826"/>
            <a:ext cx="641838" cy="28025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35" name="Bent Arrow 34"/>
          <p:cNvSpPr/>
          <p:nvPr/>
        </p:nvSpPr>
        <p:spPr>
          <a:xfrm flipV="1">
            <a:off x="1186960" y="1381838"/>
            <a:ext cx="1784840" cy="1551843"/>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36" name="Bent Arrow 35"/>
          <p:cNvSpPr/>
          <p:nvPr/>
        </p:nvSpPr>
        <p:spPr>
          <a:xfrm rot="5400000" flipV="1">
            <a:off x="1131646" y="2750509"/>
            <a:ext cx="1593607"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2865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885" y="2151661"/>
            <a:ext cx="1834662" cy="142655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439470"/>
            <a:ext cx="641838" cy="56051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512885" y="4538757"/>
            <a:ext cx="1834664" cy="507756"/>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3795808"/>
            <a:ext cx="641838" cy="5605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512885" y="762461"/>
            <a:ext cx="1834664" cy="507756"/>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178038"/>
            <a:ext cx="1899138" cy="142655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000" dirty="0" smtClean="0">
                <a:solidFill>
                  <a:srgbClr val="000000"/>
                </a:solidFill>
              </a:rPr>
              <a:t>Online PPK </a:t>
            </a:r>
            <a:r>
              <a:rPr lang="en-CA" sz="2000" dirty="0">
                <a:solidFill>
                  <a:srgbClr val="000000"/>
                </a:solidFill>
              </a:rPr>
              <a:t>engine</a:t>
            </a:r>
          </a:p>
          <a:p>
            <a:pPr algn="ctr"/>
            <a:r>
              <a:rPr lang="en-CA" sz="2000" dirty="0">
                <a:solidFill>
                  <a:srgbClr val="000000"/>
                </a:solidFill>
              </a:rPr>
              <a:t>(</a:t>
            </a:r>
            <a:r>
              <a:rPr lang="en-CA" sz="1600" dirty="0">
                <a:solidFill>
                  <a:srgbClr val="000000"/>
                </a:solidFill>
              </a:rPr>
              <a:t>NONMEM</a:t>
            </a:r>
            <a:r>
              <a:rPr lang="en-CA" sz="2000" dirty="0">
                <a:solidFill>
                  <a:srgbClr val="000000"/>
                </a:solidFill>
              </a:rPr>
              <a:t>)</a:t>
            </a:r>
          </a:p>
        </p:txBody>
      </p:sp>
      <p:sp>
        <p:nvSpPr>
          <p:cNvPr id="9" name="Bent Arrow 8"/>
          <p:cNvSpPr/>
          <p:nvPr/>
        </p:nvSpPr>
        <p:spPr>
          <a:xfrm flipV="1">
            <a:off x="1186960" y="1402103"/>
            <a:ext cx="1784840" cy="1551843"/>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10" name="Bent Arrow 9"/>
          <p:cNvSpPr/>
          <p:nvPr/>
        </p:nvSpPr>
        <p:spPr>
          <a:xfrm rot="5400000" flipV="1">
            <a:off x="1131646" y="2770774"/>
            <a:ext cx="1593607"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
        <p:nvSpPr>
          <p:cNvPr id="11" name="Rectangle 10"/>
          <p:cNvSpPr/>
          <p:nvPr/>
        </p:nvSpPr>
        <p:spPr>
          <a:xfrm>
            <a:off x="5460023" y="1828542"/>
            <a:ext cx="1310054" cy="79790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1200" dirty="0" smtClean="0"/>
              <a:t>Control files for </a:t>
            </a:r>
            <a:r>
              <a:rPr lang="en-CA" sz="1200" dirty="0" err="1" smtClean="0"/>
              <a:t>bayesian</a:t>
            </a:r>
            <a:r>
              <a:rPr lang="en-CA" sz="1200" dirty="0" smtClean="0"/>
              <a:t> individual estimation</a:t>
            </a:r>
            <a:endParaRPr lang="en-CA" sz="1200" dirty="0"/>
          </a:p>
        </p:txBody>
      </p:sp>
      <p:sp>
        <p:nvSpPr>
          <p:cNvPr id="12" name="Rectangle 11"/>
          <p:cNvSpPr/>
          <p:nvPr/>
        </p:nvSpPr>
        <p:spPr>
          <a:xfrm>
            <a:off x="5460023" y="2626430"/>
            <a:ext cx="1310054" cy="237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CA" dirty="0" smtClean="0">
                <a:solidFill>
                  <a:srgbClr val="000000"/>
                </a:solidFill>
              </a:rPr>
              <a:t>ADVATE</a:t>
            </a:r>
            <a:endParaRPr lang="en-CA" dirty="0">
              <a:solidFill>
                <a:srgbClr val="000000"/>
              </a:solidFill>
            </a:endParaRPr>
          </a:p>
        </p:txBody>
      </p:sp>
      <p:sp>
        <p:nvSpPr>
          <p:cNvPr id="13" name="Rectangle 12"/>
          <p:cNvSpPr/>
          <p:nvPr/>
        </p:nvSpPr>
        <p:spPr>
          <a:xfrm>
            <a:off x="5460023" y="2863823"/>
            <a:ext cx="1310054" cy="23739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t>KOGENATE</a:t>
            </a:r>
            <a:endParaRPr lang="en-CA" dirty="0"/>
          </a:p>
        </p:txBody>
      </p:sp>
      <p:sp>
        <p:nvSpPr>
          <p:cNvPr id="14" name="Rectangle 13"/>
          <p:cNvSpPr/>
          <p:nvPr/>
        </p:nvSpPr>
        <p:spPr>
          <a:xfrm>
            <a:off x="5460023" y="3096821"/>
            <a:ext cx="1310054" cy="237393"/>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solidFill>
                  <a:srgbClr val="000000"/>
                </a:solidFill>
              </a:rPr>
              <a:t>BENEFIX</a:t>
            </a:r>
            <a:endParaRPr lang="en-CA" dirty="0">
              <a:solidFill>
                <a:srgbClr val="000000"/>
              </a:solidFill>
            </a:endParaRPr>
          </a:p>
        </p:txBody>
      </p:sp>
      <p:sp>
        <p:nvSpPr>
          <p:cNvPr id="15" name="Rectangle 14"/>
          <p:cNvSpPr/>
          <p:nvPr/>
        </p:nvSpPr>
        <p:spPr>
          <a:xfrm>
            <a:off x="5460023" y="3329816"/>
            <a:ext cx="1310054" cy="2373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ALPROLIX</a:t>
            </a:r>
            <a:endParaRPr lang="en-CA" dirty="0"/>
          </a:p>
        </p:txBody>
      </p:sp>
      <p:sp>
        <p:nvSpPr>
          <p:cNvPr id="16" name="Rectangle 15"/>
          <p:cNvSpPr/>
          <p:nvPr/>
        </p:nvSpPr>
        <p:spPr>
          <a:xfrm>
            <a:off x="5460023" y="3567209"/>
            <a:ext cx="1310054" cy="23739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CA" dirty="0" smtClean="0">
                <a:solidFill>
                  <a:srgbClr val="000000"/>
                </a:solidFill>
              </a:rPr>
              <a:t>ELOCTATE</a:t>
            </a:r>
            <a:endParaRPr lang="en-CA" dirty="0">
              <a:solidFill>
                <a:srgbClr val="000000"/>
              </a:solidFill>
            </a:endParaRPr>
          </a:p>
        </p:txBody>
      </p:sp>
      <p:sp>
        <p:nvSpPr>
          <p:cNvPr id="17" name="Rectangle 16"/>
          <p:cNvSpPr/>
          <p:nvPr/>
        </p:nvSpPr>
        <p:spPr>
          <a:xfrm>
            <a:off x="5460023" y="3822194"/>
            <a:ext cx="1310054" cy="2373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t>Others..</a:t>
            </a:r>
            <a:endParaRPr lang="en-CA" dirty="0"/>
          </a:p>
        </p:txBody>
      </p:sp>
      <p:sp>
        <p:nvSpPr>
          <p:cNvPr id="18" name="Flowchart: Collate 17"/>
          <p:cNvSpPr/>
          <p:nvPr/>
        </p:nvSpPr>
        <p:spPr>
          <a:xfrm rot="16200000">
            <a:off x="5009418" y="2653541"/>
            <a:ext cx="303335" cy="468924"/>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19" name="Flowchart: Summing Junction 18"/>
          <p:cNvSpPr/>
          <p:nvPr/>
        </p:nvSpPr>
        <p:spPr>
          <a:xfrm>
            <a:off x="4870951" y="2626430"/>
            <a:ext cx="589085" cy="527538"/>
          </a:xfrm>
          <a:prstGeom prst="flowChartSummingJunc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20" name="Flowchart: Multidocument 19"/>
          <p:cNvSpPr/>
          <p:nvPr/>
        </p:nvSpPr>
        <p:spPr>
          <a:xfrm>
            <a:off x="7341581" y="648175"/>
            <a:ext cx="1521069" cy="1180367"/>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400" dirty="0" smtClean="0"/>
              <a:t>Brand specific Source individual PK data</a:t>
            </a:r>
            <a:endParaRPr lang="en-CA" sz="1400" dirty="0"/>
          </a:p>
        </p:txBody>
      </p:sp>
      <p:sp>
        <p:nvSpPr>
          <p:cNvPr id="21" name="Flowchart: Merge 20"/>
          <p:cNvSpPr/>
          <p:nvPr/>
        </p:nvSpPr>
        <p:spPr>
          <a:xfrm>
            <a:off x="7121769" y="2476974"/>
            <a:ext cx="1960684" cy="953963"/>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sz="1400" dirty="0" smtClean="0"/>
          </a:p>
          <a:p>
            <a:pPr algn="ctr"/>
            <a:r>
              <a:rPr lang="en-CA" sz="1400" dirty="0" smtClean="0">
                <a:solidFill>
                  <a:srgbClr val="000000"/>
                </a:solidFill>
              </a:rPr>
              <a:t>Offline PPK modeling</a:t>
            </a:r>
            <a:endParaRPr lang="en-CA" sz="1400" dirty="0">
              <a:solidFill>
                <a:srgbClr val="000000"/>
              </a:solidFill>
            </a:endParaRPr>
          </a:p>
        </p:txBody>
      </p:sp>
      <p:sp>
        <p:nvSpPr>
          <p:cNvPr id="22" name="Flowchart: Multidocument 21"/>
          <p:cNvSpPr/>
          <p:nvPr/>
        </p:nvSpPr>
        <p:spPr>
          <a:xfrm>
            <a:off x="7230225" y="3894739"/>
            <a:ext cx="1521069" cy="1180367"/>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1600" dirty="0" smtClean="0">
                <a:solidFill>
                  <a:srgbClr val="000000"/>
                </a:solidFill>
              </a:rPr>
              <a:t>Brand specific PPK models</a:t>
            </a:r>
            <a:endParaRPr lang="en-CA" sz="1600" dirty="0">
              <a:solidFill>
                <a:srgbClr val="000000"/>
              </a:solidFill>
            </a:endParaRPr>
          </a:p>
        </p:txBody>
      </p:sp>
      <p:cxnSp>
        <p:nvCxnSpPr>
          <p:cNvPr id="23" name="Straight Arrow Connector 22"/>
          <p:cNvCxnSpPr/>
          <p:nvPr/>
        </p:nvCxnSpPr>
        <p:spPr>
          <a:xfrm flipH="1" flipV="1">
            <a:off x="6770077" y="2745128"/>
            <a:ext cx="1028700" cy="1149597"/>
          </a:xfrm>
          <a:prstGeom prst="straightConnector1">
            <a:avLst/>
          </a:prstGeom>
          <a:ln w="50800">
            <a:solidFill>
              <a:schemeClr val="tx2">
                <a:lumMod val="40000"/>
                <a:lumOff val="6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6774473" y="3230908"/>
            <a:ext cx="694592" cy="762740"/>
          </a:xfrm>
          <a:prstGeom prst="straightConnector1">
            <a:avLst/>
          </a:prstGeom>
          <a:ln w="50800">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770077" y="3673819"/>
            <a:ext cx="460130" cy="508848"/>
          </a:xfrm>
          <a:prstGeom prst="straightConnector1">
            <a:avLst/>
          </a:prstGeom>
          <a:ln w="50800">
            <a:solidFill>
              <a:srgbClr val="92D05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26" name="Down Arrow 25"/>
          <p:cNvSpPr/>
          <p:nvPr/>
        </p:nvSpPr>
        <p:spPr>
          <a:xfrm>
            <a:off x="7781192" y="1871392"/>
            <a:ext cx="641838" cy="56051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27" name="Down Arrow 26"/>
          <p:cNvSpPr/>
          <p:nvPr/>
        </p:nvSpPr>
        <p:spPr>
          <a:xfrm>
            <a:off x="7798777" y="3499091"/>
            <a:ext cx="641838" cy="28025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8" name="Left Brace 27"/>
          <p:cNvSpPr/>
          <p:nvPr/>
        </p:nvSpPr>
        <p:spPr>
          <a:xfrm>
            <a:off x="2347549" y="694319"/>
            <a:ext cx="211015" cy="75833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9" name="Flowchart: Multidocument 28"/>
          <p:cNvSpPr/>
          <p:nvPr/>
        </p:nvSpPr>
        <p:spPr>
          <a:xfrm>
            <a:off x="2558563" y="753682"/>
            <a:ext cx="1178169" cy="639641"/>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
        <p:nvSpPr>
          <p:cNvPr id="30" name="Right Arrow 29"/>
          <p:cNvSpPr/>
          <p:nvPr/>
        </p:nvSpPr>
        <p:spPr>
          <a:xfrm>
            <a:off x="6412543" y="889400"/>
            <a:ext cx="436685" cy="25387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31" name="Left Brace 30"/>
          <p:cNvSpPr/>
          <p:nvPr/>
        </p:nvSpPr>
        <p:spPr>
          <a:xfrm flipH="1">
            <a:off x="6849230" y="625082"/>
            <a:ext cx="272563" cy="75833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2" name="Flowchart: Multidocument 31"/>
          <p:cNvSpPr/>
          <p:nvPr/>
        </p:nvSpPr>
        <p:spPr>
          <a:xfrm>
            <a:off x="3889162" y="753682"/>
            <a:ext cx="1178169" cy="639641"/>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
        <p:nvSpPr>
          <p:cNvPr id="33" name="Flowchart: Multidocument 32"/>
          <p:cNvSpPr/>
          <p:nvPr/>
        </p:nvSpPr>
        <p:spPr>
          <a:xfrm>
            <a:off x="5067324" y="753682"/>
            <a:ext cx="1178169" cy="639641"/>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Tree>
    <p:extLst>
      <p:ext uri="{BB962C8B-B14F-4D97-AF65-F5344CB8AC3E}">
        <p14:creationId xmlns:p14="http://schemas.microsoft.com/office/powerpoint/2010/main" val="30240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WAPPS network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93" y="1573557"/>
            <a:ext cx="9317293" cy="3029750"/>
          </a:xfrm>
          <a:prstGeom prst="rect">
            <a:avLst/>
          </a:prstGeom>
        </p:spPr>
      </p:pic>
    </p:spTree>
    <p:extLst>
      <p:ext uri="{BB962C8B-B14F-4D97-AF65-F5344CB8AC3E}">
        <p14:creationId xmlns:p14="http://schemas.microsoft.com/office/powerpoint/2010/main" val="4150946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124" y="82520"/>
            <a:ext cx="5021508" cy="968691"/>
          </a:xfrm>
        </p:spPr>
        <p:txBody>
          <a:bodyPr>
            <a:normAutofit/>
          </a:bodyPr>
          <a:lstStyle/>
          <a:p>
            <a:r>
              <a:rPr lang="en-US" sz="4000" dirty="0" smtClean="0"/>
              <a:t>The network</a:t>
            </a:r>
            <a:endParaRPr lang="en-US" sz="4000" dirty="0"/>
          </a:p>
        </p:txBody>
      </p:sp>
      <p:sp>
        <p:nvSpPr>
          <p:cNvPr id="3" name="Content Placeholder 2"/>
          <p:cNvSpPr>
            <a:spLocks noGrp="1"/>
          </p:cNvSpPr>
          <p:nvPr>
            <p:ph sz="half" idx="1"/>
          </p:nvPr>
        </p:nvSpPr>
        <p:spPr>
          <a:xfrm>
            <a:off x="867544" y="1092049"/>
            <a:ext cx="4038600" cy="2545556"/>
          </a:xfrm>
        </p:spPr>
        <p:txBody>
          <a:bodyPr>
            <a:noAutofit/>
          </a:bodyPr>
          <a:lstStyle/>
          <a:p>
            <a:pPr marL="0" indent="0">
              <a:buNone/>
            </a:pPr>
            <a:r>
              <a:rPr lang="en-US" sz="2400" b="1" dirty="0" smtClean="0"/>
              <a:t>Active centers</a:t>
            </a:r>
          </a:p>
          <a:p>
            <a:pPr marL="0" indent="0">
              <a:buNone/>
            </a:pPr>
            <a:endParaRPr lang="en-US" sz="1400" dirty="0" smtClean="0"/>
          </a:p>
          <a:p>
            <a:pPr marL="514350" indent="-514350">
              <a:buFont typeface="+mj-lt"/>
              <a:buAutoNum type="arabicPeriod"/>
            </a:pPr>
            <a:r>
              <a:rPr lang="en-US" sz="1400" dirty="0" smtClean="0"/>
              <a:t>US	Guy Young</a:t>
            </a:r>
          </a:p>
          <a:p>
            <a:pPr marL="514350" indent="-514350">
              <a:buFont typeface="+mj-lt"/>
              <a:buAutoNum type="arabicPeriod"/>
            </a:pPr>
            <a:r>
              <a:rPr lang="en-US" sz="1400" dirty="0" smtClean="0"/>
              <a:t>TU	</a:t>
            </a:r>
            <a:r>
              <a:rPr lang="en-US" sz="1400" dirty="0" err="1" smtClean="0"/>
              <a:t>Kaan</a:t>
            </a:r>
            <a:r>
              <a:rPr lang="en-US" sz="1400" dirty="0" smtClean="0"/>
              <a:t> </a:t>
            </a:r>
            <a:r>
              <a:rPr lang="en-US" sz="1400" dirty="0" err="1"/>
              <a:t>Kavakli</a:t>
            </a:r>
            <a:r>
              <a:rPr lang="en-US" sz="1400" dirty="0"/>
              <a:t> </a:t>
            </a:r>
            <a:endParaRPr lang="en-US" sz="1400" dirty="0" smtClean="0"/>
          </a:p>
          <a:p>
            <a:pPr marL="514350" indent="-514350">
              <a:buFont typeface="+mj-lt"/>
              <a:buAutoNum type="arabicPeriod"/>
            </a:pPr>
            <a:r>
              <a:rPr lang="en-US" sz="1400" dirty="0" smtClean="0"/>
              <a:t>US	Ellis </a:t>
            </a:r>
            <a:r>
              <a:rPr lang="en-US" sz="1400" dirty="0"/>
              <a:t>J. </a:t>
            </a:r>
            <a:r>
              <a:rPr lang="en-US" sz="1400" dirty="0" smtClean="0"/>
              <a:t>Neufeld</a:t>
            </a:r>
          </a:p>
          <a:p>
            <a:pPr marL="514350" indent="-514350">
              <a:buFont typeface="+mj-lt"/>
              <a:buAutoNum type="arabicPeriod"/>
            </a:pPr>
            <a:r>
              <a:rPr lang="en-US" sz="1400" dirty="0" smtClean="0"/>
              <a:t>CA	Shannon Jackson</a:t>
            </a:r>
          </a:p>
          <a:p>
            <a:pPr marL="514350" indent="-514350">
              <a:buFont typeface="+mj-lt"/>
              <a:buAutoNum type="arabicPeriod"/>
            </a:pPr>
            <a:r>
              <a:rPr lang="en-US" sz="1400" dirty="0" smtClean="0"/>
              <a:t>IT	Paolo </a:t>
            </a:r>
            <a:r>
              <a:rPr lang="en-US" sz="1400" dirty="0" err="1" smtClean="0"/>
              <a:t>Radossi</a:t>
            </a:r>
            <a:endParaRPr lang="en-US" sz="1400" dirty="0"/>
          </a:p>
          <a:p>
            <a:pPr marL="514350" indent="-514350">
              <a:buFont typeface="+mj-lt"/>
              <a:buAutoNum type="arabicPeriod"/>
            </a:pPr>
            <a:r>
              <a:rPr lang="en-US" sz="1400" dirty="0" smtClean="0"/>
              <a:t>CA	Paula James</a:t>
            </a:r>
          </a:p>
          <a:p>
            <a:pPr marL="514350" indent="-514350">
              <a:buFont typeface="+mj-lt"/>
              <a:buAutoNum type="arabicPeriod"/>
            </a:pPr>
            <a:r>
              <a:rPr lang="en-US" sz="1400" dirty="0" smtClean="0"/>
              <a:t>CE	Jan </a:t>
            </a:r>
            <a:r>
              <a:rPr lang="en-US" sz="1400" dirty="0" err="1" smtClean="0"/>
              <a:t>Blatny</a:t>
            </a:r>
            <a:endParaRPr lang="en-US" sz="1400" dirty="0" smtClean="0"/>
          </a:p>
          <a:p>
            <a:pPr marL="514350" indent="-514350">
              <a:buFont typeface="+mj-lt"/>
              <a:buAutoNum type="arabicPeriod"/>
            </a:pPr>
            <a:r>
              <a:rPr lang="en-US" sz="1400" dirty="0" smtClean="0"/>
              <a:t>CA	Jerry </a:t>
            </a:r>
            <a:r>
              <a:rPr lang="en-US" sz="1400" dirty="0" err="1" smtClean="0"/>
              <a:t>Teitel</a:t>
            </a:r>
            <a:endParaRPr lang="en-US" sz="1400" dirty="0"/>
          </a:p>
          <a:p>
            <a:pPr marL="514350" indent="-514350">
              <a:buFont typeface="+mj-lt"/>
              <a:buAutoNum type="arabicPeriod"/>
            </a:pPr>
            <a:r>
              <a:rPr lang="en-US" sz="1400" dirty="0" smtClean="0"/>
              <a:t>VZ	</a:t>
            </a:r>
            <a:r>
              <a:rPr lang="en-US" sz="1400" dirty="0" err="1" smtClean="0"/>
              <a:t>Arlette</a:t>
            </a:r>
            <a:r>
              <a:rPr lang="en-US" sz="1400" dirty="0" smtClean="0"/>
              <a:t> </a:t>
            </a:r>
            <a:r>
              <a:rPr lang="en-US" sz="1400" dirty="0"/>
              <a:t>Ruiz-</a:t>
            </a:r>
            <a:r>
              <a:rPr lang="en-US" sz="1400" dirty="0" err="1" smtClean="0"/>
              <a:t>Sàez</a:t>
            </a:r>
            <a:endParaRPr lang="en-US" sz="1400" dirty="0" smtClean="0"/>
          </a:p>
          <a:p>
            <a:pPr marL="514350" indent="-514350">
              <a:buFont typeface="+mj-lt"/>
              <a:buAutoNum type="arabicPeriod"/>
            </a:pPr>
            <a:r>
              <a:rPr lang="en-US" sz="1400" dirty="0" smtClean="0"/>
              <a:t>NL	Kathleen Fischer</a:t>
            </a:r>
          </a:p>
          <a:p>
            <a:pPr marL="514350" indent="-514350">
              <a:buFont typeface="+mj-lt"/>
              <a:buAutoNum type="arabicPeriod"/>
            </a:pPr>
            <a:r>
              <a:rPr lang="en-US" sz="1400" dirty="0" smtClean="0"/>
              <a:t>US	Amy Dunn</a:t>
            </a:r>
          </a:p>
          <a:p>
            <a:pPr marL="514350" indent="-514350">
              <a:buFont typeface="+mj-lt"/>
              <a:buAutoNum type="arabicPeriod"/>
            </a:pPr>
            <a:r>
              <a:rPr lang="en-US" sz="1400" dirty="0" smtClean="0"/>
              <a:t>CA	Victor </a:t>
            </a:r>
            <a:r>
              <a:rPr lang="en-US" sz="1400" dirty="0" err="1" smtClean="0"/>
              <a:t>Blanchette</a:t>
            </a:r>
            <a:endParaRPr lang="en-US" sz="1400" dirty="0" smtClean="0"/>
          </a:p>
          <a:p>
            <a:pPr marL="514350" indent="-514350">
              <a:buFont typeface="+mj-lt"/>
              <a:buAutoNum type="arabicPeriod"/>
            </a:pPr>
            <a:r>
              <a:rPr lang="en-US" sz="1400" dirty="0" smtClean="0"/>
              <a:t>D	Rainer </a:t>
            </a:r>
            <a:r>
              <a:rPr lang="en-US" sz="1400" dirty="0" err="1"/>
              <a:t>Kobelt</a:t>
            </a:r>
            <a:r>
              <a:rPr lang="en-US" sz="1400" dirty="0"/>
              <a:t> </a:t>
            </a:r>
          </a:p>
        </p:txBody>
      </p:sp>
      <p:sp>
        <p:nvSpPr>
          <p:cNvPr id="4" name="Content Placeholder 3"/>
          <p:cNvSpPr>
            <a:spLocks noGrp="1"/>
          </p:cNvSpPr>
          <p:nvPr>
            <p:ph sz="half" idx="2"/>
          </p:nvPr>
        </p:nvSpPr>
        <p:spPr>
          <a:xfrm>
            <a:off x="4630560" y="1108216"/>
            <a:ext cx="4038600" cy="2467808"/>
          </a:xfrm>
        </p:spPr>
        <p:txBody>
          <a:bodyPr>
            <a:noAutofit/>
          </a:bodyPr>
          <a:lstStyle/>
          <a:p>
            <a:pPr marL="0" indent="0">
              <a:buNone/>
            </a:pPr>
            <a:r>
              <a:rPr lang="en-US" sz="2400" b="1" dirty="0" smtClean="0">
                <a:solidFill>
                  <a:srgbClr val="000000"/>
                </a:solidFill>
              </a:rPr>
              <a:t>In process</a:t>
            </a:r>
          </a:p>
          <a:p>
            <a:pPr marL="0" indent="0">
              <a:buNone/>
            </a:pPr>
            <a:endParaRPr lang="en-US" sz="1400" dirty="0" smtClean="0">
              <a:solidFill>
                <a:srgbClr val="000000"/>
              </a:solidFill>
            </a:endParaRPr>
          </a:p>
          <a:p>
            <a:pPr marL="514350" indent="-514350">
              <a:buFont typeface="+mj-lt"/>
              <a:buAutoNum type="arabicPeriod"/>
            </a:pPr>
            <a:r>
              <a:rPr lang="en-US" sz="1400" dirty="0" smtClean="0">
                <a:solidFill>
                  <a:srgbClr val="000000"/>
                </a:solidFill>
              </a:rPr>
              <a:t>CA	Alan </a:t>
            </a:r>
            <a:r>
              <a:rPr lang="en-US" sz="1400" dirty="0" err="1" smtClean="0">
                <a:solidFill>
                  <a:srgbClr val="000000"/>
                </a:solidFill>
              </a:rPr>
              <a:t>Tinmouth</a:t>
            </a:r>
            <a:endParaRPr lang="en-US" sz="1400" dirty="0" smtClean="0">
              <a:solidFill>
                <a:srgbClr val="000000"/>
              </a:solidFill>
            </a:endParaRPr>
          </a:p>
          <a:p>
            <a:pPr marL="514350" indent="-514350">
              <a:buFont typeface="+mj-lt"/>
              <a:buAutoNum type="arabicPeriod"/>
            </a:pPr>
            <a:r>
              <a:rPr lang="en-US" sz="1400" dirty="0" smtClean="0">
                <a:solidFill>
                  <a:srgbClr val="000000"/>
                </a:solidFill>
              </a:rPr>
              <a:t>CA	</a:t>
            </a:r>
            <a:r>
              <a:rPr lang="en-US" sz="1400" dirty="0" err="1" smtClean="0">
                <a:solidFill>
                  <a:srgbClr val="000000"/>
                </a:solidFill>
              </a:rPr>
              <a:t>MacGregor</a:t>
            </a:r>
            <a:r>
              <a:rPr lang="en-US" sz="1400" dirty="0" smtClean="0">
                <a:solidFill>
                  <a:srgbClr val="000000"/>
                </a:solidFill>
              </a:rPr>
              <a:t> Steele</a:t>
            </a:r>
          </a:p>
          <a:p>
            <a:pPr marL="514350" indent="-514350">
              <a:buFont typeface="+mj-lt"/>
              <a:buAutoNum type="arabicPeriod"/>
            </a:pPr>
            <a:r>
              <a:rPr lang="en-US" sz="1400" dirty="0" smtClean="0">
                <a:solidFill>
                  <a:srgbClr val="000000"/>
                </a:solidFill>
              </a:rPr>
              <a:t>UK</a:t>
            </a:r>
            <a:r>
              <a:rPr lang="en-US" sz="1400" dirty="0">
                <a:solidFill>
                  <a:srgbClr val="000000"/>
                </a:solidFill>
              </a:rPr>
              <a:t>	</a:t>
            </a:r>
            <a:r>
              <a:rPr lang="en-US" sz="1400" dirty="0" err="1" smtClean="0">
                <a:solidFill>
                  <a:srgbClr val="000000"/>
                </a:solidFill>
              </a:rPr>
              <a:t>Savita</a:t>
            </a:r>
            <a:r>
              <a:rPr lang="en-US" sz="1400" dirty="0" smtClean="0">
                <a:solidFill>
                  <a:srgbClr val="000000"/>
                </a:solidFill>
              </a:rPr>
              <a:t> </a:t>
            </a:r>
            <a:r>
              <a:rPr lang="en-US" sz="1400" dirty="0" err="1" smtClean="0">
                <a:solidFill>
                  <a:srgbClr val="000000"/>
                </a:solidFill>
              </a:rPr>
              <a:t>Rangarajan</a:t>
            </a:r>
            <a:endParaRPr lang="en-US" sz="1400" dirty="0" smtClean="0">
              <a:solidFill>
                <a:srgbClr val="000000"/>
              </a:solidFill>
            </a:endParaRPr>
          </a:p>
          <a:p>
            <a:pPr marL="514350" indent="-514350">
              <a:buFont typeface="+mj-lt"/>
              <a:buAutoNum type="arabicPeriod"/>
            </a:pPr>
            <a:r>
              <a:rPr lang="en-US" sz="1400" dirty="0" smtClean="0">
                <a:solidFill>
                  <a:srgbClr val="000000"/>
                </a:solidFill>
              </a:rPr>
              <a:t>SA	Johnny </a:t>
            </a:r>
            <a:r>
              <a:rPr lang="en-US" sz="1400" dirty="0" err="1" smtClean="0">
                <a:solidFill>
                  <a:srgbClr val="000000"/>
                </a:solidFill>
              </a:rPr>
              <a:t>Mahlangu</a:t>
            </a:r>
            <a:endParaRPr lang="en-US" sz="1400" dirty="0" smtClean="0">
              <a:solidFill>
                <a:srgbClr val="000000"/>
              </a:solidFill>
            </a:endParaRPr>
          </a:p>
          <a:p>
            <a:pPr marL="514350" indent="-514350">
              <a:buFont typeface="+mj-lt"/>
              <a:buAutoNum type="arabicPeriod"/>
            </a:pPr>
            <a:r>
              <a:rPr lang="en-US" sz="1400" dirty="0" smtClean="0">
                <a:solidFill>
                  <a:srgbClr val="000000"/>
                </a:solidFill>
              </a:rPr>
              <a:t>IT	Alberto </a:t>
            </a:r>
            <a:r>
              <a:rPr lang="en-US" sz="1400" dirty="0" err="1" smtClean="0">
                <a:solidFill>
                  <a:srgbClr val="000000"/>
                </a:solidFill>
              </a:rPr>
              <a:t>Tosetto</a:t>
            </a:r>
            <a:endParaRPr lang="en-US" sz="1400" dirty="0">
              <a:solidFill>
                <a:srgbClr val="000000"/>
              </a:solidFill>
            </a:endParaRPr>
          </a:p>
          <a:p>
            <a:pPr marL="514350" indent="-514350">
              <a:buFont typeface="+mj-lt"/>
              <a:buAutoNum type="arabicPeriod"/>
            </a:pPr>
            <a:r>
              <a:rPr lang="en-US" sz="1400" dirty="0" smtClean="0">
                <a:solidFill>
                  <a:srgbClr val="000000"/>
                </a:solidFill>
              </a:rPr>
              <a:t>D	</a:t>
            </a:r>
            <a:r>
              <a:rPr lang="en-US" sz="1400" dirty="0" err="1" smtClean="0">
                <a:solidFill>
                  <a:srgbClr val="000000"/>
                </a:solidFill>
              </a:rPr>
              <a:t>Cristoph</a:t>
            </a:r>
            <a:r>
              <a:rPr lang="en-US" sz="1400" dirty="0" smtClean="0">
                <a:solidFill>
                  <a:srgbClr val="000000"/>
                </a:solidFill>
              </a:rPr>
              <a:t> </a:t>
            </a:r>
            <a:r>
              <a:rPr lang="en-US" sz="1400" dirty="0" err="1" smtClean="0">
                <a:solidFill>
                  <a:srgbClr val="000000"/>
                </a:solidFill>
              </a:rPr>
              <a:t>Bidlingmaier</a:t>
            </a:r>
            <a:endParaRPr lang="en-US" sz="1400" dirty="0" smtClean="0">
              <a:solidFill>
                <a:srgbClr val="000000"/>
              </a:solidFill>
            </a:endParaRPr>
          </a:p>
          <a:p>
            <a:pPr marL="514350" indent="-514350">
              <a:buFont typeface="+mj-lt"/>
              <a:buAutoNum type="arabicPeriod"/>
            </a:pPr>
            <a:r>
              <a:rPr lang="en-US" sz="1400" dirty="0" smtClean="0">
                <a:solidFill>
                  <a:srgbClr val="000000"/>
                </a:solidFill>
              </a:rPr>
              <a:t>IT	Giancarlo </a:t>
            </a:r>
            <a:r>
              <a:rPr lang="en-US" sz="1400" dirty="0" err="1" smtClean="0">
                <a:solidFill>
                  <a:srgbClr val="000000"/>
                </a:solidFill>
              </a:rPr>
              <a:t>Castaman</a:t>
            </a:r>
            <a:endParaRPr lang="en-US" sz="1400" dirty="0" smtClean="0">
              <a:solidFill>
                <a:srgbClr val="000000"/>
              </a:solidFill>
            </a:endParaRPr>
          </a:p>
          <a:p>
            <a:pPr marL="514350" indent="-514350">
              <a:buFont typeface="+mj-lt"/>
              <a:buAutoNum type="arabicPeriod"/>
            </a:pPr>
            <a:r>
              <a:rPr lang="en-US" sz="1400" dirty="0" smtClean="0">
                <a:solidFill>
                  <a:srgbClr val="000000"/>
                </a:solidFill>
              </a:rPr>
              <a:t>SL	Barbara </a:t>
            </a:r>
            <a:r>
              <a:rPr lang="en-US" sz="1400" dirty="0" err="1">
                <a:solidFill>
                  <a:srgbClr val="000000"/>
                </a:solidFill>
              </a:rPr>
              <a:t>Faganel</a:t>
            </a:r>
            <a:r>
              <a:rPr lang="en-US" sz="1400" dirty="0">
                <a:solidFill>
                  <a:srgbClr val="000000"/>
                </a:solidFill>
              </a:rPr>
              <a:t> </a:t>
            </a:r>
            <a:r>
              <a:rPr lang="en-US" sz="1400" dirty="0" err="1" smtClean="0">
                <a:solidFill>
                  <a:srgbClr val="000000"/>
                </a:solidFill>
              </a:rPr>
              <a:t>Kotnik</a:t>
            </a:r>
            <a:endParaRPr lang="en-US" sz="1400" dirty="0" smtClean="0">
              <a:solidFill>
                <a:srgbClr val="000000"/>
              </a:solidFill>
            </a:endParaRPr>
          </a:p>
          <a:p>
            <a:pPr marL="514350" indent="-514350">
              <a:buFont typeface="+mj-lt"/>
              <a:buAutoNum type="arabicPeriod"/>
            </a:pPr>
            <a:r>
              <a:rPr lang="en-US" sz="1400" dirty="0" smtClean="0">
                <a:solidFill>
                  <a:srgbClr val="000000"/>
                </a:solidFill>
              </a:rPr>
              <a:t>US	Craig </a:t>
            </a:r>
            <a:r>
              <a:rPr lang="en-US" sz="1400" dirty="0">
                <a:solidFill>
                  <a:srgbClr val="000000"/>
                </a:solidFill>
              </a:rPr>
              <a:t>Kessler </a:t>
            </a:r>
          </a:p>
        </p:txBody>
      </p:sp>
      <p:sp>
        <p:nvSpPr>
          <p:cNvPr id="5" name="TextBox 4"/>
          <p:cNvSpPr txBox="1"/>
          <p:nvPr/>
        </p:nvSpPr>
        <p:spPr>
          <a:xfrm>
            <a:off x="4392300" y="4686321"/>
            <a:ext cx="5104500" cy="400110"/>
          </a:xfrm>
          <a:prstGeom prst="rect">
            <a:avLst/>
          </a:prstGeom>
          <a:noFill/>
        </p:spPr>
        <p:txBody>
          <a:bodyPr wrap="square" rtlCol="0">
            <a:spAutoFit/>
          </a:bodyPr>
          <a:lstStyle/>
          <a:p>
            <a:r>
              <a:rPr lang="en-US" sz="2000" i="1" dirty="0" smtClean="0"/>
              <a:t>47 more attended the introductory webinar</a:t>
            </a:r>
            <a:endParaRPr lang="en-US" sz="2000" i="1" dirty="0"/>
          </a:p>
        </p:txBody>
      </p:sp>
    </p:spTree>
    <p:extLst>
      <p:ext uri="{BB962C8B-B14F-4D97-AF65-F5344CB8AC3E}">
        <p14:creationId xmlns:p14="http://schemas.microsoft.com/office/powerpoint/2010/main" val="1908555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5046"/>
          <a:stretch/>
        </p:blipFill>
        <p:spPr>
          <a:xfrm>
            <a:off x="0" y="4191123"/>
            <a:ext cx="9144000" cy="635248"/>
          </a:xfrm>
          <a:prstGeom prst="rect">
            <a:avLst/>
          </a:prstGeom>
        </p:spPr>
      </p:pic>
      <p:sp>
        <p:nvSpPr>
          <p:cNvPr id="4" name="TextBox 3"/>
          <p:cNvSpPr txBox="1"/>
          <p:nvPr/>
        </p:nvSpPr>
        <p:spPr>
          <a:xfrm>
            <a:off x="996463" y="1354679"/>
            <a:ext cx="7470204" cy="2308324"/>
          </a:xfrm>
          <a:prstGeom prst="rect">
            <a:avLst/>
          </a:prstGeom>
          <a:noFill/>
        </p:spPr>
        <p:txBody>
          <a:bodyPr wrap="square" rtlCol="0">
            <a:spAutoFit/>
          </a:bodyPr>
          <a:lstStyle/>
          <a:p>
            <a:r>
              <a:rPr lang="en-US" sz="2400" b="1" dirty="0" smtClean="0"/>
              <a:t>Disclaimer:</a:t>
            </a:r>
            <a:r>
              <a:rPr lang="en-US" sz="2400" dirty="0" smtClean="0"/>
              <a:t> This is a research service under development, not yet validated for clinical practice use. Any use of the results of the population pharmacokinetic estimation in the care of individual patients is not recommended and cannot be considered part of the service in this phase. The local investigator is solely responsible for any such use.</a:t>
            </a:r>
            <a:endParaRPr lang="en-US" sz="2400" dirty="0"/>
          </a:p>
        </p:txBody>
      </p:sp>
      <p:sp>
        <p:nvSpPr>
          <p:cNvPr id="5" name="Oval 4"/>
          <p:cNvSpPr/>
          <p:nvPr/>
        </p:nvSpPr>
        <p:spPr>
          <a:xfrm>
            <a:off x="5842000" y="4072863"/>
            <a:ext cx="3302000" cy="81713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Reporting</a:t>
            </a:r>
            <a:endParaRPr lang="en-US" dirty="0"/>
          </a:p>
        </p:txBody>
      </p:sp>
    </p:spTree>
    <p:extLst>
      <p:ext uri="{BB962C8B-B14F-4D97-AF65-F5344CB8AC3E}">
        <p14:creationId xmlns:p14="http://schemas.microsoft.com/office/powerpoint/2010/main" val="26436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Published models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1424939"/>
              </p:ext>
            </p:extLst>
          </p:nvPr>
        </p:nvGraphicFramePr>
        <p:xfrm>
          <a:off x="492484" y="1552892"/>
          <a:ext cx="8060049" cy="3374708"/>
        </p:xfrm>
        <a:graphic>
          <a:graphicData uri="http://schemas.openxmlformats.org/drawingml/2006/table">
            <a:tbl>
              <a:tblPr firstRow="1" bandRow="1">
                <a:tableStyleId>{5C22544A-7EE6-4342-B048-85BDC9FD1C3A}</a:tableStyleId>
              </a:tblPr>
              <a:tblGrid>
                <a:gridCol w="1500809"/>
                <a:gridCol w="5291921"/>
                <a:gridCol w="1267319"/>
              </a:tblGrid>
              <a:tr h="639755">
                <a:tc>
                  <a:txBody>
                    <a:bodyPr/>
                    <a:lstStyle/>
                    <a:p>
                      <a:pPr algn="ctr"/>
                      <a:r>
                        <a:rPr lang="en-US" sz="2400" dirty="0" smtClean="0"/>
                        <a:t>Drug</a:t>
                      </a:r>
                      <a:endParaRPr lang="en-US" sz="2400" dirty="0"/>
                    </a:p>
                  </a:txBody>
                  <a:tcPr marT="34290" marB="34290"/>
                </a:tc>
                <a:tc>
                  <a:txBody>
                    <a:bodyPr/>
                    <a:lstStyle/>
                    <a:p>
                      <a:pPr algn="ctr"/>
                      <a:r>
                        <a:rPr lang="en-US" sz="2400" dirty="0" smtClean="0"/>
                        <a:t>Refs</a:t>
                      </a:r>
                      <a:endParaRPr lang="en-US" sz="2400" dirty="0"/>
                    </a:p>
                  </a:txBody>
                  <a:tcPr marT="34290" marB="34290"/>
                </a:tc>
                <a:tc>
                  <a:txBody>
                    <a:bodyPr/>
                    <a:lstStyle/>
                    <a:p>
                      <a:pPr algn="ctr"/>
                      <a:r>
                        <a:rPr lang="en-US" sz="2400" dirty="0" smtClean="0"/>
                        <a:t>Comp</a:t>
                      </a:r>
                      <a:endParaRPr lang="en-US" sz="2400" dirty="0"/>
                    </a:p>
                  </a:txBody>
                  <a:tcPr marT="34290" marB="34290"/>
                </a:tc>
              </a:tr>
              <a:tr h="815688">
                <a:tc>
                  <a:txBody>
                    <a:bodyPr/>
                    <a:lstStyle/>
                    <a:p>
                      <a:pPr algn="ctr"/>
                      <a:r>
                        <a:rPr lang="en-US" sz="2400" dirty="0" err="1" smtClean="0"/>
                        <a:t>Advate</a:t>
                      </a:r>
                      <a:endParaRPr lang="en-US" sz="2400" dirty="0"/>
                    </a:p>
                  </a:txBody>
                  <a:tcPr marT="34290" marB="34290"/>
                </a:tc>
                <a:tc>
                  <a:txBody>
                    <a:bodyPr/>
                    <a:lstStyle/>
                    <a:p>
                      <a:pPr algn="ctr"/>
                      <a:r>
                        <a:rPr lang="en-US" sz="2000" dirty="0" err="1" smtClean="0"/>
                        <a:t>Bjorkmann</a:t>
                      </a:r>
                      <a:r>
                        <a:rPr lang="en-US" sz="2000" dirty="0" smtClean="0"/>
                        <a:t>,</a:t>
                      </a:r>
                      <a:r>
                        <a:rPr lang="en-US" sz="2000" baseline="0" dirty="0" smtClean="0"/>
                        <a:t> </a:t>
                      </a:r>
                      <a:r>
                        <a:rPr lang="en-US" sz="2000" baseline="0" dirty="0" err="1" smtClean="0"/>
                        <a:t>Eur</a:t>
                      </a:r>
                      <a:r>
                        <a:rPr lang="en-US" sz="2000" baseline="0" dirty="0" smtClean="0"/>
                        <a:t> J </a:t>
                      </a:r>
                      <a:r>
                        <a:rPr lang="en-US" sz="2000" baseline="0" dirty="0" err="1" smtClean="0"/>
                        <a:t>Clin</a:t>
                      </a:r>
                      <a:r>
                        <a:rPr lang="en-US" sz="2000" baseline="0" dirty="0" smtClean="0"/>
                        <a:t> Pharm, 2009;</a:t>
                      </a:r>
                    </a:p>
                    <a:p>
                      <a:pPr algn="ctr"/>
                      <a:r>
                        <a:rPr lang="en-US" sz="2000" baseline="0" dirty="0" smtClean="0"/>
                        <a:t>Blood, 2013; JTH 2010</a:t>
                      </a:r>
                    </a:p>
                  </a:txBody>
                  <a:tcPr marT="34290" marB="34290"/>
                </a:tc>
                <a:tc>
                  <a:txBody>
                    <a:bodyPr/>
                    <a:lstStyle/>
                    <a:p>
                      <a:pPr algn="ctr"/>
                      <a:r>
                        <a:rPr lang="en-US" sz="2400" dirty="0" smtClean="0"/>
                        <a:t>2</a:t>
                      </a:r>
                      <a:endParaRPr lang="en-US" sz="2400" dirty="0"/>
                    </a:p>
                  </a:txBody>
                  <a:tcPr marT="34290" marB="34290"/>
                </a:tc>
              </a:tr>
              <a:tr h="639755">
                <a:tc>
                  <a:txBody>
                    <a:bodyPr/>
                    <a:lstStyle/>
                    <a:p>
                      <a:pPr algn="ctr"/>
                      <a:r>
                        <a:rPr lang="en-US" sz="2400" dirty="0" err="1" smtClean="0"/>
                        <a:t>Alprolix</a:t>
                      </a:r>
                      <a:endParaRPr lang="en-US" sz="2400" dirty="0"/>
                    </a:p>
                  </a:txBody>
                  <a:tcPr marT="34290" marB="34290"/>
                </a:tc>
                <a:tc>
                  <a:txBody>
                    <a:bodyPr/>
                    <a:lstStyle/>
                    <a:p>
                      <a:pPr algn="ctr"/>
                      <a:r>
                        <a:rPr lang="en-US" sz="2000" dirty="0" err="1" smtClean="0"/>
                        <a:t>Diao</a:t>
                      </a:r>
                      <a:r>
                        <a:rPr lang="en-US" sz="2000" dirty="0" smtClean="0"/>
                        <a:t>, </a:t>
                      </a:r>
                      <a:r>
                        <a:rPr lang="en-US" sz="2000" dirty="0" err="1" smtClean="0"/>
                        <a:t>Clin</a:t>
                      </a:r>
                      <a:r>
                        <a:rPr lang="en-US" sz="2000" dirty="0" smtClean="0"/>
                        <a:t> </a:t>
                      </a:r>
                      <a:r>
                        <a:rPr lang="en-US" sz="2000" dirty="0" err="1" smtClean="0"/>
                        <a:t>Pharmacokinet</a:t>
                      </a:r>
                      <a:r>
                        <a:rPr lang="en-US" sz="2000" baseline="0" dirty="0" smtClean="0"/>
                        <a:t> 2014</a:t>
                      </a:r>
                      <a:endParaRPr lang="en-US" sz="2000" dirty="0"/>
                    </a:p>
                  </a:txBody>
                  <a:tcPr marT="34290" marB="34290"/>
                </a:tc>
                <a:tc>
                  <a:txBody>
                    <a:bodyPr/>
                    <a:lstStyle/>
                    <a:p>
                      <a:pPr algn="ctr"/>
                      <a:r>
                        <a:rPr lang="en-US" sz="2400" dirty="0" smtClean="0"/>
                        <a:t>3</a:t>
                      </a:r>
                      <a:endParaRPr lang="en-US" sz="2400" dirty="0"/>
                    </a:p>
                  </a:txBody>
                  <a:tcPr marT="34290" marB="34290"/>
                </a:tc>
              </a:tr>
              <a:tr h="639755">
                <a:tc>
                  <a:txBody>
                    <a:bodyPr/>
                    <a:lstStyle/>
                    <a:p>
                      <a:pPr algn="ctr"/>
                      <a:r>
                        <a:rPr lang="en-US" sz="2400" dirty="0" err="1" smtClean="0"/>
                        <a:t>Eloctate</a:t>
                      </a:r>
                      <a:endParaRPr lang="en-US" sz="2400" dirty="0"/>
                    </a:p>
                  </a:txBody>
                  <a:tcPr marT="34290" marB="34290"/>
                </a:tc>
                <a:tc>
                  <a:txBody>
                    <a:bodyPr/>
                    <a:lstStyle/>
                    <a:p>
                      <a:pPr algn="ctr"/>
                      <a:r>
                        <a:rPr lang="en-US" sz="2000" baseline="0" dirty="0" err="1" smtClean="0"/>
                        <a:t>Nestorov</a:t>
                      </a:r>
                      <a:r>
                        <a:rPr lang="en-US" sz="2000" baseline="0" dirty="0" smtClean="0"/>
                        <a:t> I, </a:t>
                      </a:r>
                      <a:r>
                        <a:rPr lang="en-US" sz="2000" baseline="0" dirty="0" err="1" smtClean="0"/>
                        <a:t>Clin</a:t>
                      </a:r>
                      <a:r>
                        <a:rPr lang="en-US" sz="2000" baseline="0" dirty="0" smtClean="0"/>
                        <a:t> Pharm in Drug </a:t>
                      </a:r>
                      <a:r>
                        <a:rPr lang="en-US" sz="2000" baseline="0" dirty="0" err="1" smtClean="0"/>
                        <a:t>Dev</a:t>
                      </a:r>
                      <a:r>
                        <a:rPr lang="en-US" sz="2000" baseline="0" dirty="0" smtClean="0"/>
                        <a:t> 2014</a:t>
                      </a:r>
                      <a:endParaRPr lang="en-US" sz="2000" dirty="0"/>
                    </a:p>
                  </a:txBody>
                  <a:tcPr marT="34290" marB="34290"/>
                </a:tc>
                <a:tc>
                  <a:txBody>
                    <a:bodyPr/>
                    <a:lstStyle/>
                    <a:p>
                      <a:pPr algn="ctr"/>
                      <a:r>
                        <a:rPr lang="en-US" sz="2400" dirty="0" smtClean="0"/>
                        <a:t>2</a:t>
                      </a:r>
                      <a:endParaRPr lang="en-US" sz="2400" dirty="0"/>
                    </a:p>
                  </a:txBody>
                  <a:tcPr marT="34290" marB="34290"/>
                </a:tc>
              </a:tr>
              <a:tr h="639755">
                <a:tc>
                  <a:txBody>
                    <a:bodyPr/>
                    <a:lstStyle/>
                    <a:p>
                      <a:pPr algn="ctr"/>
                      <a:r>
                        <a:rPr lang="en-US" sz="2400" dirty="0" err="1" smtClean="0"/>
                        <a:t>Xyntha</a:t>
                      </a:r>
                      <a:endParaRPr lang="en-US" sz="2400" dirty="0"/>
                    </a:p>
                  </a:txBody>
                  <a:tcPr marT="34290" marB="34290"/>
                </a:tc>
                <a:tc>
                  <a:txBody>
                    <a:bodyPr/>
                    <a:lstStyle/>
                    <a:p>
                      <a:pPr algn="ctr"/>
                      <a:r>
                        <a:rPr lang="en-US" sz="2000" dirty="0" err="1" smtClean="0"/>
                        <a:t>Karafoulidou</a:t>
                      </a:r>
                      <a:r>
                        <a:rPr lang="en-US" sz="2000" dirty="0" smtClean="0"/>
                        <a:t>,</a:t>
                      </a:r>
                      <a:r>
                        <a:rPr lang="en-US" sz="2000" baseline="0" dirty="0" smtClean="0"/>
                        <a:t> </a:t>
                      </a:r>
                      <a:r>
                        <a:rPr lang="en-US" sz="2000" baseline="0" dirty="0" err="1" smtClean="0"/>
                        <a:t>Eur</a:t>
                      </a:r>
                      <a:r>
                        <a:rPr lang="en-US" sz="2000" baseline="0" dirty="0" smtClean="0"/>
                        <a:t> J </a:t>
                      </a:r>
                      <a:r>
                        <a:rPr lang="en-US" sz="2000" baseline="0" dirty="0" err="1" smtClean="0"/>
                        <a:t>Clin</a:t>
                      </a:r>
                      <a:r>
                        <a:rPr lang="en-US" sz="2000" baseline="0" dirty="0" smtClean="0"/>
                        <a:t> </a:t>
                      </a:r>
                      <a:r>
                        <a:rPr lang="en-US" sz="2000" baseline="0" dirty="0" err="1" smtClean="0"/>
                        <a:t>Pharmacol</a:t>
                      </a:r>
                      <a:r>
                        <a:rPr lang="en-US" sz="2000" baseline="0" dirty="0" smtClean="0"/>
                        <a:t>  2009</a:t>
                      </a:r>
                      <a:endParaRPr lang="en-US" sz="2000" dirty="0"/>
                    </a:p>
                  </a:txBody>
                  <a:tcPr marT="34290" marB="34290"/>
                </a:tc>
                <a:tc>
                  <a:txBody>
                    <a:bodyPr/>
                    <a:lstStyle/>
                    <a:p>
                      <a:pPr algn="ctr"/>
                      <a:r>
                        <a:rPr lang="en-US" sz="2400" dirty="0" smtClean="0"/>
                        <a:t>2</a:t>
                      </a:r>
                      <a:endParaRPr lang="en-US" sz="2400" dirty="0"/>
                    </a:p>
                  </a:txBody>
                  <a:tcPr marT="34290" marB="34290"/>
                </a:tc>
              </a:tr>
            </a:tbl>
          </a:graphicData>
        </a:graphic>
      </p:graphicFrame>
    </p:spTree>
    <p:extLst>
      <p:ext uri="{BB962C8B-B14F-4D97-AF65-F5344CB8AC3E}">
        <p14:creationId xmlns:p14="http://schemas.microsoft.com/office/powerpoint/2010/main" val="3725003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743" y="2756483"/>
            <a:ext cx="736099" cy="369332"/>
          </a:xfrm>
          <a:prstGeom prst="rect">
            <a:avLst/>
          </a:prstGeom>
          <a:noFill/>
        </p:spPr>
        <p:txBody>
          <a:bodyPr wrap="none" rtlCol="0">
            <a:spAutoFit/>
          </a:bodyPr>
          <a:lstStyle/>
          <a:p>
            <a:r>
              <a:rPr lang="en-CA" dirty="0" smtClean="0"/>
              <a:t>1-cmt</a:t>
            </a:r>
            <a:endParaRPr lang="en-CA" dirty="0"/>
          </a:p>
        </p:txBody>
      </p:sp>
      <p:sp>
        <p:nvSpPr>
          <p:cNvPr id="5" name="TextBox 4"/>
          <p:cNvSpPr txBox="1"/>
          <p:nvPr/>
        </p:nvSpPr>
        <p:spPr>
          <a:xfrm>
            <a:off x="918318" y="1556245"/>
            <a:ext cx="1411301" cy="5196295"/>
          </a:xfrm>
          <a:prstGeom prst="rect">
            <a:avLst/>
          </a:prstGeom>
          <a:noFill/>
        </p:spPr>
        <p:txBody>
          <a:bodyPr wrap="none" rtlCol="0">
            <a:spAutoFit/>
          </a:bodyPr>
          <a:lstStyle/>
          <a:p>
            <a:pPr marL="400050" lvl="1">
              <a:lnSpc>
                <a:spcPct val="200000"/>
              </a:lnSpc>
              <a:spcBef>
                <a:spcPts val="400"/>
              </a:spcBef>
              <a:spcAft>
                <a:spcPts val="400"/>
              </a:spcAft>
            </a:pPr>
            <a:r>
              <a:rPr lang="en-CA" dirty="0" smtClean="0"/>
              <a:t>FO</a:t>
            </a:r>
          </a:p>
          <a:p>
            <a:pPr marL="400050" lvl="1">
              <a:lnSpc>
                <a:spcPct val="200000"/>
              </a:lnSpc>
              <a:spcBef>
                <a:spcPts val="400"/>
              </a:spcBef>
              <a:spcAft>
                <a:spcPts val="400"/>
              </a:spcAft>
            </a:pPr>
            <a:endParaRPr lang="en-CA" dirty="0"/>
          </a:p>
          <a:p>
            <a:pPr marL="400050" lvl="1">
              <a:lnSpc>
                <a:spcPct val="200000"/>
              </a:lnSpc>
              <a:spcBef>
                <a:spcPts val="400"/>
              </a:spcBef>
              <a:spcAft>
                <a:spcPts val="400"/>
              </a:spcAft>
            </a:pPr>
            <a:r>
              <a:rPr lang="en-CA" dirty="0" smtClean="0"/>
              <a:t>FOCE</a:t>
            </a:r>
          </a:p>
          <a:p>
            <a:pPr marL="400050" lvl="1">
              <a:lnSpc>
                <a:spcPct val="200000"/>
              </a:lnSpc>
              <a:spcBef>
                <a:spcPts val="400"/>
              </a:spcBef>
              <a:spcAft>
                <a:spcPts val="400"/>
              </a:spcAft>
            </a:pPr>
            <a:endParaRPr lang="en-CA" dirty="0"/>
          </a:p>
          <a:p>
            <a:pPr marL="400050" lvl="1">
              <a:lnSpc>
                <a:spcPct val="200000"/>
              </a:lnSpc>
              <a:spcBef>
                <a:spcPts val="400"/>
              </a:spcBef>
              <a:spcAft>
                <a:spcPts val="400"/>
              </a:spcAft>
            </a:pPr>
            <a:r>
              <a:rPr lang="en-CA" dirty="0" smtClean="0"/>
              <a:t>FOCEI</a:t>
            </a:r>
          </a:p>
          <a:p>
            <a:pPr marL="400050" lvl="1">
              <a:lnSpc>
                <a:spcPct val="200000"/>
              </a:lnSpc>
              <a:spcBef>
                <a:spcPts val="400"/>
              </a:spcBef>
              <a:spcAft>
                <a:spcPts val="400"/>
              </a:spcAft>
            </a:pPr>
            <a:endParaRPr lang="en-CA" b="1" dirty="0">
              <a:solidFill>
                <a:srgbClr val="FF0000"/>
              </a:solidFill>
            </a:endParaRPr>
          </a:p>
          <a:p>
            <a:pPr marL="400050" lvl="1">
              <a:lnSpc>
                <a:spcPct val="200000"/>
              </a:lnSpc>
              <a:spcBef>
                <a:spcPts val="400"/>
              </a:spcBef>
              <a:spcAft>
                <a:spcPts val="400"/>
              </a:spcAft>
            </a:pPr>
            <a:r>
              <a:rPr lang="en-CA" dirty="0" err="1"/>
              <a:t>Laplacian</a:t>
            </a:r>
            <a:endParaRPr lang="en-CA" dirty="0"/>
          </a:p>
          <a:p>
            <a:pPr>
              <a:lnSpc>
                <a:spcPct val="200000"/>
              </a:lnSpc>
              <a:spcBef>
                <a:spcPts val="400"/>
              </a:spcBef>
              <a:spcAft>
                <a:spcPts val="400"/>
              </a:spcAft>
            </a:pPr>
            <a:endParaRPr lang="en-CA" dirty="0"/>
          </a:p>
        </p:txBody>
      </p:sp>
      <p:sp>
        <p:nvSpPr>
          <p:cNvPr id="2" name="TextBox 1"/>
          <p:cNvSpPr txBox="1"/>
          <p:nvPr/>
        </p:nvSpPr>
        <p:spPr>
          <a:xfrm>
            <a:off x="2506457" y="2275657"/>
            <a:ext cx="1289911" cy="1477328"/>
          </a:xfrm>
          <a:prstGeom prst="rect">
            <a:avLst/>
          </a:prstGeom>
          <a:noFill/>
        </p:spPr>
        <p:txBody>
          <a:bodyPr wrap="none" rtlCol="0">
            <a:spAutoFit/>
          </a:bodyPr>
          <a:lstStyle/>
          <a:p>
            <a:r>
              <a:rPr lang="en-CA" dirty="0" smtClean="0"/>
              <a:t>Additive</a:t>
            </a:r>
          </a:p>
          <a:p>
            <a:endParaRPr lang="en-CA" dirty="0" smtClean="0"/>
          </a:p>
          <a:p>
            <a:r>
              <a:rPr lang="en-CA" dirty="0" smtClean="0"/>
              <a:t>CCV</a:t>
            </a:r>
          </a:p>
          <a:p>
            <a:endParaRPr lang="en-CA" dirty="0" smtClean="0"/>
          </a:p>
          <a:p>
            <a:r>
              <a:rPr lang="en-CA" dirty="0" smtClean="0"/>
              <a:t>Exponential</a:t>
            </a:r>
            <a:endParaRPr lang="en-CA" dirty="0"/>
          </a:p>
        </p:txBody>
      </p:sp>
      <p:sp>
        <p:nvSpPr>
          <p:cNvPr id="13" name="TextBox 12"/>
          <p:cNvSpPr txBox="1"/>
          <p:nvPr/>
        </p:nvSpPr>
        <p:spPr>
          <a:xfrm>
            <a:off x="6012172" y="3037404"/>
            <a:ext cx="490339" cy="923330"/>
          </a:xfrm>
          <a:prstGeom prst="rect">
            <a:avLst/>
          </a:prstGeom>
          <a:noFill/>
        </p:spPr>
        <p:txBody>
          <a:bodyPr wrap="none" rtlCol="0">
            <a:spAutoFit/>
          </a:bodyPr>
          <a:lstStyle/>
          <a:p>
            <a:r>
              <a:rPr lang="en-CA" dirty="0" smtClean="0"/>
              <a:t>Cl</a:t>
            </a:r>
          </a:p>
          <a:p>
            <a:endParaRPr lang="en-CA" dirty="0" smtClean="0"/>
          </a:p>
          <a:p>
            <a:r>
              <a:rPr lang="en-CA" dirty="0" err="1" smtClean="0"/>
              <a:t>Vol</a:t>
            </a:r>
            <a:endParaRPr lang="en-CA" dirty="0"/>
          </a:p>
        </p:txBody>
      </p:sp>
      <p:sp>
        <p:nvSpPr>
          <p:cNvPr id="3" name="TextBox 2"/>
          <p:cNvSpPr txBox="1"/>
          <p:nvPr/>
        </p:nvSpPr>
        <p:spPr>
          <a:xfrm>
            <a:off x="203809" y="1369469"/>
            <a:ext cx="648360" cy="369332"/>
          </a:xfrm>
          <a:prstGeom prst="rect">
            <a:avLst/>
          </a:prstGeom>
          <a:noFill/>
        </p:spPr>
        <p:txBody>
          <a:bodyPr wrap="none" rtlCol="0">
            <a:spAutoFit/>
          </a:bodyPr>
          <a:lstStyle/>
          <a:p>
            <a:r>
              <a:rPr lang="en-CA" b="1" dirty="0" smtClean="0">
                <a:solidFill>
                  <a:srgbClr val="C00000"/>
                </a:solidFill>
              </a:rPr>
              <a:t>Type</a:t>
            </a:r>
            <a:endParaRPr lang="en-CA" b="1" dirty="0">
              <a:solidFill>
                <a:srgbClr val="C00000"/>
              </a:solidFill>
            </a:endParaRPr>
          </a:p>
        </p:txBody>
      </p:sp>
      <p:sp>
        <p:nvSpPr>
          <p:cNvPr id="15" name="TextBox 14"/>
          <p:cNvSpPr txBox="1"/>
          <p:nvPr/>
        </p:nvSpPr>
        <p:spPr>
          <a:xfrm>
            <a:off x="974495" y="1221612"/>
            <a:ext cx="1209323" cy="646331"/>
          </a:xfrm>
          <a:prstGeom prst="rect">
            <a:avLst/>
          </a:prstGeom>
          <a:noFill/>
        </p:spPr>
        <p:txBody>
          <a:bodyPr wrap="none" rtlCol="0">
            <a:spAutoFit/>
          </a:bodyPr>
          <a:lstStyle/>
          <a:p>
            <a:pPr algn="ctr"/>
            <a:r>
              <a:rPr lang="en-CA" b="1" dirty="0" smtClean="0">
                <a:solidFill>
                  <a:srgbClr val="C00000"/>
                </a:solidFill>
              </a:rPr>
              <a:t>Estimation </a:t>
            </a:r>
          </a:p>
          <a:p>
            <a:pPr algn="ctr"/>
            <a:r>
              <a:rPr lang="en-CA" b="1" dirty="0" smtClean="0">
                <a:solidFill>
                  <a:srgbClr val="C00000"/>
                </a:solidFill>
              </a:rPr>
              <a:t>Method</a:t>
            </a:r>
            <a:endParaRPr lang="en-CA" b="1" dirty="0">
              <a:solidFill>
                <a:srgbClr val="C00000"/>
              </a:solidFill>
            </a:endParaRPr>
          </a:p>
        </p:txBody>
      </p:sp>
      <p:sp>
        <p:nvSpPr>
          <p:cNvPr id="18" name="TextBox 17"/>
          <p:cNvSpPr txBox="1"/>
          <p:nvPr/>
        </p:nvSpPr>
        <p:spPr>
          <a:xfrm>
            <a:off x="2629967" y="1369680"/>
            <a:ext cx="453970" cy="369332"/>
          </a:xfrm>
          <a:prstGeom prst="rect">
            <a:avLst/>
          </a:prstGeom>
          <a:noFill/>
        </p:spPr>
        <p:txBody>
          <a:bodyPr wrap="none" rtlCol="0">
            <a:spAutoFit/>
          </a:bodyPr>
          <a:lstStyle/>
          <a:p>
            <a:r>
              <a:rPr lang="en-CA" b="1" dirty="0" smtClean="0">
                <a:solidFill>
                  <a:srgbClr val="C00000"/>
                </a:solidFill>
              </a:rPr>
              <a:t>IIV</a:t>
            </a:r>
          </a:p>
        </p:txBody>
      </p:sp>
      <p:sp>
        <p:nvSpPr>
          <p:cNvPr id="19" name="TextBox 18"/>
          <p:cNvSpPr txBox="1"/>
          <p:nvPr/>
        </p:nvSpPr>
        <p:spPr>
          <a:xfrm>
            <a:off x="5714388" y="1246445"/>
            <a:ext cx="1291827" cy="646331"/>
          </a:xfrm>
          <a:prstGeom prst="rect">
            <a:avLst/>
          </a:prstGeom>
          <a:noFill/>
        </p:spPr>
        <p:txBody>
          <a:bodyPr wrap="none" rtlCol="0">
            <a:spAutoFit/>
          </a:bodyPr>
          <a:lstStyle/>
          <a:p>
            <a:pPr algn="ctr"/>
            <a:r>
              <a:rPr lang="en-CA" b="1" dirty="0" smtClean="0">
                <a:solidFill>
                  <a:srgbClr val="C00000"/>
                </a:solidFill>
              </a:rPr>
              <a:t>Model</a:t>
            </a:r>
          </a:p>
          <a:p>
            <a:pPr algn="ctr"/>
            <a:r>
              <a:rPr lang="en-CA" b="1" dirty="0" smtClean="0">
                <a:solidFill>
                  <a:srgbClr val="C00000"/>
                </a:solidFill>
              </a:rPr>
              <a:t>Parameters</a:t>
            </a:r>
          </a:p>
        </p:txBody>
      </p:sp>
      <p:sp>
        <p:nvSpPr>
          <p:cNvPr id="20" name="TextBox 19"/>
          <p:cNvSpPr txBox="1"/>
          <p:nvPr/>
        </p:nvSpPr>
        <p:spPr>
          <a:xfrm>
            <a:off x="3912726" y="1276923"/>
            <a:ext cx="1172116" cy="646331"/>
          </a:xfrm>
          <a:prstGeom prst="rect">
            <a:avLst/>
          </a:prstGeom>
          <a:noFill/>
        </p:spPr>
        <p:txBody>
          <a:bodyPr wrap="none" rtlCol="0">
            <a:spAutoFit/>
          </a:bodyPr>
          <a:lstStyle/>
          <a:p>
            <a:pPr algn="ctr"/>
            <a:r>
              <a:rPr lang="en-CA" b="1" dirty="0" smtClean="0">
                <a:solidFill>
                  <a:srgbClr val="C00000"/>
                </a:solidFill>
              </a:rPr>
              <a:t>Residual</a:t>
            </a:r>
          </a:p>
          <a:p>
            <a:pPr algn="ctr"/>
            <a:r>
              <a:rPr lang="en-CA" b="1" dirty="0" smtClean="0">
                <a:solidFill>
                  <a:srgbClr val="C00000"/>
                </a:solidFill>
              </a:rPr>
              <a:t>Variability</a:t>
            </a:r>
          </a:p>
        </p:txBody>
      </p:sp>
      <p:sp>
        <p:nvSpPr>
          <p:cNvPr id="21" name="TextBox 20"/>
          <p:cNvSpPr txBox="1"/>
          <p:nvPr/>
        </p:nvSpPr>
        <p:spPr>
          <a:xfrm>
            <a:off x="4067944" y="2753852"/>
            <a:ext cx="1521784" cy="1200329"/>
          </a:xfrm>
          <a:prstGeom prst="rect">
            <a:avLst/>
          </a:prstGeom>
          <a:noFill/>
        </p:spPr>
        <p:txBody>
          <a:bodyPr wrap="square" rtlCol="0">
            <a:spAutoFit/>
          </a:bodyPr>
          <a:lstStyle/>
          <a:p>
            <a:r>
              <a:rPr lang="en-CA" dirty="0" smtClean="0"/>
              <a:t>Additive</a:t>
            </a:r>
          </a:p>
          <a:p>
            <a:r>
              <a:rPr lang="en-CA" dirty="0" smtClean="0"/>
              <a:t>CCV</a:t>
            </a:r>
          </a:p>
          <a:p>
            <a:r>
              <a:rPr lang="en-CA" dirty="0" err="1" smtClean="0"/>
              <a:t>Additive+CCV</a:t>
            </a:r>
            <a:endParaRPr lang="en-CA" dirty="0" smtClean="0"/>
          </a:p>
          <a:p>
            <a:r>
              <a:rPr lang="en-CA" dirty="0" smtClean="0"/>
              <a:t>Log Error</a:t>
            </a:r>
            <a:endParaRPr lang="en-CA" dirty="0"/>
          </a:p>
        </p:txBody>
      </p:sp>
      <p:cxnSp>
        <p:nvCxnSpPr>
          <p:cNvPr id="23" name="Straight Arrow Connector 22"/>
          <p:cNvCxnSpPr/>
          <p:nvPr/>
        </p:nvCxnSpPr>
        <p:spPr>
          <a:xfrm flipV="1">
            <a:off x="932992" y="1869683"/>
            <a:ext cx="470665" cy="1025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32992" y="2894983"/>
            <a:ext cx="470665" cy="89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2986" y="2894994"/>
            <a:ext cx="463245" cy="1783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932992" y="2795030"/>
            <a:ext cx="470665" cy="99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051720" y="2382327"/>
            <a:ext cx="454714" cy="424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51720" y="2806460"/>
            <a:ext cx="454714" cy="359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 idx="1"/>
          </p:cNvCxnSpPr>
          <p:nvPr/>
        </p:nvCxnSpPr>
        <p:spPr>
          <a:xfrm>
            <a:off x="2051742" y="2806460"/>
            <a:ext cx="454715" cy="207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589728" y="3203985"/>
            <a:ext cx="379824" cy="403423"/>
            <a:chOff x="3711019" y="4158304"/>
            <a:chExt cx="379824" cy="537897"/>
          </a:xfrm>
        </p:grpSpPr>
        <p:cxnSp>
          <p:nvCxnSpPr>
            <p:cNvPr id="63" name="Straight Arrow Connector 62"/>
            <p:cNvCxnSpPr/>
            <p:nvPr/>
          </p:nvCxnSpPr>
          <p:spPr>
            <a:xfrm>
              <a:off x="3711019" y="4271966"/>
              <a:ext cx="356925" cy="424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3711019" y="4158304"/>
              <a:ext cx="379824" cy="113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7" name="TextBox 126"/>
          <p:cNvSpPr txBox="1"/>
          <p:nvPr/>
        </p:nvSpPr>
        <p:spPr>
          <a:xfrm>
            <a:off x="7435483" y="1322643"/>
            <a:ext cx="1333274" cy="369332"/>
          </a:xfrm>
          <a:prstGeom prst="rect">
            <a:avLst/>
          </a:prstGeom>
          <a:noFill/>
        </p:spPr>
        <p:txBody>
          <a:bodyPr wrap="square" rtlCol="0">
            <a:spAutoFit/>
          </a:bodyPr>
          <a:lstStyle/>
          <a:p>
            <a:pPr algn="ctr"/>
            <a:r>
              <a:rPr lang="en-CA" b="1" dirty="0" smtClean="0">
                <a:solidFill>
                  <a:srgbClr val="C00000"/>
                </a:solidFill>
              </a:rPr>
              <a:t>Assessment</a:t>
            </a:r>
          </a:p>
        </p:txBody>
      </p:sp>
      <p:cxnSp>
        <p:nvCxnSpPr>
          <p:cNvPr id="130" name="Straight Arrow Connector 129"/>
          <p:cNvCxnSpPr/>
          <p:nvPr/>
        </p:nvCxnSpPr>
        <p:spPr>
          <a:xfrm flipV="1">
            <a:off x="3767547" y="2894985"/>
            <a:ext cx="300399" cy="308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767545" y="3203985"/>
            <a:ext cx="323298" cy="136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767568" y="3203975"/>
            <a:ext cx="298889" cy="318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767545" y="3037404"/>
            <a:ext cx="323298" cy="1665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3729" y="2756483"/>
            <a:ext cx="736725" cy="369332"/>
          </a:xfrm>
          <a:prstGeom prst="rect">
            <a:avLst/>
          </a:prstGeom>
          <a:solidFill>
            <a:schemeClr val="accent5">
              <a:lumMod val="60000"/>
              <a:lumOff val="40000"/>
            </a:schemeClr>
          </a:solidFill>
        </p:spPr>
        <p:txBody>
          <a:bodyPr wrap="none" rtlCol="0">
            <a:spAutoFit/>
          </a:bodyPr>
          <a:lstStyle/>
          <a:p>
            <a:r>
              <a:rPr lang="en-CA" b="1" dirty="0" smtClean="0"/>
              <a:t>1-cmt</a:t>
            </a:r>
            <a:endParaRPr lang="en-CA" b="1" dirty="0"/>
          </a:p>
        </p:txBody>
      </p:sp>
      <p:sp>
        <p:nvSpPr>
          <p:cNvPr id="31" name="TextBox 30"/>
          <p:cNvSpPr txBox="1"/>
          <p:nvPr/>
        </p:nvSpPr>
        <p:spPr>
          <a:xfrm>
            <a:off x="1396239" y="2646191"/>
            <a:ext cx="681497" cy="369332"/>
          </a:xfrm>
          <a:prstGeom prst="rect">
            <a:avLst/>
          </a:prstGeom>
          <a:solidFill>
            <a:schemeClr val="accent5">
              <a:lumMod val="60000"/>
              <a:lumOff val="40000"/>
            </a:schemeClr>
          </a:solidFill>
        </p:spPr>
        <p:txBody>
          <a:bodyPr wrap="none" rtlCol="0">
            <a:spAutoFit/>
          </a:bodyPr>
          <a:lstStyle/>
          <a:p>
            <a:r>
              <a:rPr lang="en-CA" b="1" dirty="0" smtClean="0"/>
              <a:t>FOCE</a:t>
            </a:r>
            <a:endParaRPr lang="en-CA" b="1" dirty="0"/>
          </a:p>
        </p:txBody>
      </p:sp>
      <p:sp>
        <p:nvSpPr>
          <p:cNvPr id="33" name="TextBox 32"/>
          <p:cNvSpPr txBox="1"/>
          <p:nvPr/>
        </p:nvSpPr>
        <p:spPr>
          <a:xfrm>
            <a:off x="2518229" y="3086063"/>
            <a:ext cx="1327238" cy="369332"/>
          </a:xfrm>
          <a:prstGeom prst="rect">
            <a:avLst/>
          </a:prstGeom>
          <a:solidFill>
            <a:schemeClr val="accent5">
              <a:lumMod val="60000"/>
              <a:lumOff val="40000"/>
            </a:schemeClr>
          </a:solidFill>
        </p:spPr>
        <p:txBody>
          <a:bodyPr wrap="square" rtlCol="0">
            <a:spAutoFit/>
          </a:bodyPr>
          <a:lstStyle/>
          <a:p>
            <a:r>
              <a:rPr lang="en-CA" b="1" dirty="0" smtClean="0"/>
              <a:t>Exponential</a:t>
            </a:r>
            <a:endParaRPr lang="en-CA" b="1" dirty="0"/>
          </a:p>
        </p:txBody>
      </p:sp>
      <p:sp>
        <p:nvSpPr>
          <p:cNvPr id="35" name="TextBox 34"/>
          <p:cNvSpPr txBox="1"/>
          <p:nvPr/>
        </p:nvSpPr>
        <p:spPr>
          <a:xfrm>
            <a:off x="4130336" y="3178217"/>
            <a:ext cx="1593792" cy="369332"/>
          </a:xfrm>
          <a:prstGeom prst="rect">
            <a:avLst/>
          </a:prstGeom>
          <a:solidFill>
            <a:schemeClr val="accent5">
              <a:lumMod val="60000"/>
              <a:lumOff val="40000"/>
            </a:schemeClr>
          </a:solidFill>
        </p:spPr>
        <p:txBody>
          <a:bodyPr wrap="square" rtlCol="0">
            <a:spAutoFit/>
          </a:bodyPr>
          <a:lstStyle/>
          <a:p>
            <a:r>
              <a:rPr lang="en-CA" b="1" dirty="0" smtClean="0"/>
              <a:t>Additive + CCV</a:t>
            </a:r>
            <a:endParaRPr lang="en-CA" b="1" dirty="0"/>
          </a:p>
        </p:txBody>
      </p:sp>
      <p:sp>
        <p:nvSpPr>
          <p:cNvPr id="36" name="TextBox 35"/>
          <p:cNvSpPr txBox="1"/>
          <p:nvPr/>
        </p:nvSpPr>
        <p:spPr>
          <a:xfrm>
            <a:off x="6006221" y="3087359"/>
            <a:ext cx="408413" cy="369332"/>
          </a:xfrm>
          <a:prstGeom prst="rect">
            <a:avLst/>
          </a:prstGeom>
          <a:solidFill>
            <a:schemeClr val="accent5">
              <a:lumMod val="60000"/>
              <a:lumOff val="40000"/>
            </a:schemeClr>
          </a:solidFill>
        </p:spPr>
        <p:txBody>
          <a:bodyPr wrap="square" rtlCol="0">
            <a:spAutoFit/>
          </a:bodyPr>
          <a:lstStyle/>
          <a:p>
            <a:r>
              <a:rPr lang="en-CA" b="1" dirty="0" smtClean="0"/>
              <a:t>Cl</a:t>
            </a:r>
            <a:endParaRPr lang="en-CA" b="1" dirty="0"/>
          </a:p>
        </p:txBody>
      </p:sp>
      <p:sp>
        <p:nvSpPr>
          <p:cNvPr id="37" name="TextBox 36"/>
          <p:cNvSpPr txBox="1"/>
          <p:nvPr/>
        </p:nvSpPr>
        <p:spPr>
          <a:xfrm>
            <a:off x="5982916" y="3482883"/>
            <a:ext cx="533305" cy="369332"/>
          </a:xfrm>
          <a:prstGeom prst="rect">
            <a:avLst/>
          </a:prstGeom>
          <a:solidFill>
            <a:schemeClr val="accent5">
              <a:lumMod val="60000"/>
              <a:lumOff val="40000"/>
            </a:schemeClr>
          </a:solidFill>
        </p:spPr>
        <p:txBody>
          <a:bodyPr wrap="square" rtlCol="0">
            <a:spAutoFit/>
          </a:bodyPr>
          <a:lstStyle/>
          <a:p>
            <a:r>
              <a:rPr lang="en-CA" b="1" dirty="0" err="1" smtClean="0"/>
              <a:t>Vol</a:t>
            </a:r>
            <a:endParaRPr lang="en-CA" b="1" dirty="0"/>
          </a:p>
        </p:txBody>
      </p:sp>
      <p:sp>
        <p:nvSpPr>
          <p:cNvPr id="7" name="Title 6"/>
          <p:cNvSpPr>
            <a:spLocks noGrp="1"/>
          </p:cNvSpPr>
          <p:nvPr>
            <p:ph type="title"/>
          </p:nvPr>
        </p:nvSpPr>
        <p:spPr>
          <a:xfrm>
            <a:off x="2316576" y="255383"/>
            <a:ext cx="5556738" cy="726363"/>
          </a:xfrm>
        </p:spPr>
        <p:txBody>
          <a:bodyPr>
            <a:normAutofit fontScale="90000"/>
          </a:bodyPr>
          <a:lstStyle/>
          <a:p>
            <a:r>
              <a:rPr lang="en-CA" sz="4000" dirty="0" smtClean="0"/>
              <a:t>Modeling:</a:t>
            </a:r>
            <a:br>
              <a:rPr lang="en-CA" sz="4000" dirty="0" smtClean="0"/>
            </a:br>
            <a:r>
              <a:rPr lang="en-CA" b="1" dirty="0" smtClean="0"/>
              <a:t>Base </a:t>
            </a:r>
            <a:r>
              <a:rPr lang="en-CA" b="1" dirty="0"/>
              <a:t>Structural Model</a:t>
            </a:r>
            <a:br>
              <a:rPr lang="en-CA" b="1" dirty="0"/>
            </a:br>
            <a:endParaRPr lang="en-US" dirty="0"/>
          </a:p>
        </p:txBody>
      </p:sp>
      <p:sp>
        <p:nvSpPr>
          <p:cNvPr id="6" name="Slide Number Placeholder 5"/>
          <p:cNvSpPr>
            <a:spLocks noGrp="1"/>
          </p:cNvSpPr>
          <p:nvPr>
            <p:ph type="sldNum" sz="quarter" idx="12"/>
          </p:nvPr>
        </p:nvSpPr>
        <p:spPr/>
        <p:txBody>
          <a:bodyPr/>
          <a:lstStyle/>
          <a:p>
            <a:fld id="{3801D817-C85B-49FD-9695-06098ACAC2C4}" type="slidenum">
              <a:rPr lang="en-CA" smtClean="0"/>
              <a:t>28</a:t>
            </a:fld>
            <a:endParaRPr lang="en-CA"/>
          </a:p>
        </p:txBody>
      </p:sp>
      <p:sp>
        <p:nvSpPr>
          <p:cNvPr id="39" name="TextBox 38"/>
          <p:cNvSpPr txBox="1"/>
          <p:nvPr/>
        </p:nvSpPr>
        <p:spPr>
          <a:xfrm>
            <a:off x="7435484" y="2970468"/>
            <a:ext cx="1262748" cy="923330"/>
          </a:xfrm>
          <a:prstGeom prst="rect">
            <a:avLst/>
          </a:prstGeom>
          <a:noFill/>
        </p:spPr>
        <p:txBody>
          <a:bodyPr wrap="none" rtlCol="0">
            <a:spAutoFit/>
          </a:bodyPr>
          <a:lstStyle/>
          <a:p>
            <a:r>
              <a:rPr lang="en-CA" dirty="0" smtClean="0"/>
              <a:t>  OBJF</a:t>
            </a:r>
          </a:p>
          <a:p>
            <a:r>
              <a:rPr lang="en-CA" dirty="0" smtClean="0"/>
              <a:t>  Diagnostic </a:t>
            </a:r>
          </a:p>
          <a:p>
            <a:r>
              <a:rPr lang="en-CA" dirty="0"/>
              <a:t> </a:t>
            </a:r>
            <a:r>
              <a:rPr lang="en-CA" dirty="0" smtClean="0"/>
              <a:t> plots</a:t>
            </a:r>
          </a:p>
        </p:txBody>
      </p:sp>
    </p:spTree>
    <p:extLst>
      <p:ext uri="{BB962C8B-B14F-4D97-AF65-F5344CB8AC3E}">
        <p14:creationId xmlns:p14="http://schemas.microsoft.com/office/powerpoint/2010/main" val="3465313989"/>
      </p:ext>
    </p:extLst>
  </p:cSld>
  <p:clrMapOvr>
    <a:masterClrMapping/>
  </p:clrMapOvr>
  <mc:AlternateContent xmlns:mc="http://schemas.openxmlformats.org/markup-compatibility/2006" xmlns:p14="http://schemas.microsoft.com/office/powerpoint/2010/main">
    <mc:Choice Requires="p14">
      <p:transition spd="slow" p14:dur="2000" advTm="9765"/>
    </mc:Choice>
    <mc:Fallback xmlns="">
      <p:transition spd="slow" advTm="976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3892" y="1424581"/>
            <a:ext cx="8229600" cy="3394472"/>
          </a:xfrm>
        </p:spPr>
        <p:txBody>
          <a:bodyPr/>
          <a:lstStyle/>
          <a:p>
            <a:r>
              <a:rPr lang="en-US" dirty="0" smtClean="0"/>
              <a:t>Systemic clearance is assumed to be a random effect</a:t>
            </a:r>
          </a:p>
          <a:p>
            <a:r>
              <a:rPr lang="en-US" dirty="0" smtClean="0"/>
              <a:t>Clearance and volume are assumed to be independent, which reduces the number of parameters in the covariance matrix</a:t>
            </a:r>
            <a:endParaRPr lang="en-US" dirty="0"/>
          </a:p>
        </p:txBody>
      </p:sp>
      <p:sp>
        <p:nvSpPr>
          <p:cNvPr id="4" name="Title 3"/>
          <p:cNvSpPr>
            <a:spLocks noGrp="1"/>
          </p:cNvSpPr>
          <p:nvPr>
            <p:ph type="title"/>
          </p:nvPr>
        </p:nvSpPr>
        <p:spPr/>
        <p:txBody>
          <a:bodyPr>
            <a:normAutofit/>
          </a:bodyPr>
          <a:lstStyle/>
          <a:p>
            <a:r>
              <a:rPr lang="en-US" sz="4000" dirty="0" err="1" smtClean="0"/>
              <a:t>Parametrization</a:t>
            </a:r>
            <a:endParaRPr lang="en-US" sz="4000" dirty="0"/>
          </a:p>
        </p:txBody>
      </p:sp>
    </p:spTree>
    <p:extLst>
      <p:ext uri="{BB962C8B-B14F-4D97-AF65-F5344CB8AC3E}">
        <p14:creationId xmlns:p14="http://schemas.microsoft.com/office/powerpoint/2010/main" val="1576203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BacKGround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3835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Post-</a:t>
            </a:r>
            <a:r>
              <a:rPr lang="en-US" dirty="0" err="1" smtClean="0"/>
              <a:t>modelling</a:t>
            </a:r>
            <a:r>
              <a:rPr lang="en-US" dirty="0" smtClean="0"/>
              <a:t> </a:t>
            </a:r>
            <a:r>
              <a:rPr lang="en-US" dirty="0" err="1" smtClean="0"/>
              <a:t>bayesian</a:t>
            </a:r>
            <a:r>
              <a:rPr lang="en-US" dirty="0" smtClean="0"/>
              <a:t> individual estimation</a:t>
            </a:r>
          </a:p>
          <a:p>
            <a:endParaRPr lang="en-US" dirty="0"/>
          </a:p>
          <a:p>
            <a:r>
              <a:rPr lang="en-US" dirty="0" smtClean="0"/>
              <a:t>Sparse data from a subject are modeled iteratively with priors from the population distribution</a:t>
            </a:r>
          </a:p>
          <a:p>
            <a:r>
              <a:rPr lang="en-US" dirty="0" smtClean="0"/>
              <a:t>Credibility intervals around the estimates are generated</a:t>
            </a:r>
            <a:endParaRPr lang="en-US" dirty="0"/>
          </a:p>
        </p:txBody>
      </p:sp>
      <p:sp>
        <p:nvSpPr>
          <p:cNvPr id="3" name="Title 2"/>
          <p:cNvSpPr>
            <a:spLocks noGrp="1"/>
          </p:cNvSpPr>
          <p:nvPr>
            <p:ph type="title"/>
          </p:nvPr>
        </p:nvSpPr>
        <p:spPr/>
        <p:txBody>
          <a:bodyPr/>
          <a:lstStyle/>
          <a:p>
            <a:r>
              <a:rPr lang="en-US" dirty="0" smtClean="0"/>
              <a:t>Individual estimation</a:t>
            </a:r>
            <a:endParaRPr lang="en-US" dirty="0"/>
          </a:p>
        </p:txBody>
      </p:sp>
      <p:pic>
        <p:nvPicPr>
          <p:cNvPr id="4" name="Picture 3" descr="Credibil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81" y="1324795"/>
            <a:ext cx="8334171" cy="3472571"/>
          </a:xfrm>
          <a:prstGeom prst="rect">
            <a:avLst/>
          </a:prstGeom>
        </p:spPr>
      </p:pic>
    </p:spTree>
    <p:extLst>
      <p:ext uri="{BB962C8B-B14F-4D97-AF65-F5344CB8AC3E}">
        <p14:creationId xmlns:p14="http://schemas.microsoft.com/office/powerpoint/2010/main" val="390114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RESULTS - MODELLING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80845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124" y="223618"/>
            <a:ext cx="5021508" cy="834626"/>
          </a:xfrm>
        </p:spPr>
        <p:txBody>
          <a:bodyPr>
            <a:normAutofit/>
          </a:bodyPr>
          <a:lstStyle/>
          <a:p>
            <a:r>
              <a:rPr lang="en-US" sz="4000" dirty="0" smtClean="0"/>
              <a:t>Source data</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3172111612"/>
              </p:ext>
            </p:extLst>
          </p:nvPr>
        </p:nvGraphicFramePr>
        <p:xfrm>
          <a:off x="331721" y="1182742"/>
          <a:ext cx="8391581" cy="3840480"/>
        </p:xfrm>
        <a:graphic>
          <a:graphicData uri="http://schemas.openxmlformats.org/drawingml/2006/table">
            <a:tbl>
              <a:tblPr/>
              <a:tblGrid>
                <a:gridCol w="1270950"/>
                <a:gridCol w="2013234"/>
                <a:gridCol w="2026745"/>
                <a:gridCol w="797187"/>
                <a:gridCol w="2283465"/>
              </a:tblGrid>
              <a:tr h="426720">
                <a:tc>
                  <a:txBody>
                    <a:bodyPr/>
                    <a:lstStyle/>
                    <a:p>
                      <a:pPr algn="l" fontAlgn="b"/>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Subjects</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Replicates</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n</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Calibri"/>
                        </a:rPr>
                        <a:t>K</a:t>
                      </a:r>
                      <a:r>
                        <a:rPr lang="en-US" sz="2800" b="0" i="0" u="none" strike="noStrike" dirty="0" smtClean="0">
                          <a:solidFill>
                            <a:srgbClr val="000000"/>
                          </a:solidFill>
                          <a:effectLst/>
                          <a:latin typeface="Calibri"/>
                        </a:rPr>
                        <a:t>inetics</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r>
              <a:tr h="426720">
                <a:tc>
                  <a:txBody>
                    <a:bodyPr/>
                    <a:lstStyle/>
                    <a:p>
                      <a:pPr algn="l" fontAlgn="b"/>
                      <a:r>
                        <a:rPr lang="en-US" sz="2800" b="0" i="0" u="none" strike="noStrike" dirty="0">
                          <a:solidFill>
                            <a:srgbClr val="000000"/>
                          </a:solidFill>
                          <a:effectLst/>
                          <a:latin typeface="Calibri"/>
                        </a:rPr>
                        <a:t>Brand</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Calibri"/>
                        </a:rPr>
                        <a:t> </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 </a:t>
                      </a:r>
                    </a:p>
                  </a:txBody>
                  <a:tcPr marL="0" marR="0" marT="0"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US" sz="2800" b="0" i="0" u="none" strike="noStrike">
                        <a:solidFill>
                          <a:srgbClr val="000000"/>
                        </a:solidFill>
                        <a:effectLst/>
                        <a:latin typeface="Calibri"/>
                      </a:endParaRPr>
                    </a:p>
                  </a:txBody>
                  <a:tcPr marL="0" marR="0" marT="0" marB="0" anchor="b">
                    <a:lnL>
                      <a:noFill/>
                    </a:lnL>
                    <a:lnR>
                      <a:noFill/>
                    </a:lnR>
                    <a:lnT>
                      <a:noFill/>
                    </a:lnT>
                    <a:lnB>
                      <a:noFill/>
                    </a:lnB>
                  </a:tcPr>
                </a:tc>
              </a:tr>
              <a:tr h="426720">
                <a:tc>
                  <a:txBody>
                    <a:bodyPr/>
                    <a:lstStyle/>
                    <a:p>
                      <a:pPr algn="ctr" fontAlgn="b"/>
                      <a:r>
                        <a:rPr lang="en-US" sz="2800" b="0" i="0" u="none" strike="noStrike" dirty="0" smtClean="0">
                          <a:solidFill>
                            <a:srgbClr val="000000"/>
                          </a:solidFill>
                          <a:effectLst/>
                          <a:latin typeface="Calibri"/>
                        </a:rPr>
                        <a:t>A</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40</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21</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61</a:t>
                      </a:r>
                    </a:p>
                  </a:txBody>
                  <a:tcPr marL="0" marR="0" marT="0" marB="0" anchor="b">
                    <a:lnL>
                      <a:noFill/>
                    </a:lnL>
                    <a:lnR>
                      <a:noFill/>
                    </a:lnR>
                    <a:lnT>
                      <a:noFill/>
                    </a:lnT>
                    <a:lnB>
                      <a:noFill/>
                    </a:lnB>
                  </a:tcPr>
                </a:tc>
              </a:tr>
              <a:tr h="426720">
                <a:tc>
                  <a:txBody>
                    <a:bodyPr/>
                    <a:lstStyle/>
                    <a:p>
                      <a:pPr algn="ctr" fontAlgn="b"/>
                      <a:r>
                        <a:rPr lang="en-US" sz="2800" b="0" i="0" u="none" strike="noStrike" dirty="0" smtClean="0">
                          <a:solidFill>
                            <a:srgbClr val="000000"/>
                          </a:solidFill>
                          <a:effectLst/>
                          <a:latin typeface="Calibri"/>
                        </a:rPr>
                        <a:t>B</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80</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Calibri"/>
                        </a:rPr>
                        <a:t>58</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4</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312</a:t>
                      </a:r>
                    </a:p>
                  </a:txBody>
                  <a:tcPr marL="0" marR="0" marT="0" marB="0" anchor="b">
                    <a:lnL>
                      <a:noFill/>
                    </a:lnL>
                    <a:lnR>
                      <a:noFill/>
                    </a:lnR>
                    <a:lnT>
                      <a:noFill/>
                    </a:lnT>
                    <a:lnB>
                      <a:noFill/>
                    </a:lnB>
                  </a:tcPr>
                </a:tc>
              </a:tr>
              <a:tr h="426720">
                <a:tc>
                  <a:txBody>
                    <a:bodyPr/>
                    <a:lstStyle/>
                    <a:p>
                      <a:pPr algn="ctr" fontAlgn="b"/>
                      <a:r>
                        <a:rPr lang="en-US" sz="2800" b="0" i="0" u="none" strike="noStrike" dirty="0" smtClean="0">
                          <a:solidFill>
                            <a:srgbClr val="000000"/>
                          </a:solidFill>
                          <a:effectLst/>
                          <a:latin typeface="Calibri"/>
                        </a:rPr>
                        <a:t>C</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30</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Calibri"/>
                        </a:rPr>
                        <a:t>30</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2</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90</a:t>
                      </a:r>
                    </a:p>
                  </a:txBody>
                  <a:tcPr marL="0" marR="0" marT="0" marB="0" anchor="b">
                    <a:lnL>
                      <a:noFill/>
                    </a:lnL>
                    <a:lnR>
                      <a:noFill/>
                    </a:lnR>
                    <a:lnT>
                      <a:noFill/>
                    </a:lnT>
                    <a:lnB>
                      <a:noFill/>
                    </a:lnB>
                  </a:tcPr>
                </a:tc>
              </a:tr>
              <a:tr h="426720">
                <a:tc>
                  <a:txBody>
                    <a:bodyPr/>
                    <a:lstStyle/>
                    <a:p>
                      <a:pPr algn="ctr" fontAlgn="b"/>
                      <a:r>
                        <a:rPr lang="en-US" sz="2800" b="0" i="0" u="none" strike="noStrike" dirty="0" smtClean="0">
                          <a:solidFill>
                            <a:srgbClr val="000000"/>
                          </a:solidFill>
                          <a:effectLst/>
                          <a:latin typeface="Calibri"/>
                        </a:rPr>
                        <a:t>D</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167</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30</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Calibri"/>
                        </a:rPr>
                        <a:t>197</a:t>
                      </a:r>
                    </a:p>
                  </a:txBody>
                  <a:tcPr marL="0" marR="0" marT="0" marB="0" anchor="b">
                    <a:lnL>
                      <a:noFill/>
                    </a:lnL>
                    <a:lnR>
                      <a:noFill/>
                    </a:lnR>
                    <a:lnT>
                      <a:noFill/>
                    </a:lnT>
                    <a:lnB>
                      <a:noFill/>
                    </a:lnB>
                  </a:tcPr>
                </a:tc>
              </a:tr>
              <a:tr h="426720">
                <a:tc>
                  <a:txBody>
                    <a:bodyPr/>
                    <a:lstStyle/>
                    <a:p>
                      <a:pPr algn="ctr" fontAlgn="b"/>
                      <a:r>
                        <a:rPr lang="en-US" sz="2800" b="0" i="0" u="none" strike="noStrike" dirty="0" smtClean="0">
                          <a:solidFill>
                            <a:srgbClr val="000000"/>
                          </a:solidFill>
                          <a:effectLst/>
                          <a:latin typeface="Calibri"/>
                        </a:rPr>
                        <a:t>E</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25</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Calibri"/>
                        </a:rPr>
                        <a:t>25</a:t>
                      </a:r>
                    </a:p>
                  </a:txBody>
                  <a:tcPr marL="0" marR="0" marT="0" marB="0" anchor="b">
                    <a:lnL>
                      <a:noFill/>
                    </a:lnL>
                    <a:lnR>
                      <a:noFill/>
                    </a:lnR>
                    <a:lnT>
                      <a:noFill/>
                    </a:lnT>
                    <a:lnB>
                      <a:noFill/>
                    </a:lnB>
                  </a:tcPr>
                </a:tc>
              </a:tr>
              <a:tr h="426720">
                <a:tc>
                  <a:txBody>
                    <a:bodyPr/>
                    <a:lstStyle/>
                    <a:p>
                      <a:pPr algn="ctr" fontAlgn="b"/>
                      <a:r>
                        <a:rPr lang="en-US" sz="2800" b="0" i="0" u="none" strike="noStrike" dirty="0" smtClean="0">
                          <a:solidFill>
                            <a:srgbClr val="000000"/>
                          </a:solidFill>
                          <a:effectLst/>
                          <a:latin typeface="Calibri"/>
                        </a:rPr>
                        <a:t>F</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Calibri"/>
                        </a:rPr>
                        <a:t>129</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20</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149</a:t>
                      </a:r>
                    </a:p>
                  </a:txBody>
                  <a:tcPr marL="0" marR="0" marT="0" marB="0" anchor="b">
                    <a:lnL>
                      <a:noFill/>
                    </a:lnL>
                    <a:lnR>
                      <a:noFill/>
                    </a:lnR>
                    <a:lnT>
                      <a:noFill/>
                    </a:lnT>
                    <a:lnB>
                      <a:noFill/>
                    </a:lnB>
                  </a:tcPr>
                </a:tc>
              </a:tr>
              <a:tr h="426720">
                <a:tc>
                  <a:txBody>
                    <a:bodyPr/>
                    <a:lstStyle/>
                    <a:p>
                      <a:pPr algn="r" fontAlgn="b"/>
                      <a:r>
                        <a:rPr lang="en-US" sz="2800" b="1" i="0" u="none" strike="noStrike" dirty="0" smtClean="0">
                          <a:solidFill>
                            <a:srgbClr val="FF0000"/>
                          </a:solidFill>
                          <a:effectLst/>
                          <a:latin typeface="Calibri"/>
                        </a:rPr>
                        <a:t>Total</a:t>
                      </a:r>
                      <a:endParaRPr lang="en-US" sz="2800" b="1" i="0" u="none" strike="noStrike" dirty="0">
                        <a:solidFill>
                          <a:srgbClr val="FF0000"/>
                        </a:solidFill>
                        <a:effectLst/>
                        <a:latin typeface="Calibri"/>
                      </a:endParaRPr>
                    </a:p>
                  </a:txBody>
                  <a:tcPr marL="0" marR="0" marT="0" marB="0" anchor="b">
                    <a:lnL>
                      <a:noFill/>
                    </a:lnL>
                    <a:lnR>
                      <a:noFill/>
                    </a:lnR>
                    <a:lnT>
                      <a:noFill/>
                    </a:lnT>
                    <a:lnB>
                      <a:noFill/>
                    </a:lnB>
                  </a:tcPr>
                </a:tc>
                <a:tc>
                  <a:txBody>
                    <a:bodyPr/>
                    <a:lstStyle/>
                    <a:p>
                      <a:pPr algn="ctr" fontAlgn="b"/>
                      <a:r>
                        <a:rPr lang="en-US" sz="2800" b="1" i="0" u="none" strike="noStrike" dirty="0" smtClean="0">
                          <a:solidFill>
                            <a:srgbClr val="FF0000"/>
                          </a:solidFill>
                          <a:effectLst/>
                          <a:latin typeface="Calibri"/>
                        </a:rPr>
                        <a:t>471</a:t>
                      </a:r>
                      <a:endParaRPr lang="en-US" sz="2800" b="1" i="0" u="none" strike="noStrike" dirty="0">
                        <a:solidFill>
                          <a:srgbClr val="FF0000"/>
                        </a:solidFill>
                        <a:effectLst/>
                        <a:latin typeface="Calibri"/>
                      </a:endParaRPr>
                    </a:p>
                  </a:txBody>
                  <a:tcPr marL="0" marR="0" marT="0" marB="0" anchor="b">
                    <a:lnL>
                      <a:noFill/>
                    </a:lnL>
                    <a:lnR>
                      <a:noFill/>
                    </a:lnR>
                    <a:lnT>
                      <a:noFill/>
                    </a:lnT>
                    <a:lnB>
                      <a:noFill/>
                    </a:lnB>
                  </a:tcPr>
                </a:tc>
                <a:tc>
                  <a:txBody>
                    <a:bodyPr/>
                    <a:lstStyle/>
                    <a:p>
                      <a:pPr algn="ctr" fontAlgn="b"/>
                      <a:r>
                        <a:rPr lang="en-US" sz="2800" b="1" i="0" u="none" strike="noStrike" dirty="0" smtClean="0">
                          <a:solidFill>
                            <a:srgbClr val="FF0000"/>
                          </a:solidFill>
                          <a:effectLst/>
                          <a:latin typeface="Calibri"/>
                        </a:rPr>
                        <a:t>159</a:t>
                      </a:r>
                      <a:endParaRPr lang="en-US" sz="2800" b="1" i="0" u="none" strike="noStrike" dirty="0">
                        <a:solidFill>
                          <a:srgbClr val="FF0000"/>
                        </a:solidFill>
                        <a:effectLst/>
                        <a:latin typeface="Calibri"/>
                      </a:endParaRPr>
                    </a:p>
                  </a:txBody>
                  <a:tcPr marL="0" marR="0" marT="0" marB="0" anchor="b">
                    <a:lnL>
                      <a:noFill/>
                    </a:lnL>
                    <a:lnR>
                      <a:noFill/>
                    </a:lnR>
                    <a:lnT>
                      <a:noFill/>
                    </a:lnT>
                    <a:lnB>
                      <a:noFill/>
                    </a:lnB>
                  </a:tcPr>
                </a:tc>
                <a:tc>
                  <a:txBody>
                    <a:bodyPr/>
                    <a:lstStyle/>
                    <a:p>
                      <a:pPr algn="ctr" fontAlgn="b"/>
                      <a:endParaRPr lang="en-US" sz="2800" b="1" i="0" u="none" strike="noStrike" dirty="0">
                        <a:solidFill>
                          <a:srgbClr val="FF0000"/>
                        </a:solidFill>
                        <a:effectLst/>
                        <a:latin typeface="Calibri"/>
                      </a:endParaRPr>
                    </a:p>
                  </a:txBody>
                  <a:tcPr marL="0" marR="0" marT="0" marB="0" anchor="b">
                    <a:lnL>
                      <a:noFill/>
                    </a:lnL>
                    <a:lnR>
                      <a:noFill/>
                    </a:lnR>
                    <a:lnT>
                      <a:noFill/>
                    </a:lnT>
                    <a:lnB>
                      <a:noFill/>
                    </a:lnB>
                  </a:tcPr>
                </a:tc>
                <a:tc>
                  <a:txBody>
                    <a:bodyPr/>
                    <a:lstStyle/>
                    <a:p>
                      <a:pPr algn="ctr" fontAlgn="b"/>
                      <a:r>
                        <a:rPr lang="en-US" sz="2800" b="1" i="0" u="none" strike="noStrike" dirty="0" smtClean="0">
                          <a:solidFill>
                            <a:srgbClr val="FF0000"/>
                          </a:solidFill>
                          <a:effectLst/>
                          <a:latin typeface="Calibri"/>
                        </a:rPr>
                        <a:t>834</a:t>
                      </a:r>
                      <a:endParaRPr lang="en-US" sz="2800" b="1" i="0" u="none" strike="noStrike" dirty="0">
                        <a:solidFill>
                          <a:srgbClr val="FF0000"/>
                        </a:solidFill>
                        <a:effectLst/>
                        <a:latin typeface="Calibri"/>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2878160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distribution</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274256531"/>
              </p:ext>
            </p:extLst>
          </p:nvPr>
        </p:nvGraphicFramePr>
        <p:xfrm>
          <a:off x="744837" y="1409775"/>
          <a:ext cx="7306493" cy="33622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153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1007939"/>
              </p:ext>
            </p:extLst>
          </p:nvPr>
        </p:nvGraphicFramePr>
        <p:xfrm>
          <a:off x="1304698" y="1396799"/>
          <a:ext cx="6647946" cy="3574809"/>
        </p:xfrm>
        <a:graphic>
          <a:graphicData uri="http://schemas.openxmlformats.org/drawingml/2006/table">
            <a:tbl>
              <a:tblPr/>
              <a:tblGrid>
                <a:gridCol w="3146317"/>
                <a:gridCol w="3501629"/>
              </a:tblGrid>
              <a:tr h="439420">
                <a:tc>
                  <a:txBody>
                    <a:bodyPr/>
                    <a:lstStyle/>
                    <a:p>
                      <a:pPr algn="r"/>
                      <a:r>
                        <a:rPr lang="en-US" sz="2800" dirty="0" smtClean="0"/>
                        <a:t>Total</a:t>
                      </a:r>
                      <a:endParaRPr lang="en-US" sz="2800" dirty="0"/>
                    </a:p>
                  </a:txBody>
                  <a:tcPr marL="12700" marR="12700" marT="12700" marB="0" anchor="b">
                    <a:lnL>
                      <a:noFill/>
                    </a:lnL>
                    <a:lnR>
                      <a:noFill/>
                    </a:lnR>
                    <a:lnT>
                      <a:noFill/>
                    </a:lnT>
                    <a:lnB>
                      <a:noFill/>
                    </a:lnB>
                  </a:tcPr>
                </a:tc>
                <a:tc>
                  <a:txBody>
                    <a:bodyPr/>
                    <a:lstStyle/>
                    <a:p>
                      <a:pPr algn="ctr"/>
                      <a:r>
                        <a:rPr lang="en-US" sz="2800" dirty="0" smtClean="0"/>
                        <a:t>477</a:t>
                      </a:r>
                      <a:endParaRPr lang="en-US" sz="2800" dirty="0"/>
                    </a:p>
                  </a:txBody>
                  <a:tcPr marL="12700" marR="12700" marT="12700" marB="0" anchor="b">
                    <a:lnL>
                      <a:noFill/>
                    </a:lnL>
                    <a:lnR>
                      <a:noFill/>
                    </a:lnR>
                    <a:lnT>
                      <a:noFill/>
                    </a:lnT>
                    <a:lnB>
                      <a:noFill/>
                    </a:lnB>
                  </a:tcPr>
                </a:tc>
              </a:tr>
              <a:tr h="184150">
                <a:tc>
                  <a:txBody>
                    <a:bodyPr/>
                    <a:lstStyle/>
                    <a:p>
                      <a:pPr algn="r"/>
                      <a:endParaRPr lang="en-US" sz="1100" dirty="0"/>
                    </a:p>
                  </a:txBody>
                  <a:tcPr marL="12700" marR="12700" marT="12700" marB="0" anchor="b">
                    <a:lnL>
                      <a:noFill/>
                    </a:lnL>
                    <a:lnR>
                      <a:noFill/>
                    </a:lnR>
                    <a:lnT>
                      <a:noFill/>
                    </a:lnT>
                    <a:lnB>
                      <a:noFill/>
                    </a:lnB>
                  </a:tcPr>
                </a:tc>
                <a:tc>
                  <a:txBody>
                    <a:bodyPr/>
                    <a:lstStyle/>
                    <a:p>
                      <a:pPr algn="ctr"/>
                      <a:endParaRPr lang="en-US" sz="1100" dirty="0"/>
                    </a:p>
                  </a:txBody>
                  <a:tcPr marL="12700" marR="12700" marT="12700" marB="0" anchor="b">
                    <a:lnL>
                      <a:noFill/>
                    </a:lnL>
                    <a:lnR>
                      <a:noFill/>
                    </a:lnR>
                    <a:lnT>
                      <a:noFill/>
                    </a:lnT>
                    <a:lnB>
                      <a:noFill/>
                    </a:lnB>
                  </a:tcPr>
                </a:tc>
              </a:tr>
              <a:tr h="439420">
                <a:tc>
                  <a:txBody>
                    <a:bodyPr/>
                    <a:lstStyle/>
                    <a:p>
                      <a:pPr algn="r" fontAlgn="b"/>
                      <a:r>
                        <a:rPr lang="en-US" sz="2800" b="0" i="0" u="none" strike="noStrike" dirty="0" smtClean="0">
                          <a:solidFill>
                            <a:srgbClr val="000000"/>
                          </a:solidFill>
                          <a:effectLst/>
                          <a:latin typeface="Calibri"/>
                        </a:rPr>
                        <a:t>Min - max</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4.3 – 71.5</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r>
              <a:tr h="258153">
                <a:tc>
                  <a:txBody>
                    <a:bodyPr/>
                    <a:lstStyle/>
                    <a:p>
                      <a:pPr algn="r"/>
                      <a:endParaRPr lang="en-US" sz="1100" dirty="0"/>
                    </a:p>
                  </a:txBody>
                  <a:tcPr marL="12700" marR="12700" marT="12700" marB="0" anchor="b">
                    <a:lnL>
                      <a:noFill/>
                    </a:lnL>
                    <a:lnR>
                      <a:noFill/>
                    </a:lnR>
                    <a:lnT>
                      <a:noFill/>
                    </a:lnT>
                    <a:lnB>
                      <a:noFill/>
                    </a:lnB>
                  </a:tcPr>
                </a:tc>
                <a:tc>
                  <a:txBody>
                    <a:bodyPr/>
                    <a:lstStyle/>
                    <a:p>
                      <a:pPr algn="ctr"/>
                      <a:endParaRPr lang="en-US" sz="1100" dirty="0"/>
                    </a:p>
                  </a:txBody>
                  <a:tcPr marL="12700" marR="12700" marT="12700" marB="0" anchor="b">
                    <a:lnL>
                      <a:noFill/>
                    </a:lnL>
                    <a:lnR>
                      <a:noFill/>
                    </a:lnR>
                    <a:lnT>
                      <a:noFill/>
                    </a:lnT>
                    <a:lnB>
                      <a:noFill/>
                    </a:lnB>
                  </a:tcPr>
                </a:tc>
              </a:tr>
              <a:tr h="439420">
                <a:tc>
                  <a:txBody>
                    <a:bodyPr/>
                    <a:lstStyle/>
                    <a:p>
                      <a:pPr algn="r" fontAlgn="b"/>
                      <a:r>
                        <a:rPr lang="en-US" sz="2800" b="0" i="0" u="none" strike="noStrike" dirty="0" smtClean="0">
                          <a:solidFill>
                            <a:srgbClr val="000000"/>
                          </a:solidFill>
                          <a:effectLst/>
                          <a:latin typeface="Calibri"/>
                        </a:rPr>
                        <a:t>Media +/- SD</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32.2 +/-</a:t>
                      </a:r>
                      <a:r>
                        <a:rPr lang="en-US" sz="2800" b="0" i="0" u="none" strike="noStrike" baseline="0" dirty="0" smtClean="0">
                          <a:solidFill>
                            <a:srgbClr val="000000"/>
                          </a:solidFill>
                          <a:effectLst/>
                          <a:latin typeface="Calibri"/>
                        </a:rPr>
                        <a:t> 13.8</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r>
              <a:tr h="258153">
                <a:tc>
                  <a:txBody>
                    <a:bodyPr/>
                    <a:lstStyle/>
                    <a:p>
                      <a:pPr algn="r"/>
                      <a:endParaRPr lang="en-US" sz="1100" dirty="0"/>
                    </a:p>
                  </a:txBody>
                  <a:tcPr marL="12700" marR="12700" marT="12700" marB="0" anchor="b">
                    <a:lnL>
                      <a:noFill/>
                    </a:lnL>
                    <a:lnR>
                      <a:noFill/>
                    </a:lnR>
                    <a:lnT>
                      <a:noFill/>
                    </a:lnT>
                    <a:lnB>
                      <a:noFill/>
                    </a:lnB>
                  </a:tcPr>
                </a:tc>
                <a:tc>
                  <a:txBody>
                    <a:bodyPr/>
                    <a:lstStyle/>
                    <a:p>
                      <a:pPr algn="ctr"/>
                      <a:endParaRPr lang="en-US" sz="1100" dirty="0"/>
                    </a:p>
                  </a:txBody>
                  <a:tcPr marL="12700" marR="12700" marT="12700" marB="0" anchor="b">
                    <a:lnL>
                      <a:noFill/>
                    </a:lnL>
                    <a:lnR>
                      <a:noFill/>
                    </a:lnR>
                    <a:lnT>
                      <a:noFill/>
                    </a:lnT>
                    <a:lnB>
                      <a:noFill/>
                    </a:lnB>
                  </a:tcPr>
                </a:tc>
              </a:tr>
              <a:tr h="858520">
                <a:tc>
                  <a:txBody>
                    <a:bodyPr/>
                    <a:lstStyle/>
                    <a:p>
                      <a:pPr algn="r" fontAlgn="b"/>
                      <a:r>
                        <a:rPr lang="en-US" sz="2800" b="0" i="0" u="none" strike="noStrike" dirty="0" smtClean="0">
                          <a:solidFill>
                            <a:srgbClr val="000000"/>
                          </a:solidFill>
                          <a:effectLst/>
                          <a:latin typeface="Calibri"/>
                        </a:rPr>
                        <a:t>Median (25</a:t>
                      </a:r>
                      <a:r>
                        <a:rPr lang="en-US" sz="2800" b="0" i="0" u="none" strike="noStrike" baseline="0" dirty="0" smtClean="0">
                          <a:solidFill>
                            <a:srgbClr val="000000"/>
                          </a:solidFill>
                          <a:effectLst/>
                          <a:latin typeface="Calibri"/>
                        </a:rPr>
                        <a:t> – 75 PCT)</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29 (21.4 – 42.6)</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r>
              <a:tr h="258153">
                <a:tc>
                  <a:txBody>
                    <a:bodyPr/>
                    <a:lstStyle/>
                    <a:p>
                      <a:pPr algn="r"/>
                      <a:endParaRPr lang="en-US" sz="1100" dirty="0"/>
                    </a:p>
                  </a:txBody>
                  <a:tcPr marL="12700" marR="12700" marT="12700" marB="0" anchor="b">
                    <a:lnL>
                      <a:noFill/>
                    </a:lnL>
                    <a:lnR>
                      <a:noFill/>
                    </a:lnR>
                    <a:lnT>
                      <a:noFill/>
                    </a:lnT>
                    <a:lnB>
                      <a:noFill/>
                    </a:lnB>
                  </a:tcPr>
                </a:tc>
                <a:tc>
                  <a:txBody>
                    <a:bodyPr/>
                    <a:lstStyle/>
                    <a:p>
                      <a:pPr algn="ctr"/>
                      <a:endParaRPr lang="en-US" sz="1100" dirty="0"/>
                    </a:p>
                  </a:txBody>
                  <a:tcPr marL="12700" marR="12700" marT="12700" marB="0" anchor="b">
                    <a:lnL>
                      <a:noFill/>
                    </a:lnL>
                    <a:lnR>
                      <a:noFill/>
                    </a:lnR>
                    <a:lnT>
                      <a:noFill/>
                    </a:lnT>
                    <a:lnB>
                      <a:noFill/>
                    </a:lnB>
                  </a:tcPr>
                </a:tc>
              </a:tr>
              <a:tr h="439420">
                <a:tc>
                  <a:txBody>
                    <a:bodyPr/>
                    <a:lstStyle/>
                    <a:p>
                      <a:pPr algn="r"/>
                      <a:r>
                        <a:rPr lang="en-US" sz="2800" dirty="0" smtClean="0"/>
                        <a:t>10</a:t>
                      </a:r>
                      <a:r>
                        <a:rPr lang="en-US" sz="2800" baseline="30000" dirty="0" smtClean="0"/>
                        <a:t>th</a:t>
                      </a:r>
                      <a:r>
                        <a:rPr lang="en-US" sz="2800" dirty="0" smtClean="0"/>
                        <a:t> percentile</a:t>
                      </a:r>
                      <a:endParaRPr lang="en-US" sz="2800" dirty="0"/>
                    </a:p>
                  </a:txBody>
                  <a:tcPr marL="12700" marR="12700" marT="12700" marB="0" anchor="b">
                    <a:lnL>
                      <a:noFill/>
                    </a:lnL>
                    <a:lnR>
                      <a:noFill/>
                    </a:lnR>
                    <a:lnT>
                      <a:noFill/>
                    </a:lnT>
                    <a:lnB>
                      <a:noFill/>
                    </a:lnB>
                  </a:tcPr>
                </a:tc>
                <a:tc>
                  <a:txBody>
                    <a:bodyPr/>
                    <a:lstStyle/>
                    <a:p>
                      <a:pPr algn="ctr"/>
                      <a:r>
                        <a:rPr lang="en-US" sz="2800" dirty="0" smtClean="0"/>
                        <a:t>16</a:t>
                      </a:r>
                      <a:endParaRPr lang="en-US" sz="2800" dirty="0"/>
                    </a:p>
                  </a:txBody>
                  <a:tcPr marL="12700" marR="12700" marT="12700" marB="0" anchor="b">
                    <a:lnL>
                      <a:noFill/>
                    </a:lnL>
                    <a:lnR>
                      <a:noFill/>
                    </a:lnR>
                    <a:lnT>
                      <a:noFill/>
                    </a:lnT>
                    <a:lnB>
                      <a:noFill/>
                    </a:lnB>
                  </a:tcPr>
                </a:tc>
              </a:tr>
            </a:tbl>
          </a:graphicData>
        </a:graphic>
      </p:graphicFrame>
      <p:sp>
        <p:nvSpPr>
          <p:cNvPr id="3" name="Title 2"/>
          <p:cNvSpPr>
            <a:spLocks noGrp="1"/>
          </p:cNvSpPr>
          <p:nvPr>
            <p:ph type="title"/>
          </p:nvPr>
        </p:nvSpPr>
        <p:spPr>
          <a:xfrm>
            <a:off x="2481124" y="33347"/>
            <a:ext cx="5021508" cy="968691"/>
          </a:xfrm>
        </p:spPr>
        <p:txBody>
          <a:bodyPr>
            <a:normAutofit/>
          </a:bodyPr>
          <a:lstStyle/>
          <a:p>
            <a:r>
              <a:rPr lang="en-US" sz="2800" dirty="0" smtClean="0"/>
              <a:t>Derivation cohort:</a:t>
            </a:r>
            <a:br>
              <a:rPr lang="en-US" sz="2800" dirty="0" smtClean="0"/>
            </a:br>
            <a:r>
              <a:rPr lang="en-US" sz="2800" dirty="0" smtClean="0"/>
              <a:t>Age distribution</a:t>
            </a:r>
            <a:endParaRPr lang="en-US" sz="2800" dirty="0"/>
          </a:p>
        </p:txBody>
      </p:sp>
    </p:spTree>
    <p:extLst>
      <p:ext uri="{BB962C8B-B14F-4D97-AF65-F5344CB8AC3E}">
        <p14:creationId xmlns:p14="http://schemas.microsoft.com/office/powerpoint/2010/main" val="555034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7305136"/>
              </p:ext>
            </p:extLst>
          </p:nvPr>
        </p:nvGraphicFramePr>
        <p:xfrm>
          <a:off x="597158" y="1191992"/>
          <a:ext cx="7681094" cy="3270885"/>
        </p:xfrm>
        <a:graphic>
          <a:graphicData uri="http://schemas.openxmlformats.org/drawingml/2006/table">
            <a:tbl>
              <a:tblPr/>
              <a:tblGrid>
                <a:gridCol w="868428"/>
                <a:gridCol w="239566"/>
                <a:gridCol w="1632045"/>
                <a:gridCol w="988211"/>
                <a:gridCol w="988211"/>
                <a:gridCol w="988211"/>
                <a:gridCol w="988211"/>
                <a:gridCol w="988211"/>
              </a:tblGrid>
              <a:tr h="192405">
                <a:tc>
                  <a:txBody>
                    <a:bodyPr/>
                    <a:lstStyle/>
                    <a:p>
                      <a:pPr algn="l" fontAlgn="b"/>
                      <a:r>
                        <a:rPr lang="en-US" sz="1200" b="0" i="0" u="none" strike="noStrike">
                          <a:solidFill>
                            <a:srgbClr val="000000"/>
                          </a:solidFill>
                          <a:effectLst/>
                          <a:latin typeface="Calibri"/>
                        </a:rPr>
                        <a:t>patient</a:t>
                      </a: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a:t>
                      </a:r>
                    </a:p>
                  </a:txBody>
                  <a:tcPr marL="12700" marR="12700" marT="9525" marB="0" anchor="b">
                    <a:lnL>
                      <a:noFill/>
                    </a:lnL>
                    <a:lnR>
                      <a:noFill/>
                    </a:lnR>
                    <a:lnT>
                      <a:noFill/>
                    </a:lnT>
                    <a:lnB>
                      <a:noFill/>
                    </a:lnB>
                  </a:tcPr>
                </a:tc>
              </a:tr>
              <a:tr h="192405">
                <a:tc>
                  <a:txBody>
                    <a:bodyPr/>
                    <a:lstStyle/>
                    <a:p>
                      <a:pPr algn="l" fontAlgn="b"/>
                      <a:r>
                        <a:rPr lang="en-US" sz="1200" b="0" i="0" u="none" strike="noStrike">
                          <a:solidFill>
                            <a:srgbClr val="000000"/>
                          </a:solidFill>
                          <a:effectLst/>
                          <a:latin typeface="Calibri"/>
                        </a:rPr>
                        <a:t>dose/kg</a:t>
                      </a: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55</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59</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56</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53.1</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50.9</a:t>
                      </a:r>
                    </a:p>
                  </a:txBody>
                  <a:tcPr marL="12700" marR="12700" marT="9525" marB="0" anchor="b">
                    <a:lnL>
                      <a:noFill/>
                    </a:lnL>
                    <a:lnR>
                      <a:noFill/>
                    </a:lnR>
                    <a:lnT>
                      <a:noFill/>
                    </a:lnT>
                    <a:lnB>
                      <a:noFill/>
                    </a:lnB>
                  </a:tcPr>
                </a:tc>
              </a:tr>
              <a:tr h="192405">
                <a:tc>
                  <a:txBody>
                    <a:bodyPr/>
                    <a:lstStyle/>
                    <a:p>
                      <a:pPr algn="l" fontAlgn="b"/>
                      <a:r>
                        <a:rPr lang="en-US" sz="1200" b="0" i="0" u="none" strike="noStrike">
                          <a:solidFill>
                            <a:srgbClr val="000000"/>
                          </a:solidFill>
                          <a:effectLst/>
                          <a:latin typeface="Calibri"/>
                        </a:rPr>
                        <a:t>dose</a:t>
                      </a: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3405</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4086</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5448</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4767</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4920</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r>
              <a:tr h="192405">
                <a:tc>
                  <a:txBody>
                    <a:bodyPr/>
                    <a:lstStyle/>
                    <a:p>
                      <a:pPr algn="l" fontAlgn="b"/>
                      <a:r>
                        <a:rPr lang="en-US" sz="1200" b="0" i="0" u="none" strike="noStrike">
                          <a:solidFill>
                            <a:srgbClr val="000000"/>
                          </a:solidFill>
                          <a:effectLst/>
                          <a:latin typeface="Calibri"/>
                        </a:rPr>
                        <a:t>one-comp</a:t>
                      </a: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V</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2985.97</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2629</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4217.305</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3887.61</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3676.66</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k</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0.001052</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0.001309</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0.001089</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0.001238</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0.000796</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HL (min)</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659</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529</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636</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559</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871</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HL (h)</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10.98</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8.82</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10.60</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9.32</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14.52</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C(0) </a:t>
                      </a:r>
                      <a:r>
                        <a:rPr lang="en-US" sz="1200" b="0" i="0" u="none" strike="noStrike" dirty="0" err="1">
                          <a:solidFill>
                            <a:srgbClr val="000000"/>
                          </a:solidFill>
                          <a:effectLst/>
                          <a:latin typeface="Calibri"/>
                        </a:rPr>
                        <a:t>approx</a:t>
                      </a:r>
                      <a:r>
                        <a:rPr lang="en-US" sz="1200" b="0" i="0" u="none" strike="noStrike" dirty="0">
                          <a:solidFill>
                            <a:srgbClr val="000000"/>
                          </a:solidFill>
                          <a:effectLst/>
                          <a:latin typeface="Calibri"/>
                        </a:rPr>
                        <a:t> </a:t>
                      </a:r>
                      <a:r>
                        <a:rPr lang="en-US" sz="1200" b="0" i="0" u="none" strike="noStrike" dirty="0" smtClean="0">
                          <a:solidFill>
                            <a:srgbClr val="000000"/>
                          </a:solidFill>
                          <a:effectLst/>
                          <a:latin typeface="Calibri"/>
                        </a:rPr>
                        <a:t>D/V</a:t>
                      </a:r>
                      <a:endParaRPr lang="en-US" sz="1200" b="0" i="0" u="none" strike="noStrike" dirty="0">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1.14</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1.55</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1.29</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1.23</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1.34</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r>
              <a:tr h="192405">
                <a:tc>
                  <a:txBody>
                    <a:bodyPr/>
                    <a:lstStyle/>
                    <a:p>
                      <a:pPr algn="l" fontAlgn="b"/>
                      <a:r>
                        <a:rPr lang="en-US" sz="1200" b="0" i="0" u="none" strike="noStrike">
                          <a:solidFill>
                            <a:srgbClr val="000000"/>
                          </a:solidFill>
                          <a:effectLst/>
                          <a:latin typeface="Calibri"/>
                        </a:rPr>
                        <a:t>two-comp</a:t>
                      </a: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A</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0.486937</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1.274402</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0.476461</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0.934315</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0.987822</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B</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0.726386</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0.302367</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0.8767</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0.303577</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0.379788</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alpha</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0.004996</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0.001823</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0.004597</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0.001656</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0.001333</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beta</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0.000532</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0.000315</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0.000645</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0.000528</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0.000207</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alphaHL</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138</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380</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150</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418</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519</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betaHL</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1302</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2197</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1074</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1312</a:t>
                      </a:r>
                    </a:p>
                  </a:txBody>
                  <a:tcPr marL="12700" marR="12700"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3342</a:t>
                      </a:r>
                    </a:p>
                  </a:txBody>
                  <a:tcPr marL="12700" marR="12700" marT="9525" marB="0" anchor="b">
                    <a:lnL>
                      <a:noFill/>
                    </a:lnL>
                    <a:lnR>
                      <a:noFill/>
                    </a:lnR>
                    <a:lnT>
                      <a:noFill/>
                    </a:lnT>
                    <a:lnB>
                      <a:noFill/>
                    </a:lnB>
                  </a:tcPr>
                </a:tc>
              </a:tr>
              <a:tr h="192405">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Hlbeta (h)</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21.70</a:t>
                      </a:r>
                    </a:p>
                  </a:txBody>
                  <a:tcPr marL="12700" marR="12700" marT="9525"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36.62</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17.90</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21.87</a:t>
                      </a:r>
                    </a:p>
                  </a:txBody>
                  <a:tcPr marL="12700" marR="12700" marT="9525"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55.70</a:t>
                      </a:r>
                    </a:p>
                  </a:txBody>
                  <a:tcPr marL="12700" marR="12700" marT="9525" marB="0" anchor="b">
                    <a:lnL>
                      <a:noFill/>
                    </a:lnL>
                    <a:lnR>
                      <a:noFill/>
                    </a:lnR>
                    <a:lnT>
                      <a:noFill/>
                    </a:lnT>
                    <a:lnB>
                      <a:noFill/>
                    </a:lnB>
                  </a:tcPr>
                </a:tc>
              </a:tr>
            </a:tbl>
          </a:graphicData>
        </a:graphic>
      </p:graphicFrame>
      <p:sp>
        <p:nvSpPr>
          <p:cNvPr id="3" name="Title 2"/>
          <p:cNvSpPr>
            <a:spLocks noGrp="1"/>
          </p:cNvSpPr>
          <p:nvPr>
            <p:ph type="title"/>
          </p:nvPr>
        </p:nvSpPr>
        <p:spPr/>
        <p:txBody>
          <a:bodyPr/>
          <a:lstStyle/>
          <a:p>
            <a:r>
              <a:rPr lang="en-US" dirty="0" smtClean="0"/>
              <a:t>Classical PK estimation</a:t>
            </a:r>
            <a:endParaRPr lang="en-US" dirty="0"/>
          </a:p>
        </p:txBody>
      </p:sp>
      <p:grpSp>
        <p:nvGrpSpPr>
          <p:cNvPr id="8" name="Group 7"/>
          <p:cNvGrpSpPr/>
          <p:nvPr/>
        </p:nvGrpSpPr>
        <p:grpSpPr>
          <a:xfrm>
            <a:off x="4475975" y="2460177"/>
            <a:ext cx="3648320" cy="2110697"/>
            <a:chOff x="4475975" y="2460176"/>
            <a:chExt cx="3648320" cy="2110697"/>
          </a:xfrm>
        </p:grpSpPr>
        <p:sp>
          <p:nvSpPr>
            <p:cNvPr id="4" name="Oval 3"/>
            <p:cNvSpPr/>
            <p:nvPr/>
          </p:nvSpPr>
          <p:spPr>
            <a:xfrm>
              <a:off x="4475975" y="2460176"/>
              <a:ext cx="674949" cy="39966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449346" y="2460176"/>
              <a:ext cx="674949" cy="39966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445418" y="4171205"/>
              <a:ext cx="674949" cy="39966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440465" y="4157973"/>
              <a:ext cx="674949" cy="39966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7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WAPPS models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3229928"/>
              </p:ext>
            </p:extLst>
          </p:nvPr>
        </p:nvGraphicFramePr>
        <p:xfrm>
          <a:off x="457213" y="1200150"/>
          <a:ext cx="8229599" cy="3360420"/>
        </p:xfrm>
        <a:graphic>
          <a:graphicData uri="http://schemas.openxmlformats.org/drawingml/2006/table">
            <a:tbl>
              <a:tblPr firstRow="1" bandRow="1">
                <a:tableStyleId>{5C22544A-7EE6-4342-B048-85BDC9FD1C3A}</a:tableStyleId>
              </a:tblPr>
              <a:tblGrid>
                <a:gridCol w="1513372"/>
                <a:gridCol w="864862"/>
                <a:gridCol w="1083814"/>
                <a:gridCol w="799176"/>
                <a:gridCol w="1477929"/>
                <a:gridCol w="1466981"/>
                <a:gridCol w="1023465"/>
              </a:tblGrid>
              <a:tr h="617220">
                <a:tc>
                  <a:txBody>
                    <a:bodyPr/>
                    <a:lstStyle/>
                    <a:p>
                      <a:pPr algn="ctr"/>
                      <a:r>
                        <a:rPr lang="en-US" sz="1800" dirty="0" smtClean="0"/>
                        <a:t>Drug</a:t>
                      </a:r>
                      <a:endParaRPr lang="en-US" sz="1800" dirty="0"/>
                    </a:p>
                  </a:txBody>
                  <a:tcPr marT="34290" marB="34290"/>
                </a:tc>
                <a:tc>
                  <a:txBody>
                    <a:bodyPr/>
                    <a:lstStyle/>
                    <a:p>
                      <a:pPr algn="ctr"/>
                      <a:r>
                        <a:rPr lang="en-US" sz="1800" dirty="0" smtClean="0"/>
                        <a:t>Type</a:t>
                      </a:r>
                      <a:endParaRPr lang="en-US" sz="1800" dirty="0"/>
                    </a:p>
                  </a:txBody>
                  <a:tcPr marT="34290" marB="34290"/>
                </a:tc>
                <a:tc>
                  <a:txBody>
                    <a:bodyPr/>
                    <a:lstStyle/>
                    <a:p>
                      <a:pPr algn="ctr"/>
                      <a:r>
                        <a:rPr lang="en-US" sz="1800" dirty="0" smtClean="0"/>
                        <a:t>Class</a:t>
                      </a:r>
                      <a:endParaRPr lang="en-US" sz="1800" dirty="0"/>
                    </a:p>
                  </a:txBody>
                  <a:tcPr marT="34290" marB="34290"/>
                </a:tc>
                <a:tc>
                  <a:txBody>
                    <a:bodyPr/>
                    <a:lstStyle/>
                    <a:p>
                      <a:pPr algn="ctr"/>
                      <a:r>
                        <a:rPr lang="en-US" sz="1800" dirty="0" smtClean="0"/>
                        <a:t>Gen</a:t>
                      </a:r>
                      <a:r>
                        <a:rPr lang="en-US" sz="1800" baseline="0" dirty="0" smtClean="0"/>
                        <a:t> ctrl</a:t>
                      </a:r>
                      <a:endParaRPr lang="en-US" sz="1800" dirty="0"/>
                    </a:p>
                  </a:txBody>
                  <a:tcPr marT="34290" marB="34290"/>
                </a:tc>
                <a:tc>
                  <a:txBody>
                    <a:bodyPr/>
                    <a:lstStyle/>
                    <a:p>
                      <a:pPr algn="ctr"/>
                      <a:r>
                        <a:rPr lang="en-US" sz="1800" dirty="0" err="1" smtClean="0"/>
                        <a:t>Pref</a:t>
                      </a:r>
                      <a:r>
                        <a:rPr lang="en-US" sz="1800" dirty="0" smtClean="0"/>
                        <a:t>  Mod</a:t>
                      </a:r>
                    </a:p>
                    <a:p>
                      <a:pPr algn="ctr"/>
                      <a:r>
                        <a:rPr lang="en-US" sz="1800" dirty="0" smtClean="0"/>
                        <a:t>(Comp)</a:t>
                      </a:r>
                      <a:endParaRPr lang="en-US" sz="1800" dirty="0"/>
                    </a:p>
                  </a:txBody>
                  <a:tcPr marT="34290" marB="34290"/>
                </a:tc>
                <a:tc>
                  <a:txBody>
                    <a:bodyPr/>
                    <a:lstStyle/>
                    <a:p>
                      <a:pPr algn="ctr"/>
                      <a:r>
                        <a:rPr lang="en-US" sz="1800" dirty="0" smtClean="0"/>
                        <a:t>Alt</a:t>
                      </a:r>
                      <a:r>
                        <a:rPr lang="en-US" sz="1800" baseline="0" dirty="0" smtClean="0"/>
                        <a:t> model</a:t>
                      </a:r>
                    </a:p>
                    <a:p>
                      <a:pPr algn="ctr"/>
                      <a:r>
                        <a:rPr lang="en-US" sz="1800" baseline="0" dirty="0" smtClean="0"/>
                        <a:t>(Comp)</a:t>
                      </a:r>
                      <a:endParaRPr lang="en-US" sz="1800" dirty="0"/>
                    </a:p>
                  </a:txBody>
                  <a:tcPr marT="34290" marB="34290"/>
                </a:tc>
                <a:tc>
                  <a:txBody>
                    <a:bodyPr/>
                    <a:lstStyle/>
                    <a:p>
                      <a:pPr algn="ctr"/>
                      <a:r>
                        <a:rPr lang="en-US" sz="1800" dirty="0" smtClean="0"/>
                        <a:t>Active</a:t>
                      </a:r>
                      <a:endParaRPr lang="en-US" sz="1800" dirty="0"/>
                    </a:p>
                  </a:txBody>
                  <a:tcPr marT="34290" marB="34290"/>
                </a:tc>
              </a:tr>
              <a:tr h="342900">
                <a:tc>
                  <a:txBody>
                    <a:bodyPr/>
                    <a:lstStyle/>
                    <a:p>
                      <a:pPr algn="ctr"/>
                      <a:r>
                        <a:rPr lang="en-US" sz="1800" dirty="0" err="1" smtClean="0"/>
                        <a:t>Advate</a:t>
                      </a:r>
                      <a:endParaRPr lang="en-US" sz="1800" dirty="0"/>
                    </a:p>
                  </a:txBody>
                  <a:tcPr marT="34290" marB="34290"/>
                </a:tc>
                <a:tc>
                  <a:txBody>
                    <a:bodyPr/>
                    <a:lstStyle/>
                    <a:p>
                      <a:pPr algn="ctr"/>
                      <a:r>
                        <a:rPr lang="en-US" sz="1800" dirty="0" smtClean="0"/>
                        <a:t>F8</a:t>
                      </a:r>
                      <a:endParaRPr lang="en-US" sz="1800" dirty="0"/>
                    </a:p>
                  </a:txBody>
                  <a:tcPr marT="34290" marB="34290"/>
                </a:tc>
                <a:tc>
                  <a:txBody>
                    <a:bodyPr/>
                    <a:lstStyle/>
                    <a:p>
                      <a:pPr algn="ctr"/>
                      <a:r>
                        <a:rPr lang="en-US" sz="1800" dirty="0" smtClean="0"/>
                        <a:t>R-wild</a:t>
                      </a:r>
                      <a:endParaRPr lang="en-US" sz="1800" dirty="0"/>
                    </a:p>
                  </a:txBody>
                  <a:tcPr marT="34290" marB="34290"/>
                </a:tc>
                <a:tc>
                  <a:txBody>
                    <a:bodyPr/>
                    <a:lstStyle/>
                    <a:p>
                      <a:pPr algn="ctr"/>
                      <a:r>
                        <a:rPr lang="en-US" sz="1800" dirty="0" smtClean="0"/>
                        <a:t>N</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1</a:t>
                      </a:r>
                      <a:endParaRPr lang="en-US" sz="1800" dirty="0"/>
                    </a:p>
                  </a:txBody>
                  <a:tcPr marT="34290" marB="34290"/>
                </a:tc>
                <a:tc>
                  <a:txBody>
                    <a:bodyPr/>
                    <a:lstStyle/>
                    <a:p>
                      <a:pPr algn="ctr"/>
                      <a:r>
                        <a:rPr lang="en-US" sz="1800" dirty="0" smtClean="0"/>
                        <a:t>Y</a:t>
                      </a:r>
                      <a:endParaRPr lang="en-US" sz="1800" dirty="0"/>
                    </a:p>
                  </a:txBody>
                  <a:tcPr marT="34290" marB="34290"/>
                </a:tc>
              </a:tr>
              <a:tr h="342900">
                <a:tc>
                  <a:txBody>
                    <a:bodyPr/>
                    <a:lstStyle/>
                    <a:p>
                      <a:pPr algn="ctr"/>
                      <a:r>
                        <a:rPr lang="en-US" sz="1800" dirty="0" err="1" smtClean="0"/>
                        <a:t>Alprolix</a:t>
                      </a:r>
                      <a:endParaRPr lang="en-US" sz="1800" dirty="0"/>
                    </a:p>
                  </a:txBody>
                  <a:tcPr marT="34290" marB="34290"/>
                </a:tc>
                <a:tc>
                  <a:txBody>
                    <a:bodyPr/>
                    <a:lstStyle/>
                    <a:p>
                      <a:pPr algn="ctr"/>
                      <a:r>
                        <a:rPr lang="en-US" sz="1800" dirty="0" smtClean="0"/>
                        <a:t>F9</a:t>
                      </a:r>
                      <a:endParaRPr lang="en-US" sz="1800" dirty="0"/>
                    </a:p>
                  </a:txBody>
                  <a:tcPr marT="34290" marB="34290"/>
                </a:tc>
                <a:tc>
                  <a:txBody>
                    <a:bodyPr/>
                    <a:lstStyle/>
                    <a:p>
                      <a:pPr algn="ctr"/>
                      <a:r>
                        <a:rPr lang="en-US" sz="1800" dirty="0" smtClean="0"/>
                        <a:t>R-long</a:t>
                      </a:r>
                      <a:endParaRPr lang="en-US" sz="1800" dirty="0"/>
                    </a:p>
                  </a:txBody>
                  <a:tcPr marT="34290" marB="34290"/>
                </a:tc>
                <a:tc>
                  <a:txBody>
                    <a:bodyPr/>
                    <a:lstStyle/>
                    <a:p>
                      <a:pPr algn="ctr"/>
                      <a:r>
                        <a:rPr lang="en-US" sz="1800" dirty="0" smtClean="0"/>
                        <a:t>N</a:t>
                      </a:r>
                      <a:endParaRPr lang="en-US" sz="1800" dirty="0"/>
                    </a:p>
                  </a:txBody>
                  <a:tcPr marT="34290" marB="34290"/>
                </a:tc>
                <a:tc>
                  <a:txBody>
                    <a:bodyPr/>
                    <a:lstStyle/>
                    <a:p>
                      <a:pPr algn="ctr"/>
                      <a:r>
                        <a:rPr lang="en-US" sz="1800" dirty="0" smtClean="0"/>
                        <a:t>3</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Y</a:t>
                      </a:r>
                      <a:endParaRPr lang="en-US" sz="1800" dirty="0"/>
                    </a:p>
                  </a:txBody>
                  <a:tcPr marT="34290" marB="34290"/>
                </a:tc>
              </a:tr>
              <a:tr h="342900">
                <a:tc>
                  <a:txBody>
                    <a:bodyPr/>
                    <a:lstStyle/>
                    <a:p>
                      <a:pPr algn="ctr"/>
                      <a:r>
                        <a:rPr lang="en-US" sz="1800" dirty="0" err="1" smtClean="0"/>
                        <a:t>BenefIX</a:t>
                      </a:r>
                      <a:endParaRPr lang="en-US" sz="1800" dirty="0"/>
                    </a:p>
                  </a:txBody>
                  <a:tcPr marT="34290" marB="34290"/>
                </a:tc>
                <a:tc>
                  <a:txBody>
                    <a:bodyPr/>
                    <a:lstStyle/>
                    <a:p>
                      <a:pPr algn="ctr"/>
                      <a:r>
                        <a:rPr lang="en-US" sz="1800" dirty="0" smtClean="0"/>
                        <a:t>F9</a:t>
                      </a:r>
                      <a:endParaRPr lang="en-US" sz="1800" dirty="0"/>
                    </a:p>
                  </a:txBody>
                  <a:tcPr marT="34290" marB="34290"/>
                </a:tc>
                <a:tc>
                  <a:txBody>
                    <a:bodyPr/>
                    <a:lstStyle/>
                    <a:p>
                      <a:pPr algn="ctr"/>
                      <a:r>
                        <a:rPr lang="en-US" sz="1800" dirty="0" smtClean="0"/>
                        <a:t>R-wild</a:t>
                      </a:r>
                      <a:endParaRPr lang="en-US" sz="1800" dirty="0"/>
                    </a:p>
                  </a:txBody>
                  <a:tcPr marT="34290" marB="34290"/>
                </a:tc>
                <a:tc>
                  <a:txBody>
                    <a:bodyPr/>
                    <a:lstStyle/>
                    <a:p>
                      <a:pPr algn="ctr"/>
                      <a:r>
                        <a:rPr lang="en-US" sz="1800" dirty="0" smtClean="0"/>
                        <a:t>N</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a:t>
                      </a:r>
                      <a:endParaRPr lang="en-US" sz="1800" dirty="0"/>
                    </a:p>
                  </a:txBody>
                  <a:tcPr marT="34290" marB="34290"/>
                </a:tc>
                <a:tc>
                  <a:txBody>
                    <a:bodyPr/>
                    <a:lstStyle/>
                    <a:p>
                      <a:pPr algn="ctr"/>
                      <a:r>
                        <a:rPr lang="en-US" sz="1800" dirty="0" smtClean="0"/>
                        <a:t>Y</a:t>
                      </a:r>
                      <a:endParaRPr lang="en-US" sz="1800" dirty="0"/>
                    </a:p>
                  </a:txBody>
                  <a:tcPr marT="34290" marB="34290"/>
                </a:tc>
              </a:tr>
              <a:tr h="342900">
                <a:tc>
                  <a:txBody>
                    <a:bodyPr/>
                    <a:lstStyle/>
                    <a:p>
                      <a:pPr algn="ctr"/>
                      <a:r>
                        <a:rPr lang="en-US" sz="1800" dirty="0" err="1" smtClean="0"/>
                        <a:t>Eloctate</a:t>
                      </a:r>
                      <a:endParaRPr lang="en-US" sz="1800" dirty="0"/>
                    </a:p>
                  </a:txBody>
                  <a:tcPr marT="34290" marB="34290"/>
                </a:tc>
                <a:tc>
                  <a:txBody>
                    <a:bodyPr/>
                    <a:lstStyle/>
                    <a:p>
                      <a:pPr algn="ctr"/>
                      <a:r>
                        <a:rPr lang="en-US" sz="1800" dirty="0" smtClean="0"/>
                        <a:t>F8</a:t>
                      </a:r>
                      <a:endParaRPr lang="en-US" sz="1800" dirty="0"/>
                    </a:p>
                  </a:txBody>
                  <a:tcPr marT="34290" marB="34290"/>
                </a:tc>
                <a:tc>
                  <a:txBody>
                    <a:bodyPr/>
                    <a:lstStyle/>
                    <a:p>
                      <a:pPr algn="ctr"/>
                      <a:r>
                        <a:rPr lang="en-US" sz="1800" dirty="0" smtClean="0"/>
                        <a:t>R-long</a:t>
                      </a:r>
                      <a:endParaRPr lang="en-US" sz="1800" dirty="0"/>
                    </a:p>
                  </a:txBody>
                  <a:tcPr marT="34290" marB="34290"/>
                </a:tc>
                <a:tc>
                  <a:txBody>
                    <a:bodyPr/>
                    <a:lstStyle/>
                    <a:p>
                      <a:pPr algn="ctr"/>
                      <a:r>
                        <a:rPr lang="en-US" sz="1800" dirty="0" smtClean="0"/>
                        <a:t>N</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Y</a:t>
                      </a:r>
                      <a:endParaRPr lang="en-US" sz="1800" dirty="0"/>
                    </a:p>
                  </a:txBody>
                  <a:tcPr marT="34290" marB="34290"/>
                </a:tc>
              </a:tr>
              <a:tr h="342900">
                <a:tc>
                  <a:txBody>
                    <a:bodyPr/>
                    <a:lstStyle/>
                    <a:p>
                      <a:pPr algn="ctr"/>
                      <a:r>
                        <a:rPr lang="en-US" sz="1800" dirty="0" err="1" smtClean="0"/>
                        <a:t>Humate</a:t>
                      </a:r>
                      <a:r>
                        <a:rPr lang="en-US" sz="1800" dirty="0" smtClean="0"/>
                        <a:t> P</a:t>
                      </a:r>
                      <a:endParaRPr lang="en-US" sz="1800" dirty="0"/>
                    </a:p>
                  </a:txBody>
                  <a:tcPr marT="34290" marB="34290"/>
                </a:tc>
                <a:tc>
                  <a:txBody>
                    <a:bodyPr/>
                    <a:lstStyle/>
                    <a:p>
                      <a:pPr algn="ctr"/>
                      <a:r>
                        <a:rPr lang="en-US" sz="1800" dirty="0" smtClean="0"/>
                        <a:t>F8</a:t>
                      </a:r>
                      <a:endParaRPr lang="en-US" sz="1800" dirty="0"/>
                    </a:p>
                  </a:txBody>
                  <a:tcPr marT="34290" marB="34290"/>
                </a:tc>
                <a:tc>
                  <a:txBody>
                    <a:bodyPr/>
                    <a:lstStyle/>
                    <a:p>
                      <a:pPr algn="ctr"/>
                      <a:r>
                        <a:rPr lang="en-US" sz="1800" dirty="0" smtClean="0"/>
                        <a:t>PD</a:t>
                      </a:r>
                      <a:endParaRPr lang="en-US" sz="1800" dirty="0"/>
                    </a:p>
                  </a:txBody>
                  <a:tcPr marT="34290" marB="34290"/>
                </a:tc>
                <a:tc>
                  <a:txBody>
                    <a:bodyPr/>
                    <a:lstStyle/>
                    <a:p>
                      <a:pPr algn="ctr"/>
                      <a:r>
                        <a:rPr lang="en-US" sz="1800" dirty="0" smtClean="0"/>
                        <a:t>Y</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1</a:t>
                      </a:r>
                      <a:endParaRPr lang="en-US" sz="1800" dirty="0"/>
                    </a:p>
                  </a:txBody>
                  <a:tcPr marT="34290" marB="34290"/>
                </a:tc>
                <a:tc>
                  <a:txBody>
                    <a:bodyPr/>
                    <a:lstStyle/>
                    <a:p>
                      <a:pPr algn="ctr"/>
                      <a:r>
                        <a:rPr lang="en-US" sz="1800" dirty="0" smtClean="0"/>
                        <a:t>Y</a:t>
                      </a:r>
                      <a:endParaRPr lang="en-US" sz="1800" dirty="0"/>
                    </a:p>
                  </a:txBody>
                  <a:tcPr marT="34290" marB="34290"/>
                </a:tc>
              </a:tr>
              <a:tr h="342900">
                <a:tc>
                  <a:txBody>
                    <a:bodyPr/>
                    <a:lstStyle/>
                    <a:p>
                      <a:pPr algn="ctr"/>
                      <a:r>
                        <a:rPr lang="en-US" sz="1800" dirty="0" err="1" smtClean="0"/>
                        <a:t>Kogenate</a:t>
                      </a:r>
                      <a:endParaRPr lang="en-US" sz="1800" dirty="0"/>
                    </a:p>
                  </a:txBody>
                  <a:tcPr marT="34290" marB="34290"/>
                </a:tc>
                <a:tc>
                  <a:txBody>
                    <a:bodyPr/>
                    <a:lstStyle/>
                    <a:p>
                      <a:pPr algn="ctr"/>
                      <a:r>
                        <a:rPr lang="en-US" sz="1800" dirty="0" smtClean="0"/>
                        <a:t>F8</a:t>
                      </a:r>
                      <a:endParaRPr lang="en-US" sz="1800" dirty="0"/>
                    </a:p>
                  </a:txBody>
                  <a:tcPr marT="34290" marB="34290"/>
                </a:tc>
                <a:tc>
                  <a:txBody>
                    <a:bodyPr/>
                    <a:lstStyle/>
                    <a:p>
                      <a:pPr algn="ctr"/>
                      <a:r>
                        <a:rPr lang="en-US" sz="1800" dirty="0" smtClean="0"/>
                        <a:t>R-wild</a:t>
                      </a:r>
                      <a:endParaRPr lang="en-US" sz="1800" dirty="0"/>
                    </a:p>
                  </a:txBody>
                  <a:tcPr marT="34290" marB="34290"/>
                </a:tc>
                <a:tc>
                  <a:txBody>
                    <a:bodyPr/>
                    <a:lstStyle/>
                    <a:p>
                      <a:pPr algn="ctr"/>
                      <a:r>
                        <a:rPr lang="en-US" sz="1800" dirty="0" smtClean="0"/>
                        <a:t>N</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1</a:t>
                      </a:r>
                      <a:endParaRPr lang="en-US" sz="1800" dirty="0"/>
                    </a:p>
                  </a:txBody>
                  <a:tcPr marT="34290" marB="34290"/>
                </a:tc>
                <a:tc>
                  <a:txBody>
                    <a:bodyPr/>
                    <a:lstStyle/>
                    <a:p>
                      <a:pPr algn="ctr"/>
                      <a:r>
                        <a:rPr lang="en-US" sz="1800" dirty="0" smtClean="0"/>
                        <a:t>Y</a:t>
                      </a:r>
                      <a:endParaRPr lang="en-US" sz="1800" dirty="0"/>
                    </a:p>
                  </a:txBody>
                  <a:tcPr marT="34290" marB="34290"/>
                </a:tc>
              </a:tr>
              <a:tr h="342900">
                <a:tc>
                  <a:txBody>
                    <a:bodyPr/>
                    <a:lstStyle/>
                    <a:p>
                      <a:pPr algn="ctr"/>
                      <a:r>
                        <a:rPr lang="en-US" sz="1800" dirty="0" err="1" smtClean="0"/>
                        <a:t>Wilate</a:t>
                      </a:r>
                      <a:endParaRPr lang="en-US" sz="1800" dirty="0"/>
                    </a:p>
                  </a:txBody>
                  <a:tcPr marT="34290" marB="34290"/>
                </a:tc>
                <a:tc>
                  <a:txBody>
                    <a:bodyPr/>
                    <a:lstStyle/>
                    <a:p>
                      <a:pPr algn="ctr"/>
                      <a:r>
                        <a:rPr lang="en-US" sz="1800" dirty="0" smtClean="0"/>
                        <a:t>F8</a:t>
                      </a:r>
                      <a:endParaRPr lang="en-US" sz="1800" dirty="0"/>
                    </a:p>
                  </a:txBody>
                  <a:tcPr marT="34290" marB="34290"/>
                </a:tc>
                <a:tc>
                  <a:txBody>
                    <a:bodyPr/>
                    <a:lstStyle/>
                    <a:p>
                      <a:pPr algn="ctr"/>
                      <a:r>
                        <a:rPr lang="en-US" sz="1800" dirty="0" smtClean="0"/>
                        <a:t>PD</a:t>
                      </a:r>
                      <a:endParaRPr lang="en-US" sz="1800" dirty="0"/>
                    </a:p>
                  </a:txBody>
                  <a:tcPr marT="34290" marB="34290"/>
                </a:tc>
                <a:tc>
                  <a:txBody>
                    <a:bodyPr/>
                    <a:lstStyle/>
                    <a:p>
                      <a:pPr algn="ctr"/>
                      <a:r>
                        <a:rPr lang="en-US" sz="1800" dirty="0" smtClean="0"/>
                        <a:t>Y</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1</a:t>
                      </a:r>
                      <a:endParaRPr lang="en-US" sz="1800" dirty="0"/>
                    </a:p>
                  </a:txBody>
                  <a:tcPr marT="34290" marB="34290"/>
                </a:tc>
                <a:tc>
                  <a:txBody>
                    <a:bodyPr/>
                    <a:lstStyle/>
                    <a:p>
                      <a:pPr algn="ctr"/>
                      <a:r>
                        <a:rPr lang="en-US" sz="1800" dirty="0" smtClean="0"/>
                        <a:t>Y</a:t>
                      </a:r>
                      <a:endParaRPr lang="en-US" sz="1800" dirty="0"/>
                    </a:p>
                  </a:txBody>
                  <a:tcPr marT="34290" marB="34290"/>
                </a:tc>
              </a:tr>
              <a:tr h="342900">
                <a:tc>
                  <a:txBody>
                    <a:bodyPr/>
                    <a:lstStyle/>
                    <a:p>
                      <a:pPr algn="ctr"/>
                      <a:r>
                        <a:rPr lang="en-US" sz="1800" dirty="0" err="1" smtClean="0"/>
                        <a:t>Xyntha</a:t>
                      </a:r>
                      <a:endParaRPr lang="en-US" sz="1800" dirty="0"/>
                    </a:p>
                  </a:txBody>
                  <a:tcPr marT="34290" marB="34290"/>
                </a:tc>
                <a:tc>
                  <a:txBody>
                    <a:bodyPr/>
                    <a:lstStyle/>
                    <a:p>
                      <a:pPr algn="ctr"/>
                      <a:r>
                        <a:rPr lang="en-US" sz="1800" dirty="0" smtClean="0"/>
                        <a:t>F8</a:t>
                      </a:r>
                      <a:endParaRPr lang="en-US" sz="1800" dirty="0"/>
                    </a:p>
                  </a:txBody>
                  <a:tcPr marT="34290" marB="34290"/>
                </a:tc>
                <a:tc>
                  <a:txBody>
                    <a:bodyPr/>
                    <a:lstStyle/>
                    <a:p>
                      <a:pPr algn="ctr"/>
                      <a:r>
                        <a:rPr lang="en-US" sz="1800" dirty="0" smtClean="0"/>
                        <a:t>R-BDD</a:t>
                      </a:r>
                      <a:endParaRPr lang="en-US" sz="1800" dirty="0"/>
                    </a:p>
                  </a:txBody>
                  <a:tcPr marT="34290" marB="34290"/>
                </a:tc>
                <a:tc>
                  <a:txBody>
                    <a:bodyPr/>
                    <a:lstStyle/>
                    <a:p>
                      <a:pPr algn="ctr"/>
                      <a:r>
                        <a:rPr lang="en-US" sz="1800" dirty="0" smtClean="0"/>
                        <a:t>N</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a:t>
                      </a:r>
                      <a:endParaRPr lang="en-US" sz="1800" dirty="0"/>
                    </a:p>
                  </a:txBody>
                  <a:tcPr marT="34290" marB="34290"/>
                </a:tc>
                <a:tc>
                  <a:txBody>
                    <a:bodyPr/>
                    <a:lstStyle/>
                    <a:p>
                      <a:pPr algn="ctr"/>
                      <a:r>
                        <a:rPr lang="en-US" sz="1800" dirty="0" smtClean="0"/>
                        <a:t>Y</a:t>
                      </a:r>
                      <a:endParaRPr lang="en-US" sz="1800" dirty="0"/>
                    </a:p>
                  </a:txBody>
                  <a:tcPr marT="34290" marB="34290"/>
                </a:tc>
              </a:tr>
            </a:tbl>
          </a:graphicData>
        </a:graphic>
      </p:graphicFrame>
    </p:spTree>
    <p:extLst>
      <p:ext uri="{BB962C8B-B14F-4D97-AF65-F5344CB8AC3E}">
        <p14:creationId xmlns:p14="http://schemas.microsoft.com/office/powerpoint/2010/main" val="3760771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PPK MODELS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3162155"/>
              </p:ext>
            </p:extLst>
          </p:nvPr>
        </p:nvGraphicFramePr>
        <p:xfrm>
          <a:off x="457213" y="1328615"/>
          <a:ext cx="8229599" cy="3416105"/>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65760">
                <a:tc>
                  <a:txBody>
                    <a:bodyPr/>
                    <a:lstStyle/>
                    <a:p>
                      <a:r>
                        <a:rPr lang="en-US" sz="1800" dirty="0" smtClean="0"/>
                        <a:t>Drug</a:t>
                      </a:r>
                      <a:endParaRPr lang="en-US" sz="1800" dirty="0"/>
                    </a:p>
                  </a:txBody>
                  <a:tcPr/>
                </a:tc>
                <a:tc>
                  <a:txBody>
                    <a:bodyPr/>
                    <a:lstStyle/>
                    <a:p>
                      <a:pPr algn="ctr"/>
                      <a:r>
                        <a:rPr lang="en-US" sz="1800" dirty="0" err="1" smtClean="0"/>
                        <a:t>Cl</a:t>
                      </a:r>
                      <a:endParaRPr lang="en-US" sz="1800" dirty="0"/>
                    </a:p>
                  </a:txBody>
                  <a:tcPr/>
                </a:tc>
                <a:tc>
                  <a:txBody>
                    <a:bodyPr/>
                    <a:lstStyle/>
                    <a:p>
                      <a:pPr algn="ctr"/>
                      <a:r>
                        <a:rPr lang="en-US" sz="1800" dirty="0" smtClean="0"/>
                        <a:t>V1</a:t>
                      </a:r>
                      <a:endParaRPr lang="en-US" sz="1800" dirty="0"/>
                    </a:p>
                  </a:txBody>
                  <a:tcPr/>
                </a:tc>
                <a:tc>
                  <a:txBody>
                    <a:bodyPr/>
                    <a:lstStyle/>
                    <a:p>
                      <a:pPr algn="ctr"/>
                      <a:r>
                        <a:rPr lang="en-US" sz="1800" dirty="0" smtClean="0"/>
                        <a:t>V2</a:t>
                      </a:r>
                      <a:endParaRPr lang="en-US" sz="1800" dirty="0"/>
                    </a:p>
                  </a:txBody>
                  <a:tcPr/>
                </a:tc>
                <a:tc>
                  <a:txBody>
                    <a:bodyPr/>
                    <a:lstStyle/>
                    <a:p>
                      <a:pPr algn="ctr"/>
                      <a:r>
                        <a:rPr lang="en-US" sz="1800" dirty="0" smtClean="0"/>
                        <a:t>K10</a:t>
                      </a:r>
                      <a:endParaRPr lang="en-US" sz="1800" dirty="0"/>
                    </a:p>
                  </a:txBody>
                  <a:tcPr/>
                </a:tc>
                <a:tc>
                  <a:txBody>
                    <a:bodyPr/>
                    <a:lstStyle/>
                    <a:p>
                      <a:pPr algn="ctr"/>
                      <a:r>
                        <a:rPr lang="en-US" sz="1800" dirty="0" smtClean="0"/>
                        <a:t>K12</a:t>
                      </a:r>
                      <a:endParaRPr lang="en-US" sz="1800" dirty="0"/>
                    </a:p>
                  </a:txBody>
                  <a:tcPr/>
                </a:tc>
                <a:tc>
                  <a:txBody>
                    <a:bodyPr/>
                    <a:lstStyle/>
                    <a:p>
                      <a:pPr algn="ctr"/>
                      <a:r>
                        <a:rPr lang="en-US" sz="1800" dirty="0" smtClean="0"/>
                        <a:t>K21</a:t>
                      </a:r>
                      <a:endParaRPr lang="en-US" sz="1800" dirty="0"/>
                    </a:p>
                  </a:txBody>
                  <a:tcPr/>
                </a:tc>
              </a:tr>
              <a:tr h="365760">
                <a:tc>
                  <a:txBody>
                    <a:bodyPr/>
                    <a:lstStyle/>
                    <a:p>
                      <a:r>
                        <a:rPr lang="en-US" sz="1800" dirty="0" err="1" smtClean="0"/>
                        <a:t>Advate</a:t>
                      </a:r>
                      <a:endParaRPr lang="en-US" sz="1800" dirty="0"/>
                    </a:p>
                  </a:txBody>
                  <a:tcPr/>
                </a:tc>
                <a:tc>
                  <a:txBody>
                    <a:bodyPr/>
                    <a:lstStyle/>
                    <a:p>
                      <a:pPr algn="ctr"/>
                      <a:r>
                        <a:rPr lang="en-US" sz="1800" dirty="0" smtClean="0"/>
                        <a:t>0.25</a:t>
                      </a:r>
                      <a:endParaRPr lang="en-US" sz="1800" dirty="0"/>
                    </a:p>
                  </a:txBody>
                  <a:tcPr/>
                </a:tc>
                <a:tc>
                  <a:txBody>
                    <a:bodyPr/>
                    <a:lstStyle/>
                    <a:p>
                      <a:pPr algn="ctr"/>
                      <a:r>
                        <a:rPr lang="en-US" sz="1800" dirty="0" smtClean="0"/>
                        <a:t>2.87</a:t>
                      </a:r>
                      <a:endParaRPr lang="en-US" sz="1800" dirty="0"/>
                    </a:p>
                  </a:txBody>
                  <a:tcPr/>
                </a:tc>
                <a:tc>
                  <a:txBody>
                    <a:bodyPr/>
                    <a:lstStyle/>
                    <a:p>
                      <a:pPr algn="ctr"/>
                      <a:r>
                        <a:rPr lang="en-US" sz="1800" dirty="0" smtClean="0"/>
                        <a:t>0.81</a:t>
                      </a:r>
                      <a:endParaRPr lang="en-US" sz="1800" dirty="0"/>
                    </a:p>
                  </a:txBody>
                  <a:tcPr/>
                </a:tc>
                <a:tc>
                  <a:txBody>
                    <a:bodyPr/>
                    <a:lstStyle/>
                    <a:p>
                      <a:pPr algn="ctr"/>
                      <a:r>
                        <a:rPr lang="en-US" sz="1800" dirty="0" smtClean="0"/>
                        <a:t>0.0862</a:t>
                      </a:r>
                      <a:endParaRPr lang="en-US" sz="1800" dirty="0"/>
                    </a:p>
                  </a:txBody>
                  <a:tcPr/>
                </a:tc>
                <a:tc>
                  <a:txBody>
                    <a:bodyPr/>
                    <a:lstStyle/>
                    <a:p>
                      <a:pPr algn="ctr"/>
                      <a:r>
                        <a:rPr lang="en-US" sz="1800" dirty="0" smtClean="0"/>
                        <a:t>0.2770</a:t>
                      </a:r>
                      <a:endParaRPr lang="en-US" sz="1800" dirty="0"/>
                    </a:p>
                  </a:txBody>
                  <a:tcPr/>
                </a:tc>
                <a:tc>
                  <a:txBody>
                    <a:bodyPr/>
                    <a:lstStyle/>
                    <a:p>
                      <a:pPr algn="ctr"/>
                      <a:r>
                        <a:rPr lang="en-US" sz="1800" dirty="0" smtClean="0"/>
                        <a:t>0.9778</a:t>
                      </a:r>
                      <a:endParaRPr lang="en-US" sz="1800" dirty="0"/>
                    </a:p>
                  </a:txBody>
                  <a:tcPr/>
                </a:tc>
              </a:tr>
              <a:tr h="418905">
                <a:tc>
                  <a:txBody>
                    <a:bodyPr/>
                    <a:lstStyle/>
                    <a:p>
                      <a:r>
                        <a:rPr lang="en-US" sz="1800" dirty="0" err="1" smtClean="0"/>
                        <a:t>Kogenate</a:t>
                      </a:r>
                      <a:endParaRPr lang="en-US" sz="1800" dirty="0"/>
                    </a:p>
                  </a:txBody>
                  <a:tcPr/>
                </a:tc>
                <a:tc>
                  <a:txBody>
                    <a:bodyPr/>
                    <a:lstStyle/>
                    <a:p>
                      <a:pPr algn="ctr"/>
                      <a:r>
                        <a:rPr lang="en-US" sz="1800" dirty="0" smtClean="0"/>
                        <a:t>0.18</a:t>
                      </a:r>
                      <a:endParaRPr lang="en-US" sz="1800" dirty="0"/>
                    </a:p>
                  </a:txBody>
                  <a:tcPr/>
                </a:tc>
                <a:tc>
                  <a:txBody>
                    <a:bodyPr/>
                    <a:lstStyle/>
                    <a:p>
                      <a:pPr algn="ctr"/>
                      <a:r>
                        <a:rPr lang="en-US" sz="1800" dirty="0" smtClean="0"/>
                        <a:t>2.90</a:t>
                      </a:r>
                      <a:endParaRPr lang="en-US" sz="1800" dirty="0"/>
                    </a:p>
                  </a:txBody>
                  <a:tcPr/>
                </a:tc>
                <a:tc>
                  <a:txBody>
                    <a:bodyPr/>
                    <a:lstStyle/>
                    <a:p>
                      <a:pPr algn="ctr"/>
                      <a:r>
                        <a:rPr lang="en-US" sz="1800" dirty="0" smtClean="0"/>
                        <a:t>0.84</a:t>
                      </a:r>
                      <a:endParaRPr lang="en-US" sz="1800" dirty="0"/>
                    </a:p>
                  </a:txBody>
                  <a:tcPr/>
                </a:tc>
                <a:tc>
                  <a:txBody>
                    <a:bodyPr/>
                    <a:lstStyle/>
                    <a:p>
                      <a:pPr algn="ctr"/>
                      <a:r>
                        <a:rPr lang="en-US" sz="1800" dirty="0" smtClean="0"/>
                        <a:t>0.0613</a:t>
                      </a:r>
                      <a:endParaRPr lang="en-US" sz="1800" dirty="0"/>
                    </a:p>
                  </a:txBody>
                  <a:tcPr/>
                </a:tc>
                <a:tc>
                  <a:txBody>
                    <a:bodyPr/>
                    <a:lstStyle/>
                    <a:p>
                      <a:pPr algn="ctr"/>
                      <a:r>
                        <a:rPr lang="en-US" sz="1800" dirty="0" smtClean="0"/>
                        <a:t>0.0344</a:t>
                      </a:r>
                      <a:endParaRPr lang="en-US" sz="1800" dirty="0"/>
                    </a:p>
                  </a:txBody>
                  <a:tcPr/>
                </a:tc>
                <a:tc>
                  <a:txBody>
                    <a:bodyPr/>
                    <a:lstStyle/>
                    <a:p>
                      <a:pPr algn="ctr"/>
                      <a:r>
                        <a:rPr lang="en-US" sz="1800" dirty="0" smtClean="0"/>
                        <a:t>0.1193</a:t>
                      </a:r>
                      <a:endParaRPr lang="en-US" sz="1800" dirty="0"/>
                    </a:p>
                  </a:txBody>
                  <a:tcPr/>
                </a:tc>
              </a:tr>
              <a:tr h="365760">
                <a:tc>
                  <a:txBody>
                    <a:bodyPr/>
                    <a:lstStyle/>
                    <a:p>
                      <a:r>
                        <a:rPr lang="en-US" sz="1800" dirty="0" err="1" smtClean="0"/>
                        <a:t>Xyntha</a:t>
                      </a:r>
                      <a:endParaRPr lang="en-US" sz="1800" dirty="0"/>
                    </a:p>
                  </a:txBody>
                  <a:tcPr/>
                </a:tc>
                <a:tc>
                  <a:txBody>
                    <a:bodyPr/>
                    <a:lstStyle/>
                    <a:p>
                      <a:pPr algn="ctr"/>
                      <a:r>
                        <a:rPr lang="en-US" sz="1800" dirty="0" smtClean="0"/>
                        <a:t>0.33</a:t>
                      </a:r>
                      <a:endParaRPr lang="en-US" sz="1800" dirty="0"/>
                    </a:p>
                  </a:txBody>
                  <a:tcPr/>
                </a:tc>
                <a:tc>
                  <a:txBody>
                    <a:bodyPr/>
                    <a:lstStyle/>
                    <a:p>
                      <a:pPr algn="ctr"/>
                      <a:r>
                        <a:rPr lang="en-US" sz="1800" dirty="0" smtClean="0"/>
                        <a:t>4.52</a:t>
                      </a:r>
                      <a:endParaRPr lang="en-US" sz="1800" dirty="0"/>
                    </a:p>
                  </a:txBody>
                  <a:tcPr/>
                </a:tc>
                <a:tc>
                  <a:txBody>
                    <a:bodyPr/>
                    <a:lstStyle/>
                    <a:p>
                      <a:pPr algn="ctr"/>
                      <a:r>
                        <a:rPr lang="en-US" sz="1800" dirty="0" smtClean="0"/>
                        <a:t>0.89</a:t>
                      </a:r>
                      <a:endParaRPr lang="en-US" sz="1800" dirty="0"/>
                    </a:p>
                  </a:txBody>
                  <a:tcPr/>
                </a:tc>
                <a:tc>
                  <a:txBody>
                    <a:bodyPr/>
                    <a:lstStyle/>
                    <a:p>
                      <a:pPr algn="ctr"/>
                      <a:r>
                        <a:rPr lang="en-US" sz="1800" dirty="0" smtClean="0"/>
                        <a:t>0.0737</a:t>
                      </a:r>
                      <a:endParaRPr lang="en-US" sz="1800" dirty="0"/>
                    </a:p>
                  </a:txBody>
                  <a:tcPr/>
                </a:tc>
                <a:tc>
                  <a:txBody>
                    <a:bodyPr/>
                    <a:lstStyle/>
                    <a:p>
                      <a:pPr algn="ctr"/>
                      <a:r>
                        <a:rPr lang="en-US" sz="1800" dirty="0" smtClean="0"/>
                        <a:t>0.3899</a:t>
                      </a:r>
                      <a:endParaRPr lang="en-US" sz="1800" dirty="0"/>
                    </a:p>
                  </a:txBody>
                  <a:tcPr/>
                </a:tc>
                <a:tc>
                  <a:txBody>
                    <a:bodyPr/>
                    <a:lstStyle/>
                    <a:p>
                      <a:pPr algn="ctr"/>
                      <a:r>
                        <a:rPr lang="en-US" sz="1800" dirty="0" smtClean="0"/>
                        <a:t>1.9869</a:t>
                      </a:r>
                      <a:endParaRPr lang="en-US" sz="1800" dirty="0"/>
                    </a:p>
                  </a:txBody>
                  <a:tcPr/>
                </a:tc>
              </a:tr>
              <a:tr h="436880">
                <a:tc>
                  <a:txBody>
                    <a:bodyPr/>
                    <a:lstStyle/>
                    <a:p>
                      <a:r>
                        <a:rPr lang="en-US" sz="1800" dirty="0" err="1" smtClean="0"/>
                        <a:t>Eloctate</a:t>
                      </a:r>
                      <a:endParaRPr lang="en-US" sz="1800" dirty="0"/>
                    </a:p>
                  </a:txBody>
                  <a:tcPr/>
                </a:tc>
                <a:tc>
                  <a:txBody>
                    <a:bodyPr/>
                    <a:lstStyle/>
                    <a:p>
                      <a:pPr algn="ctr"/>
                      <a:r>
                        <a:rPr lang="en-US" sz="1800" dirty="0" smtClean="0"/>
                        <a:t>0.16</a:t>
                      </a:r>
                      <a:endParaRPr lang="en-US" sz="1800" dirty="0"/>
                    </a:p>
                  </a:txBody>
                  <a:tcPr/>
                </a:tc>
                <a:tc>
                  <a:txBody>
                    <a:bodyPr/>
                    <a:lstStyle/>
                    <a:p>
                      <a:pPr algn="ctr"/>
                      <a:r>
                        <a:rPr lang="en-US" sz="1800" dirty="0" smtClean="0"/>
                        <a:t>3.40</a:t>
                      </a:r>
                      <a:endParaRPr lang="en-US" sz="1800" dirty="0"/>
                    </a:p>
                  </a:txBody>
                  <a:tcPr/>
                </a:tc>
                <a:tc>
                  <a:txBody>
                    <a:bodyPr/>
                    <a:lstStyle/>
                    <a:p>
                      <a:pPr algn="ctr"/>
                      <a:r>
                        <a:rPr lang="en-US" sz="1800" dirty="0" smtClean="0"/>
                        <a:t>0.52</a:t>
                      </a:r>
                      <a:endParaRPr lang="en-US" sz="1800" dirty="0"/>
                    </a:p>
                  </a:txBody>
                  <a:tcPr/>
                </a:tc>
                <a:tc>
                  <a:txBody>
                    <a:bodyPr/>
                    <a:lstStyle/>
                    <a:p>
                      <a:pPr algn="ctr"/>
                      <a:r>
                        <a:rPr lang="en-US" sz="1800" dirty="0" smtClean="0"/>
                        <a:t>0.0470</a:t>
                      </a:r>
                      <a:endParaRPr lang="en-US" sz="1800" dirty="0"/>
                    </a:p>
                  </a:txBody>
                  <a:tcPr/>
                </a:tc>
                <a:tc>
                  <a:txBody>
                    <a:bodyPr/>
                    <a:lstStyle/>
                    <a:p>
                      <a:pPr algn="ctr"/>
                      <a:r>
                        <a:rPr lang="en-US" sz="1800" dirty="0" smtClean="0"/>
                        <a:t>0.5512</a:t>
                      </a:r>
                      <a:endParaRPr lang="en-US" sz="1800" dirty="0"/>
                    </a:p>
                  </a:txBody>
                  <a:tcPr/>
                </a:tc>
                <a:tc>
                  <a:txBody>
                    <a:bodyPr/>
                    <a:lstStyle/>
                    <a:p>
                      <a:pPr algn="ctr"/>
                      <a:r>
                        <a:rPr lang="en-US" sz="1800" dirty="0" smtClean="0"/>
                        <a:t>3.6285</a:t>
                      </a:r>
                      <a:endParaRPr lang="en-US" sz="1800" dirty="0"/>
                    </a:p>
                  </a:txBody>
                  <a:tcPr/>
                </a:tc>
              </a:tr>
              <a:tr h="365760">
                <a:tc>
                  <a:txBody>
                    <a:bodyPr/>
                    <a:lstStyle/>
                    <a:p>
                      <a:r>
                        <a:rPr lang="en-US" sz="1800" dirty="0" err="1" smtClean="0"/>
                        <a:t>Benefix</a:t>
                      </a:r>
                      <a:endParaRPr lang="en-US" sz="1800" dirty="0"/>
                    </a:p>
                  </a:txBody>
                  <a:tcPr/>
                </a:tc>
                <a:tc>
                  <a:txBody>
                    <a:bodyPr/>
                    <a:lstStyle/>
                    <a:p>
                      <a:pPr algn="ctr"/>
                      <a:r>
                        <a:rPr lang="en-US" sz="1800" dirty="0" smtClean="0"/>
                        <a:t>0.51</a:t>
                      </a:r>
                      <a:endParaRPr lang="en-US" sz="1800" dirty="0"/>
                    </a:p>
                  </a:txBody>
                  <a:tcPr/>
                </a:tc>
                <a:tc>
                  <a:txBody>
                    <a:bodyPr/>
                    <a:lstStyle/>
                    <a:p>
                      <a:pPr algn="ctr"/>
                      <a:r>
                        <a:rPr lang="en-US" sz="1800" dirty="0" smtClean="0"/>
                        <a:t>8.81</a:t>
                      </a:r>
                      <a:endParaRPr lang="en-US" sz="1800" dirty="0"/>
                    </a:p>
                  </a:txBody>
                  <a:tcPr/>
                </a:tc>
                <a:tc>
                  <a:txBody>
                    <a:bodyPr/>
                    <a:lstStyle/>
                    <a:p>
                      <a:pPr algn="ctr"/>
                      <a:r>
                        <a:rPr lang="en-US" sz="1800" dirty="0" smtClean="0"/>
                        <a:t>6.56</a:t>
                      </a:r>
                      <a:endParaRPr lang="en-US" sz="1800" dirty="0"/>
                    </a:p>
                  </a:txBody>
                  <a:tcPr/>
                </a:tc>
                <a:tc>
                  <a:txBody>
                    <a:bodyPr/>
                    <a:lstStyle/>
                    <a:p>
                      <a:pPr algn="ctr"/>
                      <a:r>
                        <a:rPr lang="en-US" sz="1800" dirty="0" smtClean="0"/>
                        <a:t>0.058</a:t>
                      </a:r>
                      <a:endParaRPr lang="en-US" sz="1800" dirty="0"/>
                    </a:p>
                  </a:txBody>
                  <a:tcPr/>
                </a:tc>
                <a:tc>
                  <a:txBody>
                    <a:bodyPr/>
                    <a:lstStyle/>
                    <a:p>
                      <a:pPr algn="ctr"/>
                      <a:r>
                        <a:rPr lang="en-US" sz="1800" dirty="0" smtClean="0"/>
                        <a:t>0.1306</a:t>
                      </a:r>
                      <a:endParaRPr lang="en-US" sz="1800" dirty="0"/>
                    </a:p>
                  </a:txBody>
                  <a:tcPr/>
                </a:tc>
                <a:tc>
                  <a:txBody>
                    <a:bodyPr/>
                    <a:lstStyle/>
                    <a:p>
                      <a:pPr algn="ctr"/>
                      <a:r>
                        <a:rPr lang="en-US" sz="1800" dirty="0" smtClean="0"/>
                        <a:t>0.1753</a:t>
                      </a:r>
                      <a:endParaRPr lang="en-US" sz="1800" dirty="0"/>
                    </a:p>
                  </a:txBody>
                  <a:tcPr/>
                </a:tc>
              </a:tr>
              <a:tr h="365760">
                <a:tc>
                  <a:txBody>
                    <a:bodyPr/>
                    <a:lstStyle/>
                    <a:p>
                      <a:r>
                        <a:rPr lang="en-US" sz="1800" dirty="0" err="1" smtClean="0"/>
                        <a:t>Alprolix</a:t>
                      </a:r>
                      <a:endParaRPr lang="en-US" sz="1800" dirty="0"/>
                    </a:p>
                  </a:txBody>
                  <a:tcPr/>
                </a:tc>
                <a:tc>
                  <a:txBody>
                    <a:bodyPr/>
                    <a:lstStyle/>
                    <a:p>
                      <a:pPr algn="ctr"/>
                      <a:r>
                        <a:rPr lang="en-US" sz="1800" dirty="0" smtClean="0"/>
                        <a:t>0.22</a:t>
                      </a:r>
                      <a:endParaRPr lang="en-US" sz="1800" dirty="0"/>
                    </a:p>
                  </a:txBody>
                  <a:tcPr/>
                </a:tc>
                <a:tc>
                  <a:txBody>
                    <a:bodyPr/>
                    <a:lstStyle/>
                    <a:p>
                      <a:pPr algn="ctr"/>
                      <a:r>
                        <a:rPr lang="en-US" sz="1800" dirty="0" smtClean="0"/>
                        <a:t>7.21</a:t>
                      </a:r>
                      <a:endParaRPr lang="en-US" sz="1800" dirty="0"/>
                    </a:p>
                  </a:txBody>
                  <a:tcPr/>
                </a:tc>
                <a:tc>
                  <a:txBody>
                    <a:bodyPr/>
                    <a:lstStyle/>
                    <a:p>
                      <a:pPr algn="ctr"/>
                      <a:r>
                        <a:rPr lang="en-US" sz="1800" dirty="0" smtClean="0"/>
                        <a:t>4.35</a:t>
                      </a:r>
                      <a:endParaRPr lang="en-US" sz="1800" dirty="0"/>
                    </a:p>
                  </a:txBody>
                  <a:tcPr/>
                </a:tc>
                <a:tc>
                  <a:txBody>
                    <a:bodyPr/>
                    <a:lstStyle/>
                    <a:p>
                      <a:pPr algn="ctr"/>
                      <a:r>
                        <a:rPr lang="en-US" sz="1800" dirty="0" smtClean="0"/>
                        <a:t>0.0302</a:t>
                      </a:r>
                      <a:endParaRPr lang="en-US" sz="1800" dirty="0"/>
                    </a:p>
                  </a:txBody>
                  <a:tcPr/>
                </a:tc>
                <a:tc>
                  <a:txBody>
                    <a:bodyPr/>
                    <a:lstStyle/>
                    <a:p>
                      <a:pPr algn="ctr"/>
                      <a:r>
                        <a:rPr lang="en-US" sz="1800" dirty="0" smtClean="0"/>
                        <a:t>0.3487</a:t>
                      </a:r>
                      <a:endParaRPr lang="en-US" sz="1800" dirty="0"/>
                    </a:p>
                  </a:txBody>
                  <a:tcPr/>
                </a:tc>
                <a:tc>
                  <a:txBody>
                    <a:bodyPr/>
                    <a:lstStyle/>
                    <a:p>
                      <a:pPr algn="ctr"/>
                      <a:r>
                        <a:rPr lang="en-US" sz="1800" dirty="0" smtClean="0"/>
                        <a:t>0.5784</a:t>
                      </a:r>
                      <a:endParaRPr lang="en-US" sz="1800" dirty="0"/>
                    </a:p>
                  </a:txBody>
                  <a:tcPr/>
                </a:tc>
              </a:tr>
              <a:tr h="3657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txBody>
                  <a:tcPr>
                    <a:solidFill>
                      <a:srgbClr val="558ED5"/>
                    </a:solidFill>
                  </a:tcPr>
                </a:tc>
                <a:tc>
                  <a:txBody>
                    <a:bodyPr/>
                    <a:lstStyle/>
                    <a:p>
                      <a:pPr algn="ctr"/>
                      <a:endParaRPr lang="en-US" sz="1800" dirty="0"/>
                    </a:p>
                  </a:txBody>
                  <a:tcPr>
                    <a:solidFill>
                      <a:srgbClr val="558ED5"/>
                    </a:solidFill>
                  </a:tcPr>
                </a:tc>
                <a:tc>
                  <a:txBody>
                    <a:bodyPr/>
                    <a:lstStyle/>
                    <a:p>
                      <a:pPr algn="ctr"/>
                      <a:endParaRPr lang="en-US" sz="1800" dirty="0"/>
                    </a:p>
                  </a:txBody>
                  <a:tcPr>
                    <a:solidFill>
                      <a:srgbClr val="558ED5"/>
                    </a:solidFill>
                  </a:tcPr>
                </a:tc>
                <a:tc>
                  <a:txBody>
                    <a:bodyPr/>
                    <a:lstStyle/>
                    <a:p>
                      <a:pPr algn="ctr"/>
                      <a:r>
                        <a:rPr lang="en-US" sz="1800" b="1" dirty="0" smtClean="0">
                          <a:solidFill>
                            <a:schemeClr val="bg1"/>
                          </a:solidFill>
                        </a:rPr>
                        <a:t>V3</a:t>
                      </a:r>
                      <a:endParaRPr lang="en-US" sz="1800" b="1" dirty="0">
                        <a:solidFill>
                          <a:schemeClr val="bg1"/>
                        </a:solidFill>
                      </a:endParaRPr>
                    </a:p>
                  </a:txBody>
                  <a:tcPr>
                    <a:solidFill>
                      <a:srgbClr val="558ED5"/>
                    </a:solidFill>
                  </a:tcPr>
                </a:tc>
                <a:tc>
                  <a:txBody>
                    <a:bodyPr/>
                    <a:lstStyle/>
                    <a:p>
                      <a:pPr algn="ctr"/>
                      <a:r>
                        <a:rPr lang="en-US" sz="1800" b="1" dirty="0" smtClean="0">
                          <a:solidFill>
                            <a:schemeClr val="bg1"/>
                          </a:solidFill>
                        </a:rPr>
                        <a:t>K13</a:t>
                      </a:r>
                      <a:endParaRPr lang="en-US" sz="1800" b="1" dirty="0">
                        <a:solidFill>
                          <a:schemeClr val="bg1"/>
                        </a:solidFill>
                      </a:endParaRPr>
                    </a:p>
                  </a:txBody>
                  <a:tcPr>
                    <a:solidFill>
                      <a:srgbClr val="558ED5"/>
                    </a:solidFill>
                  </a:tcPr>
                </a:tc>
                <a:tc>
                  <a:txBody>
                    <a:bodyPr/>
                    <a:lstStyle/>
                    <a:p>
                      <a:pPr algn="ctr"/>
                      <a:r>
                        <a:rPr lang="en-US" sz="1800" b="1" dirty="0" smtClean="0">
                          <a:solidFill>
                            <a:schemeClr val="bg1"/>
                          </a:solidFill>
                        </a:rPr>
                        <a:t>K31</a:t>
                      </a:r>
                      <a:endParaRPr lang="en-US" sz="1800" b="1" dirty="0">
                        <a:solidFill>
                          <a:schemeClr val="bg1"/>
                        </a:solidFill>
                      </a:endParaRPr>
                    </a:p>
                  </a:txBody>
                  <a:tcPr>
                    <a:solidFill>
                      <a:srgbClr val="558ED5"/>
                    </a:solidFill>
                  </a:tcPr>
                </a:tc>
                <a:tc>
                  <a:txBody>
                    <a:bodyPr/>
                    <a:lstStyle/>
                    <a:p>
                      <a:pPr algn="ctr"/>
                      <a:endParaRPr lang="en-US" sz="1800" dirty="0"/>
                    </a:p>
                  </a:txBody>
                  <a:tcPr>
                    <a:solidFill>
                      <a:srgbClr val="558ED5"/>
                    </a:solidFill>
                  </a:tcPr>
                </a:tc>
              </a:tr>
              <a:tr h="365760">
                <a:tc>
                  <a:txBody>
                    <a:bodyPr/>
                    <a:lstStyle/>
                    <a:p>
                      <a:r>
                        <a:rPr lang="en-US" sz="1800" dirty="0" err="1" smtClean="0"/>
                        <a:t>Alprolix</a:t>
                      </a: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r>
                        <a:rPr lang="en-US" sz="1800" dirty="0" smtClean="0"/>
                        <a:t>13.79</a:t>
                      </a:r>
                      <a:endParaRPr lang="en-US" sz="1800" dirty="0"/>
                    </a:p>
                  </a:txBody>
                  <a:tcPr/>
                </a:tc>
                <a:tc>
                  <a:txBody>
                    <a:bodyPr/>
                    <a:lstStyle/>
                    <a:p>
                      <a:pPr algn="ctr"/>
                      <a:r>
                        <a:rPr lang="en-US" sz="1800" dirty="0" smtClean="0"/>
                        <a:t>0.0257</a:t>
                      </a:r>
                      <a:endParaRPr lang="en-US" sz="1800" dirty="0"/>
                    </a:p>
                  </a:txBody>
                  <a:tcPr/>
                </a:tc>
                <a:tc>
                  <a:txBody>
                    <a:bodyPr/>
                    <a:lstStyle/>
                    <a:p>
                      <a:pPr algn="ctr"/>
                      <a:r>
                        <a:rPr lang="en-US" sz="1800" dirty="0" smtClean="0"/>
                        <a:t>0.0134</a:t>
                      </a:r>
                      <a:endParaRPr lang="en-US" sz="1800" dirty="0"/>
                    </a:p>
                  </a:txBody>
                  <a:tcPr/>
                </a:tc>
                <a:tc>
                  <a:txBody>
                    <a:bodyPr/>
                    <a:lstStyle/>
                    <a:p>
                      <a:pPr algn="ctr"/>
                      <a:endParaRPr lang="en-US" sz="1800" dirty="0"/>
                    </a:p>
                  </a:txBody>
                  <a:tcPr/>
                </a:tc>
              </a:tr>
            </a:tbl>
          </a:graphicData>
        </a:graphic>
      </p:graphicFrame>
      <p:sp>
        <p:nvSpPr>
          <p:cNvPr id="2" name="Rectangle 1"/>
          <p:cNvSpPr/>
          <p:nvPr/>
        </p:nvSpPr>
        <p:spPr>
          <a:xfrm>
            <a:off x="1615198" y="1307787"/>
            <a:ext cx="2379629" cy="271557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18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5426510"/>
              </p:ext>
            </p:extLst>
          </p:nvPr>
        </p:nvGraphicFramePr>
        <p:xfrm>
          <a:off x="457200" y="1238804"/>
          <a:ext cx="8229600" cy="3759916"/>
        </p:xfrm>
        <a:graphic>
          <a:graphicData uri="http://schemas.openxmlformats.org/drawingml/2006/table">
            <a:tbl>
              <a:tblPr firstRow="1" bandRow="1">
                <a:tableStyleId>{5C22544A-7EE6-4342-B048-85BDC9FD1C3A}</a:tableStyleId>
              </a:tblPr>
              <a:tblGrid>
                <a:gridCol w="2057400"/>
                <a:gridCol w="2057400"/>
                <a:gridCol w="2057400"/>
                <a:gridCol w="2057400"/>
              </a:tblGrid>
              <a:tr h="365760">
                <a:tc>
                  <a:txBody>
                    <a:bodyPr/>
                    <a:lstStyle/>
                    <a:p>
                      <a:r>
                        <a:rPr lang="en-US" sz="1800" dirty="0" smtClean="0"/>
                        <a:t>Drug</a:t>
                      </a:r>
                      <a:endParaRPr lang="en-US" sz="1800" dirty="0"/>
                    </a:p>
                  </a:txBody>
                  <a:tcPr/>
                </a:tc>
                <a:tc>
                  <a:txBody>
                    <a:bodyPr/>
                    <a:lstStyle/>
                    <a:p>
                      <a:pPr algn="ctr"/>
                      <a:r>
                        <a:rPr lang="en-US" sz="1800" dirty="0" smtClean="0"/>
                        <a:t>Terminal HL</a:t>
                      </a:r>
                      <a:endParaRPr lang="en-US" sz="1800" dirty="0"/>
                    </a:p>
                  </a:txBody>
                  <a:tcPr/>
                </a:tc>
                <a:tc>
                  <a:txBody>
                    <a:bodyPr/>
                    <a:lstStyle/>
                    <a:p>
                      <a:pPr algn="ctr"/>
                      <a:r>
                        <a:rPr lang="en-US" sz="1800" dirty="0" smtClean="0"/>
                        <a:t>MRT</a:t>
                      </a:r>
                      <a:r>
                        <a:rPr lang="en-US" sz="1800" baseline="0" dirty="0" smtClean="0"/>
                        <a:t> (Plasma)</a:t>
                      </a:r>
                      <a:endParaRPr lang="en-US" sz="1800" dirty="0"/>
                    </a:p>
                  </a:txBody>
                  <a:tcPr/>
                </a:tc>
                <a:tc>
                  <a:txBody>
                    <a:bodyPr/>
                    <a:lstStyle/>
                    <a:p>
                      <a:pPr algn="ctr"/>
                      <a:r>
                        <a:rPr lang="en-US" sz="1800" dirty="0" smtClean="0"/>
                        <a:t>MRT (body)</a:t>
                      </a:r>
                      <a:endParaRPr lang="en-US" sz="1800" dirty="0"/>
                    </a:p>
                  </a:txBody>
                  <a:tcPr/>
                </a:tc>
              </a:tr>
              <a:tr h="822960">
                <a:tc>
                  <a:txBody>
                    <a:bodyPr/>
                    <a:lstStyle/>
                    <a:p>
                      <a:r>
                        <a:rPr lang="en-US" sz="2400" dirty="0" err="1" smtClean="0"/>
                        <a:t>Advate</a:t>
                      </a:r>
                      <a:r>
                        <a:rPr lang="en-US" sz="2400" dirty="0" smtClean="0"/>
                        <a:t>,</a:t>
                      </a:r>
                      <a:r>
                        <a:rPr lang="en-US" sz="2400" baseline="0" dirty="0" smtClean="0"/>
                        <a:t> </a:t>
                      </a:r>
                      <a:r>
                        <a:rPr lang="en-US" sz="2400" baseline="0" dirty="0" err="1" smtClean="0"/>
                        <a:t>hrs</a:t>
                      </a:r>
                      <a:endParaRPr lang="en-US" sz="2400" dirty="0" smtClean="0"/>
                    </a:p>
                    <a:p>
                      <a:pPr algn="ctr"/>
                      <a:r>
                        <a:rPr lang="en-US" sz="2000" dirty="0" smtClean="0"/>
                        <a:t>(95% </a:t>
                      </a:r>
                      <a:r>
                        <a:rPr lang="en-US" sz="2000" dirty="0" err="1" smtClean="0"/>
                        <a:t>CrI</a:t>
                      </a:r>
                      <a:r>
                        <a:rPr lang="en-US" sz="2000" dirty="0" smtClean="0"/>
                        <a:t>)</a:t>
                      </a:r>
                      <a:endParaRPr lang="en-US" sz="2000" dirty="0"/>
                    </a:p>
                  </a:txBody>
                  <a:tcPr/>
                </a:tc>
                <a:tc>
                  <a:txBody>
                    <a:bodyPr/>
                    <a:lstStyle/>
                    <a:p>
                      <a:pPr algn="ctr"/>
                      <a:r>
                        <a:rPr lang="en-US" sz="2400" dirty="0" smtClean="0"/>
                        <a:t>10.5</a:t>
                      </a:r>
                    </a:p>
                    <a:p>
                      <a:pPr algn="ctr"/>
                      <a:r>
                        <a:rPr lang="en-US" sz="2400" dirty="0" smtClean="0"/>
                        <a:t>(5 – 16)</a:t>
                      </a:r>
                      <a:endParaRPr lang="en-US" sz="2400" dirty="0"/>
                    </a:p>
                  </a:txBody>
                  <a:tcPr/>
                </a:tc>
                <a:tc>
                  <a:txBody>
                    <a:bodyPr/>
                    <a:lstStyle/>
                    <a:p>
                      <a:pPr algn="ctr"/>
                      <a:r>
                        <a:rPr lang="en-US" sz="2400" dirty="0" smtClean="0"/>
                        <a:t>8</a:t>
                      </a:r>
                    </a:p>
                    <a:p>
                      <a:pPr algn="ctr"/>
                      <a:r>
                        <a:rPr lang="en-US" sz="2400" dirty="0" smtClean="0"/>
                        <a:t>(3 – 12)</a:t>
                      </a:r>
                      <a:endParaRPr lang="en-US" sz="2400" dirty="0"/>
                    </a:p>
                  </a:txBody>
                  <a:tcPr/>
                </a:tc>
                <a:tc>
                  <a:txBody>
                    <a:bodyPr/>
                    <a:lstStyle/>
                    <a:p>
                      <a:pPr algn="ctr"/>
                      <a:r>
                        <a:rPr lang="en-US" sz="2400" dirty="0" smtClean="0"/>
                        <a:t>10</a:t>
                      </a:r>
                    </a:p>
                    <a:p>
                      <a:pPr algn="ctr"/>
                      <a:r>
                        <a:rPr lang="en-US" sz="2400" dirty="0" smtClean="0"/>
                        <a:t>(5 – 15)</a:t>
                      </a:r>
                      <a:endParaRPr lang="en-US" sz="2400" dirty="0"/>
                    </a:p>
                  </a:txBody>
                  <a:tcPr/>
                </a:tc>
              </a:tr>
              <a:tr h="864316">
                <a:tc>
                  <a:txBody>
                    <a:bodyPr/>
                    <a:lstStyle/>
                    <a:p>
                      <a:r>
                        <a:rPr lang="en-US" sz="2400" dirty="0" err="1" smtClean="0"/>
                        <a:t>Kogenate</a:t>
                      </a:r>
                      <a:r>
                        <a:rPr lang="en-US" sz="2400" dirty="0" smtClean="0"/>
                        <a:t>, </a:t>
                      </a:r>
                      <a:r>
                        <a:rPr lang="en-US" sz="2400" dirty="0" err="1" smtClean="0"/>
                        <a:t>hrs</a:t>
                      </a:r>
                      <a:endParaRPr lang="en-US" sz="24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(95% </a:t>
                      </a:r>
                      <a:r>
                        <a:rPr lang="en-US" sz="2000" dirty="0" err="1" smtClean="0"/>
                        <a:t>CrI</a:t>
                      </a:r>
                      <a:r>
                        <a:rPr lang="en-US" sz="2000" dirty="0" smtClean="0"/>
                        <a:t>)</a:t>
                      </a:r>
                    </a:p>
                  </a:txBody>
                  <a:tcPr/>
                </a:tc>
                <a:tc>
                  <a:txBody>
                    <a:bodyPr/>
                    <a:lstStyle/>
                    <a:p>
                      <a:pPr algn="ctr"/>
                      <a:r>
                        <a:rPr lang="en-US" sz="2400" dirty="0" smtClean="0"/>
                        <a:t>16</a:t>
                      </a:r>
                    </a:p>
                    <a:p>
                      <a:pPr algn="ctr"/>
                      <a:r>
                        <a:rPr lang="en-US" sz="2400" dirty="0" smtClean="0"/>
                        <a:t>(6</a:t>
                      </a:r>
                      <a:r>
                        <a:rPr lang="en-US" sz="2400" baseline="0" dirty="0" smtClean="0"/>
                        <a:t> – 27)</a:t>
                      </a:r>
                      <a:endParaRPr lang="en-US" sz="2400" dirty="0"/>
                    </a:p>
                  </a:txBody>
                  <a:tcPr/>
                </a:tc>
                <a:tc>
                  <a:txBody>
                    <a:bodyPr/>
                    <a:lstStyle/>
                    <a:p>
                      <a:pPr algn="ctr"/>
                      <a:r>
                        <a:rPr lang="en-US" sz="2400" dirty="0" smtClean="0"/>
                        <a:t>11</a:t>
                      </a:r>
                    </a:p>
                    <a:p>
                      <a:pPr algn="ctr"/>
                      <a:r>
                        <a:rPr lang="en-US" sz="2400" dirty="0" smtClean="0"/>
                        <a:t>(4 – 18)</a:t>
                      </a:r>
                      <a:endParaRPr lang="en-US" sz="2400" dirty="0"/>
                    </a:p>
                  </a:txBody>
                  <a:tcPr/>
                </a:tc>
                <a:tc>
                  <a:txBody>
                    <a:bodyPr/>
                    <a:lstStyle/>
                    <a:p>
                      <a:pPr algn="ctr"/>
                      <a:r>
                        <a:rPr lang="en-US" sz="2400" dirty="0" smtClean="0"/>
                        <a:t>14.5</a:t>
                      </a:r>
                    </a:p>
                    <a:p>
                      <a:pPr algn="ctr"/>
                      <a:r>
                        <a:rPr lang="en-US" sz="2400" dirty="0" smtClean="0"/>
                        <a:t>(5 – 24)</a:t>
                      </a:r>
                      <a:endParaRPr lang="en-US" sz="2400" dirty="0"/>
                    </a:p>
                  </a:txBody>
                  <a:tcPr/>
                </a:tc>
              </a:tr>
              <a:tr h="822960">
                <a:tc>
                  <a:txBody>
                    <a:bodyPr/>
                    <a:lstStyle/>
                    <a:p>
                      <a:r>
                        <a:rPr lang="en-US" sz="2400" dirty="0" err="1" smtClean="0"/>
                        <a:t>Xyntha</a:t>
                      </a:r>
                      <a:r>
                        <a:rPr lang="en-US" sz="2400" dirty="0" smtClean="0"/>
                        <a:t>, </a:t>
                      </a:r>
                      <a:r>
                        <a:rPr lang="en-US" sz="2400" dirty="0" err="1" smtClean="0"/>
                        <a:t>hrs</a:t>
                      </a:r>
                      <a:endParaRPr lang="en-US" sz="24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(95% </a:t>
                      </a:r>
                      <a:r>
                        <a:rPr lang="en-US" sz="2000" dirty="0" err="1" smtClean="0"/>
                        <a:t>CrI</a:t>
                      </a:r>
                      <a:r>
                        <a:rPr lang="en-US" sz="2000" dirty="0" smtClean="0"/>
                        <a:t>)</a:t>
                      </a:r>
                    </a:p>
                  </a:txBody>
                  <a:tcPr/>
                </a:tc>
                <a:tc>
                  <a:txBody>
                    <a:bodyPr/>
                    <a:lstStyle/>
                    <a:p>
                      <a:pPr algn="ctr"/>
                      <a:r>
                        <a:rPr lang="en-US" sz="2400" dirty="0" smtClean="0"/>
                        <a:t>11</a:t>
                      </a:r>
                    </a:p>
                    <a:p>
                      <a:pPr algn="ctr"/>
                      <a:r>
                        <a:rPr lang="en-US" sz="2400" dirty="0" smtClean="0"/>
                        <a:t>(8</a:t>
                      </a:r>
                      <a:r>
                        <a:rPr lang="en-US" sz="2400" baseline="0" dirty="0" smtClean="0"/>
                        <a:t> – 14)</a:t>
                      </a:r>
                      <a:endParaRPr lang="en-US" sz="2400" dirty="0"/>
                    </a:p>
                  </a:txBody>
                  <a:tcPr/>
                </a:tc>
                <a:tc>
                  <a:txBody>
                    <a:bodyPr/>
                    <a:lstStyle/>
                    <a:p>
                      <a:pPr algn="ctr"/>
                      <a:r>
                        <a:rPr lang="en-US" sz="2400" dirty="0" smtClean="0"/>
                        <a:t>9.5</a:t>
                      </a:r>
                    </a:p>
                    <a:p>
                      <a:pPr algn="ctr"/>
                      <a:r>
                        <a:rPr lang="en-US" sz="2400" dirty="0" smtClean="0"/>
                        <a:t>(6</a:t>
                      </a:r>
                      <a:r>
                        <a:rPr lang="en-US" sz="2400" baseline="0" dirty="0" smtClean="0"/>
                        <a:t> – 13)</a:t>
                      </a:r>
                      <a:endParaRPr lang="en-US" sz="2400" dirty="0"/>
                    </a:p>
                  </a:txBody>
                  <a:tcPr/>
                </a:tc>
                <a:tc>
                  <a:txBody>
                    <a:bodyPr/>
                    <a:lstStyle/>
                    <a:p>
                      <a:pPr algn="ctr"/>
                      <a:r>
                        <a:rPr lang="en-US" sz="2400" dirty="0" smtClean="0"/>
                        <a:t>11</a:t>
                      </a:r>
                    </a:p>
                    <a:p>
                      <a:pPr algn="ctr"/>
                      <a:r>
                        <a:rPr lang="en-US" sz="2400" dirty="0" smtClean="0"/>
                        <a:t>(8</a:t>
                      </a:r>
                      <a:r>
                        <a:rPr lang="en-US" sz="2400" baseline="0" dirty="0" smtClean="0"/>
                        <a:t> – 14.5)</a:t>
                      </a:r>
                      <a:endParaRPr lang="en-US" sz="2400" dirty="0"/>
                    </a:p>
                  </a:txBody>
                  <a:tcPr/>
                </a:tc>
              </a:tr>
              <a:tr h="883920">
                <a:tc>
                  <a:txBody>
                    <a:bodyPr/>
                    <a:lstStyle/>
                    <a:p>
                      <a:pPr algn="l"/>
                      <a:r>
                        <a:rPr lang="en-US" sz="2400" dirty="0" err="1" smtClean="0"/>
                        <a:t>Eloctate</a:t>
                      </a:r>
                      <a:r>
                        <a:rPr lang="en-US" sz="2400" dirty="0" smtClean="0"/>
                        <a:t>, </a:t>
                      </a:r>
                      <a:r>
                        <a:rPr lang="en-US" sz="2400" dirty="0" err="1" smtClean="0"/>
                        <a:t>hrs</a:t>
                      </a:r>
                      <a:endParaRPr lang="en-US" sz="24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(95% </a:t>
                      </a:r>
                      <a:r>
                        <a:rPr lang="en-US" sz="2000" dirty="0" err="1" smtClean="0"/>
                        <a:t>CrI</a:t>
                      </a:r>
                      <a:r>
                        <a:rPr lang="en-US" sz="2000" dirty="0" smtClean="0"/>
                        <a:t>)</a:t>
                      </a:r>
                    </a:p>
                  </a:txBody>
                  <a:tcPr/>
                </a:tc>
                <a:tc>
                  <a:txBody>
                    <a:bodyPr/>
                    <a:lstStyle/>
                    <a:p>
                      <a:pPr algn="ctr"/>
                      <a:r>
                        <a:rPr lang="en-US" sz="2400" dirty="0" smtClean="0"/>
                        <a:t>17</a:t>
                      </a:r>
                    </a:p>
                    <a:p>
                      <a:pPr algn="ctr"/>
                      <a:r>
                        <a:rPr lang="en-US" sz="2400" dirty="0" smtClean="0"/>
                        <a:t>(6 – 26)</a:t>
                      </a:r>
                      <a:endParaRPr lang="en-US" sz="2400" dirty="0"/>
                    </a:p>
                  </a:txBody>
                  <a:tcPr/>
                </a:tc>
                <a:tc>
                  <a:txBody>
                    <a:bodyPr/>
                    <a:lstStyle/>
                    <a:p>
                      <a:pPr algn="ctr"/>
                      <a:r>
                        <a:rPr lang="en-US" sz="2400" dirty="0" smtClean="0"/>
                        <a:t>15</a:t>
                      </a:r>
                    </a:p>
                    <a:p>
                      <a:pPr algn="ctr"/>
                      <a:r>
                        <a:rPr lang="en-US" sz="2400" dirty="0" smtClean="0"/>
                        <a:t>(3 – 26)</a:t>
                      </a:r>
                      <a:endParaRPr lang="en-US" sz="2400" dirty="0"/>
                    </a:p>
                  </a:txBody>
                  <a:tcPr/>
                </a:tc>
                <a:tc>
                  <a:txBody>
                    <a:bodyPr/>
                    <a:lstStyle/>
                    <a:p>
                      <a:pPr algn="ctr"/>
                      <a:r>
                        <a:rPr lang="en-US" sz="2400" dirty="0" smtClean="0"/>
                        <a:t>17</a:t>
                      </a:r>
                    </a:p>
                    <a:p>
                      <a:pPr algn="ctr"/>
                      <a:r>
                        <a:rPr lang="en-US" sz="2400" dirty="0" smtClean="0"/>
                        <a:t>(6 – 28)</a:t>
                      </a:r>
                      <a:endParaRPr lang="en-US" sz="2400" dirty="0"/>
                    </a:p>
                  </a:txBody>
                  <a:tcPr/>
                </a:tc>
              </a:tr>
            </a:tbl>
          </a:graphicData>
        </a:graphic>
      </p:graphicFrame>
      <p:sp>
        <p:nvSpPr>
          <p:cNvPr id="3" name="Title 2"/>
          <p:cNvSpPr>
            <a:spLocks noGrp="1"/>
          </p:cNvSpPr>
          <p:nvPr>
            <p:ph type="title"/>
          </p:nvPr>
        </p:nvSpPr>
        <p:spPr/>
        <p:txBody>
          <a:bodyPr/>
          <a:lstStyle/>
          <a:p>
            <a:r>
              <a:rPr lang="en-US" dirty="0" smtClean="0"/>
              <a:t>FACTOR VIII PPK half-life</a:t>
            </a:r>
            <a:endParaRPr lang="en-US" dirty="0"/>
          </a:p>
        </p:txBody>
      </p:sp>
    </p:spTree>
    <p:extLst>
      <p:ext uri="{BB962C8B-B14F-4D97-AF65-F5344CB8AC3E}">
        <p14:creationId xmlns:p14="http://schemas.microsoft.com/office/powerpoint/2010/main" val="1769265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5878204"/>
              </p:ext>
            </p:extLst>
          </p:nvPr>
        </p:nvGraphicFramePr>
        <p:xfrm>
          <a:off x="457200" y="1469776"/>
          <a:ext cx="8229600" cy="3200400"/>
        </p:xfrm>
        <a:graphic>
          <a:graphicData uri="http://schemas.openxmlformats.org/drawingml/2006/table">
            <a:tbl>
              <a:tblPr firstRow="1" bandRow="1">
                <a:tableStyleId>{5C22544A-7EE6-4342-B048-85BDC9FD1C3A}</a:tableStyleId>
              </a:tblPr>
              <a:tblGrid>
                <a:gridCol w="2057400"/>
                <a:gridCol w="2057400"/>
                <a:gridCol w="2057400"/>
                <a:gridCol w="2057400"/>
              </a:tblGrid>
              <a:tr h="822960">
                <a:tc>
                  <a:txBody>
                    <a:bodyPr/>
                    <a:lstStyle/>
                    <a:p>
                      <a:r>
                        <a:rPr lang="en-US" sz="2400" dirty="0" smtClean="0"/>
                        <a:t>Drug</a:t>
                      </a:r>
                      <a:endParaRPr lang="en-US" sz="2400" dirty="0"/>
                    </a:p>
                  </a:txBody>
                  <a:tcPr/>
                </a:tc>
                <a:tc>
                  <a:txBody>
                    <a:bodyPr/>
                    <a:lstStyle/>
                    <a:p>
                      <a:pPr algn="ctr"/>
                      <a:r>
                        <a:rPr lang="en-US" sz="2400" dirty="0" smtClean="0"/>
                        <a:t>Terminal HL</a:t>
                      </a:r>
                    </a:p>
                  </a:txBody>
                  <a:tcPr/>
                </a:tc>
                <a:tc>
                  <a:txBody>
                    <a:bodyPr/>
                    <a:lstStyle/>
                    <a:p>
                      <a:pPr algn="ctr"/>
                      <a:r>
                        <a:rPr lang="en-US" sz="2400" dirty="0" smtClean="0"/>
                        <a:t>MRT</a:t>
                      </a:r>
                      <a:r>
                        <a:rPr lang="en-US" sz="2400" baseline="0" dirty="0" smtClean="0"/>
                        <a:t> (Plasma)</a:t>
                      </a:r>
                      <a:endParaRPr lang="en-US" sz="2400" dirty="0"/>
                    </a:p>
                  </a:txBody>
                  <a:tcPr/>
                </a:tc>
                <a:tc>
                  <a:txBody>
                    <a:bodyPr/>
                    <a:lstStyle/>
                    <a:p>
                      <a:pPr algn="ctr"/>
                      <a:r>
                        <a:rPr lang="en-US" sz="2400" dirty="0" smtClean="0"/>
                        <a:t>MRT (body)</a:t>
                      </a:r>
                      <a:endParaRPr lang="en-US" sz="2400" dirty="0"/>
                    </a:p>
                  </a:txBody>
                  <a:tcPr/>
                </a:tc>
              </a:tr>
              <a:tr h="1188720">
                <a:tc>
                  <a:txBody>
                    <a:bodyPr/>
                    <a:lstStyle/>
                    <a:p>
                      <a:r>
                        <a:rPr lang="en-US" sz="2400" dirty="0" err="1" smtClean="0"/>
                        <a:t>Benefix</a:t>
                      </a:r>
                      <a:r>
                        <a:rPr lang="en-US" sz="2400" dirty="0" smtClean="0"/>
                        <a:t>, </a:t>
                      </a:r>
                      <a:r>
                        <a:rPr lang="en-US" sz="2400" dirty="0" err="1" smtClean="0"/>
                        <a:t>hrs</a:t>
                      </a:r>
                      <a:endParaRPr lang="en-US" sz="2400" dirty="0" smtClean="0"/>
                    </a:p>
                    <a:p>
                      <a:pPr algn="ctr"/>
                      <a:r>
                        <a:rPr lang="en-US" sz="2400" dirty="0" smtClean="0"/>
                        <a:t>(95% </a:t>
                      </a:r>
                      <a:r>
                        <a:rPr lang="en-US" sz="2400" dirty="0" err="1" smtClean="0"/>
                        <a:t>CrI</a:t>
                      </a:r>
                      <a:r>
                        <a:rPr lang="en-US" sz="2400" dirty="0" smtClean="0"/>
                        <a:t>)</a:t>
                      </a:r>
                      <a:endParaRPr lang="en-US" sz="2400" dirty="0"/>
                    </a:p>
                  </a:txBody>
                  <a:tcPr/>
                </a:tc>
                <a:tc>
                  <a:txBody>
                    <a:bodyPr/>
                    <a:lstStyle/>
                    <a:p>
                      <a:pPr algn="ctr"/>
                      <a:r>
                        <a:rPr lang="en-US" sz="2400" dirty="0" smtClean="0"/>
                        <a:t>23</a:t>
                      </a:r>
                    </a:p>
                    <a:p>
                      <a:pPr algn="ctr"/>
                      <a:r>
                        <a:rPr lang="en-US" sz="2400" dirty="0" smtClean="0"/>
                        <a:t>(12 – 34)</a:t>
                      </a:r>
                      <a:endParaRPr lang="en-US" sz="2400" dirty="0"/>
                    </a:p>
                  </a:txBody>
                  <a:tcPr/>
                </a:tc>
                <a:tc>
                  <a:txBody>
                    <a:bodyPr/>
                    <a:lstStyle/>
                    <a:p>
                      <a:pPr algn="ctr"/>
                      <a:r>
                        <a:rPr lang="en-US" sz="2400" dirty="0" smtClean="0"/>
                        <a:t>12</a:t>
                      </a:r>
                    </a:p>
                    <a:p>
                      <a:pPr algn="ctr"/>
                      <a:r>
                        <a:rPr lang="en-US" sz="2400" dirty="0" smtClean="0"/>
                        <a:t>(7 – 17)</a:t>
                      </a:r>
                      <a:endParaRPr lang="en-US" sz="2400" dirty="0"/>
                    </a:p>
                  </a:txBody>
                  <a:tcPr/>
                </a:tc>
                <a:tc>
                  <a:txBody>
                    <a:bodyPr/>
                    <a:lstStyle/>
                    <a:p>
                      <a:pPr algn="ctr"/>
                      <a:r>
                        <a:rPr lang="en-US" sz="2400" dirty="0" smtClean="0"/>
                        <a:t>21</a:t>
                      </a:r>
                    </a:p>
                    <a:p>
                      <a:pPr algn="ctr"/>
                      <a:r>
                        <a:rPr lang="en-US" sz="2400" dirty="0" smtClean="0"/>
                        <a:t>(12 – 29)</a:t>
                      </a:r>
                      <a:endParaRPr lang="en-US" sz="2400" dirty="0"/>
                    </a:p>
                  </a:txBody>
                  <a:tcPr/>
                </a:tc>
              </a:tr>
              <a:tr h="1188720">
                <a:tc>
                  <a:txBody>
                    <a:bodyPr/>
                    <a:lstStyle/>
                    <a:p>
                      <a:r>
                        <a:rPr lang="en-US" sz="2400" dirty="0" err="1" smtClean="0"/>
                        <a:t>Alprolix</a:t>
                      </a:r>
                      <a:r>
                        <a:rPr lang="en-US" sz="2400" dirty="0" smtClean="0"/>
                        <a:t>, </a:t>
                      </a:r>
                      <a:r>
                        <a:rPr lang="en-US" sz="2400" dirty="0" err="1" smtClean="0"/>
                        <a:t>hrs</a:t>
                      </a:r>
                      <a:endParaRPr lang="en-US" sz="2400" dirty="0" smtClean="0"/>
                    </a:p>
                    <a:p>
                      <a:pPr algn="ctr"/>
                      <a:r>
                        <a:rPr lang="en-US" sz="2400" dirty="0" smtClean="0"/>
                        <a:t>(95%,</a:t>
                      </a:r>
                      <a:r>
                        <a:rPr lang="en-US" sz="2400" baseline="0" dirty="0" smtClean="0"/>
                        <a:t> </a:t>
                      </a:r>
                      <a:r>
                        <a:rPr lang="en-US" sz="2400" baseline="0" dirty="0" err="1" smtClean="0"/>
                        <a:t>CrI</a:t>
                      </a:r>
                      <a:r>
                        <a:rPr lang="en-US" sz="2400" baseline="0" dirty="0" smtClean="0"/>
                        <a:t>)</a:t>
                      </a:r>
                      <a:endParaRPr lang="en-US" sz="2400" dirty="0"/>
                    </a:p>
                  </a:txBody>
                  <a:tcPr/>
                </a:tc>
                <a:tc>
                  <a:txBody>
                    <a:bodyPr/>
                    <a:lstStyle/>
                    <a:p>
                      <a:pPr algn="ctr"/>
                      <a:r>
                        <a:rPr lang="en-US" sz="2400" dirty="0" smtClean="0"/>
                        <a:t>116</a:t>
                      </a:r>
                    </a:p>
                    <a:p>
                      <a:pPr algn="ctr"/>
                      <a:r>
                        <a:rPr lang="en-US" sz="2400" dirty="0" smtClean="0"/>
                        <a:t>(65</a:t>
                      </a:r>
                      <a:r>
                        <a:rPr lang="en-US" sz="2400" baseline="0" dirty="0" smtClean="0"/>
                        <a:t> – 167)</a:t>
                      </a:r>
                      <a:endParaRPr lang="en-US" sz="2400" dirty="0"/>
                    </a:p>
                  </a:txBody>
                  <a:tcPr/>
                </a:tc>
                <a:tc>
                  <a:txBody>
                    <a:bodyPr/>
                    <a:lstStyle/>
                    <a:p>
                      <a:pPr algn="ctr"/>
                      <a:r>
                        <a:rPr lang="en-US" sz="2400" dirty="0" smtClean="0"/>
                        <a:t>23</a:t>
                      </a:r>
                    </a:p>
                    <a:p>
                      <a:pPr algn="ctr"/>
                      <a:r>
                        <a:rPr lang="en-US" sz="2400" dirty="0" smtClean="0"/>
                        <a:t>(12 -34)</a:t>
                      </a:r>
                      <a:endParaRPr lang="en-US" sz="2400" dirty="0"/>
                    </a:p>
                  </a:txBody>
                  <a:tcPr/>
                </a:tc>
                <a:tc>
                  <a:txBody>
                    <a:bodyPr/>
                    <a:lstStyle/>
                    <a:p>
                      <a:pPr algn="ctr"/>
                      <a:r>
                        <a:rPr lang="en-US" sz="2400" dirty="0" smtClean="0"/>
                        <a:t>81</a:t>
                      </a:r>
                    </a:p>
                    <a:p>
                      <a:pPr algn="ctr"/>
                      <a:r>
                        <a:rPr lang="en-US" sz="2400" dirty="0" smtClean="0"/>
                        <a:t>(48 – 113)</a:t>
                      </a:r>
                      <a:endParaRPr lang="en-US" sz="2400" dirty="0"/>
                    </a:p>
                  </a:txBody>
                  <a:tcPr/>
                </a:tc>
              </a:tr>
            </a:tbl>
          </a:graphicData>
        </a:graphic>
      </p:graphicFrame>
      <p:sp>
        <p:nvSpPr>
          <p:cNvPr id="3" name="Title 2"/>
          <p:cNvSpPr>
            <a:spLocks noGrp="1"/>
          </p:cNvSpPr>
          <p:nvPr>
            <p:ph type="title"/>
          </p:nvPr>
        </p:nvSpPr>
        <p:spPr/>
        <p:txBody>
          <a:bodyPr/>
          <a:lstStyle/>
          <a:p>
            <a:r>
              <a:rPr lang="en-US" dirty="0" smtClean="0"/>
              <a:t>FACTOR IX PPK</a:t>
            </a:r>
            <a:endParaRPr lang="en-US" dirty="0"/>
          </a:p>
        </p:txBody>
      </p:sp>
    </p:spTree>
    <p:extLst>
      <p:ext uri="{BB962C8B-B14F-4D97-AF65-F5344CB8AC3E}">
        <p14:creationId xmlns:p14="http://schemas.microsoft.com/office/powerpoint/2010/main" val="113793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levels and bleeding</a:t>
            </a:r>
            <a:endParaRPr lang="en-US" dirty="0"/>
          </a:p>
        </p:txBody>
      </p:sp>
      <p:pic>
        <p:nvPicPr>
          <p:cNvPr id="3" name="Picture 2"/>
          <p:cNvPicPr>
            <a:picLocks noChangeAspect="1"/>
          </p:cNvPicPr>
          <p:nvPr/>
        </p:nvPicPr>
        <p:blipFill>
          <a:blip r:embed="rId2"/>
          <a:stretch>
            <a:fillRect/>
          </a:stretch>
        </p:blipFill>
        <p:spPr>
          <a:xfrm>
            <a:off x="996463" y="961659"/>
            <a:ext cx="7306914" cy="4181849"/>
          </a:xfrm>
          <a:prstGeom prst="rect">
            <a:avLst/>
          </a:prstGeom>
        </p:spPr>
      </p:pic>
      <p:sp>
        <p:nvSpPr>
          <p:cNvPr id="4" name="Rectangle 3"/>
          <p:cNvSpPr/>
          <p:nvPr/>
        </p:nvSpPr>
        <p:spPr>
          <a:xfrm>
            <a:off x="4267201" y="1219451"/>
            <a:ext cx="4572000" cy="1508105"/>
          </a:xfrm>
          <a:prstGeom prst="rect">
            <a:avLst/>
          </a:prstGeom>
        </p:spPr>
        <p:txBody>
          <a:bodyPr>
            <a:spAutoFit/>
          </a:bodyPr>
          <a:lstStyle/>
          <a:p>
            <a:r>
              <a:rPr lang="en-US" sz="2000" dirty="0" smtClean="0"/>
              <a:t>Clinical </a:t>
            </a:r>
            <a:r>
              <a:rPr lang="en-US" sz="2000" dirty="0"/>
              <a:t>severity of </a:t>
            </a:r>
            <a:r>
              <a:rPr lang="en-US" sz="2000" dirty="0" err="1"/>
              <a:t>haemophilia</a:t>
            </a:r>
            <a:r>
              <a:rPr lang="en-US" sz="2000" dirty="0"/>
              <a:t> A: Does the classification of the 1950s still stand</a:t>
            </a:r>
            <a:r>
              <a:rPr lang="en-US" sz="2000" dirty="0" smtClean="0"/>
              <a:t>?</a:t>
            </a:r>
          </a:p>
          <a:p>
            <a:endParaRPr lang="en-US" sz="2000" dirty="0" smtClean="0"/>
          </a:p>
          <a:p>
            <a:r>
              <a:rPr lang="en-US" sz="1600" dirty="0" smtClean="0"/>
              <a:t>den </a:t>
            </a:r>
            <a:r>
              <a:rPr lang="en-US" sz="1600" dirty="0" err="1"/>
              <a:t>Uijl</a:t>
            </a:r>
            <a:r>
              <a:rPr lang="en-US" sz="1600" dirty="0"/>
              <a:t> IEM, </a:t>
            </a:r>
            <a:r>
              <a:rPr lang="en-US" sz="1600" dirty="0" err="1"/>
              <a:t>Mauser</a:t>
            </a:r>
            <a:r>
              <a:rPr lang="en-US" sz="1600" dirty="0"/>
              <a:t> </a:t>
            </a:r>
            <a:r>
              <a:rPr lang="en-US" sz="1600" dirty="0" err="1"/>
              <a:t>Bunschoten</a:t>
            </a:r>
            <a:r>
              <a:rPr lang="en-US" sz="1600" dirty="0"/>
              <a:t> EP, Roosendaal G, et </a:t>
            </a:r>
            <a:r>
              <a:rPr lang="en-US" sz="1600" dirty="0" smtClean="0"/>
              <a:t>al. </a:t>
            </a:r>
            <a:r>
              <a:rPr lang="en-US" sz="1600" dirty="0" err="1" smtClean="0"/>
              <a:t>Haemophilia</a:t>
            </a:r>
            <a:r>
              <a:rPr lang="en-US" sz="1600" dirty="0" smtClean="0"/>
              <a:t> </a:t>
            </a:r>
            <a:r>
              <a:rPr lang="en-US" sz="1600" dirty="0"/>
              <a:t>2011;17:849–53. </a:t>
            </a:r>
          </a:p>
        </p:txBody>
      </p:sp>
    </p:spTree>
    <p:extLst>
      <p:ext uri="{BB962C8B-B14F-4D97-AF65-F5344CB8AC3E}">
        <p14:creationId xmlns:p14="http://schemas.microsoft.com/office/powerpoint/2010/main" val="4278039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“Time to” critical concentrations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1741093"/>
              </p:ext>
            </p:extLst>
          </p:nvPr>
        </p:nvGraphicFramePr>
        <p:xfrm>
          <a:off x="99658" y="1356477"/>
          <a:ext cx="8970383" cy="3301766"/>
        </p:xfrm>
        <a:graphic>
          <a:graphicData uri="http://schemas.openxmlformats.org/drawingml/2006/table">
            <a:tbl>
              <a:tblPr firstRow="1" bandRow="1">
                <a:tableStyleId>{5C22544A-7EE6-4342-B048-85BDC9FD1C3A}</a:tableStyleId>
              </a:tblPr>
              <a:tblGrid>
                <a:gridCol w="1457616"/>
                <a:gridCol w="916506"/>
                <a:gridCol w="1582704"/>
                <a:gridCol w="838419"/>
                <a:gridCol w="1516550"/>
                <a:gridCol w="875408"/>
                <a:gridCol w="1783180"/>
              </a:tblGrid>
              <a:tr h="482483">
                <a:tc>
                  <a:txBody>
                    <a:bodyPr/>
                    <a:lstStyle/>
                    <a:p>
                      <a:r>
                        <a:rPr lang="en-US" sz="1800" dirty="0" smtClean="0"/>
                        <a:t>Concentrate</a:t>
                      </a:r>
                      <a:endParaRPr lang="en-US" sz="1800" dirty="0"/>
                    </a:p>
                  </a:txBody>
                  <a:tcPr/>
                </a:tc>
                <a:tc>
                  <a:txBody>
                    <a:bodyPr/>
                    <a:lstStyle/>
                    <a:p>
                      <a:pPr algn="ctr"/>
                      <a:r>
                        <a:rPr lang="en-US" sz="2000" dirty="0" smtClean="0"/>
                        <a:t>0.05</a:t>
                      </a:r>
                      <a:endParaRPr lang="en-US" sz="2000" dirty="0"/>
                    </a:p>
                  </a:txBody>
                  <a:tcPr/>
                </a:tc>
                <a:tc>
                  <a:txBody>
                    <a:bodyPr/>
                    <a:lstStyle/>
                    <a:p>
                      <a:pPr algn="ctr"/>
                      <a:r>
                        <a:rPr lang="en-US" sz="2000" dirty="0" smtClean="0"/>
                        <a:t>95 % </a:t>
                      </a:r>
                      <a:r>
                        <a:rPr lang="en-US" sz="2000" dirty="0" err="1" smtClean="0"/>
                        <a:t>CrI</a:t>
                      </a:r>
                      <a:endParaRPr lang="en-US" sz="2000" dirty="0"/>
                    </a:p>
                  </a:txBody>
                  <a:tcPr/>
                </a:tc>
                <a:tc>
                  <a:txBody>
                    <a:bodyPr/>
                    <a:lstStyle/>
                    <a:p>
                      <a:pPr algn="ctr"/>
                      <a:r>
                        <a:rPr lang="en-US" sz="2000" dirty="0" smtClean="0"/>
                        <a:t>0.02</a:t>
                      </a:r>
                      <a:endParaRPr lang="en-US" sz="2000" dirty="0"/>
                    </a:p>
                  </a:txBody>
                  <a:tcPr/>
                </a:tc>
                <a:tc>
                  <a:txBody>
                    <a:bodyPr/>
                    <a:lstStyle/>
                    <a:p>
                      <a:pPr algn="ctr"/>
                      <a:r>
                        <a:rPr lang="en-US" sz="2000" dirty="0" smtClean="0"/>
                        <a:t>95 % </a:t>
                      </a:r>
                      <a:r>
                        <a:rPr lang="en-US" sz="2000" dirty="0" err="1" smtClean="0"/>
                        <a:t>CrI</a:t>
                      </a:r>
                      <a:endParaRPr lang="en-US" sz="2000" dirty="0"/>
                    </a:p>
                  </a:txBody>
                  <a:tcPr/>
                </a:tc>
                <a:tc>
                  <a:txBody>
                    <a:bodyPr/>
                    <a:lstStyle/>
                    <a:p>
                      <a:pPr algn="ctr"/>
                      <a:r>
                        <a:rPr lang="en-US" sz="2000" dirty="0" smtClean="0"/>
                        <a:t>0.01</a:t>
                      </a:r>
                      <a:endParaRPr lang="en-US" sz="2000" dirty="0"/>
                    </a:p>
                  </a:txBody>
                  <a:tcPr/>
                </a:tc>
                <a:tc>
                  <a:txBody>
                    <a:bodyPr/>
                    <a:lstStyle/>
                    <a:p>
                      <a:pPr algn="ctr"/>
                      <a:r>
                        <a:rPr lang="en-US" sz="2000" dirty="0" smtClean="0"/>
                        <a:t>95 % </a:t>
                      </a:r>
                      <a:r>
                        <a:rPr lang="en-US" sz="2000" dirty="0" err="1" smtClean="0"/>
                        <a:t>CrI</a:t>
                      </a:r>
                      <a:endParaRPr lang="en-US" sz="2000" dirty="0"/>
                    </a:p>
                  </a:txBody>
                  <a:tcPr/>
                </a:tc>
              </a:tr>
              <a:tr h="400050">
                <a:tc>
                  <a:txBody>
                    <a:bodyPr/>
                    <a:lstStyle/>
                    <a:p>
                      <a:r>
                        <a:rPr lang="en-US" sz="1800" dirty="0" err="1" smtClean="0"/>
                        <a:t>Advate</a:t>
                      </a:r>
                      <a:endParaRPr lang="en-US" sz="1800" dirty="0"/>
                    </a:p>
                  </a:txBody>
                  <a:tcPr/>
                </a:tc>
                <a:tc>
                  <a:txBody>
                    <a:bodyPr/>
                    <a:lstStyle/>
                    <a:p>
                      <a:pPr algn="ctr"/>
                      <a:r>
                        <a:rPr lang="en-US" sz="2000" b="1" dirty="0" smtClean="0">
                          <a:solidFill>
                            <a:srgbClr val="FF0000"/>
                          </a:solidFill>
                        </a:rPr>
                        <a:t>44</a:t>
                      </a:r>
                      <a:endParaRPr lang="en-US" sz="2000" b="1" dirty="0">
                        <a:solidFill>
                          <a:srgbClr val="FF0000"/>
                        </a:solidFill>
                      </a:endParaRPr>
                    </a:p>
                  </a:txBody>
                  <a:tcPr/>
                </a:tc>
                <a:tc>
                  <a:txBody>
                    <a:bodyPr/>
                    <a:lstStyle/>
                    <a:p>
                      <a:pPr algn="ctr"/>
                      <a:r>
                        <a:rPr lang="en-US" sz="2000" dirty="0" smtClean="0"/>
                        <a:t>21-67</a:t>
                      </a:r>
                      <a:endParaRPr lang="en-US" sz="2000" dirty="0"/>
                    </a:p>
                  </a:txBody>
                  <a:tcPr/>
                </a:tc>
                <a:tc>
                  <a:txBody>
                    <a:bodyPr/>
                    <a:lstStyle/>
                    <a:p>
                      <a:pPr algn="ctr"/>
                      <a:r>
                        <a:rPr lang="en-US" sz="2000" b="1" dirty="0" smtClean="0">
                          <a:solidFill>
                            <a:srgbClr val="FF0000"/>
                          </a:solidFill>
                        </a:rPr>
                        <a:t>58</a:t>
                      </a:r>
                      <a:endParaRPr lang="en-US" sz="2000" b="1" dirty="0">
                        <a:solidFill>
                          <a:srgbClr val="FF0000"/>
                        </a:solidFill>
                      </a:endParaRPr>
                    </a:p>
                  </a:txBody>
                  <a:tcPr/>
                </a:tc>
                <a:tc>
                  <a:txBody>
                    <a:bodyPr/>
                    <a:lstStyle/>
                    <a:p>
                      <a:pPr algn="ctr"/>
                      <a:r>
                        <a:rPr lang="en-US" sz="2000" dirty="0" smtClean="0"/>
                        <a:t>28-88</a:t>
                      </a:r>
                      <a:endParaRPr lang="en-US" sz="2000" dirty="0"/>
                    </a:p>
                  </a:txBody>
                  <a:tcPr/>
                </a:tc>
                <a:tc>
                  <a:txBody>
                    <a:bodyPr/>
                    <a:lstStyle/>
                    <a:p>
                      <a:pPr algn="ctr"/>
                      <a:r>
                        <a:rPr lang="en-US" sz="2000" b="1" dirty="0" smtClean="0">
                          <a:solidFill>
                            <a:srgbClr val="FF0000"/>
                          </a:solidFill>
                        </a:rPr>
                        <a:t>68</a:t>
                      </a:r>
                      <a:endParaRPr lang="en-US" sz="2000" b="1" dirty="0">
                        <a:solidFill>
                          <a:srgbClr val="FF0000"/>
                        </a:solidFill>
                      </a:endParaRPr>
                    </a:p>
                  </a:txBody>
                  <a:tcPr/>
                </a:tc>
                <a:tc>
                  <a:txBody>
                    <a:bodyPr/>
                    <a:lstStyle/>
                    <a:p>
                      <a:pPr algn="ctr"/>
                      <a:r>
                        <a:rPr lang="en-US" sz="2000" dirty="0" smtClean="0"/>
                        <a:t>33 - 104</a:t>
                      </a:r>
                      <a:endParaRPr lang="en-US" sz="2000" dirty="0"/>
                    </a:p>
                  </a:txBody>
                  <a:tcPr/>
                </a:tc>
              </a:tr>
              <a:tr h="400050">
                <a:tc>
                  <a:txBody>
                    <a:bodyPr/>
                    <a:lstStyle/>
                    <a:p>
                      <a:r>
                        <a:rPr lang="en-US" sz="1800" dirty="0" err="1" smtClean="0"/>
                        <a:t>Kogenate</a:t>
                      </a:r>
                      <a:endParaRPr lang="en-US" sz="1800" dirty="0"/>
                    </a:p>
                  </a:txBody>
                  <a:tcPr/>
                </a:tc>
                <a:tc>
                  <a:txBody>
                    <a:bodyPr/>
                    <a:lstStyle/>
                    <a:p>
                      <a:pPr algn="ctr"/>
                      <a:r>
                        <a:rPr lang="en-US" sz="2000" b="1" dirty="0" smtClean="0">
                          <a:solidFill>
                            <a:srgbClr val="FF0000"/>
                          </a:solidFill>
                        </a:rPr>
                        <a:t>62</a:t>
                      </a:r>
                      <a:endParaRPr lang="en-US" sz="2000" b="1" dirty="0">
                        <a:solidFill>
                          <a:srgbClr val="FF0000"/>
                        </a:solidFill>
                      </a:endParaRPr>
                    </a:p>
                  </a:txBody>
                  <a:tcPr/>
                </a:tc>
                <a:tc>
                  <a:txBody>
                    <a:bodyPr/>
                    <a:lstStyle/>
                    <a:p>
                      <a:pPr algn="ctr"/>
                      <a:r>
                        <a:rPr lang="en-US" sz="2000" dirty="0" smtClean="0"/>
                        <a:t>24 – 101</a:t>
                      </a:r>
                      <a:endParaRPr lang="en-US" sz="2000" dirty="0"/>
                    </a:p>
                  </a:txBody>
                  <a:tcPr/>
                </a:tc>
                <a:tc>
                  <a:txBody>
                    <a:bodyPr/>
                    <a:lstStyle/>
                    <a:p>
                      <a:pPr algn="ctr"/>
                      <a:r>
                        <a:rPr lang="en-US" sz="2000" b="1" dirty="0" smtClean="0">
                          <a:solidFill>
                            <a:srgbClr val="FF0000"/>
                          </a:solidFill>
                        </a:rPr>
                        <a:t>84</a:t>
                      </a:r>
                      <a:endParaRPr lang="en-US" sz="2000" b="1" dirty="0">
                        <a:solidFill>
                          <a:srgbClr val="FF0000"/>
                        </a:solidFill>
                      </a:endParaRPr>
                    </a:p>
                  </a:txBody>
                  <a:tcPr/>
                </a:tc>
                <a:tc>
                  <a:txBody>
                    <a:bodyPr/>
                    <a:lstStyle/>
                    <a:p>
                      <a:pPr algn="ctr"/>
                      <a:r>
                        <a:rPr lang="en-US" sz="2000" dirty="0" smtClean="0"/>
                        <a:t>32 – 136</a:t>
                      </a:r>
                      <a:endParaRPr lang="en-US" sz="2000" dirty="0"/>
                    </a:p>
                  </a:txBody>
                  <a:tcPr/>
                </a:tc>
                <a:tc>
                  <a:txBody>
                    <a:bodyPr/>
                    <a:lstStyle/>
                    <a:p>
                      <a:pPr algn="ctr"/>
                      <a:r>
                        <a:rPr lang="en-US" sz="2000" b="1" dirty="0" smtClean="0">
                          <a:solidFill>
                            <a:srgbClr val="FF0000"/>
                          </a:solidFill>
                        </a:rPr>
                        <a:t>100</a:t>
                      </a:r>
                      <a:endParaRPr lang="en-US" sz="2000" b="1" dirty="0">
                        <a:solidFill>
                          <a:srgbClr val="FF0000"/>
                        </a:solidFill>
                      </a:endParaRPr>
                    </a:p>
                  </a:txBody>
                  <a:tcPr/>
                </a:tc>
                <a:tc>
                  <a:txBody>
                    <a:bodyPr/>
                    <a:lstStyle/>
                    <a:p>
                      <a:pPr algn="ctr"/>
                      <a:r>
                        <a:rPr lang="en-US" sz="2000" dirty="0" smtClean="0"/>
                        <a:t>38 – 163</a:t>
                      </a:r>
                      <a:endParaRPr lang="en-US" sz="2000" dirty="0"/>
                    </a:p>
                  </a:txBody>
                  <a:tcPr/>
                </a:tc>
              </a:tr>
              <a:tr h="400050">
                <a:tc>
                  <a:txBody>
                    <a:bodyPr/>
                    <a:lstStyle/>
                    <a:p>
                      <a:r>
                        <a:rPr lang="en-US" sz="1800" dirty="0" err="1" smtClean="0"/>
                        <a:t>Xyntha</a:t>
                      </a:r>
                      <a:endParaRPr lang="en-US" sz="1800" dirty="0"/>
                    </a:p>
                  </a:txBody>
                  <a:tcPr/>
                </a:tc>
                <a:tc>
                  <a:txBody>
                    <a:bodyPr/>
                    <a:lstStyle/>
                    <a:p>
                      <a:pPr algn="ctr"/>
                      <a:r>
                        <a:rPr lang="en-US" sz="2000" b="1" dirty="0" smtClean="0">
                          <a:solidFill>
                            <a:srgbClr val="FF0000"/>
                          </a:solidFill>
                        </a:rPr>
                        <a:t>41</a:t>
                      </a:r>
                      <a:endParaRPr lang="en-US" sz="2000" b="1" dirty="0">
                        <a:solidFill>
                          <a:srgbClr val="FF0000"/>
                        </a:solidFill>
                      </a:endParaRPr>
                    </a:p>
                  </a:txBody>
                  <a:tcPr/>
                </a:tc>
                <a:tc>
                  <a:txBody>
                    <a:bodyPr/>
                    <a:lstStyle/>
                    <a:p>
                      <a:pPr algn="ctr"/>
                      <a:r>
                        <a:rPr lang="en-US" sz="2000" dirty="0" smtClean="0"/>
                        <a:t>24 – 59</a:t>
                      </a:r>
                      <a:endParaRPr lang="en-US" sz="2000" dirty="0"/>
                    </a:p>
                  </a:txBody>
                  <a:tcPr/>
                </a:tc>
                <a:tc>
                  <a:txBody>
                    <a:bodyPr/>
                    <a:lstStyle/>
                    <a:p>
                      <a:pPr algn="ctr"/>
                      <a:r>
                        <a:rPr lang="en-US" sz="2000" b="1" dirty="0" smtClean="0">
                          <a:solidFill>
                            <a:srgbClr val="FF0000"/>
                          </a:solidFill>
                        </a:rPr>
                        <a:t>56</a:t>
                      </a:r>
                      <a:endParaRPr lang="en-US" sz="2000" b="1" dirty="0">
                        <a:solidFill>
                          <a:srgbClr val="FF0000"/>
                        </a:solidFill>
                      </a:endParaRPr>
                    </a:p>
                  </a:txBody>
                  <a:tcPr/>
                </a:tc>
                <a:tc>
                  <a:txBody>
                    <a:bodyPr/>
                    <a:lstStyle/>
                    <a:p>
                      <a:pPr algn="ctr"/>
                      <a:r>
                        <a:rPr lang="en-US" sz="2000" dirty="0" smtClean="0"/>
                        <a:t>35 – 77</a:t>
                      </a:r>
                      <a:endParaRPr lang="en-US" sz="2000" dirty="0"/>
                    </a:p>
                  </a:txBody>
                  <a:tcPr/>
                </a:tc>
                <a:tc>
                  <a:txBody>
                    <a:bodyPr/>
                    <a:lstStyle/>
                    <a:p>
                      <a:pPr algn="ctr"/>
                      <a:r>
                        <a:rPr lang="en-US" sz="2000" b="1" dirty="0" smtClean="0">
                          <a:solidFill>
                            <a:srgbClr val="FF0000"/>
                          </a:solidFill>
                        </a:rPr>
                        <a:t>67</a:t>
                      </a:r>
                      <a:endParaRPr lang="en-US" sz="2000" b="1" dirty="0">
                        <a:solidFill>
                          <a:srgbClr val="FF0000"/>
                        </a:solidFill>
                      </a:endParaRPr>
                    </a:p>
                  </a:txBody>
                  <a:tcPr/>
                </a:tc>
                <a:tc>
                  <a:txBody>
                    <a:bodyPr/>
                    <a:lstStyle/>
                    <a:p>
                      <a:pPr algn="ctr"/>
                      <a:r>
                        <a:rPr lang="en-US" sz="2000" dirty="0" smtClean="0"/>
                        <a:t>44 – 91</a:t>
                      </a:r>
                      <a:endParaRPr lang="en-US" sz="2000" dirty="0"/>
                    </a:p>
                  </a:txBody>
                  <a:tcPr/>
                </a:tc>
              </a:tr>
              <a:tr h="400050">
                <a:tc>
                  <a:txBody>
                    <a:bodyPr/>
                    <a:lstStyle/>
                    <a:p>
                      <a:r>
                        <a:rPr lang="en-US" sz="1800" dirty="0" err="1" smtClean="0"/>
                        <a:t>Eloctate</a:t>
                      </a:r>
                      <a:endParaRPr lang="en-US" sz="1800" dirty="0"/>
                    </a:p>
                  </a:txBody>
                  <a:tcPr/>
                </a:tc>
                <a:tc>
                  <a:txBody>
                    <a:bodyPr/>
                    <a:lstStyle/>
                    <a:p>
                      <a:pPr algn="ctr"/>
                      <a:r>
                        <a:rPr lang="en-US" sz="2000" b="1" dirty="0" smtClean="0">
                          <a:solidFill>
                            <a:srgbClr val="FF0000"/>
                          </a:solidFill>
                        </a:rPr>
                        <a:t>70</a:t>
                      </a:r>
                      <a:endParaRPr lang="en-US" sz="2000" b="1" dirty="0">
                        <a:solidFill>
                          <a:srgbClr val="FF0000"/>
                        </a:solidFill>
                      </a:endParaRPr>
                    </a:p>
                  </a:txBody>
                  <a:tcPr/>
                </a:tc>
                <a:tc>
                  <a:txBody>
                    <a:bodyPr/>
                    <a:lstStyle/>
                    <a:p>
                      <a:pPr algn="ctr"/>
                      <a:r>
                        <a:rPr lang="en-US" sz="2000" dirty="0" smtClean="0"/>
                        <a:t>20 – 120</a:t>
                      </a:r>
                      <a:endParaRPr lang="en-US" sz="2000" dirty="0"/>
                    </a:p>
                  </a:txBody>
                  <a:tcPr/>
                </a:tc>
                <a:tc>
                  <a:txBody>
                    <a:bodyPr/>
                    <a:lstStyle/>
                    <a:p>
                      <a:pPr algn="ctr"/>
                      <a:r>
                        <a:rPr lang="en-US" sz="2000" b="1" dirty="0" smtClean="0">
                          <a:solidFill>
                            <a:srgbClr val="FF0000"/>
                          </a:solidFill>
                        </a:rPr>
                        <a:t>93</a:t>
                      </a:r>
                      <a:endParaRPr lang="en-US" sz="2000" b="1" dirty="0">
                        <a:solidFill>
                          <a:srgbClr val="FF0000"/>
                        </a:solidFill>
                      </a:endParaRPr>
                    </a:p>
                  </a:txBody>
                  <a:tcPr/>
                </a:tc>
                <a:tc>
                  <a:txBody>
                    <a:bodyPr/>
                    <a:lstStyle/>
                    <a:p>
                      <a:pPr algn="ctr"/>
                      <a:r>
                        <a:rPr lang="en-US" sz="2000" dirty="0" smtClean="0"/>
                        <a:t>28 – 158</a:t>
                      </a:r>
                      <a:endParaRPr lang="en-US" sz="2000" dirty="0"/>
                    </a:p>
                  </a:txBody>
                  <a:tcPr/>
                </a:tc>
                <a:tc>
                  <a:txBody>
                    <a:bodyPr/>
                    <a:lstStyle/>
                    <a:p>
                      <a:pPr algn="ctr"/>
                      <a:r>
                        <a:rPr lang="en-US" sz="2000" b="1" dirty="0" smtClean="0">
                          <a:solidFill>
                            <a:srgbClr val="FF0000"/>
                          </a:solidFill>
                        </a:rPr>
                        <a:t>110</a:t>
                      </a:r>
                      <a:endParaRPr lang="en-US" sz="2000" b="1" dirty="0">
                        <a:solidFill>
                          <a:srgbClr val="FF0000"/>
                        </a:solidFill>
                      </a:endParaRPr>
                    </a:p>
                  </a:txBody>
                  <a:tcPr/>
                </a:tc>
                <a:tc>
                  <a:txBody>
                    <a:bodyPr/>
                    <a:lstStyle/>
                    <a:p>
                      <a:pPr algn="ctr"/>
                      <a:r>
                        <a:rPr lang="en-US" sz="2000" dirty="0" smtClean="0"/>
                        <a:t>34 – 186</a:t>
                      </a:r>
                      <a:endParaRPr lang="en-US" sz="2000" dirty="0"/>
                    </a:p>
                  </a:txBody>
                  <a:tcPr/>
                </a:tc>
              </a:tr>
              <a:tr h="400050">
                <a:tc>
                  <a:txBody>
                    <a:bodyPr/>
                    <a:lstStyle/>
                    <a:p>
                      <a:r>
                        <a:rPr lang="en-US" sz="1800" dirty="0" err="1" smtClean="0"/>
                        <a:t>Benefix</a:t>
                      </a:r>
                      <a:endParaRPr lang="en-US" sz="1800" dirty="0"/>
                    </a:p>
                  </a:txBody>
                  <a:tcPr/>
                </a:tc>
                <a:tc>
                  <a:txBody>
                    <a:bodyPr/>
                    <a:lstStyle/>
                    <a:p>
                      <a:pPr algn="ctr"/>
                      <a:r>
                        <a:rPr lang="en-US" sz="2000" b="1" dirty="0" smtClean="0">
                          <a:solidFill>
                            <a:srgbClr val="FF0000"/>
                          </a:solidFill>
                        </a:rPr>
                        <a:t>44</a:t>
                      </a:r>
                      <a:endParaRPr lang="en-US" sz="2000" b="1" dirty="0">
                        <a:solidFill>
                          <a:srgbClr val="FF0000"/>
                        </a:solidFill>
                      </a:endParaRPr>
                    </a:p>
                  </a:txBody>
                  <a:tcPr/>
                </a:tc>
                <a:tc>
                  <a:txBody>
                    <a:bodyPr/>
                    <a:lstStyle/>
                    <a:p>
                      <a:pPr algn="ctr"/>
                      <a:r>
                        <a:rPr lang="en-US" sz="2000" dirty="0" smtClean="0"/>
                        <a:t>30 – 57</a:t>
                      </a:r>
                      <a:endParaRPr lang="en-US" sz="2000" dirty="0"/>
                    </a:p>
                  </a:txBody>
                  <a:tcPr/>
                </a:tc>
                <a:tc>
                  <a:txBody>
                    <a:bodyPr/>
                    <a:lstStyle/>
                    <a:p>
                      <a:pPr algn="ctr"/>
                      <a:r>
                        <a:rPr lang="en-US" sz="2000" b="1" dirty="0" smtClean="0">
                          <a:solidFill>
                            <a:srgbClr val="FF0000"/>
                          </a:solidFill>
                        </a:rPr>
                        <a:t>74</a:t>
                      </a:r>
                      <a:endParaRPr lang="en-US" sz="2000" b="1" dirty="0">
                        <a:solidFill>
                          <a:srgbClr val="FF0000"/>
                        </a:solidFill>
                      </a:endParaRPr>
                    </a:p>
                  </a:txBody>
                  <a:tcPr/>
                </a:tc>
                <a:tc>
                  <a:txBody>
                    <a:bodyPr/>
                    <a:lstStyle/>
                    <a:p>
                      <a:pPr algn="ctr"/>
                      <a:r>
                        <a:rPr lang="en-US" sz="2000" dirty="0" smtClean="0"/>
                        <a:t>47</a:t>
                      </a:r>
                      <a:r>
                        <a:rPr lang="en-US" sz="2000" baseline="0" dirty="0" smtClean="0"/>
                        <a:t> – 100</a:t>
                      </a:r>
                      <a:endParaRPr lang="en-US" sz="2000" dirty="0"/>
                    </a:p>
                  </a:txBody>
                  <a:tcPr/>
                </a:tc>
                <a:tc>
                  <a:txBody>
                    <a:bodyPr/>
                    <a:lstStyle/>
                    <a:p>
                      <a:pPr algn="ctr"/>
                      <a:r>
                        <a:rPr lang="en-US" sz="2000" b="1" dirty="0" smtClean="0">
                          <a:solidFill>
                            <a:srgbClr val="FF0000"/>
                          </a:solidFill>
                        </a:rPr>
                        <a:t>96</a:t>
                      </a:r>
                      <a:endParaRPr lang="en-US" sz="2000" b="1" dirty="0">
                        <a:solidFill>
                          <a:srgbClr val="FF0000"/>
                        </a:solidFill>
                      </a:endParaRPr>
                    </a:p>
                  </a:txBody>
                  <a:tcPr/>
                </a:tc>
                <a:tc>
                  <a:txBody>
                    <a:bodyPr/>
                    <a:lstStyle/>
                    <a:p>
                      <a:pPr algn="ctr"/>
                      <a:r>
                        <a:rPr lang="en-US" sz="2000" dirty="0" smtClean="0"/>
                        <a:t>59 – 133</a:t>
                      </a:r>
                      <a:endParaRPr lang="en-US" sz="2000" dirty="0"/>
                    </a:p>
                  </a:txBody>
                  <a:tcPr/>
                </a:tc>
              </a:tr>
              <a:tr h="400050">
                <a:tc>
                  <a:txBody>
                    <a:bodyPr/>
                    <a:lstStyle/>
                    <a:p>
                      <a:r>
                        <a:rPr lang="en-US" sz="1800" dirty="0" err="1" smtClean="0"/>
                        <a:t>Alprolix</a:t>
                      </a:r>
                      <a:endParaRPr lang="en-US" sz="1800" dirty="0"/>
                    </a:p>
                  </a:txBody>
                  <a:tcPr/>
                </a:tc>
                <a:tc>
                  <a:txBody>
                    <a:bodyPr/>
                    <a:lstStyle/>
                    <a:p>
                      <a:pPr algn="ctr"/>
                      <a:r>
                        <a:rPr lang="en-US" sz="2000" b="1" dirty="0" smtClean="0">
                          <a:solidFill>
                            <a:srgbClr val="FF0000"/>
                          </a:solidFill>
                        </a:rPr>
                        <a:t>75</a:t>
                      </a:r>
                      <a:endParaRPr lang="en-US" sz="2000" b="1" dirty="0">
                        <a:solidFill>
                          <a:srgbClr val="FF0000"/>
                        </a:solidFill>
                      </a:endParaRPr>
                    </a:p>
                  </a:txBody>
                  <a:tcPr/>
                </a:tc>
                <a:tc>
                  <a:txBody>
                    <a:bodyPr/>
                    <a:lstStyle/>
                    <a:p>
                      <a:pPr algn="ctr"/>
                      <a:r>
                        <a:rPr lang="en-US" sz="2000" dirty="0" smtClean="0"/>
                        <a:t>42 – 109</a:t>
                      </a:r>
                      <a:endParaRPr lang="en-US" sz="2000" dirty="0"/>
                    </a:p>
                  </a:txBody>
                  <a:tcPr/>
                </a:tc>
                <a:tc>
                  <a:txBody>
                    <a:bodyPr/>
                    <a:lstStyle/>
                    <a:p>
                      <a:pPr algn="ctr"/>
                      <a:r>
                        <a:rPr lang="en-US" sz="2000" b="1" dirty="0" smtClean="0">
                          <a:solidFill>
                            <a:srgbClr val="FF0000"/>
                          </a:solidFill>
                        </a:rPr>
                        <a:t>191</a:t>
                      </a:r>
                      <a:endParaRPr lang="en-US" sz="2000" b="1" dirty="0">
                        <a:solidFill>
                          <a:srgbClr val="FF0000"/>
                        </a:solidFill>
                      </a:endParaRPr>
                    </a:p>
                  </a:txBody>
                  <a:tcPr/>
                </a:tc>
                <a:tc>
                  <a:txBody>
                    <a:bodyPr/>
                    <a:lstStyle/>
                    <a:p>
                      <a:pPr algn="ctr"/>
                      <a:r>
                        <a:rPr lang="en-US" sz="2000" dirty="0" smtClean="0"/>
                        <a:t>93 – 289</a:t>
                      </a:r>
                      <a:endParaRPr lang="en-US" sz="2000" dirty="0"/>
                    </a:p>
                  </a:txBody>
                  <a:tcPr/>
                </a:tc>
                <a:tc>
                  <a:txBody>
                    <a:bodyPr/>
                    <a:lstStyle/>
                    <a:p>
                      <a:pPr algn="ctr"/>
                      <a:r>
                        <a:rPr lang="en-US" sz="2000" b="1" dirty="0" smtClean="0">
                          <a:solidFill>
                            <a:srgbClr val="FF0000"/>
                          </a:solidFill>
                        </a:rPr>
                        <a:t>307</a:t>
                      </a:r>
                      <a:endParaRPr lang="en-US" sz="2000" b="1" dirty="0">
                        <a:solidFill>
                          <a:srgbClr val="FF0000"/>
                        </a:solidFill>
                      </a:endParaRPr>
                    </a:p>
                  </a:txBody>
                  <a:tcPr/>
                </a:tc>
                <a:tc>
                  <a:txBody>
                    <a:bodyPr/>
                    <a:lstStyle/>
                    <a:p>
                      <a:pPr algn="ctr"/>
                      <a:r>
                        <a:rPr lang="en-US" sz="2000" dirty="0" smtClean="0"/>
                        <a:t>179</a:t>
                      </a:r>
                      <a:r>
                        <a:rPr lang="en-US" sz="2000" baseline="0" dirty="0" smtClean="0"/>
                        <a:t> – 434</a:t>
                      </a:r>
                      <a:endParaRPr lang="en-US" sz="2000" dirty="0"/>
                    </a:p>
                  </a:txBody>
                  <a:tcPr/>
                </a:tc>
              </a:tr>
              <a:tr h="418983">
                <a:tc>
                  <a:txBody>
                    <a:bodyPr/>
                    <a:lstStyle/>
                    <a:p>
                      <a:r>
                        <a:rPr lang="en-US" sz="1800" dirty="0" err="1" smtClean="0"/>
                        <a:t>Benefix</a:t>
                      </a:r>
                      <a:r>
                        <a:rPr lang="en-US" sz="1800" baseline="0" dirty="0" smtClean="0"/>
                        <a:t> 100</a:t>
                      </a:r>
                      <a:endParaRPr lang="en-US" sz="1800" dirty="0"/>
                    </a:p>
                  </a:txBody>
                  <a:tcPr/>
                </a:tc>
                <a:tc>
                  <a:txBody>
                    <a:bodyPr/>
                    <a:lstStyle/>
                    <a:p>
                      <a:pPr algn="ctr"/>
                      <a:r>
                        <a:rPr lang="en-US" sz="2000" b="1" dirty="0" smtClean="0">
                          <a:solidFill>
                            <a:srgbClr val="FF0000"/>
                          </a:solidFill>
                        </a:rPr>
                        <a:t>66</a:t>
                      </a:r>
                      <a:endParaRPr lang="en-US" sz="2000" b="1" dirty="0">
                        <a:solidFill>
                          <a:srgbClr val="FF0000"/>
                        </a:solidFill>
                      </a:endParaRPr>
                    </a:p>
                  </a:txBody>
                  <a:tcPr/>
                </a:tc>
                <a:tc>
                  <a:txBody>
                    <a:bodyPr/>
                    <a:lstStyle/>
                    <a:p>
                      <a:pPr algn="ctr"/>
                      <a:r>
                        <a:rPr lang="en-US" sz="2000" dirty="0" smtClean="0"/>
                        <a:t>43 – 108</a:t>
                      </a:r>
                      <a:endParaRPr lang="en-US" sz="2000" dirty="0"/>
                    </a:p>
                  </a:txBody>
                  <a:tcPr/>
                </a:tc>
                <a:tc>
                  <a:txBody>
                    <a:bodyPr/>
                    <a:lstStyle/>
                    <a:p>
                      <a:pPr algn="ctr"/>
                      <a:r>
                        <a:rPr lang="en-US" sz="2000" b="1" dirty="0" smtClean="0">
                          <a:solidFill>
                            <a:srgbClr val="FF0000"/>
                          </a:solidFill>
                        </a:rPr>
                        <a:t>96</a:t>
                      </a:r>
                      <a:endParaRPr lang="en-US" sz="2000" b="1" dirty="0">
                        <a:solidFill>
                          <a:srgbClr val="FF0000"/>
                        </a:solidFill>
                      </a:endParaRPr>
                    </a:p>
                  </a:txBody>
                  <a:tcPr/>
                </a:tc>
                <a:tc>
                  <a:txBody>
                    <a:bodyPr/>
                    <a:lstStyle/>
                    <a:p>
                      <a:pPr algn="ctr"/>
                      <a:r>
                        <a:rPr lang="en-US" sz="2000" dirty="0" smtClean="0"/>
                        <a:t>59 – 133</a:t>
                      </a:r>
                      <a:endParaRPr lang="en-US" sz="2000" dirty="0"/>
                    </a:p>
                  </a:txBody>
                  <a:tcPr/>
                </a:tc>
                <a:tc>
                  <a:txBody>
                    <a:bodyPr/>
                    <a:lstStyle/>
                    <a:p>
                      <a:pPr algn="ctr"/>
                      <a:r>
                        <a:rPr lang="en-US" sz="2000" b="1" dirty="0" smtClean="0">
                          <a:solidFill>
                            <a:srgbClr val="FF0000"/>
                          </a:solidFill>
                        </a:rPr>
                        <a:t>119</a:t>
                      </a:r>
                      <a:endParaRPr lang="en-US" sz="2000" b="1" dirty="0">
                        <a:solidFill>
                          <a:srgbClr val="FF0000"/>
                        </a:solidFill>
                      </a:endParaRPr>
                    </a:p>
                  </a:txBody>
                  <a:tcPr/>
                </a:tc>
                <a:tc>
                  <a:txBody>
                    <a:bodyPr/>
                    <a:lstStyle/>
                    <a:p>
                      <a:pPr algn="ctr"/>
                      <a:r>
                        <a:rPr lang="en-US" sz="2000" dirty="0" smtClean="0"/>
                        <a:t>71 - 167</a:t>
                      </a:r>
                      <a:endParaRPr lang="en-US" sz="2000" dirty="0"/>
                    </a:p>
                  </a:txBody>
                  <a:tcPr/>
                </a:tc>
              </a:tr>
            </a:tbl>
          </a:graphicData>
        </a:graphic>
      </p:graphicFrame>
      <p:sp>
        <p:nvSpPr>
          <p:cNvPr id="2" name="TextBox 1"/>
          <p:cNvSpPr txBox="1"/>
          <p:nvPr/>
        </p:nvSpPr>
        <p:spPr>
          <a:xfrm>
            <a:off x="5055184" y="4735338"/>
            <a:ext cx="3134191" cy="369332"/>
          </a:xfrm>
          <a:prstGeom prst="rect">
            <a:avLst/>
          </a:prstGeom>
          <a:noFill/>
        </p:spPr>
        <p:txBody>
          <a:bodyPr wrap="none" rtlCol="0">
            <a:spAutoFit/>
          </a:bodyPr>
          <a:lstStyle/>
          <a:p>
            <a:r>
              <a:rPr lang="en-US" dirty="0" smtClean="0"/>
              <a:t>Levels as IU/mL – time as hours</a:t>
            </a:r>
            <a:endParaRPr lang="en-US" dirty="0"/>
          </a:p>
        </p:txBody>
      </p:sp>
    </p:spTree>
    <p:extLst>
      <p:ext uri="{BB962C8B-B14F-4D97-AF65-F5344CB8AC3E}">
        <p14:creationId xmlns:p14="http://schemas.microsoft.com/office/powerpoint/2010/main" val="2133389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48" y="0"/>
            <a:ext cx="6782637" cy="5143500"/>
          </a:xfrm>
          <a:prstGeom prst="rect">
            <a:avLst/>
          </a:prstGeom>
        </p:spPr>
      </p:pic>
      <p:sp>
        <p:nvSpPr>
          <p:cNvPr id="3" name="TextBox 2"/>
          <p:cNvSpPr txBox="1"/>
          <p:nvPr/>
        </p:nvSpPr>
        <p:spPr>
          <a:xfrm>
            <a:off x="3587938" y="57415"/>
            <a:ext cx="2077762" cy="369332"/>
          </a:xfrm>
          <a:prstGeom prst="rect">
            <a:avLst/>
          </a:prstGeom>
          <a:solidFill>
            <a:srgbClr val="FFFF00"/>
          </a:solidFill>
        </p:spPr>
        <p:txBody>
          <a:bodyPr wrap="none" rtlCol="0">
            <a:spAutoFit/>
          </a:bodyPr>
          <a:lstStyle/>
          <a:p>
            <a:r>
              <a:rPr lang="en-US" dirty="0" err="1" smtClean="0"/>
              <a:t>Kogenate</a:t>
            </a:r>
            <a:r>
              <a:rPr lang="en-US" dirty="0" smtClean="0"/>
              <a:t>    50 IU/kg    </a:t>
            </a:r>
            <a:endParaRPr lang="en-US" dirty="0"/>
          </a:p>
        </p:txBody>
      </p:sp>
    </p:spTree>
    <p:extLst>
      <p:ext uri="{BB962C8B-B14F-4D97-AF65-F5344CB8AC3E}">
        <p14:creationId xmlns:p14="http://schemas.microsoft.com/office/powerpoint/2010/main" val="82427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48" y="0"/>
            <a:ext cx="6782637" cy="5143500"/>
          </a:xfrm>
          <a:prstGeom prst="rect">
            <a:avLst/>
          </a:prstGeom>
        </p:spPr>
      </p:pic>
      <p:sp>
        <p:nvSpPr>
          <p:cNvPr id="4" name="TextBox 3"/>
          <p:cNvSpPr txBox="1"/>
          <p:nvPr/>
        </p:nvSpPr>
        <p:spPr>
          <a:xfrm>
            <a:off x="3587938" y="57415"/>
            <a:ext cx="1913542" cy="369332"/>
          </a:xfrm>
          <a:prstGeom prst="rect">
            <a:avLst/>
          </a:prstGeom>
          <a:solidFill>
            <a:srgbClr val="FFFF00"/>
          </a:solidFill>
        </p:spPr>
        <p:txBody>
          <a:bodyPr wrap="none" rtlCol="0">
            <a:spAutoFit/>
          </a:bodyPr>
          <a:lstStyle/>
          <a:p>
            <a:r>
              <a:rPr lang="en-US" dirty="0" err="1" smtClean="0"/>
              <a:t>BenefIX</a:t>
            </a:r>
            <a:r>
              <a:rPr lang="en-US" dirty="0" smtClean="0"/>
              <a:t>    50 IU/kg    </a:t>
            </a:r>
            <a:endParaRPr lang="en-US" dirty="0"/>
          </a:p>
        </p:txBody>
      </p:sp>
    </p:spTree>
    <p:extLst>
      <p:ext uri="{BB962C8B-B14F-4D97-AF65-F5344CB8AC3E}">
        <p14:creationId xmlns:p14="http://schemas.microsoft.com/office/powerpoint/2010/main" val="61349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RESULTS – INDIVIDUAL ESTIMATION</a:t>
            </a:r>
            <a:br>
              <a:rPr lang="en-US" dirty="0" smtClean="0"/>
            </a:br>
            <a:r>
              <a:rPr lang="en-US" dirty="0" smtClean="0"/>
              <a:t>RICH VS SPARSE DATA SAMPLE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5048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estimate, rich data</a:t>
            </a:r>
          </a:p>
        </p:txBody>
      </p:sp>
      <p:pic>
        <p:nvPicPr>
          <p:cNvPr id="3" name="Picture 2" descr="char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 y="961651"/>
            <a:ext cx="7323958" cy="418184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036086346"/>
              </p:ext>
            </p:extLst>
          </p:nvPr>
        </p:nvGraphicFramePr>
        <p:xfrm>
          <a:off x="4598000" y="1909961"/>
          <a:ext cx="4138201" cy="1691639"/>
        </p:xfrm>
        <a:graphic>
          <a:graphicData uri="http://schemas.openxmlformats.org/drawingml/2006/table">
            <a:tbl>
              <a:tblPr firstRow="1" bandRow="1">
                <a:tableStyleId>{5C22544A-7EE6-4342-B048-85BDC9FD1C3A}</a:tableStyleId>
              </a:tblPr>
              <a:tblGrid>
                <a:gridCol w="1937729"/>
                <a:gridCol w="722544"/>
                <a:gridCol w="1477928"/>
              </a:tblGrid>
              <a:tr h="278130">
                <a:tc>
                  <a:txBody>
                    <a:bodyPr/>
                    <a:lstStyle/>
                    <a:p>
                      <a:pPr algn="ctr"/>
                      <a:r>
                        <a:rPr lang="en-US" sz="1400" dirty="0" smtClean="0"/>
                        <a:t>Estimate</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95% </a:t>
                      </a:r>
                      <a:r>
                        <a:rPr lang="en-US" sz="1400" dirty="0" err="1" smtClean="0"/>
                        <a:t>CrI</a:t>
                      </a:r>
                      <a:endParaRPr lang="en-US" sz="1400" dirty="0"/>
                    </a:p>
                  </a:txBody>
                  <a:tcPr marT="34290" marB="34290"/>
                </a:tc>
              </a:tr>
              <a:tr h="278130">
                <a:tc>
                  <a:txBody>
                    <a:bodyPr/>
                    <a:lstStyle/>
                    <a:p>
                      <a:pPr algn="ctr"/>
                      <a:r>
                        <a:rPr lang="en-US" sz="1400" dirty="0" smtClean="0"/>
                        <a:t>Terminal</a:t>
                      </a:r>
                      <a:r>
                        <a:rPr lang="en-US" sz="1400" baseline="0" dirty="0" smtClean="0"/>
                        <a:t> HL (</a:t>
                      </a:r>
                      <a:r>
                        <a:rPr lang="en-US" sz="1400" baseline="0" dirty="0" err="1" smtClean="0"/>
                        <a:t>hr</a:t>
                      </a:r>
                      <a:r>
                        <a:rPr lang="en-US" sz="1400" baseline="0" dirty="0" smtClean="0"/>
                        <a:t>)</a:t>
                      </a:r>
                      <a:endParaRPr lang="en-US" sz="1400" dirty="0"/>
                    </a:p>
                  </a:txBody>
                  <a:tcPr marT="34290" marB="34290"/>
                </a:tc>
                <a:tc>
                  <a:txBody>
                    <a:bodyPr/>
                    <a:lstStyle/>
                    <a:p>
                      <a:pPr algn="ctr"/>
                      <a:r>
                        <a:rPr lang="en-US" sz="1200" dirty="0" smtClean="0"/>
                        <a:t>12</a:t>
                      </a:r>
                      <a:endParaRPr lang="en-US" sz="1200" dirty="0"/>
                    </a:p>
                  </a:txBody>
                  <a:tcPr marT="34290" marB="34290"/>
                </a:tc>
                <a:tc>
                  <a:txBody>
                    <a:bodyPr/>
                    <a:lstStyle/>
                    <a:p>
                      <a:pPr algn="ctr"/>
                      <a:r>
                        <a:rPr lang="en-US" sz="1200" dirty="0" smtClean="0"/>
                        <a:t>(10.5 – 13)</a:t>
                      </a:r>
                      <a:endParaRPr lang="en-US" sz="1200" dirty="0"/>
                    </a:p>
                  </a:txBody>
                  <a:tcPr marT="34290" marB="34290"/>
                </a:tc>
              </a:tr>
              <a:tr h="278130">
                <a:tc>
                  <a:txBody>
                    <a:bodyPr/>
                    <a:lstStyle/>
                    <a:p>
                      <a:pPr algn="ctr"/>
                      <a:r>
                        <a:rPr lang="en-US" sz="1400" dirty="0" smtClean="0"/>
                        <a:t>Time (</a:t>
                      </a:r>
                      <a:r>
                        <a:rPr lang="en-US" sz="1400" dirty="0" err="1" smtClean="0"/>
                        <a:t>hr</a:t>
                      </a:r>
                      <a:r>
                        <a:rPr lang="en-US" sz="1400" dirty="0" smtClean="0"/>
                        <a:t>) to UI/mL</a:t>
                      </a:r>
                      <a:endParaRPr lang="en-US" sz="1400" dirty="0"/>
                    </a:p>
                  </a:txBody>
                  <a:tcPr marT="34290" marB="34290"/>
                </a:tc>
                <a:tc>
                  <a:txBody>
                    <a:bodyPr/>
                    <a:lstStyle/>
                    <a:p>
                      <a:pPr algn="ctr"/>
                      <a:endParaRPr lang="en-US" sz="1200" dirty="0"/>
                    </a:p>
                  </a:txBody>
                  <a:tcPr marT="34290" marB="34290"/>
                </a:tc>
                <a:tc>
                  <a:txBody>
                    <a:bodyPr/>
                    <a:lstStyle/>
                    <a:p>
                      <a:pPr algn="ctr"/>
                      <a:endParaRPr lang="en-US" sz="1200" dirty="0"/>
                    </a:p>
                  </a:txBody>
                  <a:tcPr marT="34290" marB="34290"/>
                </a:tc>
              </a:tr>
              <a:tr h="278130">
                <a:tc>
                  <a:txBody>
                    <a:bodyPr/>
                    <a:lstStyle/>
                    <a:p>
                      <a:pPr algn="ctr"/>
                      <a:r>
                        <a:rPr lang="en-US" sz="1400" dirty="0" smtClean="0"/>
                        <a:t>0.05</a:t>
                      </a:r>
                      <a:endParaRPr lang="en-US" sz="1400" dirty="0"/>
                    </a:p>
                  </a:txBody>
                  <a:tcPr marT="34290" marB="34290"/>
                </a:tc>
                <a:tc>
                  <a:txBody>
                    <a:bodyPr/>
                    <a:lstStyle/>
                    <a:p>
                      <a:pPr algn="ctr"/>
                      <a:r>
                        <a:rPr lang="en-US" sz="1200" dirty="0" smtClean="0"/>
                        <a:t>46.5</a:t>
                      </a:r>
                      <a:endParaRPr lang="en-US" sz="1200" dirty="0"/>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(39.75 - 53.25)</a:t>
                      </a:r>
                    </a:p>
                  </a:txBody>
                  <a:tcPr marT="34290" marB="34290"/>
                </a:tc>
              </a:tr>
              <a:tr h="278130">
                <a:tc>
                  <a:txBody>
                    <a:bodyPr/>
                    <a:lstStyle/>
                    <a:p>
                      <a:pPr algn="ctr"/>
                      <a:r>
                        <a:rPr lang="en-US" sz="1400" dirty="0" smtClean="0"/>
                        <a:t>0.02</a:t>
                      </a:r>
                      <a:endParaRPr lang="en-US" sz="1400" dirty="0"/>
                    </a:p>
                  </a:txBody>
                  <a:tcPr marT="34290" marB="34290"/>
                </a:tc>
                <a:tc>
                  <a:txBody>
                    <a:bodyPr/>
                    <a:lstStyle/>
                    <a:p>
                      <a:pPr algn="ctr"/>
                      <a:r>
                        <a:rPr lang="en-US" sz="1200" dirty="0" smtClean="0"/>
                        <a:t>62.75</a:t>
                      </a:r>
                      <a:endParaRPr lang="en-US" sz="1200" dirty="0"/>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(53.5 – 72)</a:t>
                      </a:r>
                    </a:p>
                  </a:txBody>
                  <a:tcPr marT="34290" marB="34290"/>
                </a:tc>
              </a:tr>
              <a:tr h="278130">
                <a:tc>
                  <a:txBody>
                    <a:bodyPr/>
                    <a:lstStyle/>
                    <a:p>
                      <a:pPr algn="ctr"/>
                      <a:r>
                        <a:rPr lang="en-US" sz="1400" dirty="0" smtClean="0"/>
                        <a:t>0.01</a:t>
                      </a:r>
                      <a:endParaRPr lang="en-US" sz="1400" dirty="0"/>
                    </a:p>
                  </a:txBody>
                  <a:tcPr marT="34290" marB="34290"/>
                </a:tc>
                <a:tc>
                  <a:txBody>
                    <a:bodyPr/>
                    <a:lstStyle/>
                    <a:p>
                      <a:pPr algn="ctr"/>
                      <a:r>
                        <a:rPr lang="en-US" sz="1200" dirty="0" smtClean="0"/>
                        <a:t>75</a:t>
                      </a:r>
                      <a:endParaRPr lang="en-US" sz="1200" dirty="0"/>
                    </a:p>
                  </a:txBody>
                  <a:tcPr marT="34290" marB="34290"/>
                </a:tc>
                <a:tc>
                  <a:txBody>
                    <a:bodyPr/>
                    <a:lstStyle/>
                    <a:p>
                      <a:pPr algn="ctr"/>
                      <a:r>
                        <a:rPr lang="en-US" sz="1200" dirty="0" smtClean="0"/>
                        <a:t>(63.5 – 86.25)</a:t>
                      </a:r>
                      <a:endParaRPr lang="en-US" sz="1200" dirty="0"/>
                    </a:p>
                  </a:txBody>
                  <a:tcPr marT="34290" marB="34290"/>
                </a:tc>
              </a:tr>
            </a:tbl>
          </a:graphicData>
        </a:graphic>
      </p:graphicFrame>
      <p:cxnSp>
        <p:nvCxnSpPr>
          <p:cNvPr id="6" name="Straight Arrow Connector 5"/>
          <p:cNvCxnSpPr/>
          <p:nvPr/>
        </p:nvCxnSpPr>
        <p:spPr>
          <a:xfrm flipH="1">
            <a:off x="2112892" y="2775499"/>
            <a:ext cx="481695" cy="5994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594587" y="2775499"/>
            <a:ext cx="317481" cy="9935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594587" y="2775499"/>
            <a:ext cx="552421" cy="8032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786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hart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659"/>
            <a:ext cx="7352702" cy="4181849"/>
          </a:xfrm>
          <a:prstGeom prst="rect">
            <a:avLst/>
          </a:prstGeom>
        </p:spPr>
      </p:pic>
    </p:spTree>
    <p:extLst>
      <p:ext uri="{BB962C8B-B14F-4D97-AF65-F5344CB8AC3E}">
        <p14:creationId xmlns:p14="http://schemas.microsoft.com/office/powerpoint/2010/main" val="2549519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hart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659"/>
            <a:ext cx="7352702" cy="4181849"/>
          </a:xfrm>
          <a:prstGeom prst="rect">
            <a:avLst/>
          </a:prstGeom>
        </p:spPr>
      </p:pic>
    </p:spTree>
    <p:extLst>
      <p:ext uri="{BB962C8B-B14F-4D97-AF65-F5344CB8AC3E}">
        <p14:creationId xmlns:p14="http://schemas.microsoft.com/office/powerpoint/2010/main" val="691729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hart (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659"/>
            <a:ext cx="7352702" cy="4181849"/>
          </a:xfrm>
          <a:prstGeom prst="rect">
            <a:avLst/>
          </a:prstGeom>
        </p:spPr>
      </p:pic>
    </p:spTree>
    <p:extLst>
      <p:ext uri="{BB962C8B-B14F-4D97-AF65-F5344CB8AC3E}">
        <p14:creationId xmlns:p14="http://schemas.microsoft.com/office/powerpoint/2010/main" val="3081682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sampling sets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5130124"/>
              </p:ext>
            </p:extLst>
          </p:nvPr>
        </p:nvGraphicFramePr>
        <p:xfrm>
          <a:off x="1817304" y="1416481"/>
          <a:ext cx="7033708" cy="2948940"/>
        </p:xfrm>
        <a:graphic>
          <a:graphicData uri="http://schemas.openxmlformats.org/drawingml/2006/table">
            <a:tbl>
              <a:tblPr firstRow="1" bandRow="1">
                <a:tableStyleId>{5C22544A-7EE6-4342-B048-85BDC9FD1C3A}</a:tableStyleId>
              </a:tblPr>
              <a:tblGrid>
                <a:gridCol w="1204239"/>
                <a:gridCol w="963391"/>
                <a:gridCol w="1576457"/>
                <a:gridCol w="1576457"/>
                <a:gridCol w="1713164"/>
              </a:tblGrid>
              <a:tr h="285750">
                <a:tc>
                  <a:txBody>
                    <a:bodyPr/>
                    <a:lstStyle/>
                    <a:p>
                      <a:r>
                        <a:rPr lang="en-US" sz="1400" dirty="0" smtClean="0"/>
                        <a:t>Samples</a:t>
                      </a:r>
                      <a:endParaRPr lang="en-US" sz="1400" dirty="0"/>
                    </a:p>
                  </a:txBody>
                  <a:tcPr marT="34290" marB="34290"/>
                </a:tc>
                <a:tc>
                  <a:txBody>
                    <a:bodyPr/>
                    <a:lstStyle/>
                    <a:p>
                      <a:pPr algn="ctr"/>
                      <a:r>
                        <a:rPr lang="en-US" sz="1400" dirty="0" smtClean="0"/>
                        <a:t>HL</a:t>
                      </a:r>
                      <a:endParaRPr lang="en-US" sz="1400" dirty="0"/>
                    </a:p>
                  </a:txBody>
                  <a:tcPr marT="34290" marB="34290"/>
                </a:tc>
                <a:tc>
                  <a:txBody>
                    <a:bodyPr/>
                    <a:lstStyle/>
                    <a:p>
                      <a:pPr algn="ctr"/>
                      <a:r>
                        <a:rPr lang="en-US" sz="1400" dirty="0" smtClean="0"/>
                        <a:t>0.05</a:t>
                      </a:r>
                      <a:endParaRPr lang="en-US" sz="1400" dirty="0"/>
                    </a:p>
                  </a:txBody>
                  <a:tcPr marT="34290" marB="34290"/>
                </a:tc>
                <a:tc>
                  <a:txBody>
                    <a:bodyPr/>
                    <a:lstStyle/>
                    <a:p>
                      <a:pPr algn="ctr"/>
                      <a:r>
                        <a:rPr lang="en-US" sz="1400" dirty="0" smtClean="0"/>
                        <a:t>0.02</a:t>
                      </a:r>
                      <a:endParaRPr lang="en-US" sz="1400" dirty="0"/>
                    </a:p>
                  </a:txBody>
                  <a:tcPr marT="34290" marB="34290"/>
                </a:tc>
                <a:tc>
                  <a:txBody>
                    <a:bodyPr/>
                    <a:lstStyle/>
                    <a:p>
                      <a:pPr algn="ctr"/>
                      <a:r>
                        <a:rPr lang="en-US" sz="1400" dirty="0" smtClean="0"/>
                        <a:t>0.01</a:t>
                      </a:r>
                      <a:endParaRPr lang="en-US" sz="1400" dirty="0"/>
                    </a:p>
                  </a:txBody>
                  <a:tcPr marT="34290" marB="34290"/>
                </a:tc>
              </a:tr>
              <a:tr h="720090">
                <a:tc>
                  <a:txBody>
                    <a:bodyPr/>
                    <a:lstStyle/>
                    <a:p>
                      <a:r>
                        <a:rPr lang="en-US" sz="1400" dirty="0" smtClean="0"/>
                        <a:t>0:15</a:t>
                      </a:r>
                      <a:r>
                        <a:rPr lang="en-US" sz="1400" baseline="0" dirty="0" smtClean="0"/>
                        <a:t> </a:t>
                      </a:r>
                      <a:r>
                        <a:rPr lang="en-US" sz="1400" baseline="0" dirty="0" smtClean="0">
                          <a:sym typeface="Wingdings"/>
                        </a:rPr>
                        <a:t> </a:t>
                      </a:r>
                      <a:r>
                        <a:rPr lang="en-US" sz="1400" dirty="0" smtClean="0"/>
                        <a:t>48</a:t>
                      </a:r>
                      <a:endParaRPr lang="en-US" sz="1400" dirty="0"/>
                    </a:p>
                  </a:txBody>
                  <a:tcPr marT="34290" marB="34290"/>
                </a:tc>
                <a:tc>
                  <a:txBody>
                    <a:bodyPr/>
                    <a:lstStyle/>
                    <a:p>
                      <a:pPr algn="ctr"/>
                      <a:r>
                        <a:rPr lang="en-US" sz="1400" dirty="0" smtClean="0"/>
                        <a:t>12</a:t>
                      </a:r>
                      <a:endParaRPr lang="en-US" sz="1400" dirty="0"/>
                    </a:p>
                  </a:txBody>
                  <a:tcPr marT="34290" marB="34290"/>
                </a:tc>
                <a:tc>
                  <a:txBody>
                    <a:bodyPr/>
                    <a:lstStyle/>
                    <a:p>
                      <a:pPr algn="ctr"/>
                      <a:r>
                        <a:rPr lang="en-US" sz="1400" dirty="0" smtClean="0"/>
                        <a:t>46.5</a:t>
                      </a:r>
                    </a:p>
                    <a:p>
                      <a:pPr algn="ctr"/>
                      <a:r>
                        <a:rPr lang="en-US" sz="1400" dirty="0" smtClean="0"/>
                        <a:t>(38.75 - 53.25)</a:t>
                      </a:r>
                      <a:endParaRPr lang="en-US" sz="1400" dirty="0"/>
                    </a:p>
                  </a:txBody>
                  <a:tcPr marT="34290" marB="34290"/>
                </a:tc>
                <a:tc>
                  <a:txBody>
                    <a:bodyPr/>
                    <a:lstStyle/>
                    <a:p>
                      <a:pPr algn="ctr"/>
                      <a:r>
                        <a:rPr lang="en-US" sz="1400" dirty="0" smtClean="0"/>
                        <a:t>62.75</a:t>
                      </a:r>
                    </a:p>
                    <a:p>
                      <a:pPr algn="ctr"/>
                      <a:r>
                        <a:rPr lang="en-US" sz="1400" dirty="0" smtClean="0"/>
                        <a:t>(53.5 – 72)</a:t>
                      </a:r>
                      <a:endParaRPr lang="en-US" sz="1400" dirty="0"/>
                    </a:p>
                  </a:txBody>
                  <a:tcPr marT="34290" marB="34290"/>
                </a:tc>
                <a:tc>
                  <a:txBody>
                    <a:bodyPr/>
                    <a:lstStyle/>
                    <a:p>
                      <a:pPr algn="ctr"/>
                      <a:r>
                        <a:rPr lang="en-US" sz="1400" dirty="0" smtClean="0"/>
                        <a:t>75</a:t>
                      </a:r>
                    </a:p>
                    <a:p>
                      <a:pPr algn="ctr"/>
                      <a:r>
                        <a:rPr lang="en-US" sz="1400" dirty="0" smtClean="0"/>
                        <a:t>(63.5 – 86.25)</a:t>
                      </a:r>
                      <a:endParaRPr lang="en-US" sz="1400" dirty="0"/>
                    </a:p>
                  </a:txBody>
                  <a:tcPr marT="34290" marB="34290"/>
                </a:tc>
              </a:tr>
              <a:tr h="720090">
                <a:tc>
                  <a:txBody>
                    <a:bodyPr/>
                    <a:lstStyle/>
                    <a:p>
                      <a:r>
                        <a:rPr lang="en-US" sz="1400" dirty="0" smtClean="0"/>
                        <a:t>0:15, 3, 28</a:t>
                      </a:r>
                      <a:endParaRPr lang="en-US" sz="1400" dirty="0"/>
                    </a:p>
                  </a:txBody>
                  <a:tcPr marT="34290" marB="34290"/>
                </a:tc>
                <a:tc>
                  <a:txBody>
                    <a:bodyPr/>
                    <a:lstStyle/>
                    <a:p>
                      <a:pPr algn="ctr"/>
                      <a:r>
                        <a:rPr lang="en-US" sz="1400" dirty="0" smtClean="0"/>
                        <a:t>13.5</a:t>
                      </a:r>
                      <a:endParaRPr lang="en-US" sz="1400" dirty="0"/>
                    </a:p>
                  </a:txBody>
                  <a:tcPr marT="34290" marB="34290"/>
                </a:tc>
                <a:tc>
                  <a:txBody>
                    <a:bodyPr/>
                    <a:lstStyle/>
                    <a:p>
                      <a:pPr algn="ctr"/>
                      <a:r>
                        <a:rPr lang="en-US" sz="1400" dirty="0" smtClean="0"/>
                        <a:t>52.5</a:t>
                      </a:r>
                    </a:p>
                    <a:p>
                      <a:pPr algn="ctr"/>
                      <a:r>
                        <a:rPr lang="en-US" sz="1400" dirty="0" smtClean="0"/>
                        <a:t>(36.75 –</a:t>
                      </a:r>
                      <a:r>
                        <a:rPr lang="en-US" sz="1400" baseline="0" dirty="0" smtClean="0"/>
                        <a:t> 67.75)</a:t>
                      </a:r>
                      <a:endParaRPr lang="en-US" sz="1400" dirty="0"/>
                    </a:p>
                  </a:txBody>
                  <a:tcPr marT="34290" marB="34290"/>
                </a:tc>
                <a:tc>
                  <a:txBody>
                    <a:bodyPr/>
                    <a:lstStyle/>
                    <a:p>
                      <a:pPr algn="ctr"/>
                      <a:r>
                        <a:rPr lang="en-US" sz="1400" dirty="0" smtClean="0"/>
                        <a:t>70</a:t>
                      </a:r>
                    </a:p>
                    <a:p>
                      <a:pPr algn="ctr"/>
                      <a:r>
                        <a:rPr lang="en-US" sz="1400" dirty="0" smtClean="0"/>
                        <a:t>(49.25 – 90.5)</a:t>
                      </a:r>
                      <a:endParaRPr lang="en-US" sz="1400" dirty="0"/>
                    </a:p>
                  </a:txBody>
                  <a:tcPr marT="34290" marB="34290"/>
                </a:tc>
                <a:tc>
                  <a:txBody>
                    <a:bodyPr/>
                    <a:lstStyle/>
                    <a:p>
                      <a:pPr algn="ctr"/>
                      <a:r>
                        <a:rPr lang="en-US" sz="1400" dirty="0" smtClean="0"/>
                        <a:t>83.25</a:t>
                      </a:r>
                    </a:p>
                    <a:p>
                      <a:pPr algn="ctr"/>
                      <a:r>
                        <a:rPr lang="en-US" sz="1400" dirty="0" smtClean="0"/>
                        <a:t>(58.75</a:t>
                      </a:r>
                      <a:r>
                        <a:rPr lang="en-US" sz="1400" baseline="0" dirty="0" smtClean="0"/>
                        <a:t> – 107.75)</a:t>
                      </a:r>
                      <a:endParaRPr lang="en-US" sz="1400" dirty="0"/>
                    </a:p>
                  </a:txBody>
                  <a:tcPr marT="34290" marB="34290"/>
                </a:tc>
              </a:tr>
              <a:tr h="502920">
                <a:tc>
                  <a:txBody>
                    <a:bodyPr/>
                    <a:lstStyle/>
                    <a:p>
                      <a:r>
                        <a:rPr lang="en-US" sz="1400" dirty="0" smtClean="0"/>
                        <a:t>0:30, 48</a:t>
                      </a:r>
                      <a:endParaRPr lang="en-US" sz="1400" dirty="0"/>
                    </a:p>
                  </a:txBody>
                  <a:tcPr marT="34290" marB="34290"/>
                </a:tc>
                <a:tc>
                  <a:txBody>
                    <a:bodyPr/>
                    <a:lstStyle/>
                    <a:p>
                      <a:pPr algn="ctr"/>
                      <a:r>
                        <a:rPr lang="en-US" sz="1400" dirty="0" smtClean="0"/>
                        <a:t>11.0</a:t>
                      </a:r>
                      <a:endParaRPr lang="en-US" sz="1400" dirty="0"/>
                    </a:p>
                  </a:txBody>
                  <a:tcPr marT="34290" marB="34290"/>
                </a:tc>
                <a:tc>
                  <a:txBody>
                    <a:bodyPr/>
                    <a:lstStyle/>
                    <a:p>
                      <a:pPr algn="ctr"/>
                      <a:r>
                        <a:rPr lang="en-US" sz="1400" dirty="0" smtClean="0"/>
                        <a:t>39</a:t>
                      </a:r>
                    </a:p>
                    <a:p>
                      <a:pPr algn="ctr"/>
                      <a:r>
                        <a:rPr lang="en-US" sz="1400" dirty="0" smtClean="0"/>
                        <a:t>(31.15-46.75)</a:t>
                      </a:r>
                      <a:endParaRPr lang="en-US" sz="1400" dirty="0"/>
                    </a:p>
                  </a:txBody>
                  <a:tcPr marT="34290" marB="34290"/>
                </a:tc>
                <a:tc>
                  <a:txBody>
                    <a:bodyPr/>
                    <a:lstStyle/>
                    <a:p>
                      <a:pPr algn="ctr"/>
                      <a:r>
                        <a:rPr lang="en-US" sz="1400" dirty="0" smtClean="0"/>
                        <a:t>53.5</a:t>
                      </a:r>
                    </a:p>
                    <a:p>
                      <a:pPr algn="ctr"/>
                      <a:r>
                        <a:rPr lang="en-US" sz="1400" dirty="0" smtClean="0"/>
                        <a:t>(44 – 63)</a:t>
                      </a:r>
                      <a:endParaRPr lang="en-US" sz="1400" dirty="0"/>
                    </a:p>
                  </a:txBody>
                  <a:tcPr marT="34290" marB="34290"/>
                </a:tc>
                <a:tc>
                  <a:txBody>
                    <a:bodyPr/>
                    <a:lstStyle/>
                    <a:p>
                      <a:pPr algn="ctr"/>
                      <a:r>
                        <a:rPr lang="en-US" sz="1400" dirty="0" smtClean="0"/>
                        <a:t>64.5</a:t>
                      </a:r>
                    </a:p>
                    <a:p>
                      <a:pPr algn="ctr"/>
                      <a:r>
                        <a:rPr lang="en-US" sz="1400" dirty="0" smtClean="0"/>
                        <a:t>(53.25  – 73.5)</a:t>
                      </a:r>
                      <a:endParaRPr lang="en-US" sz="1400" dirty="0"/>
                    </a:p>
                  </a:txBody>
                  <a:tcPr marT="34290" marB="34290"/>
                </a:tc>
              </a:tr>
              <a:tr h="720090">
                <a:tc>
                  <a:txBody>
                    <a:bodyPr/>
                    <a:lstStyle/>
                    <a:p>
                      <a:r>
                        <a:rPr lang="en-US" sz="1400" dirty="0" smtClean="0"/>
                        <a:t>0:15, 3</a:t>
                      </a:r>
                      <a:endParaRPr lang="en-US" sz="1400" dirty="0"/>
                    </a:p>
                  </a:txBody>
                  <a:tcPr marT="34290" marB="34290"/>
                </a:tc>
                <a:tc>
                  <a:txBody>
                    <a:bodyPr/>
                    <a:lstStyle/>
                    <a:p>
                      <a:pPr algn="ctr"/>
                      <a:r>
                        <a:rPr lang="en-US" sz="1400" dirty="0" smtClean="0"/>
                        <a:t>11.5</a:t>
                      </a:r>
                      <a:endParaRPr lang="en-US" sz="1400" dirty="0"/>
                    </a:p>
                  </a:txBody>
                  <a:tcPr marT="34290" marB="34290"/>
                </a:tc>
                <a:tc>
                  <a:txBody>
                    <a:bodyPr/>
                    <a:lstStyle/>
                    <a:p>
                      <a:pPr algn="ctr"/>
                      <a:r>
                        <a:rPr lang="en-US" sz="1400" dirty="0" smtClean="0"/>
                        <a:t>44.25</a:t>
                      </a:r>
                    </a:p>
                    <a:p>
                      <a:pPr algn="ctr"/>
                      <a:r>
                        <a:rPr lang="en-US" sz="1400" dirty="0" smtClean="0"/>
                        <a:t>(22.5 – 66)</a:t>
                      </a:r>
                      <a:endParaRPr lang="en-US" sz="1400" dirty="0"/>
                    </a:p>
                  </a:txBody>
                  <a:tcPr marT="34290" marB="34290"/>
                </a:tc>
                <a:tc>
                  <a:txBody>
                    <a:bodyPr/>
                    <a:lstStyle/>
                    <a:p>
                      <a:pPr algn="ctr"/>
                      <a:r>
                        <a:rPr lang="en-US" sz="1400" dirty="0" smtClean="0"/>
                        <a:t>59.75</a:t>
                      </a:r>
                    </a:p>
                    <a:p>
                      <a:pPr algn="ctr"/>
                      <a:r>
                        <a:rPr lang="en-US" sz="1400" dirty="0" smtClean="0"/>
                        <a:t>(32 – 87.25)</a:t>
                      </a:r>
                      <a:endParaRPr lang="en-US" sz="1400" dirty="0"/>
                    </a:p>
                  </a:txBody>
                  <a:tcPr marT="34290" marB="34290"/>
                </a:tc>
                <a:tc>
                  <a:txBody>
                    <a:bodyPr/>
                    <a:lstStyle/>
                    <a:p>
                      <a:pPr algn="ctr"/>
                      <a:r>
                        <a:rPr lang="en-US" sz="1400" dirty="0" smtClean="0"/>
                        <a:t>71.5</a:t>
                      </a:r>
                    </a:p>
                    <a:p>
                      <a:pPr algn="ctr"/>
                      <a:r>
                        <a:rPr lang="en-US" sz="1400" dirty="0" smtClean="0"/>
                        <a:t>(39.25 – 103.75)</a:t>
                      </a:r>
                      <a:endParaRPr lang="en-US" sz="1400" dirty="0"/>
                    </a:p>
                  </a:txBody>
                  <a:tcPr marT="34290" marB="34290"/>
                </a:tc>
              </a:tr>
            </a:tbl>
          </a:graphicData>
        </a:graphic>
      </p:graphicFrame>
      <p:pic>
        <p:nvPicPr>
          <p:cNvPr id="4" name="Picture 3" descr="chart (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30405"/>
            <a:ext cx="1636892" cy="1013097"/>
          </a:xfrm>
          <a:prstGeom prst="rect">
            <a:avLst/>
          </a:prstGeom>
        </p:spPr>
      </p:pic>
      <p:pic>
        <p:nvPicPr>
          <p:cNvPr id="5" name="Picture 4" descr="chart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6" y="3120386"/>
            <a:ext cx="1595446" cy="1010019"/>
          </a:xfrm>
          <a:prstGeom prst="rect">
            <a:avLst/>
          </a:prstGeom>
        </p:spPr>
      </p:pic>
      <p:pic>
        <p:nvPicPr>
          <p:cNvPr id="7" name="Picture 6" descr="chart (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89414"/>
            <a:ext cx="1636892" cy="930983"/>
          </a:xfrm>
          <a:prstGeom prst="rect">
            <a:avLst/>
          </a:prstGeom>
        </p:spPr>
      </p:pic>
      <p:cxnSp>
        <p:nvCxnSpPr>
          <p:cNvPr id="8" name="Straight Arrow Connector 7"/>
          <p:cNvCxnSpPr/>
          <p:nvPr/>
        </p:nvCxnSpPr>
        <p:spPr>
          <a:xfrm>
            <a:off x="1248031" y="2644116"/>
            <a:ext cx="569275" cy="65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248031" y="3268191"/>
            <a:ext cx="569275" cy="303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384234" y="3736249"/>
            <a:ext cx="433073" cy="967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300102" y="1802945"/>
            <a:ext cx="674949" cy="246017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1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 SENSITIVITY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1458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 levels and bleeding</a:t>
            </a:r>
          </a:p>
        </p:txBody>
      </p:sp>
      <p:pic>
        <p:nvPicPr>
          <p:cNvPr id="3" name="Picture 2"/>
          <p:cNvPicPr>
            <a:picLocks noChangeAspect="1"/>
          </p:cNvPicPr>
          <p:nvPr/>
        </p:nvPicPr>
        <p:blipFill>
          <a:blip r:embed="rId2"/>
          <a:stretch>
            <a:fillRect/>
          </a:stretch>
        </p:blipFill>
        <p:spPr>
          <a:xfrm>
            <a:off x="219201" y="961659"/>
            <a:ext cx="6726527" cy="4181849"/>
          </a:xfrm>
          <a:prstGeom prst="rect">
            <a:avLst/>
          </a:prstGeom>
        </p:spPr>
      </p:pic>
      <p:sp>
        <p:nvSpPr>
          <p:cNvPr id="4" name="Rectangle 3"/>
          <p:cNvSpPr/>
          <p:nvPr/>
        </p:nvSpPr>
        <p:spPr>
          <a:xfrm>
            <a:off x="5515566" y="1371431"/>
            <a:ext cx="3538135" cy="646331"/>
          </a:xfrm>
          <a:prstGeom prst="rect">
            <a:avLst/>
          </a:prstGeom>
        </p:spPr>
        <p:txBody>
          <a:bodyPr wrap="square">
            <a:spAutoFit/>
          </a:bodyPr>
          <a:lstStyle/>
          <a:p>
            <a:r>
              <a:rPr lang="en-US" dirty="0" smtClean="0"/>
              <a:t>Collins </a:t>
            </a:r>
            <a:r>
              <a:rPr lang="en-US" dirty="0"/>
              <a:t>PW, </a:t>
            </a:r>
            <a:r>
              <a:rPr lang="en-US" dirty="0" smtClean="0"/>
              <a:t>et al.</a:t>
            </a:r>
          </a:p>
          <a:p>
            <a:r>
              <a:rPr lang="en-US" dirty="0" smtClean="0"/>
              <a:t>J </a:t>
            </a:r>
            <a:r>
              <a:rPr lang="en-US" dirty="0" err="1"/>
              <a:t>Thromb</a:t>
            </a:r>
            <a:r>
              <a:rPr lang="en-US" dirty="0"/>
              <a:t> </a:t>
            </a:r>
            <a:r>
              <a:rPr lang="en-US" dirty="0" err="1"/>
              <a:t>Haemost</a:t>
            </a:r>
            <a:r>
              <a:rPr lang="en-US" dirty="0"/>
              <a:t> 2010;8:269–75. </a:t>
            </a:r>
          </a:p>
        </p:txBody>
      </p:sp>
    </p:spTree>
    <p:extLst>
      <p:ext uri="{BB962C8B-B14F-4D97-AF65-F5344CB8AC3E}">
        <p14:creationId xmlns:p14="http://schemas.microsoft.com/office/powerpoint/2010/main" val="25095883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6791" y="380076"/>
            <a:ext cx="4064860" cy="523220"/>
          </a:xfrm>
          <a:prstGeom prst="rect">
            <a:avLst/>
          </a:prstGeom>
          <a:noFill/>
        </p:spPr>
        <p:txBody>
          <a:bodyPr wrap="none" rtlCol="0">
            <a:spAutoFit/>
          </a:bodyPr>
          <a:lstStyle/>
          <a:p>
            <a:r>
              <a:rPr lang="en-US" sz="2800" dirty="0" smtClean="0"/>
              <a:t>Patient with fast clearance</a:t>
            </a:r>
            <a:endParaRPr lang="en-US" sz="2800" dirty="0"/>
          </a:p>
        </p:txBody>
      </p:sp>
      <p:pic>
        <p:nvPicPr>
          <p:cNvPr id="4" name="Picture 3" descr="kogenate-sho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07" y="1332918"/>
            <a:ext cx="5024942" cy="3810581"/>
          </a:xfrm>
          <a:prstGeom prst="rect">
            <a:avLst/>
          </a:prstGeom>
        </p:spPr>
      </p:pic>
      <p:graphicFrame>
        <p:nvGraphicFramePr>
          <p:cNvPr id="10" name="Content Placeholder 9"/>
          <p:cNvGraphicFramePr>
            <a:graphicFrameLocks noGrp="1"/>
          </p:cNvGraphicFramePr>
          <p:nvPr>
            <p:ph sz="quarter" idx="4"/>
            <p:extLst>
              <p:ext uri="{D42A27DB-BD31-4B8C-83A1-F6EECF244321}">
                <p14:modId xmlns:p14="http://schemas.microsoft.com/office/powerpoint/2010/main" val="1569035507"/>
              </p:ext>
            </p:extLst>
          </p:nvPr>
        </p:nvGraphicFramePr>
        <p:xfrm>
          <a:off x="5594392" y="1395141"/>
          <a:ext cx="2448252" cy="1828800"/>
        </p:xfrm>
        <a:graphic>
          <a:graphicData uri="http://schemas.openxmlformats.org/drawingml/2006/table">
            <a:tbl>
              <a:tblPr firstRow="1" bandRow="1">
                <a:tableStyleId>{5C22544A-7EE6-4342-B048-85BDC9FD1C3A}</a:tableStyleId>
              </a:tblPr>
              <a:tblGrid>
                <a:gridCol w="1232201"/>
                <a:gridCol w="1216051"/>
              </a:tblGrid>
              <a:tr h="370840">
                <a:tc>
                  <a:txBody>
                    <a:bodyPr/>
                    <a:lstStyle/>
                    <a:p>
                      <a:r>
                        <a:rPr lang="en-US" sz="2400" dirty="0" smtClean="0"/>
                        <a:t>Time</a:t>
                      </a:r>
                      <a:endParaRPr lang="en-US" sz="2400" dirty="0"/>
                    </a:p>
                  </a:txBody>
                  <a:tcPr/>
                </a:tc>
                <a:tc>
                  <a:txBody>
                    <a:bodyPr/>
                    <a:lstStyle/>
                    <a:p>
                      <a:r>
                        <a:rPr lang="en-US" sz="2400" dirty="0" smtClean="0"/>
                        <a:t>[C]</a:t>
                      </a:r>
                      <a:endParaRPr lang="en-US" sz="2400" dirty="0"/>
                    </a:p>
                  </a:txBody>
                  <a:tcPr/>
                </a:tc>
              </a:tr>
              <a:tr h="370840">
                <a:tc>
                  <a:txBody>
                    <a:bodyPr/>
                    <a:lstStyle/>
                    <a:p>
                      <a:r>
                        <a:rPr lang="en-US" sz="2400" dirty="0" smtClean="0"/>
                        <a:t>1:30</a:t>
                      </a:r>
                      <a:endParaRPr lang="en-US" sz="2400" dirty="0"/>
                    </a:p>
                  </a:txBody>
                  <a:tcPr/>
                </a:tc>
                <a:tc>
                  <a:txBody>
                    <a:bodyPr/>
                    <a:lstStyle/>
                    <a:p>
                      <a:r>
                        <a:rPr lang="en-US" sz="2400" dirty="0" smtClean="0"/>
                        <a:t>0.69</a:t>
                      </a:r>
                    </a:p>
                  </a:txBody>
                  <a:tcPr/>
                </a:tc>
              </a:tr>
              <a:tr h="370840">
                <a:tc>
                  <a:txBody>
                    <a:bodyPr/>
                    <a:lstStyle/>
                    <a:p>
                      <a:r>
                        <a:rPr lang="en-US" sz="2400" dirty="0" smtClean="0"/>
                        <a:t>12:00</a:t>
                      </a:r>
                      <a:endParaRPr lang="en-US" sz="2400" dirty="0"/>
                    </a:p>
                  </a:txBody>
                  <a:tcPr/>
                </a:tc>
                <a:tc>
                  <a:txBody>
                    <a:bodyPr/>
                    <a:lstStyle/>
                    <a:p>
                      <a:r>
                        <a:rPr lang="en-US" sz="2400" dirty="0" smtClean="0"/>
                        <a:t>0.13</a:t>
                      </a:r>
                      <a:endParaRPr lang="en-US" sz="2400" dirty="0"/>
                    </a:p>
                  </a:txBody>
                  <a:tcPr/>
                </a:tc>
              </a:tr>
              <a:tr h="370840">
                <a:tc>
                  <a:txBody>
                    <a:bodyPr/>
                    <a:lstStyle/>
                    <a:p>
                      <a:r>
                        <a:rPr lang="en-US" sz="2400" dirty="0" smtClean="0"/>
                        <a:t>24:00</a:t>
                      </a:r>
                      <a:endParaRPr lang="en-US" sz="2400" dirty="0"/>
                    </a:p>
                  </a:txBody>
                  <a:tcPr/>
                </a:tc>
                <a:tc>
                  <a:txBody>
                    <a:bodyPr/>
                    <a:lstStyle/>
                    <a:p>
                      <a:r>
                        <a:rPr lang="en-US" sz="2400" dirty="0" smtClean="0"/>
                        <a:t>&lt;0.01</a:t>
                      </a:r>
                      <a:endParaRPr lang="en-US" sz="2400" dirty="0"/>
                    </a:p>
                  </a:txBody>
                  <a:tcPr/>
                </a:tc>
              </a:tr>
            </a:tbl>
          </a:graphicData>
        </a:graphic>
      </p:graphicFrame>
      <p:sp>
        <p:nvSpPr>
          <p:cNvPr id="11" name="TextBox 10"/>
          <p:cNvSpPr txBox="1"/>
          <p:nvPr/>
        </p:nvSpPr>
        <p:spPr>
          <a:xfrm>
            <a:off x="5594393" y="3794900"/>
            <a:ext cx="2723948" cy="954107"/>
          </a:xfrm>
          <a:prstGeom prst="rect">
            <a:avLst/>
          </a:prstGeom>
          <a:noFill/>
        </p:spPr>
        <p:txBody>
          <a:bodyPr wrap="none" rtlCol="0">
            <a:spAutoFit/>
          </a:bodyPr>
          <a:lstStyle/>
          <a:p>
            <a:pPr algn="ctr"/>
            <a:r>
              <a:rPr lang="en-US" sz="2800" b="1" dirty="0" smtClean="0">
                <a:solidFill>
                  <a:srgbClr val="FF0000"/>
                </a:solidFill>
              </a:rPr>
              <a:t>HL (t) = 5.5 hours</a:t>
            </a:r>
          </a:p>
          <a:p>
            <a:pPr algn="ctr"/>
            <a:r>
              <a:rPr lang="en-US" sz="2800" b="1" dirty="0" smtClean="0">
                <a:solidFill>
                  <a:srgbClr val="FF0000"/>
                </a:solidFill>
              </a:rPr>
              <a:t>(</a:t>
            </a:r>
            <a:r>
              <a:rPr lang="en-US" sz="2800" b="1" dirty="0" err="1" smtClean="0">
                <a:solidFill>
                  <a:srgbClr val="FF0000"/>
                </a:solidFill>
              </a:rPr>
              <a:t>CrI</a:t>
            </a:r>
            <a:r>
              <a:rPr lang="en-US" sz="2800" b="1" dirty="0" smtClean="0">
                <a:solidFill>
                  <a:srgbClr val="FF0000"/>
                </a:solidFill>
              </a:rPr>
              <a:t> 5.0 – 7.5)</a:t>
            </a:r>
            <a:endParaRPr lang="en-US" sz="2800" b="1" dirty="0">
              <a:solidFill>
                <a:srgbClr val="FF0000"/>
              </a:solidFill>
            </a:endParaRPr>
          </a:p>
        </p:txBody>
      </p:sp>
    </p:spTree>
    <p:extLst>
      <p:ext uri="{BB962C8B-B14F-4D97-AF65-F5344CB8AC3E}">
        <p14:creationId xmlns:p14="http://schemas.microsoft.com/office/powerpoint/2010/main" val="569763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6791" y="380076"/>
            <a:ext cx="2445000" cy="523220"/>
          </a:xfrm>
          <a:prstGeom prst="rect">
            <a:avLst/>
          </a:prstGeom>
          <a:noFill/>
        </p:spPr>
        <p:txBody>
          <a:bodyPr wrap="none" rtlCol="0">
            <a:spAutoFit/>
          </a:bodyPr>
          <a:lstStyle/>
          <a:p>
            <a:r>
              <a:rPr lang="en-US" sz="2800" dirty="0" smtClean="0"/>
              <a:t>Patient after ITI</a:t>
            </a:r>
            <a:endParaRPr lang="en-US" sz="2800"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200902175"/>
              </p:ext>
            </p:extLst>
          </p:nvPr>
        </p:nvGraphicFramePr>
        <p:xfrm>
          <a:off x="5847525" y="2309541"/>
          <a:ext cx="2448252" cy="914400"/>
        </p:xfrm>
        <a:graphic>
          <a:graphicData uri="http://schemas.openxmlformats.org/drawingml/2006/table">
            <a:tbl>
              <a:tblPr firstRow="1" bandRow="1">
                <a:tableStyleId>{5C22544A-7EE6-4342-B048-85BDC9FD1C3A}</a:tableStyleId>
              </a:tblPr>
              <a:tblGrid>
                <a:gridCol w="1232201"/>
                <a:gridCol w="1216051"/>
              </a:tblGrid>
              <a:tr h="370840">
                <a:tc>
                  <a:txBody>
                    <a:bodyPr/>
                    <a:lstStyle/>
                    <a:p>
                      <a:r>
                        <a:rPr lang="en-US" sz="2400" dirty="0" smtClean="0"/>
                        <a:t>Time</a:t>
                      </a:r>
                      <a:endParaRPr lang="en-US" sz="2400" dirty="0"/>
                    </a:p>
                  </a:txBody>
                  <a:tcPr/>
                </a:tc>
                <a:tc>
                  <a:txBody>
                    <a:bodyPr/>
                    <a:lstStyle/>
                    <a:p>
                      <a:r>
                        <a:rPr lang="en-US" sz="2400" dirty="0" smtClean="0"/>
                        <a:t>[C]</a:t>
                      </a:r>
                      <a:endParaRPr lang="en-US" sz="2400" dirty="0"/>
                    </a:p>
                  </a:txBody>
                  <a:tcPr/>
                </a:tc>
              </a:tr>
              <a:tr h="370840">
                <a:tc>
                  <a:txBody>
                    <a:bodyPr/>
                    <a:lstStyle/>
                    <a:p>
                      <a:r>
                        <a:rPr lang="en-US" sz="2400" dirty="0" smtClean="0"/>
                        <a:t>35:08</a:t>
                      </a:r>
                      <a:endParaRPr lang="en-US" sz="2400" dirty="0"/>
                    </a:p>
                  </a:txBody>
                  <a:tcPr/>
                </a:tc>
                <a:tc>
                  <a:txBody>
                    <a:bodyPr/>
                    <a:lstStyle/>
                    <a:p>
                      <a:r>
                        <a:rPr lang="en-US" sz="2400" dirty="0" smtClean="0"/>
                        <a:t>0.03</a:t>
                      </a:r>
                    </a:p>
                  </a:txBody>
                  <a:tcPr/>
                </a:tc>
              </a:tr>
            </a:tbl>
          </a:graphicData>
        </a:graphic>
      </p:graphicFrame>
      <p:sp>
        <p:nvSpPr>
          <p:cNvPr id="11" name="TextBox 10"/>
          <p:cNvSpPr txBox="1"/>
          <p:nvPr/>
        </p:nvSpPr>
        <p:spPr>
          <a:xfrm>
            <a:off x="5594392" y="3794900"/>
            <a:ext cx="2723948" cy="954107"/>
          </a:xfrm>
          <a:prstGeom prst="rect">
            <a:avLst/>
          </a:prstGeom>
          <a:noFill/>
        </p:spPr>
        <p:txBody>
          <a:bodyPr wrap="none" rtlCol="0">
            <a:spAutoFit/>
          </a:bodyPr>
          <a:lstStyle/>
          <a:p>
            <a:pPr algn="ctr"/>
            <a:r>
              <a:rPr lang="en-US" sz="2800" b="1" dirty="0" smtClean="0">
                <a:solidFill>
                  <a:srgbClr val="FF0000"/>
                </a:solidFill>
              </a:rPr>
              <a:t>HL (t) = 7.5 hours</a:t>
            </a:r>
          </a:p>
          <a:p>
            <a:pPr algn="ctr"/>
            <a:r>
              <a:rPr lang="en-US" sz="2800" b="1" dirty="0" smtClean="0">
                <a:solidFill>
                  <a:srgbClr val="FF0000"/>
                </a:solidFill>
              </a:rPr>
              <a:t>(</a:t>
            </a:r>
            <a:r>
              <a:rPr lang="en-US" sz="2800" b="1" dirty="0" err="1" smtClean="0">
                <a:solidFill>
                  <a:srgbClr val="FF0000"/>
                </a:solidFill>
              </a:rPr>
              <a:t>CrI</a:t>
            </a:r>
            <a:r>
              <a:rPr lang="en-US" sz="2800" b="1" dirty="0" smtClean="0">
                <a:solidFill>
                  <a:srgbClr val="FF0000"/>
                </a:solidFill>
              </a:rPr>
              <a:t> 6.5 – 9.5)</a:t>
            </a:r>
            <a:endParaRPr lang="en-US" sz="2800" b="1" dirty="0">
              <a:solidFill>
                <a:srgbClr val="FF0000"/>
              </a:solidFill>
            </a:endParaRPr>
          </a:p>
        </p:txBody>
      </p:sp>
      <p:pic>
        <p:nvPicPr>
          <p:cNvPr id="6" name="Picture 5" descr="humate-inhbi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85" y="1314780"/>
            <a:ext cx="4624912" cy="3507225"/>
          </a:xfrm>
          <a:prstGeom prst="rect">
            <a:avLst/>
          </a:prstGeom>
        </p:spPr>
      </p:pic>
    </p:spTree>
    <p:extLst>
      <p:ext uri="{BB962C8B-B14F-4D97-AF65-F5344CB8AC3E}">
        <p14:creationId xmlns:p14="http://schemas.microsoft.com/office/powerpoint/2010/main" val="1381913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PERFORMANCE, TESTING AND VALIDATION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665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124" y="205980"/>
            <a:ext cx="5021508" cy="698473"/>
          </a:xfrm>
        </p:spPr>
        <p:txBody>
          <a:bodyPr>
            <a:normAutofit/>
          </a:bodyPr>
          <a:lstStyle/>
          <a:p>
            <a:r>
              <a:rPr lang="en-US" sz="2800" dirty="0" smtClean="0"/>
              <a:t>Internal Validation: bootstrap</a:t>
            </a:r>
            <a:endParaRPr lang="en-US" sz="2800" dirty="0"/>
          </a:p>
        </p:txBody>
      </p:sp>
      <p:pic>
        <p:nvPicPr>
          <p:cNvPr id="5" name="Picture 4"/>
          <p:cNvPicPr>
            <a:picLocks noChangeAspect="1"/>
          </p:cNvPicPr>
          <p:nvPr/>
        </p:nvPicPr>
        <p:blipFill rotWithShape="1">
          <a:blip r:embed="rId2"/>
          <a:srcRect l="51894" t="45388" r="38078" b="4025"/>
          <a:stretch/>
        </p:blipFill>
        <p:spPr>
          <a:xfrm>
            <a:off x="-2972183" y="2406475"/>
            <a:ext cx="916976" cy="1779779"/>
          </a:xfrm>
          <a:prstGeom prst="rect">
            <a:avLst/>
          </a:prstGeom>
        </p:spPr>
      </p:pic>
      <p:grpSp>
        <p:nvGrpSpPr>
          <p:cNvPr id="10" name="Group 9"/>
          <p:cNvGrpSpPr/>
          <p:nvPr/>
        </p:nvGrpSpPr>
        <p:grpSpPr>
          <a:xfrm>
            <a:off x="9644" y="1232950"/>
            <a:ext cx="9144000" cy="3518210"/>
            <a:chOff x="0" y="1079500"/>
            <a:chExt cx="9144000" cy="4690946"/>
          </a:xfrm>
        </p:grpSpPr>
        <p:grpSp>
          <p:nvGrpSpPr>
            <p:cNvPr id="9" name="Group 8"/>
            <p:cNvGrpSpPr/>
            <p:nvPr/>
          </p:nvGrpSpPr>
          <p:grpSpPr>
            <a:xfrm>
              <a:off x="0" y="1079500"/>
              <a:ext cx="9144000" cy="4690946"/>
              <a:chOff x="0" y="1079500"/>
              <a:chExt cx="9144000" cy="4690946"/>
            </a:xfrm>
          </p:grpSpPr>
          <p:pic>
            <p:nvPicPr>
              <p:cNvPr id="3" name="Picture 2"/>
              <p:cNvPicPr>
                <a:picLocks noChangeAspect="1"/>
              </p:cNvPicPr>
              <p:nvPr/>
            </p:nvPicPr>
            <p:blipFill>
              <a:blip r:embed="rId2"/>
              <a:stretch>
                <a:fillRect/>
              </a:stretch>
            </p:blipFill>
            <p:spPr>
              <a:xfrm>
                <a:off x="0" y="1079500"/>
                <a:ext cx="9144000" cy="4690946"/>
              </a:xfrm>
              <a:prstGeom prst="rect">
                <a:avLst/>
              </a:prstGeom>
            </p:spPr>
          </p:pic>
          <p:pic>
            <p:nvPicPr>
              <p:cNvPr id="4" name="Picture 3"/>
              <p:cNvPicPr>
                <a:picLocks noChangeAspect="1"/>
              </p:cNvPicPr>
              <p:nvPr/>
            </p:nvPicPr>
            <p:blipFill rotWithShape="1">
              <a:blip r:embed="rId2"/>
              <a:srcRect l="51894" t="10789" r="31660"/>
              <a:stretch/>
            </p:blipFill>
            <p:spPr>
              <a:xfrm>
                <a:off x="3826361" y="1585601"/>
                <a:ext cx="1503810" cy="4184845"/>
              </a:xfrm>
              <a:prstGeom prst="rect">
                <a:avLst/>
              </a:prstGeom>
            </p:spPr>
          </p:pic>
          <p:pic>
            <p:nvPicPr>
              <p:cNvPr id="6" name="Picture 5"/>
              <p:cNvPicPr>
                <a:picLocks noChangeAspect="1"/>
              </p:cNvPicPr>
              <p:nvPr/>
            </p:nvPicPr>
            <p:blipFill rotWithShape="1">
              <a:blip r:embed="rId2"/>
              <a:srcRect l="51894" t="45388" r="38078" b="4025"/>
              <a:stretch/>
            </p:blipFill>
            <p:spPr>
              <a:xfrm>
                <a:off x="5355236" y="3267106"/>
                <a:ext cx="827799" cy="2373039"/>
              </a:xfrm>
              <a:prstGeom prst="rect">
                <a:avLst/>
              </a:prstGeom>
            </p:spPr>
          </p:pic>
          <p:pic>
            <p:nvPicPr>
              <p:cNvPr id="7" name="Picture 6"/>
              <p:cNvPicPr>
                <a:picLocks noChangeAspect="1"/>
              </p:cNvPicPr>
              <p:nvPr/>
            </p:nvPicPr>
            <p:blipFill rotWithShape="1">
              <a:blip r:embed="rId2"/>
              <a:srcRect l="51894" t="45388" r="38078" b="4025"/>
              <a:stretch/>
            </p:blipFill>
            <p:spPr>
              <a:xfrm>
                <a:off x="5330171" y="1610669"/>
                <a:ext cx="827799" cy="1564525"/>
              </a:xfrm>
              <a:prstGeom prst="rect">
                <a:avLst/>
              </a:prstGeom>
            </p:spPr>
          </p:pic>
        </p:grpSp>
        <p:pic>
          <p:nvPicPr>
            <p:cNvPr id="8" name="Picture 7"/>
            <p:cNvPicPr>
              <a:picLocks noChangeAspect="1"/>
            </p:cNvPicPr>
            <p:nvPr/>
          </p:nvPicPr>
          <p:blipFill rotWithShape="1">
            <a:blip r:embed="rId2"/>
            <a:srcRect l="51894" t="45388" r="38078" b="4025"/>
            <a:stretch/>
          </p:blipFill>
          <p:spPr>
            <a:xfrm>
              <a:off x="3412461" y="1585601"/>
              <a:ext cx="539669" cy="1564525"/>
            </a:xfrm>
            <a:prstGeom prst="rect">
              <a:avLst/>
            </a:prstGeom>
          </p:spPr>
        </p:pic>
      </p:grpSp>
    </p:spTree>
    <p:extLst>
      <p:ext uri="{BB962C8B-B14F-4D97-AF65-F5344CB8AC3E}">
        <p14:creationId xmlns:p14="http://schemas.microsoft.com/office/powerpoint/2010/main" val="3613147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r>
              <a:rPr lang="en-US" dirty="0" smtClean="0"/>
              <a:t>221 patients</a:t>
            </a:r>
          </a:p>
          <a:p>
            <a:endParaRPr lang="en-US" dirty="0"/>
          </a:p>
          <a:p>
            <a:r>
              <a:rPr lang="en-US" dirty="0" smtClean="0"/>
              <a:t>257 kinetics</a:t>
            </a:r>
            <a:endParaRPr lang="en-US" dirty="0"/>
          </a:p>
        </p:txBody>
      </p:sp>
      <p:sp>
        <p:nvSpPr>
          <p:cNvPr id="3" name="Title 2"/>
          <p:cNvSpPr>
            <a:spLocks noGrp="1"/>
          </p:cNvSpPr>
          <p:nvPr>
            <p:ph type="title"/>
          </p:nvPr>
        </p:nvSpPr>
        <p:spPr/>
        <p:txBody>
          <a:bodyPr/>
          <a:lstStyle/>
          <a:p>
            <a:r>
              <a:rPr lang="en-US" dirty="0" smtClean="0"/>
              <a:t>Validation cohort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60075285"/>
              </p:ext>
            </p:extLst>
          </p:nvPr>
        </p:nvGraphicFramePr>
        <p:xfrm>
          <a:off x="4497388" y="1338211"/>
          <a:ext cx="3871472" cy="3218944"/>
        </p:xfrm>
        <a:graphic>
          <a:graphicData uri="http://schemas.openxmlformats.org/drawingml/2006/table">
            <a:tbl>
              <a:tblPr/>
              <a:tblGrid>
                <a:gridCol w="2295739"/>
                <a:gridCol w="1575733"/>
              </a:tblGrid>
              <a:tr h="319702">
                <a:tc>
                  <a:txBody>
                    <a:bodyPr/>
                    <a:lstStyle/>
                    <a:p>
                      <a:pPr algn="l" fontAlgn="b"/>
                      <a:r>
                        <a:rPr lang="en-US" sz="2000" b="0" i="0" u="none" strike="noStrike" dirty="0" err="1">
                          <a:solidFill>
                            <a:srgbClr val="000000"/>
                          </a:solidFill>
                          <a:effectLst/>
                          <a:latin typeface="Calibri"/>
                        </a:rPr>
                        <a:t>Emoclot</a:t>
                      </a:r>
                      <a:endParaRPr lang="en-US" sz="20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16</a:t>
                      </a:r>
                    </a:p>
                  </a:txBody>
                  <a:tcPr marL="11092" marR="11092" marT="11092" marB="0" anchor="b">
                    <a:lnL>
                      <a:noFill/>
                    </a:lnL>
                    <a:lnR>
                      <a:noFill/>
                    </a:lnR>
                    <a:lnT>
                      <a:noFill/>
                    </a:lnT>
                    <a:lnB>
                      <a:noFill/>
                    </a:lnB>
                  </a:tcPr>
                </a:tc>
              </a:tr>
              <a:tr h="319702">
                <a:tc>
                  <a:txBody>
                    <a:bodyPr/>
                    <a:lstStyle/>
                    <a:p>
                      <a:pPr algn="l" fontAlgn="b"/>
                      <a:r>
                        <a:rPr lang="en-US" sz="2000" b="0" i="0" u="none" strike="noStrike" dirty="0">
                          <a:solidFill>
                            <a:srgbClr val="000000"/>
                          </a:solidFill>
                          <a:effectLst/>
                          <a:latin typeface="Calibri"/>
                        </a:rPr>
                        <a:t>FANHDI</a:t>
                      </a:r>
                    </a:p>
                  </a:txBody>
                  <a:tcPr marL="11092" marR="11092" marT="11092"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7</a:t>
                      </a:r>
                    </a:p>
                  </a:txBody>
                  <a:tcPr marL="11092" marR="11092" marT="11092" marB="0" anchor="b">
                    <a:lnL>
                      <a:noFill/>
                    </a:lnL>
                    <a:lnR>
                      <a:noFill/>
                    </a:lnR>
                    <a:lnT>
                      <a:noFill/>
                    </a:lnT>
                    <a:lnB>
                      <a:noFill/>
                    </a:lnB>
                  </a:tcPr>
                </a:tc>
              </a:tr>
              <a:tr h="319702">
                <a:tc>
                  <a:txBody>
                    <a:bodyPr/>
                    <a:lstStyle/>
                    <a:p>
                      <a:pPr algn="l" fontAlgn="b"/>
                      <a:r>
                        <a:rPr lang="en-US" sz="2000" b="0" i="0" u="none" strike="noStrike" dirty="0" err="1">
                          <a:solidFill>
                            <a:srgbClr val="000000"/>
                          </a:solidFill>
                          <a:effectLst/>
                          <a:latin typeface="Calibri"/>
                        </a:rPr>
                        <a:t>Aafact</a:t>
                      </a:r>
                      <a:endParaRPr lang="en-US" sz="20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17</a:t>
                      </a:r>
                    </a:p>
                  </a:txBody>
                  <a:tcPr marL="11092" marR="11092" marT="11092" marB="0" anchor="b">
                    <a:lnL>
                      <a:noFill/>
                    </a:lnL>
                    <a:lnR>
                      <a:noFill/>
                    </a:lnR>
                    <a:lnT>
                      <a:noFill/>
                    </a:lnT>
                    <a:lnB>
                      <a:noFill/>
                    </a:lnB>
                  </a:tcPr>
                </a:tc>
              </a:tr>
              <a:tr h="170813">
                <a:tc>
                  <a:txBody>
                    <a:bodyPr/>
                    <a:lstStyle/>
                    <a:p>
                      <a:pPr algn="l" fontAlgn="b"/>
                      <a:endParaRPr lang="en-US" sz="8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a:endParaRPr lang="en-US" sz="800" dirty="0"/>
                    </a:p>
                  </a:txBody>
                  <a:tcPr marL="11092" marR="11092" marT="11092" marB="0" anchor="b">
                    <a:lnL>
                      <a:noFill/>
                    </a:lnL>
                    <a:lnR>
                      <a:noFill/>
                    </a:lnR>
                    <a:lnT>
                      <a:noFill/>
                    </a:lnT>
                    <a:lnB>
                      <a:noFill/>
                    </a:lnB>
                  </a:tcPr>
                </a:tc>
              </a:tr>
              <a:tr h="319702">
                <a:tc>
                  <a:txBody>
                    <a:bodyPr/>
                    <a:lstStyle/>
                    <a:p>
                      <a:pPr algn="l" fontAlgn="b"/>
                      <a:r>
                        <a:rPr lang="en-US" sz="2000" b="0" i="0" u="none" strike="noStrike" dirty="0" err="1">
                          <a:solidFill>
                            <a:srgbClr val="000000"/>
                          </a:solidFill>
                          <a:effectLst/>
                          <a:latin typeface="Calibri"/>
                        </a:rPr>
                        <a:t>Kogenate</a:t>
                      </a:r>
                      <a:endParaRPr lang="en-US" sz="20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62</a:t>
                      </a:r>
                    </a:p>
                  </a:txBody>
                  <a:tcPr marL="11092" marR="11092" marT="11092" marB="0" anchor="b">
                    <a:lnL>
                      <a:noFill/>
                    </a:lnL>
                    <a:lnR>
                      <a:noFill/>
                    </a:lnR>
                    <a:lnT>
                      <a:noFill/>
                    </a:lnT>
                    <a:lnB>
                      <a:noFill/>
                    </a:lnB>
                  </a:tcPr>
                </a:tc>
              </a:tr>
              <a:tr h="319702">
                <a:tc>
                  <a:txBody>
                    <a:bodyPr/>
                    <a:lstStyle/>
                    <a:p>
                      <a:pPr algn="l" fontAlgn="b"/>
                      <a:r>
                        <a:rPr lang="en-US" sz="2000" b="0" i="0" u="none" strike="noStrike" dirty="0" err="1">
                          <a:solidFill>
                            <a:srgbClr val="000000"/>
                          </a:solidFill>
                          <a:effectLst/>
                          <a:latin typeface="Calibri"/>
                        </a:rPr>
                        <a:t>Helixate</a:t>
                      </a:r>
                      <a:endParaRPr lang="en-US" sz="20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23</a:t>
                      </a:r>
                    </a:p>
                  </a:txBody>
                  <a:tcPr marL="11092" marR="11092" marT="11092" marB="0" anchor="b">
                    <a:lnL>
                      <a:noFill/>
                    </a:lnL>
                    <a:lnR>
                      <a:noFill/>
                    </a:lnR>
                    <a:lnT>
                      <a:noFill/>
                    </a:lnT>
                    <a:lnB>
                      <a:noFill/>
                    </a:lnB>
                  </a:tcPr>
                </a:tc>
              </a:tr>
              <a:tr h="319702">
                <a:tc>
                  <a:txBody>
                    <a:bodyPr/>
                    <a:lstStyle/>
                    <a:p>
                      <a:pPr algn="l" fontAlgn="b"/>
                      <a:r>
                        <a:rPr lang="en-US" sz="2000" b="0" i="0" u="none" strike="noStrike">
                          <a:solidFill>
                            <a:srgbClr val="000000"/>
                          </a:solidFill>
                          <a:effectLst/>
                          <a:latin typeface="Calibri"/>
                        </a:rPr>
                        <a:t>Recombinate</a:t>
                      </a:r>
                    </a:p>
                  </a:txBody>
                  <a:tcPr marL="11092" marR="11092" marT="11092"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20</a:t>
                      </a:r>
                    </a:p>
                  </a:txBody>
                  <a:tcPr marL="11092" marR="11092" marT="11092" marB="0" anchor="b">
                    <a:lnL>
                      <a:noFill/>
                    </a:lnL>
                    <a:lnR>
                      <a:noFill/>
                    </a:lnR>
                    <a:lnT>
                      <a:noFill/>
                    </a:lnT>
                    <a:lnB>
                      <a:noFill/>
                    </a:lnB>
                  </a:tcPr>
                </a:tc>
              </a:tr>
              <a:tr h="319702">
                <a:tc>
                  <a:txBody>
                    <a:bodyPr/>
                    <a:lstStyle/>
                    <a:p>
                      <a:pPr algn="l" fontAlgn="b"/>
                      <a:r>
                        <a:rPr lang="en-US" sz="2000" b="0" i="0" u="none" strike="noStrike" dirty="0" err="1">
                          <a:solidFill>
                            <a:srgbClr val="000000"/>
                          </a:solidFill>
                          <a:effectLst/>
                          <a:latin typeface="Calibri"/>
                        </a:rPr>
                        <a:t>Advate</a:t>
                      </a:r>
                      <a:endParaRPr lang="en-US" sz="20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41</a:t>
                      </a:r>
                    </a:p>
                  </a:txBody>
                  <a:tcPr marL="11092" marR="11092" marT="11092" marB="0" anchor="b">
                    <a:lnL>
                      <a:noFill/>
                    </a:lnL>
                    <a:lnR>
                      <a:noFill/>
                    </a:lnR>
                    <a:lnT>
                      <a:noFill/>
                    </a:lnT>
                    <a:lnB>
                      <a:noFill/>
                    </a:lnB>
                  </a:tcPr>
                </a:tc>
              </a:tr>
              <a:tr h="319702">
                <a:tc>
                  <a:txBody>
                    <a:bodyPr/>
                    <a:lstStyle/>
                    <a:p>
                      <a:pPr algn="l" fontAlgn="b"/>
                      <a:r>
                        <a:rPr lang="en-US" sz="2000" b="0" i="0" u="none" strike="noStrike" dirty="0" err="1">
                          <a:solidFill>
                            <a:srgbClr val="000000"/>
                          </a:solidFill>
                          <a:effectLst/>
                          <a:latin typeface="Calibri"/>
                        </a:rPr>
                        <a:t>Xyntha</a:t>
                      </a:r>
                      <a:endParaRPr lang="en-US" sz="20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30</a:t>
                      </a:r>
                    </a:p>
                  </a:txBody>
                  <a:tcPr marL="11092" marR="11092" marT="11092" marB="0" anchor="b">
                    <a:lnL>
                      <a:noFill/>
                    </a:lnL>
                    <a:lnR>
                      <a:noFill/>
                    </a:lnR>
                    <a:lnT>
                      <a:noFill/>
                    </a:lnT>
                    <a:lnB>
                      <a:noFill/>
                    </a:lnB>
                  </a:tcPr>
                </a:tc>
              </a:tr>
              <a:tr h="170813">
                <a:tc>
                  <a:txBody>
                    <a:bodyPr/>
                    <a:lstStyle/>
                    <a:p>
                      <a:pPr algn="l" fontAlgn="b"/>
                      <a:endParaRPr lang="en-US" sz="8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11092" marR="11092" marT="11092" marB="0" anchor="b">
                    <a:lnL>
                      <a:noFill/>
                    </a:lnL>
                    <a:lnR>
                      <a:noFill/>
                    </a:lnR>
                    <a:lnT>
                      <a:noFill/>
                    </a:lnT>
                    <a:lnB>
                      <a:noFill/>
                    </a:lnB>
                  </a:tcPr>
                </a:tc>
              </a:tr>
              <a:tr h="319702">
                <a:tc>
                  <a:txBody>
                    <a:bodyPr/>
                    <a:lstStyle/>
                    <a:p>
                      <a:pPr algn="l" fontAlgn="b"/>
                      <a:r>
                        <a:rPr lang="en-US" sz="2000" b="0" i="0" u="none" strike="noStrike" dirty="0" smtClean="0">
                          <a:solidFill>
                            <a:srgbClr val="000000"/>
                          </a:solidFill>
                          <a:effectLst/>
                          <a:latin typeface="Calibri"/>
                        </a:rPr>
                        <a:t>Others</a:t>
                      </a:r>
                      <a:endParaRPr lang="en-US" sz="2000" b="0" i="0" u="none" strike="noStrike" dirty="0">
                        <a:solidFill>
                          <a:srgbClr val="000000"/>
                        </a:solidFill>
                        <a:effectLst/>
                        <a:latin typeface="Calibri"/>
                      </a:endParaRPr>
                    </a:p>
                  </a:txBody>
                  <a:tcPr marL="11092" marR="11092" marT="11092" marB="0" anchor="b">
                    <a:lnL>
                      <a:noFill/>
                    </a:lnL>
                    <a:lnR>
                      <a:noFill/>
                    </a:lnR>
                    <a:lnT>
                      <a:noFill/>
                    </a:lnT>
                    <a:lnB>
                      <a:noFill/>
                    </a:lnB>
                  </a:tcPr>
                </a:tc>
                <a:tc>
                  <a:txBody>
                    <a:bodyPr/>
                    <a:lstStyle/>
                    <a:p>
                      <a:pPr algn="ctr" fontAlgn="b"/>
                      <a:r>
                        <a:rPr lang="en-US" sz="2000" b="0" i="0" u="none" strike="noStrike" dirty="0" smtClean="0">
                          <a:solidFill>
                            <a:srgbClr val="000000"/>
                          </a:solidFill>
                          <a:effectLst/>
                          <a:latin typeface="Calibri"/>
                        </a:rPr>
                        <a:t>41</a:t>
                      </a:r>
                      <a:endParaRPr lang="en-US" sz="2000" b="0" i="0" u="none" strike="noStrike" dirty="0">
                        <a:solidFill>
                          <a:srgbClr val="000000"/>
                        </a:solidFill>
                        <a:effectLst/>
                        <a:latin typeface="Calibri"/>
                      </a:endParaRPr>
                    </a:p>
                  </a:txBody>
                  <a:tcPr marL="11092" marR="11092" marT="11092" marB="0" anchor="b">
                    <a:lnL>
                      <a:noFill/>
                    </a:lnL>
                    <a:lnR>
                      <a:noFill/>
                    </a:lnR>
                    <a:lnT>
                      <a:noFill/>
                    </a:lnT>
                    <a:lnB>
                      <a:noFill/>
                    </a:lnB>
                  </a:tcPr>
                </a:tc>
              </a:tr>
            </a:tbl>
          </a:graphicData>
        </a:graphic>
      </p:graphicFrame>
    </p:spTree>
    <p:extLst>
      <p:ext uri="{BB962C8B-B14F-4D97-AF65-F5344CB8AC3E}">
        <p14:creationId xmlns:p14="http://schemas.microsoft.com/office/powerpoint/2010/main" val="10222848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AND FUTURE DEVELOPMENTS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3687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PPK assisted estimate</a:t>
            </a:r>
            <a:endParaRPr lang="en-US" dirty="0"/>
          </a:p>
        </p:txBody>
      </p:sp>
      <p:sp>
        <p:nvSpPr>
          <p:cNvPr id="3" name="Content Placeholder 2"/>
          <p:cNvSpPr>
            <a:spLocks noGrp="1"/>
          </p:cNvSpPr>
          <p:nvPr>
            <p:ph idx="1"/>
          </p:nvPr>
        </p:nvSpPr>
        <p:spPr>
          <a:xfrm>
            <a:off x="457200" y="1368724"/>
            <a:ext cx="8229600" cy="3005432"/>
          </a:xfrm>
        </p:spPr>
        <p:txBody>
          <a:bodyPr/>
          <a:lstStyle/>
          <a:p>
            <a:r>
              <a:rPr lang="en-US" dirty="0" smtClean="0"/>
              <a:t>It feasible - Is it reliable, precise, accurate?</a:t>
            </a:r>
          </a:p>
        </p:txBody>
      </p:sp>
      <p:sp>
        <p:nvSpPr>
          <p:cNvPr id="5" name="Oval 4"/>
          <p:cNvSpPr/>
          <p:nvPr/>
        </p:nvSpPr>
        <p:spPr>
          <a:xfrm>
            <a:off x="6068051" y="2320126"/>
            <a:ext cx="1857903" cy="13580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PEAK &amp; TROUGH</a:t>
            </a:r>
            <a:endParaRPr lang="en-US" dirty="0"/>
          </a:p>
        </p:txBody>
      </p:sp>
      <p:cxnSp>
        <p:nvCxnSpPr>
          <p:cNvPr id="7" name="Straight Arrow Connector 6"/>
          <p:cNvCxnSpPr/>
          <p:nvPr/>
        </p:nvCxnSpPr>
        <p:spPr>
          <a:xfrm flipV="1">
            <a:off x="693777" y="4188879"/>
            <a:ext cx="7384577" cy="17638"/>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8" name="Plus 7"/>
          <p:cNvSpPr/>
          <p:nvPr/>
        </p:nvSpPr>
        <p:spPr>
          <a:xfrm>
            <a:off x="787845" y="4444620"/>
            <a:ext cx="634980" cy="432116"/>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inus 8"/>
          <p:cNvSpPr/>
          <p:nvPr/>
        </p:nvSpPr>
        <p:spPr>
          <a:xfrm>
            <a:off x="7349301" y="4444620"/>
            <a:ext cx="729050" cy="432116"/>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10375" y="4480175"/>
            <a:ext cx="3108543" cy="46166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PRECISION, ACCURACY</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Oval 10"/>
          <p:cNvSpPr/>
          <p:nvPr/>
        </p:nvSpPr>
        <p:spPr>
          <a:xfrm>
            <a:off x="693774" y="2320126"/>
            <a:ext cx="1857903" cy="13580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11 data points classic PK </a:t>
            </a:r>
            <a:endParaRPr lang="en-US" dirty="0"/>
          </a:p>
        </p:txBody>
      </p:sp>
    </p:spTree>
    <p:extLst>
      <p:ext uri="{BB962C8B-B14F-4D97-AF65-F5344CB8AC3E}">
        <p14:creationId xmlns:p14="http://schemas.microsoft.com/office/powerpoint/2010/main" val="1201063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2231"/>
            <a:ext cx="8229600" cy="3394472"/>
          </a:xfrm>
        </p:spPr>
        <p:txBody>
          <a:bodyPr>
            <a:normAutofit fontScale="85000" lnSpcReduction="20000"/>
          </a:bodyPr>
          <a:lstStyle/>
          <a:p>
            <a:r>
              <a:rPr lang="en-US" dirty="0" smtClean="0"/>
              <a:t>Step I: prediction on sparse data for new patients</a:t>
            </a:r>
          </a:p>
          <a:p>
            <a:pPr lvl="1"/>
            <a:r>
              <a:rPr lang="en-US" dirty="0" smtClean="0"/>
              <a:t>Reference: full set for the same patient</a:t>
            </a:r>
          </a:p>
          <a:p>
            <a:pPr lvl="2"/>
            <a:r>
              <a:rPr lang="en-US" dirty="0"/>
              <a:t>Index measure:</a:t>
            </a:r>
            <a:r>
              <a:rPr lang="en-US" dirty="0" smtClean="0"/>
              <a:t> difference, ratio, predictive value</a:t>
            </a:r>
          </a:p>
          <a:p>
            <a:r>
              <a:rPr lang="en-US" dirty="0" smtClean="0"/>
              <a:t>Step II: prediction on sparse data for new patients</a:t>
            </a:r>
          </a:p>
          <a:p>
            <a:pPr lvl="1"/>
            <a:r>
              <a:rPr lang="en-US" dirty="0" smtClean="0"/>
              <a:t>Reference: Prospective verification in the same patient</a:t>
            </a:r>
          </a:p>
          <a:p>
            <a:pPr lvl="2"/>
            <a:r>
              <a:rPr lang="en-US" dirty="0"/>
              <a:t>Index measure:</a:t>
            </a:r>
            <a:r>
              <a:rPr lang="en-US" dirty="0" smtClean="0"/>
              <a:t> agreement difference, ratio, predictive value</a:t>
            </a:r>
          </a:p>
          <a:p>
            <a:r>
              <a:rPr lang="en-US" dirty="0" smtClean="0"/>
              <a:t>Step III: prediction on sparse data for new patients</a:t>
            </a:r>
          </a:p>
          <a:p>
            <a:pPr lvl="1"/>
            <a:r>
              <a:rPr lang="en-US" dirty="0" smtClean="0"/>
              <a:t>Comparison: “guess” from the </a:t>
            </a:r>
            <a:r>
              <a:rPr lang="en-US" dirty="0" err="1" smtClean="0"/>
              <a:t>treater</a:t>
            </a:r>
            <a:r>
              <a:rPr lang="en-US" dirty="0" smtClean="0"/>
              <a:t> on the same data</a:t>
            </a:r>
          </a:p>
          <a:p>
            <a:pPr lvl="2"/>
            <a:r>
              <a:rPr lang="en-US" dirty="0" smtClean="0"/>
              <a:t>Index measure: </a:t>
            </a:r>
            <a:r>
              <a:rPr lang="en-US" dirty="0"/>
              <a:t>agreement difference, ratio, predictive value</a:t>
            </a:r>
            <a:endParaRPr lang="en-US" dirty="0" smtClean="0"/>
          </a:p>
          <a:p>
            <a:endParaRPr lang="en-US" dirty="0"/>
          </a:p>
        </p:txBody>
      </p:sp>
      <p:sp>
        <p:nvSpPr>
          <p:cNvPr id="3" name="Title 2"/>
          <p:cNvSpPr>
            <a:spLocks noGrp="1"/>
          </p:cNvSpPr>
          <p:nvPr>
            <p:ph type="title"/>
          </p:nvPr>
        </p:nvSpPr>
        <p:spPr/>
        <p:txBody>
          <a:bodyPr/>
          <a:lstStyle/>
          <a:p>
            <a:r>
              <a:rPr lang="en-US" dirty="0" smtClean="0"/>
              <a:t>External validation</a:t>
            </a:r>
            <a:endParaRPr lang="en-US" dirty="0"/>
          </a:p>
        </p:txBody>
      </p:sp>
    </p:spTree>
    <p:extLst>
      <p:ext uri="{BB962C8B-B14F-4D97-AF65-F5344CB8AC3E}">
        <p14:creationId xmlns:p14="http://schemas.microsoft.com/office/powerpoint/2010/main" val="151435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631"/>
            <a:ext cx="8229600" cy="3394472"/>
          </a:xfrm>
        </p:spPr>
        <p:txBody>
          <a:bodyPr/>
          <a:lstStyle/>
          <a:p>
            <a:pPr>
              <a:lnSpc>
                <a:spcPct val="140000"/>
              </a:lnSpc>
            </a:pPr>
            <a:r>
              <a:rPr lang="en-US" dirty="0" smtClean="0"/>
              <a:t>Release of the multilingual interface</a:t>
            </a:r>
          </a:p>
          <a:p>
            <a:pPr>
              <a:lnSpc>
                <a:spcPct val="140000"/>
              </a:lnSpc>
            </a:pPr>
            <a:r>
              <a:rPr lang="en-US" dirty="0" smtClean="0"/>
              <a:t>Optimal sampling time analysis</a:t>
            </a:r>
          </a:p>
          <a:p>
            <a:pPr>
              <a:lnSpc>
                <a:spcPct val="140000"/>
              </a:lnSpc>
            </a:pPr>
            <a:r>
              <a:rPr lang="en-US" dirty="0" smtClean="0"/>
              <a:t>Development of a regimen simulation module</a:t>
            </a:r>
            <a:endParaRPr lang="en-US" dirty="0"/>
          </a:p>
        </p:txBody>
      </p:sp>
      <p:sp>
        <p:nvSpPr>
          <p:cNvPr id="3" name="Title 2"/>
          <p:cNvSpPr>
            <a:spLocks noGrp="1"/>
          </p:cNvSpPr>
          <p:nvPr>
            <p:ph type="title"/>
          </p:nvPr>
        </p:nvSpPr>
        <p:spPr/>
        <p:txBody>
          <a:bodyPr/>
          <a:lstStyle/>
          <a:p>
            <a:r>
              <a:rPr lang="en-US" dirty="0" smtClean="0"/>
              <a:t>Future steps</a:t>
            </a:r>
            <a:endParaRPr lang="en-US" dirty="0"/>
          </a:p>
        </p:txBody>
      </p:sp>
    </p:spTree>
    <p:extLst>
      <p:ext uri="{BB962C8B-B14F-4D97-AF65-F5344CB8AC3E}">
        <p14:creationId xmlns:p14="http://schemas.microsoft.com/office/powerpoint/2010/main" val="1590155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The WAPPS core team</a:t>
            </a:r>
          </a:p>
          <a:p>
            <a:r>
              <a:rPr lang="en-US" dirty="0" smtClean="0"/>
              <a:t>The WAPPS network members</a:t>
            </a:r>
          </a:p>
          <a:p>
            <a:endParaRPr lang="en-US" dirty="0"/>
          </a:p>
          <a:p>
            <a:r>
              <a:rPr lang="en-US" dirty="0"/>
              <a:t>Bayer, </a:t>
            </a:r>
            <a:r>
              <a:rPr lang="en-US" dirty="0" err="1" smtClean="0"/>
              <a:t>Biogen</a:t>
            </a:r>
            <a:r>
              <a:rPr lang="en-US" dirty="0" smtClean="0"/>
              <a:t>, </a:t>
            </a:r>
            <a:r>
              <a:rPr lang="en-US" dirty="0" err="1" smtClean="0"/>
              <a:t>Kedrion</a:t>
            </a:r>
            <a:r>
              <a:rPr lang="en-US" dirty="0" smtClean="0"/>
              <a:t>, </a:t>
            </a:r>
            <a:r>
              <a:rPr lang="en-US" dirty="0" err="1" smtClean="0"/>
              <a:t>Octapharma</a:t>
            </a:r>
            <a:r>
              <a:rPr lang="en-US" dirty="0" smtClean="0"/>
              <a:t>,</a:t>
            </a:r>
            <a:r>
              <a:rPr lang="en-US" dirty="0"/>
              <a:t> </a:t>
            </a:r>
            <a:r>
              <a:rPr lang="en-US" dirty="0" smtClean="0"/>
              <a:t>Pfizer.  </a:t>
            </a:r>
            <a:endParaRPr lang="en-US" dirty="0"/>
          </a:p>
        </p:txBody>
      </p:sp>
      <p:sp>
        <p:nvSpPr>
          <p:cNvPr id="2" name="Title 1"/>
          <p:cNvSpPr>
            <a:spLocks noGrp="1"/>
          </p:cNvSpPr>
          <p:nvPr>
            <p:ph type="title"/>
          </p:nvPr>
        </p:nvSpPr>
        <p:spPr/>
        <p:txBody>
          <a:bodyPr>
            <a:normAutofit/>
          </a:bodyPr>
          <a:lstStyle/>
          <a:p>
            <a:r>
              <a:rPr lang="en-US" dirty="0" err="1" smtClean="0"/>
              <a:t>AKnowledgments</a:t>
            </a:r>
            <a:endParaRPr lang="en-US" dirty="0"/>
          </a:p>
        </p:txBody>
      </p:sp>
    </p:spTree>
    <p:extLst>
      <p:ext uri="{BB962C8B-B14F-4D97-AF65-F5344CB8AC3E}">
        <p14:creationId xmlns:p14="http://schemas.microsoft.com/office/powerpoint/2010/main" val="99040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310" y="2"/>
            <a:ext cx="5172322" cy="968691"/>
          </a:xfrm>
        </p:spPr>
        <p:txBody>
          <a:bodyPr>
            <a:noAutofit/>
          </a:bodyPr>
          <a:lstStyle/>
          <a:p>
            <a:r>
              <a:rPr lang="en-CA" sz="2000" b="1" dirty="0"/>
              <a:t>PHARMACOKINETIC CHARACTERISTICS OF FACTOR VIII AND IX CONCENTRATES </a:t>
            </a:r>
            <a:r>
              <a:rPr lang="en-CA" sz="2000" b="1" dirty="0" smtClean="0"/>
              <a:t>–</a:t>
            </a:r>
            <a:br>
              <a:rPr lang="en-CA" sz="2000" b="1" dirty="0" smtClean="0"/>
            </a:br>
            <a:r>
              <a:rPr lang="en-CA" sz="2000" b="1" dirty="0" smtClean="0"/>
              <a:t>A </a:t>
            </a:r>
            <a:r>
              <a:rPr lang="en-CA" sz="2000" b="1" dirty="0"/>
              <a:t>SYSTEMATIC REVIEW</a:t>
            </a:r>
            <a:r>
              <a:rPr lang="en-CA" sz="2000" dirty="0"/>
              <a:t> </a:t>
            </a:r>
            <a:endParaRPr lang="en-US" sz="2000" dirty="0"/>
          </a:p>
        </p:txBody>
      </p:sp>
      <p:sp>
        <p:nvSpPr>
          <p:cNvPr id="3" name="Content Placeholder 2"/>
          <p:cNvSpPr>
            <a:spLocks noGrp="1"/>
          </p:cNvSpPr>
          <p:nvPr>
            <p:ph idx="1"/>
          </p:nvPr>
        </p:nvSpPr>
        <p:spPr/>
        <p:txBody>
          <a:bodyPr>
            <a:normAutofit fontScale="70000" lnSpcReduction="20000"/>
          </a:bodyPr>
          <a:lstStyle/>
          <a:p>
            <a:r>
              <a:rPr lang="en-CA" dirty="0" smtClean="0"/>
              <a:t>75 </a:t>
            </a:r>
            <a:r>
              <a:rPr lang="en-CA" dirty="0"/>
              <a:t>articles </a:t>
            </a:r>
            <a:endParaRPr lang="en-CA" dirty="0" smtClean="0"/>
          </a:p>
          <a:p>
            <a:r>
              <a:rPr lang="en-CA" dirty="0" smtClean="0"/>
              <a:t>2050 </a:t>
            </a:r>
            <a:r>
              <a:rPr lang="en-CA" dirty="0"/>
              <a:t>patients included in PK analyses</a:t>
            </a:r>
            <a:r>
              <a:rPr lang="en-CA" dirty="0" smtClean="0"/>
              <a:t>.</a:t>
            </a:r>
          </a:p>
          <a:p>
            <a:r>
              <a:rPr lang="en-CA" dirty="0" smtClean="0"/>
              <a:t>38 on </a:t>
            </a:r>
            <a:r>
              <a:rPr lang="en-CA" dirty="0"/>
              <a:t>factor VIII </a:t>
            </a:r>
            <a:r>
              <a:rPr lang="en-CA" dirty="0" smtClean="0"/>
              <a:t>concentrates</a:t>
            </a:r>
            <a:endParaRPr lang="en-CA" dirty="0"/>
          </a:p>
          <a:p>
            <a:pPr lvl="1"/>
            <a:r>
              <a:rPr lang="en-CA" dirty="0" smtClean="0"/>
              <a:t>HL(</a:t>
            </a:r>
            <a:r>
              <a:rPr lang="en-CA" dirty="0" err="1" smtClean="0"/>
              <a:t>hr</a:t>
            </a:r>
            <a:r>
              <a:rPr lang="en-CA" dirty="0" smtClean="0"/>
              <a:t>) for</a:t>
            </a:r>
          </a:p>
          <a:p>
            <a:pPr lvl="2"/>
            <a:r>
              <a:rPr lang="en-CA" dirty="0" smtClean="0"/>
              <a:t>wild type 							7.8 </a:t>
            </a:r>
            <a:r>
              <a:rPr lang="en-CA" dirty="0"/>
              <a:t>to </a:t>
            </a:r>
            <a:r>
              <a:rPr lang="en-CA" dirty="0" smtClean="0"/>
              <a:t>19.2,</a:t>
            </a:r>
          </a:p>
          <a:p>
            <a:pPr lvl="2"/>
            <a:r>
              <a:rPr lang="en-CA" dirty="0" smtClean="0"/>
              <a:t>BDD 								7.5 </a:t>
            </a:r>
            <a:r>
              <a:rPr lang="en-CA" dirty="0"/>
              <a:t>to </a:t>
            </a:r>
            <a:r>
              <a:rPr lang="en-CA" dirty="0" smtClean="0"/>
              <a:t>17.9</a:t>
            </a:r>
          </a:p>
          <a:p>
            <a:pPr lvl="2"/>
            <a:r>
              <a:rPr lang="en-CA" dirty="0" smtClean="0"/>
              <a:t>prolonged HL						11.5 </a:t>
            </a:r>
            <a:r>
              <a:rPr lang="en-CA" dirty="0"/>
              <a:t>to 23.1 </a:t>
            </a:r>
          </a:p>
          <a:p>
            <a:r>
              <a:rPr lang="en-CA" dirty="0" smtClean="0"/>
              <a:t>25 </a:t>
            </a:r>
            <a:r>
              <a:rPr lang="en-CA" dirty="0"/>
              <a:t>on factor IX </a:t>
            </a:r>
            <a:r>
              <a:rPr lang="en-CA" dirty="0" smtClean="0"/>
              <a:t>concentrates.</a:t>
            </a:r>
          </a:p>
          <a:p>
            <a:pPr lvl="1"/>
            <a:r>
              <a:rPr lang="en-CA" dirty="0"/>
              <a:t>HL(</a:t>
            </a:r>
            <a:r>
              <a:rPr lang="en-CA" dirty="0" err="1"/>
              <a:t>hr</a:t>
            </a:r>
            <a:r>
              <a:rPr lang="en-CA" dirty="0"/>
              <a:t>) for</a:t>
            </a:r>
          </a:p>
          <a:p>
            <a:pPr lvl="2"/>
            <a:r>
              <a:rPr lang="en-CA" dirty="0"/>
              <a:t>wild type 							12.9 to 36.0 </a:t>
            </a:r>
            <a:r>
              <a:rPr lang="en-CA" dirty="0" smtClean="0"/>
              <a:t>,</a:t>
            </a:r>
            <a:endParaRPr lang="en-CA" dirty="0"/>
          </a:p>
          <a:p>
            <a:pPr lvl="2"/>
            <a:r>
              <a:rPr lang="en-CA" dirty="0" smtClean="0"/>
              <a:t>prolonged </a:t>
            </a:r>
            <a:r>
              <a:rPr lang="en-CA" dirty="0"/>
              <a:t>HL						53.5 to </a:t>
            </a:r>
            <a:r>
              <a:rPr lang="en-CA" dirty="0" smtClean="0"/>
              <a:t>110.4</a:t>
            </a:r>
            <a:endParaRPr lang="en-CA" dirty="0"/>
          </a:p>
        </p:txBody>
      </p:sp>
      <p:sp>
        <p:nvSpPr>
          <p:cNvPr id="4" name="Rectangle 3"/>
          <p:cNvSpPr/>
          <p:nvPr/>
        </p:nvSpPr>
        <p:spPr>
          <a:xfrm>
            <a:off x="221940" y="4534062"/>
            <a:ext cx="9144000" cy="584776"/>
          </a:xfrm>
          <a:prstGeom prst="rect">
            <a:avLst/>
          </a:prstGeom>
        </p:spPr>
        <p:txBody>
          <a:bodyPr wrap="square">
            <a:spAutoFit/>
          </a:bodyPr>
          <a:lstStyle/>
          <a:p>
            <a:r>
              <a:rPr lang="en-CA" sz="1600" dirty="0"/>
              <a:t>Xi M, Navarro-</a:t>
            </a:r>
            <a:r>
              <a:rPr lang="en-CA" sz="1600" dirty="0" err="1"/>
              <a:t>Ruan</a:t>
            </a:r>
            <a:r>
              <a:rPr lang="en-CA" sz="1600" dirty="0"/>
              <a:t> T, </a:t>
            </a:r>
            <a:r>
              <a:rPr lang="en-CA" sz="1600" dirty="0" err="1"/>
              <a:t>Mammen</a:t>
            </a:r>
            <a:r>
              <a:rPr lang="en-CA" sz="1600" dirty="0"/>
              <a:t> S, </a:t>
            </a:r>
            <a:r>
              <a:rPr lang="en-CA" sz="1600" dirty="0" err="1"/>
              <a:t>Blanchette</a:t>
            </a:r>
            <a:r>
              <a:rPr lang="en-CA" sz="1600" dirty="0"/>
              <a:t> V, </a:t>
            </a:r>
            <a:r>
              <a:rPr lang="en-CA" sz="1600" dirty="0" err="1"/>
              <a:t>Hermans</a:t>
            </a:r>
            <a:r>
              <a:rPr lang="en-CA" sz="1600" dirty="0"/>
              <a:t> C, </a:t>
            </a:r>
            <a:r>
              <a:rPr lang="en-CA" sz="1600" dirty="0" err="1"/>
              <a:t>Morfini</a:t>
            </a:r>
            <a:r>
              <a:rPr lang="en-CA" sz="1600" dirty="0"/>
              <a:t> M, Collins P, Fischer K, Neufeld EJ, Young G, </a:t>
            </a:r>
            <a:r>
              <a:rPr lang="en-CA" sz="1600" dirty="0" err="1"/>
              <a:t>Kavakli</a:t>
            </a:r>
            <a:r>
              <a:rPr lang="en-CA" sz="1600" dirty="0"/>
              <a:t> K, </a:t>
            </a:r>
            <a:r>
              <a:rPr lang="en-CA" sz="1600" dirty="0" err="1"/>
              <a:t>Radossi</a:t>
            </a:r>
            <a:r>
              <a:rPr lang="en-CA" sz="1600" dirty="0"/>
              <a:t> P, Dunn A, </a:t>
            </a:r>
            <a:r>
              <a:rPr lang="en-CA" sz="1600" dirty="0" err="1"/>
              <a:t>Thabane</a:t>
            </a:r>
            <a:r>
              <a:rPr lang="en-CA" sz="1600" dirty="0"/>
              <a:t> L, Iorio A for the WAPPS study </a:t>
            </a:r>
            <a:r>
              <a:rPr lang="en-CA" sz="1600" dirty="0" smtClean="0"/>
              <a:t>group - </a:t>
            </a:r>
            <a:r>
              <a:rPr lang="en-GB" sz="1600" dirty="0" smtClean="0">
                <a:solidFill>
                  <a:prstClr val="black"/>
                </a:solidFill>
              </a:rPr>
              <a:t>PO262</a:t>
            </a:r>
            <a:r>
              <a:rPr lang="en-GB" sz="1600" dirty="0">
                <a:solidFill>
                  <a:prstClr val="black"/>
                </a:solidFill>
              </a:rPr>
              <a:t>-MON</a:t>
            </a:r>
            <a:r>
              <a:rPr lang="en-CA" sz="1600" dirty="0" smtClean="0"/>
              <a:t>. </a:t>
            </a:r>
            <a:endParaRPr lang="en-US" sz="1600" dirty="0"/>
          </a:p>
        </p:txBody>
      </p:sp>
    </p:spTree>
    <p:extLst>
      <p:ext uri="{BB962C8B-B14F-4D97-AF65-F5344CB8AC3E}">
        <p14:creationId xmlns:p14="http://schemas.microsoft.com/office/powerpoint/2010/main" val="764084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262" y="4094318"/>
            <a:ext cx="3674315" cy="726363"/>
          </a:xfrm>
        </p:spPr>
        <p:txBody>
          <a:bodyPr/>
          <a:lstStyle/>
          <a:p>
            <a:r>
              <a:rPr lang="en-US" dirty="0" smtClean="0"/>
              <a:t>Thank you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 y="1200151"/>
            <a:ext cx="4525963" cy="3394472"/>
          </a:xfrm>
        </p:spPr>
      </p:pic>
      <p:sp>
        <p:nvSpPr>
          <p:cNvPr id="5" name="Title 1"/>
          <p:cNvSpPr txBox="1">
            <a:spLocks/>
          </p:cNvSpPr>
          <p:nvPr/>
        </p:nvSpPr>
        <p:spPr>
          <a:xfrm>
            <a:off x="3406641" y="1683434"/>
            <a:ext cx="5556738" cy="25498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r>
              <a:rPr lang="en-US" dirty="0" smtClean="0"/>
              <a:t>Join the WAPPS network at:</a:t>
            </a:r>
          </a:p>
          <a:p>
            <a:r>
              <a:rPr lang="en-US" dirty="0" smtClean="0">
                <a:hlinkClick r:id="rId3"/>
              </a:rPr>
              <a:t>www.wapps-hemo.org</a:t>
            </a:r>
            <a:endParaRPr lang="en-US" dirty="0" smtClean="0"/>
          </a:p>
          <a:p>
            <a:endParaRPr lang="en-US" dirty="0"/>
          </a:p>
          <a:p>
            <a:r>
              <a:rPr lang="en-US" dirty="0" smtClean="0"/>
              <a:t>Download these slides at:</a:t>
            </a:r>
          </a:p>
          <a:p>
            <a:r>
              <a:rPr lang="en-US" dirty="0" smtClean="0">
                <a:hlinkClick r:id="rId4"/>
              </a:rPr>
              <a:t>Hemophilia.mcmaster.ca</a:t>
            </a:r>
            <a:endParaRPr lang="en-US" dirty="0" smtClean="0"/>
          </a:p>
          <a:p>
            <a:endParaRPr lang="en-US" dirty="0" smtClean="0"/>
          </a:p>
          <a:p>
            <a:endParaRPr lang="en-US" dirty="0"/>
          </a:p>
        </p:txBody>
      </p:sp>
    </p:spTree>
    <p:extLst>
      <p:ext uri="{BB962C8B-B14F-4D97-AF65-F5344CB8AC3E}">
        <p14:creationId xmlns:p14="http://schemas.microsoft.com/office/powerpoint/2010/main" val="1822052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story of two tails..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905686100"/>
              </p:ext>
            </p:extLst>
          </p:nvPr>
        </p:nvGraphicFramePr>
        <p:xfrm>
          <a:off x="1062148" y="1416055"/>
          <a:ext cx="7105004" cy="332639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787894" y="4673460"/>
            <a:ext cx="1567181" cy="369332"/>
          </a:xfrm>
          <a:prstGeom prst="rect">
            <a:avLst/>
          </a:prstGeom>
          <a:noFill/>
        </p:spPr>
        <p:txBody>
          <a:bodyPr wrap="none" rtlCol="0">
            <a:spAutoFit/>
          </a:bodyPr>
          <a:lstStyle/>
          <a:p>
            <a:r>
              <a:rPr lang="en-US" dirty="0" smtClean="0"/>
              <a:t>Individual case</a:t>
            </a:r>
            <a:endParaRPr lang="en-US" dirty="0"/>
          </a:p>
        </p:txBody>
      </p:sp>
      <p:sp>
        <p:nvSpPr>
          <p:cNvPr id="5" name="TextBox 4"/>
          <p:cNvSpPr txBox="1"/>
          <p:nvPr/>
        </p:nvSpPr>
        <p:spPr>
          <a:xfrm rot="16200000">
            <a:off x="-762617" y="2824379"/>
            <a:ext cx="2818275" cy="369332"/>
          </a:xfrm>
          <a:prstGeom prst="rect">
            <a:avLst/>
          </a:prstGeom>
          <a:noFill/>
        </p:spPr>
        <p:txBody>
          <a:bodyPr wrap="none" rtlCol="0">
            <a:spAutoFit/>
          </a:bodyPr>
          <a:lstStyle/>
          <a:p>
            <a:r>
              <a:rPr lang="en-US" dirty="0" smtClean="0"/>
              <a:t>Estimated terminal t1/2 (</a:t>
            </a:r>
            <a:r>
              <a:rPr lang="en-US" dirty="0" err="1" smtClean="0"/>
              <a:t>hr</a:t>
            </a:r>
            <a:r>
              <a:rPr lang="en-US" dirty="0" smtClean="0"/>
              <a:t>)</a:t>
            </a:r>
            <a:endParaRPr lang="en-US" dirty="0"/>
          </a:p>
        </p:txBody>
      </p:sp>
      <p:sp>
        <p:nvSpPr>
          <p:cNvPr id="6" name="TextBox 5"/>
          <p:cNvSpPr txBox="1"/>
          <p:nvPr/>
        </p:nvSpPr>
        <p:spPr>
          <a:xfrm>
            <a:off x="5137294" y="1139054"/>
            <a:ext cx="3576257" cy="369332"/>
          </a:xfrm>
          <a:prstGeom prst="rect">
            <a:avLst/>
          </a:prstGeom>
          <a:noFill/>
        </p:spPr>
        <p:txBody>
          <a:bodyPr wrap="none" rtlCol="0">
            <a:spAutoFit/>
          </a:bodyPr>
          <a:lstStyle/>
          <a:p>
            <a:r>
              <a:rPr lang="en-US" dirty="0" smtClean="0"/>
              <a:t>Unpublished data, 1 single molecule</a:t>
            </a:r>
            <a:endParaRPr lang="en-US" dirty="0"/>
          </a:p>
        </p:txBody>
      </p:sp>
      <p:sp>
        <p:nvSpPr>
          <p:cNvPr id="11" name="Freeform 10"/>
          <p:cNvSpPr/>
          <p:nvPr/>
        </p:nvSpPr>
        <p:spPr>
          <a:xfrm>
            <a:off x="1456034" y="1523420"/>
            <a:ext cx="6470044" cy="2489475"/>
          </a:xfrm>
          <a:custGeom>
            <a:avLst/>
            <a:gdLst>
              <a:gd name="connsiteX0" fmla="*/ 0 w 6644394"/>
              <a:gd name="connsiteY0" fmla="*/ 0 h 3319300"/>
              <a:gd name="connsiteX1" fmla="*/ 908652 w 6644394"/>
              <a:gd name="connsiteY1" fmla="*/ 1423333 h 3319300"/>
              <a:gd name="connsiteX2" fmla="*/ 5068748 w 6644394"/>
              <a:gd name="connsiteY2" fmla="*/ 2507256 h 3319300"/>
              <a:gd name="connsiteX3" fmla="*/ 6535729 w 6644394"/>
              <a:gd name="connsiteY3" fmla="*/ 3251768 h 3319300"/>
              <a:gd name="connsiteX4" fmla="*/ 6535729 w 6644394"/>
              <a:gd name="connsiteY4" fmla="*/ 3284614 h 33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394" h="3319300">
                <a:moveTo>
                  <a:pt x="0" y="0"/>
                </a:moveTo>
                <a:cubicBezTo>
                  <a:pt x="31930" y="502728"/>
                  <a:pt x="63861" y="1005457"/>
                  <a:pt x="908652" y="1423333"/>
                </a:cubicBezTo>
                <a:cubicBezTo>
                  <a:pt x="1753443" y="1841209"/>
                  <a:pt x="4130902" y="2202517"/>
                  <a:pt x="5068748" y="2507256"/>
                </a:cubicBezTo>
                <a:cubicBezTo>
                  <a:pt x="6006594" y="2811995"/>
                  <a:pt x="6291232" y="3122208"/>
                  <a:pt x="6535729" y="3251768"/>
                </a:cubicBezTo>
                <a:cubicBezTo>
                  <a:pt x="6780226" y="3381328"/>
                  <a:pt x="6535729" y="3284614"/>
                  <a:pt x="6535729" y="3284614"/>
                </a:cubicBezTo>
              </a:path>
            </a:pathLst>
          </a:custGeom>
          <a:no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 name="Group 13"/>
          <p:cNvGrpSpPr/>
          <p:nvPr/>
        </p:nvGrpSpPr>
        <p:grpSpPr>
          <a:xfrm>
            <a:off x="831178" y="1309920"/>
            <a:ext cx="7335974" cy="3218260"/>
            <a:chOff x="831178" y="1532820"/>
            <a:chExt cx="7335974" cy="4291013"/>
          </a:xfrm>
        </p:grpSpPr>
        <p:sp>
          <p:nvSpPr>
            <p:cNvPr id="12" name="Oval 11"/>
            <p:cNvSpPr/>
            <p:nvPr/>
          </p:nvSpPr>
          <p:spPr>
            <a:xfrm>
              <a:off x="831178" y="1532820"/>
              <a:ext cx="1818146" cy="194887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349006" y="3874962"/>
              <a:ext cx="1818146" cy="194887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97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AIM</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03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implement a population PK engine for all FVIII /</a:t>
            </a:r>
            <a:r>
              <a:rPr lang="en-US" dirty="0"/>
              <a:t> </a:t>
            </a:r>
            <a:r>
              <a:rPr lang="en-US" dirty="0" smtClean="0"/>
              <a:t>FIX concentrates and make it available online</a:t>
            </a:r>
          </a:p>
          <a:p>
            <a:r>
              <a:rPr lang="en-US" dirty="0" smtClean="0"/>
              <a:t>provide support to PK estimation in hemophilia based on flexible reduced set of data point (2-3 post infusion samples)</a:t>
            </a:r>
            <a:endParaRPr lang="en-US" dirty="0"/>
          </a:p>
        </p:txBody>
      </p:sp>
      <p:sp>
        <p:nvSpPr>
          <p:cNvPr id="3" name="Title 2"/>
          <p:cNvSpPr>
            <a:spLocks noGrp="1"/>
          </p:cNvSpPr>
          <p:nvPr>
            <p:ph type="title"/>
          </p:nvPr>
        </p:nvSpPr>
        <p:spPr/>
        <p:txBody>
          <a:bodyPr/>
          <a:lstStyle/>
          <a:p>
            <a:r>
              <a:rPr lang="en-US" dirty="0" smtClean="0"/>
              <a:t>AIM of the project</a:t>
            </a:r>
            <a:endParaRPr lang="en-US" dirty="0"/>
          </a:p>
        </p:txBody>
      </p:sp>
    </p:spTree>
    <p:extLst>
      <p:ext uri="{BB962C8B-B14F-4D97-AF65-F5344CB8AC3E}">
        <p14:creationId xmlns:p14="http://schemas.microsoft.com/office/powerpoint/2010/main" val="825872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680</TotalTime>
  <Words>1873</Words>
  <Application>Microsoft Office PowerPoint</Application>
  <PresentationFormat>On-screen Show (16:9)</PresentationFormat>
  <Paragraphs>757</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A population approach to hemophilia pharmacokinetics. WAPPS: a web-service for bayesian post hoc estimation</vt:lpstr>
      <vt:lpstr>Disclosures for A. Iorio</vt:lpstr>
      <vt:lpstr>BacKGround</vt:lpstr>
      <vt:lpstr>Factor levels and bleeding</vt:lpstr>
      <vt:lpstr>Factor levels and bleeding</vt:lpstr>
      <vt:lpstr>PHARMACOKINETIC CHARACTERISTICS OF FACTOR VIII AND IX CONCENTRATES – A SYSTEMATIC REVIEW </vt:lpstr>
      <vt:lpstr>A story of two tails..</vt:lpstr>
      <vt:lpstr>AIM</vt:lpstr>
      <vt:lpstr>AIM of the project</vt:lpstr>
      <vt:lpstr>PK ESTIMATION</vt:lpstr>
      <vt:lpstr>Population pharmacokinetic</vt:lpstr>
      <vt:lpstr>Population pharmacokinetic</vt:lpstr>
      <vt:lpstr>Population pharmacokinetic</vt:lpstr>
      <vt:lpstr>Population pharmacokinetic</vt:lpstr>
      <vt:lpstr>Population PK</vt:lpstr>
      <vt:lpstr>Materials and Methods</vt:lpstr>
      <vt:lpstr>Funding support</vt:lpstr>
      <vt:lpstr>Trial registration</vt:lpstr>
      <vt:lpstr>The WAPPS core team</vt:lpstr>
      <vt:lpstr>PowerPoint Presentation</vt:lpstr>
      <vt:lpstr>PowerPoint Presentation</vt:lpstr>
      <vt:lpstr>PowerPoint Presentation</vt:lpstr>
      <vt:lpstr>PowerPoint Presentation</vt:lpstr>
      <vt:lpstr>The WAPPS network</vt:lpstr>
      <vt:lpstr>The network</vt:lpstr>
      <vt:lpstr>Reporting</vt:lpstr>
      <vt:lpstr>Published models</vt:lpstr>
      <vt:lpstr>Modeling: Base Structural Model </vt:lpstr>
      <vt:lpstr>Parametrization</vt:lpstr>
      <vt:lpstr>Individual estimation</vt:lpstr>
      <vt:lpstr>RESULTS - MODELLING</vt:lpstr>
      <vt:lpstr>Source data</vt:lpstr>
      <vt:lpstr>Age distribution</vt:lpstr>
      <vt:lpstr>Derivation cohort: Age distribution</vt:lpstr>
      <vt:lpstr>Classical PK estimation</vt:lpstr>
      <vt:lpstr>WAPPS models</vt:lpstr>
      <vt:lpstr>PPK MODELS</vt:lpstr>
      <vt:lpstr>FACTOR VIII PPK half-life</vt:lpstr>
      <vt:lpstr>FACTOR IX PPK</vt:lpstr>
      <vt:lpstr>“Time to” critical concentrations</vt:lpstr>
      <vt:lpstr>PowerPoint Presentation</vt:lpstr>
      <vt:lpstr>PowerPoint Presentation</vt:lpstr>
      <vt:lpstr>RESULTS – INDIVIDUAL ESTIMATION RICH VS SPARSE DATA SAMPLE</vt:lpstr>
      <vt:lpstr>Bayesian estimate, rich data</vt:lpstr>
      <vt:lpstr>PowerPoint Presentation</vt:lpstr>
      <vt:lpstr>PowerPoint Presentation</vt:lpstr>
      <vt:lpstr>PowerPoint Presentation</vt:lpstr>
      <vt:lpstr>Reduced sampling sets</vt:lpstr>
      <vt:lpstr>RESULTS – SENSITIVITY</vt:lpstr>
      <vt:lpstr>PowerPoint Presentation</vt:lpstr>
      <vt:lpstr>PowerPoint Presentation</vt:lpstr>
      <vt:lpstr>RESULTS – PERFORMANCE, TESTING AND VALIDATION</vt:lpstr>
      <vt:lpstr>Internal Validation: bootstrap</vt:lpstr>
      <vt:lpstr>Validation cohort</vt:lpstr>
      <vt:lpstr>CONCLUSION AND FUTURE DEVELOPMENTS</vt:lpstr>
      <vt:lpstr>PPK assisted estimate</vt:lpstr>
      <vt:lpstr>External validation</vt:lpstr>
      <vt:lpstr>Future steps</vt:lpstr>
      <vt:lpstr>AKnowledgments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Alfonso Iorio</dc:creator>
  <cp:lastModifiedBy>dawn</cp:lastModifiedBy>
  <cp:revision>67</cp:revision>
  <dcterms:created xsi:type="dcterms:W3CDTF">2015-06-14T19:42:16Z</dcterms:created>
  <dcterms:modified xsi:type="dcterms:W3CDTF">2015-07-07T18:17:37Z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