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2"/>
  </p:notesMasterIdLst>
  <p:handoutMasterIdLst>
    <p:handoutMasterId r:id="rId33"/>
  </p:handoutMasterIdLst>
  <p:sldIdLst>
    <p:sldId id="266" r:id="rId2"/>
    <p:sldId id="403" r:id="rId3"/>
    <p:sldId id="404" r:id="rId4"/>
    <p:sldId id="405" r:id="rId5"/>
    <p:sldId id="408" r:id="rId6"/>
    <p:sldId id="407" r:id="rId7"/>
    <p:sldId id="413" r:id="rId8"/>
    <p:sldId id="406" r:id="rId9"/>
    <p:sldId id="295" r:id="rId10"/>
    <p:sldId id="400" r:id="rId11"/>
    <p:sldId id="416" r:id="rId12"/>
    <p:sldId id="417" r:id="rId13"/>
    <p:sldId id="397" r:id="rId14"/>
    <p:sldId id="412" r:id="rId15"/>
    <p:sldId id="421" r:id="rId16"/>
    <p:sldId id="422" r:id="rId17"/>
    <p:sldId id="418" r:id="rId18"/>
    <p:sldId id="419" r:id="rId19"/>
    <p:sldId id="420" r:id="rId20"/>
    <p:sldId id="423" r:id="rId21"/>
    <p:sldId id="431" r:id="rId22"/>
    <p:sldId id="443" r:id="rId23"/>
    <p:sldId id="410" r:id="rId24"/>
    <p:sldId id="425" r:id="rId25"/>
    <p:sldId id="435" r:id="rId26"/>
    <p:sldId id="437" r:id="rId27"/>
    <p:sldId id="438" r:id="rId28"/>
    <p:sldId id="441" r:id="rId29"/>
    <p:sldId id="440" r:id="rId30"/>
    <p:sldId id="442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olger Schuenemann" initials="H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02" autoAdjust="0"/>
  </p:normalViewPr>
  <p:slideViewPr>
    <p:cSldViewPr snapToGrid="0" snapToObjects="1">
      <p:cViewPr>
        <p:scale>
          <a:sx n="90" d="100"/>
          <a:sy n="90" d="100"/>
        </p:scale>
        <p:origin x="-2244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9" d="100"/>
        <a:sy n="119" d="100"/>
      </p:scale>
      <p:origin x="0" y="64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86BEC3-C2D3-B34B-A6F0-BBF2E0E19141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EB9AE1-B3CB-BD48-80C5-634A97805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3000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8DA672-7495-134E-8AE7-37436C1197C3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5FFE3-F400-2141-A9F2-68188B808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2803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D229585-7D04-4AB9-99E7-A8C3847A30F2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4AF591A2-1B84-4E2C-B9EC-DFAEA138F8EE}" type="slidenum">
              <a:rPr lang="en-US" altLang="en-US">
                <a:solidFill>
                  <a:srgbClr val="FFFFFF"/>
                </a:solidFill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4100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ZA" altLang="en-US"/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9200" cy="420846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3709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Tipical</a:t>
            </a:r>
            <a:r>
              <a:rPr lang="en-US" dirty="0" smtClean="0"/>
              <a:t> case where a </a:t>
            </a:r>
            <a:r>
              <a:rPr lang="en-US" dirty="0" err="1" smtClean="0"/>
              <a:t>sinlge</a:t>
            </a:r>
            <a:r>
              <a:rPr lang="en-US" dirty="0" smtClean="0"/>
              <a:t> high quality trial</a:t>
            </a:r>
            <a:r>
              <a:rPr lang="en-US" baseline="0" dirty="0" smtClean="0"/>
              <a:t> can be highly downgraded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5FFE3-F400-2141-A9F2-68188B8084D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8083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Afib</a:t>
            </a:r>
            <a:r>
              <a:rPr lang="en-US" dirty="0" smtClean="0"/>
              <a:t> Trials</a:t>
            </a:r>
            <a:r>
              <a:rPr lang="en-US" baseline="0" dirty="0" smtClean="0"/>
              <a:t> in the 90es enrolled less than 10% of patients</a:t>
            </a:r>
          </a:p>
          <a:p>
            <a:r>
              <a:rPr lang="en-US" baseline="0" dirty="0" smtClean="0"/>
              <a:t>IVF Estimated in 49 women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5FFE3-F400-2141-A9F2-68188B8084D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282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I do not enter the </a:t>
            </a:r>
            <a:r>
              <a:rPr lang="en-US" baseline="0" dirty="0" err="1" smtClean="0"/>
              <a:t>classifictaion</a:t>
            </a:r>
            <a:r>
              <a:rPr lang="en-US" baseline="0" dirty="0" smtClean="0"/>
              <a:t> of phases of investigations and their relationships to the risk of bias.</a:t>
            </a:r>
          </a:p>
          <a:p>
            <a:r>
              <a:rPr lang="en-US" baseline="0" dirty="0" smtClean="0"/>
              <a:t>The authors refer to Phase I (identification of candidate predictors), II (validation of known predictors) and III (confirmation of pathways) for prognostic studies as setting different starting points for the quality of evidence.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5FFE3-F400-2141-A9F2-68188B8084D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8008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I do not enter the </a:t>
            </a:r>
            <a:r>
              <a:rPr lang="en-US" baseline="0" dirty="0" err="1" smtClean="0"/>
              <a:t>classificaion</a:t>
            </a:r>
            <a:r>
              <a:rPr lang="en-US" baseline="0" dirty="0" smtClean="0"/>
              <a:t> of phases of investigations and their relationships to the risk of bias.</a:t>
            </a:r>
          </a:p>
          <a:p>
            <a:r>
              <a:rPr lang="en-US" baseline="0" dirty="0" smtClean="0"/>
              <a:t>The authors refer to Phase I (identification of candidate predictors), II (validation of known predictors) and III (confirmation of pathways) for prognostic studies as setting different starting points for the quality of evidence.</a:t>
            </a:r>
          </a:p>
          <a:p>
            <a:endParaRPr lang="en-US" baseline="0" dirty="0" smtClean="0"/>
          </a:p>
          <a:p>
            <a:r>
              <a:rPr lang="en-US" dirty="0" smtClean="0"/>
              <a:t>Inconsistency</a:t>
            </a:r>
            <a:r>
              <a:rPr lang="en-US" baseline="0" dirty="0" smtClean="0"/>
              <a:t> (only one study for a specific question – no pooled analysis)</a:t>
            </a:r>
          </a:p>
          <a:p>
            <a:r>
              <a:rPr lang="en-US" baseline="0" dirty="0" smtClean="0"/>
              <a:t>Indirectness: referral bias in population selection (only tertiary centers), in the risk factors considered (only depression and not mental illnesses more in general), in the specific outcome (migraine instead than headache)</a:t>
            </a:r>
          </a:p>
          <a:p>
            <a:endParaRPr lang="en-US" baseline="0" dirty="0" smtClean="0"/>
          </a:p>
          <a:p>
            <a:r>
              <a:rPr lang="en-US" baseline="0" dirty="0" smtClean="0"/>
              <a:t>Usual aspects plus  number of events in relationship to number of predictors analyzed</a:t>
            </a:r>
          </a:p>
          <a:p>
            <a:endParaRPr lang="en-US" baseline="0" dirty="0" smtClean="0"/>
          </a:p>
          <a:p>
            <a:r>
              <a:rPr lang="en-US" baseline="0" dirty="0" smtClean="0"/>
              <a:t>Always download if not demonstrated the </a:t>
            </a:r>
            <a:r>
              <a:rPr lang="en-US" baseline="0" dirty="0" err="1" smtClean="0"/>
              <a:t>contraty</a:t>
            </a:r>
            <a:r>
              <a:rPr lang="en-US" baseline="0" dirty="0" smtClean="0"/>
              <a:t> – large confirmation studies! Example where 4 large early phase studies concluded 3:1 – attention not to double count design.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5FFE3-F400-2141-A9F2-68188B8084D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8008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I do not enter the </a:t>
            </a:r>
            <a:r>
              <a:rPr lang="en-US" baseline="0" dirty="0" err="1" smtClean="0"/>
              <a:t>classificaion</a:t>
            </a:r>
            <a:r>
              <a:rPr lang="en-US" baseline="0" dirty="0" smtClean="0"/>
              <a:t> of phases of investigations and their relationships to the risk of bias.</a:t>
            </a:r>
          </a:p>
          <a:p>
            <a:r>
              <a:rPr lang="en-US" baseline="0" dirty="0" smtClean="0"/>
              <a:t>The authors refer to Phase I (identification of candidate predictors), II (validation of known predictors) and III (confirmation of pathways) for prognostic studies as setting different starting points for the quality of evidence.</a:t>
            </a:r>
          </a:p>
          <a:p>
            <a:endParaRPr lang="en-US" baseline="0" dirty="0" smtClean="0"/>
          </a:p>
          <a:p>
            <a:r>
              <a:rPr lang="en-US" dirty="0" smtClean="0"/>
              <a:t>Inconsistency</a:t>
            </a:r>
            <a:r>
              <a:rPr lang="en-US" baseline="0" dirty="0" smtClean="0"/>
              <a:t> (only one study for a specific question – no pooled analysis)</a:t>
            </a:r>
          </a:p>
          <a:p>
            <a:r>
              <a:rPr lang="en-US" baseline="0" dirty="0" smtClean="0"/>
              <a:t>Indirectness: referral bias in population selection (only tertiary centers), in the risk factors considered (only depression and not mental illnesses more in general), in the specific outcome (migraine instead than headache)</a:t>
            </a:r>
          </a:p>
          <a:p>
            <a:endParaRPr lang="en-US" baseline="0" dirty="0" smtClean="0"/>
          </a:p>
          <a:p>
            <a:r>
              <a:rPr lang="en-US" baseline="0" dirty="0" smtClean="0"/>
              <a:t>Usual aspects plus  number of events in relationship to number of predictors analyzed</a:t>
            </a:r>
          </a:p>
          <a:p>
            <a:endParaRPr lang="en-US" baseline="0" dirty="0" smtClean="0"/>
          </a:p>
          <a:p>
            <a:r>
              <a:rPr lang="en-US" baseline="0" dirty="0" smtClean="0"/>
              <a:t>Always download if not demonstrated the </a:t>
            </a:r>
            <a:r>
              <a:rPr lang="en-US" baseline="0" dirty="0" err="1" smtClean="0"/>
              <a:t>contraty</a:t>
            </a:r>
            <a:r>
              <a:rPr lang="en-US" baseline="0" dirty="0" smtClean="0"/>
              <a:t> – large confirmation studies! Example where 4 large early phase studies concluded 3:1 – attention not to double count design.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5FFE3-F400-2141-A9F2-68188B8084D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8008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52500"/>
            <a:fld id="{021F6F6C-3D39-405A-81D9-FF3398243B01}" type="slidenum">
              <a:rPr lang="en-US" altLang="nl-NL" smtClean="0">
                <a:latin typeface="UMC Minion"/>
                <a:ea typeface="ＭＳ Ｐゴシック"/>
                <a:cs typeface="ＭＳ Ｐゴシック"/>
              </a:rPr>
              <a:pPr defTabSz="952500"/>
              <a:t>30</a:t>
            </a:fld>
            <a:endParaRPr lang="en-US" altLang="nl-NL" smtClean="0">
              <a:latin typeface="UMC Minion"/>
              <a:ea typeface="ＭＳ Ｐゴシック"/>
              <a:cs typeface="ＭＳ Ｐゴシック"/>
            </a:endParaRP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58788" y="1001713"/>
            <a:ext cx="3030537" cy="2273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39713" indent="-239713" eaLnBrk="1" hangingPunct="1">
              <a:spcBef>
                <a:spcPct val="0"/>
              </a:spcBef>
            </a:pPr>
            <a:endParaRPr lang="nl-NL" alt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possibly why we did not focus</a:t>
            </a:r>
            <a:r>
              <a:rPr lang="en-US" baseline="0" dirty="0" smtClean="0"/>
              <a:t> so intensively on prognosis before hand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5FFE3-F400-2141-A9F2-68188B8084D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651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Clear</a:t>
            </a:r>
            <a:r>
              <a:rPr lang="en-US" baseline="0" dirty="0" smtClean="0"/>
              <a:t> prognostic setting: Duration of pain and functional limitation after a ankle fracture</a:t>
            </a:r>
          </a:p>
          <a:p>
            <a:r>
              <a:rPr lang="en-US" baseline="0" dirty="0" smtClean="0"/>
              <a:t>I assess the condition now (</a:t>
            </a:r>
            <a:r>
              <a:rPr lang="en-US" baseline="0" dirty="0" err="1" smtClean="0"/>
              <a:t>startpoint</a:t>
            </a:r>
            <a:r>
              <a:rPr lang="en-US" baseline="0" dirty="0" smtClean="0"/>
              <a:t>) and observe the event rate in the future</a:t>
            </a:r>
          </a:p>
          <a:p>
            <a:endParaRPr lang="en-US" baseline="0" dirty="0" smtClean="0"/>
          </a:p>
          <a:p>
            <a:r>
              <a:rPr lang="en-US" baseline="0" dirty="0" smtClean="0"/>
              <a:t>Pure diagnosis: I do a lab test today, and I decide you have/you don’t have a disease.</a:t>
            </a:r>
          </a:p>
          <a:p>
            <a:endParaRPr lang="en-US" baseline="0" dirty="0" smtClean="0"/>
          </a:p>
          <a:p>
            <a:r>
              <a:rPr lang="en-US" dirty="0" smtClean="0"/>
              <a:t>2</a:t>
            </a:r>
            <a:r>
              <a:rPr lang="en-US" baseline="0" dirty="0" smtClean="0"/>
              <a:t> “borderline” conditions, logically clear but in practice potentially complicated</a:t>
            </a:r>
          </a:p>
          <a:p>
            <a:pPr marL="228600" indent="-228600">
              <a:buAutoNum type="alphaLcParenR"/>
            </a:pPr>
            <a:r>
              <a:rPr lang="en-US" baseline="0" dirty="0" smtClean="0"/>
              <a:t>I calculate the PPV/NPV or LR of a dimer test to diagnose DVT using the rate of events at 30 days.</a:t>
            </a:r>
          </a:p>
          <a:p>
            <a:pPr marL="228600" indent="-228600">
              <a:buAutoNum type="alphaLcParenR"/>
            </a:pPr>
            <a:r>
              <a:rPr lang="en-US" baseline="0" dirty="0" smtClean="0"/>
              <a:t>I use a test to identify a risk condition, for which I then study the prognosis.</a:t>
            </a:r>
          </a:p>
          <a:p>
            <a:pPr marL="228600" indent="-228600">
              <a:buAutoNum type="alphaLcParenR"/>
            </a:pPr>
            <a:endParaRPr lang="en-US" baseline="0" dirty="0" smtClean="0"/>
          </a:p>
          <a:p>
            <a:pPr marL="228600" indent="-228600">
              <a:buAutoNum type="alphaLcParenR"/>
            </a:pPr>
            <a:r>
              <a:rPr lang="en-US" baseline="0" dirty="0" smtClean="0"/>
              <a:t>Deficiency some </a:t>
            </a:r>
            <a:r>
              <a:rPr lang="en-US" baseline="0" dirty="0" err="1" smtClean="0"/>
              <a:t>enzyne</a:t>
            </a:r>
            <a:r>
              <a:rPr lang="en-US" baseline="0" dirty="0" smtClean="0"/>
              <a:t> / </a:t>
            </a:r>
            <a:r>
              <a:rPr lang="en-US" baseline="0" dirty="0" err="1" smtClean="0"/>
              <a:t>thrombophilic</a:t>
            </a:r>
            <a:r>
              <a:rPr lang="en-US" baseline="0" dirty="0" smtClean="0"/>
              <a:t> defect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5FFE3-F400-2141-A9F2-68188B8084D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84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Inclusion criteria of RCT which limits generalizability</a:t>
            </a:r>
          </a:p>
          <a:p>
            <a:r>
              <a:rPr lang="en-US" dirty="0" smtClean="0"/>
              <a:t>Decline participation in RCT d/t worse prognosis</a:t>
            </a:r>
          </a:p>
          <a:p>
            <a:endParaRPr lang="en-US" dirty="0" smtClean="0"/>
          </a:p>
          <a:p>
            <a:r>
              <a:rPr lang="en-US" dirty="0" smtClean="0"/>
              <a:t>Inconsistency:</a:t>
            </a:r>
          </a:p>
          <a:p>
            <a:r>
              <a:rPr lang="en-US" dirty="0" smtClean="0"/>
              <a:t>Effect estimate, CI and relation to clinically important threshold</a:t>
            </a:r>
          </a:p>
          <a:p>
            <a:r>
              <a:rPr lang="en-US" dirty="0" smtClean="0"/>
              <a:t>Limitation with using I2: very large number of individual with narrow CI</a:t>
            </a:r>
          </a:p>
          <a:p>
            <a:r>
              <a:rPr lang="en-US" dirty="0" smtClean="0"/>
              <a:t>Small sample</a:t>
            </a:r>
            <a:r>
              <a:rPr lang="en-US" baseline="0" dirty="0" smtClean="0"/>
              <a:t> size (publication with high effect and ? Marker for methodological limitations)</a:t>
            </a:r>
          </a:p>
          <a:p>
            <a:endParaRPr lang="en-US" baseline="0" dirty="0" smtClean="0"/>
          </a:p>
          <a:p>
            <a:r>
              <a:rPr lang="en-US" baseline="0" dirty="0" smtClean="0"/>
              <a:t>Imprecision:</a:t>
            </a:r>
          </a:p>
          <a:p>
            <a:r>
              <a:rPr lang="en-US" baseline="0" dirty="0" smtClean="0"/>
              <a:t>Width of CI and position to clinical important threshold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Indirectness:</a:t>
            </a:r>
          </a:p>
          <a:p>
            <a:r>
              <a:rPr lang="en-US" baseline="0" dirty="0" smtClean="0"/>
              <a:t>Population and outcome correlate to the ones we are studying</a:t>
            </a:r>
          </a:p>
          <a:p>
            <a:endParaRPr lang="en-US" baseline="0" dirty="0" smtClean="0"/>
          </a:p>
          <a:p>
            <a:r>
              <a:rPr lang="en-US" baseline="0" dirty="0" smtClean="0"/>
              <a:t>Publication bias:</a:t>
            </a:r>
          </a:p>
          <a:p>
            <a:r>
              <a:rPr lang="en-US" baseline="0" dirty="0" smtClean="0"/>
              <a:t>Small studies where </a:t>
            </a:r>
            <a:r>
              <a:rPr lang="en-US" baseline="0" dirty="0" err="1" smtClean="0"/>
              <a:t>pt</a:t>
            </a:r>
            <a:r>
              <a:rPr lang="en-US" baseline="0" dirty="0" smtClean="0"/>
              <a:t> don</a:t>
            </a:r>
            <a:r>
              <a:rPr lang="fr-FR" baseline="0" dirty="0" smtClean="0"/>
              <a:t>’</a:t>
            </a:r>
            <a:r>
              <a:rPr lang="en-US" baseline="0" dirty="0" smtClean="0"/>
              <a:t>t do well less likely to get published</a:t>
            </a:r>
          </a:p>
          <a:p>
            <a:r>
              <a:rPr lang="en-US" baseline="0" dirty="0" err="1" smtClean="0"/>
              <a:t>Begg’s</a:t>
            </a:r>
            <a:r>
              <a:rPr lang="en-US" baseline="0" dirty="0" smtClean="0"/>
              <a:t> test not egger’s test may more appropriate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5FFE3-F400-2141-A9F2-68188B8084D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800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Firstly, small sample size is more subject to publication bias because decisions to submit or publish small studies may be driven to a greater extent by the results than is true of large studies. Secondly, small sample size may be a marker for difficult to detect methodological </a:t>
            </a:r>
            <a:r>
              <a:rPr lang="en-US" dirty="0" err="1" smtClean="0"/>
              <a:t>deficien</a:t>
            </a:r>
            <a:r>
              <a:rPr lang="en-US" dirty="0" smtClean="0"/>
              <a:t>- </a:t>
            </a:r>
            <a:r>
              <a:rPr lang="en-US" dirty="0" err="1" smtClean="0"/>
              <a:t>cies</a:t>
            </a:r>
            <a:r>
              <a:rPr lang="en-US" dirty="0" smtClean="0"/>
              <a:t> that increase bias.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5FFE3-F400-2141-A9F2-68188B8084D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8274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Firstly, small sample size is more subject to publication bias because decisions to submit or publish small studies may be driven to a greater extent by the results than is true of large studies. Secondly, small sample size may be a marker for difficult to detect methodological deficiencies that increase bias.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5FFE3-F400-2141-A9F2-68188B8084D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8274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Please note that large non</a:t>
            </a:r>
            <a:r>
              <a:rPr lang="en-US" baseline="0" dirty="0" smtClean="0"/>
              <a:t> comparative studies will always generate </a:t>
            </a:r>
            <a:r>
              <a:rPr lang="en-US" baseline="0" dirty="0" err="1" smtClean="0"/>
              <a:t>lareg</a:t>
            </a:r>
            <a:r>
              <a:rPr lang="en-US" baseline="0" dirty="0" smtClean="0"/>
              <a:t> I2 </a:t>
            </a:r>
            <a:r>
              <a:rPr lang="en-US" baseline="0" dirty="0" err="1" smtClean="0"/>
              <a:t>vlaues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5FFE3-F400-2141-A9F2-68188B8084D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209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5FFE3-F400-2141-A9F2-68188B8084D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7052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</a:t>
            </a:r>
            <a:r>
              <a:rPr lang="en-US" baseline="0" dirty="0" smtClean="0"/>
              <a:t> complex, and it goes back to risk of bias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5FFE3-F400-2141-A9F2-68188B8084D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201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F421-F4B3-5D4F-A766-26A652BD20FA}" type="datetime1">
              <a:rPr lang="en-US" smtClean="0"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1CFC-9B43-BB49-B290-EDBEC5D7B9A2}" type="datetime1">
              <a:rPr lang="en-US" smtClean="0"/>
              <a:t>10/6/2015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48222" y="6232173"/>
            <a:ext cx="1382652" cy="5219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C4F2D-56A7-4044-BC2A-5793491018D8}" type="datetime1">
              <a:rPr lang="en-US" smtClean="0"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48222" y="6232173"/>
            <a:ext cx="1382652" cy="5219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09A4-29F3-E544-96AC-AAFFE801B7CB}" type="datetime1">
              <a:rPr lang="en-US" smtClean="0"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48222" y="6232173"/>
            <a:ext cx="1382652" cy="5219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83D7-4BFD-5446-9363-0B6FAD81CA49}" type="datetime1">
              <a:rPr lang="en-US" smtClean="0"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48222" y="6246284"/>
            <a:ext cx="1382652" cy="5219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E13A-B528-9643-9E90-FE70BB932562}" type="datetime1">
              <a:rPr lang="en-US" smtClean="0"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48222" y="6232173"/>
            <a:ext cx="1382652" cy="5219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84BDA-66DE-BB47-BFA1-C40B2B5953F6}" type="datetime1">
              <a:rPr lang="en-US" smtClean="0"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48222" y="6232173"/>
            <a:ext cx="1382652" cy="5219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6E682-229C-0542-B084-2DB34E920E45}" type="datetime1">
              <a:rPr lang="en-US" smtClean="0"/>
              <a:t>10/6/2015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48222" y="6232173"/>
            <a:ext cx="1382652" cy="5219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107C8-331E-6442-B1E4-BE9C4AAC0F33}" type="datetime1">
              <a:rPr lang="en-US" smtClean="0"/>
              <a:t>10/6/2015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48222" y="6232173"/>
            <a:ext cx="1382652" cy="5219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5F-E091-4247-BA23-76D05D9AB03B}" type="datetime1">
              <a:rPr lang="en-US" smtClean="0"/>
              <a:t>10/6/2015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48222" y="6232173"/>
            <a:ext cx="1382652" cy="5219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407E0-3162-9847-B8BD-2F1400C70B06}" type="datetime1">
              <a:rPr lang="en-US" smtClean="0"/>
              <a:t>10/6/2015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48222" y="6232173"/>
            <a:ext cx="1382652" cy="5219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5FCEE-F2B4-494D-AC33-0F78AEEE2CFC}" type="datetime1">
              <a:rPr lang="en-US" smtClean="0"/>
              <a:t>10/6/2015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48222" y="6232173"/>
            <a:ext cx="1382652" cy="52196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6340B06-850D-2844-9605-3A42513F99AC}" type="datetime1">
              <a:rPr lang="en-US" smtClean="0"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367598" y="927149"/>
            <a:ext cx="8354500" cy="2997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 smtClean="0">
                <a:solidFill>
                  <a:schemeClr val="accent1"/>
                </a:solidFill>
                <a:latin typeface="Arial" panose="020B0604020202020204" pitchFamily="34" charset="0"/>
              </a:rPr>
              <a:t>Special session #10: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dirty="0" smtClean="0">
                <a:solidFill>
                  <a:schemeClr val="accent1"/>
                </a:solidFill>
                <a:latin typeface="Arial" panose="020B0604020202020204" pitchFamily="34" charset="0"/>
              </a:rPr>
              <a:t>GRADE: the past 15 and next … years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dirty="0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 smtClean="0">
                <a:solidFill>
                  <a:schemeClr val="accent1"/>
                </a:solidFill>
                <a:latin typeface="Arial" panose="020B0604020202020204" pitchFamily="34" charset="0"/>
              </a:rPr>
              <a:t>                     for prognostic evidence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dirty="0" smtClean="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228600" y="4636963"/>
            <a:ext cx="8713788" cy="1539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ts val="900"/>
              </a:spcBef>
              <a:buClrTx/>
              <a:buSzTx/>
              <a:buFontTx/>
              <a:buNone/>
            </a:pPr>
            <a:r>
              <a:rPr lang="en-US" altLang="en-US" sz="4000" dirty="0" smtClean="0">
                <a:solidFill>
                  <a:schemeClr val="tx1"/>
                </a:solidFill>
                <a:latin typeface="Arial" panose="020B0604020202020204" pitchFamily="34" charset="0"/>
              </a:rPr>
              <a:t>Alfonso Iorio, </a:t>
            </a: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</a:rPr>
              <a:t>MD, PhD</a:t>
            </a:r>
          </a:p>
          <a:p>
            <a:pPr algn="ctr" eaLnBrk="1" hangingPunct="1">
              <a:lnSpc>
                <a:spcPct val="80000"/>
              </a:lnSpc>
              <a:spcBef>
                <a:spcPts val="900"/>
              </a:spcBef>
              <a:buClrTx/>
              <a:buSzTx/>
              <a:buFontTx/>
              <a:buNone/>
            </a:pPr>
            <a:r>
              <a:rPr lang="en-US" altLang="en-US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Dept. of Clinical Epidemiology &amp; Biostatistics,</a:t>
            </a:r>
          </a:p>
          <a:p>
            <a:pPr algn="ctr" eaLnBrk="1" hangingPunct="1">
              <a:lnSpc>
                <a:spcPct val="80000"/>
              </a:lnSpc>
              <a:spcBef>
                <a:spcPts val="900"/>
              </a:spcBef>
              <a:buClrTx/>
              <a:buSzTx/>
              <a:buFontTx/>
              <a:buNone/>
            </a:pPr>
            <a:r>
              <a:rPr lang="en-US" altLang="en-US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McMaster University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434" y="2556930"/>
            <a:ext cx="2534879" cy="956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7214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ntagon 1"/>
          <p:cNvSpPr/>
          <p:nvPr/>
        </p:nvSpPr>
        <p:spPr>
          <a:xfrm rot="5400000">
            <a:off x="1016441" y="-164306"/>
            <a:ext cx="3216275" cy="4608513"/>
          </a:xfrm>
          <a:prstGeom prst="homePlate">
            <a:avLst>
              <a:gd name="adj" fmla="val 12592"/>
            </a:avLst>
          </a:prstGeom>
          <a:solidFill>
            <a:srgbClr val="E40019">
              <a:alpha val="10196"/>
            </a:srgbClr>
          </a:solidFill>
          <a:ln>
            <a:solidFill>
              <a:schemeClr val="accent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rgbClr val="FFFFFF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785" y="563563"/>
            <a:ext cx="4038600" cy="2897187"/>
          </a:xfrm>
        </p:spPr>
        <p:txBody>
          <a:bodyPr rtlCol="0">
            <a:normAutofit fontScale="92500"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Clr>
                <a:schemeClr val="accent6"/>
              </a:buClr>
              <a:buFont typeface="Swis721BlkExEU" charset="0"/>
              <a:buAutoNum type="arabicPeriod"/>
              <a:defRPr/>
            </a:pPr>
            <a:r>
              <a:rPr lang="en-CA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ea typeface="+mn-ea"/>
                <a:cs typeface="Helvetica" charset="0"/>
              </a:rPr>
              <a:t>Risk </a:t>
            </a:r>
            <a:r>
              <a:rPr lang="en-CA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ea typeface="+mn-ea"/>
                <a:cs typeface="Helvetica" charset="0"/>
              </a:rPr>
              <a:t>of bias</a:t>
            </a:r>
            <a:endParaRPr lang="pl-PL" sz="3000" dirty="0" smtClean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ea typeface="+mn-ea"/>
              <a:cs typeface="Helvetica" charset="0"/>
            </a:endParaRP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6"/>
              </a:buClr>
              <a:buFont typeface="Swis721BlkExEU" charset="0"/>
              <a:buAutoNum type="arabicPeriod"/>
              <a:defRPr/>
            </a:pPr>
            <a:r>
              <a:rPr lang="pl-PL" sz="3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ea typeface="+mn-ea"/>
                <a:cs typeface="Helvetica" charset="0"/>
              </a:rPr>
              <a:t>Inconsistency</a:t>
            </a:r>
            <a:endParaRPr lang="pl-PL" sz="3000" dirty="0" smtClean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ea typeface="+mn-ea"/>
              <a:cs typeface="Helvetica" charset="0"/>
            </a:endParaRP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6"/>
              </a:buClr>
              <a:buFont typeface="Swis721BlkExEU" charset="0"/>
              <a:buAutoNum type="arabicPeriod"/>
              <a:defRPr/>
            </a:pPr>
            <a:r>
              <a:rPr lang="en-US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ea typeface="+mn-ea"/>
                <a:cs typeface="Helvetica" charset="0"/>
              </a:rPr>
              <a:t>I</a:t>
            </a:r>
            <a:r>
              <a:rPr lang="pl-PL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ea typeface="+mn-ea"/>
                <a:cs typeface="Helvetica" charset="0"/>
              </a:rPr>
              <a:t>mprecision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6"/>
              </a:buClr>
              <a:buFont typeface="Swis721BlkExEU" charset="0"/>
              <a:buAutoNum type="arabicPeriod"/>
              <a:defRPr/>
            </a:pPr>
            <a:r>
              <a:rPr lang="pl-PL" sz="3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ea typeface="+mn-ea"/>
                <a:cs typeface="Helvetica" charset="0"/>
              </a:rPr>
              <a:t>Indirectness</a:t>
            </a:r>
            <a:endParaRPr lang="pl-PL" sz="3000" dirty="0" smtClean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ea typeface="+mn-ea"/>
              <a:cs typeface="Helvetica" charset="0"/>
            </a:endParaRPr>
          </a:p>
          <a:p>
            <a:pPr marL="514350" indent="-514350">
              <a:buClr>
                <a:schemeClr val="accent6"/>
              </a:buClr>
              <a:buFont typeface="Swis721BlkExEU" charset="0"/>
              <a:buAutoNum type="arabicPeriod"/>
              <a:defRPr/>
            </a:pPr>
            <a:r>
              <a:rPr lang="pl-PL" sz="3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Publication</a:t>
            </a:r>
            <a:r>
              <a:rPr lang="pl-PL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 </a:t>
            </a:r>
            <a:r>
              <a:rPr lang="pl-PL" sz="3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bias</a:t>
            </a:r>
            <a:endParaRPr lang="pl-PL" sz="3000" dirty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cs typeface="Helvetica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6"/>
              </a:buClr>
              <a:buNone/>
              <a:defRPr/>
            </a:pPr>
            <a:endParaRPr lang="pl-PL" sz="3000" dirty="0" smtClean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ea typeface="+mn-ea"/>
              <a:cs typeface="Helvetica" charset="0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Swis721BlkExEU" charset="0"/>
              <a:buAutoNum type="arabicPeriod"/>
              <a:defRPr/>
            </a:pPr>
            <a:endParaRPr lang="pl-PL" sz="3000" dirty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ea typeface="+mn-ea"/>
              <a:cs typeface="Helvetica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12266" y="4818063"/>
            <a:ext cx="2355850" cy="142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000" b="1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very low</a:t>
            </a:r>
            <a:endParaRPr lang="en-CA" sz="3000" b="1">
              <a:solidFill>
                <a:schemeClr val="bg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12266" y="3389313"/>
            <a:ext cx="2355850" cy="1428750"/>
          </a:xfrm>
          <a:prstGeom prst="rect">
            <a:avLst/>
          </a:prstGeom>
          <a:solidFill>
            <a:srgbClr val="339F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000" b="1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low</a:t>
            </a:r>
            <a:endParaRPr lang="en-CA" sz="3000" b="1">
              <a:solidFill>
                <a:schemeClr val="bg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412266" y="1960563"/>
            <a:ext cx="2355850" cy="1428750"/>
          </a:xfrm>
          <a:prstGeom prst="rect">
            <a:avLst/>
          </a:prstGeom>
          <a:solidFill>
            <a:srgbClr val="5BB1C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000" b="1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moderate</a:t>
            </a:r>
            <a:endParaRPr lang="en-CA" sz="3000" b="1">
              <a:solidFill>
                <a:schemeClr val="bg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12266" y="531813"/>
            <a:ext cx="2355850" cy="1428750"/>
          </a:xfrm>
          <a:prstGeom prst="rect">
            <a:avLst/>
          </a:prstGeom>
          <a:solidFill>
            <a:srgbClr val="83C4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000" b="1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high</a:t>
            </a:r>
            <a:endParaRPr lang="en-CA" sz="3000" b="1">
              <a:solidFill>
                <a:schemeClr val="bg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2" name="Pentagon 11"/>
          <p:cNvSpPr/>
          <p:nvPr/>
        </p:nvSpPr>
        <p:spPr>
          <a:xfrm rot="16200000">
            <a:off x="1375216" y="2693194"/>
            <a:ext cx="2498725" cy="4608513"/>
          </a:xfrm>
          <a:prstGeom prst="homePlate">
            <a:avLst>
              <a:gd name="adj" fmla="val 13615"/>
            </a:avLst>
          </a:prstGeom>
          <a:solidFill>
            <a:schemeClr val="accent5">
              <a:alpha val="10196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rgbClr val="FFFFFF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785" y="4370388"/>
            <a:ext cx="4643437" cy="2043112"/>
          </a:xfrm>
        </p:spPr>
        <p:txBody>
          <a:bodyPr rtlCol="0">
            <a:normAutofit fontScale="92500"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Swis721BlkExEU" charset="0"/>
              <a:buAutoNum type="arabicPeriod"/>
              <a:defRPr/>
            </a:pPr>
            <a:r>
              <a:rPr lang="pl-PL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ea typeface="+mn-ea"/>
                <a:cs typeface="Helvetica" charset="0"/>
              </a:rPr>
              <a:t>Large </a:t>
            </a:r>
            <a:r>
              <a:rPr lang="pl-PL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ea typeface="+mn-ea"/>
                <a:cs typeface="Helvetica" charset="0"/>
              </a:rPr>
              <a:t>effect</a:t>
            </a:r>
            <a:endParaRPr lang="pl-PL" sz="3000" dirty="0" smtClean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ea typeface="+mn-ea"/>
              <a:cs typeface="Helvetica" charset="0"/>
            </a:endParaRP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Swis721BlkExEU" charset="0"/>
              <a:buAutoNum type="arabicPeriod"/>
              <a:defRPr/>
            </a:pPr>
            <a:r>
              <a:rPr lang="pl-PL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ea typeface="+mn-ea"/>
                <a:cs typeface="Helvetica" charset="0"/>
              </a:rPr>
              <a:t>Dose</a:t>
            </a:r>
            <a:r>
              <a:rPr lang="pl-PL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ea typeface="+mn-ea"/>
                <a:cs typeface="Helvetica" charset="0"/>
              </a:rPr>
              <a:t>-response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Swis721BlkExEU" charset="0"/>
              <a:buAutoNum type="arabicPeriod"/>
              <a:defRPr/>
            </a:pPr>
            <a:r>
              <a:rPr lang="pl-PL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ea typeface="+mn-ea"/>
                <a:cs typeface="Helvetica" charset="0"/>
              </a:rPr>
              <a:t>„Antagonistic </a:t>
            </a:r>
            <a:r>
              <a:rPr lang="pl-PL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ea typeface="+mn-ea"/>
                <a:cs typeface="Helvetica" charset="0"/>
              </a:rPr>
              <a:t>bias”</a:t>
            </a:r>
            <a:endParaRPr lang="en-CA" sz="3000" dirty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ea typeface="+mn-ea"/>
              <a:cs typeface="Helvetica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728913" y="500063"/>
            <a:ext cx="20875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endParaRPr lang="en-CA" sz="2000" dirty="0">
              <a:solidFill>
                <a:srgbClr val="858585"/>
              </a:solidFill>
              <a:latin typeface="Helvetica" charset="0"/>
              <a:cs typeface="Helvetica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rot="19378507">
            <a:off x="-204806" y="2835316"/>
            <a:ext cx="9416385" cy="1107996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OVERALL PROGNOSIS</a:t>
            </a:r>
            <a:endParaRPr lang="en-US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517841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</a:t>
            </a:r>
            <a:r>
              <a:rPr lang="en-US" dirty="0"/>
              <a:t>the field of prognosis a body of longitudinal cohort studies initially provides high </a:t>
            </a:r>
            <a:r>
              <a:rPr lang="en-US" dirty="0" smtClean="0"/>
              <a:t>confidence</a:t>
            </a:r>
          </a:p>
          <a:p>
            <a:r>
              <a:rPr lang="en-US" dirty="0" smtClean="0"/>
              <a:t>Even using evidence from a RCT, you would use a single arm at a time, in a non comparative fashion</a:t>
            </a:r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Randomization does not add value</a:t>
            </a:r>
          </a:p>
          <a:p>
            <a:pPr lvl="1"/>
            <a:r>
              <a:rPr lang="en-US" dirty="0" smtClean="0"/>
              <a:t>The RCT setting and process can indeed:</a:t>
            </a:r>
          </a:p>
          <a:p>
            <a:pPr lvl="2"/>
            <a:r>
              <a:rPr lang="en-US" dirty="0" smtClean="0"/>
              <a:t>Select patients and reduce applicability</a:t>
            </a:r>
          </a:p>
          <a:p>
            <a:pPr lvl="2"/>
            <a:r>
              <a:rPr lang="en-US" dirty="0" smtClean="0"/>
              <a:t>Selection may be associated to prognosis</a:t>
            </a:r>
          </a:p>
          <a:p>
            <a:pPr lvl="1"/>
            <a:r>
              <a:rPr lang="en-US" dirty="0" smtClean="0"/>
              <a:t>Large pragmatic RCT are less likely to be flawed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95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Bleeding risk on warfarin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9935386"/>
              </p:ext>
            </p:extLst>
          </p:nvPr>
        </p:nvGraphicFramePr>
        <p:xfrm>
          <a:off x="550862" y="1638864"/>
          <a:ext cx="8042276" cy="3480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1138"/>
                <a:gridCol w="4021138"/>
              </a:tblGrid>
              <a:tr h="84469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Study design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Risk</a:t>
                      </a:r>
                      <a:r>
                        <a:rPr lang="en-US" sz="2800" baseline="0" dirty="0" smtClean="0"/>
                        <a:t> estimate</a:t>
                      </a:r>
                      <a:endParaRPr lang="en-US" sz="2800" dirty="0"/>
                    </a:p>
                  </a:txBody>
                  <a:tcPr anchor="ctr"/>
                </a:tc>
              </a:tr>
              <a:tr h="85569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Large</a:t>
                      </a:r>
                      <a:r>
                        <a:rPr lang="en-US" sz="2800" baseline="0" dirty="0" smtClean="0"/>
                        <a:t> pragmatic RCT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3.09 (2.20</a:t>
                      </a:r>
                      <a:r>
                        <a:rPr lang="en-US" sz="2800" baseline="0" dirty="0" smtClean="0"/>
                        <a:t> – 3.36)</a:t>
                      </a:r>
                      <a:endParaRPr lang="en-US" sz="2800" dirty="0"/>
                    </a:p>
                  </a:txBody>
                  <a:tcPr anchor="ctr"/>
                </a:tc>
              </a:tr>
              <a:tr h="84553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Moderate size</a:t>
                      </a:r>
                      <a:r>
                        <a:rPr lang="en-US" sz="2800" baseline="0" dirty="0" smtClean="0"/>
                        <a:t> RCT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1.80</a:t>
                      </a:r>
                      <a:r>
                        <a:rPr lang="en-US" sz="2800" baseline="0" dirty="0" smtClean="0"/>
                        <a:t> (1.36 – 2.50)</a:t>
                      </a:r>
                      <a:endParaRPr lang="en-US" sz="2800" dirty="0"/>
                    </a:p>
                  </a:txBody>
                  <a:tcPr anchor="ctr"/>
                </a:tc>
              </a:tr>
              <a:tr h="934156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Observational</a:t>
                      </a:r>
                      <a:r>
                        <a:rPr lang="en-US" sz="2800" baseline="0" dirty="0" smtClean="0"/>
                        <a:t> trials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2.68 (1.75 – 4.40)</a:t>
                      </a:r>
                      <a:endParaRPr lang="en-US" sz="2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45774" y="6271461"/>
            <a:ext cx="622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Lopes LC, </a:t>
            </a:r>
            <a:r>
              <a:rPr lang="en-US" dirty="0" smtClean="0"/>
              <a:t>et </a:t>
            </a:r>
            <a:r>
              <a:rPr lang="en-US" dirty="0"/>
              <a:t>al. </a:t>
            </a:r>
            <a:r>
              <a:rPr lang="en-US" dirty="0" err="1" smtClean="0"/>
              <a:t>Clin</a:t>
            </a:r>
            <a:r>
              <a:rPr lang="en-US" dirty="0" smtClean="0"/>
              <a:t> </a:t>
            </a:r>
            <a:r>
              <a:rPr lang="en-US" dirty="0" err="1"/>
              <a:t>Pharmacol</a:t>
            </a:r>
            <a:r>
              <a:rPr lang="en-US" dirty="0"/>
              <a:t> </a:t>
            </a:r>
            <a:r>
              <a:rPr lang="en-US" dirty="0" err="1"/>
              <a:t>Ther</a:t>
            </a:r>
            <a:r>
              <a:rPr lang="en-US" dirty="0"/>
              <a:t> 2013;94:367–75</a:t>
            </a:r>
          </a:p>
        </p:txBody>
      </p:sp>
    </p:spTree>
    <p:extLst>
      <p:ext uri="{BB962C8B-B14F-4D97-AF65-F5344CB8AC3E}">
        <p14:creationId xmlns:p14="http://schemas.microsoft.com/office/powerpoint/2010/main" val="15261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162424"/>
          </a:xfrm>
        </p:spPr>
        <p:txBody>
          <a:bodyPr/>
          <a:lstStyle/>
          <a:p>
            <a:r>
              <a:rPr lang="en-US" dirty="0" smtClean="0"/>
              <a:t>Risk of bias assessment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/>
          <a:lstStyle/>
          <a:p>
            <a:fld id="{C43A8F3C-92E3-394B-A33A-044727C6C3C7}" type="slidenum">
              <a:rPr lang="en-US" smtClean="0"/>
              <a:t>13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46388"/>
            <a:ext cx="9144000" cy="4695886"/>
          </a:xfrm>
          <a:prstGeom prst="rect">
            <a:avLst/>
          </a:prstGeom>
        </p:spPr>
      </p:pic>
      <p:sp>
        <p:nvSpPr>
          <p:cNvPr id="6" name="Text Placeholder 8"/>
          <p:cNvSpPr txBox="1">
            <a:spLocks/>
          </p:cNvSpPr>
          <p:nvPr/>
        </p:nvSpPr>
        <p:spPr>
          <a:xfrm>
            <a:off x="3090334" y="6380851"/>
            <a:ext cx="4222406" cy="364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BMJ 	</a:t>
            </a:r>
            <a:r>
              <a:rPr lang="en-US" sz="1600" dirty="0" smtClean="0"/>
              <a:t>Iorio A, et al.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2015;350:h870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46266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RoB</a:t>
            </a:r>
            <a:r>
              <a:rPr lang="en-US" dirty="0" smtClean="0"/>
              <a:t> Assessment Tools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665941" y="2079979"/>
            <a:ext cx="3232503" cy="43434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TRIPOD</a:t>
            </a:r>
          </a:p>
          <a:p>
            <a:r>
              <a:rPr lang="en-US" sz="3200" dirty="0" smtClean="0"/>
              <a:t>PROBAST</a:t>
            </a:r>
          </a:p>
          <a:p>
            <a:r>
              <a:rPr lang="en-US" sz="3200" dirty="0" smtClean="0"/>
              <a:t>QUIPS</a:t>
            </a:r>
          </a:p>
          <a:p>
            <a:r>
              <a:rPr lang="en-US" sz="3200" dirty="0" smtClean="0"/>
              <a:t>Acrobat-NR</a:t>
            </a:r>
          </a:p>
          <a:p>
            <a:r>
              <a:rPr lang="en-US" sz="3200" dirty="0" smtClean="0"/>
              <a:t>M - NOS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/>
          <a:lstStyle/>
          <a:p>
            <a:fld id="{C43A8F3C-92E3-394B-A33A-044727C6C3C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0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08424"/>
          </a:xfrm>
        </p:spPr>
        <p:txBody>
          <a:bodyPr/>
          <a:lstStyle/>
          <a:p>
            <a:r>
              <a:rPr lang="en-US" sz="3600" dirty="0" smtClean="0"/>
              <a:t>Risk of cancer in Barrett esophagus</a:t>
            </a:r>
            <a:endParaRPr lang="en-US" sz="3600" dirty="0"/>
          </a:p>
        </p:txBody>
      </p:sp>
      <p:sp>
        <p:nvSpPr>
          <p:cNvPr id="9" name="Rectangle 8"/>
          <p:cNvSpPr/>
          <p:nvPr/>
        </p:nvSpPr>
        <p:spPr>
          <a:xfrm>
            <a:off x="549275" y="5777611"/>
            <a:ext cx="8042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err="1"/>
              <a:t>Yousef</a:t>
            </a:r>
            <a:r>
              <a:rPr lang="en-US" dirty="0"/>
              <a:t>, F</a:t>
            </a:r>
            <a:r>
              <a:rPr lang="en-US" dirty="0" smtClean="0"/>
              <a:t>. American </a:t>
            </a:r>
            <a:r>
              <a:rPr lang="en-US" dirty="0"/>
              <a:t>journal of epidemiology, </a:t>
            </a:r>
            <a:r>
              <a:rPr lang="en-US" dirty="0" smtClean="0"/>
              <a:t>2008, 168</a:t>
            </a:r>
            <a:r>
              <a:rPr lang="en-US" dirty="0"/>
              <a:t>, 237–49.</a:t>
            </a:r>
          </a:p>
        </p:txBody>
      </p:sp>
      <p:graphicFrame>
        <p:nvGraphicFramePr>
          <p:cNvPr id="12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317439"/>
              </p:ext>
            </p:extLst>
          </p:nvPr>
        </p:nvGraphicFramePr>
        <p:xfrm>
          <a:off x="549275" y="1757479"/>
          <a:ext cx="8042274" cy="33536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2836"/>
                <a:gridCol w="1721556"/>
                <a:gridCol w="2537882"/>
              </a:tblGrid>
              <a:tr h="107885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Study characteristic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</a:t>
                      </a:r>
                      <a:r>
                        <a:rPr lang="en-US" sz="2400" baseline="0" dirty="0" smtClean="0"/>
                        <a:t> of studies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I</a:t>
                      </a:r>
                      <a:r>
                        <a:rPr lang="en-US" sz="2400" baseline="30000" dirty="0" smtClean="0"/>
                        <a:t>2</a:t>
                      </a:r>
                      <a:endParaRPr lang="en-US" sz="2400" baseline="30000" dirty="0"/>
                    </a:p>
                  </a:txBody>
                  <a:tcPr anchor="ctr"/>
                </a:tc>
              </a:tr>
              <a:tr h="67922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47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66% (55 – 75)</a:t>
                      </a:r>
                    </a:p>
                  </a:txBody>
                  <a:tcPr anchor="ctr"/>
                </a:tc>
              </a:tr>
              <a:tr h="77236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Standardized</a:t>
                      </a:r>
                      <a:r>
                        <a:rPr lang="en-US" sz="2400" baseline="0" dirty="0" smtClean="0"/>
                        <a:t> diagnosis</a:t>
                      </a:r>
                      <a:endParaRPr lang="en-US" sz="2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14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0%</a:t>
                      </a:r>
                      <a:endParaRPr lang="en-US" sz="2400" dirty="0"/>
                    </a:p>
                  </a:txBody>
                  <a:tcPr anchor="ctr"/>
                </a:tc>
              </a:tr>
              <a:tr h="82316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Not</a:t>
                      </a:r>
                      <a:r>
                        <a:rPr lang="en-US" sz="2400" baseline="0" dirty="0" smtClean="0"/>
                        <a:t> standardized</a:t>
                      </a:r>
                      <a:endParaRPr lang="en-US" sz="2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75% (60 – 80)</a:t>
                      </a:r>
                      <a:endParaRPr lang="en-US" sz="2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00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66091"/>
          </a:xfrm>
        </p:spPr>
        <p:txBody>
          <a:bodyPr/>
          <a:lstStyle/>
          <a:p>
            <a:r>
              <a:rPr lang="en-US" sz="3600" dirty="0" smtClean="0"/>
              <a:t>Risk of cancer in Barrett esophagus</a:t>
            </a:r>
            <a:endParaRPr lang="en-US" sz="36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8475955"/>
              </p:ext>
            </p:extLst>
          </p:nvPr>
        </p:nvGraphicFramePr>
        <p:xfrm>
          <a:off x="549275" y="2065867"/>
          <a:ext cx="8042274" cy="3536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0758"/>
                <a:gridCol w="2287411"/>
                <a:gridCol w="3074105"/>
              </a:tblGrid>
              <a:tr h="118358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Study characteristic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</a:t>
                      </a:r>
                      <a:r>
                        <a:rPr lang="en-US" sz="2400" baseline="0" dirty="0" smtClean="0"/>
                        <a:t> of studies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Estimate</a:t>
                      </a:r>
                    </a:p>
                    <a:p>
                      <a:pPr algn="ctr"/>
                      <a:r>
                        <a:rPr lang="en-US" sz="2400" dirty="0" smtClean="0"/>
                        <a:t>(x</a:t>
                      </a:r>
                      <a:r>
                        <a:rPr lang="en-US" sz="2400" baseline="0" dirty="0" smtClean="0"/>
                        <a:t> 1000 </a:t>
                      </a:r>
                      <a:r>
                        <a:rPr lang="en-US" sz="2400" baseline="0" dirty="0" err="1" smtClean="0"/>
                        <a:t>pt</a:t>
                      </a:r>
                      <a:r>
                        <a:rPr lang="en-US" sz="2400" baseline="0" dirty="0" smtClean="0"/>
                        <a:t> y)</a:t>
                      </a:r>
                      <a:endParaRPr lang="en-US" sz="2400" dirty="0" smtClean="0"/>
                    </a:p>
                  </a:txBody>
                  <a:tcPr anchor="ctr"/>
                </a:tc>
              </a:tr>
              <a:tr h="77190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47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6.1 (4.7 – 7.9)</a:t>
                      </a:r>
                      <a:endParaRPr lang="en-US" sz="2400" dirty="0"/>
                    </a:p>
                  </a:txBody>
                  <a:tcPr anchor="ctr"/>
                </a:tc>
              </a:tr>
              <a:tr h="76230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Large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4.4 (3.4 – 5.7)</a:t>
                      </a:r>
                      <a:endParaRPr lang="en-US" sz="2400" dirty="0"/>
                    </a:p>
                  </a:txBody>
                  <a:tcPr anchor="ctr"/>
                </a:tc>
              </a:tr>
              <a:tr h="81844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Small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24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11.6 (8.4- 16)</a:t>
                      </a:r>
                      <a:endParaRPr lang="en-US" sz="2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397000" y="6271461"/>
            <a:ext cx="62067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err="1"/>
              <a:t>Yousef</a:t>
            </a:r>
            <a:r>
              <a:rPr lang="en-US" dirty="0"/>
              <a:t>, F</a:t>
            </a:r>
            <a:r>
              <a:rPr lang="en-US" dirty="0" smtClean="0"/>
              <a:t>. Am J </a:t>
            </a:r>
            <a:r>
              <a:rPr lang="en-US" dirty="0" err="1" smtClean="0"/>
              <a:t>Epidemiol</a:t>
            </a:r>
            <a:r>
              <a:rPr lang="en-US" dirty="0" smtClean="0"/>
              <a:t>, 2008, 168</a:t>
            </a:r>
            <a:r>
              <a:rPr lang="en-US" dirty="0"/>
              <a:t>, 237–49.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9275" y="1444532"/>
            <a:ext cx="3249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Small study effect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8144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Assessed looking at heterogeneity: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variability </a:t>
            </a:r>
            <a:r>
              <a:rPr lang="en-US" dirty="0"/>
              <a:t>in point </a:t>
            </a:r>
            <a:r>
              <a:rPr lang="en-US" dirty="0" smtClean="0"/>
              <a:t>estimates</a:t>
            </a:r>
            <a:endParaRPr lang="en-US" dirty="0"/>
          </a:p>
          <a:p>
            <a:pPr lvl="1"/>
            <a:r>
              <a:rPr lang="en-US" dirty="0" smtClean="0"/>
              <a:t>extent </a:t>
            </a:r>
            <a:r>
              <a:rPr lang="en-US" dirty="0"/>
              <a:t>of overlap in confidence </a:t>
            </a:r>
            <a:r>
              <a:rPr lang="en-US" dirty="0" smtClean="0"/>
              <a:t>intervals</a:t>
            </a:r>
            <a:endParaRPr lang="en-US" dirty="0"/>
          </a:p>
          <a:p>
            <a:pPr lvl="1"/>
            <a:r>
              <a:rPr lang="en-US" dirty="0" smtClean="0"/>
              <a:t>where </a:t>
            </a:r>
            <a:r>
              <a:rPr lang="en-US" dirty="0"/>
              <a:t>point estimates lie in relation to decision thresholds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988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of HCV in hemodialysis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7781" y="1587500"/>
            <a:ext cx="7277100" cy="43109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4666" y="2977443"/>
            <a:ext cx="1975556" cy="2288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600" dirty="0" smtClean="0"/>
              <a:t>Rich | HCV&lt;15%</a:t>
            </a:r>
          </a:p>
          <a:p>
            <a:pPr>
              <a:lnSpc>
                <a:spcPct val="110000"/>
              </a:lnSpc>
            </a:pPr>
            <a:endParaRPr lang="en-US" sz="1600" dirty="0" smtClean="0"/>
          </a:p>
          <a:p>
            <a:pPr>
              <a:lnSpc>
                <a:spcPct val="110000"/>
              </a:lnSpc>
            </a:pPr>
            <a:r>
              <a:rPr lang="en-US" sz="1600" dirty="0" smtClean="0"/>
              <a:t>Rich | HCV&gt;15%</a:t>
            </a:r>
          </a:p>
          <a:p>
            <a:pPr>
              <a:lnSpc>
                <a:spcPct val="110000"/>
              </a:lnSpc>
            </a:pPr>
            <a:endParaRPr lang="en-US" sz="1600" dirty="0" smtClean="0"/>
          </a:p>
          <a:p>
            <a:pPr>
              <a:lnSpc>
                <a:spcPct val="110000"/>
              </a:lnSpc>
            </a:pPr>
            <a:r>
              <a:rPr lang="en-US" sz="1600" dirty="0" smtClean="0"/>
              <a:t>Poor | HCV</a:t>
            </a:r>
            <a:r>
              <a:rPr lang="en-US" sz="1600" dirty="0"/>
              <a:t>&lt;</a:t>
            </a:r>
            <a:r>
              <a:rPr lang="en-US" sz="1600" dirty="0" smtClean="0"/>
              <a:t>15%</a:t>
            </a:r>
          </a:p>
          <a:p>
            <a:pPr>
              <a:lnSpc>
                <a:spcPct val="110000"/>
              </a:lnSpc>
            </a:pPr>
            <a:endParaRPr lang="en-US" sz="1600" dirty="0"/>
          </a:p>
          <a:p>
            <a:pPr>
              <a:lnSpc>
                <a:spcPct val="110000"/>
              </a:lnSpc>
            </a:pPr>
            <a:r>
              <a:rPr lang="en-US" sz="1600" dirty="0" smtClean="0"/>
              <a:t>Poor | HCV</a:t>
            </a:r>
            <a:r>
              <a:rPr lang="en-US" sz="1600" dirty="0"/>
              <a:t>&gt;</a:t>
            </a:r>
            <a:r>
              <a:rPr lang="en-US" sz="1600" dirty="0" smtClean="0"/>
              <a:t>15%</a:t>
            </a:r>
            <a:endParaRPr lang="en-US" sz="1600" dirty="0"/>
          </a:p>
          <a:p>
            <a:pPr>
              <a:lnSpc>
                <a:spcPct val="110000"/>
              </a:lnSpc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325906" y="6271461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Su </a:t>
            </a:r>
            <a:r>
              <a:rPr lang="en-US" dirty="0" smtClean="0"/>
              <a:t>Y. </a:t>
            </a:r>
            <a:r>
              <a:rPr lang="en-US" dirty="0" err="1"/>
              <a:t>Hemodial</a:t>
            </a:r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 2013;17:532–41.</a:t>
            </a:r>
          </a:p>
        </p:txBody>
      </p:sp>
    </p:spTree>
    <p:extLst>
      <p:ext uri="{BB962C8B-B14F-4D97-AF65-F5344CB8AC3E}">
        <p14:creationId xmlns:p14="http://schemas.microsoft.com/office/powerpoint/2010/main" val="70453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sensitivity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 explains variability:</a:t>
            </a:r>
          </a:p>
          <a:p>
            <a:pPr lvl="1"/>
            <a:r>
              <a:rPr lang="en-US" dirty="0" smtClean="0"/>
              <a:t>Due to methodological quality of the studies (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err="1" smtClean="0">
                <a:sym typeface="Wingdings"/>
              </a:rPr>
              <a:t>RoB</a:t>
            </a:r>
            <a:r>
              <a:rPr lang="en-US" dirty="0" smtClean="0">
                <a:sym typeface="Wingdings"/>
              </a:rPr>
              <a:t>)</a:t>
            </a:r>
          </a:p>
          <a:p>
            <a:pPr lvl="2"/>
            <a:r>
              <a:rPr lang="en-US" dirty="0" smtClean="0">
                <a:sym typeface="Wingdings"/>
              </a:rPr>
              <a:t>e.g. diagnostic inaccuracy / small study effect</a:t>
            </a:r>
          </a:p>
          <a:p>
            <a:pPr lvl="1"/>
            <a:r>
              <a:rPr lang="en-US" dirty="0" smtClean="0">
                <a:sym typeface="Wingdings"/>
              </a:rPr>
              <a:t>Due to population characteristics ( Inconsistency)</a:t>
            </a:r>
          </a:p>
          <a:p>
            <a:pPr lvl="2"/>
            <a:r>
              <a:rPr lang="en-US" dirty="0" smtClean="0">
                <a:sym typeface="Wingdings"/>
              </a:rPr>
              <a:t>HCV prevalence</a:t>
            </a:r>
            <a:endParaRPr lang="en-US" dirty="0">
              <a:sym typeface="Wingdings"/>
            </a:endParaRPr>
          </a:p>
          <a:p>
            <a:r>
              <a:rPr lang="en-US" dirty="0" smtClean="0">
                <a:sym typeface="Wingdings"/>
              </a:rPr>
              <a:t>In both cases:</a:t>
            </a:r>
          </a:p>
          <a:p>
            <a:pPr lvl="1"/>
            <a:r>
              <a:rPr lang="en-US" dirty="0" smtClean="0">
                <a:sym typeface="Wingdings"/>
              </a:rPr>
              <a:t>Helps identifying the right subset of studies to use</a:t>
            </a:r>
          </a:p>
          <a:p>
            <a:r>
              <a:rPr lang="en-US" dirty="0" smtClean="0">
                <a:sym typeface="Wingdings"/>
              </a:rPr>
              <a:t>Please note:</a:t>
            </a:r>
          </a:p>
          <a:p>
            <a:pPr lvl="1"/>
            <a:r>
              <a:rPr lang="en-US" dirty="0" smtClean="0">
                <a:sym typeface="Wingdings"/>
              </a:rPr>
              <a:t>Do not double count</a:t>
            </a:r>
          </a:p>
          <a:p>
            <a:pPr lvl="1"/>
            <a:r>
              <a:rPr lang="en-US" dirty="0" smtClean="0">
                <a:sym typeface="Wingdings"/>
              </a:rPr>
              <a:t>Do not downgrade if you chose to use a subset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26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971352"/>
            <a:ext cx="8042276" cy="4343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Role of prognostic evidence in guiding health care decisions</a:t>
            </a:r>
          </a:p>
          <a:p>
            <a:r>
              <a:rPr lang="en-US" sz="2800" dirty="0" smtClean="0"/>
              <a:t>Intersections between evidence on prognosis and evidence on the effect of interventions</a:t>
            </a:r>
          </a:p>
          <a:p>
            <a:r>
              <a:rPr lang="en-US" sz="2800" dirty="0" smtClean="0"/>
              <a:t>Experience and guidance (to date) in applying GRADE to prognostic evidence</a:t>
            </a:r>
          </a:p>
          <a:p>
            <a:r>
              <a:rPr lang="en-US" sz="2800" dirty="0" smtClean="0">
                <a:sym typeface="Wingdings"/>
              </a:rPr>
              <a:t>Future directions (to .. morrow)</a:t>
            </a:r>
            <a:endParaRPr lang="en-US" sz="2800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416801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As in the setting of treatment:</a:t>
            </a:r>
          </a:p>
          <a:p>
            <a:pPr lvl="1"/>
            <a:r>
              <a:rPr lang="en-US" sz="2400" dirty="0" smtClean="0"/>
              <a:t>Population</a:t>
            </a:r>
          </a:p>
          <a:p>
            <a:pPr lvl="2"/>
            <a:r>
              <a:rPr lang="en-US" sz="2400" dirty="0" smtClean="0"/>
              <a:t>Risk of suicide in patient with eating disorders, with most study allowing psychiatric comorbidities</a:t>
            </a:r>
          </a:p>
          <a:p>
            <a:pPr lvl="6"/>
            <a:r>
              <a:rPr lang="en-US" dirty="0" err="1"/>
              <a:t>Arcelus</a:t>
            </a:r>
            <a:r>
              <a:rPr lang="en-US" dirty="0"/>
              <a:t>, J. Arch Gen Psych,2012 68, 724–31</a:t>
            </a:r>
            <a:r>
              <a:rPr lang="en-US" sz="2200" dirty="0" smtClean="0"/>
              <a:t>.</a:t>
            </a:r>
          </a:p>
          <a:p>
            <a:pPr lvl="3"/>
            <a:endParaRPr lang="en-US" sz="2200" dirty="0" smtClean="0"/>
          </a:p>
          <a:p>
            <a:pPr lvl="1"/>
            <a:r>
              <a:rPr lang="en-US" sz="2400" dirty="0" smtClean="0"/>
              <a:t>Outcome</a:t>
            </a:r>
          </a:p>
          <a:p>
            <a:pPr lvl="2"/>
            <a:r>
              <a:rPr lang="en-US" sz="2400" dirty="0" smtClean="0"/>
              <a:t>HCV infection diagnosed in old study with less sensitive methods, which would not be the one used today in the western world</a:t>
            </a:r>
          </a:p>
          <a:p>
            <a:pPr lvl="6"/>
            <a:r>
              <a:rPr lang="en-US" dirty="0"/>
              <a:t>Su Y. </a:t>
            </a:r>
            <a:r>
              <a:rPr lang="en-US" dirty="0" err="1"/>
              <a:t>Hemodial</a:t>
            </a:r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 2013;17:532–41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95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444" y="0"/>
            <a:ext cx="769490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6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22535"/>
          </a:xfrm>
        </p:spPr>
        <p:txBody>
          <a:bodyPr/>
          <a:lstStyle/>
          <a:p>
            <a:r>
              <a:rPr lang="en-US" sz="4000" dirty="0"/>
              <a:t>Evidence profile for prognosis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/>
          <a:lstStyle/>
          <a:p>
            <a:fld id="{C43A8F3C-92E3-394B-A33A-044727C6C3C7}" type="slidenum">
              <a:rPr lang="en-US" smtClean="0"/>
              <a:t>22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6688"/>
            <a:ext cx="9144000" cy="445424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743223" y="2808111"/>
            <a:ext cx="1933222" cy="2215446"/>
          </a:xfrm>
          <a:prstGeom prst="rect">
            <a:avLst/>
          </a:prstGeom>
          <a:solidFill>
            <a:srgbClr val="FF0000">
              <a:alpha val="10000"/>
            </a:srgbClr>
          </a:solidFill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1034697" y="1555821"/>
            <a:ext cx="7213600" cy="4205111"/>
            <a:chOff x="965200" y="1397000"/>
            <a:chExt cx="7213600" cy="4205111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65200" y="1397000"/>
              <a:ext cx="7213600" cy="4051300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965200" y="1397000"/>
              <a:ext cx="7213600" cy="4205111"/>
            </a:xfrm>
            <a:prstGeom prst="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39630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22535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Definitions of levels of evidence for typical risk of broadly defined population</a:t>
            </a:r>
            <a:endParaRPr 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9067970"/>
              </p:ext>
            </p:extLst>
          </p:nvPr>
        </p:nvGraphicFramePr>
        <p:xfrm>
          <a:off x="421563" y="1473200"/>
          <a:ext cx="8042276" cy="43027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3215"/>
                <a:gridCol w="607906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Quality level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Definition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</a:t>
                      </a:r>
                      <a:r>
                        <a:rPr lang="en-US" baseline="0" dirty="0" smtClean="0"/>
                        <a:t> are very confident that the true prognosis (probability of future of future events) lies close to that of the estimate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Moderate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We</a:t>
                      </a:r>
                      <a:r>
                        <a:rPr lang="en-US" baseline="0" dirty="0" smtClean="0"/>
                        <a:t> are moderately confident that the true prognosis (probability of future of future events) is likely to be close to the estimate, but there is possibility that it is substantially different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Our confidence</a:t>
                      </a:r>
                      <a:r>
                        <a:rPr lang="en-US" baseline="0" dirty="0" smtClean="0"/>
                        <a:t> in the estimate is limited: the true prognosis (probability of future events) may be substantially different from the estimate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Very</a:t>
                      </a:r>
                      <a:r>
                        <a:rPr lang="en-US" baseline="0" dirty="0" smtClean="0"/>
                        <a:t> 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 have</a:t>
                      </a:r>
                      <a:r>
                        <a:rPr lang="en-US" baseline="0" dirty="0" smtClean="0"/>
                        <a:t> very little confidence in the estimate: the true prognosis (probability of future events) is likely to be substantially different from the estimate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 Placeholder 8"/>
          <p:cNvSpPr txBox="1">
            <a:spLocks/>
          </p:cNvSpPr>
          <p:nvPr/>
        </p:nvSpPr>
        <p:spPr>
          <a:xfrm>
            <a:off x="5555180" y="6198721"/>
            <a:ext cx="2908659" cy="3642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BMJ 2015;350:h870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335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Intersection between</a:t>
            </a:r>
            <a:br>
              <a:rPr lang="en-US" sz="4000" dirty="0" smtClean="0"/>
            </a:br>
            <a:r>
              <a:rPr lang="en-US" sz="4000" dirty="0" smtClean="0"/>
              <a:t>prognosis and interventions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11" y="1628424"/>
            <a:ext cx="8620395" cy="51646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200" dirty="0" smtClean="0"/>
              <a:t>Role of prognostic evidence in health care decisions making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558964"/>
              </p:ext>
            </p:extLst>
          </p:nvPr>
        </p:nvGraphicFramePr>
        <p:xfrm>
          <a:off x="941127" y="2215445"/>
          <a:ext cx="7126111" cy="38549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3000"/>
                <a:gridCol w="3443111"/>
              </a:tblGrid>
              <a:tr h="117122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Treatment</a:t>
                      </a:r>
                      <a:r>
                        <a:rPr lang="en-US" sz="2400" baseline="0" dirty="0" smtClean="0"/>
                        <a:t> effect framework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Prognostic evidence</a:t>
                      </a:r>
                      <a:endParaRPr lang="en-US" sz="2400" dirty="0"/>
                    </a:p>
                  </a:txBody>
                  <a:tcPr anchor="ctr"/>
                </a:tc>
              </a:tr>
              <a:tr h="73113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Baseline risk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Overall prognosis</a:t>
                      </a:r>
                      <a:endParaRPr lang="en-US" sz="2400" dirty="0"/>
                    </a:p>
                  </a:txBody>
                  <a:tcPr anchor="ctr"/>
                </a:tc>
              </a:tr>
              <a:tr h="97631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Subgroup analysis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Prognostic</a:t>
                      </a:r>
                      <a:r>
                        <a:rPr lang="en-US" sz="2400" baseline="0" dirty="0" smtClean="0"/>
                        <a:t> factor</a:t>
                      </a:r>
                    </a:p>
                  </a:txBody>
                  <a:tcPr anchor="ctr"/>
                </a:tc>
              </a:tr>
              <a:tr h="97631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Decision algorithm/policy</a:t>
                      </a:r>
                      <a:r>
                        <a:rPr lang="en-US" sz="2400" baseline="0" dirty="0" smtClean="0"/>
                        <a:t>/implementation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Prognostic model</a:t>
                      </a:r>
                      <a:endParaRPr lang="en-US" sz="2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789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Impact of assessing the confidence in estimates of the baseline risk in AT9 GL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Non fatal stroke in Atrial fibrillation patients</a:t>
            </a:r>
          </a:p>
          <a:p>
            <a:pPr lvl="1"/>
            <a:r>
              <a:rPr lang="en-US" dirty="0" smtClean="0"/>
              <a:t>4.2 % in 6 RCT (90es) </a:t>
            </a:r>
            <a:r>
              <a:rPr lang="en-US" dirty="0" err="1" smtClean="0"/>
              <a:t>vs</a:t>
            </a:r>
            <a:r>
              <a:rPr lang="en-US" dirty="0" smtClean="0"/>
              <a:t> 2.1 % (contemporary databases)</a:t>
            </a:r>
          </a:p>
          <a:p>
            <a:r>
              <a:rPr lang="en-US" dirty="0" smtClean="0"/>
              <a:t>Risk of VTE in women undergoing IVF</a:t>
            </a:r>
          </a:p>
          <a:p>
            <a:pPr lvl="1"/>
            <a:r>
              <a:rPr lang="en-US" dirty="0" smtClean="0"/>
              <a:t>4.1 % (95% CI 1.1 – 13.7)</a:t>
            </a:r>
          </a:p>
          <a:p>
            <a:pPr lvl="2"/>
            <a:r>
              <a:rPr lang="en-US" dirty="0" smtClean="0"/>
              <a:t>4 to 110 events prevented for 1000 treated</a:t>
            </a:r>
          </a:p>
          <a:p>
            <a:r>
              <a:rPr lang="en-US" dirty="0" smtClean="0"/>
              <a:t>Risk of VTE after neurosurgery</a:t>
            </a:r>
          </a:p>
          <a:p>
            <a:pPr lvl="1"/>
            <a:r>
              <a:rPr lang="en-US" dirty="0" smtClean="0"/>
              <a:t>2.1 %; assuming a RR = 0.56:</a:t>
            </a:r>
          </a:p>
          <a:p>
            <a:pPr lvl="2"/>
            <a:r>
              <a:rPr lang="en-US" dirty="0" smtClean="0"/>
              <a:t> 9/1000 less non fatal VTE with LMWH (but +11 ICH)</a:t>
            </a:r>
          </a:p>
          <a:p>
            <a:pPr lvl="2"/>
            <a:r>
              <a:rPr lang="en-US" dirty="0" smtClean="0"/>
              <a:t>Range 0% to 10% </a:t>
            </a:r>
            <a:r>
              <a:rPr lang="en-US" dirty="0" smtClean="0">
                <a:sym typeface="Wingdings"/>
              </a:rPr>
              <a:t> 44/1000 less VTE</a:t>
            </a:r>
          </a:p>
          <a:p>
            <a:r>
              <a:rPr lang="en-US" dirty="0" smtClean="0"/>
              <a:t>Risk of stoke in </a:t>
            </a:r>
            <a:r>
              <a:rPr lang="en-US" dirty="0" err="1" smtClean="0"/>
              <a:t>Afib</a:t>
            </a:r>
            <a:r>
              <a:rPr lang="en-US" dirty="0" smtClean="0"/>
              <a:t> CHADS2 =1</a:t>
            </a:r>
          </a:p>
          <a:p>
            <a:pPr lvl="1"/>
            <a:r>
              <a:rPr lang="en-US" dirty="0" smtClean="0"/>
              <a:t>2.2% (old) </a:t>
            </a:r>
            <a:r>
              <a:rPr lang="en-US" dirty="0" err="1" smtClean="0"/>
              <a:t>vs</a:t>
            </a:r>
            <a:r>
              <a:rPr lang="en-US" dirty="0" smtClean="0"/>
              <a:t> 1.2 (new)  </a:t>
            </a:r>
            <a:r>
              <a:rPr lang="en-US" dirty="0" smtClean="0">
                <a:sym typeface="Wingdings"/>
              </a:rPr>
              <a:t> 15 </a:t>
            </a:r>
            <a:r>
              <a:rPr lang="en-US" dirty="0" err="1" smtClean="0">
                <a:sym typeface="Wingdings"/>
              </a:rPr>
              <a:t>vs</a:t>
            </a:r>
            <a:r>
              <a:rPr lang="en-US" dirty="0" smtClean="0">
                <a:sym typeface="Wingdings"/>
              </a:rPr>
              <a:t> 8 per 1000 (and close to the old estimate of 0 = 0.4)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1989668" y="6271461"/>
            <a:ext cx="61524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Spencer, F.A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dirty="0" smtClean="0"/>
              <a:t>et al. BMJ 2013, </a:t>
            </a:r>
            <a:r>
              <a:rPr lang="en-US" dirty="0"/>
              <a:t>345, e7401–e7401.</a:t>
            </a:r>
          </a:p>
        </p:txBody>
      </p:sp>
    </p:spTree>
    <p:extLst>
      <p:ext uri="{BB962C8B-B14F-4D97-AF65-F5344CB8AC3E}">
        <p14:creationId xmlns:p14="http://schemas.microsoft.com/office/powerpoint/2010/main" val="134970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ntagon 1"/>
          <p:cNvSpPr/>
          <p:nvPr/>
        </p:nvSpPr>
        <p:spPr>
          <a:xfrm rot="5400000">
            <a:off x="570616" y="1369480"/>
            <a:ext cx="2847975" cy="3151012"/>
          </a:xfrm>
          <a:prstGeom prst="homePlate">
            <a:avLst>
              <a:gd name="adj" fmla="val 12592"/>
            </a:avLst>
          </a:prstGeom>
          <a:solidFill>
            <a:srgbClr val="E40019">
              <a:alpha val="10196"/>
            </a:srgbClr>
          </a:solidFill>
          <a:ln>
            <a:solidFill>
              <a:schemeClr val="accent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rgbClr val="FFFFFF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3562" y="1537222"/>
            <a:ext cx="2808993" cy="2540881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Clr>
                <a:schemeClr val="accent6"/>
              </a:buClr>
              <a:buFont typeface="Swis721BlkExEU" charset="0"/>
              <a:buAutoNum type="arabicPeriod"/>
              <a:defRPr/>
            </a:pPr>
            <a:r>
              <a:rPr lang="en-C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Risk </a:t>
            </a:r>
            <a:r>
              <a:rPr lang="en-CA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of bias</a:t>
            </a:r>
            <a:endParaRPr lang="pl-PL" dirty="0" smtClean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cs typeface="Helvetica" charset="0"/>
            </a:endParaRP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6"/>
              </a:buClr>
              <a:buFont typeface="Swis721BlkExEU" charset="0"/>
              <a:buAutoNum type="arabicPeriod"/>
              <a:defRPr/>
            </a:pPr>
            <a:r>
              <a:rPr lang="pl-PL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Inconsistency</a:t>
            </a:r>
            <a:endParaRPr lang="pl-PL" dirty="0" smtClean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cs typeface="Helvetica" charset="0"/>
            </a:endParaRP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6"/>
              </a:buClr>
              <a:buFont typeface="Swis721BlkExEU" charset="0"/>
              <a:buAutoNum type="arabicPeriod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I</a:t>
            </a:r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mprecision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6"/>
              </a:buClr>
              <a:buFont typeface="Swis721BlkExEU" charset="0"/>
              <a:buAutoNum type="arabicPeriod"/>
              <a:defRPr/>
            </a:pPr>
            <a:r>
              <a:rPr lang="pl-PL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Indirectness</a:t>
            </a:r>
            <a:endParaRPr lang="pl-PL" dirty="0" smtClean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cs typeface="Helvetica" charset="0"/>
            </a:endParaRPr>
          </a:p>
          <a:p>
            <a:pPr marL="514350" indent="-514350">
              <a:buClr>
                <a:schemeClr val="accent6"/>
              </a:buClr>
              <a:buFont typeface="Swis721BlkExEU" charset="0"/>
              <a:buAutoNum type="arabicPeriod"/>
              <a:defRPr/>
            </a:pPr>
            <a:r>
              <a:rPr lang="pl-PL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Publication</a:t>
            </a: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 </a:t>
            </a:r>
            <a:r>
              <a:rPr lang="pl-PL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bias</a:t>
            </a:r>
            <a:endParaRPr lang="pl-PL" dirty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cs typeface="Helvetica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6"/>
              </a:buClr>
              <a:buNone/>
              <a:defRPr/>
            </a:pPr>
            <a:endParaRPr lang="pl-PL" dirty="0" smtClean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cs typeface="Helvetica" charset="0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Swis721BlkExEU" charset="0"/>
              <a:buAutoNum type="arabicPeriod"/>
              <a:defRPr/>
            </a:pPr>
            <a:endParaRPr lang="pl-PL" dirty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cs typeface="Helvetica" charset="0"/>
            </a:endParaRPr>
          </a:p>
        </p:txBody>
      </p:sp>
      <p:sp>
        <p:nvSpPr>
          <p:cNvPr id="12" name="Pentagon 11"/>
          <p:cNvSpPr/>
          <p:nvPr/>
        </p:nvSpPr>
        <p:spPr>
          <a:xfrm rot="16200000">
            <a:off x="1039371" y="3748701"/>
            <a:ext cx="1910473" cy="3151013"/>
          </a:xfrm>
          <a:prstGeom prst="homePlate">
            <a:avLst>
              <a:gd name="adj" fmla="val 13615"/>
            </a:avLst>
          </a:prstGeom>
          <a:solidFill>
            <a:schemeClr val="accent5">
              <a:alpha val="10196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rgbClr val="FFFFFF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3562" y="4737274"/>
            <a:ext cx="2808993" cy="1542170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Swis721BlkExEU" charset="0"/>
              <a:buAutoNum type="arabicPeriod"/>
              <a:defRPr/>
            </a:pPr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ea typeface="+mn-ea"/>
                <a:cs typeface="Helvetica" charset="0"/>
              </a:rPr>
              <a:t>Large </a:t>
            </a: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ea typeface="+mn-ea"/>
                <a:cs typeface="Helvetica" charset="0"/>
              </a:rPr>
              <a:t>effect</a:t>
            </a:r>
            <a:endParaRPr lang="pl-PL" dirty="0" smtClean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ea typeface="+mn-ea"/>
              <a:cs typeface="Helvetica" charset="0"/>
            </a:endParaRP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Swis721BlkExEU" charset="0"/>
              <a:buAutoNum type="arabicPeriod"/>
              <a:defRPr/>
            </a:pPr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ea typeface="+mn-ea"/>
                <a:cs typeface="Helvetica" charset="0"/>
              </a:rPr>
              <a:t>Dose</a:t>
            </a: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ea typeface="+mn-ea"/>
                <a:cs typeface="Helvetica" charset="0"/>
              </a:rPr>
              <a:t>-response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5">
                  <a:lumMod val="75000"/>
                </a:schemeClr>
              </a:buClr>
              <a:buFont typeface="Swis721BlkExEU" charset="0"/>
              <a:buAutoNum type="arabicPeriod"/>
              <a:defRPr/>
            </a:pPr>
            <a:r>
              <a:rPr lang="pl-PL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ea typeface="+mn-ea"/>
                <a:cs typeface="Helvetica" charset="0"/>
              </a:rPr>
              <a:t>Plausible</a:t>
            </a:r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ea typeface="+mn-ea"/>
                <a:cs typeface="Helvetica" charset="0"/>
              </a:rPr>
              <a:t> </a:t>
            </a:r>
            <a:r>
              <a:rPr lang="pl-PL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ea typeface="+mn-ea"/>
                <a:cs typeface="Helvetica" charset="0"/>
              </a:rPr>
              <a:t>bias</a:t>
            </a:r>
            <a:endParaRPr lang="en-CA" dirty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ea typeface="+mn-ea"/>
              <a:cs typeface="Helvetica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3562" y="972445"/>
            <a:ext cx="21093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chemeClr val="accent6"/>
              </a:buClr>
              <a:defRPr/>
            </a:pPr>
            <a:r>
              <a:rPr lang="en-CA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Research design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cs typeface="Helvetica" charset="0"/>
            </a:endParaRPr>
          </a:p>
        </p:txBody>
      </p:sp>
      <p:sp>
        <p:nvSpPr>
          <p:cNvPr id="17" name="Pentagon 16"/>
          <p:cNvSpPr/>
          <p:nvPr/>
        </p:nvSpPr>
        <p:spPr>
          <a:xfrm rot="5400000">
            <a:off x="5549019" y="1423100"/>
            <a:ext cx="2847975" cy="3151012"/>
          </a:xfrm>
          <a:prstGeom prst="homePlate">
            <a:avLst>
              <a:gd name="adj" fmla="val 12592"/>
            </a:avLst>
          </a:prstGeom>
          <a:solidFill>
            <a:srgbClr val="E40019">
              <a:alpha val="10196"/>
            </a:srgbClr>
          </a:solidFill>
          <a:ln>
            <a:solidFill>
              <a:schemeClr val="accent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rgbClr val="FFFFFF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5541965" y="1590842"/>
            <a:ext cx="2808993" cy="25408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1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Clr>
                <a:schemeClr val="accent6"/>
              </a:buClr>
              <a:buFont typeface="Swis721BlkExEU" charset="0"/>
              <a:buAutoNum type="arabicPeriod"/>
              <a:defRPr/>
            </a:pPr>
            <a:r>
              <a:rPr lang="en-CA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Risk of bias</a:t>
            </a:r>
            <a:endParaRPr lang="pl-PL" smtClean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cs typeface="Helvetica" charset="0"/>
            </a:endParaRPr>
          </a:p>
          <a:p>
            <a:pPr marL="514350" indent="-514350">
              <a:buClr>
                <a:schemeClr val="accent6"/>
              </a:buClr>
              <a:buFont typeface="Swis721BlkExEU" charset="0"/>
              <a:buAutoNum type="arabicPeriod"/>
              <a:defRPr/>
            </a:pPr>
            <a:r>
              <a:rPr lang="pl-PL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Inconsistency</a:t>
            </a:r>
          </a:p>
          <a:p>
            <a:pPr marL="514350" indent="-514350">
              <a:buClr>
                <a:schemeClr val="accent6"/>
              </a:buClr>
              <a:buFont typeface="Swis721BlkExEU" charset="0"/>
              <a:buAutoNum type="arabicPeriod"/>
              <a:defRPr/>
            </a:pPr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I</a:t>
            </a:r>
            <a:r>
              <a:rPr lang="pl-PL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mprecision</a:t>
            </a:r>
          </a:p>
          <a:p>
            <a:pPr marL="514350" indent="-514350">
              <a:buClr>
                <a:schemeClr val="accent6"/>
              </a:buClr>
              <a:buFont typeface="Swis721BlkExEU" charset="0"/>
              <a:buAutoNum type="arabicPeriod"/>
              <a:defRPr/>
            </a:pPr>
            <a:r>
              <a:rPr lang="pl-PL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Indirectness</a:t>
            </a:r>
          </a:p>
          <a:p>
            <a:pPr marL="514350" indent="-514350">
              <a:buClr>
                <a:schemeClr val="accent6"/>
              </a:buClr>
              <a:buFont typeface="Swis721BlkExEU" charset="0"/>
              <a:buAutoNum type="arabicPeriod"/>
              <a:defRPr/>
            </a:pPr>
            <a:r>
              <a:rPr lang="pl-PL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Publication bias</a:t>
            </a:r>
          </a:p>
          <a:p>
            <a:pPr marL="0" indent="0">
              <a:buClr>
                <a:schemeClr val="accent6"/>
              </a:buClr>
              <a:buFont typeface="Wingdings 2" pitchFamily="18" charset="2"/>
              <a:buNone/>
              <a:defRPr/>
            </a:pPr>
            <a:endParaRPr lang="pl-PL" smtClean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cs typeface="Helvetica" charset="0"/>
            </a:endParaRPr>
          </a:p>
          <a:p>
            <a:pPr marL="514350" indent="-514350">
              <a:buFont typeface="Swis721BlkExEU" charset="0"/>
              <a:buAutoNum type="arabicPeriod"/>
              <a:defRPr/>
            </a:pPr>
            <a:endParaRPr lang="pl-PL" dirty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cs typeface="Helvetica" charset="0"/>
            </a:endParaRPr>
          </a:p>
        </p:txBody>
      </p:sp>
      <p:sp>
        <p:nvSpPr>
          <p:cNvPr id="20" name="Pentagon 19"/>
          <p:cNvSpPr/>
          <p:nvPr/>
        </p:nvSpPr>
        <p:spPr>
          <a:xfrm rot="16200000">
            <a:off x="6017774" y="3802321"/>
            <a:ext cx="1910473" cy="3151013"/>
          </a:xfrm>
          <a:prstGeom prst="homePlate">
            <a:avLst>
              <a:gd name="adj" fmla="val 13615"/>
            </a:avLst>
          </a:prstGeom>
          <a:solidFill>
            <a:schemeClr val="accent5">
              <a:alpha val="10196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rgbClr val="FFFFFF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21" name="Content Placeholder 3"/>
          <p:cNvSpPr txBox="1">
            <a:spLocks/>
          </p:cNvSpPr>
          <p:nvPr/>
        </p:nvSpPr>
        <p:spPr>
          <a:xfrm>
            <a:off x="5541965" y="4790894"/>
            <a:ext cx="2808993" cy="15421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1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Clr>
                <a:schemeClr val="accent5">
                  <a:lumMod val="75000"/>
                </a:schemeClr>
              </a:buClr>
              <a:buFont typeface="Swis721BlkExEU" charset="0"/>
              <a:buAutoNum type="arabicPeriod"/>
              <a:defRPr/>
            </a:pPr>
            <a:r>
              <a:rPr lang="pl-PL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Large</a:t>
            </a:r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 </a:t>
            </a:r>
            <a:r>
              <a:rPr lang="pl-PL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effect</a:t>
            </a:r>
            <a:endParaRPr lang="pl-PL" dirty="0" smtClean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cs typeface="Helvetica" charset="0"/>
            </a:endParaRPr>
          </a:p>
          <a:p>
            <a:pPr marL="514350" indent="-514350">
              <a:buClr>
                <a:schemeClr val="accent5">
                  <a:lumMod val="75000"/>
                </a:schemeClr>
              </a:buClr>
              <a:buFont typeface="Swis721BlkExEU" charset="0"/>
              <a:buAutoNum type="arabicPeriod"/>
              <a:defRPr/>
            </a:pPr>
            <a:r>
              <a:rPr lang="pl-PL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Dose-response</a:t>
            </a:r>
            <a:endParaRPr lang="pl-PL" dirty="0" smtClean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cs typeface="Helvetica" charset="0"/>
            </a:endParaRPr>
          </a:p>
          <a:p>
            <a:pPr marL="514350" indent="-514350">
              <a:buClr>
                <a:schemeClr val="accent5">
                  <a:lumMod val="75000"/>
                </a:schemeClr>
              </a:buClr>
              <a:buFont typeface="Swis721BlkExEU" charset="0"/>
              <a:buAutoNum type="arabicPeriod"/>
              <a:defRPr/>
            </a:pPr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 ------</a:t>
            </a:r>
            <a:endParaRPr lang="en-CA" dirty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cs typeface="Helvetica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584302" y="1040176"/>
            <a:ext cx="26941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chemeClr val="accent6"/>
              </a:buClr>
              <a:defRPr/>
            </a:pPr>
            <a:r>
              <a:rPr lang="en-CA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charset="0"/>
                <a:cs typeface="Helvetica" charset="0"/>
              </a:rPr>
              <a:t>Phase of investigation</a:t>
            </a:r>
            <a:endParaRPr lang="pl-PL" sz="2000" dirty="0">
              <a:solidFill>
                <a:schemeClr val="tx1">
                  <a:lumMod val="75000"/>
                  <a:lumOff val="25000"/>
                </a:schemeClr>
              </a:solidFill>
              <a:latin typeface="Helvetica" charset="0"/>
              <a:cs typeface="Helvetica" charset="0"/>
            </a:endParaRPr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464785" y="107576"/>
            <a:ext cx="8042276" cy="668535"/>
          </a:xfrm>
        </p:spPr>
        <p:txBody>
          <a:bodyPr/>
          <a:lstStyle/>
          <a:p>
            <a:r>
              <a:rPr lang="en-US" sz="3200" dirty="0" smtClean="0"/>
              <a:t>Assessment of prognostic risk factors</a:t>
            </a:r>
            <a:endParaRPr lang="en-US" sz="3200" dirty="0"/>
          </a:p>
        </p:txBody>
      </p:sp>
      <p:sp>
        <p:nvSpPr>
          <p:cNvPr id="24" name="Rectangle 23"/>
          <p:cNvSpPr/>
          <p:nvPr/>
        </p:nvSpPr>
        <p:spPr>
          <a:xfrm>
            <a:off x="1446318" y="6460334"/>
            <a:ext cx="6119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Huguet</a:t>
            </a:r>
            <a:r>
              <a:rPr lang="en-US" dirty="0"/>
              <a:t>, A., </a:t>
            </a:r>
            <a:r>
              <a:rPr lang="en-US" dirty="0" smtClean="0"/>
              <a:t>et al. </a:t>
            </a:r>
            <a:r>
              <a:rPr lang="en-US" dirty="0"/>
              <a:t>Systematic Reviews, </a:t>
            </a:r>
            <a:r>
              <a:rPr lang="en-US" dirty="0" smtClean="0"/>
              <a:t>2013, 2</a:t>
            </a:r>
            <a:r>
              <a:rPr lang="en-US" dirty="0"/>
              <a:t>, 71.</a:t>
            </a:r>
          </a:p>
        </p:txBody>
      </p:sp>
      <p:sp>
        <p:nvSpPr>
          <p:cNvPr id="6" name="Left Arrow 5"/>
          <p:cNvSpPr/>
          <p:nvPr/>
        </p:nvSpPr>
        <p:spPr>
          <a:xfrm rot="8506145">
            <a:off x="4501445" y="1390786"/>
            <a:ext cx="1199444" cy="400110"/>
          </a:xfrm>
          <a:prstGeom prst="leftArrow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5" name="Left Arrow 24"/>
          <p:cNvSpPr/>
          <p:nvPr/>
        </p:nvSpPr>
        <p:spPr>
          <a:xfrm rot="19234838">
            <a:off x="7751236" y="5343969"/>
            <a:ext cx="1199444" cy="400110"/>
          </a:xfrm>
          <a:prstGeom prst="leftArrow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6267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dirty="0" err="1" smtClean="0"/>
              <a:t>RoB</a:t>
            </a:r>
            <a:endParaRPr lang="en-US" dirty="0"/>
          </a:p>
          <a:p>
            <a:pPr lvl="2"/>
            <a:r>
              <a:rPr lang="en-US" dirty="0" smtClean="0"/>
              <a:t>QUIPS domains</a:t>
            </a:r>
          </a:p>
          <a:p>
            <a:pPr lvl="1"/>
            <a:r>
              <a:rPr lang="en-US" dirty="0" smtClean="0"/>
              <a:t>Inconsistency</a:t>
            </a:r>
          </a:p>
          <a:p>
            <a:pPr lvl="2"/>
            <a:r>
              <a:rPr lang="en-US" dirty="0"/>
              <a:t>only one </a:t>
            </a:r>
            <a:r>
              <a:rPr lang="en-US" dirty="0" smtClean="0"/>
              <a:t>study – </a:t>
            </a:r>
            <a:r>
              <a:rPr lang="en-US" dirty="0"/>
              <a:t>no pooled analysis</a:t>
            </a:r>
            <a:endParaRPr lang="en-US" dirty="0" smtClean="0"/>
          </a:p>
          <a:p>
            <a:pPr lvl="1"/>
            <a:r>
              <a:rPr lang="en-US" dirty="0" smtClean="0"/>
              <a:t>Indirectness</a:t>
            </a:r>
          </a:p>
          <a:p>
            <a:pPr lvl="2"/>
            <a:r>
              <a:rPr lang="en-US" dirty="0"/>
              <a:t>referral bias in population selection (only tertiary centers</a:t>
            </a:r>
            <a:r>
              <a:rPr lang="en-US" dirty="0" smtClean="0"/>
              <a:t>)</a:t>
            </a:r>
            <a:endParaRPr lang="en-US" dirty="0"/>
          </a:p>
          <a:p>
            <a:pPr lvl="2"/>
            <a:r>
              <a:rPr lang="en-US" dirty="0" smtClean="0"/>
              <a:t>risk </a:t>
            </a:r>
            <a:r>
              <a:rPr lang="en-US" dirty="0"/>
              <a:t>factors considered (only depression and not mental illnesses more in general</a:t>
            </a:r>
            <a:r>
              <a:rPr lang="en-US" dirty="0" smtClean="0"/>
              <a:t>)</a:t>
            </a:r>
            <a:endParaRPr lang="en-US" dirty="0"/>
          </a:p>
          <a:p>
            <a:pPr lvl="2"/>
            <a:r>
              <a:rPr lang="en-US" dirty="0" smtClean="0"/>
              <a:t>specific </a:t>
            </a:r>
            <a:r>
              <a:rPr lang="en-US" dirty="0"/>
              <a:t>outcome (migraine instead than headache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Imprecision</a:t>
            </a:r>
          </a:p>
          <a:p>
            <a:pPr lvl="2"/>
            <a:r>
              <a:rPr lang="en-US" dirty="0"/>
              <a:t>number of events in relationship to number of predictors analyzed</a:t>
            </a:r>
            <a:endParaRPr lang="en-US" dirty="0" smtClean="0"/>
          </a:p>
          <a:p>
            <a:pPr lvl="1"/>
            <a:r>
              <a:rPr lang="en-US" dirty="0" smtClean="0"/>
              <a:t>Publication bias</a:t>
            </a:r>
          </a:p>
          <a:p>
            <a:pPr lvl="2"/>
            <a:r>
              <a:rPr lang="en-US" dirty="0"/>
              <a:t>Always </a:t>
            </a:r>
            <a:r>
              <a:rPr lang="en-US" dirty="0" smtClean="0"/>
              <a:t>assume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638389" y="6460334"/>
            <a:ext cx="6119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Huguet</a:t>
            </a:r>
            <a:r>
              <a:rPr lang="en-US" dirty="0"/>
              <a:t>, A</a:t>
            </a:r>
            <a:r>
              <a:rPr lang="en-US" dirty="0" smtClean="0"/>
              <a:t>. et al. </a:t>
            </a:r>
            <a:r>
              <a:rPr lang="en-US" dirty="0"/>
              <a:t>Systematic Reviews, </a:t>
            </a:r>
            <a:r>
              <a:rPr lang="en-US" dirty="0" smtClean="0"/>
              <a:t>2013, 2</a:t>
            </a:r>
            <a:r>
              <a:rPr lang="en-US" dirty="0"/>
              <a:t>, 71.</a:t>
            </a:r>
          </a:p>
        </p:txBody>
      </p:sp>
      <p:sp>
        <p:nvSpPr>
          <p:cNvPr id="2" name="Rectangle 1"/>
          <p:cNvSpPr/>
          <p:nvPr/>
        </p:nvSpPr>
        <p:spPr>
          <a:xfrm>
            <a:off x="677333" y="5150556"/>
            <a:ext cx="3175000" cy="793045"/>
          </a:xfrm>
          <a:prstGeom prst="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4785" y="107576"/>
            <a:ext cx="8042276" cy="668535"/>
          </a:xfrm>
        </p:spPr>
        <p:txBody>
          <a:bodyPr/>
          <a:lstStyle/>
          <a:p>
            <a:r>
              <a:rPr lang="en-US" sz="3200" dirty="0" smtClean="0"/>
              <a:t>Assessment of prognostic risk factors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293017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evidence profile proposed is very transparent, yet very complex:</a:t>
            </a:r>
          </a:p>
          <a:p>
            <a:pPr lvl="1"/>
            <a:r>
              <a:rPr lang="en-US" dirty="0" smtClean="0"/>
              <a:t>Organized by predictor, not outcome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Phase of investigation</a:t>
            </a:r>
          </a:p>
          <a:p>
            <a:pPr lvl="1"/>
            <a:r>
              <a:rPr lang="en-US" dirty="0" smtClean="0"/>
              <a:t>Counts of studies for/neutral/against</a:t>
            </a:r>
          </a:p>
          <a:p>
            <a:pPr lvl="2"/>
            <a:r>
              <a:rPr lang="en-US" dirty="0" smtClean="0"/>
              <a:t>at </a:t>
            </a:r>
            <a:r>
              <a:rPr lang="en-US" dirty="0" err="1" smtClean="0"/>
              <a:t>univariate</a:t>
            </a:r>
            <a:r>
              <a:rPr lang="en-US" dirty="0" smtClean="0"/>
              <a:t> and multivariate</a:t>
            </a:r>
          </a:p>
          <a:p>
            <a:pPr lvl="1"/>
            <a:r>
              <a:rPr lang="en-US" dirty="0" smtClean="0"/>
              <a:t>Dimensions to increase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No numeric estimate of the “effect”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257389" y="6460334"/>
            <a:ext cx="6119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Huguet</a:t>
            </a:r>
            <a:r>
              <a:rPr lang="en-US" dirty="0"/>
              <a:t>, A., </a:t>
            </a:r>
            <a:r>
              <a:rPr lang="en-US" dirty="0" smtClean="0"/>
              <a:t>et al. </a:t>
            </a:r>
            <a:r>
              <a:rPr lang="en-US" dirty="0"/>
              <a:t>Systematic Reviews, </a:t>
            </a:r>
            <a:r>
              <a:rPr lang="en-US" dirty="0" smtClean="0"/>
              <a:t>2013, 2</a:t>
            </a:r>
            <a:r>
              <a:rPr lang="en-US" dirty="0"/>
              <a:t>, 71.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4785" y="107576"/>
            <a:ext cx="8042276" cy="668535"/>
          </a:xfrm>
        </p:spPr>
        <p:txBody>
          <a:bodyPr/>
          <a:lstStyle/>
          <a:p>
            <a:r>
              <a:rPr lang="en-US" sz="3200" dirty="0" smtClean="0"/>
              <a:t>Assessment of prognostic risk factors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722091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Overall prognosis</a:t>
            </a:r>
          </a:p>
          <a:p>
            <a:pPr lvl="1"/>
            <a:r>
              <a:rPr lang="en-US" dirty="0" smtClean="0"/>
              <a:t>Continuous data</a:t>
            </a:r>
          </a:p>
          <a:p>
            <a:pPr lvl="1"/>
            <a:r>
              <a:rPr lang="en-US" dirty="0" smtClean="0"/>
              <a:t>Reproducibility, applicability</a:t>
            </a:r>
          </a:p>
          <a:p>
            <a:pPr lvl="1"/>
            <a:endParaRPr lang="en-US" dirty="0"/>
          </a:p>
          <a:p>
            <a:r>
              <a:rPr lang="en-US" dirty="0" smtClean="0"/>
              <a:t>Risk factor prognosis</a:t>
            </a:r>
          </a:p>
          <a:p>
            <a:pPr lvl="1"/>
            <a:r>
              <a:rPr lang="en-US" dirty="0" smtClean="0"/>
              <a:t>Guidance paper on dichotomous data</a:t>
            </a:r>
          </a:p>
          <a:p>
            <a:endParaRPr lang="en-US" dirty="0" smtClean="0"/>
          </a:p>
          <a:p>
            <a:r>
              <a:rPr lang="en-US" dirty="0" smtClean="0"/>
              <a:t>Prognostic models</a:t>
            </a:r>
          </a:p>
          <a:p>
            <a:r>
              <a:rPr lang="en-US" dirty="0" err="1" smtClean="0"/>
              <a:t>Hyerarchical</a:t>
            </a:r>
            <a:r>
              <a:rPr lang="en-US" dirty="0" smtClean="0"/>
              <a:t> integration into the GL process</a:t>
            </a:r>
          </a:p>
        </p:txBody>
      </p:sp>
    </p:spTree>
    <p:extLst>
      <p:ext uri="{BB962C8B-B14F-4D97-AF65-F5344CB8AC3E}">
        <p14:creationId xmlns:p14="http://schemas.microsoft.com/office/powerpoint/2010/main" val="400547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prognosis?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925102"/>
            <a:ext cx="8042276" cy="4343400"/>
          </a:xfrm>
        </p:spPr>
        <p:txBody>
          <a:bodyPr>
            <a:noAutofit/>
          </a:bodyPr>
          <a:lstStyle/>
          <a:p>
            <a:r>
              <a:rPr lang="en-US" dirty="0" smtClean="0"/>
              <a:t>Risk (likelihood, probability) of future events</a:t>
            </a:r>
            <a:endParaRPr lang="en-US" dirty="0"/>
          </a:p>
          <a:p>
            <a:r>
              <a:rPr lang="en-US" dirty="0" smtClean="0"/>
              <a:t>Greek </a:t>
            </a:r>
            <a:r>
              <a:rPr lang="en-US" sz="3200" dirty="0" err="1" smtClean="0">
                <a:latin typeface="Symbol" charset="2"/>
                <a:cs typeface="Symbol" charset="2"/>
              </a:rPr>
              <a:t>prognωsiς</a:t>
            </a:r>
            <a:r>
              <a:rPr lang="en-US" dirty="0" smtClean="0"/>
              <a:t>: knowing in advance</a:t>
            </a:r>
            <a:endParaRPr lang="en-US" dirty="0"/>
          </a:p>
          <a:p>
            <a:r>
              <a:rPr lang="en-US" dirty="0" smtClean="0"/>
              <a:t>“understanding” the future is a common need of humans:</a:t>
            </a:r>
          </a:p>
          <a:p>
            <a:pPr lvl="1"/>
            <a:r>
              <a:rPr lang="en-US" sz="2400" dirty="0" smtClean="0"/>
              <a:t>Will it snow today?</a:t>
            </a:r>
          </a:p>
          <a:p>
            <a:pPr lvl="1"/>
            <a:r>
              <a:rPr lang="en-US" sz="2400" dirty="0" smtClean="0"/>
              <a:t>Will the Maple Leafs win the Stanley Cup?</a:t>
            </a:r>
          </a:p>
          <a:p>
            <a:pPr lvl="1"/>
            <a:r>
              <a:rPr lang="en-US" sz="2400" dirty="0" smtClean="0"/>
              <a:t>Will I get to the airport on time?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4286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82575"/>
            <a:ext cx="9144000" cy="9286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altLang="nl-NL" sz="2200" smtClean="0">
                <a:ea typeface="ＭＳ Ｐゴシック"/>
                <a:cs typeface="ＭＳ Ｐゴシック"/>
              </a:rPr>
              <a:t>Overview Cochrane Prognostic Methods Group (PMG) Workshops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628775"/>
            <a:ext cx="8640762" cy="4038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74675" lvl="1" indent="0" eaLnBrk="1" hangingPunct="1">
              <a:buFont typeface="CommonBullets"/>
              <a:buNone/>
            </a:pPr>
            <a:r>
              <a:rPr lang="en-US" sz="2200" smtClean="0">
                <a:ea typeface="ＭＳ Ｐゴシック"/>
              </a:rPr>
              <a:t> </a:t>
            </a:r>
          </a:p>
        </p:txBody>
      </p:sp>
      <p:graphicFrame>
        <p:nvGraphicFramePr>
          <p:cNvPr id="4" name="Tijdelijke aanduiding voor inhoud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0036073"/>
              </p:ext>
            </p:extLst>
          </p:nvPr>
        </p:nvGraphicFramePr>
        <p:xfrm>
          <a:off x="423863" y="1628775"/>
          <a:ext cx="8243250" cy="4353934"/>
        </p:xfrm>
        <a:graphic>
          <a:graphicData uri="http://schemas.openxmlformats.org/drawingml/2006/table">
            <a:tbl>
              <a:tblPr/>
              <a:tblGrid>
                <a:gridCol w="2597621"/>
                <a:gridCol w="2822814"/>
                <a:gridCol w="2822815"/>
              </a:tblGrid>
              <a:tr h="63456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Ｐゴシック" pitchFamily="34" charset="-128"/>
                          <a:cs typeface="Calibri" pitchFamily="34" charset="0"/>
                        </a:rPr>
                        <a:t>PMG Workshop</a:t>
                      </a:r>
                      <a:endParaRPr kumimoji="0" lang="nl-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Ｐゴシック" pitchFamily="34" charset="-128"/>
                          <a:cs typeface="Calibri" pitchFamily="34" charset="0"/>
                        </a:rPr>
                        <a:t>Facilitators</a:t>
                      </a:r>
                      <a:endParaRPr kumimoji="0" lang="nl-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Ｐゴシック" pitchFamily="34" charset="-128"/>
                          <a:cs typeface="Calibri" pitchFamily="34" charset="0"/>
                        </a:rPr>
                        <a:t>When?</a:t>
                      </a:r>
                      <a:endParaRPr kumimoji="0" lang="nl-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0985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Using the CHARMS checklist for SR</a:t>
                      </a:r>
                      <a:endParaRPr kumimoji="0" lang="nl-N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  <a:ea typeface="ＭＳ Ｐゴシック" pitchFamily="34" charset="-128"/>
                          <a:cs typeface="Calibri" pitchFamily="34" charset="0"/>
                        </a:rPr>
                        <a:t>Carl Moons </a:t>
                      </a:r>
                      <a:r>
                        <a:rPr kumimoji="0" lang="nl-NL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  <a:ea typeface="ＭＳ Ｐゴシック" pitchFamily="34" charset="-128"/>
                          <a:cs typeface="Calibri" pitchFamily="34" charset="0"/>
                        </a:rPr>
                        <a:t>and</a:t>
                      </a:r>
                      <a:r>
                        <a:rPr kumimoji="0" lang="nl-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  <a:ea typeface="ＭＳ Ｐゴシック" pitchFamily="34" charset="-128"/>
                          <a:cs typeface="Calibri" pitchFamily="34" charset="0"/>
                        </a:rPr>
                        <a:t> </a:t>
                      </a:r>
                      <a:r>
                        <a:rPr kumimoji="0" lang="nl-NL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  <a:ea typeface="ＭＳ Ｐゴシック" pitchFamily="34" charset="-128"/>
                          <a:cs typeface="Calibri" pitchFamily="34" charset="0"/>
                        </a:rPr>
                        <a:t>Lotty</a:t>
                      </a:r>
                      <a:r>
                        <a:rPr kumimoji="0" lang="nl-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  <a:ea typeface="ＭＳ Ｐゴシック" pitchFamily="34" charset="-128"/>
                          <a:cs typeface="Calibri" pitchFamily="34" charset="0"/>
                        </a:rPr>
                        <a:t> Hooft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 October, Sunday: 16.00 to 17.30</a:t>
                      </a:r>
                      <a:endParaRPr kumimoji="0" lang="nl-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j-lt"/>
                        <a:ea typeface="ＭＳ Ｐゴシック" pitchFamily="34" charset="-128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48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Assessing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RoB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 using the QUIPS tool</a:t>
                      </a:r>
                      <a:endParaRPr kumimoji="0" lang="nl-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Jill Hayden and Carl Moons</a:t>
                      </a:r>
                      <a:endParaRPr kumimoji="0" lang="nl-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ＭＳ Ｐゴシック" pitchFamily="34" charset="-128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 October,</a:t>
                      </a:r>
                      <a:r>
                        <a:rPr lang="en-GB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Monday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: 14.00</a:t>
                      </a:r>
                      <a:r>
                        <a:rPr lang="en-GB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to 15.30</a:t>
                      </a:r>
                      <a:endParaRPr lang="nl-NL" sz="1800" b="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911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Assessing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RoB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of PROBAST tool</a:t>
                      </a:r>
                      <a:endParaRPr kumimoji="0" lang="nl-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Robert Wolff, Penny Whiting and Carl Moons</a:t>
                      </a:r>
                      <a:endParaRPr lang="nl-NL" sz="18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October,</a:t>
                      </a:r>
                      <a:r>
                        <a:rPr lang="en-GB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Monday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16.00</a:t>
                      </a:r>
                      <a:r>
                        <a:rPr lang="en-GB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17.30</a:t>
                      </a:r>
                      <a:endParaRPr lang="nl-NL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97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MA/SR of prognostic studies</a:t>
                      </a:r>
                      <a:endParaRPr kumimoji="0" lang="nl-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Thomas</a:t>
                      </a:r>
                      <a:r>
                        <a:rPr lang="nl-NL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Debray </a:t>
                      </a:r>
                      <a:r>
                        <a:rPr lang="nl-NL" sz="18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and</a:t>
                      </a:r>
                      <a:r>
                        <a:rPr lang="nl-NL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Carl Moons</a:t>
                      </a:r>
                      <a:endParaRPr lang="nl-NL" sz="18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October,</a:t>
                      </a:r>
                      <a:r>
                        <a:rPr lang="en-GB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Tuesday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11.00</a:t>
                      </a:r>
                      <a:r>
                        <a:rPr lang="en-GB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12.30</a:t>
                      </a:r>
                      <a:endParaRPr lang="nl-NL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97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GRADE for SR of overall prognosis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A Iorio, E </a:t>
                      </a:r>
                      <a:r>
                        <a:rPr kumimoji="0" lang="nl-NL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Matovinovic</a:t>
                      </a:r>
                      <a:r>
                        <a:rPr kumimoji="0" lang="nl-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nl-NL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and</a:t>
                      </a:r>
                      <a:r>
                        <a:rPr kumimoji="0" lang="nl-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 J </a:t>
                      </a:r>
                      <a:r>
                        <a:rPr kumimoji="0" lang="nl-NL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Hayden</a:t>
                      </a:r>
                      <a:endParaRPr kumimoji="0" lang="nl-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October,</a:t>
                      </a:r>
                      <a:r>
                        <a:rPr lang="en-GB" sz="18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Wednesday</a:t>
                      </a:r>
                      <a:r>
                        <a:rPr lang="en-GB" sz="1800" b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14.00</a:t>
                      </a:r>
                      <a:r>
                        <a:rPr lang="en-GB" sz="18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15.30</a:t>
                      </a:r>
                      <a:endParaRPr lang="nl-NL" sz="1800" b="0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97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IPD/MA of prediction modelling studies </a:t>
                      </a:r>
                      <a:endParaRPr kumimoji="0" lang="nl-NL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Thomas Debray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Hans </a:t>
                      </a:r>
                      <a:r>
                        <a:rPr lang="en-GB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Reitsma</a:t>
                      </a:r>
                      <a:endParaRPr kumimoji="0" lang="nl-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October,</a:t>
                      </a:r>
                      <a:r>
                        <a:rPr lang="en-GB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Wednesday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14.00</a:t>
                      </a:r>
                      <a:r>
                        <a:rPr lang="en-GB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15.30</a:t>
                      </a:r>
                      <a:endParaRPr lang="nl-NL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itle 2"/>
          <p:cNvSpPr txBox="1">
            <a:spLocks/>
          </p:cNvSpPr>
          <p:nvPr/>
        </p:nvSpPr>
        <p:spPr>
          <a:xfrm>
            <a:off x="1139476" y="819897"/>
            <a:ext cx="6498158" cy="78273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Thank you 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066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 19"/>
          <p:cNvSpPr/>
          <p:nvPr/>
        </p:nvSpPr>
        <p:spPr>
          <a:xfrm>
            <a:off x="390787" y="1483675"/>
            <a:ext cx="8258282" cy="4365391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784409" y="2740792"/>
            <a:ext cx="3456096" cy="197265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059115"/>
          </a:xfrm>
        </p:spPr>
        <p:txBody>
          <a:bodyPr/>
          <a:lstStyle/>
          <a:p>
            <a:r>
              <a:rPr lang="en-US" dirty="0" smtClean="0"/>
              <a:t>Relevance of prognosis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439373" y="1820464"/>
            <a:ext cx="2160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Discovery and design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16894" y="2417626"/>
            <a:ext cx="15816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Preclinical</a:t>
            </a:r>
          </a:p>
          <a:p>
            <a:r>
              <a:rPr lang="en-US" dirty="0" smtClean="0"/>
              <a:t>development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586895" y="3499777"/>
            <a:ext cx="15808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Early clinical</a:t>
            </a:r>
          </a:p>
          <a:p>
            <a:pPr algn="ctr"/>
            <a:r>
              <a:rPr lang="en-US" dirty="0" smtClean="0"/>
              <a:t>phases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865353" y="4538085"/>
            <a:ext cx="1502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Late clinical</a:t>
            </a:r>
          </a:p>
          <a:p>
            <a:r>
              <a:rPr lang="en-US" dirty="0" smtClean="0"/>
              <a:t>Trials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269304" y="5094115"/>
            <a:ext cx="574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452984" y="4523318"/>
            <a:ext cx="17665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Health Service</a:t>
            </a:r>
          </a:p>
          <a:p>
            <a:r>
              <a:rPr lang="en-US" dirty="0" smtClean="0"/>
              <a:t>Research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57724" y="3445386"/>
            <a:ext cx="13585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Knowledge</a:t>
            </a:r>
          </a:p>
          <a:p>
            <a:r>
              <a:rPr lang="en-US" dirty="0" smtClean="0"/>
              <a:t>translation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3584089" y="3553441"/>
            <a:ext cx="1681229" cy="549453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160048" y="2566836"/>
            <a:ext cx="2059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Health care delivery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753441" y="3621228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PROGNOSIS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964962" y="2788225"/>
            <a:ext cx="1088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289573" y="3869109"/>
            <a:ext cx="702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sizing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65318" y="3184109"/>
            <a:ext cx="844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targets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584089" y="4238441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priorities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941971" y="3226309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audits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10911" y="6347556"/>
            <a:ext cx="470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Re-edited from a PROGRESS course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39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Prognostic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741312"/>
            <a:ext cx="8042276" cy="4343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What is the risk of first stroke in patients with diabetes mellitus?</a:t>
            </a:r>
          </a:p>
          <a:p>
            <a:r>
              <a:rPr lang="en-US" dirty="0" smtClean="0"/>
              <a:t>What is the risk of falls in patients with Alzheimer?</a:t>
            </a:r>
          </a:p>
          <a:p>
            <a:r>
              <a:rPr lang="en-US" dirty="0" smtClean="0"/>
              <a:t>Does age (or osteoporosis) affect the risk of bone fractures in postmenopausal women?</a:t>
            </a:r>
          </a:p>
          <a:p>
            <a:r>
              <a:rPr lang="en-US" dirty="0" smtClean="0"/>
              <a:t>Which characteristics identify ICU patients at risk of ventilator associated pneumonia?</a:t>
            </a:r>
          </a:p>
          <a:p>
            <a:r>
              <a:rPr lang="en-US" dirty="0" smtClean="0"/>
              <a:t>Does the APACHE II score at admission to ICU predict in-hospital mortality?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98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PROGNOSTIC study designs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Epistemological framework (PROGRESS group)</a:t>
            </a:r>
          </a:p>
          <a:p>
            <a:endParaRPr lang="en-US" dirty="0"/>
          </a:p>
          <a:p>
            <a:r>
              <a:rPr lang="en-US" sz="2800" dirty="0" smtClean="0"/>
              <a:t>Overall prognosis research</a:t>
            </a:r>
          </a:p>
          <a:p>
            <a:r>
              <a:rPr lang="en-US" sz="2800" dirty="0" smtClean="0"/>
              <a:t>Prognostic factor research</a:t>
            </a:r>
          </a:p>
          <a:p>
            <a:r>
              <a:rPr lang="en-US" sz="2800" dirty="0" smtClean="0"/>
              <a:t>Prognostic model research</a:t>
            </a:r>
          </a:p>
          <a:p>
            <a:r>
              <a:rPr lang="en-US" sz="2800" dirty="0"/>
              <a:t>(</a:t>
            </a:r>
            <a:r>
              <a:rPr lang="en-US" sz="2800" dirty="0" smtClean="0"/>
              <a:t>Stratified medicine research)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3763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PICO components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5967054"/>
              </p:ext>
            </p:extLst>
          </p:nvPr>
        </p:nvGraphicFramePr>
        <p:xfrm>
          <a:off x="549275" y="2221089"/>
          <a:ext cx="8042276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0058"/>
                <a:gridCol w="2328334"/>
                <a:gridCol w="2116666"/>
                <a:gridCol w="2707218"/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Overall prognosis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Risk</a:t>
                      </a:r>
                    </a:p>
                    <a:p>
                      <a:pPr algn="ctr"/>
                      <a:r>
                        <a:rPr lang="en-US" sz="2800" dirty="0" smtClean="0"/>
                        <a:t>factor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Prognostic model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C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O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(T)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1755757"/>
              </p:ext>
            </p:extLst>
          </p:nvPr>
        </p:nvGraphicFramePr>
        <p:xfrm>
          <a:off x="549275" y="2235205"/>
          <a:ext cx="8042276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0058"/>
                <a:gridCol w="2328334"/>
                <a:gridCol w="2116666"/>
                <a:gridCol w="2707218"/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Overall prognosis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Risk</a:t>
                      </a:r>
                    </a:p>
                    <a:p>
                      <a:pPr algn="ctr"/>
                      <a:r>
                        <a:rPr lang="en-US" sz="2800" dirty="0" smtClean="0"/>
                        <a:t>factor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Prognostic model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endParaRPr lang="en-US" sz="2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C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O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endParaRPr lang="en-US" sz="2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(T)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(endpoint)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(endpoint)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(endpoint)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0863881"/>
              </p:ext>
            </p:extLst>
          </p:nvPr>
        </p:nvGraphicFramePr>
        <p:xfrm>
          <a:off x="549275" y="2235200"/>
          <a:ext cx="8042276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0058"/>
                <a:gridCol w="2328334"/>
                <a:gridCol w="2116666"/>
                <a:gridCol w="2707218"/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Overall prognosis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Risk</a:t>
                      </a:r>
                    </a:p>
                    <a:p>
                      <a:pPr algn="ctr"/>
                      <a:r>
                        <a:rPr lang="en-US" sz="2800" dirty="0" smtClean="0"/>
                        <a:t>factor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Prognostic model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endParaRPr lang="en-US" sz="2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r>
                        <a:rPr lang="en-US" sz="2800" baseline="0" dirty="0" smtClean="0"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(E+)</a:t>
                      </a:r>
                      <a:endParaRPr 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C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r>
                        <a:rPr lang="en-US" sz="2800" baseline="0" dirty="0" smtClean="0"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(E-)</a:t>
                      </a:r>
                      <a:endParaRPr 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O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endParaRPr lang="en-US" sz="2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(T)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(endpoint)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(endpoint)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(endpoint)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9799526"/>
              </p:ext>
            </p:extLst>
          </p:nvPr>
        </p:nvGraphicFramePr>
        <p:xfrm>
          <a:off x="549275" y="2221089"/>
          <a:ext cx="8042276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0058"/>
                <a:gridCol w="2328334"/>
                <a:gridCol w="2116666"/>
                <a:gridCol w="2707218"/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Overall prognosis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Risk</a:t>
                      </a:r>
                    </a:p>
                    <a:p>
                      <a:pPr algn="ctr"/>
                      <a:r>
                        <a:rPr lang="en-US" sz="2800" dirty="0" smtClean="0"/>
                        <a:t>factor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Prognostic model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endParaRPr lang="en-US" sz="2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r>
                        <a:rPr lang="en-US" sz="2800" baseline="0" dirty="0" smtClean="0"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(E+)</a:t>
                      </a:r>
                      <a:endParaRPr 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endParaRPr lang="en-US" sz="2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C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r>
                        <a:rPr lang="en-US" sz="2800" baseline="0" dirty="0" smtClean="0"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(E-)</a:t>
                      </a:r>
                      <a:endParaRPr 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ＭＳ ゴシック"/>
                          <a:ea typeface="ＭＳ ゴシック"/>
                          <a:cs typeface="ＭＳ ゴシック"/>
                        </a:rPr>
                        <a:t>☐✔</a:t>
                      </a: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(IS)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O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Wingdings"/>
                          <a:ea typeface="Wingdings"/>
                          <a:cs typeface="Wingdings"/>
                          <a:sym typeface="Wingdings"/>
                        </a:rPr>
                        <a:t></a:t>
                      </a:r>
                      <a:endParaRPr lang="en-US" sz="2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(T)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(endpoint)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(endpoint)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(endpoint)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2323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132956"/>
          </a:xfrm>
        </p:spPr>
        <p:txBody>
          <a:bodyPr/>
          <a:lstStyle/>
          <a:p>
            <a:r>
              <a:rPr lang="en-US" dirty="0" smtClean="0"/>
              <a:t>Diagnosis versus Prognosis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247444" y="5777994"/>
            <a:ext cx="101081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Time</a:t>
            </a:r>
            <a:endParaRPr lang="en-US" sz="3200" dirty="0"/>
          </a:p>
        </p:txBody>
      </p:sp>
      <p:grpSp>
        <p:nvGrpSpPr>
          <p:cNvPr id="9" name="Group 8"/>
          <p:cNvGrpSpPr/>
          <p:nvPr/>
        </p:nvGrpSpPr>
        <p:grpSpPr>
          <a:xfrm>
            <a:off x="1391814" y="1455134"/>
            <a:ext cx="6392333" cy="4198584"/>
            <a:chOff x="1368778" y="1417638"/>
            <a:chExt cx="6392333" cy="4198584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368778" y="5573889"/>
              <a:ext cx="6392333" cy="42333"/>
            </a:xfrm>
            <a:prstGeom prst="line">
              <a:avLst/>
            </a:prstGeom>
            <a:ln w="57150" cmpd="sng">
              <a:solidFill>
                <a:srgbClr val="1F497D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V="1">
              <a:off x="1368778" y="1417638"/>
              <a:ext cx="0" cy="4111096"/>
            </a:xfrm>
            <a:prstGeom prst="line">
              <a:avLst/>
            </a:prstGeom>
            <a:ln w="57150" cmpd="sng">
              <a:solidFill>
                <a:srgbClr val="1F497D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 rot="16200000">
            <a:off x="-553156" y="3206950"/>
            <a:ext cx="238919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Health status</a:t>
            </a:r>
            <a:endParaRPr lang="en-US" sz="3200" dirty="0"/>
          </a:p>
        </p:txBody>
      </p:sp>
      <p:grpSp>
        <p:nvGrpSpPr>
          <p:cNvPr id="69" name="Group 68"/>
          <p:cNvGrpSpPr/>
          <p:nvPr/>
        </p:nvGrpSpPr>
        <p:grpSpPr>
          <a:xfrm>
            <a:off x="1665111" y="1455134"/>
            <a:ext cx="1270000" cy="3989360"/>
            <a:chOff x="1608667" y="1782084"/>
            <a:chExt cx="1270000" cy="3989360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2173111" y="2300111"/>
              <a:ext cx="1" cy="3471333"/>
            </a:xfrm>
            <a:prstGeom prst="straightConnector1">
              <a:avLst/>
            </a:prstGeom>
            <a:ln w="57150" cmpd="sng"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1608667" y="1782084"/>
              <a:ext cx="1270000" cy="518027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rgbClr val="000000"/>
                  </a:solidFill>
                </a:rPr>
                <a:t>“Test”</a:t>
              </a:r>
              <a:endParaRPr lang="en-US" sz="2800" dirty="0">
                <a:solidFill>
                  <a:srgbClr val="000000"/>
                </a:solidFill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976784" y="5777994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0</a:t>
            </a:r>
            <a:endParaRPr lang="en-US" sz="3200" dirty="0"/>
          </a:p>
        </p:txBody>
      </p:sp>
      <p:grpSp>
        <p:nvGrpSpPr>
          <p:cNvPr id="70" name="Group 69"/>
          <p:cNvGrpSpPr/>
          <p:nvPr/>
        </p:nvGrpSpPr>
        <p:grpSpPr>
          <a:xfrm>
            <a:off x="1679223" y="2950282"/>
            <a:ext cx="1143000" cy="2168694"/>
            <a:chOff x="1679223" y="3277232"/>
            <a:chExt cx="1143000" cy="2168694"/>
          </a:xfrm>
        </p:grpSpPr>
        <p:sp>
          <p:nvSpPr>
            <p:cNvPr id="16" name="Rectangle 15"/>
            <p:cNvSpPr/>
            <p:nvPr/>
          </p:nvSpPr>
          <p:spPr>
            <a:xfrm>
              <a:off x="1679223" y="3277232"/>
              <a:ext cx="1143000" cy="518027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>
                  <a:solidFill>
                    <a:srgbClr val="000000"/>
                  </a:solidFill>
                </a:rPr>
                <a:t>(+)</a:t>
              </a:r>
              <a:endParaRPr lang="en-US" sz="3600" dirty="0">
                <a:solidFill>
                  <a:srgbClr val="000000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679223" y="4927899"/>
              <a:ext cx="1143000" cy="518027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>
                  <a:solidFill>
                    <a:srgbClr val="000000"/>
                  </a:solidFill>
                </a:rPr>
                <a:t>(-)</a:t>
              </a:r>
              <a:endParaRPr lang="en-US" sz="3600" dirty="0">
                <a:solidFill>
                  <a:srgbClr val="000000"/>
                </a:solidFill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6207295" y="5777994"/>
            <a:ext cx="81364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“n”</a:t>
            </a:r>
            <a:endParaRPr lang="en-US" sz="3200" dirty="0"/>
          </a:p>
        </p:txBody>
      </p:sp>
      <p:grpSp>
        <p:nvGrpSpPr>
          <p:cNvPr id="71" name="Group 70"/>
          <p:cNvGrpSpPr/>
          <p:nvPr/>
        </p:nvGrpSpPr>
        <p:grpSpPr>
          <a:xfrm>
            <a:off x="5258258" y="1455134"/>
            <a:ext cx="2525889" cy="3989360"/>
            <a:chOff x="5258258" y="1782084"/>
            <a:chExt cx="2525889" cy="3989360"/>
          </a:xfrm>
        </p:grpSpPr>
        <p:sp>
          <p:nvSpPr>
            <p:cNvPr id="19" name="Rectangle 18"/>
            <p:cNvSpPr/>
            <p:nvPr/>
          </p:nvSpPr>
          <p:spPr>
            <a:xfrm>
              <a:off x="5258258" y="1782084"/>
              <a:ext cx="2525889" cy="518027"/>
            </a:xfrm>
            <a:prstGeom prst="rect">
              <a:avLst/>
            </a:prstGeom>
            <a:solidFill>
              <a:srgbClr val="FFFF00"/>
            </a:solidFill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rgbClr val="000000"/>
                  </a:solidFill>
                </a:rPr>
                <a:t>End point</a:t>
              </a:r>
              <a:endParaRPr lang="en-US" sz="2800" dirty="0">
                <a:solidFill>
                  <a:srgbClr val="000000"/>
                </a:solidFill>
              </a:endParaRP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6375400" y="2300111"/>
              <a:ext cx="1" cy="3471333"/>
            </a:xfrm>
            <a:prstGeom prst="straightConnector1">
              <a:avLst/>
            </a:prstGeom>
            <a:ln w="57150" cmpd="sng"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2878667" y="2128086"/>
            <a:ext cx="4068233" cy="1300711"/>
            <a:chOff x="2878667" y="2455036"/>
            <a:chExt cx="4068233" cy="1300711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2878667" y="3584222"/>
              <a:ext cx="282222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3" name="Group 72"/>
            <p:cNvGrpSpPr/>
            <p:nvPr/>
          </p:nvGrpSpPr>
          <p:grpSpPr>
            <a:xfrm>
              <a:off x="3310467" y="2455036"/>
              <a:ext cx="3636433" cy="1300711"/>
              <a:chOff x="3310467" y="2455036"/>
              <a:chExt cx="3636433" cy="1300711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5803900" y="2455036"/>
                <a:ext cx="1143000" cy="518027"/>
              </a:xfrm>
              <a:prstGeom prst="rect">
                <a:avLst/>
              </a:prstGeom>
              <a:solidFill>
                <a:srgbClr val="FF0000"/>
              </a:solidFill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dirty="0" smtClean="0">
                    <a:solidFill>
                      <a:srgbClr val="000000"/>
                    </a:solidFill>
                  </a:rPr>
                  <a:t>(+)</a:t>
                </a:r>
                <a:endParaRPr lang="en-US" sz="36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803900" y="3237720"/>
                <a:ext cx="1143000" cy="518027"/>
              </a:xfrm>
              <a:prstGeom prst="rect">
                <a:avLst/>
              </a:prstGeom>
              <a:solidFill>
                <a:srgbClr val="F79646"/>
              </a:solidFill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dirty="0" smtClean="0">
                    <a:solidFill>
                      <a:srgbClr val="000000"/>
                    </a:solidFill>
                  </a:rPr>
                  <a:t>(-)</a:t>
                </a:r>
                <a:endParaRPr lang="en-US" sz="3600" dirty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55" name="Group 54"/>
              <p:cNvGrpSpPr/>
              <p:nvPr/>
            </p:nvGrpSpPr>
            <p:grpSpPr>
              <a:xfrm>
                <a:off x="3310467" y="2674655"/>
                <a:ext cx="2390421" cy="885430"/>
                <a:chOff x="3310467" y="2674655"/>
                <a:chExt cx="2390421" cy="885430"/>
              </a:xfrm>
            </p:grpSpPr>
            <p:cxnSp>
              <p:nvCxnSpPr>
                <p:cNvPr id="31" name="Straight Connector 30"/>
                <p:cNvCxnSpPr/>
                <p:nvPr/>
              </p:nvCxnSpPr>
              <p:spPr>
                <a:xfrm flipV="1">
                  <a:off x="3310467" y="3376009"/>
                  <a:ext cx="0" cy="1840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 flipV="1">
                  <a:off x="3574698" y="3220913"/>
                  <a:ext cx="0" cy="1840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 flipV="1">
                  <a:off x="4013678" y="3047325"/>
                  <a:ext cx="0" cy="1840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3314960" y="3390087"/>
                  <a:ext cx="27939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>
                  <a:off x="3574698" y="3218691"/>
                  <a:ext cx="431034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4005732" y="3047325"/>
                  <a:ext cx="14531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 flipV="1">
                  <a:off x="4166078" y="2948644"/>
                  <a:ext cx="0" cy="1065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4166078" y="2948644"/>
                  <a:ext cx="431034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 flipV="1">
                  <a:off x="4602020" y="2782671"/>
                  <a:ext cx="0" cy="1840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 flipV="1">
                  <a:off x="4754420" y="2683990"/>
                  <a:ext cx="0" cy="1065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>
                  <a:off x="4594074" y="2782671"/>
                  <a:ext cx="14531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>
                  <a:off x="4754420" y="2674655"/>
                  <a:ext cx="946468" cy="933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74" name="Group 73"/>
          <p:cNvGrpSpPr/>
          <p:nvPr/>
        </p:nvGrpSpPr>
        <p:grpSpPr>
          <a:xfrm>
            <a:off x="2878667" y="3673400"/>
            <a:ext cx="4068234" cy="1432727"/>
            <a:chOff x="2878667" y="4000350"/>
            <a:chExt cx="4068234" cy="1432727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2878667" y="5246510"/>
              <a:ext cx="282222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2" name="Group 71"/>
            <p:cNvGrpSpPr/>
            <p:nvPr/>
          </p:nvGrpSpPr>
          <p:grpSpPr>
            <a:xfrm>
              <a:off x="3316581" y="4000350"/>
              <a:ext cx="3630320" cy="1432727"/>
              <a:chOff x="3316581" y="4000350"/>
              <a:chExt cx="3630320" cy="1432727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5803901" y="4000350"/>
                <a:ext cx="1143000" cy="518027"/>
              </a:xfrm>
              <a:prstGeom prst="rect">
                <a:avLst/>
              </a:prstGeom>
              <a:solidFill>
                <a:schemeClr val="accent6"/>
              </a:solidFill>
              <a:ln>
                <a:solidFill>
                  <a:srgbClr val="F79646"/>
                </a:solidFill>
              </a:ln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dirty="0" smtClean="0">
                    <a:solidFill>
                      <a:srgbClr val="000000"/>
                    </a:solidFill>
                  </a:rPr>
                  <a:t>(+)</a:t>
                </a:r>
                <a:endParaRPr lang="en-US" sz="36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5803901" y="4915050"/>
                <a:ext cx="1143000" cy="518027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dirty="0" smtClean="0">
                    <a:solidFill>
                      <a:srgbClr val="000000"/>
                    </a:solidFill>
                  </a:rPr>
                  <a:t>(-)</a:t>
                </a:r>
                <a:endParaRPr lang="en-US" sz="3600" dirty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56" name="Group 55"/>
              <p:cNvGrpSpPr/>
              <p:nvPr/>
            </p:nvGrpSpPr>
            <p:grpSpPr>
              <a:xfrm>
                <a:off x="3316581" y="4344651"/>
                <a:ext cx="2390421" cy="885430"/>
                <a:chOff x="3310467" y="2674655"/>
                <a:chExt cx="2390421" cy="885430"/>
              </a:xfrm>
            </p:grpSpPr>
            <p:cxnSp>
              <p:nvCxnSpPr>
                <p:cNvPr id="57" name="Straight Connector 56"/>
                <p:cNvCxnSpPr/>
                <p:nvPr/>
              </p:nvCxnSpPr>
              <p:spPr>
                <a:xfrm flipV="1">
                  <a:off x="3310467" y="3376009"/>
                  <a:ext cx="0" cy="1840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 flipV="1">
                  <a:off x="3574698" y="3220913"/>
                  <a:ext cx="0" cy="1840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 flipV="1">
                  <a:off x="4013678" y="3047325"/>
                  <a:ext cx="0" cy="1840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3314960" y="3390087"/>
                  <a:ext cx="27939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3574698" y="3218691"/>
                  <a:ext cx="431034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>
                  <a:off x="4005732" y="3047325"/>
                  <a:ext cx="14531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 flipV="1">
                  <a:off x="4166078" y="2948644"/>
                  <a:ext cx="0" cy="1065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>
                  <a:off x="4166078" y="2948644"/>
                  <a:ext cx="431034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 flipV="1">
                  <a:off x="4602020" y="2782671"/>
                  <a:ext cx="0" cy="1840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/>
                <p:cNvCxnSpPr/>
                <p:nvPr/>
              </p:nvCxnSpPr>
              <p:spPr>
                <a:xfrm flipV="1">
                  <a:off x="4754420" y="2683990"/>
                  <a:ext cx="0" cy="1065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/>
                <p:nvPr/>
              </p:nvCxnSpPr>
              <p:spPr>
                <a:xfrm>
                  <a:off x="4594074" y="2782671"/>
                  <a:ext cx="14531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/>
                <p:nvPr/>
              </p:nvCxnSpPr>
              <p:spPr>
                <a:xfrm>
                  <a:off x="4754420" y="2674655"/>
                  <a:ext cx="946468" cy="933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76" name="Rectangle 75"/>
          <p:cNvSpPr/>
          <p:nvPr/>
        </p:nvSpPr>
        <p:spPr>
          <a:xfrm>
            <a:off x="933830" y="1455134"/>
            <a:ext cx="2525889" cy="518027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</a:rPr>
              <a:t>Start point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3484420" y="1537407"/>
            <a:ext cx="1773838" cy="379310"/>
          </a:xfrm>
          <a:prstGeom prst="rightArrow">
            <a:avLst/>
          </a:prstGeom>
          <a:pattFill prst="wdDnDiag">
            <a:fgClr>
              <a:srgbClr val="FFFF00"/>
            </a:fgClr>
            <a:bgClr>
              <a:prstClr val="white"/>
            </a:bgClr>
          </a:patt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512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SR and MA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sz="3200" dirty="0" smtClean="0"/>
              <a:t>More or less standard approaches</a:t>
            </a:r>
          </a:p>
          <a:p>
            <a:pPr>
              <a:buFont typeface="Arial"/>
              <a:buChar char="•"/>
            </a:pPr>
            <a:r>
              <a:rPr lang="en-US" sz="3200" dirty="0" smtClean="0"/>
              <a:t>Often including NRS/NCS</a:t>
            </a:r>
          </a:p>
          <a:p>
            <a:pPr lvl="2">
              <a:buFont typeface="Arial"/>
              <a:buChar char="•"/>
            </a:pPr>
            <a:r>
              <a:rPr lang="en-US" sz="2400" dirty="0" smtClean="0"/>
              <a:t>Requiring judging appropriateness of pooling</a:t>
            </a:r>
          </a:p>
          <a:p>
            <a:pPr>
              <a:buFont typeface="Arial"/>
              <a:buChar char="•"/>
            </a:pPr>
            <a:r>
              <a:rPr lang="en-US" sz="3200" dirty="0" smtClean="0"/>
              <a:t>Some technical problems:</a:t>
            </a:r>
          </a:p>
          <a:p>
            <a:pPr lvl="2">
              <a:buFont typeface="Arial"/>
              <a:buChar char="•"/>
            </a:pPr>
            <a:r>
              <a:rPr lang="en-US" sz="2400" dirty="0" smtClean="0"/>
              <a:t>Assessment of heterogeneity</a:t>
            </a:r>
          </a:p>
          <a:p>
            <a:pPr lvl="2">
              <a:buFont typeface="Arial"/>
              <a:buChar char="•"/>
            </a:pPr>
            <a:r>
              <a:rPr lang="en-US" sz="2400" dirty="0" smtClean="0"/>
              <a:t>Accounting for empty cells</a:t>
            </a:r>
          </a:p>
        </p:txBody>
      </p:sp>
    </p:spTree>
    <p:extLst>
      <p:ext uri="{BB962C8B-B14F-4D97-AF65-F5344CB8AC3E}">
        <p14:creationId xmlns:p14="http://schemas.microsoft.com/office/powerpoint/2010/main" val="316303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11737</TotalTime>
  <Words>2342</Words>
  <Application>Microsoft Office PowerPoint</Application>
  <PresentationFormat>On-screen Show (4:3)</PresentationFormat>
  <Paragraphs>467</Paragraphs>
  <Slides>30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Breeze</vt:lpstr>
      <vt:lpstr>PowerPoint Presentation</vt:lpstr>
      <vt:lpstr>Objectives</vt:lpstr>
      <vt:lpstr>What is prognosis?</vt:lpstr>
      <vt:lpstr>Relevance of prognosis</vt:lpstr>
      <vt:lpstr>Prognostic questions</vt:lpstr>
      <vt:lpstr>PROGNOSTIC study designs</vt:lpstr>
      <vt:lpstr>PICO components</vt:lpstr>
      <vt:lpstr>Diagnosis versus Prognosis</vt:lpstr>
      <vt:lpstr>SR and MA</vt:lpstr>
      <vt:lpstr>PowerPoint Presentation</vt:lpstr>
      <vt:lpstr>Study design</vt:lpstr>
      <vt:lpstr>Bleeding risk on warfarin</vt:lpstr>
      <vt:lpstr>Risk of bias assessment</vt:lpstr>
      <vt:lpstr>RoB Assessment Tools</vt:lpstr>
      <vt:lpstr>Risk of cancer in Barrett esophagus</vt:lpstr>
      <vt:lpstr>Risk of cancer in Barrett esophagus</vt:lpstr>
      <vt:lpstr>Inconsistency</vt:lpstr>
      <vt:lpstr>Risk of HCV in hemodialysis</vt:lpstr>
      <vt:lpstr>Use of sensitivity analysis</vt:lpstr>
      <vt:lpstr>Indirectness</vt:lpstr>
      <vt:lpstr>PowerPoint Presentation</vt:lpstr>
      <vt:lpstr>Evidence profile for prognosis</vt:lpstr>
      <vt:lpstr>Definitions of levels of evidence for typical risk of broadly defined population</vt:lpstr>
      <vt:lpstr>Intersection between prognosis and interventions</vt:lpstr>
      <vt:lpstr>Impact of assessing the confidence in estimates of the baseline risk in AT9 GL</vt:lpstr>
      <vt:lpstr>Assessment of prognostic risk factors</vt:lpstr>
      <vt:lpstr>Assessment of prognostic risk factors</vt:lpstr>
      <vt:lpstr>Assessment of prognostic risk factors</vt:lpstr>
      <vt:lpstr>Future directions</vt:lpstr>
      <vt:lpstr>Overview Cochrane Prognostic Methods Group (PMG) Workshops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Holger Schuenemann</dc:creator>
  <cp:lastModifiedBy>dawn</cp:lastModifiedBy>
  <cp:revision>113</cp:revision>
  <dcterms:created xsi:type="dcterms:W3CDTF">2015-04-24T18:09:35Z</dcterms:created>
  <dcterms:modified xsi:type="dcterms:W3CDTF">2015-10-06T11:49:21Z</dcterms:modified>
</cp:coreProperties>
</file>